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8" r:id="rId3"/>
    <p:sldId id="280" r:id="rId4"/>
    <p:sldId id="281" r:id="rId5"/>
    <p:sldId id="282" r:id="rId6"/>
    <p:sldId id="283" r:id="rId7"/>
    <p:sldId id="284" r:id="rId8"/>
    <p:sldId id="287" r:id="rId9"/>
    <p:sldId id="286" r:id="rId10"/>
    <p:sldId id="285" r:id="rId11"/>
    <p:sldId id="288" r:id="rId12"/>
    <p:sldId id="289" r:id="rId13"/>
    <p:sldId id="290" r:id="rId14"/>
    <p:sldId id="27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15ED"/>
    <a:srgbClr val="3FF1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4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969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614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253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240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514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286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665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63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571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F6A03-2485-402B-96BF-B3B3E226BE5D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653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F6A03-2485-402B-96BF-B3B3E226BE5D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5D41F-3F7D-49A8-B9B0-632EB26E93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77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7080" y="2912471"/>
            <a:ext cx="9144000" cy="886345"/>
          </a:xfrm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rgbClr val="CC3300"/>
                </a:solidFill>
                <a:latin typeface="Bell MT" panose="02020503060305020303" pitchFamily="18" charset="0"/>
              </a:rPr>
              <a:t>METODE NUMERIK</a:t>
            </a:r>
            <a:endParaRPr lang="en-US" sz="4800" dirty="0">
              <a:solidFill>
                <a:srgbClr val="CC3300"/>
              </a:solidFill>
              <a:latin typeface="Bell MT" panose="020205030603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7530" y="3950373"/>
            <a:ext cx="5317942" cy="1238266"/>
          </a:xfrm>
        </p:spPr>
        <p:txBody>
          <a:bodyPr>
            <a:normAutofit fontScale="47500" lnSpcReduction="20000"/>
          </a:bodyPr>
          <a:lstStyle/>
          <a:p>
            <a:r>
              <a:rPr lang="en-US" dirty="0" err="1" smtClean="0"/>
              <a:t>Kelompok</a:t>
            </a:r>
            <a:r>
              <a:rPr lang="en-US" dirty="0" smtClean="0"/>
              <a:t>:</a:t>
            </a:r>
          </a:p>
          <a:p>
            <a:r>
              <a:rPr lang="en-US" dirty="0" smtClean="0"/>
              <a:t>1. AYU VIRDASARI (1700006114)</a:t>
            </a:r>
          </a:p>
          <a:p>
            <a:r>
              <a:rPr lang="en-US" dirty="0" smtClean="0"/>
              <a:t>2. ANGGIE YUDHISTIRA (1700006118)</a:t>
            </a:r>
          </a:p>
          <a:p>
            <a:r>
              <a:rPr lang="en-US" dirty="0" smtClean="0"/>
              <a:t>3. WIDYA PUTRI ADIANTO (1700006122)</a:t>
            </a:r>
          </a:p>
          <a:p>
            <a:r>
              <a:rPr lang="en-US" dirty="0" smtClean="0"/>
              <a:t>4</a:t>
            </a:r>
            <a:r>
              <a:rPr lang="en-US" dirty="0"/>
              <a:t>. AYU ROHAYANI (</a:t>
            </a:r>
            <a:r>
              <a:rPr lang="en-US" dirty="0" smtClean="0"/>
              <a:t>1700006123)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086371" y="2626492"/>
            <a:ext cx="7972024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086372" y="5724879"/>
            <a:ext cx="7972024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3427530" y="5073887"/>
            <a:ext cx="5289705" cy="0"/>
            <a:chOff x="3537772" y="3412513"/>
            <a:chExt cx="5289705" cy="0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3537772" y="3412513"/>
              <a:ext cx="862986" cy="0"/>
            </a:xfrm>
            <a:prstGeom prst="line">
              <a:avLst/>
            </a:prstGeom>
            <a:ln w="117475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7964491" y="3412513"/>
              <a:ext cx="862986" cy="0"/>
            </a:xfrm>
            <a:prstGeom prst="line">
              <a:avLst/>
            </a:prstGeom>
            <a:ln w="117475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3301" y="244265"/>
            <a:ext cx="1818166" cy="1818166"/>
          </a:xfrm>
          <a:prstGeom prst="rect">
            <a:avLst/>
          </a:prstGeom>
        </p:spPr>
      </p:pic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accent2">
                  <a:lumMod val="75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accent2">
                  <a:lumMod val="75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accent2">
                  <a:lumMod val="75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accent2">
                  <a:lumMod val="75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5323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44769"/>
                <a:ext cx="10515600" cy="5666626"/>
              </a:xfrm>
            </p:spPr>
            <p:txBody>
              <a:bodyPr>
                <a:normAutofit/>
              </a:bodyPr>
              <a:lstStyle/>
              <a:p>
                <a:pPr lvl="0"/>
                <a:r>
                  <a:rPr lang="en-US" sz="2400" dirty="0" smtClean="0"/>
                  <a:t>Jika</a:t>
                </a:r>
                <a:r>
                  <a:rPr lang="en-US" sz="2400" dirty="0"/>
                  <a:t> Interval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/>
                        </m:ctrlPr>
                      </m:dPr>
                      <m:e>
                        <m:r>
                          <a:rPr lang="en-US" sz="2400" i="1"/>
                          <m:t>0,2</m:t>
                        </m:r>
                      </m:e>
                    </m:d>
                  </m:oMath>
                </a14:m>
                <a:r>
                  <a:rPr lang="en-US" sz="2400" dirty="0" err="1"/>
                  <a:t>dipecah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menjadi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/>
                        </m:ctrlPr>
                      </m:dPr>
                      <m:e>
                        <m:r>
                          <a:rPr lang="en-US" sz="2400" i="1"/>
                          <m:t>0,1</m:t>
                        </m:r>
                      </m:e>
                    </m:d>
                    <m:r>
                      <a:rPr lang="en-US" sz="2400" i="1"/>
                      <m:t> </m:t>
                    </m:r>
                  </m:oMath>
                </a14:m>
                <a:r>
                  <a:rPr lang="en-US" sz="2400" dirty="0" err="1"/>
                  <a:t>dan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/>
                        </m:ctrlPr>
                      </m:dPr>
                      <m:e>
                        <m:r>
                          <a:rPr lang="en-US" sz="2400" i="1"/>
                          <m:t>1,2</m:t>
                        </m:r>
                      </m:e>
                    </m:d>
                  </m:oMath>
                </a14:m>
                <a:r>
                  <a:rPr lang="en-US" sz="2400" dirty="0"/>
                  <a:t>. Formula </a:t>
                </a:r>
                <a:r>
                  <a:rPr lang="en-US" sz="2400" dirty="0" err="1"/>
                  <a:t>iterapkan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pada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kedua</a:t>
                </a:r>
                <a:r>
                  <a:rPr lang="en-US" sz="2400" dirty="0"/>
                  <a:t> interval </a:t>
                </a:r>
                <a:r>
                  <a:rPr lang="en-US" sz="2400" dirty="0" err="1"/>
                  <a:t>ini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yaitu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a:rPr lang="en-US" sz="2400" i="1"/>
                          <m:t>𝑥</m:t>
                        </m:r>
                      </m:e>
                      <m:sub>
                        <m:r>
                          <a:rPr lang="en-US" sz="2400" i="1"/>
                          <m:t>0</m:t>
                        </m:r>
                      </m:sub>
                    </m:sSub>
                    <m:r>
                      <a:rPr lang="en-US" sz="2400" i="1"/>
                      <m:t>=0, </m:t>
                    </m:r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a:rPr lang="en-US" sz="2400" i="1"/>
                          <m:t>𝑥</m:t>
                        </m:r>
                      </m:e>
                      <m:sub>
                        <m:r>
                          <a:rPr lang="en-US" sz="2400" i="1"/>
                          <m:t>1</m:t>
                        </m:r>
                      </m:sub>
                    </m:sSub>
                    <m:r>
                      <a:rPr lang="en-US" sz="2400" i="1"/>
                      <m:t>=0,25,</m:t>
                    </m:r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a:rPr lang="en-US" sz="2400" i="1"/>
                          <m:t>𝑥</m:t>
                        </m:r>
                      </m:e>
                      <m:sub>
                        <m:r>
                          <a:rPr lang="en-US" sz="2400" i="1"/>
                          <m:t>2</m:t>
                        </m:r>
                      </m:sub>
                    </m:sSub>
                    <m:r>
                      <a:rPr lang="en-US" sz="2400" i="1"/>
                      <m:t>=0,5 ,</m:t>
                    </m:r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a:rPr lang="en-US" sz="2400" i="1"/>
                          <m:t>𝑥</m:t>
                        </m:r>
                      </m:e>
                      <m:sub>
                        <m:r>
                          <a:rPr lang="en-US" sz="2400" i="1"/>
                          <m:t>3</m:t>
                        </m:r>
                      </m:sub>
                    </m:sSub>
                    <m:r>
                      <a:rPr lang="en-US" sz="2400" i="1"/>
                      <m:t>=0,75 </m:t>
                    </m:r>
                    <m:r>
                      <m:rPr>
                        <m:sty m:val="p"/>
                      </m:rPr>
                      <a:rPr lang="en-US" sz="2400"/>
                      <m:t>dan</m:t>
                    </m:r>
                    <m:r>
                      <a:rPr lang="en-US" sz="2400" i="1"/>
                      <m:t> </m:t>
                    </m:r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a:rPr lang="en-US" sz="2400" i="1"/>
                          <m:t>𝑥</m:t>
                        </m:r>
                      </m:e>
                      <m:sub>
                        <m:r>
                          <a:rPr lang="en-US" sz="2400" i="1"/>
                          <m:t>4</m:t>
                        </m:r>
                      </m:sub>
                    </m:sSub>
                    <m:r>
                      <a:rPr lang="en-US" sz="2400" i="1"/>
                      <m:t>=1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/>
                      <m:t>h</m:t>
                    </m:r>
                    <m:r>
                      <a:rPr lang="en-US" sz="2400"/>
                      <m:t>=0,25 </m:t>
                    </m:r>
                    <m:r>
                      <m:rPr>
                        <m:sty m:val="p"/>
                      </m:rPr>
                      <a:rPr lang="en-US" sz="2400"/>
                      <m:t>pada</m:t>
                    </m:r>
                    <m:r>
                      <a:rPr lang="en-US" sz="2400"/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en-US" sz="2400" i="1"/>
                        </m:ctrlPr>
                      </m:dPr>
                      <m:e>
                        <m:r>
                          <a:rPr lang="en-US" sz="2400"/>
                          <m:t>0,1</m:t>
                        </m:r>
                      </m:e>
                    </m:d>
                    <m:r>
                      <a:rPr lang="en-US" sz="2400"/>
                      <m:t>, </m:t>
                    </m:r>
                    <m:r>
                      <m:rPr>
                        <m:sty m:val="p"/>
                      </m:rPr>
                      <a:rPr lang="en-US" sz="2400"/>
                      <m:t>dan</m:t>
                    </m:r>
                    <m:r>
                      <a:rPr lang="en-US" sz="2400"/>
                      <m:t> </m:t>
                    </m:r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a:rPr lang="en-US" sz="2400" i="1"/>
                          <m:t>𝑥</m:t>
                        </m:r>
                      </m:e>
                      <m:sub>
                        <m:r>
                          <a:rPr lang="en-US" sz="2400" i="1"/>
                          <m:t>0</m:t>
                        </m:r>
                      </m:sub>
                    </m:sSub>
                    <m:r>
                      <a:rPr lang="en-US" sz="2400" i="1"/>
                      <m:t>=1, </m:t>
                    </m:r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a:rPr lang="en-US" sz="2400" i="1"/>
                          <m:t>𝑥</m:t>
                        </m:r>
                      </m:e>
                      <m:sub>
                        <m:r>
                          <a:rPr lang="en-US" sz="2400" i="1"/>
                          <m:t>1</m:t>
                        </m:r>
                      </m:sub>
                    </m:sSub>
                    <m:r>
                      <a:rPr lang="en-US" sz="2400" i="1"/>
                      <m:t>=1,25 , </m:t>
                    </m:r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a:rPr lang="en-US" sz="2400" i="1"/>
                          <m:t>𝑥</m:t>
                        </m:r>
                      </m:e>
                      <m:sub>
                        <m:r>
                          <a:rPr lang="en-US" sz="2400" i="1"/>
                          <m:t>2</m:t>
                        </m:r>
                      </m:sub>
                    </m:sSub>
                    <m:r>
                      <a:rPr lang="en-US" sz="2400" i="1"/>
                      <m:t>=1,5,</m:t>
                    </m:r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a:rPr lang="en-US" sz="2400" i="1"/>
                          <m:t>𝑥</m:t>
                        </m:r>
                      </m:e>
                      <m:sub>
                        <m:r>
                          <a:rPr lang="en-US" sz="2400" i="1"/>
                          <m:t>1</m:t>
                        </m:r>
                      </m:sub>
                    </m:sSub>
                    <m:r>
                      <a:rPr lang="en-US" sz="2400" i="1"/>
                      <m:t>=1,75 </m:t>
                    </m:r>
                    <m:r>
                      <m:rPr>
                        <m:sty m:val="p"/>
                      </m:rPr>
                      <a:rPr lang="en-US" sz="2400"/>
                      <m:t>dan</m:t>
                    </m:r>
                    <m:r>
                      <a:rPr lang="en-US" sz="2400" i="1"/>
                      <m:t> </m:t>
                    </m:r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a:rPr lang="en-US" sz="2400" i="1"/>
                          <m:t>𝑥</m:t>
                        </m:r>
                      </m:e>
                      <m:sub>
                        <m:r>
                          <a:rPr lang="en-US" sz="2400" i="1"/>
                          <m:t>4</m:t>
                        </m:r>
                      </m:sub>
                    </m:sSub>
                    <m:r>
                      <a:rPr lang="en-US" sz="2400" i="1"/>
                      <m:t>=2 , </m:t>
                    </m:r>
                    <m:r>
                      <m:rPr>
                        <m:sty m:val="p"/>
                      </m:rPr>
                      <a:rPr lang="en-US" sz="2400"/>
                      <m:t>h</m:t>
                    </m:r>
                    <m:r>
                      <a:rPr lang="en-US" sz="2400" i="1"/>
                      <m:t>=0,25</m:t>
                    </m:r>
                    <m:r>
                      <a:rPr lang="en-US" sz="2400"/>
                      <m:t> </m:t>
                    </m:r>
                    <m:r>
                      <m:rPr>
                        <m:sty m:val="p"/>
                      </m:rPr>
                      <a:rPr lang="en-US" sz="2400"/>
                      <m:t>pada</m:t>
                    </m:r>
                    <m:r>
                      <a:rPr lang="en-US" sz="2400"/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en-US" sz="2400" i="1"/>
                        </m:ctrlPr>
                      </m:dPr>
                      <m:e>
                        <m:r>
                          <a:rPr lang="en-US" sz="2400"/>
                          <m:t>1,2</m:t>
                        </m:r>
                      </m:e>
                    </m:d>
                  </m:oMath>
                </a14:m>
                <a:r>
                  <a:rPr lang="en-US" sz="2400" dirty="0"/>
                  <a:t>. </a:t>
                </a:r>
                <a:r>
                  <a:rPr lang="en-US" sz="2400" dirty="0" err="1"/>
                  <a:t>Diperoleh</a:t>
                </a:r>
                <a:r>
                  <a:rPr lang="en-US" sz="2400" dirty="0"/>
                  <a:t> </a:t>
                </a:r>
                <a:r>
                  <a:rPr lang="en-US" sz="2400" dirty="0" smtClean="0"/>
                  <a:t>:</a:t>
                </a:r>
              </a:p>
              <a:p>
                <a:pPr lvl="0"/>
                <a:endParaRPr lang="en-US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US" sz="2400" i="1"/>
                          </m:ctrlPr>
                        </m:naryPr>
                        <m:sub>
                          <m:r>
                            <a:rPr lang="en-US" sz="2400" i="1"/>
                            <m:t>0</m:t>
                          </m:r>
                        </m:sub>
                        <m:sup>
                          <m:r>
                            <a:rPr lang="en-US" sz="2400" i="1"/>
                            <m:t>2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i="1"/>
                              </m:ctrlPr>
                            </m:sSupPr>
                            <m:e>
                              <m:r>
                                <a:rPr lang="en-US" sz="2400" i="1"/>
                                <m:t>𝑥</m:t>
                              </m:r>
                            </m:e>
                            <m:sup>
                              <m:r>
                                <a:rPr lang="en-US" sz="2400" i="1"/>
                                <m:t>2</m:t>
                              </m:r>
                            </m:sup>
                          </m:sSup>
                        </m:e>
                      </m:nary>
                      <m:sSup>
                        <m:sSupPr>
                          <m:ctrlPr>
                            <a:rPr lang="en-US" sz="2400" i="1"/>
                          </m:ctrlPr>
                        </m:sSupPr>
                        <m:e>
                          <m:r>
                            <a:rPr lang="en-US" sz="2400" i="1"/>
                            <m:t>𝑒</m:t>
                          </m:r>
                        </m:e>
                        <m:sup>
                          <m:sSup>
                            <m:sSupPr>
                              <m:ctrlPr>
                                <a:rPr lang="en-US" sz="2400" i="1"/>
                              </m:ctrlPr>
                            </m:sSupPr>
                            <m:e>
                              <m:r>
                                <a:rPr lang="en-US" sz="2400" i="1"/>
                                <m:t>−</m:t>
                              </m:r>
                              <m:r>
                                <a:rPr lang="en-US" sz="2400" i="1"/>
                                <m:t>𝑥</m:t>
                              </m:r>
                            </m:e>
                            <m:sup>
                              <m:r>
                                <a:rPr lang="en-US" sz="2400" i="1"/>
                                <m:t>2</m:t>
                              </m:r>
                            </m:sup>
                          </m:sSup>
                        </m:sup>
                      </m:sSup>
                      <m:r>
                        <a:rPr lang="en-US" sz="2400" i="1"/>
                        <m:t>=</m:t>
                      </m:r>
                      <m:nary>
                        <m:naryPr>
                          <m:limLoc m:val="undOvr"/>
                          <m:ctrlPr>
                            <a:rPr lang="en-US" sz="2400" i="1"/>
                          </m:ctrlPr>
                        </m:naryPr>
                        <m:sub>
                          <m:r>
                            <a:rPr lang="en-US" sz="2400" i="1"/>
                            <m:t>0</m:t>
                          </m:r>
                        </m:sub>
                        <m:sup>
                          <m:r>
                            <a:rPr lang="en-US" sz="2400" i="1"/>
                            <m:t>1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i="1"/>
                              </m:ctrlPr>
                            </m:sSupPr>
                            <m:e>
                              <m:r>
                                <a:rPr lang="en-US" sz="2400" i="1"/>
                                <m:t>𝑥</m:t>
                              </m:r>
                            </m:e>
                            <m:sup>
                              <m:r>
                                <a:rPr lang="en-US" sz="2400" i="1"/>
                                <m:t>2</m:t>
                              </m:r>
                            </m:sup>
                          </m:sSup>
                        </m:e>
                      </m:nary>
                      <m:sSup>
                        <m:sSupPr>
                          <m:ctrlPr>
                            <a:rPr lang="en-US" sz="2400" i="1"/>
                          </m:ctrlPr>
                        </m:sSupPr>
                        <m:e>
                          <m:r>
                            <a:rPr lang="en-US" sz="2400" i="1"/>
                            <m:t>𝑒</m:t>
                          </m:r>
                        </m:e>
                        <m:sup>
                          <m:sSup>
                            <m:sSupPr>
                              <m:ctrlPr>
                                <a:rPr lang="en-US" sz="2400" i="1"/>
                              </m:ctrlPr>
                            </m:sSupPr>
                            <m:e>
                              <m:r>
                                <a:rPr lang="en-US" sz="2400" i="1"/>
                                <m:t>−</m:t>
                              </m:r>
                              <m:r>
                                <a:rPr lang="en-US" sz="2400" i="1"/>
                                <m:t>𝑥</m:t>
                              </m:r>
                            </m:e>
                            <m:sup>
                              <m:r>
                                <a:rPr lang="en-US" sz="2400" i="1"/>
                                <m:t>2</m:t>
                              </m:r>
                            </m:sup>
                          </m:sSup>
                        </m:sup>
                      </m:sSup>
                      <m:r>
                        <a:rPr lang="en-US" sz="2400" i="1"/>
                        <m:t>+</m:t>
                      </m:r>
                      <m:nary>
                        <m:naryPr>
                          <m:limLoc m:val="undOvr"/>
                          <m:ctrlPr>
                            <a:rPr lang="en-US" sz="2400" i="1"/>
                          </m:ctrlPr>
                        </m:naryPr>
                        <m:sub>
                          <m:r>
                            <a:rPr lang="en-US" sz="2400" i="1"/>
                            <m:t>1</m:t>
                          </m:r>
                        </m:sub>
                        <m:sup>
                          <m:r>
                            <a:rPr lang="en-US" sz="2400" i="1"/>
                            <m:t>2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i="1"/>
                              </m:ctrlPr>
                            </m:sSupPr>
                            <m:e>
                              <m:r>
                                <a:rPr lang="en-US" sz="2400" i="1"/>
                                <m:t>𝑥</m:t>
                              </m:r>
                            </m:e>
                            <m:sup>
                              <m:r>
                                <a:rPr lang="en-US" sz="2400" i="1"/>
                                <m:t>2</m:t>
                              </m:r>
                            </m:sup>
                          </m:sSup>
                        </m:e>
                      </m:nary>
                      <m:sSup>
                        <m:sSupPr>
                          <m:ctrlPr>
                            <a:rPr lang="en-US" sz="2400" i="1"/>
                          </m:ctrlPr>
                        </m:sSupPr>
                        <m:e>
                          <m:r>
                            <a:rPr lang="en-US" sz="2400" i="1"/>
                            <m:t>𝑒</m:t>
                          </m:r>
                        </m:e>
                        <m:sup>
                          <m:sSup>
                            <m:sSupPr>
                              <m:ctrlPr>
                                <a:rPr lang="en-US" sz="2400" i="1"/>
                              </m:ctrlPr>
                            </m:sSupPr>
                            <m:e>
                              <m:r>
                                <a:rPr lang="en-US" sz="2400" i="1"/>
                                <m:t>−</m:t>
                              </m:r>
                              <m:r>
                                <a:rPr lang="en-US" sz="2400" i="1"/>
                                <m:t>𝑥</m:t>
                              </m:r>
                            </m:e>
                            <m:sup>
                              <m:r>
                                <a:rPr lang="en-US" sz="2400" i="1"/>
                                <m:t>2</m:t>
                              </m:r>
                            </m:sup>
                          </m:sSup>
                        </m:sup>
                      </m:sSup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:endParaRPr lang="en-US" sz="2400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𝑇</m:t>
                      </m:r>
                      <m:r>
                        <a:rPr lang="en-US" sz="2400" b="0" i="1" smtClean="0">
                          <a:latin typeface="Cambria Math"/>
                        </a:rPr>
                        <m:t>(</m:t>
                      </m:r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r>
                        <a:rPr lang="en-US" sz="2400" b="0" i="1" smtClean="0">
                          <a:latin typeface="Cambria Math"/>
                        </a:rPr>
                        <m:t>)</m:t>
                      </m:r>
                      <m:r>
                        <a:rPr lang="en-US" sz="2400" i="1"/>
                        <m:t>=</m:t>
                      </m:r>
                      <m:f>
                        <m:fPr>
                          <m:ctrlPr>
                            <a:rPr lang="en-US" sz="2400" i="1"/>
                          </m:ctrlPr>
                        </m:fPr>
                        <m:num>
                          <m:r>
                            <a:rPr lang="en-US" sz="2400" i="1"/>
                            <m:t>0,25 </m:t>
                          </m:r>
                        </m:num>
                        <m:den>
                          <m:r>
                            <a:rPr lang="en-US" sz="2400" i="1"/>
                            <m:t>2</m:t>
                          </m:r>
                        </m:den>
                      </m:f>
                      <m:r>
                        <a:rPr lang="en-US" sz="2400" i="1"/>
                        <m:t>(</m:t>
                      </m:r>
                      <m:r>
                        <a:rPr lang="en-US" sz="2400" i="1"/>
                        <m:t>𝑓</m:t>
                      </m:r>
                      <m:d>
                        <m:dPr>
                          <m:ctrlPr>
                            <a:rPr lang="en-US" sz="2400" i="1"/>
                          </m:ctrlPr>
                        </m:dPr>
                        <m:e>
                          <m:r>
                            <a:rPr lang="en-US" sz="2400" i="1"/>
                            <m:t>0</m:t>
                          </m:r>
                        </m:e>
                      </m:d>
                      <m:r>
                        <a:rPr lang="en-US" sz="2400" i="1"/>
                        <m:t>+</m:t>
                      </m:r>
                      <m:r>
                        <a:rPr lang="en-US" sz="2400" i="1"/>
                        <m:t>𝑓</m:t>
                      </m:r>
                      <m:d>
                        <m:dPr>
                          <m:ctrlPr>
                            <a:rPr lang="en-US" sz="2400" i="1"/>
                          </m:ctrlPr>
                        </m:dPr>
                        <m:e>
                          <m:r>
                            <a:rPr lang="en-US" sz="2400" i="1"/>
                            <m:t>1</m:t>
                          </m:r>
                        </m:e>
                      </m:d>
                      <m:r>
                        <a:rPr lang="en-US" sz="2400" i="1"/>
                        <m:t>+2 </m:t>
                      </m:r>
                      <m:d>
                        <m:dPr>
                          <m:ctrlPr>
                            <a:rPr lang="en-US" sz="2400" i="1"/>
                          </m:ctrlPr>
                        </m:dPr>
                        <m:e>
                          <m:r>
                            <a:rPr lang="en-US" sz="2400" i="1"/>
                            <m:t>𝑓</m:t>
                          </m:r>
                          <m:d>
                            <m:dPr>
                              <m:ctrlPr>
                                <a:rPr lang="en-US" sz="2400" i="1"/>
                              </m:ctrlPr>
                            </m:dPr>
                            <m:e>
                              <m:r>
                                <a:rPr lang="en-US" sz="2400" i="1"/>
                                <m:t>0,25</m:t>
                              </m:r>
                            </m:e>
                          </m:d>
                          <m:r>
                            <a:rPr lang="en-US" sz="2400" i="1"/>
                            <m:t>+</m:t>
                          </m:r>
                          <m:r>
                            <a:rPr lang="en-US" sz="2400" i="1"/>
                            <m:t>𝑓</m:t>
                          </m:r>
                          <m:d>
                            <m:dPr>
                              <m:ctrlPr>
                                <a:rPr lang="en-US" sz="2400" i="1"/>
                              </m:ctrlPr>
                            </m:dPr>
                            <m:e>
                              <m:r>
                                <a:rPr lang="en-US" sz="2400" i="1"/>
                                <m:t>0,5</m:t>
                              </m:r>
                            </m:e>
                          </m:d>
                          <m:r>
                            <a:rPr lang="en-US" sz="2400" i="1"/>
                            <m:t>+</m:t>
                          </m:r>
                          <m:r>
                            <a:rPr lang="en-US" sz="2400" i="1"/>
                            <m:t>𝑓</m:t>
                          </m:r>
                          <m:d>
                            <m:dPr>
                              <m:ctrlPr>
                                <a:rPr lang="en-US" sz="2400" i="1"/>
                              </m:ctrlPr>
                            </m:dPr>
                            <m:e>
                              <m:r>
                                <a:rPr lang="en-US" sz="2400" i="1"/>
                                <m:t>0,75</m:t>
                              </m:r>
                            </m:e>
                          </m:d>
                        </m:e>
                      </m:d>
                      <m:r>
                        <a:rPr lang="en-US" sz="2400" i="1"/>
                        <m:t>+</m:t>
                      </m:r>
                      <m:f>
                        <m:fPr>
                          <m:ctrlPr>
                            <a:rPr lang="en-US" sz="2400" i="1"/>
                          </m:ctrlPr>
                        </m:fPr>
                        <m:num>
                          <m:r>
                            <a:rPr lang="en-US" sz="2400" i="1"/>
                            <m:t>0,25</m:t>
                          </m:r>
                        </m:num>
                        <m:den>
                          <m:r>
                            <a:rPr lang="en-US" sz="2400" i="1"/>
                            <m:t>2</m:t>
                          </m:r>
                        </m:den>
                      </m:f>
                      <m:r>
                        <a:rPr lang="en-US" sz="2400" i="1"/>
                        <m:t> (</m:t>
                      </m:r>
                      <m:r>
                        <a:rPr lang="en-US" sz="2400" i="1"/>
                        <m:t>𝑓</m:t>
                      </m:r>
                      <m:d>
                        <m:dPr>
                          <m:ctrlPr>
                            <a:rPr lang="en-US" sz="2400" i="1"/>
                          </m:ctrlPr>
                        </m:dPr>
                        <m:e>
                          <m:r>
                            <a:rPr lang="en-US" sz="2400" i="1"/>
                            <m:t>1</m:t>
                          </m:r>
                        </m:e>
                      </m:d>
                      <m:r>
                        <a:rPr lang="en-US" sz="2400" i="1"/>
                        <m:t>+</m:t>
                      </m:r>
                      <m:r>
                        <a:rPr lang="en-US" sz="2400" i="1"/>
                        <m:t>𝑓</m:t>
                      </m:r>
                      <m:d>
                        <m:dPr>
                          <m:ctrlPr>
                            <a:rPr lang="en-US" sz="2400" i="1"/>
                          </m:ctrlPr>
                        </m:dPr>
                        <m:e>
                          <m:r>
                            <a:rPr lang="en-US" sz="2400" i="1"/>
                            <m:t>2</m:t>
                          </m:r>
                        </m:e>
                      </m:d>
                      <m:r>
                        <a:rPr lang="en-US" sz="2400" i="1"/>
                        <m:t>+2(</m:t>
                      </m:r>
                      <m:r>
                        <a:rPr lang="en-US" sz="2400" i="1"/>
                        <m:t>𝑓</m:t>
                      </m:r>
                      <m:d>
                        <m:dPr>
                          <m:ctrlPr>
                            <a:rPr lang="en-US" sz="2400" i="1"/>
                          </m:ctrlPr>
                        </m:dPr>
                        <m:e>
                          <m:r>
                            <a:rPr lang="en-US" sz="2400" i="1"/>
                            <m:t>1,25</m:t>
                          </m:r>
                        </m:e>
                      </m:d>
                      <m:r>
                        <a:rPr lang="en-US" sz="2400" i="1"/>
                        <m:t>+  </m:t>
                      </m:r>
                      <m:r>
                        <a:rPr lang="en-US" sz="2400" i="1"/>
                        <m:t>𝑓</m:t>
                      </m:r>
                      <m:d>
                        <m:dPr>
                          <m:ctrlPr>
                            <a:rPr lang="en-US" sz="2400" i="1"/>
                          </m:ctrlPr>
                        </m:dPr>
                        <m:e>
                          <m:r>
                            <a:rPr lang="en-US" sz="2400" i="1"/>
                            <m:t>1,5</m:t>
                          </m:r>
                        </m:e>
                      </m:d>
                      <m:r>
                        <a:rPr lang="en-US" sz="2400" i="1"/>
                        <m:t>+</m:t>
                      </m:r>
                      <m:r>
                        <a:rPr lang="en-US" sz="2400" i="1"/>
                        <m:t>𝑓</m:t>
                      </m:r>
                      <m:d>
                        <m:dPr>
                          <m:ctrlPr>
                            <a:rPr lang="en-US" sz="2400" i="1"/>
                          </m:ctrlPr>
                        </m:dPr>
                        <m:e>
                          <m:r>
                            <a:rPr lang="en-US" sz="2400" i="1"/>
                            <m:t>1,75</m:t>
                          </m:r>
                        </m:e>
                      </m:d>
                      <m:r>
                        <a:rPr lang="en-US" sz="2400" i="1"/>
                        <m:t>)</m:t>
                      </m:r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 smtClean="0"/>
                  <a:t>                </a:t>
                </a:r>
                <a14:m>
                  <m:oMath xmlns:m="http://schemas.openxmlformats.org/officeDocument/2006/math">
                    <m:r>
                      <a:rPr lang="en-US" sz="2400" i="1"/>
                      <m:t>=0,189464+0,2321180</m:t>
                    </m:r>
                  </m:oMath>
                </a14:m>
                <a:r>
                  <a:rPr lang="en-US" sz="2400" dirty="0"/>
                  <a:t> </a:t>
                </a:r>
                <a:endParaRPr lang="en-US" sz="2400" dirty="0" smtClean="0"/>
              </a:p>
              <a:p>
                <a:pPr marL="0" indent="0">
                  <a:buNone/>
                </a:pPr>
                <a:r>
                  <a:rPr lang="en-US" sz="2400" dirty="0"/>
                  <a:t> </a:t>
                </a:r>
                <a:r>
                  <a:rPr lang="en-US" sz="2400" dirty="0" smtClean="0"/>
                  <a:t>               </a:t>
                </a:r>
                <a14:m>
                  <m:oMath xmlns:m="http://schemas.openxmlformats.org/officeDocument/2006/math">
                    <m:r>
                      <a:rPr lang="en-US" sz="2400" i="1"/>
                      <m:t>=0,421582</m:t>
                    </m:r>
                  </m:oMath>
                </a14:m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 err="1"/>
                  <a:t>Errornya</a:t>
                </a:r>
                <a:r>
                  <a:rPr lang="en-US" sz="2400" dirty="0"/>
                  <a:t> (</a:t>
                </a:r>
                <a:r>
                  <a:rPr lang="en-US" sz="2400" dirty="0" err="1"/>
                  <a:t>galat</a:t>
                </a:r>
                <a:r>
                  <a:rPr lang="en-US" sz="2400" dirty="0"/>
                  <a:t>) : 0,0011431</a:t>
                </a:r>
                <a:endParaRPr lang="en-US" sz="2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44769"/>
                <a:ext cx="10515600" cy="5666626"/>
              </a:xfrm>
              <a:blipFill rotWithShape="1">
                <a:blip r:embed="rId2"/>
                <a:stretch>
                  <a:fillRect l="-928" t="-1507" b="-19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349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44769"/>
                <a:ext cx="10515600" cy="5532194"/>
              </a:xfrm>
            </p:spPr>
            <p:txBody>
              <a:bodyPr>
                <a:normAutofit fontScale="85000" lnSpcReduction="10000"/>
              </a:bodyPr>
              <a:lstStyle/>
              <a:p>
                <a:pPr marL="0" lvl="0" indent="0">
                  <a:buNone/>
                </a:pPr>
                <a:r>
                  <a:rPr lang="en-US" sz="2000" dirty="0" smtClean="0"/>
                  <a:t>c. </a:t>
                </a:r>
                <a:r>
                  <a:rPr lang="en-US" sz="2000" dirty="0" err="1" smtClean="0"/>
                  <a:t>Metode</a:t>
                </a:r>
                <a:r>
                  <a:rPr lang="en-US" sz="2000" dirty="0" smtClean="0"/>
                  <a:t> </a:t>
                </a:r>
                <a:r>
                  <a:rPr lang="en-US" sz="2000" dirty="0"/>
                  <a:t>Simpson </a:t>
                </a:r>
                <a:r>
                  <a:rPr lang="en-US" sz="2000" dirty="0" err="1"/>
                  <a:t>bersususn</a:t>
                </a:r>
                <a:endParaRPr lang="en-US" sz="2000" dirty="0"/>
              </a:p>
              <a:p>
                <a:pPr lvl="1"/>
                <a:r>
                  <a:rPr lang="en-US" sz="2000" dirty="0" err="1"/>
                  <a:t>Nilai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eksak</a:t>
                </a:r>
                <a:endParaRPr lang="en-US" sz="2000" dirty="0"/>
              </a:p>
              <a:p>
                <a:pPr marL="0" indent="0">
                  <a:buNone/>
                </a:pPr>
                <a:r>
                  <a:rPr lang="en-US" sz="2000" dirty="0" smtClean="0"/>
                  <a:t>	</a:t>
                </a:r>
                <a14:m>
                  <m:oMath xmlns:m="http://schemas.openxmlformats.org/officeDocument/2006/math">
                    <m:nary>
                      <m:naryPr>
                        <m:limLoc m:val="subSup"/>
                        <m:ctrlPr>
                          <a:rPr lang="en-US" sz="2000" i="1"/>
                        </m:ctrlPr>
                      </m:naryPr>
                      <m:sub>
                        <m:r>
                          <a:rPr lang="en-US" sz="2000" i="1"/>
                          <m:t>0</m:t>
                        </m:r>
                      </m:sub>
                      <m:sup>
                        <m:r>
                          <a:rPr lang="en-US" sz="2000" i="1"/>
                          <m:t>2</m:t>
                        </m:r>
                      </m:sup>
                      <m:e>
                        <m:sSup>
                          <m:sSupPr>
                            <m:ctrlPr>
                              <a:rPr lang="en-US" sz="2000" i="1"/>
                            </m:ctrlPr>
                          </m:sSupPr>
                          <m:e>
                            <m:r>
                              <a:rPr lang="en-US" sz="2000" i="1"/>
                              <m:t>𝑥</m:t>
                            </m:r>
                          </m:e>
                          <m:sup>
                            <m:r>
                              <a:rPr lang="en-US" sz="2000" i="1"/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i="1"/>
                            </m:ctrlPr>
                          </m:sSupPr>
                          <m:e>
                            <m:r>
                              <a:rPr lang="en-US" sz="2000" i="1"/>
                              <m:t>𝑒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US" sz="2000" i="1"/>
                                </m:ctrlPr>
                              </m:sSupPr>
                              <m:e>
                                <m:r>
                                  <a:rPr lang="en-US" sz="2000" i="1"/>
                                  <m:t>−</m:t>
                                </m:r>
                                <m:r>
                                  <a:rPr lang="en-US" sz="2000" i="1"/>
                                  <m:t>𝑥</m:t>
                                </m:r>
                              </m:e>
                              <m:sup>
                                <m:r>
                                  <a:rPr lang="en-US" sz="2000" i="1"/>
                                  <m:t>2</m:t>
                                </m:r>
                              </m:sup>
                            </m:sSup>
                          </m:sup>
                        </m:sSup>
                      </m:e>
                    </m:nary>
                    <m:r>
                      <a:rPr lang="en-US" sz="2000" i="1"/>
                      <m:t>𝑑𝑥</m:t>
                    </m:r>
                    <m:r>
                      <a:rPr lang="en-US" sz="2000" i="1"/>
                      <m:t>=0,4227251</m:t>
                    </m:r>
                  </m:oMath>
                </a14:m>
                <a:endParaRPr lang="en-US" sz="2000" dirty="0"/>
              </a:p>
              <a:p>
                <a:endParaRPr lang="en-US" sz="2000" dirty="0"/>
              </a:p>
              <a:p>
                <a:pPr lvl="1"/>
                <a:r>
                  <a:rPr lang="en-US" sz="2000" dirty="0"/>
                  <a:t>Formula </a:t>
                </a:r>
                <a:r>
                  <a:rPr lang="en-US" sz="2000" dirty="0" err="1"/>
                  <a:t>diterapkan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langsung</a:t>
                </a:r>
                <a:r>
                  <a:rPr lang="en-US" sz="2000" dirty="0"/>
                  <a:t> </a:t>
                </a:r>
                <a:r>
                  <a:rPr lang="en-US" sz="2000" dirty="0" err="1"/>
                  <a:t>pada</a:t>
                </a:r>
                <a:r>
                  <a:rPr lang="en-US" sz="2000" dirty="0"/>
                  <a:t> [0,2] </a:t>
                </a:r>
                <a:r>
                  <a:rPr lang="en-US" sz="2000" dirty="0" err="1"/>
                  <a:t>yaitu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/>
                        </m:ctrlPr>
                      </m:sSubPr>
                      <m:e>
                        <m:r>
                          <a:rPr lang="en-US" sz="2000" i="1"/>
                          <m:t>𝑥</m:t>
                        </m:r>
                      </m:e>
                      <m:sub>
                        <m:r>
                          <a:rPr lang="en-US" sz="2000" i="1"/>
                          <m:t>0</m:t>
                        </m:r>
                      </m:sub>
                    </m:sSub>
                    <m:r>
                      <a:rPr lang="en-US" sz="2000" i="1"/>
                      <m:t>=0 ;</m:t>
                    </m:r>
                    <m:sSub>
                      <m:sSubPr>
                        <m:ctrlPr>
                          <a:rPr lang="en-US" sz="2000" i="1"/>
                        </m:ctrlPr>
                      </m:sSubPr>
                      <m:e>
                        <m:r>
                          <a:rPr lang="en-US" sz="2000" i="1"/>
                          <m:t>𝑥</m:t>
                        </m:r>
                      </m:e>
                      <m:sub>
                        <m:r>
                          <a:rPr lang="en-US" sz="2000" i="1"/>
                          <m:t>1</m:t>
                        </m:r>
                      </m:sub>
                    </m:sSub>
                    <m:r>
                      <a:rPr lang="en-US" sz="2000" i="1"/>
                      <m:t>=0,25 ; </m:t>
                    </m:r>
                    <m:sSub>
                      <m:sSubPr>
                        <m:ctrlPr>
                          <a:rPr lang="en-US" sz="2000" i="1"/>
                        </m:ctrlPr>
                      </m:sSubPr>
                      <m:e>
                        <m:r>
                          <a:rPr lang="en-US" sz="2000" i="1"/>
                          <m:t>𝑥</m:t>
                        </m:r>
                      </m:e>
                      <m:sub>
                        <m:r>
                          <a:rPr lang="en-US" sz="2000" i="1"/>
                          <m:t>2</m:t>
                        </m:r>
                      </m:sub>
                    </m:sSub>
                    <m:r>
                      <a:rPr lang="en-US" sz="2000" i="1"/>
                      <m:t>=0,5 ; </m:t>
                    </m:r>
                    <m:sSub>
                      <m:sSubPr>
                        <m:ctrlPr>
                          <a:rPr lang="en-US" sz="2000" i="1"/>
                        </m:ctrlPr>
                      </m:sSubPr>
                      <m:e>
                        <m:r>
                          <a:rPr lang="en-US" sz="2000" i="1"/>
                          <m:t>𝑥</m:t>
                        </m:r>
                      </m:e>
                      <m:sub>
                        <m:r>
                          <a:rPr lang="en-US" sz="2000" i="1"/>
                          <m:t>3</m:t>
                        </m:r>
                      </m:sub>
                    </m:sSub>
                    <m:r>
                      <a:rPr lang="en-US" sz="2000" i="1"/>
                      <m:t>=0,75 ; </m:t>
                    </m:r>
                    <m:sSub>
                      <m:sSubPr>
                        <m:ctrlPr>
                          <a:rPr lang="en-US" sz="2000" i="1"/>
                        </m:ctrlPr>
                      </m:sSubPr>
                      <m:e>
                        <m:r>
                          <a:rPr lang="en-US" sz="2000" i="1"/>
                          <m:t>𝑥</m:t>
                        </m:r>
                      </m:e>
                      <m:sub>
                        <m:r>
                          <a:rPr lang="en-US" sz="2000" i="1"/>
                          <m:t>4</m:t>
                        </m:r>
                      </m:sub>
                    </m:sSub>
                    <m:r>
                      <a:rPr lang="en-US" sz="2000" i="1"/>
                      <m:t>=1,00 ; </m:t>
                    </m:r>
                    <m:sSub>
                      <m:sSubPr>
                        <m:ctrlPr>
                          <a:rPr lang="en-US" sz="2000" i="1"/>
                        </m:ctrlPr>
                      </m:sSubPr>
                      <m:e>
                        <m:r>
                          <a:rPr lang="en-US" sz="2000" i="1"/>
                          <m:t>𝑥</m:t>
                        </m:r>
                      </m:e>
                      <m:sub>
                        <m:r>
                          <a:rPr lang="en-US" sz="2000" i="1"/>
                          <m:t>5</m:t>
                        </m:r>
                      </m:sub>
                    </m:sSub>
                    <m:r>
                      <a:rPr lang="en-US" sz="2000" i="1"/>
                      <m:t>=1,25 ; </m:t>
                    </m:r>
                    <m:sSub>
                      <m:sSubPr>
                        <m:ctrlPr>
                          <a:rPr lang="en-US" sz="2000" i="1"/>
                        </m:ctrlPr>
                      </m:sSubPr>
                      <m:e>
                        <m:r>
                          <a:rPr lang="en-US" sz="2000" i="1"/>
                          <m:t>𝑥</m:t>
                        </m:r>
                      </m:e>
                      <m:sub>
                        <m:r>
                          <a:rPr lang="en-US" sz="2000" i="1"/>
                          <m:t>6</m:t>
                        </m:r>
                      </m:sub>
                    </m:sSub>
                    <m:r>
                      <a:rPr lang="en-US" sz="2000" i="1"/>
                      <m:t>=1,50 ; </m:t>
                    </m:r>
                    <m:sSub>
                      <m:sSubPr>
                        <m:ctrlPr>
                          <a:rPr lang="en-US" sz="2000" i="1"/>
                        </m:ctrlPr>
                      </m:sSubPr>
                      <m:e>
                        <m:r>
                          <a:rPr lang="en-US" sz="2000" i="1"/>
                          <m:t>𝑥</m:t>
                        </m:r>
                      </m:e>
                      <m:sub>
                        <m:r>
                          <a:rPr lang="en-US" sz="2000" i="1"/>
                          <m:t>7</m:t>
                        </m:r>
                      </m:sub>
                    </m:sSub>
                    <m:r>
                      <a:rPr lang="en-US" sz="2000" i="1"/>
                      <m:t>=1,75 ; </m:t>
                    </m:r>
                    <m:sSub>
                      <m:sSubPr>
                        <m:ctrlPr>
                          <a:rPr lang="en-US" sz="2000" i="1"/>
                        </m:ctrlPr>
                      </m:sSubPr>
                      <m:e>
                        <m:r>
                          <a:rPr lang="en-US" sz="2000" i="1"/>
                          <m:t>𝑥</m:t>
                        </m:r>
                      </m:e>
                      <m:sub>
                        <m:r>
                          <a:rPr lang="en-US" sz="2000" i="1"/>
                          <m:t>8</m:t>
                        </m:r>
                      </m:sub>
                    </m:sSub>
                    <m:r>
                      <a:rPr lang="en-US" sz="2000" i="1"/>
                      <m:t>=2,00</m:t>
                    </m:r>
                  </m:oMath>
                </a14:m>
                <a:endParaRPr lang="en-US" sz="2000" dirty="0" smtClean="0"/>
              </a:p>
              <a:p>
                <a:pPr lvl="1"/>
                <a:endParaRPr lang="en-US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i="1"/>
                        <m:t>𝑆</m:t>
                      </m:r>
                      <m:d>
                        <m:dPr>
                          <m:ctrlPr>
                            <a:rPr lang="en-US" sz="2000" i="1"/>
                          </m:ctrlPr>
                        </m:dPr>
                        <m:e>
                          <m:r>
                            <a:rPr lang="en-US" sz="2000" i="1"/>
                            <m:t>𝑓</m:t>
                          </m:r>
                        </m:e>
                      </m:d>
                      <m:r>
                        <a:rPr lang="en-US" sz="2000" i="1"/>
                        <m:t>= </m:t>
                      </m:r>
                      <m:f>
                        <m:fPr>
                          <m:ctrlPr>
                            <a:rPr lang="en-US" sz="2000" i="1"/>
                          </m:ctrlPr>
                        </m:fPr>
                        <m:num>
                          <m:r>
                            <a:rPr lang="en-US" sz="2000" i="1"/>
                            <m:t>h</m:t>
                          </m:r>
                        </m:num>
                        <m:den>
                          <m:r>
                            <a:rPr lang="en-US" sz="2000" i="1"/>
                            <m:t>3</m:t>
                          </m:r>
                        </m:den>
                      </m:f>
                      <m:r>
                        <a:rPr lang="en-US" sz="2000" i="1"/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/>
                          </m:ctrlPr>
                        </m:dPr>
                        <m:e>
                          <m:r>
                            <a:rPr lang="en-US" sz="2000" i="1"/>
                            <m:t>𝑓</m:t>
                          </m:r>
                          <m:d>
                            <m:dPr>
                              <m:ctrlPr>
                                <a:rPr lang="en-US" sz="2000" i="1"/>
                              </m:ctrlPr>
                            </m:dPr>
                            <m:e>
                              <m:r>
                                <a:rPr lang="en-US" sz="2000" i="1"/>
                                <m:t>𝑎</m:t>
                              </m:r>
                            </m:e>
                          </m:d>
                          <m:r>
                            <a:rPr lang="en-US" sz="2000" i="1"/>
                            <m:t>+</m:t>
                          </m:r>
                          <m:r>
                            <a:rPr lang="en-US" sz="2000" i="1"/>
                            <m:t>𝑓</m:t>
                          </m:r>
                          <m:d>
                            <m:dPr>
                              <m:ctrlPr>
                                <a:rPr lang="en-US" sz="2000" i="1"/>
                              </m:ctrlPr>
                            </m:dPr>
                            <m:e>
                              <m:r>
                                <a:rPr lang="en-US" sz="2000" i="1"/>
                                <m:t>𝑏</m:t>
                              </m:r>
                            </m:e>
                          </m:d>
                          <m:r>
                            <a:rPr lang="en-US" sz="2000" i="1"/>
                            <m:t>+4</m:t>
                          </m:r>
                          <m:nary>
                            <m:naryPr>
                              <m:chr m:val="∑"/>
                              <m:limLoc m:val="subSup"/>
                              <m:ctrlPr>
                                <a:rPr lang="en-US" sz="2000" i="1"/>
                              </m:ctrlPr>
                            </m:naryPr>
                            <m:sub>
                              <m:r>
                                <a:rPr lang="en-US" sz="2000" i="1"/>
                                <m:t>𝑘</m:t>
                              </m:r>
                              <m:r>
                                <a:rPr lang="en-US" sz="2000" i="1"/>
                                <m:t>=1</m:t>
                              </m:r>
                            </m:sub>
                            <m:sup>
                              <m:f>
                                <m:fPr>
                                  <m:ctrlPr>
                                    <a:rPr lang="en-US" sz="2000" i="1"/>
                                  </m:ctrlPr>
                                </m:fPr>
                                <m:num>
                                  <m:r>
                                    <a:rPr lang="en-US" sz="2000" i="1"/>
                                    <m:t>𝑛</m:t>
                                  </m:r>
                                </m:num>
                                <m:den>
                                  <m:r>
                                    <a:rPr lang="en-US" sz="2000" i="1"/>
                                    <m:t>2</m:t>
                                  </m:r>
                                </m:den>
                              </m:f>
                            </m:sup>
                            <m:e>
                              <m:r>
                                <a:rPr lang="en-US" sz="2000" i="1"/>
                                <m:t>𝑓</m:t>
                              </m:r>
                              <m:r>
                                <a:rPr lang="en-US" sz="2000" i="1"/>
                                <m:t>(</m:t>
                              </m:r>
                              <m:r>
                                <a:rPr lang="en-US" sz="2000" i="1"/>
                                <m:t>𝑎</m:t>
                              </m:r>
                              <m:r>
                                <a:rPr lang="en-US" sz="2000" i="1"/>
                                <m:t>+</m:t>
                              </m:r>
                              <m:d>
                                <m:dPr>
                                  <m:ctrlPr>
                                    <a:rPr lang="en-US" sz="2000" i="1"/>
                                  </m:ctrlPr>
                                </m:dPr>
                                <m:e>
                                  <m:r>
                                    <a:rPr lang="en-US" sz="2000" i="1"/>
                                    <m:t>2</m:t>
                                  </m:r>
                                  <m:r>
                                    <a:rPr lang="en-US" sz="2000" i="1"/>
                                    <m:t>𝑘</m:t>
                                  </m:r>
                                  <m:r>
                                    <a:rPr lang="en-US" sz="2000" i="1"/>
                                    <m:t>−1</m:t>
                                  </m:r>
                                </m:e>
                              </m:d>
                              <m:r>
                                <a:rPr lang="en-US" sz="2000" i="1"/>
                                <m:t>h</m:t>
                              </m:r>
                            </m:e>
                          </m:nary>
                          <m:r>
                            <a:rPr lang="en-US" sz="2000" i="1"/>
                            <m:t>+2</m:t>
                          </m:r>
                          <m:nary>
                            <m:naryPr>
                              <m:chr m:val="∑"/>
                              <m:limLoc m:val="subSup"/>
                              <m:ctrlPr>
                                <a:rPr lang="en-US" sz="2000" i="1"/>
                              </m:ctrlPr>
                            </m:naryPr>
                            <m:sub>
                              <m:r>
                                <a:rPr lang="en-US" sz="2000" i="1"/>
                                <m:t>𝑘</m:t>
                              </m:r>
                              <m:r>
                                <a:rPr lang="en-US" sz="2000" i="1"/>
                                <m:t>=1</m:t>
                              </m:r>
                            </m:sub>
                            <m:sup>
                              <m:f>
                                <m:fPr>
                                  <m:ctrlPr>
                                    <a:rPr lang="en-US" sz="2000" i="1"/>
                                  </m:ctrlPr>
                                </m:fPr>
                                <m:num>
                                  <m:r>
                                    <a:rPr lang="en-US" sz="2000" i="1"/>
                                    <m:t>𝑛</m:t>
                                  </m:r>
                                </m:num>
                                <m:den>
                                  <m:r>
                                    <a:rPr lang="en-US" sz="2000" i="1"/>
                                    <m:t>2</m:t>
                                  </m:r>
                                </m:den>
                              </m:f>
                              <m:r>
                                <a:rPr lang="en-US" sz="2000" i="1"/>
                                <m:t>−1</m:t>
                              </m:r>
                            </m:sup>
                            <m:e>
                              <m:r>
                                <a:rPr lang="en-US" sz="2000" i="1"/>
                                <m:t>𝑓</m:t>
                              </m:r>
                              <m:r>
                                <a:rPr lang="en-US" sz="2000" i="1"/>
                                <m:t>(</m:t>
                              </m:r>
                              <m:r>
                                <a:rPr lang="en-US" sz="2000" i="1"/>
                                <m:t>𝑎</m:t>
                              </m:r>
                              <m:r>
                                <a:rPr lang="en-US" sz="2000" i="1"/>
                                <m:t>+2</m:t>
                              </m:r>
                              <m:r>
                                <a:rPr lang="en-US" sz="2000" i="1"/>
                                <m:t>𝑘h</m:t>
                              </m:r>
                              <m:r>
                                <a:rPr lang="en-US" sz="2000" i="1"/>
                                <m:t>)</m:t>
                              </m:r>
                            </m:e>
                          </m:nary>
                        </m:e>
                      </m:d>
                    </m:oMath>
                  </m:oMathPara>
                </a14:m>
                <a:endParaRPr lang="en-US" sz="2000" dirty="0" smtClean="0"/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/>
                        </a:rPr>
                        <m:t>           </m:t>
                      </m:r>
                      <m:r>
                        <a:rPr lang="en-US" sz="1800" i="1"/>
                        <m:t>= </m:t>
                      </m:r>
                      <m:f>
                        <m:fPr>
                          <m:ctrlPr>
                            <a:rPr lang="en-US" sz="1800" i="1"/>
                          </m:ctrlPr>
                        </m:fPr>
                        <m:num>
                          <m:r>
                            <a:rPr lang="en-US" sz="1800" i="1"/>
                            <m:t>0,25</m:t>
                          </m:r>
                        </m:num>
                        <m:den>
                          <m:r>
                            <a:rPr lang="en-US" sz="1800" i="1"/>
                            <m:t>3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1800" i="1"/>
                          </m:ctrlPr>
                        </m:dPr>
                        <m:e>
                          <m:r>
                            <a:rPr lang="en-US" sz="1800" i="1"/>
                            <m:t>𝑓</m:t>
                          </m:r>
                          <m:d>
                            <m:dPr>
                              <m:ctrlPr>
                                <a:rPr lang="en-US" sz="1800" i="1"/>
                              </m:ctrlPr>
                            </m:dPr>
                            <m:e>
                              <m:r>
                                <a:rPr lang="en-US" sz="1800" i="1"/>
                                <m:t>0</m:t>
                              </m:r>
                            </m:e>
                          </m:d>
                          <m:r>
                            <a:rPr lang="en-US" sz="1800" i="1"/>
                            <m:t>+</m:t>
                          </m:r>
                          <m:r>
                            <a:rPr lang="en-US" sz="1800" i="1"/>
                            <m:t>𝑓</m:t>
                          </m:r>
                          <m:d>
                            <m:dPr>
                              <m:ctrlPr>
                                <a:rPr lang="en-US" sz="1800" i="1"/>
                              </m:ctrlPr>
                            </m:dPr>
                            <m:e>
                              <m:r>
                                <a:rPr lang="en-US" sz="1800" i="1"/>
                                <m:t>2</m:t>
                              </m:r>
                            </m:e>
                          </m:d>
                          <m:r>
                            <a:rPr lang="en-US" sz="1800" i="1"/>
                            <m:t>+4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1800" i="1"/>
                              </m:ctrlPr>
                            </m:dPr>
                            <m:e>
                              <m:r>
                                <a:rPr lang="en-US" sz="1800" i="1"/>
                                <m:t>𝑓</m:t>
                              </m:r>
                              <m:d>
                                <m:dPr>
                                  <m:ctrlPr>
                                    <a:rPr lang="en-US" sz="1800" i="1"/>
                                  </m:ctrlPr>
                                </m:dPr>
                                <m:e>
                                  <m:r>
                                    <a:rPr lang="en-US" sz="1800" i="1"/>
                                    <m:t>0,25</m:t>
                                  </m:r>
                                </m:e>
                              </m:d>
                              <m:r>
                                <a:rPr lang="en-US" sz="1800" i="1"/>
                                <m:t>+</m:t>
                              </m:r>
                              <m:r>
                                <a:rPr lang="en-US" sz="1800" i="1"/>
                                <m:t>𝑓</m:t>
                              </m:r>
                              <m:d>
                                <m:dPr>
                                  <m:ctrlPr>
                                    <a:rPr lang="en-US" sz="1800" i="1"/>
                                  </m:ctrlPr>
                                </m:dPr>
                                <m:e>
                                  <m:r>
                                    <a:rPr lang="en-US" sz="1800" i="1"/>
                                    <m:t>0,75</m:t>
                                  </m:r>
                                </m:e>
                              </m:d>
                              <m:r>
                                <a:rPr lang="en-US" sz="1800" i="1"/>
                                <m:t>+</m:t>
                              </m:r>
                              <m:r>
                                <a:rPr lang="en-US" sz="1800" i="1"/>
                                <m:t>𝑓</m:t>
                              </m:r>
                              <m:d>
                                <m:dPr>
                                  <m:ctrlPr>
                                    <a:rPr lang="en-US" sz="1800" i="1"/>
                                  </m:ctrlPr>
                                </m:dPr>
                                <m:e>
                                  <m:r>
                                    <a:rPr lang="en-US" sz="1800" i="1"/>
                                    <m:t>1,25</m:t>
                                  </m:r>
                                </m:e>
                              </m:d>
                              <m:r>
                                <a:rPr lang="en-US" sz="1800" i="1"/>
                                <m:t>+</m:t>
                              </m:r>
                              <m:r>
                                <a:rPr lang="en-US" sz="1800" i="1"/>
                                <m:t>𝑓</m:t>
                              </m:r>
                              <m:d>
                                <m:dPr>
                                  <m:ctrlPr>
                                    <a:rPr lang="en-US" sz="1800" i="1"/>
                                  </m:ctrlPr>
                                </m:dPr>
                                <m:e>
                                  <m:r>
                                    <a:rPr lang="en-US" sz="1800" i="1"/>
                                    <m:t>1,75</m:t>
                                  </m:r>
                                </m:e>
                              </m:d>
                            </m:e>
                          </m:d>
                          <m:r>
                            <a:rPr lang="en-US" sz="1800" i="1"/>
                            <m:t>+2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1800" i="1"/>
                              </m:ctrlPr>
                            </m:dPr>
                            <m:e>
                              <m:r>
                                <a:rPr lang="en-US" sz="1800" i="1"/>
                                <m:t>𝑓</m:t>
                              </m:r>
                              <m:d>
                                <m:dPr>
                                  <m:ctrlPr>
                                    <a:rPr lang="en-US" sz="1800" i="1"/>
                                  </m:ctrlPr>
                                </m:dPr>
                                <m:e>
                                  <m:r>
                                    <a:rPr lang="en-US" sz="1800" i="1"/>
                                    <m:t>0,5</m:t>
                                  </m:r>
                                </m:e>
                              </m:d>
                              <m:r>
                                <a:rPr lang="en-US" sz="1800" i="1"/>
                                <m:t>+</m:t>
                              </m:r>
                              <m:r>
                                <a:rPr lang="en-US" sz="1800" i="1"/>
                                <m:t>𝑓</m:t>
                              </m:r>
                              <m:d>
                                <m:dPr>
                                  <m:ctrlPr>
                                    <a:rPr lang="en-US" sz="1800" i="1"/>
                                  </m:ctrlPr>
                                </m:dPr>
                                <m:e>
                                  <m:r>
                                    <a:rPr lang="en-US" sz="1800" i="1"/>
                                    <m:t>1,00</m:t>
                                  </m:r>
                                </m:e>
                              </m:d>
                              <m:r>
                                <a:rPr lang="en-US" sz="1800" i="1"/>
                                <m:t>+</m:t>
                              </m:r>
                              <m:r>
                                <a:rPr lang="en-US" sz="1800" i="1"/>
                                <m:t>𝑓</m:t>
                              </m:r>
                              <m:d>
                                <m:dPr>
                                  <m:ctrlPr>
                                    <a:rPr lang="en-US" sz="1800" i="1"/>
                                  </m:ctrlPr>
                                </m:dPr>
                                <m:e>
                                  <m:r>
                                    <a:rPr lang="en-US" sz="1800" i="1"/>
                                    <m:t>1,50</m:t>
                                  </m:r>
                                </m:e>
                              </m:d>
                            </m:e>
                          </m:d>
                        </m:e>
                      </m:d>
                    </m:oMath>
                  </m:oMathPara>
                </a14:m>
                <a:endParaRPr lang="en-US" sz="1800" dirty="0" smtClean="0"/>
              </a:p>
              <a:p>
                <a:pPr marL="0" indent="0">
                  <a:buNone/>
                </a:pPr>
                <a:endParaRPr lang="en-US" sz="1800" dirty="0"/>
              </a:p>
              <a:p>
                <a:pPr marL="0" indent="0">
                  <a:buNone/>
                </a:pPr>
                <a:r>
                  <a:rPr lang="en-US" sz="1800" dirty="0" smtClean="0"/>
                  <a:t>          </a:t>
                </a:r>
                <a14:m>
                  <m:oMath xmlns:m="http://schemas.openxmlformats.org/officeDocument/2006/math">
                    <m:r>
                      <a:rPr lang="en-US" sz="1800" i="1"/>
                      <m:t>=</m:t>
                    </m:r>
                    <m:f>
                      <m:fPr>
                        <m:ctrlPr>
                          <a:rPr lang="en-US" sz="1800" i="1"/>
                        </m:ctrlPr>
                      </m:fPr>
                      <m:num>
                        <m:r>
                          <a:rPr lang="en-US" sz="1800" i="1"/>
                          <m:t>0,25</m:t>
                        </m:r>
                      </m:num>
                      <m:den>
                        <m:r>
                          <a:rPr lang="en-US" sz="1800" i="1"/>
                          <m:t>3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US" sz="1800" i="1"/>
                        </m:ctrlPr>
                      </m:dPr>
                      <m:e>
                        <m:sSup>
                          <m:sSupPr>
                            <m:ctrlPr>
                              <a:rPr lang="en-US" sz="1800" i="1"/>
                            </m:ctrlPr>
                          </m:sSupPr>
                          <m:e>
                            <m:r>
                              <a:rPr lang="en-US" sz="1800" i="1"/>
                              <m:t>2</m:t>
                            </m:r>
                          </m:e>
                          <m:sup>
                            <m:r>
                              <a:rPr lang="en-US" sz="1800" i="1"/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US" sz="1800" i="1"/>
                            </m:ctrlPr>
                          </m:sSupPr>
                          <m:e>
                            <m:r>
                              <a:rPr lang="en-US" sz="1800" i="1"/>
                              <m:t>𝑒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US" sz="1800" i="1"/>
                                </m:ctrlPr>
                              </m:sSupPr>
                              <m:e>
                                <m:r>
                                  <a:rPr lang="en-US" sz="1800" i="1"/>
                                  <m:t>−2</m:t>
                                </m:r>
                              </m:e>
                              <m:sup>
                                <m:r>
                                  <a:rPr lang="en-US" sz="1800" i="1"/>
                                  <m:t>2</m:t>
                                </m:r>
                              </m:sup>
                            </m:sSup>
                          </m:sup>
                        </m:sSup>
                        <m:r>
                          <a:rPr lang="en-US" sz="1800" i="1"/>
                          <m:t>+4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1800" i="1"/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1800" i="1"/>
                                </m:ctrlPr>
                              </m:sSupPr>
                              <m:e>
                                <m:r>
                                  <a:rPr lang="en-US" sz="1800" i="1"/>
                                  <m:t>0,25</m:t>
                                </m:r>
                              </m:e>
                              <m:sup>
                                <m:r>
                                  <a:rPr lang="en-US" sz="1800" i="1"/>
                                  <m:t>2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sz="1800" i="1"/>
                                </m:ctrlPr>
                              </m:sSupPr>
                              <m:e>
                                <m:r>
                                  <a:rPr lang="en-US" sz="1800" i="1"/>
                                  <m:t>𝑒</m:t>
                                </m:r>
                              </m:e>
                              <m:sup>
                                <m:sSup>
                                  <m:sSupPr>
                                    <m:ctrlPr>
                                      <a:rPr lang="en-US" sz="1800" i="1"/>
                                    </m:ctrlPr>
                                  </m:sSupPr>
                                  <m:e>
                                    <m:r>
                                      <a:rPr lang="en-US" sz="1800" i="1"/>
                                      <m:t>−0,25</m:t>
                                    </m:r>
                                  </m:e>
                                  <m:sup>
                                    <m:r>
                                      <a:rPr lang="en-US" sz="1800" i="1"/>
                                      <m:t>2</m:t>
                                    </m:r>
                                  </m:sup>
                                </m:sSup>
                              </m:sup>
                            </m:sSup>
                            <m:r>
                              <a:rPr lang="en-US" sz="1800" i="1"/>
                              <m:t>+</m:t>
                            </m:r>
                            <m:sSup>
                              <m:sSupPr>
                                <m:ctrlPr>
                                  <a:rPr lang="en-US" sz="1800" i="1"/>
                                </m:ctrlPr>
                              </m:sSupPr>
                              <m:e>
                                <m:r>
                                  <a:rPr lang="en-US" sz="1800" i="1"/>
                                  <m:t>0,75</m:t>
                                </m:r>
                              </m:e>
                              <m:sup>
                                <m:r>
                                  <a:rPr lang="en-US" sz="1800" i="1"/>
                                  <m:t>2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sz="1800" i="1"/>
                                </m:ctrlPr>
                              </m:sSupPr>
                              <m:e>
                                <m:r>
                                  <a:rPr lang="en-US" sz="1800" i="1"/>
                                  <m:t>𝑒</m:t>
                                </m:r>
                              </m:e>
                              <m:sup>
                                <m:sSup>
                                  <m:sSupPr>
                                    <m:ctrlPr>
                                      <a:rPr lang="en-US" sz="1800" i="1"/>
                                    </m:ctrlPr>
                                  </m:sSupPr>
                                  <m:e>
                                    <m:r>
                                      <a:rPr lang="en-US" sz="1800" i="1"/>
                                      <m:t>−0,75</m:t>
                                    </m:r>
                                  </m:e>
                                  <m:sup>
                                    <m:r>
                                      <a:rPr lang="en-US" sz="1800" i="1"/>
                                      <m:t>2</m:t>
                                    </m:r>
                                  </m:sup>
                                </m:sSup>
                              </m:sup>
                            </m:sSup>
                            <m:r>
                              <a:rPr lang="en-US" sz="1800" i="1"/>
                              <m:t>+</m:t>
                            </m:r>
                            <m:sSup>
                              <m:sSupPr>
                                <m:ctrlPr>
                                  <a:rPr lang="en-US" sz="1800" i="1"/>
                                </m:ctrlPr>
                              </m:sSupPr>
                              <m:e>
                                <m:r>
                                  <a:rPr lang="en-US" sz="1800" i="1"/>
                                  <m:t>1,25</m:t>
                                </m:r>
                              </m:e>
                              <m:sup>
                                <m:r>
                                  <a:rPr lang="en-US" sz="1800" i="1"/>
                                  <m:t>2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sz="1800" i="1"/>
                                </m:ctrlPr>
                              </m:sSupPr>
                              <m:e>
                                <m:r>
                                  <a:rPr lang="en-US" sz="1800" i="1"/>
                                  <m:t>𝑒</m:t>
                                </m:r>
                              </m:e>
                              <m:sup>
                                <m:sSup>
                                  <m:sSupPr>
                                    <m:ctrlPr>
                                      <a:rPr lang="en-US" sz="1800" i="1"/>
                                    </m:ctrlPr>
                                  </m:sSupPr>
                                  <m:e>
                                    <m:r>
                                      <a:rPr lang="en-US" sz="1800" i="1"/>
                                      <m:t>−1,25</m:t>
                                    </m:r>
                                  </m:e>
                                  <m:sup>
                                    <m:r>
                                      <a:rPr lang="en-US" sz="1800" i="1"/>
                                      <m:t>2</m:t>
                                    </m:r>
                                  </m:sup>
                                </m:sSup>
                              </m:sup>
                            </m:sSup>
                            <m:r>
                              <a:rPr lang="en-US" sz="1800" i="1"/>
                              <m:t>+</m:t>
                            </m:r>
                            <m:sSup>
                              <m:sSupPr>
                                <m:ctrlPr>
                                  <a:rPr lang="en-US" sz="1800" i="1"/>
                                </m:ctrlPr>
                              </m:sSupPr>
                              <m:e>
                                <m:r>
                                  <a:rPr lang="en-US" sz="1800" i="1"/>
                                  <m:t>1,75</m:t>
                                </m:r>
                              </m:e>
                              <m:sup>
                                <m:r>
                                  <a:rPr lang="en-US" sz="1800" i="1"/>
                                  <m:t>2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sz="1800" i="1"/>
                                </m:ctrlPr>
                              </m:sSupPr>
                              <m:e>
                                <m:r>
                                  <a:rPr lang="en-US" sz="1800" i="1"/>
                                  <m:t>𝑒</m:t>
                                </m:r>
                              </m:e>
                              <m:sup>
                                <m:sSup>
                                  <m:sSupPr>
                                    <m:ctrlPr>
                                      <a:rPr lang="en-US" sz="1800" i="1"/>
                                    </m:ctrlPr>
                                  </m:sSupPr>
                                  <m:e>
                                    <m:r>
                                      <a:rPr lang="en-US" sz="1800" i="1"/>
                                      <m:t>−1,75</m:t>
                                    </m:r>
                                  </m:e>
                                  <m:sup>
                                    <m:r>
                                      <a:rPr lang="en-US" sz="1800" i="1"/>
                                      <m:t>2</m:t>
                                    </m:r>
                                  </m:sup>
                                </m:sSup>
                              </m:sup>
                            </m:sSup>
                          </m:e>
                        </m:d>
                        <m:r>
                          <a:rPr lang="en-US" sz="1800" i="1"/>
                          <m:t>+2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1800" i="1"/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1800" i="1"/>
                                </m:ctrlPr>
                              </m:sSupPr>
                              <m:e>
                                <m:r>
                                  <a:rPr lang="en-US" sz="1800" i="1"/>
                                  <m:t>0,5</m:t>
                                </m:r>
                              </m:e>
                              <m:sup>
                                <m:r>
                                  <a:rPr lang="en-US" sz="1800" i="1"/>
                                  <m:t>2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sz="1800" i="1"/>
                                </m:ctrlPr>
                              </m:sSupPr>
                              <m:e>
                                <m:r>
                                  <a:rPr lang="en-US" sz="1800" i="1"/>
                                  <m:t>𝑒</m:t>
                                </m:r>
                              </m:e>
                              <m:sup>
                                <m:sSup>
                                  <m:sSupPr>
                                    <m:ctrlPr>
                                      <a:rPr lang="en-US" sz="1800" i="1"/>
                                    </m:ctrlPr>
                                  </m:sSupPr>
                                  <m:e>
                                    <m:r>
                                      <a:rPr lang="en-US" sz="1800" i="1"/>
                                      <m:t>−0,5</m:t>
                                    </m:r>
                                  </m:e>
                                  <m:sup>
                                    <m:r>
                                      <a:rPr lang="en-US" sz="1800" i="1"/>
                                      <m:t>2</m:t>
                                    </m:r>
                                  </m:sup>
                                </m:sSup>
                              </m:sup>
                            </m:sSup>
                            <m:r>
                              <a:rPr lang="en-US" sz="1800" i="1"/>
                              <m:t>+</m:t>
                            </m:r>
                            <m:sSup>
                              <m:sSupPr>
                                <m:ctrlPr>
                                  <a:rPr lang="en-US" sz="1800" i="1"/>
                                </m:ctrlPr>
                              </m:sSupPr>
                              <m:e>
                                <m:r>
                                  <a:rPr lang="en-US" sz="1800" i="1"/>
                                  <m:t>1</m:t>
                                </m:r>
                              </m:e>
                              <m:sup>
                                <m:r>
                                  <a:rPr lang="en-US" sz="1800" i="1"/>
                                  <m:t>2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sz="1800" i="1"/>
                                </m:ctrlPr>
                              </m:sSupPr>
                              <m:e>
                                <m:r>
                                  <a:rPr lang="en-US" sz="1800" i="1"/>
                                  <m:t>𝑒</m:t>
                                </m:r>
                              </m:e>
                              <m:sup>
                                <m:sSup>
                                  <m:sSupPr>
                                    <m:ctrlPr>
                                      <a:rPr lang="en-US" sz="1800" i="1"/>
                                    </m:ctrlPr>
                                  </m:sSupPr>
                                  <m:e>
                                    <m:r>
                                      <a:rPr lang="en-US" sz="1800" i="1"/>
                                      <m:t>−1</m:t>
                                    </m:r>
                                  </m:e>
                                  <m:sup>
                                    <m:r>
                                      <a:rPr lang="en-US" sz="1800" i="1"/>
                                      <m:t>2</m:t>
                                    </m:r>
                                  </m:sup>
                                </m:sSup>
                              </m:sup>
                            </m:sSup>
                            <m:r>
                              <a:rPr lang="en-US" sz="1800" i="1"/>
                              <m:t>+</m:t>
                            </m:r>
                            <m:sSup>
                              <m:sSupPr>
                                <m:ctrlPr>
                                  <a:rPr lang="en-US" sz="1800" i="1"/>
                                </m:ctrlPr>
                              </m:sSupPr>
                              <m:e>
                                <m:r>
                                  <a:rPr lang="en-US" sz="1800" i="1"/>
                                  <m:t>1,5</m:t>
                                </m:r>
                              </m:e>
                              <m:sup>
                                <m:r>
                                  <a:rPr lang="en-US" sz="1800" i="1"/>
                                  <m:t>2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sz="1800" i="1"/>
                                </m:ctrlPr>
                              </m:sSupPr>
                              <m:e>
                                <m:r>
                                  <a:rPr lang="en-US" sz="1800" i="1"/>
                                  <m:t>𝑒</m:t>
                                </m:r>
                              </m:e>
                              <m:sup>
                                <m:sSup>
                                  <m:sSupPr>
                                    <m:ctrlPr>
                                      <a:rPr lang="en-US" sz="1800" i="1"/>
                                    </m:ctrlPr>
                                  </m:sSupPr>
                                  <m:e>
                                    <m:r>
                                      <a:rPr lang="en-US" sz="1800" i="1"/>
                                      <m:t>−1,5</m:t>
                                    </m:r>
                                  </m:e>
                                  <m:sup>
                                    <m:r>
                                      <a:rPr lang="en-US" sz="1800" i="1"/>
                                      <m:t>2</m:t>
                                    </m:r>
                                  </m:sup>
                                </m:sSup>
                              </m:sup>
                            </m:sSup>
                          </m:e>
                        </m:d>
                      </m:e>
                    </m:d>
                  </m:oMath>
                </a14:m>
                <a:endParaRPr lang="en-US" sz="1800" dirty="0" smtClean="0"/>
              </a:p>
              <a:p>
                <a:pPr marL="0" indent="0">
                  <a:buNone/>
                </a:pPr>
                <a:endParaRPr lang="en-US" sz="18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         </m:t>
                      </m:r>
                      <m:r>
                        <a:rPr lang="en-US" sz="2000" i="1"/>
                        <m:t>=</m:t>
                      </m:r>
                      <m:f>
                        <m:fPr>
                          <m:ctrlPr>
                            <a:rPr lang="en-US" sz="2000" i="1"/>
                          </m:ctrlPr>
                        </m:fPr>
                        <m:num>
                          <m:r>
                            <a:rPr lang="en-US" sz="2000" i="1"/>
                            <m:t>0,25</m:t>
                          </m:r>
                        </m:num>
                        <m:den>
                          <m:r>
                            <a:rPr lang="en-US" sz="2000" i="1"/>
                            <m:t>3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000" i="1"/>
                          </m:ctrlPr>
                        </m:dPr>
                        <m:e>
                          <m:r>
                            <a:rPr lang="en-US" sz="2000" i="1"/>
                            <m:t>0,0732626+3,3998759+1,5994558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r>
                  <a:rPr lang="en-US" sz="2000" dirty="0" smtClean="0"/>
                  <a:t>         </a:t>
                </a:r>
                <a14:m>
                  <m:oMath xmlns:m="http://schemas.openxmlformats.org/officeDocument/2006/math">
                    <m:r>
                      <a:rPr lang="en-US" sz="2000" i="1"/>
                      <m:t>=0,4227160</m:t>
                    </m:r>
                  </m:oMath>
                </a14:m>
                <a:endParaRPr lang="en-US" sz="2000" dirty="0" smtClean="0"/>
              </a:p>
              <a:p>
                <a:pPr marL="0" indent="0">
                  <a:buNone/>
                </a:pPr>
                <a:r>
                  <a:rPr lang="en-US" sz="2000" dirty="0" err="1"/>
                  <a:t>Errornya</a:t>
                </a:r>
                <a:r>
                  <a:rPr lang="en-US" sz="2000" dirty="0"/>
                  <a:t> (</a:t>
                </a:r>
                <a:r>
                  <a:rPr lang="en-US" sz="2000" dirty="0" err="1"/>
                  <a:t>galat</a:t>
                </a:r>
                <a:r>
                  <a:rPr lang="en-US" sz="2000" dirty="0"/>
                  <a:t>) :  0,0000091</a:t>
                </a:r>
              </a:p>
              <a:p>
                <a:pPr marL="0" indent="0">
                  <a:buNone/>
                </a:pPr>
                <a:endParaRPr lang="en-US" sz="20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44769"/>
                <a:ext cx="10515600" cy="5532194"/>
              </a:xfrm>
              <a:blipFill rotWithShape="1">
                <a:blip r:embed="rId2"/>
                <a:stretch>
                  <a:fillRect l="-406" t="-1103" b="-16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015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33046"/>
                <a:ext cx="10515600" cy="5543917"/>
              </a:xfrm>
            </p:spPr>
            <p:txBody>
              <a:bodyPr>
                <a:normAutofit fontScale="92500" lnSpcReduction="10000"/>
              </a:bodyPr>
              <a:lstStyle/>
              <a:p>
                <a:pPr lvl="0"/>
                <a:r>
                  <a:rPr lang="en-US" sz="2400" dirty="0" smtClean="0"/>
                  <a:t>Interval </a:t>
                </a:r>
                <a:r>
                  <a:rPr lang="en-US" sz="2400" dirty="0" err="1"/>
                  <a:t>dipecah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menjadi</a:t>
                </a:r>
                <a:r>
                  <a:rPr lang="en-US" sz="2400" dirty="0"/>
                  <a:t> 2 </a:t>
                </a:r>
                <a:r>
                  <a:rPr lang="en-US" sz="2400" dirty="0" err="1"/>
                  <a:t>yaitu</a:t>
                </a:r>
                <a:r>
                  <a:rPr lang="en-US" sz="2400" dirty="0"/>
                  <a:t> [0,1] </a:t>
                </a:r>
                <a:r>
                  <a:rPr lang="en-US" sz="2400" dirty="0" err="1"/>
                  <a:t>dan</a:t>
                </a:r>
                <a:r>
                  <a:rPr lang="en-US" sz="2400" dirty="0"/>
                  <a:t> [1,2]. Formula </a:t>
                </a:r>
                <a:r>
                  <a:rPr lang="en-US" sz="2400" dirty="0" err="1"/>
                  <a:t>diterapkan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pada</a:t>
                </a:r>
                <a:r>
                  <a:rPr lang="en-US" sz="2400" dirty="0"/>
                  <a:t> interval </a:t>
                </a:r>
                <a:r>
                  <a:rPr lang="en-US" sz="2400" dirty="0" err="1"/>
                  <a:t>ini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pada</a:t>
                </a:r>
                <a:r>
                  <a:rPr lang="en-US" sz="2400" dirty="0"/>
                  <a:t> [0,1] </a:t>
                </a:r>
                <a:r>
                  <a:rPr lang="en-US" sz="2400" dirty="0" err="1"/>
                  <a:t>yaitu</a:t>
                </a:r>
                <a:r>
                  <a:rPr lang="en-US" sz="2400" dirty="0"/>
                  <a:t> 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a:rPr lang="en-US" sz="2400" i="1"/>
                          <m:t>𝑥</m:t>
                        </m:r>
                      </m:e>
                      <m:sub>
                        <m:r>
                          <a:rPr lang="en-US" sz="2400" i="1"/>
                          <m:t>0</m:t>
                        </m:r>
                      </m:sub>
                    </m:sSub>
                    <m:r>
                      <a:rPr lang="en-US" sz="2400" i="1"/>
                      <m:t>=0 ;</m:t>
                    </m:r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a:rPr lang="en-US" sz="2400" i="1"/>
                          <m:t>𝑥</m:t>
                        </m:r>
                      </m:e>
                      <m:sub>
                        <m:r>
                          <a:rPr lang="en-US" sz="2400" i="1"/>
                          <m:t>1</m:t>
                        </m:r>
                      </m:sub>
                    </m:sSub>
                    <m:r>
                      <a:rPr lang="en-US" sz="2400" i="1"/>
                      <m:t>=0,25 ; </m:t>
                    </m:r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a:rPr lang="en-US" sz="2400" i="1"/>
                          <m:t>𝑥</m:t>
                        </m:r>
                      </m:e>
                      <m:sub>
                        <m:r>
                          <a:rPr lang="en-US" sz="2400" i="1"/>
                          <m:t>2</m:t>
                        </m:r>
                      </m:sub>
                    </m:sSub>
                    <m:r>
                      <a:rPr lang="en-US" sz="2400" i="1"/>
                      <m:t>=0,5 ; </m:t>
                    </m:r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a:rPr lang="en-US" sz="2400" i="1"/>
                          <m:t>𝑥</m:t>
                        </m:r>
                      </m:e>
                      <m:sub>
                        <m:r>
                          <a:rPr lang="en-US" sz="2400" i="1"/>
                          <m:t>3</m:t>
                        </m:r>
                      </m:sub>
                    </m:sSub>
                    <m:r>
                      <a:rPr lang="en-US" sz="2400" i="1"/>
                      <m:t>=0,75 ; </m:t>
                    </m:r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a:rPr lang="en-US" sz="2400" i="1"/>
                          <m:t>𝑥</m:t>
                        </m:r>
                      </m:e>
                      <m:sub>
                        <m:r>
                          <a:rPr lang="en-US" sz="2400" i="1"/>
                          <m:t>4</m:t>
                        </m:r>
                      </m:sub>
                    </m:sSub>
                    <m:r>
                      <a:rPr lang="en-US" sz="2400" i="1"/>
                      <m:t>=1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dan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pada</a:t>
                </a:r>
                <a:r>
                  <a:rPr lang="en-US" sz="2400" dirty="0"/>
                  <a:t> [1,2] </a:t>
                </a:r>
                <a:r>
                  <a:rPr lang="en-US" sz="2400" dirty="0" err="1"/>
                  <a:t>yaitu</a:t>
                </a:r>
                <a:r>
                  <a:rPr lang="en-US" sz="2400" dirty="0"/>
                  <a:t> 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a:rPr lang="en-US" sz="2400" i="1"/>
                          <m:t>𝑥</m:t>
                        </m:r>
                      </m:e>
                      <m:sub>
                        <m:r>
                          <a:rPr lang="en-US" sz="2400" i="1"/>
                          <m:t>0</m:t>
                        </m:r>
                      </m:sub>
                    </m:sSub>
                    <m:r>
                      <a:rPr lang="en-US" sz="2400" i="1"/>
                      <m:t>=1 ;</m:t>
                    </m:r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a:rPr lang="en-US" sz="2400" i="1"/>
                          <m:t>𝑥</m:t>
                        </m:r>
                      </m:e>
                      <m:sub>
                        <m:r>
                          <a:rPr lang="en-US" sz="2400" i="1"/>
                          <m:t>1</m:t>
                        </m:r>
                      </m:sub>
                    </m:sSub>
                    <m:r>
                      <a:rPr lang="en-US" sz="2400" i="1"/>
                      <m:t>=1,25 ; </m:t>
                    </m:r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a:rPr lang="en-US" sz="2400" i="1"/>
                          <m:t>𝑥</m:t>
                        </m:r>
                      </m:e>
                      <m:sub>
                        <m:r>
                          <a:rPr lang="en-US" sz="2400" i="1"/>
                          <m:t>2</m:t>
                        </m:r>
                      </m:sub>
                    </m:sSub>
                    <m:r>
                      <a:rPr lang="en-US" sz="2400" i="1"/>
                      <m:t>=1,75 ; </m:t>
                    </m:r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a:rPr lang="en-US" sz="2400" i="1"/>
                          <m:t>𝑥</m:t>
                        </m:r>
                      </m:e>
                      <m:sub>
                        <m:r>
                          <a:rPr lang="en-US" sz="2400" i="1"/>
                          <m:t>3</m:t>
                        </m:r>
                      </m:sub>
                    </m:sSub>
                    <m:r>
                      <a:rPr lang="en-US" sz="2400" i="1"/>
                      <m:t>=2</m:t>
                    </m:r>
                  </m:oMath>
                </a14:m>
                <a:r>
                  <a:rPr lang="en-US" sz="2400" dirty="0"/>
                  <a:t>. </a:t>
                </a:r>
                <a:r>
                  <a:rPr lang="en-US" sz="2400" dirty="0" err="1"/>
                  <a:t>Maka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diperoleh</a:t>
                </a:r>
                <a:r>
                  <a:rPr lang="en-US" sz="2400" dirty="0"/>
                  <a:t> :</a:t>
                </a:r>
              </a:p>
              <a:p>
                <a:pPr marL="0" indent="0">
                  <a:buNone/>
                </a:pPr>
                <a:r>
                  <a:rPr lang="en-US" sz="2400" dirty="0" smtClean="0"/>
                  <a:t>	</a:t>
                </a:r>
                <a14:m>
                  <m:oMath xmlns:m="http://schemas.openxmlformats.org/officeDocument/2006/math">
                    <m:nary>
                      <m:naryPr>
                        <m:limLoc m:val="subSup"/>
                        <m:ctrlPr>
                          <a:rPr lang="en-US" sz="2400" i="1"/>
                        </m:ctrlPr>
                      </m:naryPr>
                      <m:sub>
                        <m:r>
                          <a:rPr lang="en-US" sz="2400" i="1"/>
                          <m:t>0</m:t>
                        </m:r>
                      </m:sub>
                      <m:sup>
                        <m:r>
                          <a:rPr lang="en-US" sz="2400" i="1"/>
                          <m:t>2</m:t>
                        </m:r>
                      </m:sup>
                      <m:e>
                        <m:sSup>
                          <m:sSupPr>
                            <m:ctrlPr>
                              <a:rPr lang="en-US" sz="2400" i="1"/>
                            </m:ctrlPr>
                          </m:sSupPr>
                          <m:e>
                            <m:r>
                              <a:rPr lang="en-US" sz="2400" i="1"/>
                              <m:t>𝑥</m:t>
                            </m:r>
                          </m:e>
                          <m:sup>
                            <m:r>
                              <a:rPr lang="en-US" sz="2400" i="1"/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US" sz="2400" i="1"/>
                            </m:ctrlPr>
                          </m:sSupPr>
                          <m:e>
                            <m:r>
                              <a:rPr lang="en-US" sz="2400" i="1"/>
                              <m:t>𝑒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US" sz="2400" i="1"/>
                                </m:ctrlPr>
                              </m:sSupPr>
                              <m:e>
                                <m:r>
                                  <a:rPr lang="en-US" sz="2400" i="1"/>
                                  <m:t>−</m:t>
                                </m:r>
                                <m:r>
                                  <a:rPr lang="en-US" sz="2400" i="1"/>
                                  <m:t>𝑥</m:t>
                                </m:r>
                              </m:e>
                              <m:sup>
                                <m:r>
                                  <a:rPr lang="en-US" sz="2400" i="1"/>
                                  <m:t>2</m:t>
                                </m:r>
                              </m:sup>
                            </m:sSup>
                          </m:sup>
                        </m:sSup>
                      </m:e>
                    </m:nary>
                    <m:r>
                      <a:rPr lang="en-US" sz="2400" i="1"/>
                      <m:t>𝑑𝑥</m:t>
                    </m:r>
                  </m:oMath>
                </a14:m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nary>
                      <m:naryPr>
                        <m:limLoc m:val="subSup"/>
                        <m:ctrlPr>
                          <a:rPr lang="en-US" sz="2400" i="1"/>
                        </m:ctrlPr>
                      </m:naryPr>
                      <m:sub>
                        <m:r>
                          <a:rPr lang="en-US" sz="2400" i="1"/>
                          <m:t>0</m:t>
                        </m:r>
                      </m:sub>
                      <m:sup>
                        <m:r>
                          <a:rPr lang="en-US" sz="2400" i="1"/>
                          <m:t>1</m:t>
                        </m:r>
                      </m:sup>
                      <m:e>
                        <m:sSup>
                          <m:sSupPr>
                            <m:ctrlPr>
                              <a:rPr lang="en-US" sz="2400" i="1"/>
                            </m:ctrlPr>
                          </m:sSupPr>
                          <m:e>
                            <m:r>
                              <a:rPr lang="en-US" sz="2400" i="1"/>
                              <m:t>𝑥</m:t>
                            </m:r>
                          </m:e>
                          <m:sup>
                            <m:r>
                              <a:rPr lang="en-US" sz="2400" i="1"/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US" sz="2400" i="1"/>
                            </m:ctrlPr>
                          </m:sSupPr>
                          <m:e>
                            <m:r>
                              <a:rPr lang="en-US" sz="2400" i="1"/>
                              <m:t>𝑒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US" sz="2400" i="1"/>
                                </m:ctrlPr>
                              </m:sSupPr>
                              <m:e>
                                <m:r>
                                  <a:rPr lang="en-US" sz="2400" i="1"/>
                                  <m:t>−</m:t>
                                </m:r>
                                <m:r>
                                  <a:rPr lang="en-US" sz="2400" i="1"/>
                                  <m:t>𝑥</m:t>
                                </m:r>
                              </m:e>
                              <m:sup>
                                <m:r>
                                  <a:rPr lang="en-US" sz="2400" i="1"/>
                                  <m:t>2</m:t>
                                </m:r>
                              </m:sup>
                            </m:sSup>
                          </m:sup>
                        </m:sSup>
                      </m:e>
                    </m:nary>
                    <m:r>
                      <a:rPr lang="en-US" sz="2400" i="1"/>
                      <m:t>𝑑𝑥</m:t>
                    </m:r>
                    <m:r>
                      <a:rPr lang="en-US" sz="2400" i="1"/>
                      <m:t>+</m:t>
                    </m:r>
                    <m:nary>
                      <m:naryPr>
                        <m:limLoc m:val="subSup"/>
                        <m:ctrlPr>
                          <a:rPr lang="en-US" sz="2400" i="1"/>
                        </m:ctrlPr>
                      </m:naryPr>
                      <m:sub>
                        <m:r>
                          <a:rPr lang="en-US" sz="2400" i="1"/>
                          <m:t>1</m:t>
                        </m:r>
                      </m:sub>
                      <m:sup>
                        <m:r>
                          <a:rPr lang="en-US" sz="2400" i="1"/>
                          <m:t>2</m:t>
                        </m:r>
                      </m:sup>
                      <m:e>
                        <m:sSup>
                          <m:sSupPr>
                            <m:ctrlPr>
                              <a:rPr lang="en-US" sz="2400" i="1"/>
                            </m:ctrlPr>
                          </m:sSupPr>
                          <m:e>
                            <m:r>
                              <a:rPr lang="en-US" sz="2400" i="1"/>
                              <m:t>𝑥</m:t>
                            </m:r>
                          </m:e>
                          <m:sup>
                            <m:r>
                              <a:rPr lang="en-US" sz="2400" i="1"/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US" sz="2400" i="1"/>
                            </m:ctrlPr>
                          </m:sSupPr>
                          <m:e>
                            <m:r>
                              <a:rPr lang="en-US" sz="2400" i="1"/>
                              <m:t>𝑒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US" sz="2400" i="1"/>
                                </m:ctrlPr>
                              </m:sSupPr>
                              <m:e>
                                <m:r>
                                  <a:rPr lang="en-US" sz="2400" i="1"/>
                                  <m:t>−</m:t>
                                </m:r>
                                <m:r>
                                  <a:rPr lang="en-US" sz="2400" i="1"/>
                                  <m:t>𝑥</m:t>
                                </m:r>
                              </m:e>
                              <m:sup>
                                <m:r>
                                  <a:rPr lang="en-US" sz="2400" i="1"/>
                                  <m:t>2</m:t>
                                </m:r>
                              </m:sup>
                            </m:sSup>
                          </m:sup>
                        </m:sSup>
                      </m:e>
                    </m:nary>
                    <m:r>
                      <a:rPr lang="en-US" sz="2400" i="1"/>
                      <m:t>𝑑𝑥</m:t>
                    </m:r>
                  </m:oMath>
                </a14:m>
                <a:endParaRPr lang="en-US" sz="2400" dirty="0" smtClean="0"/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100" i="1"/>
                        <m:t>𝑆</m:t>
                      </m:r>
                      <m:r>
                        <a:rPr lang="en-US" sz="2100" i="1"/>
                        <m:t>(</m:t>
                      </m:r>
                      <m:r>
                        <a:rPr lang="en-US" sz="2100" i="1"/>
                        <m:t>𝑓</m:t>
                      </m:r>
                      <m:r>
                        <a:rPr lang="en-US" sz="2100" i="1"/>
                        <m:t>)= </m:t>
                      </m:r>
                      <m:f>
                        <m:fPr>
                          <m:ctrlPr>
                            <a:rPr lang="en-US" sz="2100" i="1"/>
                          </m:ctrlPr>
                        </m:fPr>
                        <m:num>
                          <m:r>
                            <a:rPr lang="en-US" sz="2100" i="1"/>
                            <m:t>0,25</m:t>
                          </m:r>
                        </m:num>
                        <m:den>
                          <m:r>
                            <a:rPr lang="en-US" sz="2100" i="1"/>
                            <m:t>3</m:t>
                          </m:r>
                        </m:den>
                      </m:f>
                      <m:r>
                        <a:rPr lang="en-US" sz="2100" i="1"/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100" i="1"/>
                          </m:ctrlPr>
                        </m:dPr>
                        <m:e>
                          <m:r>
                            <a:rPr lang="en-US" sz="2100" i="1"/>
                            <m:t>𝑓</m:t>
                          </m:r>
                          <m:d>
                            <m:dPr>
                              <m:ctrlPr>
                                <a:rPr lang="en-US" sz="2100" i="1"/>
                              </m:ctrlPr>
                            </m:dPr>
                            <m:e>
                              <m:r>
                                <a:rPr lang="en-US" sz="2100" i="1"/>
                                <m:t>0</m:t>
                              </m:r>
                            </m:e>
                          </m:d>
                          <m:r>
                            <a:rPr lang="en-US" sz="2100" i="1"/>
                            <m:t>+</m:t>
                          </m:r>
                          <m:r>
                            <a:rPr lang="en-US" sz="2100" i="1"/>
                            <m:t>𝑓</m:t>
                          </m:r>
                          <m:d>
                            <m:dPr>
                              <m:ctrlPr>
                                <a:rPr lang="en-US" sz="2100" i="1"/>
                              </m:ctrlPr>
                            </m:dPr>
                            <m:e>
                              <m:r>
                                <a:rPr lang="en-US" sz="2100" i="1"/>
                                <m:t>1</m:t>
                              </m:r>
                            </m:e>
                          </m:d>
                          <m:r>
                            <a:rPr lang="en-US" sz="2100" i="1"/>
                            <m:t>+4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100" i="1"/>
                              </m:ctrlPr>
                            </m:dPr>
                            <m:e>
                              <m:r>
                                <a:rPr lang="en-US" sz="2100" i="1"/>
                                <m:t>𝑓</m:t>
                              </m:r>
                              <m:d>
                                <m:dPr>
                                  <m:ctrlPr>
                                    <a:rPr lang="en-US" sz="2100" i="1"/>
                                  </m:ctrlPr>
                                </m:dPr>
                                <m:e>
                                  <m:r>
                                    <a:rPr lang="en-US" sz="2100" i="1"/>
                                    <m:t>0,25</m:t>
                                  </m:r>
                                </m:e>
                              </m:d>
                              <m:r>
                                <a:rPr lang="en-US" sz="2100" i="1"/>
                                <m:t>+</m:t>
                              </m:r>
                              <m:r>
                                <a:rPr lang="en-US" sz="2100" i="1"/>
                                <m:t>𝑓</m:t>
                              </m:r>
                              <m:d>
                                <m:dPr>
                                  <m:ctrlPr>
                                    <a:rPr lang="en-US" sz="2100" i="1"/>
                                  </m:ctrlPr>
                                </m:dPr>
                                <m:e>
                                  <m:r>
                                    <a:rPr lang="en-US" sz="2100" i="1"/>
                                    <m:t>0,75</m:t>
                                  </m:r>
                                </m:e>
                              </m:d>
                            </m:e>
                          </m:d>
                          <m:r>
                            <a:rPr lang="en-US" sz="2100" i="1"/>
                            <m:t>+2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100" i="1"/>
                              </m:ctrlPr>
                            </m:dPr>
                            <m:e>
                              <m:r>
                                <a:rPr lang="en-US" sz="2100" i="1"/>
                                <m:t>𝑓</m:t>
                              </m:r>
                              <m:d>
                                <m:dPr>
                                  <m:ctrlPr>
                                    <a:rPr lang="en-US" sz="2100" i="1"/>
                                  </m:ctrlPr>
                                </m:dPr>
                                <m:e>
                                  <m:r>
                                    <a:rPr lang="en-US" sz="2100" i="1"/>
                                    <m:t>0,5</m:t>
                                  </m:r>
                                </m:e>
                              </m:d>
                            </m:e>
                          </m:d>
                        </m:e>
                      </m:d>
                      <m:r>
                        <a:rPr lang="en-US" sz="2100" i="1"/>
                        <m:t>+</m:t>
                      </m:r>
                      <m:f>
                        <m:fPr>
                          <m:ctrlPr>
                            <a:rPr lang="en-US" sz="2100" i="1"/>
                          </m:ctrlPr>
                        </m:fPr>
                        <m:num>
                          <m:r>
                            <a:rPr lang="en-US" sz="2100" i="1"/>
                            <m:t>0,25</m:t>
                          </m:r>
                        </m:num>
                        <m:den>
                          <m:r>
                            <a:rPr lang="en-US" sz="2100" i="1"/>
                            <m:t>3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100" i="1"/>
                          </m:ctrlPr>
                        </m:dPr>
                        <m:e>
                          <m:r>
                            <a:rPr lang="en-US" sz="2100" i="1"/>
                            <m:t>𝑓</m:t>
                          </m:r>
                          <m:d>
                            <m:dPr>
                              <m:ctrlPr>
                                <a:rPr lang="en-US" sz="2100" i="1"/>
                              </m:ctrlPr>
                            </m:dPr>
                            <m:e>
                              <m:r>
                                <a:rPr lang="en-US" sz="2100" i="1"/>
                                <m:t>1</m:t>
                              </m:r>
                            </m:e>
                          </m:d>
                          <m:r>
                            <a:rPr lang="en-US" sz="2100" i="1"/>
                            <m:t>+</m:t>
                          </m:r>
                          <m:r>
                            <a:rPr lang="en-US" sz="2100" i="1"/>
                            <m:t>𝑓</m:t>
                          </m:r>
                          <m:d>
                            <m:dPr>
                              <m:ctrlPr>
                                <a:rPr lang="en-US" sz="2100" i="1"/>
                              </m:ctrlPr>
                            </m:dPr>
                            <m:e>
                              <m:r>
                                <a:rPr lang="en-US" sz="2100" i="1"/>
                                <m:t>2</m:t>
                              </m:r>
                            </m:e>
                          </m:d>
                          <m:r>
                            <a:rPr lang="en-US" sz="2100" i="1"/>
                            <m:t>+4[</m:t>
                          </m:r>
                          <m:r>
                            <a:rPr lang="en-US" sz="2100" i="1"/>
                            <m:t>𝑓</m:t>
                          </m:r>
                          <m:d>
                            <m:dPr>
                              <m:ctrlPr>
                                <a:rPr lang="en-US" sz="2100" i="1"/>
                              </m:ctrlPr>
                            </m:dPr>
                            <m:e>
                              <m:r>
                                <a:rPr lang="en-US" sz="2100" i="1"/>
                                <m:t>1,25</m:t>
                              </m:r>
                            </m:e>
                          </m:d>
                        </m:e>
                      </m:d>
                      <m:r>
                        <a:rPr lang="en-US" sz="2100" i="1"/>
                        <m:t>+</m:t>
                      </m:r>
                      <m:r>
                        <a:rPr lang="en-US" sz="2100" i="1"/>
                        <m:t>𝑓</m:t>
                      </m:r>
                      <m:r>
                        <a:rPr lang="en-US" sz="2100" i="1"/>
                        <m:t>(1,75)+2[</m:t>
                      </m:r>
                      <m:r>
                        <a:rPr lang="en-US" sz="2100" i="1"/>
                        <m:t>𝑓</m:t>
                      </m:r>
                      <m:d>
                        <m:dPr>
                          <m:ctrlPr>
                            <a:rPr lang="en-US" sz="2100" i="1"/>
                          </m:ctrlPr>
                        </m:dPr>
                        <m:e>
                          <m:r>
                            <a:rPr lang="en-US" sz="2100" i="1"/>
                            <m:t>1,5</m:t>
                          </m:r>
                        </m:e>
                      </m:d>
                      <m:r>
                        <a:rPr lang="en-US" sz="2100" i="1"/>
                        <m:t>]</m:t>
                      </m:r>
                    </m:oMath>
                  </m:oMathPara>
                </a14:m>
                <a:endParaRPr lang="en-US" sz="2100" dirty="0" smtClean="0"/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200" i="1"/>
                        <m:t>=</m:t>
                      </m:r>
                      <m:f>
                        <m:fPr>
                          <m:ctrlPr>
                            <a:rPr lang="en-US" sz="2200" i="1"/>
                          </m:ctrlPr>
                        </m:fPr>
                        <m:num>
                          <m:r>
                            <a:rPr lang="en-US" sz="2200" i="1"/>
                            <m:t>0,25</m:t>
                          </m:r>
                        </m:num>
                        <m:den>
                          <m:r>
                            <a:rPr lang="en-US" sz="2200" i="1"/>
                            <m:t>3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200" i="1"/>
                          </m:ctrlPr>
                        </m:dPr>
                        <m:e>
                          <m:sSup>
                            <m:sSupPr>
                              <m:ctrlPr>
                                <a:rPr lang="en-US" sz="2200" i="1"/>
                              </m:ctrlPr>
                            </m:sSupPr>
                            <m:e>
                              <m:r>
                                <a:rPr lang="en-US" sz="2200" i="1"/>
                                <m:t>1</m:t>
                              </m:r>
                            </m:e>
                            <m:sup>
                              <m:r>
                                <a:rPr lang="en-US" sz="2200" i="1"/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200" i="1"/>
                              </m:ctrlPr>
                            </m:sSupPr>
                            <m:e>
                              <m:r>
                                <a:rPr lang="en-US" sz="2200" i="1"/>
                                <m:t>𝑒</m:t>
                              </m:r>
                            </m:e>
                            <m:sup>
                              <m:sSup>
                                <m:sSupPr>
                                  <m:ctrlPr>
                                    <a:rPr lang="en-US" sz="2200" i="1"/>
                                  </m:ctrlPr>
                                </m:sSupPr>
                                <m:e>
                                  <m:r>
                                    <a:rPr lang="en-US" sz="2200" i="1"/>
                                    <m:t>−1</m:t>
                                  </m:r>
                                </m:e>
                                <m:sup>
                                  <m:r>
                                    <a:rPr lang="en-US" sz="2200" i="1"/>
                                    <m:t>2</m:t>
                                  </m:r>
                                </m:sup>
                              </m:sSup>
                            </m:sup>
                          </m:sSup>
                          <m:r>
                            <a:rPr lang="en-US" sz="2200" i="1"/>
                            <m:t>+4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200" i="1"/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200" i="1"/>
                                  </m:ctrlPr>
                                </m:sSupPr>
                                <m:e>
                                  <m:r>
                                    <a:rPr lang="en-US" sz="2200" i="1"/>
                                    <m:t>0,25</m:t>
                                  </m:r>
                                </m:e>
                                <m:sup>
                                  <m:r>
                                    <a:rPr lang="en-US" sz="2200" i="1"/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en-US" sz="2200" i="1"/>
                                  </m:ctrlPr>
                                </m:sSupPr>
                                <m:e>
                                  <m:r>
                                    <a:rPr lang="en-US" sz="2200" i="1"/>
                                    <m:t>𝑒</m:t>
                                  </m:r>
                                </m:e>
                                <m:sup>
                                  <m:sSup>
                                    <m:sSupPr>
                                      <m:ctrlPr>
                                        <a:rPr lang="en-US" sz="2200" i="1"/>
                                      </m:ctrlPr>
                                    </m:sSupPr>
                                    <m:e>
                                      <m:r>
                                        <a:rPr lang="en-US" sz="2200" i="1"/>
                                        <m:t>−0,25</m:t>
                                      </m:r>
                                    </m:e>
                                    <m:sup>
                                      <m:r>
                                        <a:rPr lang="en-US" sz="2200" i="1"/>
                                        <m:t>2</m:t>
                                      </m:r>
                                    </m:sup>
                                  </m:sSup>
                                </m:sup>
                              </m:sSup>
                              <m:r>
                                <a:rPr lang="en-US" sz="2200" i="1"/>
                                <m:t>+</m:t>
                              </m:r>
                              <m:sSup>
                                <m:sSupPr>
                                  <m:ctrlPr>
                                    <a:rPr lang="en-US" sz="2200" i="1"/>
                                  </m:ctrlPr>
                                </m:sSupPr>
                                <m:e>
                                  <m:r>
                                    <a:rPr lang="en-US" sz="2200" i="1"/>
                                    <m:t>0,75</m:t>
                                  </m:r>
                                </m:e>
                                <m:sup>
                                  <m:r>
                                    <a:rPr lang="en-US" sz="2200" i="1"/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en-US" sz="2200" i="1"/>
                                  </m:ctrlPr>
                                </m:sSupPr>
                                <m:e>
                                  <m:r>
                                    <a:rPr lang="en-US" sz="2200" i="1"/>
                                    <m:t>𝑒</m:t>
                                  </m:r>
                                </m:e>
                                <m:sup>
                                  <m:sSup>
                                    <m:sSupPr>
                                      <m:ctrlPr>
                                        <a:rPr lang="en-US" sz="2200" i="1"/>
                                      </m:ctrlPr>
                                    </m:sSupPr>
                                    <m:e>
                                      <m:r>
                                        <a:rPr lang="en-US" sz="2200" i="1"/>
                                        <m:t>−0,75</m:t>
                                      </m:r>
                                    </m:e>
                                    <m:sup>
                                      <m:r>
                                        <a:rPr lang="en-US" sz="2200" i="1"/>
                                        <m:t>2</m:t>
                                      </m:r>
                                    </m:sup>
                                  </m:sSup>
                                </m:sup>
                              </m:sSup>
                              <m:r>
                                <a:rPr lang="en-US" sz="2200" i="1"/>
                                <m:t>]+2[</m:t>
                              </m:r>
                              <m:sSup>
                                <m:sSupPr>
                                  <m:ctrlPr>
                                    <a:rPr lang="en-US" sz="2200" i="1"/>
                                  </m:ctrlPr>
                                </m:sSupPr>
                                <m:e>
                                  <m:r>
                                    <a:rPr lang="en-US" sz="2200" i="1"/>
                                    <m:t>0,5</m:t>
                                  </m:r>
                                </m:e>
                                <m:sup>
                                  <m:r>
                                    <a:rPr lang="en-US" sz="2200" i="1"/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en-US" sz="2200" i="1"/>
                                  </m:ctrlPr>
                                </m:sSupPr>
                                <m:e>
                                  <m:r>
                                    <a:rPr lang="en-US" sz="2200" i="1"/>
                                    <m:t>𝑒</m:t>
                                  </m:r>
                                </m:e>
                                <m:sup>
                                  <m:sSup>
                                    <m:sSupPr>
                                      <m:ctrlPr>
                                        <a:rPr lang="en-US" sz="2200" i="1"/>
                                      </m:ctrlPr>
                                    </m:sSupPr>
                                    <m:e>
                                      <m:r>
                                        <a:rPr lang="en-US" sz="2200" i="1"/>
                                        <m:t>−0,5</m:t>
                                      </m:r>
                                    </m:e>
                                    <m:sup>
                                      <m:r>
                                        <a:rPr lang="en-US" sz="2200" i="1"/>
                                        <m:t>2</m:t>
                                      </m:r>
                                    </m:sup>
                                  </m:sSup>
                                </m:sup>
                              </m:sSup>
                            </m:e>
                          </m:d>
                        </m:e>
                      </m:d>
                      <m:r>
                        <a:rPr lang="en-US" sz="2200" i="1"/>
                        <m:t>+</m:t>
                      </m:r>
                      <m:f>
                        <m:fPr>
                          <m:ctrlPr>
                            <a:rPr lang="en-US" sz="2200" i="1"/>
                          </m:ctrlPr>
                        </m:fPr>
                        <m:num>
                          <m:r>
                            <a:rPr lang="en-US" sz="2200" i="1"/>
                            <m:t>0,25</m:t>
                          </m:r>
                        </m:num>
                        <m:den>
                          <m:r>
                            <a:rPr lang="en-US" sz="2200" i="1"/>
                            <m:t>3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200" i="1"/>
                          </m:ctrlPr>
                        </m:dPr>
                        <m:e>
                          <m:r>
                            <a:rPr lang="en-US" sz="2200" i="1"/>
                            <m:t>[</m:t>
                          </m:r>
                          <m:sSup>
                            <m:sSupPr>
                              <m:ctrlPr>
                                <a:rPr lang="en-US" sz="2200" i="1"/>
                              </m:ctrlPr>
                            </m:sSupPr>
                            <m:e>
                              <m:r>
                                <a:rPr lang="en-US" sz="2200" i="1"/>
                                <m:t>1</m:t>
                              </m:r>
                            </m:e>
                            <m:sup>
                              <m:r>
                                <a:rPr lang="en-US" sz="2200" i="1"/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200" i="1"/>
                              </m:ctrlPr>
                            </m:sSupPr>
                            <m:e>
                              <m:r>
                                <a:rPr lang="en-US" sz="2200" i="1"/>
                                <m:t>𝑒</m:t>
                              </m:r>
                            </m:e>
                            <m:sup>
                              <m:sSup>
                                <m:sSupPr>
                                  <m:ctrlPr>
                                    <a:rPr lang="en-US" sz="2200" i="1"/>
                                  </m:ctrlPr>
                                </m:sSupPr>
                                <m:e>
                                  <m:r>
                                    <a:rPr lang="en-US" sz="2200" i="1"/>
                                    <m:t>−1</m:t>
                                  </m:r>
                                </m:e>
                                <m:sup>
                                  <m:r>
                                    <a:rPr lang="en-US" sz="2200" i="1"/>
                                    <m:t>2</m:t>
                                  </m:r>
                                </m:sup>
                              </m:sSup>
                            </m:sup>
                          </m:sSup>
                          <m:r>
                            <a:rPr lang="en-US" sz="2200" i="1"/>
                            <m:t>+</m:t>
                          </m:r>
                          <m:sSup>
                            <m:sSupPr>
                              <m:ctrlPr>
                                <a:rPr lang="en-US" sz="2200" i="1"/>
                              </m:ctrlPr>
                            </m:sSupPr>
                            <m:e>
                              <m:r>
                                <a:rPr lang="en-US" sz="2200" i="1"/>
                                <m:t>2</m:t>
                              </m:r>
                            </m:e>
                            <m:sup>
                              <m:r>
                                <a:rPr lang="en-US" sz="2200" i="1"/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200" i="1"/>
                              </m:ctrlPr>
                            </m:sSupPr>
                            <m:e>
                              <m:r>
                                <a:rPr lang="en-US" sz="2200" i="1"/>
                                <m:t>𝑒</m:t>
                              </m:r>
                            </m:e>
                            <m:sup>
                              <m:sSup>
                                <m:sSupPr>
                                  <m:ctrlPr>
                                    <a:rPr lang="en-US" sz="2200" i="1"/>
                                  </m:ctrlPr>
                                </m:sSupPr>
                                <m:e>
                                  <m:r>
                                    <a:rPr lang="en-US" sz="2200" i="1"/>
                                    <m:t>−2</m:t>
                                  </m:r>
                                </m:e>
                                <m:sup>
                                  <m:r>
                                    <a:rPr lang="en-US" sz="2200" i="1"/>
                                    <m:t>2</m:t>
                                  </m:r>
                                </m:sup>
                              </m:sSup>
                            </m:sup>
                          </m:sSup>
                          <m:r>
                            <a:rPr lang="en-US" sz="2200" i="1"/>
                            <m:t>+4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200" i="1"/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200" i="1"/>
                                  </m:ctrlPr>
                                </m:sSupPr>
                                <m:e>
                                  <m:r>
                                    <a:rPr lang="en-US" sz="2200" i="1"/>
                                    <m:t>1,25</m:t>
                                  </m:r>
                                </m:e>
                                <m:sup>
                                  <m:r>
                                    <a:rPr lang="en-US" sz="2200" i="1"/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en-US" sz="2200" i="1"/>
                                  </m:ctrlPr>
                                </m:sSupPr>
                                <m:e>
                                  <m:r>
                                    <a:rPr lang="en-US" sz="2200" i="1"/>
                                    <m:t>𝑒</m:t>
                                  </m:r>
                                </m:e>
                                <m:sup>
                                  <m:sSup>
                                    <m:sSupPr>
                                      <m:ctrlPr>
                                        <a:rPr lang="en-US" sz="2200" i="1"/>
                                      </m:ctrlPr>
                                    </m:sSupPr>
                                    <m:e>
                                      <m:r>
                                        <a:rPr lang="en-US" sz="2200" i="1"/>
                                        <m:t>−1,25</m:t>
                                      </m:r>
                                    </m:e>
                                    <m:sup>
                                      <m:r>
                                        <a:rPr lang="en-US" sz="2200" i="1"/>
                                        <m:t>2</m:t>
                                      </m:r>
                                    </m:sup>
                                  </m:sSup>
                                </m:sup>
                              </m:sSup>
                              <m:r>
                                <a:rPr lang="en-US" sz="2200" i="1"/>
                                <m:t>+</m:t>
                              </m:r>
                              <m:sSup>
                                <m:sSupPr>
                                  <m:ctrlPr>
                                    <a:rPr lang="en-US" sz="2200" i="1"/>
                                  </m:ctrlPr>
                                </m:sSupPr>
                                <m:e>
                                  <m:r>
                                    <a:rPr lang="en-US" sz="2200" i="1"/>
                                    <m:t>1,75</m:t>
                                  </m:r>
                                </m:e>
                                <m:sup>
                                  <m:r>
                                    <a:rPr lang="en-US" sz="2200" i="1"/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en-US" sz="2200" i="1"/>
                                  </m:ctrlPr>
                                </m:sSupPr>
                                <m:e>
                                  <m:r>
                                    <a:rPr lang="en-US" sz="2200" i="1"/>
                                    <m:t>𝑒</m:t>
                                  </m:r>
                                </m:e>
                                <m:sup>
                                  <m:sSup>
                                    <m:sSupPr>
                                      <m:ctrlPr>
                                        <a:rPr lang="en-US" sz="2200" i="1"/>
                                      </m:ctrlPr>
                                    </m:sSupPr>
                                    <m:e>
                                      <m:r>
                                        <a:rPr lang="en-US" sz="2200" i="1"/>
                                        <m:t>−1,75</m:t>
                                      </m:r>
                                    </m:e>
                                    <m:sup>
                                      <m:r>
                                        <a:rPr lang="en-US" sz="2200" i="1"/>
                                        <m:t>2</m:t>
                                      </m:r>
                                    </m:sup>
                                  </m:sSup>
                                </m:sup>
                              </m:sSup>
                            </m:e>
                          </m:d>
                          <m:r>
                            <a:rPr lang="en-US" sz="2200" i="1"/>
                            <m:t>+2[</m:t>
                          </m:r>
                          <m:sSup>
                            <m:sSupPr>
                              <m:ctrlPr>
                                <a:rPr lang="en-US" sz="2200" i="1"/>
                              </m:ctrlPr>
                            </m:sSupPr>
                            <m:e>
                              <m:r>
                                <a:rPr lang="en-US" sz="2200" i="1"/>
                                <m:t>1,5</m:t>
                              </m:r>
                            </m:e>
                            <m:sup>
                              <m:r>
                                <a:rPr lang="en-US" sz="2200" i="1"/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200" i="1"/>
                              </m:ctrlPr>
                            </m:sSupPr>
                            <m:e>
                              <m:r>
                                <a:rPr lang="en-US" sz="2200" i="1"/>
                                <m:t>𝑒</m:t>
                              </m:r>
                            </m:e>
                            <m:sup>
                              <m:sSup>
                                <m:sSupPr>
                                  <m:ctrlPr>
                                    <a:rPr lang="en-US" sz="2200" i="1"/>
                                  </m:ctrlPr>
                                </m:sSupPr>
                                <m:e>
                                  <m:r>
                                    <a:rPr lang="en-US" sz="2200" i="1"/>
                                    <m:t>−1,5</m:t>
                                  </m:r>
                                </m:e>
                                <m:sup>
                                  <m:r>
                                    <a:rPr lang="en-US" sz="2200" i="1"/>
                                    <m:t>2</m:t>
                                  </m:r>
                                </m:sup>
                              </m:sSup>
                            </m:sup>
                          </m:sSup>
                          <m:r>
                            <a:rPr lang="en-US" sz="2200" i="1"/>
                            <m:t>]</m:t>
                          </m:r>
                        </m:e>
                      </m:d>
                    </m:oMath>
                  </m:oMathPara>
                </a14:m>
                <a:endParaRPr lang="en-US" sz="2200" dirty="0" smtClean="0"/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/>
                        <m:t>=0,1895120+0,2332042</m:t>
                      </m:r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/>
                        <m:t>=0,4227162</m:t>
                      </m:r>
                    </m:oMath>
                  </m:oMathPara>
                </a14:m>
                <a:endParaRPr lang="en-US" sz="2400" dirty="0" smtClean="0"/>
              </a:p>
              <a:p>
                <a:pPr marL="0" indent="0">
                  <a:buNone/>
                </a:pPr>
                <a:r>
                  <a:rPr lang="en-US" sz="2400" dirty="0" err="1" smtClean="0"/>
                  <a:t>Errornya</a:t>
                </a:r>
                <a:r>
                  <a:rPr lang="en-US" sz="2400" dirty="0" smtClean="0"/>
                  <a:t> </a:t>
                </a:r>
                <a:r>
                  <a:rPr lang="en-US" sz="2400" dirty="0"/>
                  <a:t>(</a:t>
                </a:r>
                <a:r>
                  <a:rPr lang="en-US" sz="2400" dirty="0" err="1"/>
                  <a:t>galat</a:t>
                </a:r>
                <a:r>
                  <a:rPr lang="en-US" sz="2400" dirty="0"/>
                  <a:t>) : 0,00000089</a:t>
                </a:r>
                <a:endParaRPr lang="en-US" sz="2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33046"/>
                <a:ext cx="10515600" cy="5543917"/>
              </a:xfrm>
              <a:blipFill rotWithShape="1">
                <a:blip r:embed="rId2"/>
                <a:stretch>
                  <a:fillRect l="-754" t="-1760" r="-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837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855497" y="531031"/>
            <a:ext cx="10515600" cy="984261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>
                <a:latin typeface="Flicker DEMO" pitchFamily="50" charset="0"/>
              </a:rPr>
              <a:t>Kesimpulan</a:t>
            </a:r>
            <a:endParaRPr lang="en-US" dirty="0">
              <a:latin typeface="Flicker DEMO" pitchFamily="50" charset="0"/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68208"/>
              </p:ext>
            </p:extLst>
          </p:nvPr>
        </p:nvGraphicFramePr>
        <p:xfrm>
          <a:off x="1406481" y="1770183"/>
          <a:ext cx="9413630" cy="3036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76628"/>
                <a:gridCol w="3018501"/>
                <a:gridCol w="3018501"/>
              </a:tblGrid>
              <a:tr h="60725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Kuadratur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Bersusun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h = 0,25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72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Aproksimasi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Galat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072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Midpoint (</a:t>
                      </a:r>
                      <a:r>
                        <a:rPr lang="en-US" sz="1800" dirty="0" err="1">
                          <a:effectLst/>
                        </a:rPr>
                        <a:t>Titik</a:t>
                      </a:r>
                      <a:r>
                        <a:rPr lang="en-US" sz="1800" dirty="0">
                          <a:effectLst/>
                        </a:rPr>
                        <a:t> Tengah)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0,4249845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0,0022594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072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Trapesium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0,4215819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0,0011432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072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Simpson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0,4227160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0,0000091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2122866" y="5322002"/>
            <a:ext cx="807621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Jadi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kesimpulannya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metode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simpson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yang paling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akurat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8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Julan</a:t>
            </a:r>
            <a:r>
              <a:rPr lang="en-US" dirty="0" smtClean="0"/>
              <a:t> </a:t>
            </a:r>
            <a:r>
              <a:rPr lang="en-US" dirty="0" err="1" smtClean="0"/>
              <a:t>Hernandi</a:t>
            </a:r>
            <a:r>
              <a:rPr lang="en-US" dirty="0" smtClean="0"/>
              <a:t> 2017.</a:t>
            </a:r>
            <a:r>
              <a:rPr lang="en-US" dirty="0"/>
              <a:t> </a:t>
            </a:r>
            <a:r>
              <a:rPr lang="en-US" i="1" dirty="0" err="1" smtClean="0"/>
              <a:t>Teori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Praktikum</a:t>
            </a:r>
            <a:r>
              <a:rPr lang="en-US" i="1" dirty="0" smtClean="0"/>
              <a:t> </a:t>
            </a:r>
            <a:r>
              <a:rPr lang="en-US" i="1" dirty="0" err="1" smtClean="0"/>
              <a:t>Metode</a:t>
            </a:r>
            <a:r>
              <a:rPr lang="en-US" i="1" dirty="0" smtClean="0"/>
              <a:t> Numerik-1 </a:t>
            </a:r>
            <a:r>
              <a:rPr lang="en-US" i="1" dirty="0" err="1" smtClean="0"/>
              <a:t>cetakan</a:t>
            </a:r>
            <a:r>
              <a:rPr lang="en-US" i="1" dirty="0" smtClean="0"/>
              <a:t> ke-3.</a:t>
            </a:r>
            <a:r>
              <a:rPr lang="en-US" i="1" dirty="0"/>
              <a:t> </a:t>
            </a:r>
            <a:r>
              <a:rPr lang="en-US" dirty="0" smtClean="0"/>
              <a:t>Yogyakarta: UMPO Press.</a:t>
            </a:r>
          </a:p>
          <a:p>
            <a:r>
              <a:rPr lang="es-ES" dirty="0" smtClean="0"/>
              <a:t>Vera </a:t>
            </a:r>
            <a:r>
              <a:rPr lang="es-ES" dirty="0" err="1" smtClean="0"/>
              <a:t>Chandra</a:t>
            </a:r>
            <a:r>
              <a:rPr lang="es-ES" dirty="0" smtClean="0"/>
              <a:t>. 2018. “INTEGRASI DAN DIFERENSIASI </a:t>
            </a:r>
            <a:r>
              <a:rPr lang="es-ES" smtClean="0"/>
              <a:t>NUMERIK”, </a:t>
            </a:r>
            <a:r>
              <a:rPr lang="es-ES" dirty="0" smtClean="0"/>
              <a:t>https://slideplayer.info/slide/11979682/,diakses </a:t>
            </a:r>
            <a:r>
              <a:rPr lang="es-ES" dirty="0"/>
              <a:t>pada </a:t>
            </a:r>
            <a:r>
              <a:rPr lang="es-ES" dirty="0" smtClean="0"/>
              <a:t>19 </a:t>
            </a:r>
            <a:r>
              <a:rPr lang="es-ES" dirty="0" err="1" smtClean="0"/>
              <a:t>Mei</a:t>
            </a:r>
            <a:r>
              <a:rPr lang="es-ES" dirty="0" smtClean="0"/>
              <a:t> 2020 </a:t>
            </a:r>
            <a:r>
              <a:rPr lang="es-ES" dirty="0" err="1"/>
              <a:t>pukul</a:t>
            </a:r>
            <a:r>
              <a:rPr lang="es-ES" dirty="0"/>
              <a:t> </a:t>
            </a:r>
            <a:r>
              <a:rPr lang="es-ES" dirty="0" smtClean="0"/>
              <a:t>14.28.</a:t>
            </a:r>
            <a:endParaRPr lang="es-ES" dirty="0"/>
          </a:p>
        </p:txBody>
      </p:sp>
      <p:sp>
        <p:nvSpPr>
          <p:cNvPr id="20" name="Title 14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50166"/>
          </a:xfrm>
        </p:spPr>
        <p:txBody>
          <a:bodyPr/>
          <a:lstStyle/>
          <a:p>
            <a:pPr algn="ctr"/>
            <a:r>
              <a:rPr lang="en-US" dirty="0" smtClean="0">
                <a:latin typeface="Flicker DEMO" pitchFamily="50" charset="0"/>
              </a:rPr>
              <a:t>REFERENSI</a:t>
            </a:r>
            <a:endParaRPr lang="en-US" dirty="0">
              <a:latin typeface="Flicker DEMO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19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838200" y="531030"/>
            <a:ext cx="10515600" cy="98426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Flicker DEMO" pitchFamily="50" charset="0"/>
              </a:rPr>
              <a:t>APROKSIMASI INTEGRAL</a:t>
            </a:r>
            <a:br>
              <a:rPr lang="en-US" dirty="0" smtClean="0">
                <a:latin typeface="Flicker DEMO" pitchFamily="50" charset="0"/>
              </a:rPr>
            </a:br>
            <a:r>
              <a:rPr lang="en-US" dirty="0" smtClean="0">
                <a:latin typeface="Flicker DEMO" pitchFamily="50" charset="0"/>
              </a:rPr>
              <a:t>METODE KUADRATUR BERSUSUN</a:t>
            </a:r>
            <a:endParaRPr lang="en-US" dirty="0">
              <a:latin typeface="Flicker DEMO" pitchFamily="50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dirty="0" err="1"/>
                  <a:t>Penyusunan</a:t>
                </a:r>
                <a:r>
                  <a:rPr lang="en-US" dirty="0"/>
                  <a:t> formula </a:t>
                </a:r>
                <a:r>
                  <a:rPr lang="en-US" dirty="0" err="1"/>
                  <a:t>kuadratur</a:t>
                </a:r>
                <a:r>
                  <a:rPr lang="en-US" dirty="0"/>
                  <a:t> </a:t>
                </a:r>
                <a:r>
                  <a:rPr lang="en-US" dirty="0" err="1"/>
                  <a:t>bersusun</a:t>
                </a:r>
                <a:r>
                  <a:rPr lang="en-US" dirty="0"/>
                  <a:t>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mengaproksimasikan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nary>
                      <m:naryPr>
                        <m:limLoc m:val="subSup"/>
                        <m:ctrlPr>
                          <a:rPr lang="en-US" i="1"/>
                        </m:ctrlPr>
                      </m:naryPr>
                      <m:sub>
                        <m:r>
                          <a:rPr lang="en-US" i="1"/>
                          <m:t>𝑎</m:t>
                        </m:r>
                      </m:sub>
                      <m:sup>
                        <m:r>
                          <a:rPr lang="en-US" i="1"/>
                          <m:t>𝑏</m:t>
                        </m:r>
                      </m:sup>
                      <m:e>
                        <m:r>
                          <a:rPr lang="en-US" i="1"/>
                          <m:t>𝑓</m:t>
                        </m:r>
                        <m:r>
                          <a:rPr lang="en-US" i="1"/>
                          <m:t>(</m:t>
                        </m:r>
                        <m:r>
                          <a:rPr lang="en-US" i="1"/>
                          <m:t>𝑥</m:t>
                        </m:r>
                        <m:r>
                          <a:rPr lang="en-US" i="1"/>
                          <m:t>)</m:t>
                        </m:r>
                      </m:e>
                    </m:nary>
                    <m:r>
                      <a:rPr lang="en-US" i="1"/>
                      <m:t>𝑑𝑥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didasarkan</a:t>
                </a:r>
                <a:r>
                  <a:rPr lang="en-US" dirty="0"/>
                  <a:t> </a:t>
                </a:r>
                <a:r>
                  <a:rPr lang="en-US" dirty="0" err="1"/>
                  <a:t>pada</a:t>
                </a:r>
                <a:r>
                  <a:rPr lang="en-US" dirty="0"/>
                  <a:t> </a:t>
                </a:r>
                <a:r>
                  <a:rPr lang="en-US" dirty="0" err="1"/>
                  <a:t>dua</a:t>
                </a:r>
                <a:r>
                  <a:rPr lang="en-US" dirty="0"/>
                  <a:t> </a:t>
                </a:r>
                <a:r>
                  <a:rPr lang="en-US" dirty="0" err="1"/>
                  <a:t>fakta</a:t>
                </a:r>
                <a:r>
                  <a:rPr lang="en-US" dirty="0"/>
                  <a:t>, </a:t>
                </a:r>
                <a:r>
                  <a:rPr lang="en-US" dirty="0" err="1"/>
                  <a:t>yaitu</a:t>
                </a:r>
                <a:r>
                  <a:rPr lang="en-US" dirty="0"/>
                  <a:t> :</a:t>
                </a:r>
              </a:p>
              <a:p>
                <a:pPr lvl="0"/>
                <a:r>
                  <a:rPr lang="en-US" dirty="0" err="1"/>
                  <a:t>Semakin</a:t>
                </a:r>
                <a:r>
                  <a:rPr lang="en-US" dirty="0"/>
                  <a:t> </a:t>
                </a:r>
                <a:r>
                  <a:rPr lang="en-US" dirty="0" err="1"/>
                  <a:t>sempit</a:t>
                </a:r>
                <a:r>
                  <a:rPr lang="en-US" dirty="0"/>
                  <a:t> domain integral [</a:t>
                </a:r>
                <a:r>
                  <a:rPr lang="en-US" dirty="0" err="1"/>
                  <a:t>a,b</a:t>
                </a:r>
                <a:r>
                  <a:rPr lang="en-US" dirty="0"/>
                  <a:t>] </a:t>
                </a:r>
                <a:r>
                  <a:rPr lang="en-US" dirty="0" err="1"/>
                  <a:t>semakin</a:t>
                </a:r>
                <a:r>
                  <a:rPr lang="en-US" dirty="0"/>
                  <a:t> </a:t>
                </a:r>
                <a:r>
                  <a:rPr lang="en-US" dirty="0" err="1"/>
                  <a:t>teliti</a:t>
                </a:r>
                <a:r>
                  <a:rPr lang="en-US" dirty="0"/>
                  <a:t> </a:t>
                </a:r>
                <a:r>
                  <a:rPr lang="en-US" dirty="0" err="1"/>
                  <a:t>hasil</a:t>
                </a:r>
                <a:r>
                  <a:rPr lang="en-US" dirty="0"/>
                  <a:t> </a:t>
                </a:r>
                <a:r>
                  <a:rPr lang="en-US" dirty="0" err="1"/>
                  <a:t>aproksimasinya</a:t>
                </a:r>
                <a:endParaRPr lang="en-US" dirty="0"/>
              </a:p>
              <a:p>
                <a:pPr lvl="0"/>
                <a:r>
                  <a:rPr lang="en-US" dirty="0" err="1"/>
                  <a:t>Bila</a:t>
                </a:r>
                <a:r>
                  <a:rPr lang="en-US" dirty="0"/>
                  <a:t> domain integral [</a:t>
                </a:r>
                <a:r>
                  <a:rPr lang="en-US" dirty="0" err="1"/>
                  <a:t>a,b</a:t>
                </a:r>
                <a:r>
                  <a:rPr lang="en-US" dirty="0"/>
                  <a:t>] </a:t>
                </a:r>
                <a:r>
                  <a:rPr lang="en-US" dirty="0" err="1"/>
                  <a:t>dipartisi</a:t>
                </a:r>
                <a:r>
                  <a:rPr lang="en-US" dirty="0"/>
                  <a:t> </a:t>
                </a:r>
                <a:r>
                  <a:rPr lang="en-US" dirty="0" err="1"/>
                  <a:t>menjadi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𝑥</m:t>
                        </m:r>
                      </m:e>
                      <m:sub>
                        <m:r>
                          <a:rPr lang="en-US" i="1"/>
                          <m:t>0</m:t>
                        </m:r>
                      </m:sub>
                    </m:sSub>
                    <m:r>
                      <a:rPr lang="en-US" i="1"/>
                      <m:t> :=</m:t>
                    </m:r>
                    <m:r>
                      <a:rPr lang="en-US" i="1"/>
                      <m:t>𝑎</m:t>
                    </m:r>
                    <m:r>
                      <a:rPr lang="en-US" i="1"/>
                      <m:t>&lt;</m:t>
                    </m:r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𝑥</m:t>
                        </m:r>
                      </m:e>
                      <m:sub>
                        <m:r>
                          <a:rPr lang="en-US" i="1"/>
                          <m:t>1</m:t>
                        </m:r>
                      </m:sub>
                    </m:sSub>
                    <m:r>
                      <a:rPr lang="en-US" i="1"/>
                      <m:t>&lt;</m:t>
                    </m:r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𝑥</m:t>
                        </m:r>
                      </m:e>
                      <m:sub>
                        <m:r>
                          <a:rPr lang="en-US" i="1"/>
                          <m:t>2</m:t>
                        </m:r>
                      </m:sub>
                    </m:sSub>
                    <m:r>
                      <a:rPr lang="en-US" i="1"/>
                      <m:t>&lt;…&lt;</m:t>
                    </m:r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𝑥</m:t>
                        </m:r>
                      </m:e>
                      <m:sub>
                        <m:r>
                          <a:rPr lang="en-US" i="1"/>
                          <m:t>𝑛</m:t>
                        </m:r>
                      </m:sub>
                    </m:sSub>
                    <m:r>
                      <a:rPr lang="en-US" i="1"/>
                      <m:t> :=</m:t>
                    </m:r>
                    <m:r>
                      <a:rPr lang="en-US" i="1"/>
                      <m:t>𝑏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maka</a:t>
                </a:r>
                <a:r>
                  <a:rPr lang="en-US" dirty="0"/>
                  <a:t> </a:t>
                </a:r>
                <a:r>
                  <a:rPr lang="en-US" dirty="0" err="1"/>
                  <a:t>berlaku</a:t>
                </a:r>
                <a:r>
                  <a:rPr lang="en-US" dirty="0"/>
                  <a:t> </a:t>
                </a:r>
                <a:r>
                  <a:rPr lang="en-US" dirty="0" err="1"/>
                  <a:t>sufat</a:t>
                </a:r>
                <a:r>
                  <a:rPr lang="en-US" dirty="0"/>
                  <a:t> </a:t>
                </a:r>
                <a:r>
                  <a:rPr lang="en-US" dirty="0" err="1"/>
                  <a:t>aditif</a:t>
                </a:r>
                <a:r>
                  <a:rPr lang="en-US" dirty="0"/>
                  <a:t> </a:t>
                </a:r>
                <a:r>
                  <a:rPr lang="en-US" dirty="0" err="1"/>
                  <a:t>berikut</a:t>
                </a:r>
                <a:r>
                  <a:rPr lang="en-US" dirty="0"/>
                  <a:t> :</a:t>
                </a:r>
              </a:p>
              <a:p>
                <a14:m>
                  <m:oMath xmlns:m="http://schemas.openxmlformats.org/officeDocument/2006/math">
                    <m:nary>
                      <m:naryPr>
                        <m:limLoc m:val="subSup"/>
                        <m:ctrlPr>
                          <a:rPr lang="en-US" i="1"/>
                        </m:ctrlPr>
                      </m:naryPr>
                      <m:sub>
                        <m:r>
                          <a:rPr lang="en-US" i="1"/>
                          <m:t>𝑎</m:t>
                        </m:r>
                      </m:sub>
                      <m:sup>
                        <m:r>
                          <a:rPr lang="en-US" i="1"/>
                          <m:t>𝑏</m:t>
                        </m:r>
                      </m:sup>
                      <m:e>
                        <m:r>
                          <a:rPr lang="en-US" i="1"/>
                          <m:t>𝑓</m:t>
                        </m:r>
                        <m:d>
                          <m:dPr>
                            <m:ctrlPr>
                              <a:rPr lang="en-US" i="1"/>
                            </m:ctrlPr>
                          </m:dPr>
                          <m:e>
                            <m:r>
                              <a:rPr lang="en-US" i="1"/>
                              <m:t>𝑥</m:t>
                            </m:r>
                          </m:e>
                        </m:d>
                        <m:r>
                          <a:rPr lang="en-US" i="1"/>
                          <m:t> </m:t>
                        </m:r>
                        <m:r>
                          <a:rPr lang="en-US" i="1"/>
                          <m:t>𝑑𝑥</m:t>
                        </m:r>
                      </m:e>
                    </m:nary>
                    <m:r>
                      <a:rPr lang="en-US" i="1"/>
                      <m:t>= </m:t>
                    </m:r>
                    <m:nary>
                      <m:naryPr>
                        <m:limLoc m:val="subSup"/>
                        <m:ctrlPr>
                          <a:rPr lang="en-US" i="1"/>
                        </m:ctrlPr>
                      </m:naryPr>
                      <m:sub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𝑥</m:t>
                            </m:r>
                          </m:e>
                          <m:sub>
                            <m:r>
                              <a:rPr lang="en-US" i="1"/>
                              <m:t>0</m:t>
                            </m:r>
                          </m:sub>
                        </m:sSub>
                        <m:r>
                          <a:rPr lang="en-US" i="1"/>
                          <m:t>≔</m:t>
                        </m:r>
                        <m:r>
                          <a:rPr lang="en-US" i="1"/>
                          <m:t>𝑎</m:t>
                        </m:r>
                      </m:sub>
                      <m:sup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𝑥</m:t>
                            </m:r>
                          </m:e>
                          <m:sub>
                            <m:r>
                              <a:rPr lang="en-US" i="1"/>
                              <m:t>1</m:t>
                            </m:r>
                          </m:sub>
                        </m:sSub>
                      </m:sup>
                      <m:e>
                        <m:r>
                          <a:rPr lang="en-US" i="1"/>
                          <m:t>𝑓</m:t>
                        </m:r>
                        <m:d>
                          <m:dPr>
                            <m:ctrlPr>
                              <a:rPr lang="en-US" i="1"/>
                            </m:ctrlPr>
                          </m:dPr>
                          <m:e>
                            <m:r>
                              <a:rPr lang="en-US" i="1"/>
                              <m:t>𝑥</m:t>
                            </m:r>
                          </m:e>
                        </m:d>
                        <m:r>
                          <a:rPr lang="en-US" i="1"/>
                          <m:t> </m:t>
                        </m:r>
                        <m:r>
                          <a:rPr lang="en-US" i="1"/>
                          <m:t>𝑑𝑥</m:t>
                        </m:r>
                      </m:e>
                    </m:nary>
                    <m:r>
                      <a:rPr lang="en-US" i="1"/>
                      <m:t>+ </m:t>
                    </m:r>
                    <m:nary>
                      <m:naryPr>
                        <m:limLoc m:val="subSup"/>
                        <m:ctrlPr>
                          <a:rPr lang="en-US" i="1"/>
                        </m:ctrlPr>
                      </m:naryPr>
                      <m:sub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𝑥</m:t>
                            </m:r>
                          </m:e>
                          <m:sub>
                            <m:r>
                              <a:rPr lang="en-US" i="1"/>
                              <m:t>1</m:t>
                            </m:r>
                          </m:sub>
                        </m:sSub>
                      </m:sub>
                      <m:sup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𝑥</m:t>
                            </m:r>
                          </m:e>
                          <m:sub>
                            <m:r>
                              <a:rPr lang="en-US" i="1"/>
                              <m:t>2</m:t>
                            </m:r>
                          </m:sub>
                        </m:sSub>
                      </m:sup>
                      <m:e>
                        <m:r>
                          <a:rPr lang="en-US" i="1"/>
                          <m:t>𝑓</m:t>
                        </m:r>
                        <m:d>
                          <m:dPr>
                            <m:ctrlPr>
                              <a:rPr lang="en-US" i="1"/>
                            </m:ctrlPr>
                          </m:dPr>
                          <m:e>
                            <m:r>
                              <a:rPr lang="en-US" i="1"/>
                              <m:t>𝑥</m:t>
                            </m:r>
                          </m:e>
                        </m:d>
                        <m:r>
                          <a:rPr lang="en-US" i="1"/>
                          <m:t> </m:t>
                        </m:r>
                        <m:r>
                          <a:rPr lang="en-US" i="1"/>
                          <m:t>𝑑𝑥</m:t>
                        </m:r>
                      </m:e>
                    </m:nary>
                    <m:r>
                      <a:rPr lang="en-US" i="1"/>
                      <m:t>+… </m:t>
                    </m:r>
                    <m:nary>
                      <m:naryPr>
                        <m:limLoc m:val="subSup"/>
                        <m:ctrlPr>
                          <a:rPr lang="en-US" i="1"/>
                        </m:ctrlPr>
                      </m:naryPr>
                      <m:sub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𝑥</m:t>
                            </m:r>
                          </m:e>
                          <m:sub>
                            <m:r>
                              <a:rPr lang="en-US" i="1"/>
                              <m:t>𝑛</m:t>
                            </m:r>
                            <m:r>
                              <a:rPr lang="en-US" i="1"/>
                              <m:t>−1</m:t>
                            </m:r>
                          </m:sub>
                        </m:sSub>
                      </m:sub>
                      <m:sup>
                        <m:sSub>
                          <m:sSubPr>
                            <m:ctrlPr>
                              <a:rPr lang="en-US" i="1"/>
                            </m:ctrlPr>
                          </m:sSubPr>
                          <m:e>
                            <m:r>
                              <a:rPr lang="en-US" i="1"/>
                              <m:t>𝑥</m:t>
                            </m:r>
                          </m:e>
                          <m:sub>
                            <m:r>
                              <a:rPr lang="en-US" i="1"/>
                              <m:t>𝑛</m:t>
                            </m:r>
                          </m:sub>
                        </m:sSub>
                        <m:r>
                          <a:rPr lang="en-US" i="1"/>
                          <m:t>≔</m:t>
                        </m:r>
                        <m:r>
                          <a:rPr lang="en-US" i="1"/>
                          <m:t>𝑏</m:t>
                        </m:r>
                      </m:sup>
                      <m:e>
                        <m:r>
                          <a:rPr lang="en-US" i="1"/>
                          <m:t>𝑓</m:t>
                        </m:r>
                        <m:d>
                          <m:dPr>
                            <m:ctrlPr>
                              <a:rPr lang="en-US" i="1"/>
                            </m:ctrlPr>
                          </m:dPr>
                          <m:e>
                            <m:r>
                              <a:rPr lang="en-US" i="1"/>
                              <m:t>𝑥</m:t>
                            </m:r>
                          </m:e>
                        </m:d>
                        <m:r>
                          <a:rPr lang="en-US" i="1"/>
                          <m:t> </m:t>
                        </m:r>
                        <m:r>
                          <a:rPr lang="en-US" i="1"/>
                          <m:t>𝑑𝑥</m:t>
                        </m:r>
                      </m:e>
                    </m:nary>
                    <m:r>
                      <a:rPr lang="en-US" i="1"/>
                      <m:t>= </m:t>
                    </m:r>
                    <m:nary>
                      <m:naryPr>
                        <m:chr m:val="∑"/>
                        <m:limLoc m:val="undOvr"/>
                        <m:ctrlPr>
                          <a:rPr lang="en-US" i="1"/>
                        </m:ctrlPr>
                      </m:naryPr>
                      <m:sub>
                        <m:r>
                          <a:rPr lang="en-US" i="1"/>
                          <m:t>𝑘</m:t>
                        </m:r>
                        <m:r>
                          <a:rPr lang="en-US" i="1"/>
                          <m:t>=1</m:t>
                        </m:r>
                      </m:sub>
                      <m:sup>
                        <m:r>
                          <a:rPr lang="en-US" i="1"/>
                          <m:t>𝑛</m:t>
                        </m:r>
                      </m:sup>
                      <m:e>
                        <m:nary>
                          <m:naryPr>
                            <m:limLoc m:val="subSup"/>
                            <m:ctrlPr>
                              <a:rPr lang="en-US" i="1"/>
                            </m:ctrlPr>
                          </m:naryPr>
                          <m:sub>
                            <m:sSub>
                              <m:sSubPr>
                                <m:ctrlPr>
                                  <a:rPr lang="en-US" i="1"/>
                                </m:ctrlPr>
                              </m:sSubPr>
                              <m:e>
                                <m:r>
                                  <a:rPr lang="en-US" i="1"/>
                                  <m:t>𝑥</m:t>
                                </m:r>
                              </m:e>
                              <m:sub>
                                <m:r>
                                  <a:rPr lang="en-US" i="1"/>
                                  <m:t>𝑘</m:t>
                                </m:r>
                                <m:r>
                                  <a:rPr lang="en-US" i="1"/>
                                  <m:t>−1</m:t>
                                </m:r>
                              </m:sub>
                            </m:sSub>
                          </m:sub>
                          <m:sup>
                            <m:sSub>
                              <m:sSubPr>
                                <m:ctrlPr>
                                  <a:rPr lang="en-US" i="1"/>
                                </m:ctrlPr>
                              </m:sSubPr>
                              <m:e>
                                <m:r>
                                  <a:rPr lang="en-US" i="1"/>
                                  <m:t>𝑥</m:t>
                                </m:r>
                              </m:e>
                              <m:sub>
                                <m:r>
                                  <a:rPr lang="en-US" i="1"/>
                                  <m:t>𝑘</m:t>
                                </m:r>
                              </m:sub>
                            </m:sSub>
                          </m:sup>
                          <m:e>
                            <m:r>
                              <a:rPr lang="en-US" i="1"/>
                              <m:t>𝑓</m:t>
                            </m:r>
                            <m:d>
                              <m:dPr>
                                <m:ctrlPr>
                                  <a:rPr lang="en-US" i="1"/>
                                </m:ctrlPr>
                              </m:dPr>
                              <m:e>
                                <m:r>
                                  <a:rPr lang="en-US" i="1"/>
                                  <m:t>𝑥</m:t>
                                </m:r>
                              </m:e>
                            </m:d>
                            <m:r>
                              <a:rPr lang="en-US" i="1"/>
                              <m:t> </m:t>
                            </m:r>
                            <m:r>
                              <a:rPr lang="en-US" i="1"/>
                              <m:t>𝑑𝑥</m:t>
                            </m:r>
                          </m:e>
                        </m:nary>
                      </m:e>
                    </m:nary>
                  </m:oMath>
                </a14:m>
                <a:endParaRPr lang="en-US" dirty="0"/>
              </a:p>
              <a:p>
                <a:r>
                  <a:rPr lang="en-US" dirty="0" err="1"/>
                  <a:t>Aprokmasi</a:t>
                </a:r>
                <a:r>
                  <a:rPr lang="en-US" dirty="0"/>
                  <a:t> integral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polInomial</a:t>
                </a:r>
                <a:r>
                  <a:rPr lang="en-US" dirty="0"/>
                  <a:t> </a:t>
                </a:r>
                <a:r>
                  <a:rPr lang="en-US" dirty="0" err="1"/>
                  <a:t>pada</a:t>
                </a:r>
                <a:r>
                  <a:rPr lang="en-US" dirty="0"/>
                  <a:t> </a:t>
                </a:r>
                <a:r>
                  <a:rPr lang="en-US" dirty="0" err="1"/>
                  <a:t>penurunan</a:t>
                </a:r>
                <a:r>
                  <a:rPr lang="en-US" dirty="0"/>
                  <a:t> formula </a:t>
                </a:r>
                <a:r>
                  <a:rPr lang="en-US" dirty="0" err="1"/>
                  <a:t>kuadrat</a:t>
                </a:r>
                <a:r>
                  <a:rPr lang="en-US" dirty="0"/>
                  <a:t> </a:t>
                </a:r>
                <a:r>
                  <a:rPr lang="en-US" dirty="0" err="1"/>
                  <a:t>telah</a:t>
                </a:r>
                <a:r>
                  <a:rPr lang="en-US" dirty="0"/>
                  <a:t> </a:t>
                </a:r>
                <a:r>
                  <a:rPr lang="en-US" dirty="0" err="1"/>
                  <a:t>digunakan</a:t>
                </a:r>
                <a:r>
                  <a:rPr lang="en-US" dirty="0"/>
                  <a:t> </a:t>
                </a:r>
                <a:r>
                  <a:rPr lang="en-US" dirty="0" err="1"/>
                  <a:t>polInomial</a:t>
                </a:r>
                <a:r>
                  <a:rPr lang="en-US" dirty="0"/>
                  <a:t> </a:t>
                </a:r>
                <a:r>
                  <a:rPr lang="en-US" dirty="0" err="1"/>
                  <a:t>sebagai</a:t>
                </a:r>
                <a:r>
                  <a:rPr lang="en-US" dirty="0"/>
                  <a:t> </a:t>
                </a:r>
                <a:r>
                  <a:rPr lang="en-US" dirty="0" err="1"/>
                  <a:t>fungsi</a:t>
                </a:r>
                <a:r>
                  <a:rPr lang="en-US" dirty="0"/>
                  <a:t> </a:t>
                </a:r>
                <a:r>
                  <a:rPr lang="en-US" dirty="0" err="1"/>
                  <a:t>aprokasinya</a:t>
                </a:r>
                <a:r>
                  <a:rPr lang="en-US" dirty="0"/>
                  <a:t>.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28" t="-2101" b="-18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919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838200" y="531030"/>
            <a:ext cx="10515600" cy="984261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latin typeface="Flicker DEMO" pitchFamily="50" charset="0"/>
              </a:rPr>
              <a:t>METODE </a:t>
            </a:r>
            <a:r>
              <a:rPr lang="en-US" dirty="0" smtClean="0">
                <a:latin typeface="Flicker DEMO" pitchFamily="50" charset="0"/>
              </a:rPr>
              <a:t>KUADRATUR </a:t>
            </a:r>
            <a:r>
              <a:rPr lang="en-US" dirty="0" smtClean="0">
                <a:latin typeface="Flicker DEMO" pitchFamily="50" charset="0"/>
              </a:rPr>
              <a:t>BERSUSUN</a:t>
            </a:r>
            <a:endParaRPr lang="en-US" dirty="0">
              <a:latin typeface="Flicker DEMO" pitchFamily="50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lvl="0" indent="0">
                  <a:buNone/>
                </a:pPr>
                <a:r>
                  <a:rPr lang="en-US" dirty="0" err="1" smtClean="0"/>
                  <a:t>Metode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Kuadratur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Bersusun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dibagi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menjadi</a:t>
                </a:r>
                <a:r>
                  <a:rPr lang="en-US" dirty="0" smtClean="0"/>
                  <a:t> 3, </a:t>
                </a:r>
                <a:r>
                  <a:rPr lang="en-US" dirty="0" err="1" smtClean="0"/>
                  <a:t>yaitu</a:t>
                </a:r>
                <a:r>
                  <a:rPr lang="en-US" dirty="0" smtClean="0"/>
                  <a:t> :</a:t>
                </a:r>
              </a:p>
              <a:p>
                <a:pPr marL="514350" lvl="0" indent="-514350">
                  <a:buAutoNum type="arabicPeriod"/>
                </a:pPr>
                <a:r>
                  <a:rPr lang="en-US" dirty="0" err="1" smtClean="0"/>
                  <a:t>Metode</a:t>
                </a:r>
                <a:r>
                  <a:rPr lang="en-US" dirty="0" smtClean="0"/>
                  <a:t> </a:t>
                </a:r>
                <a:r>
                  <a:rPr lang="en-US" dirty="0"/>
                  <a:t>Midpoint (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smtClean="0"/>
                  <a:t>Tengah)</a:t>
                </a:r>
              </a:p>
              <a:p>
                <a:pPr marL="0" lvl="0" indent="0">
                  <a:buNone/>
                </a:pPr>
                <a:r>
                  <a:rPr lang="en-US" dirty="0"/>
                  <a:t>	</a:t>
                </a:r>
                <a:r>
                  <a:rPr lang="en-US" dirty="0" err="1"/>
                  <a:t>M</a:t>
                </a:r>
                <a:r>
                  <a:rPr lang="en-US" dirty="0" err="1" smtClean="0"/>
                  <a:t>emberikan</a:t>
                </a:r>
                <a:r>
                  <a:rPr lang="en-US" dirty="0" smtClean="0"/>
                  <a:t> </a:t>
                </a:r>
                <a:r>
                  <a:rPr lang="en-US" dirty="0" err="1"/>
                  <a:t>hasil</a:t>
                </a:r>
                <a:r>
                  <a:rPr lang="en-US" dirty="0"/>
                  <a:t> </a:t>
                </a:r>
                <a:r>
                  <a:rPr lang="en-US" dirty="0" err="1"/>
                  <a:t>eksak</a:t>
                </a:r>
                <a:r>
                  <a:rPr lang="en-US" dirty="0"/>
                  <a:t>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fungsi</a:t>
                </a:r>
                <a:r>
                  <a:rPr lang="en-US" dirty="0"/>
                  <a:t> </a:t>
                </a:r>
                <a:r>
                  <a:rPr lang="en-US" dirty="0" err="1"/>
                  <a:t>konstan</a:t>
                </a:r>
                <a:r>
                  <a:rPr lang="en-US" dirty="0"/>
                  <a:t>. </a:t>
                </a:r>
                <a:r>
                  <a:rPr lang="en-US" dirty="0" err="1"/>
                  <a:t>Pada</a:t>
                </a:r>
                <a:r>
                  <a:rPr lang="en-US" dirty="0"/>
                  <a:t> midpoint </a:t>
                </a:r>
                <a:r>
                  <a:rPr lang="en-US" dirty="0" smtClean="0"/>
                  <a:t>	</a:t>
                </a:r>
                <a:r>
                  <a:rPr lang="en-US" dirty="0" err="1" smtClean="0"/>
                  <a:t>kita</a:t>
                </a:r>
                <a:r>
                  <a:rPr lang="en-US" dirty="0" smtClean="0"/>
                  <a:t> </a:t>
                </a:r>
                <a:r>
                  <a:rPr lang="en-US" dirty="0" err="1"/>
                  <a:t>cukup</a:t>
                </a:r>
                <a:r>
                  <a:rPr lang="en-US" dirty="0"/>
                  <a:t> </a:t>
                </a:r>
                <a:r>
                  <a:rPr lang="en-US" dirty="0" err="1"/>
                  <a:t>menghitung</a:t>
                </a:r>
                <a:r>
                  <a:rPr lang="en-US" dirty="0"/>
                  <a:t> </a:t>
                </a: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:r>
                  <a:rPr lang="en-US" dirty="0" err="1"/>
                  <a:t>fungsi</a:t>
                </a:r>
                <a:r>
                  <a:rPr lang="en-US" dirty="0"/>
                  <a:t> </a:t>
                </a:r>
                <a:r>
                  <a:rPr lang="en-US" dirty="0" err="1"/>
                  <a:t>pada</a:t>
                </a:r>
                <a:r>
                  <a:rPr lang="en-US" dirty="0"/>
                  <a:t> </a:t>
                </a:r>
                <a:r>
                  <a:rPr lang="en-US" dirty="0" err="1"/>
                  <a:t>semua</a:t>
                </a:r>
                <a:r>
                  <a:rPr lang="en-US" dirty="0"/>
                  <a:t> node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smtClean="0"/>
                  <a:t>	</a:t>
                </a:r>
                <a:r>
                  <a:rPr lang="en-US" dirty="0" err="1" smtClean="0"/>
                  <a:t>indeks</a:t>
                </a:r>
                <a:r>
                  <a:rPr lang="en-US" dirty="0" smtClean="0"/>
                  <a:t> </a:t>
                </a:r>
                <a:r>
                  <a:rPr lang="en-US" dirty="0" err="1"/>
                  <a:t>ganjil,kemudian</a:t>
                </a:r>
                <a:r>
                  <a:rPr lang="en-US" dirty="0"/>
                  <a:t> </a:t>
                </a:r>
                <a:r>
                  <a:rPr lang="en-US" dirty="0" err="1"/>
                  <a:t>dijumlahkan</a:t>
                </a:r>
                <a:r>
                  <a:rPr lang="en-US" dirty="0"/>
                  <a:t>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:r>
                  <a:rPr lang="en-US" dirty="0" err="1"/>
                  <a:t>hasilnya</a:t>
                </a:r>
                <a:r>
                  <a:rPr lang="en-US" dirty="0"/>
                  <a:t> </a:t>
                </a:r>
                <a:r>
                  <a:rPr lang="en-US" dirty="0" err="1"/>
                  <a:t>dikalikan</a:t>
                </a:r>
                <a:r>
                  <a:rPr lang="en-US" dirty="0"/>
                  <a:t> </a:t>
                </a:r>
                <a:r>
                  <a:rPr lang="en-US" dirty="0" smtClean="0"/>
                  <a:t>	</a:t>
                </a:r>
                <a:r>
                  <a:rPr lang="en-US" dirty="0" err="1" smtClean="0"/>
                  <a:t>dengan</a:t>
                </a:r>
                <a:r>
                  <a:rPr lang="en-US" dirty="0" smtClean="0"/>
                  <a:t> 2</a:t>
                </a:r>
                <a:r>
                  <a:rPr lang="en-US" i="1" dirty="0" smtClean="0"/>
                  <a:t>h.</a:t>
                </a: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/>
                        <m:t>𝑀</m:t>
                      </m:r>
                      <m:d>
                        <m:dPr>
                          <m:ctrlPr>
                            <a:rPr lang="en-US" i="1"/>
                          </m:ctrlPr>
                        </m:dPr>
                        <m:e>
                          <m:r>
                            <a:rPr lang="en-US" i="1"/>
                            <m:t>𝑓</m:t>
                          </m:r>
                        </m:e>
                      </m:d>
                      <m:r>
                        <a:rPr lang="en-US" i="1"/>
                        <m:t>=2</m:t>
                      </m:r>
                      <m:r>
                        <a:rPr lang="en-US" i="1"/>
                        <m:t>h</m:t>
                      </m:r>
                      <m:r>
                        <a:rPr lang="en-US" i="1"/>
                        <m:t> </m:t>
                      </m:r>
                      <m:nary>
                        <m:naryPr>
                          <m:chr m:val="∑"/>
                          <m:limLoc m:val="subSup"/>
                          <m:ctrlPr>
                            <a:rPr lang="en-US" i="1"/>
                          </m:ctrlPr>
                        </m:naryPr>
                        <m:sub>
                          <m:r>
                            <a:rPr lang="en-US" i="1"/>
                            <m:t>𝑘</m:t>
                          </m:r>
                          <m:r>
                            <a:rPr lang="en-US" i="1"/>
                            <m:t>=1</m:t>
                          </m:r>
                        </m:sub>
                        <m:sup>
                          <m:r>
                            <a:rPr lang="en-US" i="1"/>
                            <m:t>𝑛</m:t>
                          </m:r>
                          <m:r>
                            <a:rPr lang="en-US" i="1"/>
                            <m:t>/2</m:t>
                          </m:r>
                        </m:sup>
                        <m:e>
                          <m:r>
                            <a:rPr lang="en-US" i="1"/>
                            <m:t>𝑓</m:t>
                          </m:r>
                          <m:r>
                            <a:rPr lang="en-US" i="1"/>
                            <m:t>(</m:t>
                          </m:r>
                          <m:r>
                            <a:rPr lang="en-US" i="1"/>
                            <m:t>𝑎</m:t>
                          </m:r>
                          <m:r>
                            <a:rPr lang="en-US" i="1"/>
                            <m:t>+</m:t>
                          </m:r>
                          <m:d>
                            <m:dPr>
                              <m:ctrlPr>
                                <a:rPr lang="en-US" i="1"/>
                              </m:ctrlPr>
                            </m:dPr>
                            <m:e>
                              <m:r>
                                <a:rPr lang="en-US" i="1"/>
                                <m:t>2</m:t>
                              </m:r>
                              <m:r>
                                <a:rPr lang="en-US" i="1"/>
                                <m:t>𝑘</m:t>
                              </m:r>
                              <m:r>
                                <a:rPr lang="en-US" i="1"/>
                                <m:t>−1</m:t>
                              </m:r>
                            </m:e>
                          </m:d>
                          <m:r>
                            <a:rPr lang="en-US" i="1"/>
                            <m:t>h</m:t>
                          </m:r>
                          <m:r>
                            <a:rPr lang="en-US" i="1"/>
                            <m:t>)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021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838200" y="531030"/>
            <a:ext cx="10515600" cy="984261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latin typeface="Flicker DEMO" pitchFamily="50" charset="0"/>
              </a:rPr>
              <a:t>METODE </a:t>
            </a:r>
            <a:r>
              <a:rPr lang="en-US" dirty="0" smtClean="0">
                <a:latin typeface="Flicker DEMO" pitchFamily="50" charset="0"/>
              </a:rPr>
              <a:t>KUADRATUR BERSUSUN</a:t>
            </a:r>
            <a:endParaRPr lang="en-US" dirty="0">
              <a:latin typeface="Flicker DEMO" pitchFamily="50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lvl="0" indent="0">
                  <a:buNone/>
                </a:pPr>
                <a:r>
                  <a:rPr lang="en-US" dirty="0" smtClean="0"/>
                  <a:t>2. </a:t>
                </a:r>
                <a:r>
                  <a:rPr lang="en-US" dirty="0" err="1" smtClean="0"/>
                  <a:t>Metode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Trapesium</a:t>
                </a:r>
                <a:endParaRPr lang="en-US" dirty="0"/>
              </a:p>
              <a:p>
                <a:pPr marL="0" lvl="0" indent="0">
                  <a:buNone/>
                </a:pPr>
                <a:r>
                  <a:rPr lang="en-US" dirty="0"/>
                  <a:t>	</a:t>
                </a:r>
                <a:r>
                  <a:rPr lang="en-US" dirty="0" err="1" smtClean="0"/>
                  <a:t>memberikan</a:t>
                </a:r>
                <a:r>
                  <a:rPr lang="en-US" dirty="0" smtClean="0"/>
                  <a:t> </a:t>
                </a:r>
                <a:r>
                  <a:rPr lang="en-US" dirty="0" err="1"/>
                  <a:t>hasil</a:t>
                </a:r>
                <a:r>
                  <a:rPr lang="en-US" dirty="0"/>
                  <a:t> </a:t>
                </a:r>
                <a:r>
                  <a:rPr lang="en-US" dirty="0" err="1"/>
                  <a:t>eksak</a:t>
                </a:r>
                <a:r>
                  <a:rPr lang="en-US" dirty="0"/>
                  <a:t>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fungsi</a:t>
                </a:r>
                <a:r>
                  <a:rPr lang="en-US" dirty="0"/>
                  <a:t> </a:t>
                </a:r>
                <a:r>
                  <a:rPr lang="en-US" dirty="0" err="1"/>
                  <a:t>liniear</a:t>
                </a:r>
                <a:r>
                  <a:rPr lang="en-US" dirty="0"/>
                  <a:t>. </a:t>
                </a:r>
                <a:r>
                  <a:rPr lang="en-US" dirty="0" err="1"/>
                  <a:t>Pada</a:t>
                </a:r>
                <a:r>
                  <a:rPr lang="en-US" dirty="0"/>
                  <a:t> </a:t>
                </a:r>
                <a:r>
                  <a:rPr lang="en-US" dirty="0" err="1"/>
                  <a:t>metoda</a:t>
                </a:r>
                <a:r>
                  <a:rPr lang="en-US" dirty="0"/>
                  <a:t> </a:t>
                </a:r>
                <a:r>
                  <a:rPr lang="en-US" dirty="0" smtClean="0"/>
                  <a:t>	</a:t>
                </a:r>
                <a:r>
                  <a:rPr lang="en-US" dirty="0" err="1" smtClean="0"/>
                  <a:t>trapesium</a:t>
                </a:r>
                <a:r>
                  <a:rPr lang="en-US" dirty="0" smtClean="0"/>
                  <a:t> </a:t>
                </a:r>
                <a:r>
                  <a:rPr lang="en-US" dirty="0" err="1"/>
                  <a:t>kita</a:t>
                </a:r>
                <a:r>
                  <a:rPr lang="en-US" dirty="0"/>
                  <a:t> </a:t>
                </a:r>
                <a:r>
                  <a:rPr lang="en-US" dirty="0" err="1"/>
                  <a:t>cukup</a:t>
                </a:r>
                <a:r>
                  <a:rPr lang="en-US" dirty="0"/>
                  <a:t> </a:t>
                </a:r>
                <a:r>
                  <a:rPr lang="en-US" dirty="0" err="1"/>
                  <a:t>menghitung</a:t>
                </a:r>
                <a:r>
                  <a:rPr lang="en-US" dirty="0"/>
                  <a:t> </a:t>
                </a:r>
                <a:r>
                  <a:rPr lang="en-US" dirty="0" err="1"/>
                  <a:t>semua</a:t>
                </a:r>
                <a:r>
                  <a:rPr lang="en-US" dirty="0"/>
                  <a:t> </a:t>
                </a: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:r>
                  <a:rPr lang="en-US" dirty="0" err="1"/>
                  <a:t>fungsi</a:t>
                </a:r>
                <a:r>
                  <a:rPr lang="en-US" dirty="0"/>
                  <a:t> </a:t>
                </a:r>
                <a:r>
                  <a:rPr lang="en-US" dirty="0" err="1"/>
                  <a:t>pada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smtClean="0"/>
                  <a:t>	interior X1, X2,…,Xn-1 </a:t>
                </a:r>
                <a:r>
                  <a:rPr lang="en-US" dirty="0" err="1" smtClean="0"/>
                  <a:t>dijumlahkan</a:t>
                </a:r>
                <a:r>
                  <a:rPr lang="en-US" dirty="0" smtClean="0"/>
                  <a:t>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:r>
                  <a:rPr lang="en-US" dirty="0" err="1"/>
                  <a:t>hasilnya</a:t>
                </a:r>
                <a:r>
                  <a:rPr lang="en-US" dirty="0"/>
                  <a:t> </a:t>
                </a:r>
                <a:r>
                  <a:rPr lang="en-US" dirty="0" err="1"/>
                  <a:t>dikalikan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/>
                  <a:t>	</a:t>
                </a:r>
                <a:r>
                  <a:rPr lang="en-US" dirty="0" err="1" smtClean="0"/>
                  <a:t>Selanjutnya</a:t>
                </a:r>
                <a:r>
                  <a:rPr lang="en-US" dirty="0" smtClean="0"/>
                  <a:t> </a:t>
                </a:r>
                <a:r>
                  <a:rPr lang="en-US" dirty="0" err="1"/>
                  <a:t>diterapkan</a:t>
                </a:r>
                <a:r>
                  <a:rPr lang="en-US" dirty="0"/>
                  <a:t> </a:t>
                </a:r>
                <a:r>
                  <a:rPr lang="en-US" dirty="0" err="1"/>
                  <a:t>dalam</a:t>
                </a:r>
                <a:r>
                  <a:rPr lang="en-US" dirty="0"/>
                  <a:t> </a:t>
                </a:r>
                <a:r>
                  <a:rPr lang="en-US" dirty="0" err="1"/>
                  <a:t>rumus</a:t>
                </a:r>
                <a:r>
                  <a:rPr lang="en-US" dirty="0"/>
                  <a:t> di </a:t>
                </a:r>
                <a:r>
                  <a:rPr lang="en-US" dirty="0" err="1" smtClean="0"/>
                  <a:t>bawah</a:t>
                </a:r>
                <a:endParaRPr lang="en-US" dirty="0" smtClean="0"/>
              </a:p>
              <a:p>
                <a:pPr marL="0" lv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/>
                        <m:t>𝑇</m:t>
                      </m:r>
                      <m:d>
                        <m:dPr>
                          <m:ctrlPr>
                            <a:rPr lang="en-US" i="1"/>
                          </m:ctrlPr>
                        </m:dPr>
                        <m:e>
                          <m:r>
                            <a:rPr lang="en-US" i="1"/>
                            <m:t>𝑓</m:t>
                          </m:r>
                        </m:e>
                      </m:d>
                      <m:r>
                        <a:rPr lang="en-US" i="1"/>
                        <m:t>= </m:t>
                      </m:r>
                      <m:f>
                        <m:fPr>
                          <m:ctrlPr>
                            <a:rPr lang="en-US" i="1"/>
                          </m:ctrlPr>
                        </m:fPr>
                        <m:num>
                          <m:r>
                            <a:rPr lang="en-US" i="1"/>
                            <m:t>h</m:t>
                          </m:r>
                        </m:num>
                        <m:den>
                          <m:r>
                            <a:rPr lang="en-US" i="1"/>
                            <m:t>2</m:t>
                          </m:r>
                        </m:den>
                      </m:f>
                      <m:r>
                        <a:rPr lang="en-US" i="1"/>
                        <m:t> </m:t>
                      </m:r>
                      <m:d>
                        <m:dPr>
                          <m:ctrlPr>
                            <a:rPr lang="en-US" i="1"/>
                          </m:ctrlPr>
                        </m:dPr>
                        <m:e>
                          <m:r>
                            <a:rPr lang="en-US" i="1"/>
                            <m:t>𝑓</m:t>
                          </m:r>
                          <m:d>
                            <m:dPr>
                              <m:ctrlPr>
                                <a:rPr lang="en-US" i="1"/>
                              </m:ctrlPr>
                            </m:dPr>
                            <m:e>
                              <m:r>
                                <a:rPr lang="en-US" i="1"/>
                                <m:t>𝑎</m:t>
                              </m:r>
                            </m:e>
                          </m:d>
                          <m:r>
                            <a:rPr lang="en-US" i="1"/>
                            <m:t>+</m:t>
                          </m:r>
                          <m:r>
                            <a:rPr lang="en-US" i="1"/>
                            <m:t>𝑓</m:t>
                          </m:r>
                          <m:d>
                            <m:dPr>
                              <m:ctrlPr>
                                <a:rPr lang="en-US" i="1"/>
                              </m:ctrlPr>
                            </m:dPr>
                            <m:e>
                              <m:r>
                                <a:rPr lang="en-US" i="1"/>
                                <m:t>𝑏</m:t>
                              </m:r>
                            </m:e>
                          </m:d>
                          <m:r>
                            <a:rPr lang="en-US" i="1"/>
                            <m:t>+2</m:t>
                          </m:r>
                          <m:nary>
                            <m:naryPr>
                              <m:chr m:val="∑"/>
                              <m:limLoc m:val="subSup"/>
                              <m:ctrlPr>
                                <a:rPr lang="en-US" i="1"/>
                              </m:ctrlPr>
                            </m:naryPr>
                            <m:sub>
                              <m:r>
                                <a:rPr lang="en-US" i="1"/>
                                <m:t>𝑘</m:t>
                              </m:r>
                              <m:r>
                                <a:rPr lang="en-US" i="1"/>
                                <m:t>=1</m:t>
                              </m:r>
                            </m:sub>
                            <m:sup>
                              <m:r>
                                <a:rPr lang="en-US" i="1"/>
                                <m:t>𝑛</m:t>
                              </m:r>
                              <m:r>
                                <a:rPr lang="en-US" i="1"/>
                                <m:t>−1</m:t>
                              </m:r>
                            </m:sup>
                            <m:e>
                              <m:r>
                                <a:rPr lang="en-US" i="1"/>
                                <m:t>𝑓</m:t>
                              </m:r>
                              <m:r>
                                <a:rPr lang="en-US" i="1"/>
                                <m:t>(</m:t>
                              </m:r>
                              <m:r>
                                <a:rPr lang="en-US" i="1"/>
                                <m:t>𝑎</m:t>
                              </m:r>
                              <m:r>
                                <a:rPr lang="en-US" i="1"/>
                                <m:t>+</m:t>
                              </m:r>
                              <m:r>
                                <a:rPr lang="en-US" i="1"/>
                                <m:t>𝑘h</m:t>
                              </m:r>
                              <m:r>
                                <a:rPr lang="en-US" i="1"/>
                                <m:t>)</m:t>
                              </m:r>
                            </m:e>
                          </m:nary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17" t="-2241" r="-5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482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838200" y="531030"/>
            <a:ext cx="10515600" cy="984261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latin typeface="Flicker DEMO" pitchFamily="50" charset="0"/>
              </a:rPr>
              <a:t>METODE </a:t>
            </a:r>
            <a:r>
              <a:rPr lang="en-US" dirty="0" smtClean="0">
                <a:latin typeface="Flicker DEMO" pitchFamily="50" charset="0"/>
              </a:rPr>
              <a:t>KUADRATUR BERSUSUN</a:t>
            </a:r>
            <a:endParaRPr lang="en-US" dirty="0">
              <a:latin typeface="Flicker DEMO" pitchFamily="50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en-US" dirty="0" smtClean="0"/>
                  <a:t>3. </a:t>
                </a:r>
                <a:r>
                  <a:rPr lang="en-US" dirty="0" err="1" smtClean="0"/>
                  <a:t>Metode</a:t>
                </a:r>
                <a:r>
                  <a:rPr lang="en-US" dirty="0" smtClean="0"/>
                  <a:t> Simpson</a:t>
                </a:r>
              </a:p>
              <a:p>
                <a:pPr marL="0" lvl="0" indent="0">
                  <a:buNone/>
                </a:pPr>
                <a:r>
                  <a:rPr lang="en-US" dirty="0"/>
                  <a:t>	</a:t>
                </a:r>
                <a:r>
                  <a:rPr lang="en-US" dirty="0" err="1"/>
                  <a:t>M</a:t>
                </a:r>
                <a:r>
                  <a:rPr lang="en-US" dirty="0" err="1" smtClean="0"/>
                  <a:t>emberikan</a:t>
                </a:r>
                <a:r>
                  <a:rPr lang="en-US" dirty="0" smtClean="0"/>
                  <a:t> </a:t>
                </a:r>
                <a:r>
                  <a:rPr lang="en-US" dirty="0" err="1"/>
                  <a:t>hasil</a:t>
                </a:r>
                <a:r>
                  <a:rPr lang="en-US" dirty="0"/>
                  <a:t> </a:t>
                </a:r>
                <a:r>
                  <a:rPr lang="en-US" dirty="0" err="1"/>
                  <a:t>eksak</a:t>
                </a:r>
                <a:r>
                  <a:rPr lang="en-US" dirty="0"/>
                  <a:t>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fungsi</a:t>
                </a:r>
                <a:r>
                  <a:rPr lang="en-US" dirty="0"/>
                  <a:t> </a:t>
                </a:r>
                <a:r>
                  <a:rPr lang="en-US" dirty="0" err="1"/>
                  <a:t>kuadratik</a:t>
                </a:r>
                <a:r>
                  <a:rPr lang="en-US" dirty="0"/>
                  <a:t>. </a:t>
                </a:r>
                <a:r>
                  <a:rPr lang="en-US" dirty="0" err="1"/>
                  <a:t>Pada</a:t>
                </a:r>
                <a:r>
                  <a:rPr lang="en-US" dirty="0"/>
                  <a:t> </a:t>
                </a:r>
                <a:r>
                  <a:rPr lang="en-US" dirty="0" err="1"/>
                  <a:t>metoda</a:t>
                </a:r>
                <a:r>
                  <a:rPr lang="en-US" dirty="0"/>
                  <a:t> </a:t>
                </a:r>
                <a:r>
                  <a:rPr lang="en-US" dirty="0" smtClean="0"/>
                  <a:t>	Simpson </a:t>
                </a:r>
                <a:r>
                  <a:rPr lang="en-US" dirty="0" err="1"/>
                  <a:t>kita</a:t>
                </a:r>
                <a:r>
                  <a:rPr lang="en-US" dirty="0"/>
                  <a:t> </a:t>
                </a:r>
                <a:r>
                  <a:rPr lang="en-US" dirty="0" err="1"/>
                  <a:t>fokuskan</a:t>
                </a:r>
                <a:r>
                  <a:rPr lang="en-US" dirty="0"/>
                  <a:t> </a:t>
                </a:r>
                <a:r>
                  <a:rPr lang="en-US" dirty="0" err="1"/>
                  <a:t>pada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node interior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baseline="-25000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aseline="-25000"/>
                          <m:t>x</m:t>
                        </m:r>
                      </m:e>
                      <m:sub>
                        <m:r>
                          <a:rPr lang="en-US" baseline="-25000"/>
                          <m:t>1</m:t>
                        </m:r>
                      </m:sub>
                    </m:sSub>
                    <m:r>
                      <a:rPr lang="en-US" baseline="-25000"/>
                      <m:t>,</m:t>
                    </m:r>
                    <m:sSub>
                      <m:sSubPr>
                        <m:ctrlPr>
                          <a:rPr lang="en-US" i="1" baseline="-25000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aseline="-25000"/>
                          <m:t>x</m:t>
                        </m:r>
                      </m:e>
                      <m:sub>
                        <m:r>
                          <a:rPr lang="en-US" baseline="-25000"/>
                          <m:t>2</m:t>
                        </m:r>
                      </m:sub>
                    </m:sSub>
                    <m:r>
                      <a:rPr lang="en-US" baseline="-25000"/>
                      <m:t>,…</m:t>
                    </m:r>
                    <m:sSub>
                      <m:sSubPr>
                        <m:ctrlPr>
                          <a:rPr lang="en-US" i="1" baseline="-25000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aseline="-25000"/>
                          <m:t>x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baseline="-25000"/>
                          <m:t>n</m:t>
                        </m:r>
                        <m:r>
                          <a:rPr lang="en-US" i="1" baseline="-25000"/>
                          <m:t>−</m:t>
                        </m:r>
                        <m:r>
                          <a:rPr lang="en-US" baseline="-25000"/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. </a:t>
                </a:r>
                <a:r>
                  <a:rPr lang="en-US" dirty="0" err="1"/>
                  <a:t>Hitung</a:t>
                </a:r>
                <a:r>
                  <a:rPr lang="en-US" dirty="0"/>
                  <a:t> </a:t>
                </a:r>
                <a:r>
                  <a:rPr lang="en-US" dirty="0" smtClean="0"/>
                  <a:t>	</a:t>
                </a:r>
                <a:r>
                  <a:rPr lang="en-US" dirty="0" err="1" smtClean="0"/>
                  <a:t>nilai</a:t>
                </a:r>
                <a:r>
                  <a:rPr lang="en-US" dirty="0" smtClean="0"/>
                  <a:t> </a:t>
                </a:r>
                <a:r>
                  <a:rPr lang="en-US" dirty="0" err="1"/>
                  <a:t>fungsi</a:t>
                </a:r>
                <a:r>
                  <a:rPr lang="en-US" dirty="0"/>
                  <a:t> </a:t>
                </a:r>
                <a:r>
                  <a:rPr lang="en-US" dirty="0" err="1"/>
                  <a:t>pada</a:t>
                </a:r>
                <a:r>
                  <a:rPr lang="en-US" dirty="0"/>
                  <a:t> </a:t>
                </a:r>
                <a:r>
                  <a:rPr lang="en-US" dirty="0" err="1"/>
                  <a:t>semua</a:t>
                </a:r>
                <a:r>
                  <a:rPr lang="en-US" dirty="0"/>
                  <a:t> node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indeks</a:t>
                </a:r>
                <a:r>
                  <a:rPr lang="en-US" dirty="0"/>
                  <a:t> </a:t>
                </a:r>
                <a:r>
                  <a:rPr lang="en-US" dirty="0" err="1"/>
                  <a:t>ganjil</a:t>
                </a:r>
                <a:r>
                  <a:rPr lang="en-US" dirty="0"/>
                  <a:t>, </a:t>
                </a:r>
                <a:r>
                  <a:rPr lang="en-US" dirty="0" err="1"/>
                  <a:t>dijumlahkan</a:t>
                </a:r>
                <a:r>
                  <a:rPr lang="en-US" dirty="0"/>
                  <a:t> </a:t>
                </a:r>
                <a:r>
                  <a:rPr lang="en-US" dirty="0" smtClean="0"/>
                  <a:t>	</a:t>
                </a:r>
                <a:r>
                  <a:rPr lang="en-US" dirty="0" err="1" smtClean="0"/>
                  <a:t>dan</a:t>
                </a:r>
                <a:r>
                  <a:rPr lang="en-US" dirty="0" smtClean="0"/>
                  <a:t> </a:t>
                </a:r>
                <a:r>
                  <a:rPr lang="en-US" dirty="0" err="1"/>
                  <a:t>dikalikan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4. </a:t>
                </a:r>
                <a:r>
                  <a:rPr lang="en-US" dirty="0" err="1"/>
                  <a:t>Juga</a:t>
                </a:r>
                <a:r>
                  <a:rPr lang="en-US" dirty="0"/>
                  <a:t>, </a:t>
                </a:r>
                <a:r>
                  <a:rPr lang="en-US" dirty="0" err="1"/>
                  <a:t>hitung</a:t>
                </a:r>
                <a:r>
                  <a:rPr lang="en-US" dirty="0"/>
                  <a:t> </a:t>
                </a: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:r>
                  <a:rPr lang="en-US" dirty="0" err="1"/>
                  <a:t>fungsi</a:t>
                </a:r>
                <a:r>
                  <a:rPr lang="en-US" dirty="0"/>
                  <a:t> </a:t>
                </a:r>
                <a:r>
                  <a:rPr lang="en-US" dirty="0" err="1"/>
                  <a:t>pada</a:t>
                </a:r>
                <a:r>
                  <a:rPr lang="en-US" dirty="0"/>
                  <a:t> </a:t>
                </a:r>
                <a:r>
                  <a:rPr lang="en-US" dirty="0" err="1"/>
                  <a:t>semua</a:t>
                </a:r>
                <a:r>
                  <a:rPr lang="en-US" dirty="0"/>
                  <a:t> </a:t>
                </a:r>
                <a:r>
                  <a:rPr lang="en-US" dirty="0" smtClean="0"/>
                  <a:t>	node 	</a:t>
                </a:r>
                <a:r>
                  <a:rPr lang="en-US" dirty="0" err="1" smtClean="0"/>
                  <a:t>dengan</a:t>
                </a:r>
                <a:r>
                  <a:rPr lang="en-US" dirty="0" smtClean="0"/>
                  <a:t> </a:t>
                </a:r>
                <a:r>
                  <a:rPr lang="en-US" dirty="0" err="1"/>
                  <a:t>indeks</a:t>
                </a:r>
                <a:r>
                  <a:rPr lang="en-US" dirty="0"/>
                  <a:t> </a:t>
                </a:r>
                <a:r>
                  <a:rPr lang="en-US" dirty="0" err="1"/>
                  <a:t>genap</a:t>
                </a:r>
                <a:r>
                  <a:rPr lang="en-US" dirty="0"/>
                  <a:t>, </a:t>
                </a:r>
                <a:r>
                  <a:rPr lang="en-US" dirty="0" err="1"/>
                  <a:t>dijumlahkan</a:t>
                </a:r>
                <a:r>
                  <a:rPr lang="en-US" dirty="0"/>
                  <a:t>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:r>
                  <a:rPr lang="en-US" dirty="0" err="1"/>
                  <a:t>dikalikandengan</a:t>
                </a:r>
                <a:r>
                  <a:rPr lang="en-US" dirty="0"/>
                  <a:t> 2. </a:t>
                </a:r>
                <a:r>
                  <a:rPr lang="en-US" dirty="0" smtClean="0"/>
                  <a:t>	</a:t>
                </a:r>
                <a:r>
                  <a:rPr lang="en-US" dirty="0" err="1" smtClean="0"/>
                  <a:t>Selanjutnya</a:t>
                </a:r>
                <a:r>
                  <a:rPr lang="en-US" dirty="0" smtClean="0"/>
                  <a:t> </a:t>
                </a:r>
                <a:r>
                  <a:rPr lang="en-US" dirty="0" err="1"/>
                  <a:t>diterapkan</a:t>
                </a:r>
                <a:r>
                  <a:rPr lang="en-US" dirty="0"/>
                  <a:t> </a:t>
                </a:r>
                <a:r>
                  <a:rPr lang="en-US" dirty="0" err="1"/>
                  <a:t>rumus</a:t>
                </a:r>
                <a:r>
                  <a:rPr lang="en-US" dirty="0"/>
                  <a:t> </a:t>
                </a:r>
                <a:r>
                  <a:rPr lang="en-US" dirty="0" err="1" smtClean="0"/>
                  <a:t>dibawah</a:t>
                </a:r>
                <a:endParaRPr lang="en-US" dirty="0" smtClean="0"/>
              </a:p>
              <a:p>
                <a:pPr marL="0" lvl="0" indent="0">
                  <a:buNone/>
                </a:pPr>
                <a:endParaRPr lang="en-US" dirty="0"/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/>
                        <m:t>𝑆</m:t>
                      </m:r>
                      <m:d>
                        <m:dPr>
                          <m:ctrlPr>
                            <a:rPr lang="en-US" sz="2200" i="1"/>
                          </m:ctrlPr>
                        </m:dPr>
                        <m:e>
                          <m:r>
                            <a:rPr lang="en-US" sz="2200" i="1"/>
                            <m:t>𝑓</m:t>
                          </m:r>
                        </m:e>
                      </m:d>
                      <m:r>
                        <a:rPr lang="en-US" sz="2200" i="1"/>
                        <m:t>= </m:t>
                      </m:r>
                      <m:f>
                        <m:fPr>
                          <m:ctrlPr>
                            <a:rPr lang="en-US" sz="2200" i="1"/>
                          </m:ctrlPr>
                        </m:fPr>
                        <m:num>
                          <m:r>
                            <a:rPr lang="en-US" sz="2200" i="1"/>
                            <m:t>h</m:t>
                          </m:r>
                        </m:num>
                        <m:den>
                          <m:r>
                            <a:rPr lang="en-US" sz="2200" i="1"/>
                            <m:t>3</m:t>
                          </m:r>
                        </m:den>
                      </m:f>
                      <m:r>
                        <a:rPr lang="en-US" sz="2200" i="1"/>
                        <m:t> </m:t>
                      </m:r>
                      <m:d>
                        <m:dPr>
                          <m:ctrlPr>
                            <a:rPr lang="en-US" sz="2200" i="1"/>
                          </m:ctrlPr>
                        </m:dPr>
                        <m:e>
                          <m:r>
                            <a:rPr lang="en-US" sz="2200" i="1"/>
                            <m:t>𝑓</m:t>
                          </m:r>
                          <m:d>
                            <m:dPr>
                              <m:ctrlPr>
                                <a:rPr lang="en-US" sz="2200" i="1"/>
                              </m:ctrlPr>
                            </m:dPr>
                            <m:e>
                              <m:r>
                                <a:rPr lang="en-US" sz="2200" i="1"/>
                                <m:t>𝑎</m:t>
                              </m:r>
                            </m:e>
                          </m:d>
                          <m:r>
                            <a:rPr lang="en-US" sz="2200" i="1"/>
                            <m:t>+</m:t>
                          </m:r>
                          <m:r>
                            <a:rPr lang="en-US" sz="2200" i="1"/>
                            <m:t>𝑓</m:t>
                          </m:r>
                          <m:d>
                            <m:dPr>
                              <m:ctrlPr>
                                <a:rPr lang="en-US" sz="2200" i="1"/>
                              </m:ctrlPr>
                            </m:dPr>
                            <m:e>
                              <m:r>
                                <a:rPr lang="en-US" sz="2200" i="1"/>
                                <m:t>𝑏</m:t>
                              </m:r>
                            </m:e>
                          </m:d>
                          <m:r>
                            <a:rPr lang="en-US" sz="2200" i="1"/>
                            <m:t>+4</m:t>
                          </m:r>
                          <m:nary>
                            <m:naryPr>
                              <m:chr m:val="∑"/>
                              <m:limLoc m:val="subSup"/>
                              <m:ctrlPr>
                                <a:rPr lang="en-US" sz="2200" i="1"/>
                              </m:ctrlPr>
                            </m:naryPr>
                            <m:sub>
                              <m:r>
                                <a:rPr lang="en-US" sz="2200" i="1"/>
                                <m:t>𝑘</m:t>
                              </m:r>
                              <m:r>
                                <a:rPr lang="en-US" sz="2200" i="1"/>
                                <m:t>=1</m:t>
                              </m:r>
                            </m:sub>
                            <m:sup>
                              <m:f>
                                <m:fPr>
                                  <m:ctrlPr>
                                    <a:rPr lang="en-US" sz="2200" i="1"/>
                                  </m:ctrlPr>
                                </m:fPr>
                                <m:num>
                                  <m:r>
                                    <a:rPr lang="en-US" sz="2200" i="1"/>
                                    <m:t>𝑛</m:t>
                                  </m:r>
                                </m:num>
                                <m:den>
                                  <m:r>
                                    <a:rPr lang="en-US" sz="2200" i="1"/>
                                    <m:t>2</m:t>
                                  </m:r>
                                </m:den>
                              </m:f>
                            </m:sup>
                            <m:e>
                              <m:r>
                                <a:rPr lang="en-US" sz="2200" i="1"/>
                                <m:t>𝑓</m:t>
                              </m:r>
                              <m:r>
                                <a:rPr lang="en-US" sz="2200" i="1"/>
                                <m:t>(</m:t>
                              </m:r>
                              <m:r>
                                <a:rPr lang="en-US" sz="2200" i="1"/>
                                <m:t>𝑎</m:t>
                              </m:r>
                              <m:r>
                                <a:rPr lang="en-US" sz="2200" i="1"/>
                                <m:t>+</m:t>
                              </m:r>
                              <m:d>
                                <m:dPr>
                                  <m:ctrlPr>
                                    <a:rPr lang="en-US" sz="2200" i="1"/>
                                  </m:ctrlPr>
                                </m:dPr>
                                <m:e>
                                  <m:r>
                                    <a:rPr lang="en-US" sz="2200" i="1"/>
                                    <m:t>2</m:t>
                                  </m:r>
                                  <m:r>
                                    <a:rPr lang="en-US" sz="2200" i="1"/>
                                    <m:t>𝑘</m:t>
                                  </m:r>
                                  <m:r>
                                    <a:rPr lang="en-US" sz="2200" i="1"/>
                                    <m:t>−1</m:t>
                                  </m:r>
                                </m:e>
                              </m:d>
                              <m:r>
                                <a:rPr lang="en-US" sz="2200" i="1"/>
                                <m:t>h</m:t>
                              </m:r>
                            </m:e>
                          </m:nary>
                          <m:r>
                            <a:rPr lang="en-US" sz="2200" i="1"/>
                            <m:t>+2</m:t>
                          </m:r>
                          <m:nary>
                            <m:naryPr>
                              <m:chr m:val="∑"/>
                              <m:limLoc m:val="subSup"/>
                              <m:ctrlPr>
                                <a:rPr lang="en-US" sz="2200" i="1"/>
                              </m:ctrlPr>
                            </m:naryPr>
                            <m:sub>
                              <m:r>
                                <a:rPr lang="en-US" sz="2200" i="1"/>
                                <m:t>𝑘</m:t>
                              </m:r>
                              <m:r>
                                <a:rPr lang="en-US" sz="2200" i="1"/>
                                <m:t>=1</m:t>
                              </m:r>
                            </m:sub>
                            <m:sup>
                              <m:f>
                                <m:fPr>
                                  <m:ctrlPr>
                                    <a:rPr lang="en-US" sz="2200" i="1"/>
                                  </m:ctrlPr>
                                </m:fPr>
                                <m:num>
                                  <m:r>
                                    <a:rPr lang="en-US" sz="2200" i="1"/>
                                    <m:t>𝑛</m:t>
                                  </m:r>
                                </m:num>
                                <m:den>
                                  <m:r>
                                    <a:rPr lang="en-US" sz="2200" i="1"/>
                                    <m:t>2</m:t>
                                  </m:r>
                                </m:den>
                              </m:f>
                              <m:r>
                                <a:rPr lang="en-US" sz="2200" i="1"/>
                                <m:t>−1</m:t>
                              </m:r>
                            </m:sup>
                            <m:e>
                              <m:r>
                                <a:rPr lang="en-US" sz="2200" i="1"/>
                                <m:t>𝑓</m:t>
                              </m:r>
                              <m:r>
                                <a:rPr lang="en-US" sz="2200" i="1"/>
                                <m:t>(</m:t>
                              </m:r>
                              <m:r>
                                <a:rPr lang="en-US" sz="2200" i="1"/>
                                <m:t>𝑎</m:t>
                              </m:r>
                              <m:r>
                                <a:rPr lang="en-US" sz="2200" i="1"/>
                                <m:t>+2</m:t>
                              </m:r>
                              <m:r>
                                <a:rPr lang="en-US" sz="2200" i="1"/>
                                <m:t>𝑘h</m:t>
                              </m:r>
                              <m:r>
                                <a:rPr lang="en-US" sz="2200" i="1"/>
                                <m:t>)</m:t>
                              </m:r>
                            </m:e>
                          </m:nary>
                        </m:e>
                      </m:d>
                    </m:oMath>
                  </m:oMathPara>
                </a14:m>
                <a:endParaRPr lang="en-US" sz="2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17" t="-2241" r="-8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339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838200" y="531030"/>
            <a:ext cx="10515600" cy="984261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>
                <a:latin typeface="Flicker DEMO" pitchFamily="50" charset="0"/>
              </a:rPr>
              <a:t>Contoh</a:t>
            </a:r>
            <a:r>
              <a:rPr lang="en-US" dirty="0" smtClean="0">
                <a:latin typeface="Flicker DEMO" pitchFamily="50" charset="0"/>
              </a:rPr>
              <a:t> </a:t>
            </a:r>
            <a:r>
              <a:rPr lang="en-US" dirty="0" err="1" smtClean="0">
                <a:latin typeface="Flicker DEMO" pitchFamily="50" charset="0"/>
              </a:rPr>
              <a:t>Soal</a:t>
            </a:r>
            <a:endParaRPr lang="en-US" dirty="0">
              <a:latin typeface="Flicker DEMO" pitchFamily="50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dirty="0" err="1" smtClean="0"/>
                  <a:t>Aproksimasikan</a:t>
                </a: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nary>
                      <m:naryPr>
                        <m:limLoc m:val="subSup"/>
                        <m:ctrlPr>
                          <a:rPr lang="en-US" sz="2400" i="1"/>
                        </m:ctrlPr>
                      </m:naryPr>
                      <m:sub>
                        <m:r>
                          <a:rPr lang="en-US" sz="2400" i="1"/>
                          <m:t>0</m:t>
                        </m:r>
                      </m:sub>
                      <m:sup>
                        <m:r>
                          <a:rPr lang="en-US" sz="2400" i="1"/>
                          <m:t>2</m:t>
                        </m:r>
                      </m:sup>
                      <m:e>
                        <m:sSup>
                          <m:sSupPr>
                            <m:ctrlPr>
                              <a:rPr lang="en-US" sz="2400" i="1"/>
                            </m:ctrlPr>
                          </m:sSupPr>
                          <m:e>
                            <m:r>
                              <a:rPr lang="en-US" sz="2400" i="1"/>
                              <m:t>𝑥</m:t>
                            </m:r>
                          </m:e>
                          <m:sup>
                            <m:r>
                              <a:rPr lang="en-US" sz="2400" i="1"/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US" sz="2400" i="1"/>
                            </m:ctrlPr>
                          </m:sSupPr>
                          <m:e>
                            <m:r>
                              <a:rPr lang="en-US" sz="2400" i="1"/>
                              <m:t>𝑒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US" sz="2400" i="1"/>
                                </m:ctrlPr>
                              </m:sSupPr>
                              <m:e>
                                <m:r>
                                  <a:rPr lang="en-US" sz="2400" i="1"/>
                                  <m:t>−</m:t>
                                </m:r>
                                <m:r>
                                  <a:rPr lang="en-US" sz="2400" i="1"/>
                                  <m:t>𝑥</m:t>
                                </m:r>
                              </m:e>
                              <m:sup>
                                <m:r>
                                  <a:rPr lang="en-US" sz="2400" i="1"/>
                                  <m:t>2</m:t>
                                </m:r>
                              </m:sup>
                            </m:sSup>
                          </m:sup>
                        </m:sSup>
                        <m:r>
                          <a:rPr lang="en-US" sz="2400" i="1"/>
                          <m:t> </m:t>
                        </m:r>
                        <m:r>
                          <a:rPr lang="en-US" sz="2400" i="1"/>
                          <m:t>𝑑𝑥</m:t>
                        </m:r>
                      </m:e>
                    </m:nary>
                  </m:oMath>
                </a14:m>
                <a:r>
                  <a:rPr lang="en-US" sz="2400" dirty="0"/>
                  <a:t> 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h = </a:t>
                </a:r>
                <a:r>
                  <a:rPr lang="en-US" sz="2400" dirty="0" smtClean="0"/>
                  <a:t>0,25</a:t>
                </a:r>
              </a:p>
              <a:p>
                <a:pPr marL="0" indent="0">
                  <a:buNone/>
                </a:pPr>
                <a:r>
                  <a:rPr lang="en-US" sz="2400" dirty="0" err="1"/>
                  <a:t>M</a:t>
                </a:r>
                <a:r>
                  <a:rPr lang="en-US" sz="2400" dirty="0" err="1" smtClean="0"/>
                  <a:t>enggunakan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metode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kuadratur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bersusun</a:t>
                </a:r>
                <a:r>
                  <a:rPr lang="en-US" sz="2400" dirty="0"/>
                  <a:t> </a:t>
                </a:r>
                <a:r>
                  <a:rPr lang="en-US" sz="2400" dirty="0" smtClean="0"/>
                  <a:t>:</a:t>
                </a:r>
                <a:endParaRPr lang="en-US" sz="2400" dirty="0"/>
              </a:p>
              <a:p>
                <a:pPr marL="457200" lvl="0" indent="-457200">
                  <a:buAutoNum type="alphaLcPeriod"/>
                </a:pPr>
                <a:r>
                  <a:rPr lang="en-US" sz="2400" dirty="0" err="1" smtClean="0"/>
                  <a:t>Metode</a:t>
                </a:r>
                <a:r>
                  <a:rPr lang="en-US" sz="2400" dirty="0" smtClean="0"/>
                  <a:t> </a:t>
                </a:r>
                <a:r>
                  <a:rPr lang="en-US" sz="2400" dirty="0"/>
                  <a:t>Midpoint </a:t>
                </a:r>
                <a:r>
                  <a:rPr lang="en-US" sz="2400" dirty="0" err="1" smtClean="0"/>
                  <a:t>bersuusn</a:t>
                </a:r>
                <a:endParaRPr lang="en-US" sz="2400" dirty="0"/>
              </a:p>
              <a:p>
                <a:pPr marL="457200" lvl="0" indent="-457200">
                  <a:buAutoNum type="alphaLcPeriod"/>
                </a:pPr>
                <a:r>
                  <a:rPr lang="en-US" sz="2400" dirty="0" err="1" smtClean="0"/>
                  <a:t>Metode</a:t>
                </a:r>
                <a:r>
                  <a:rPr lang="en-US" sz="2400" dirty="0" smtClean="0"/>
                  <a:t> </a:t>
                </a:r>
                <a:r>
                  <a:rPr lang="en-US" sz="2400" dirty="0" err="1"/>
                  <a:t>Trapesium</a:t>
                </a:r>
                <a:r>
                  <a:rPr lang="en-US" sz="2400" dirty="0"/>
                  <a:t> </a:t>
                </a:r>
                <a:r>
                  <a:rPr lang="en-US" sz="2400" dirty="0" err="1" smtClean="0"/>
                  <a:t>bersusun</a:t>
                </a:r>
                <a:endParaRPr lang="en-US" sz="2400" dirty="0"/>
              </a:p>
              <a:p>
                <a:pPr marL="457200" lvl="0" indent="-457200">
                  <a:buAutoNum type="alphaLcPeriod"/>
                </a:pPr>
                <a:r>
                  <a:rPr lang="en-US" sz="2400" dirty="0" err="1" smtClean="0"/>
                  <a:t>Metode</a:t>
                </a:r>
                <a:r>
                  <a:rPr lang="en-US" sz="2400" dirty="0" smtClean="0"/>
                  <a:t> </a:t>
                </a:r>
                <a:r>
                  <a:rPr lang="en-US" sz="2400" dirty="0"/>
                  <a:t>Simpson </a:t>
                </a:r>
                <a:r>
                  <a:rPr lang="en-US" sz="2400" dirty="0" err="1"/>
                  <a:t>bersusun</a:t>
                </a:r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 err="1"/>
                  <a:t>Kemudian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bandingkan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hasil</a:t>
                </a:r>
                <a:r>
                  <a:rPr lang="en-US" sz="2400" dirty="0"/>
                  <a:t> </a:t>
                </a:r>
                <a:r>
                  <a:rPr lang="en-US" sz="2400" dirty="0" err="1"/>
                  <a:t>eksaknya</a:t>
                </a:r>
                <a:r>
                  <a:rPr lang="en-US" sz="2400" dirty="0"/>
                  <a:t>. </a:t>
                </a:r>
                <a:r>
                  <a:rPr lang="en-US" sz="2400" dirty="0" err="1"/>
                  <a:t>Apakah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metode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simpson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tetap</a:t>
                </a:r>
                <a:r>
                  <a:rPr lang="en-US" sz="2400" dirty="0"/>
                  <a:t> paling </a:t>
                </a:r>
                <a:r>
                  <a:rPr lang="en-US" sz="2400" dirty="0" err="1"/>
                  <a:t>bagus</a:t>
                </a:r>
                <a:r>
                  <a:rPr lang="en-US" sz="2400" dirty="0"/>
                  <a:t>. </a:t>
                </a:r>
                <a:r>
                  <a:rPr lang="en-US" sz="2400" dirty="0" err="1"/>
                  <a:t>Bagaimana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estimasi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errornya</a:t>
                </a:r>
                <a:r>
                  <a:rPr lang="en-US" sz="2400" dirty="0"/>
                  <a:t> 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dan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berikan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kesimpulan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dari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ketiga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metode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tersebut</a:t>
                </a:r>
                <a:r>
                  <a:rPr lang="en-US" sz="2400" dirty="0" smtClean="0"/>
                  <a:t> !</a:t>
                </a:r>
                <a:endParaRPr lang="en-US" sz="2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28" r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897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31031"/>
                <a:ext cx="10515600" cy="5645932"/>
              </a:xfrm>
            </p:spPr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en-US" sz="2400" dirty="0" smtClean="0"/>
                  <a:t>PENYELESAIAN :</a:t>
                </a:r>
              </a:p>
              <a:p>
                <a:pPr marL="0" lvl="0" indent="0">
                  <a:buNone/>
                </a:pPr>
                <a:r>
                  <a:rPr lang="en-US" sz="2400" dirty="0" smtClean="0"/>
                  <a:t>a. </a:t>
                </a:r>
                <a:r>
                  <a:rPr lang="en-US" sz="2400" dirty="0" err="1" smtClean="0"/>
                  <a:t>Metode</a:t>
                </a:r>
                <a:r>
                  <a:rPr lang="en-US" sz="2400" dirty="0" smtClean="0"/>
                  <a:t> </a:t>
                </a:r>
                <a:r>
                  <a:rPr lang="en-US" sz="2400" dirty="0"/>
                  <a:t>Midpoint </a:t>
                </a:r>
                <a:r>
                  <a:rPr lang="en-US" sz="2400" dirty="0" err="1"/>
                  <a:t>bersuusn</a:t>
                </a:r>
                <a:endParaRPr lang="en-US" sz="2400" dirty="0"/>
              </a:p>
              <a:p>
                <a:pPr lvl="1"/>
                <a:r>
                  <a:rPr lang="en-US" sz="2000" dirty="0" err="1"/>
                  <a:t>Nilai</a:t>
                </a:r>
                <a:r>
                  <a:rPr lang="en-US" sz="2000" dirty="0"/>
                  <a:t> </a:t>
                </a:r>
                <a:r>
                  <a:rPr lang="en-US" sz="2000" dirty="0" err="1" smtClean="0"/>
                  <a:t>eksak</a:t>
                </a:r>
                <a:endParaRPr lang="en-US" sz="2000" dirty="0" smtClean="0"/>
              </a:p>
              <a:p>
                <a:pPr marL="457200" lvl="1" indent="0">
                  <a:buNone/>
                </a:pPr>
                <a:endParaRPr lang="en-US" sz="2000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nary>
                        <m:naryPr>
                          <m:limLoc m:val="subSup"/>
                          <m:ctrlPr>
                            <a:rPr lang="en-US" sz="2400" i="1"/>
                          </m:ctrlPr>
                        </m:naryPr>
                        <m:sub>
                          <m:r>
                            <a:rPr lang="en-US" sz="2400" i="1"/>
                            <m:t>0</m:t>
                          </m:r>
                        </m:sub>
                        <m:sup>
                          <m:r>
                            <a:rPr lang="en-US" sz="2400" i="1"/>
                            <m:t>2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i="1"/>
                              </m:ctrlPr>
                            </m:sSupPr>
                            <m:e>
                              <m:r>
                                <a:rPr lang="en-US" sz="2400" i="1"/>
                                <m:t>𝑥</m:t>
                              </m:r>
                            </m:e>
                            <m:sup>
                              <m:r>
                                <a:rPr lang="en-US" sz="2400" i="1"/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400" i="1"/>
                              </m:ctrlPr>
                            </m:sSupPr>
                            <m:e>
                              <m:r>
                                <a:rPr lang="en-US" sz="2400" i="1"/>
                                <m:t>𝑒</m:t>
                              </m:r>
                            </m:e>
                            <m:sup>
                              <m:sSup>
                                <m:sSupPr>
                                  <m:ctrlPr>
                                    <a:rPr lang="en-US" sz="2400" i="1"/>
                                  </m:ctrlPr>
                                </m:sSupPr>
                                <m:e>
                                  <m:r>
                                    <a:rPr lang="en-US" sz="2400" i="1"/>
                                    <m:t>−</m:t>
                                  </m:r>
                                  <m:r>
                                    <a:rPr lang="en-US" sz="2400" i="1"/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/>
                                    <m:t>2</m:t>
                                  </m:r>
                                </m:sup>
                              </m:sSup>
                            </m:sup>
                          </m:sSup>
                        </m:e>
                      </m:nary>
                      <m:r>
                        <a:rPr lang="en-US" sz="2400" i="1"/>
                        <m:t>𝑑𝑥</m:t>
                      </m:r>
                      <m:r>
                        <a:rPr lang="en-US" sz="2400" i="1"/>
                        <m:t>=0,4227251</m:t>
                      </m:r>
                    </m:oMath>
                  </m:oMathPara>
                </a14:m>
                <a:endParaRPr lang="en-US" sz="2400" dirty="0"/>
              </a:p>
              <a:p>
                <a:pPr lvl="1"/>
                <a:r>
                  <a:rPr lang="en-US" sz="2000" dirty="0"/>
                  <a:t>Formula </a:t>
                </a:r>
                <a:r>
                  <a:rPr lang="en-US" sz="2000" dirty="0" err="1"/>
                  <a:t>diterapkan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langsung</a:t>
                </a:r>
                <a:r>
                  <a:rPr lang="en-US" sz="2000" dirty="0"/>
                  <a:t> </a:t>
                </a:r>
                <a:r>
                  <a:rPr lang="en-US" sz="2000" dirty="0" err="1"/>
                  <a:t>pada</a:t>
                </a:r>
                <a:r>
                  <a:rPr lang="en-US" sz="2000" dirty="0"/>
                  <a:t> [0,2] </a:t>
                </a:r>
                <a:r>
                  <a:rPr lang="en-US" sz="2000" dirty="0" err="1"/>
                  <a:t>yaitu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/>
                        </m:ctrlPr>
                      </m:sSubPr>
                      <m:e>
                        <m:r>
                          <a:rPr lang="en-US" sz="2000" i="1"/>
                          <m:t>𝑥</m:t>
                        </m:r>
                      </m:e>
                      <m:sub>
                        <m:r>
                          <a:rPr lang="en-US" sz="2000" i="1"/>
                          <m:t>0</m:t>
                        </m:r>
                      </m:sub>
                    </m:sSub>
                    <m:r>
                      <a:rPr lang="en-US" sz="2000" i="1"/>
                      <m:t>=0 ;</m:t>
                    </m:r>
                    <m:sSub>
                      <m:sSubPr>
                        <m:ctrlPr>
                          <a:rPr lang="en-US" sz="2000" i="1"/>
                        </m:ctrlPr>
                      </m:sSubPr>
                      <m:e>
                        <m:r>
                          <a:rPr lang="en-US" sz="2000" i="1"/>
                          <m:t>𝑥</m:t>
                        </m:r>
                      </m:e>
                      <m:sub>
                        <m:r>
                          <a:rPr lang="en-US" sz="2000" i="1"/>
                          <m:t>1</m:t>
                        </m:r>
                      </m:sub>
                    </m:sSub>
                    <m:r>
                      <a:rPr lang="en-US" sz="2000" i="1"/>
                      <m:t>=0,25 ; </m:t>
                    </m:r>
                    <m:sSub>
                      <m:sSubPr>
                        <m:ctrlPr>
                          <a:rPr lang="en-US" sz="2000" i="1"/>
                        </m:ctrlPr>
                      </m:sSubPr>
                      <m:e>
                        <m:r>
                          <a:rPr lang="en-US" sz="2000" i="1"/>
                          <m:t>𝑥</m:t>
                        </m:r>
                      </m:e>
                      <m:sub>
                        <m:r>
                          <a:rPr lang="en-US" sz="2000" i="1"/>
                          <m:t>2</m:t>
                        </m:r>
                      </m:sub>
                    </m:sSub>
                    <m:r>
                      <a:rPr lang="en-US" sz="2000" i="1"/>
                      <m:t>=0,5 ; </m:t>
                    </m:r>
                    <m:sSub>
                      <m:sSubPr>
                        <m:ctrlPr>
                          <a:rPr lang="en-US" sz="2000" i="1"/>
                        </m:ctrlPr>
                      </m:sSubPr>
                      <m:e>
                        <m:r>
                          <a:rPr lang="en-US" sz="2000" i="1"/>
                          <m:t>𝑥</m:t>
                        </m:r>
                      </m:e>
                      <m:sub>
                        <m:r>
                          <a:rPr lang="en-US" sz="2000" i="1"/>
                          <m:t>3</m:t>
                        </m:r>
                      </m:sub>
                    </m:sSub>
                    <m:r>
                      <a:rPr lang="en-US" sz="2000" i="1"/>
                      <m:t>=0,75 ; </m:t>
                    </m:r>
                    <m:sSub>
                      <m:sSubPr>
                        <m:ctrlPr>
                          <a:rPr lang="en-US" sz="2000" i="1"/>
                        </m:ctrlPr>
                      </m:sSubPr>
                      <m:e>
                        <m:r>
                          <a:rPr lang="en-US" sz="2000" i="1"/>
                          <m:t>𝑥</m:t>
                        </m:r>
                      </m:e>
                      <m:sub>
                        <m:r>
                          <a:rPr lang="en-US" sz="2000" i="1"/>
                          <m:t>4</m:t>
                        </m:r>
                      </m:sub>
                    </m:sSub>
                    <m:r>
                      <a:rPr lang="en-US" sz="2000" i="1"/>
                      <m:t>=1,00 ; </m:t>
                    </m:r>
                    <m:sSub>
                      <m:sSubPr>
                        <m:ctrlPr>
                          <a:rPr lang="en-US" sz="2000" i="1"/>
                        </m:ctrlPr>
                      </m:sSubPr>
                      <m:e>
                        <m:r>
                          <a:rPr lang="en-US" sz="2000" i="1"/>
                          <m:t>𝑥</m:t>
                        </m:r>
                      </m:e>
                      <m:sub>
                        <m:r>
                          <a:rPr lang="en-US" sz="2000" i="1"/>
                          <m:t>5</m:t>
                        </m:r>
                      </m:sub>
                    </m:sSub>
                    <m:r>
                      <a:rPr lang="en-US" sz="2000" i="1"/>
                      <m:t>=1,25 ; </m:t>
                    </m:r>
                    <m:sSub>
                      <m:sSubPr>
                        <m:ctrlPr>
                          <a:rPr lang="en-US" sz="2000" i="1"/>
                        </m:ctrlPr>
                      </m:sSubPr>
                      <m:e>
                        <m:r>
                          <a:rPr lang="en-US" sz="2000" i="1"/>
                          <m:t>𝑥</m:t>
                        </m:r>
                      </m:e>
                      <m:sub>
                        <m:r>
                          <a:rPr lang="en-US" sz="2000" i="1"/>
                          <m:t>6</m:t>
                        </m:r>
                      </m:sub>
                    </m:sSub>
                    <m:r>
                      <a:rPr lang="en-US" sz="2000" i="1"/>
                      <m:t>=1,50 ; </m:t>
                    </m:r>
                    <m:sSub>
                      <m:sSubPr>
                        <m:ctrlPr>
                          <a:rPr lang="en-US" sz="2000" i="1"/>
                        </m:ctrlPr>
                      </m:sSubPr>
                      <m:e>
                        <m:r>
                          <a:rPr lang="en-US" sz="2000" i="1"/>
                          <m:t>𝑥</m:t>
                        </m:r>
                      </m:e>
                      <m:sub>
                        <m:r>
                          <a:rPr lang="en-US" sz="2000" i="1"/>
                          <m:t>7</m:t>
                        </m:r>
                      </m:sub>
                    </m:sSub>
                    <m:r>
                      <a:rPr lang="en-US" sz="2000" i="1"/>
                      <m:t>=1,75 ; </m:t>
                    </m:r>
                    <m:sSub>
                      <m:sSubPr>
                        <m:ctrlPr>
                          <a:rPr lang="en-US" sz="2000" i="1"/>
                        </m:ctrlPr>
                      </m:sSubPr>
                      <m:e>
                        <m:r>
                          <a:rPr lang="en-US" sz="2000" i="1"/>
                          <m:t>𝑥</m:t>
                        </m:r>
                      </m:e>
                      <m:sub>
                        <m:r>
                          <a:rPr lang="en-US" sz="2000" i="1"/>
                          <m:t>8</m:t>
                        </m:r>
                      </m:sub>
                    </m:sSub>
                    <m:r>
                      <a:rPr lang="en-US" sz="2000" i="1"/>
                      <m:t>=2,00</m:t>
                    </m:r>
                  </m:oMath>
                </a14:m>
                <a:r>
                  <a:rPr lang="en-US" sz="2400" dirty="0"/>
                  <a:t> 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/>
                        <m:t>𝑀</m:t>
                      </m:r>
                      <m:d>
                        <m:dPr>
                          <m:ctrlPr>
                            <a:rPr lang="en-US" sz="2400" i="1"/>
                          </m:ctrlPr>
                        </m:dPr>
                        <m:e>
                          <m:r>
                            <a:rPr lang="en-US" sz="2400" i="1"/>
                            <m:t>𝑓</m:t>
                          </m:r>
                        </m:e>
                      </m:d>
                      <m:r>
                        <a:rPr lang="en-US" sz="2400" i="1"/>
                        <m:t>=2</m:t>
                      </m:r>
                      <m:r>
                        <a:rPr lang="en-US" sz="2400" i="1"/>
                        <m:t>h</m:t>
                      </m:r>
                      <m:r>
                        <a:rPr lang="en-US" sz="2400" i="1"/>
                        <m:t> </m:t>
                      </m:r>
                      <m:nary>
                        <m:naryPr>
                          <m:chr m:val="∑"/>
                          <m:limLoc m:val="subSup"/>
                          <m:ctrlPr>
                            <a:rPr lang="en-US" sz="2400" i="1"/>
                          </m:ctrlPr>
                        </m:naryPr>
                        <m:sub>
                          <m:r>
                            <a:rPr lang="en-US" sz="2400" i="1"/>
                            <m:t>𝑘</m:t>
                          </m:r>
                          <m:r>
                            <a:rPr lang="en-US" sz="2400" i="1"/>
                            <m:t>=1</m:t>
                          </m:r>
                        </m:sub>
                        <m:sup>
                          <m:r>
                            <a:rPr lang="en-US" sz="2400" i="1"/>
                            <m:t>𝑛</m:t>
                          </m:r>
                          <m:r>
                            <a:rPr lang="en-US" sz="2400" i="1"/>
                            <m:t>/2</m:t>
                          </m:r>
                        </m:sup>
                        <m:e>
                          <m:r>
                            <a:rPr lang="en-US" sz="2400" i="1"/>
                            <m:t>𝑓</m:t>
                          </m:r>
                          <m:r>
                            <a:rPr lang="en-US" sz="2400" i="1"/>
                            <m:t>(</m:t>
                          </m:r>
                          <m:r>
                            <a:rPr lang="en-US" sz="2400" i="1"/>
                            <m:t>𝑎</m:t>
                          </m:r>
                          <m:r>
                            <a:rPr lang="en-US" sz="2400" i="1"/>
                            <m:t>+</m:t>
                          </m:r>
                          <m:d>
                            <m:dPr>
                              <m:ctrlPr>
                                <a:rPr lang="en-US" sz="2400" i="1"/>
                              </m:ctrlPr>
                            </m:dPr>
                            <m:e>
                              <m:r>
                                <a:rPr lang="en-US" sz="2400" i="1"/>
                                <m:t>2</m:t>
                              </m:r>
                              <m:r>
                                <a:rPr lang="en-US" sz="2400" i="1"/>
                                <m:t>𝑘</m:t>
                              </m:r>
                              <m:r>
                                <a:rPr lang="en-US" sz="2400" i="1"/>
                                <m:t>−1</m:t>
                              </m:r>
                            </m:e>
                          </m:d>
                          <m:r>
                            <a:rPr lang="en-US" sz="2400" i="1"/>
                            <m:t>h</m:t>
                          </m:r>
                          <m:r>
                            <a:rPr lang="en-US" sz="2400" i="1"/>
                            <m:t>)</m:t>
                          </m:r>
                        </m:e>
                      </m:nary>
                      <m:r>
                        <a:rPr lang="en-US" sz="2400" i="1"/>
                        <m:t>=2(0,25)(</m:t>
                      </m:r>
                      <m:r>
                        <a:rPr lang="en-US" sz="2400" i="1"/>
                        <m:t>𝑓</m:t>
                      </m:r>
                      <m:d>
                        <m:dPr>
                          <m:ctrlPr>
                            <a:rPr lang="en-US" sz="2400" i="1"/>
                          </m:ctrlPr>
                        </m:dPr>
                        <m:e>
                          <m:r>
                            <a:rPr lang="en-US" sz="2400" i="1"/>
                            <m:t>0,25</m:t>
                          </m:r>
                        </m:e>
                      </m:d>
                      <m:r>
                        <a:rPr lang="en-US" sz="2400" i="1"/>
                        <m:t>+</m:t>
                      </m:r>
                      <m:r>
                        <a:rPr lang="en-US" sz="2400" i="1"/>
                        <m:t>𝑓</m:t>
                      </m:r>
                      <m:d>
                        <m:dPr>
                          <m:ctrlPr>
                            <a:rPr lang="en-US" sz="2400" i="1"/>
                          </m:ctrlPr>
                        </m:dPr>
                        <m:e>
                          <m:r>
                            <a:rPr lang="en-US" sz="2400" i="1"/>
                            <m:t>0,75</m:t>
                          </m:r>
                        </m:e>
                      </m:d>
                      <m:r>
                        <a:rPr lang="en-US" sz="2400" i="1"/>
                        <m:t>+</m:t>
                      </m:r>
                      <m:r>
                        <a:rPr lang="en-US" sz="2400" i="1"/>
                        <m:t>𝑓</m:t>
                      </m:r>
                      <m:d>
                        <m:dPr>
                          <m:ctrlPr>
                            <a:rPr lang="en-US" sz="2400" i="1"/>
                          </m:ctrlPr>
                        </m:dPr>
                        <m:e>
                          <m:r>
                            <a:rPr lang="en-US" sz="2400" i="1"/>
                            <m:t>1,25</m:t>
                          </m:r>
                        </m:e>
                      </m:d>
                      <m:r>
                        <a:rPr lang="en-US" sz="2400" i="1"/>
                        <m:t>+</m:t>
                      </m:r>
                      <m:r>
                        <a:rPr lang="en-US" sz="2400" i="1"/>
                        <m:t>𝑓</m:t>
                      </m:r>
                      <m:r>
                        <a:rPr lang="en-US" sz="2400" i="1"/>
                        <m:t>(1,75)</m:t>
                      </m:r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 smtClean="0"/>
                  <a:t>	</a:t>
                </a:r>
                <a14:m>
                  <m:oMath xmlns:m="http://schemas.openxmlformats.org/officeDocument/2006/math">
                    <m:r>
                      <a:rPr lang="en-US" sz="2400" i="1"/>
                      <m:t>=2</m:t>
                    </m:r>
                    <m:d>
                      <m:dPr>
                        <m:ctrlPr>
                          <a:rPr lang="en-US" sz="2400" i="1"/>
                        </m:ctrlPr>
                      </m:dPr>
                      <m:e>
                        <m:r>
                          <a:rPr lang="en-US" sz="2400" i="1"/>
                          <m:t>0,25</m:t>
                        </m:r>
                      </m:e>
                    </m:d>
                    <m:d>
                      <m:dPr>
                        <m:ctrlPr>
                          <a:rPr lang="en-US" sz="2400" i="1"/>
                        </m:ctrlPr>
                      </m:dPr>
                      <m:e>
                        <m:sSup>
                          <m:sSupPr>
                            <m:ctrlPr>
                              <a:rPr lang="en-US" sz="2400" i="1"/>
                            </m:ctrlPr>
                          </m:sSupPr>
                          <m:e>
                            <m:r>
                              <a:rPr lang="en-US" sz="2400" i="1"/>
                              <m:t>0,25</m:t>
                            </m:r>
                          </m:e>
                          <m:sup>
                            <m:r>
                              <a:rPr lang="en-US" sz="2400" i="1"/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US" sz="2400" i="1"/>
                            </m:ctrlPr>
                          </m:sSupPr>
                          <m:e>
                            <m:r>
                              <a:rPr lang="en-US" sz="2400" i="1"/>
                              <m:t>𝑒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US" sz="2400" i="1"/>
                                </m:ctrlPr>
                              </m:sSupPr>
                              <m:e>
                                <m:r>
                                  <a:rPr lang="en-US" sz="2400" i="1"/>
                                  <m:t>−0,25</m:t>
                                </m:r>
                              </m:e>
                              <m:sup>
                                <m:r>
                                  <a:rPr lang="en-US" sz="2400" i="1"/>
                                  <m:t>2</m:t>
                                </m:r>
                              </m:sup>
                            </m:sSup>
                          </m:sup>
                        </m:sSup>
                        <m:r>
                          <a:rPr lang="en-US" sz="2400" i="1"/>
                          <m:t>+</m:t>
                        </m:r>
                        <m:sSup>
                          <m:sSupPr>
                            <m:ctrlPr>
                              <a:rPr lang="en-US" sz="2400" i="1"/>
                            </m:ctrlPr>
                          </m:sSupPr>
                          <m:e>
                            <m:r>
                              <a:rPr lang="en-US" sz="2400" i="1"/>
                              <m:t>0,75</m:t>
                            </m:r>
                          </m:e>
                          <m:sup>
                            <m:r>
                              <a:rPr lang="en-US" sz="2400" i="1"/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US" sz="2400" i="1"/>
                            </m:ctrlPr>
                          </m:sSupPr>
                          <m:e>
                            <m:r>
                              <a:rPr lang="en-US" sz="2400" i="1"/>
                              <m:t>𝑒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US" sz="2400" i="1"/>
                                </m:ctrlPr>
                              </m:sSupPr>
                              <m:e>
                                <m:r>
                                  <a:rPr lang="en-US" sz="2400" i="1"/>
                                  <m:t>−0,75</m:t>
                                </m:r>
                              </m:e>
                              <m:sup>
                                <m:r>
                                  <a:rPr lang="en-US" sz="2400" i="1"/>
                                  <m:t>2</m:t>
                                </m:r>
                              </m:sup>
                            </m:sSup>
                          </m:sup>
                        </m:sSup>
                        <m:r>
                          <a:rPr lang="en-US" sz="2400" i="1"/>
                          <m:t>+</m:t>
                        </m:r>
                        <m:sSup>
                          <m:sSupPr>
                            <m:ctrlPr>
                              <a:rPr lang="en-US" sz="2400" i="1"/>
                            </m:ctrlPr>
                          </m:sSupPr>
                          <m:e>
                            <m:r>
                              <a:rPr lang="en-US" sz="2400" i="1"/>
                              <m:t>1,25</m:t>
                            </m:r>
                          </m:e>
                          <m:sup>
                            <m:r>
                              <a:rPr lang="en-US" sz="2400" i="1"/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US" sz="2400" i="1"/>
                            </m:ctrlPr>
                          </m:sSupPr>
                          <m:e>
                            <m:r>
                              <a:rPr lang="en-US" sz="2400" i="1"/>
                              <m:t>𝑒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US" sz="2400" i="1"/>
                                </m:ctrlPr>
                              </m:sSupPr>
                              <m:e>
                                <m:r>
                                  <a:rPr lang="en-US" sz="2400" i="1"/>
                                  <m:t>−1,25</m:t>
                                </m:r>
                              </m:e>
                              <m:sup>
                                <m:r>
                                  <a:rPr lang="en-US" sz="2400" i="1"/>
                                  <m:t>2</m:t>
                                </m:r>
                              </m:sup>
                            </m:sSup>
                          </m:sup>
                        </m:sSup>
                        <m:r>
                          <a:rPr lang="en-US" sz="2400" i="1"/>
                          <m:t>+</m:t>
                        </m:r>
                        <m:sSup>
                          <m:sSupPr>
                            <m:ctrlPr>
                              <a:rPr lang="en-US" sz="2400" i="1"/>
                            </m:ctrlPr>
                          </m:sSupPr>
                          <m:e>
                            <m:r>
                              <a:rPr lang="en-US" sz="2400" i="1"/>
                              <m:t>1,75</m:t>
                            </m:r>
                          </m:e>
                          <m:sup>
                            <m:r>
                              <a:rPr lang="en-US" sz="2400" i="1"/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US" sz="2400" i="1"/>
                            </m:ctrlPr>
                          </m:sSupPr>
                          <m:e>
                            <m:r>
                              <a:rPr lang="en-US" sz="2400" i="1"/>
                              <m:t>𝑒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US" sz="2400" i="1"/>
                                </m:ctrlPr>
                              </m:sSupPr>
                              <m:e>
                                <m:r>
                                  <a:rPr lang="en-US" sz="2400" i="1"/>
                                  <m:t>−1,75</m:t>
                                </m:r>
                              </m:e>
                              <m:sup>
                                <m:r>
                                  <a:rPr lang="en-US" sz="2400" i="1"/>
                                  <m:t>2</m:t>
                                </m:r>
                              </m:sup>
                            </m:sSup>
                          </m:sup>
                        </m:sSup>
                      </m:e>
                    </m:d>
                  </m:oMath>
                </a14:m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 smtClean="0"/>
                  <a:t>	</a:t>
                </a:r>
                <a14:m>
                  <m:oMath xmlns:m="http://schemas.openxmlformats.org/officeDocument/2006/math">
                    <m:r>
                      <a:rPr lang="en-US" sz="2400" i="1"/>
                      <m:t>=0,4249845</m:t>
                    </m:r>
                  </m:oMath>
                </a14:m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 smtClean="0"/>
                  <a:t>	</a:t>
                </a:r>
                <a:r>
                  <a:rPr lang="en-US" sz="2400" dirty="0" err="1" smtClean="0"/>
                  <a:t>Errornya</a:t>
                </a:r>
                <a:r>
                  <a:rPr lang="en-US" sz="2400" dirty="0" smtClean="0"/>
                  <a:t> </a:t>
                </a:r>
                <a:r>
                  <a:rPr lang="en-US" sz="2400" dirty="0"/>
                  <a:t>(</a:t>
                </a:r>
                <a:r>
                  <a:rPr lang="en-US" sz="2400" dirty="0" err="1"/>
                  <a:t>galat</a:t>
                </a:r>
                <a:r>
                  <a:rPr lang="en-US" sz="2400" dirty="0"/>
                  <a:t>) : 0,0022594</a:t>
                </a:r>
              </a:p>
              <a:p>
                <a:pPr marL="0" lvl="0" indent="0">
                  <a:buNone/>
                </a:pPr>
                <a:endParaRPr lang="en-US" sz="2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31031"/>
                <a:ext cx="10515600" cy="5645932"/>
              </a:xfrm>
              <a:blipFill rotWithShape="1">
                <a:blip r:embed="rId2"/>
                <a:stretch>
                  <a:fillRect l="-928" t="-1512" b="-2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8863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703385"/>
                <a:ext cx="10515600" cy="5473578"/>
              </a:xfrm>
            </p:spPr>
            <p:txBody>
              <a:bodyPr>
                <a:normAutofit/>
              </a:bodyPr>
              <a:lstStyle/>
              <a:p>
                <a:pPr lvl="0"/>
                <a:r>
                  <a:rPr lang="en-US" sz="2400" dirty="0" smtClean="0"/>
                  <a:t>Interval </a:t>
                </a:r>
                <a:r>
                  <a:rPr lang="en-US" sz="2400" dirty="0" err="1"/>
                  <a:t>dipecah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menjadi</a:t>
                </a:r>
                <a:r>
                  <a:rPr lang="en-US" sz="2400" dirty="0"/>
                  <a:t> 2 </a:t>
                </a:r>
                <a:r>
                  <a:rPr lang="en-US" sz="2400" dirty="0" err="1"/>
                  <a:t>yaitu</a:t>
                </a:r>
                <a:r>
                  <a:rPr lang="en-US" sz="2400" dirty="0"/>
                  <a:t> [0,1] </a:t>
                </a:r>
                <a:r>
                  <a:rPr lang="en-US" sz="2400" dirty="0" err="1"/>
                  <a:t>dan</a:t>
                </a:r>
                <a:r>
                  <a:rPr lang="en-US" sz="2400" dirty="0"/>
                  <a:t> [1,2]. Formula </a:t>
                </a:r>
                <a:r>
                  <a:rPr lang="en-US" sz="2400" dirty="0" err="1"/>
                  <a:t>diterapkan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pada</a:t>
                </a:r>
                <a:r>
                  <a:rPr lang="en-US" sz="2400" dirty="0"/>
                  <a:t> interval </a:t>
                </a:r>
                <a:r>
                  <a:rPr lang="en-US" sz="2400" dirty="0" err="1"/>
                  <a:t>ini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pada</a:t>
                </a:r>
                <a:r>
                  <a:rPr lang="en-US" sz="2400" dirty="0"/>
                  <a:t> [0,1] </a:t>
                </a:r>
                <a:r>
                  <a:rPr lang="en-US" sz="2400" dirty="0" err="1"/>
                  <a:t>yaitu</a:t>
                </a:r>
                <a:r>
                  <a:rPr lang="en-US" sz="2400" dirty="0"/>
                  <a:t> 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a:rPr lang="en-US" sz="2400" i="1"/>
                          <m:t>𝑥</m:t>
                        </m:r>
                      </m:e>
                      <m:sub>
                        <m:r>
                          <a:rPr lang="en-US" sz="2400" i="1"/>
                          <m:t>0</m:t>
                        </m:r>
                      </m:sub>
                    </m:sSub>
                    <m:r>
                      <a:rPr lang="en-US" sz="2400" i="1"/>
                      <m:t>=0 ;</m:t>
                    </m:r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a:rPr lang="en-US" sz="2400" i="1"/>
                          <m:t>𝑥</m:t>
                        </m:r>
                      </m:e>
                      <m:sub>
                        <m:r>
                          <a:rPr lang="en-US" sz="2400" i="1"/>
                          <m:t>1</m:t>
                        </m:r>
                      </m:sub>
                    </m:sSub>
                    <m:r>
                      <a:rPr lang="en-US" sz="2400" i="1"/>
                      <m:t>=0,25 ; </m:t>
                    </m:r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a:rPr lang="en-US" sz="2400" i="1"/>
                          <m:t>𝑥</m:t>
                        </m:r>
                      </m:e>
                      <m:sub>
                        <m:r>
                          <a:rPr lang="en-US" sz="2400" i="1"/>
                          <m:t>2</m:t>
                        </m:r>
                      </m:sub>
                    </m:sSub>
                    <m:r>
                      <a:rPr lang="en-US" sz="2400" i="1"/>
                      <m:t>=0,5 ; </m:t>
                    </m:r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a:rPr lang="en-US" sz="2400" i="1"/>
                          <m:t>𝑥</m:t>
                        </m:r>
                      </m:e>
                      <m:sub>
                        <m:r>
                          <a:rPr lang="en-US" sz="2400" i="1"/>
                          <m:t>3</m:t>
                        </m:r>
                      </m:sub>
                    </m:sSub>
                    <m:r>
                      <a:rPr lang="en-US" sz="2400" i="1"/>
                      <m:t>=0,75 ; </m:t>
                    </m:r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a:rPr lang="en-US" sz="2400" i="1"/>
                          <m:t>𝑥</m:t>
                        </m:r>
                      </m:e>
                      <m:sub>
                        <m:r>
                          <a:rPr lang="en-US" sz="2400" i="1"/>
                          <m:t>4</m:t>
                        </m:r>
                      </m:sub>
                    </m:sSub>
                    <m:r>
                      <a:rPr lang="en-US" sz="2400" i="1"/>
                      <m:t>=1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dan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pada</a:t>
                </a:r>
                <a:r>
                  <a:rPr lang="en-US" sz="2400" dirty="0"/>
                  <a:t> [1,2] </a:t>
                </a:r>
                <a:r>
                  <a:rPr lang="en-US" sz="2400" dirty="0" err="1"/>
                  <a:t>yaitu</a:t>
                </a:r>
                <a:r>
                  <a:rPr lang="en-US" sz="2400" dirty="0"/>
                  <a:t> 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a:rPr lang="en-US" sz="2400" i="1"/>
                          <m:t>𝑥</m:t>
                        </m:r>
                      </m:e>
                      <m:sub>
                        <m:r>
                          <a:rPr lang="en-US" sz="2400" i="1"/>
                          <m:t>0</m:t>
                        </m:r>
                      </m:sub>
                    </m:sSub>
                    <m:r>
                      <a:rPr lang="en-US" sz="2400" i="1"/>
                      <m:t>=1 ;</m:t>
                    </m:r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a:rPr lang="en-US" sz="2400" i="1"/>
                          <m:t>𝑥</m:t>
                        </m:r>
                      </m:e>
                      <m:sub>
                        <m:r>
                          <a:rPr lang="en-US" sz="2400" i="1"/>
                          <m:t>1</m:t>
                        </m:r>
                      </m:sub>
                    </m:sSub>
                    <m:r>
                      <a:rPr lang="en-US" sz="2400" i="1"/>
                      <m:t>=1,25 ; </m:t>
                    </m:r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a:rPr lang="en-US" sz="2400" i="1"/>
                          <m:t>𝑥</m:t>
                        </m:r>
                      </m:e>
                      <m:sub>
                        <m:r>
                          <a:rPr lang="en-US" sz="2400" i="1"/>
                          <m:t>2</m:t>
                        </m:r>
                      </m:sub>
                    </m:sSub>
                    <m:r>
                      <a:rPr lang="en-US" sz="2400" i="1"/>
                      <m:t>=1,75 ; </m:t>
                    </m:r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a:rPr lang="en-US" sz="2400" i="1"/>
                          <m:t>𝑥</m:t>
                        </m:r>
                      </m:e>
                      <m:sub>
                        <m:r>
                          <a:rPr lang="en-US" sz="2400" i="1"/>
                          <m:t>3</m:t>
                        </m:r>
                      </m:sub>
                    </m:sSub>
                    <m:r>
                      <a:rPr lang="en-US" sz="2400" i="1"/>
                      <m:t>=2</m:t>
                    </m:r>
                  </m:oMath>
                </a14:m>
                <a:r>
                  <a:rPr lang="en-US" sz="2400" dirty="0"/>
                  <a:t>. </a:t>
                </a:r>
                <a:r>
                  <a:rPr lang="en-US" sz="2400" dirty="0" err="1"/>
                  <a:t>Maka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diperoleh</a:t>
                </a:r>
                <a:r>
                  <a:rPr lang="en-US" sz="2400" dirty="0"/>
                  <a:t> </a:t>
                </a:r>
                <a:r>
                  <a:rPr lang="en-US" sz="2400" dirty="0" smtClean="0"/>
                  <a:t>:</a:t>
                </a:r>
              </a:p>
              <a:p>
                <a:pPr marL="0" lv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US" sz="2400" i="1"/>
                          </m:ctrlPr>
                        </m:naryPr>
                        <m:sub>
                          <m:r>
                            <a:rPr lang="en-US" sz="2400" i="1"/>
                            <m:t>0</m:t>
                          </m:r>
                        </m:sub>
                        <m:sup>
                          <m:r>
                            <a:rPr lang="en-US" sz="2400" i="1"/>
                            <m:t>2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i="1"/>
                              </m:ctrlPr>
                            </m:sSupPr>
                            <m:e>
                              <m:r>
                                <a:rPr lang="en-US" sz="2400" i="1"/>
                                <m:t>𝑥</m:t>
                              </m:r>
                            </m:e>
                            <m:sup>
                              <m:r>
                                <a:rPr lang="en-US" sz="2400" i="1"/>
                                <m:t>2</m:t>
                              </m:r>
                            </m:sup>
                          </m:sSup>
                        </m:e>
                      </m:nary>
                      <m:sSup>
                        <m:sSupPr>
                          <m:ctrlPr>
                            <a:rPr lang="en-US" sz="2400" i="1"/>
                          </m:ctrlPr>
                        </m:sSupPr>
                        <m:e>
                          <m:r>
                            <a:rPr lang="en-US" sz="2400" i="1"/>
                            <m:t>𝑒</m:t>
                          </m:r>
                        </m:e>
                        <m:sup>
                          <m:sSup>
                            <m:sSupPr>
                              <m:ctrlPr>
                                <a:rPr lang="en-US" sz="2400" i="1"/>
                              </m:ctrlPr>
                            </m:sSupPr>
                            <m:e>
                              <m:r>
                                <a:rPr lang="en-US" sz="2400" i="1"/>
                                <m:t>−</m:t>
                              </m:r>
                              <m:r>
                                <a:rPr lang="en-US" sz="2400" i="1"/>
                                <m:t>𝑥</m:t>
                              </m:r>
                            </m:e>
                            <m:sup>
                              <m:r>
                                <a:rPr lang="en-US" sz="2400" i="1"/>
                                <m:t>2</m:t>
                              </m:r>
                            </m:sup>
                          </m:sSup>
                        </m:sup>
                      </m:sSup>
                      <m:r>
                        <a:rPr lang="en-US" sz="2400" i="1"/>
                        <m:t>=</m:t>
                      </m:r>
                      <m:nary>
                        <m:naryPr>
                          <m:limLoc m:val="undOvr"/>
                          <m:ctrlPr>
                            <a:rPr lang="en-US" sz="2400" i="1"/>
                          </m:ctrlPr>
                        </m:naryPr>
                        <m:sub>
                          <m:r>
                            <a:rPr lang="en-US" sz="2400" i="1"/>
                            <m:t>0</m:t>
                          </m:r>
                        </m:sub>
                        <m:sup>
                          <m:r>
                            <a:rPr lang="en-US" sz="2400" i="1"/>
                            <m:t>1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i="1"/>
                              </m:ctrlPr>
                            </m:sSupPr>
                            <m:e>
                              <m:r>
                                <a:rPr lang="en-US" sz="2400" i="1"/>
                                <m:t>𝑥</m:t>
                              </m:r>
                            </m:e>
                            <m:sup>
                              <m:r>
                                <a:rPr lang="en-US" sz="2400" i="1"/>
                                <m:t>2</m:t>
                              </m:r>
                            </m:sup>
                          </m:sSup>
                        </m:e>
                      </m:nary>
                      <m:sSup>
                        <m:sSupPr>
                          <m:ctrlPr>
                            <a:rPr lang="en-US" sz="2400" i="1"/>
                          </m:ctrlPr>
                        </m:sSupPr>
                        <m:e>
                          <m:r>
                            <a:rPr lang="en-US" sz="2400" i="1"/>
                            <m:t>𝑒</m:t>
                          </m:r>
                        </m:e>
                        <m:sup>
                          <m:sSup>
                            <m:sSupPr>
                              <m:ctrlPr>
                                <a:rPr lang="en-US" sz="2400" i="1"/>
                              </m:ctrlPr>
                            </m:sSupPr>
                            <m:e>
                              <m:r>
                                <a:rPr lang="en-US" sz="2400" i="1"/>
                                <m:t>−</m:t>
                              </m:r>
                              <m:r>
                                <a:rPr lang="en-US" sz="2400" i="1"/>
                                <m:t>𝑥</m:t>
                              </m:r>
                            </m:e>
                            <m:sup>
                              <m:r>
                                <a:rPr lang="en-US" sz="2400" i="1"/>
                                <m:t>2</m:t>
                              </m:r>
                            </m:sup>
                          </m:sSup>
                        </m:sup>
                      </m:sSup>
                      <m:r>
                        <a:rPr lang="en-US" sz="2400" i="1"/>
                        <m:t>+</m:t>
                      </m:r>
                      <m:nary>
                        <m:naryPr>
                          <m:limLoc m:val="undOvr"/>
                          <m:ctrlPr>
                            <a:rPr lang="en-US" sz="2400" i="1"/>
                          </m:ctrlPr>
                        </m:naryPr>
                        <m:sub>
                          <m:r>
                            <a:rPr lang="en-US" sz="2400" i="1"/>
                            <m:t>1</m:t>
                          </m:r>
                        </m:sub>
                        <m:sup>
                          <m:r>
                            <a:rPr lang="en-US" sz="2400" i="1"/>
                            <m:t>2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i="1"/>
                              </m:ctrlPr>
                            </m:sSupPr>
                            <m:e>
                              <m:r>
                                <a:rPr lang="en-US" sz="2400" i="1"/>
                                <m:t>𝑥</m:t>
                              </m:r>
                            </m:e>
                            <m:sup>
                              <m:r>
                                <a:rPr lang="en-US" sz="2400" i="1"/>
                                <m:t>2</m:t>
                              </m:r>
                            </m:sup>
                          </m:sSup>
                        </m:e>
                      </m:nary>
                      <m:sSup>
                        <m:sSupPr>
                          <m:ctrlPr>
                            <a:rPr lang="en-US" sz="2400" i="1"/>
                          </m:ctrlPr>
                        </m:sSupPr>
                        <m:e>
                          <m:r>
                            <a:rPr lang="en-US" sz="2400" i="1"/>
                            <m:t>𝑒</m:t>
                          </m:r>
                        </m:e>
                        <m:sup>
                          <m:sSup>
                            <m:sSupPr>
                              <m:ctrlPr>
                                <a:rPr lang="en-US" sz="2400" i="1"/>
                              </m:ctrlPr>
                            </m:sSupPr>
                            <m:e>
                              <m:r>
                                <a:rPr lang="en-US" sz="2400" i="1"/>
                                <m:t>−</m:t>
                              </m:r>
                              <m:r>
                                <a:rPr lang="en-US" sz="2400" i="1"/>
                                <m:t>𝑥</m:t>
                              </m:r>
                            </m:e>
                            <m:sup>
                              <m:r>
                                <a:rPr lang="en-US" sz="2400" i="1"/>
                                <m:t>2</m:t>
                              </m:r>
                            </m:sup>
                          </m:sSup>
                        </m:sup>
                      </m:sSup>
                    </m:oMath>
                  </m:oMathPara>
                </a14:m>
                <a:endParaRPr lang="en-US" sz="2400" i="1" dirty="0" smtClean="0"/>
              </a:p>
              <a:p>
                <a:pPr marL="0" indent="0">
                  <a:buNone/>
                </a:pPr>
                <a:endParaRPr lang="en-US" sz="2400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/>
                        <m:t>𝑀</m:t>
                      </m:r>
                      <m:d>
                        <m:dPr>
                          <m:ctrlPr>
                            <a:rPr lang="en-US" sz="2400" i="1"/>
                          </m:ctrlPr>
                        </m:dPr>
                        <m:e>
                          <m:r>
                            <a:rPr lang="en-US" sz="2400" i="1"/>
                            <m:t>𝑓</m:t>
                          </m:r>
                        </m:e>
                      </m:d>
                      <m:r>
                        <a:rPr lang="en-US" sz="2400" i="1"/>
                        <m:t>=2</m:t>
                      </m:r>
                      <m:d>
                        <m:dPr>
                          <m:ctrlPr>
                            <a:rPr lang="en-US" sz="2400" i="1"/>
                          </m:ctrlPr>
                        </m:dPr>
                        <m:e>
                          <m:r>
                            <a:rPr lang="en-US" sz="2400" i="1"/>
                            <m:t>0,25</m:t>
                          </m:r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sz="2400" i="1"/>
                          </m:ctrlPr>
                        </m:dPr>
                        <m:e>
                          <m:r>
                            <a:rPr lang="en-US" sz="2400" i="1"/>
                            <m:t>𝑓</m:t>
                          </m:r>
                          <m:d>
                            <m:dPr>
                              <m:ctrlPr>
                                <a:rPr lang="en-US" sz="2400" i="1"/>
                              </m:ctrlPr>
                            </m:dPr>
                            <m:e>
                              <m:r>
                                <a:rPr lang="en-US" sz="2400" i="1"/>
                                <m:t>0,25</m:t>
                              </m:r>
                            </m:e>
                          </m:d>
                          <m:r>
                            <a:rPr lang="en-US" sz="2400" i="1"/>
                            <m:t>+</m:t>
                          </m:r>
                          <m:r>
                            <a:rPr lang="en-US" sz="2400" i="1"/>
                            <m:t>𝑓</m:t>
                          </m:r>
                          <m:d>
                            <m:dPr>
                              <m:ctrlPr>
                                <a:rPr lang="en-US" sz="2400" i="1"/>
                              </m:ctrlPr>
                            </m:dPr>
                            <m:e>
                              <m:r>
                                <a:rPr lang="en-US" sz="2400" i="1"/>
                                <m:t>0,75</m:t>
                              </m:r>
                            </m:e>
                          </m:d>
                        </m:e>
                      </m:d>
                      <m:r>
                        <a:rPr lang="en-US" sz="2400" i="1"/>
                        <m:t>+2(0,25)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/>
                          </m:ctrlPr>
                        </m:dPr>
                        <m:e>
                          <m:r>
                            <a:rPr lang="en-US" sz="2400" i="1"/>
                            <m:t>𝑓</m:t>
                          </m:r>
                          <m:d>
                            <m:dPr>
                              <m:ctrlPr>
                                <a:rPr lang="en-US" sz="2400" i="1"/>
                              </m:ctrlPr>
                            </m:dPr>
                            <m:e>
                              <m:r>
                                <a:rPr lang="en-US" sz="2400" i="1"/>
                                <m:t>1,25</m:t>
                              </m:r>
                            </m:e>
                          </m:d>
                          <m:r>
                            <a:rPr lang="en-US" sz="2400" i="1"/>
                            <m:t>+</m:t>
                          </m:r>
                          <m:r>
                            <a:rPr lang="en-US" sz="2400" i="1"/>
                            <m:t>𝑓</m:t>
                          </m:r>
                          <m:r>
                            <a:rPr lang="en-US" sz="2400" i="1"/>
                            <m:t>(1,75)</m:t>
                          </m:r>
                        </m:e>
                      </m:d>
                    </m:oMath>
                  </m:oMathPara>
                </a14:m>
                <a:endParaRPr lang="en-US" sz="24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/>
                        <m:t>=2</m:t>
                      </m:r>
                      <m:d>
                        <m:dPr>
                          <m:ctrlPr>
                            <a:rPr lang="en-US" sz="2400" i="1"/>
                          </m:ctrlPr>
                        </m:dPr>
                        <m:e>
                          <m:r>
                            <a:rPr lang="en-US" sz="2400" i="1"/>
                            <m:t>0,25</m:t>
                          </m:r>
                        </m:e>
                      </m:d>
                      <m:d>
                        <m:dPr>
                          <m:ctrlPr>
                            <a:rPr lang="en-US" sz="2400" i="1"/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i="1"/>
                              </m:ctrlPr>
                            </m:sSupPr>
                            <m:e>
                              <m:sSup>
                                <m:sSupPr>
                                  <m:ctrlPr>
                                    <a:rPr lang="en-US" sz="2400" i="1"/>
                                  </m:ctrlPr>
                                </m:sSupPr>
                                <m:e>
                                  <m:r>
                                    <a:rPr lang="en-US" sz="2400" i="1"/>
                                    <m:t>0,25</m:t>
                                  </m:r>
                                </m:e>
                                <m:sup>
                                  <m:r>
                                    <a:rPr lang="en-US" sz="2400" i="1"/>
                                    <m:t>2</m:t>
                                  </m:r>
                                </m:sup>
                              </m:sSup>
                            </m:e>
                            <m:sup>
                              <m:r>
                                <a:rPr lang="en-US" sz="2400" i="1"/>
                                <m:t>−</m:t>
                              </m:r>
                              <m:sSup>
                                <m:sSupPr>
                                  <m:ctrlPr>
                                    <a:rPr lang="en-US" sz="2400" i="1"/>
                                  </m:ctrlPr>
                                </m:sSupPr>
                                <m:e>
                                  <m:r>
                                    <a:rPr lang="en-US" sz="2400" i="1"/>
                                    <m:t>0,25</m:t>
                                  </m:r>
                                </m:e>
                                <m:sup>
                                  <m:r>
                                    <a:rPr lang="en-US" sz="2400" i="1"/>
                                    <m:t>2</m:t>
                                  </m:r>
                                </m:sup>
                              </m:sSup>
                            </m:sup>
                          </m:sSup>
                          <m:r>
                            <a:rPr lang="en-US" sz="2400" i="1"/>
                            <m:t>+</m:t>
                          </m:r>
                          <m:sSup>
                            <m:sSupPr>
                              <m:ctrlPr>
                                <a:rPr lang="en-US" sz="2400" i="1"/>
                              </m:ctrlPr>
                            </m:sSupPr>
                            <m:e>
                              <m:sSup>
                                <m:sSupPr>
                                  <m:ctrlPr>
                                    <a:rPr lang="en-US" sz="2400" i="1"/>
                                  </m:ctrlPr>
                                </m:sSupPr>
                                <m:e>
                                  <m:r>
                                    <a:rPr lang="en-US" sz="2400" i="1"/>
                                    <m:t>0,75</m:t>
                                  </m:r>
                                </m:e>
                                <m:sup>
                                  <m:r>
                                    <a:rPr lang="en-US" sz="2400" i="1"/>
                                    <m:t>2</m:t>
                                  </m:r>
                                </m:sup>
                              </m:sSup>
                            </m:e>
                            <m:sup>
                              <m:sSup>
                                <m:sSupPr>
                                  <m:ctrlPr>
                                    <a:rPr lang="en-US" sz="2400" i="1"/>
                                  </m:ctrlPr>
                                </m:sSupPr>
                                <m:e>
                                  <m:r>
                                    <a:rPr lang="en-US" sz="2400" i="1"/>
                                    <m:t>−0,75</m:t>
                                  </m:r>
                                </m:e>
                                <m:sup>
                                  <m:r>
                                    <a:rPr lang="en-US" sz="2400" i="1"/>
                                    <m:t>2</m:t>
                                  </m:r>
                                </m:sup>
                              </m:sSup>
                            </m:sup>
                          </m:sSup>
                        </m:e>
                      </m:d>
                      <m:r>
                        <a:rPr lang="en-US" sz="2400" i="1"/>
                        <m:t>+2(0,25)</m:t>
                      </m:r>
                      <m:d>
                        <m:dPr>
                          <m:ctrlPr>
                            <a:rPr lang="en-US" sz="2400" i="1"/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i="1"/>
                              </m:ctrlPr>
                            </m:sSupPr>
                            <m:e>
                              <m:sSup>
                                <m:sSupPr>
                                  <m:ctrlPr>
                                    <a:rPr lang="en-US" sz="2400" i="1"/>
                                  </m:ctrlPr>
                                </m:sSupPr>
                                <m:e>
                                  <m:r>
                                    <a:rPr lang="en-US" sz="2400" i="1"/>
                                    <m:t>1,25</m:t>
                                  </m:r>
                                </m:e>
                                <m:sup>
                                  <m:r>
                                    <a:rPr lang="en-US" sz="2400" i="1"/>
                                    <m:t>2</m:t>
                                  </m:r>
                                </m:sup>
                              </m:sSup>
                            </m:e>
                            <m:sup>
                              <m:r>
                                <a:rPr lang="en-US" sz="2400" i="1"/>
                                <m:t>−</m:t>
                              </m:r>
                              <m:sSup>
                                <m:sSupPr>
                                  <m:ctrlPr>
                                    <a:rPr lang="en-US" sz="2400" i="1"/>
                                  </m:ctrlPr>
                                </m:sSupPr>
                                <m:e>
                                  <m:r>
                                    <a:rPr lang="en-US" sz="2400" i="1"/>
                                    <m:t>1,25</m:t>
                                  </m:r>
                                </m:e>
                                <m:sup>
                                  <m:r>
                                    <a:rPr lang="en-US" sz="2400" i="1"/>
                                    <m:t>2</m:t>
                                  </m:r>
                                </m:sup>
                              </m:sSup>
                            </m:sup>
                          </m:sSup>
                          <m:r>
                            <a:rPr lang="en-US" sz="2400" i="1"/>
                            <m:t>+</m:t>
                          </m:r>
                          <m:sSup>
                            <m:sSupPr>
                              <m:ctrlPr>
                                <a:rPr lang="en-US" sz="2400" i="1"/>
                              </m:ctrlPr>
                            </m:sSupPr>
                            <m:e>
                              <m:sSup>
                                <m:sSupPr>
                                  <m:ctrlPr>
                                    <a:rPr lang="en-US" sz="2400" i="1"/>
                                  </m:ctrlPr>
                                </m:sSupPr>
                                <m:e>
                                  <m:r>
                                    <a:rPr lang="en-US" sz="2400" i="1"/>
                                    <m:t>1,75</m:t>
                                  </m:r>
                                </m:e>
                                <m:sup>
                                  <m:r>
                                    <a:rPr lang="en-US" sz="2400" i="1"/>
                                    <m:t>2</m:t>
                                  </m:r>
                                </m:sup>
                              </m:sSup>
                            </m:e>
                            <m:sup>
                              <m:sSup>
                                <m:sSupPr>
                                  <m:ctrlPr>
                                    <a:rPr lang="en-US" sz="2400" i="1"/>
                                  </m:ctrlPr>
                                </m:sSupPr>
                                <m:e>
                                  <m:r>
                                    <a:rPr lang="en-US" sz="2400" i="1"/>
                                    <m:t>−1,75</m:t>
                                  </m:r>
                                </m:e>
                                <m:sup>
                                  <m:r>
                                    <a:rPr lang="en-US" sz="2400" i="1"/>
                                    <m:t>2</m:t>
                                  </m:r>
                                </m:sup>
                              </m:sSup>
                            </m:sup>
                          </m:sSup>
                        </m:e>
                      </m:d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 </a:t>
                </a:r>
                <a:r>
                  <a:rPr lang="en-US" sz="2400" dirty="0" smtClean="0"/>
                  <a:t>   </a:t>
                </a:r>
                <a14:m>
                  <m:oMath xmlns:m="http://schemas.openxmlformats.org/officeDocument/2006/math">
                    <m:r>
                      <a:rPr lang="en-US" sz="2400" i="1"/>
                      <m:t>=0,1896080+0,2353764</m:t>
                    </m:r>
                  </m:oMath>
                </a14:m>
                <a:endParaRPr lang="en-US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    </m:t>
                      </m:r>
                      <m:r>
                        <a:rPr lang="en-US" sz="2400" i="1"/>
                        <m:t>=0,4249844</m:t>
                      </m:r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 err="1" smtClean="0"/>
                  <a:t>Errornya</a:t>
                </a:r>
                <a:r>
                  <a:rPr lang="en-US" sz="2400" dirty="0" smtClean="0"/>
                  <a:t> </a:t>
                </a:r>
                <a:r>
                  <a:rPr lang="en-US" sz="2400" dirty="0"/>
                  <a:t>(</a:t>
                </a:r>
                <a:r>
                  <a:rPr lang="en-US" sz="2400" dirty="0" err="1"/>
                  <a:t>galat</a:t>
                </a:r>
                <a:r>
                  <a:rPr lang="en-US" sz="2400" dirty="0"/>
                  <a:t>) : 0,002593</a:t>
                </a:r>
                <a:endParaRPr lang="en-US" sz="2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703385"/>
                <a:ext cx="10515600" cy="5473578"/>
              </a:xfrm>
              <a:blipFill rotWithShape="1">
                <a:blip r:embed="rId2"/>
                <a:stretch>
                  <a:fillRect l="-928" t="-1559" r="-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520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53297" y="402551"/>
            <a:ext cx="11520000" cy="128480"/>
            <a:chOff x="2196612" y="1657878"/>
            <a:chExt cx="7972024" cy="1284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96613" y="1786358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96612" y="1657878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43058" y="6311396"/>
            <a:ext cx="11520000" cy="151558"/>
            <a:chOff x="2086375" y="2485623"/>
            <a:chExt cx="7972024" cy="1515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086376" y="2637181"/>
              <a:ext cx="7972023" cy="0"/>
            </a:xfrm>
            <a:prstGeom prst="line">
              <a:avLst/>
            </a:prstGeom>
            <a:ln w="1016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086375" y="2485623"/>
              <a:ext cx="7972023" cy="0"/>
            </a:xfrm>
            <a:prstGeom prst="line">
              <a:avLst/>
            </a:prstGeom>
            <a:ln w="381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01601" y="113638"/>
            <a:ext cx="1465479" cy="1562762"/>
            <a:chOff x="101601" y="113638"/>
            <a:chExt cx="1465479" cy="1562762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 rot="10800000">
            <a:off x="10604063" y="5189105"/>
            <a:ext cx="1465479" cy="1562762"/>
            <a:chOff x="101601" y="113638"/>
            <a:chExt cx="1465479" cy="1562762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01601" y="128152"/>
              <a:ext cx="1465479" cy="0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130629" y="113638"/>
              <a:ext cx="7720" cy="1562762"/>
            </a:xfrm>
            <a:prstGeom prst="line">
              <a:avLst/>
            </a:prstGeom>
            <a:ln w="76200"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443023" y="1944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33045"/>
                <a:ext cx="10515600" cy="5543917"/>
              </a:xfrm>
            </p:spPr>
            <p:txBody>
              <a:bodyPr>
                <a:normAutofit fontScale="77500" lnSpcReduction="20000"/>
              </a:bodyPr>
              <a:lstStyle/>
              <a:p>
                <a:pPr marL="0" lvl="0" indent="0">
                  <a:buNone/>
                </a:pPr>
                <a:r>
                  <a:rPr lang="en-US" sz="2400" dirty="0" smtClean="0"/>
                  <a:t>b. </a:t>
                </a:r>
                <a:r>
                  <a:rPr lang="en-US" sz="2400" dirty="0" err="1" smtClean="0"/>
                  <a:t>Metode</a:t>
                </a:r>
                <a:r>
                  <a:rPr lang="en-US" sz="2400" dirty="0" smtClean="0"/>
                  <a:t> </a:t>
                </a:r>
                <a:r>
                  <a:rPr lang="en-US" sz="2400" dirty="0" err="1"/>
                  <a:t>Trapesium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bersusun</a:t>
                </a:r>
                <a:endParaRPr lang="en-US" sz="2400" dirty="0"/>
              </a:p>
              <a:p>
                <a:pPr lvl="1"/>
                <a:r>
                  <a:rPr lang="en-US" sz="2000" dirty="0" err="1"/>
                  <a:t>Nilai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eksak</a:t>
                </a:r>
                <a:endParaRPr lang="en-US" sz="2000" dirty="0"/>
              </a:p>
              <a:p>
                <a:pPr marL="0" indent="0">
                  <a:buNone/>
                </a:pPr>
                <a:r>
                  <a:rPr lang="en-US" sz="2400" dirty="0" smtClean="0"/>
                  <a:t>	</a:t>
                </a:r>
                <a14:m>
                  <m:oMath xmlns:m="http://schemas.openxmlformats.org/officeDocument/2006/math">
                    <m:nary>
                      <m:naryPr>
                        <m:limLoc m:val="subSup"/>
                        <m:ctrlPr>
                          <a:rPr lang="en-US" sz="2400" i="1"/>
                        </m:ctrlPr>
                      </m:naryPr>
                      <m:sub>
                        <m:r>
                          <a:rPr lang="en-US" sz="2400" i="1"/>
                          <m:t>0</m:t>
                        </m:r>
                      </m:sub>
                      <m:sup>
                        <m:r>
                          <a:rPr lang="en-US" sz="2400" i="1"/>
                          <m:t>2</m:t>
                        </m:r>
                      </m:sup>
                      <m:e>
                        <m:sSup>
                          <m:sSupPr>
                            <m:ctrlPr>
                              <a:rPr lang="en-US" sz="2400" i="1"/>
                            </m:ctrlPr>
                          </m:sSupPr>
                          <m:e>
                            <m:r>
                              <a:rPr lang="en-US" sz="2400" i="1"/>
                              <m:t>𝑥</m:t>
                            </m:r>
                          </m:e>
                          <m:sup>
                            <m:r>
                              <a:rPr lang="en-US" sz="2400" i="1"/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US" sz="2400" i="1"/>
                            </m:ctrlPr>
                          </m:sSupPr>
                          <m:e>
                            <m:r>
                              <a:rPr lang="en-US" sz="2400" i="1"/>
                              <m:t>𝑒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US" sz="2400" i="1"/>
                                </m:ctrlPr>
                              </m:sSupPr>
                              <m:e>
                                <m:r>
                                  <a:rPr lang="en-US" sz="2400" i="1"/>
                                  <m:t>−</m:t>
                                </m:r>
                                <m:r>
                                  <a:rPr lang="en-US" sz="2400" i="1"/>
                                  <m:t>𝑥</m:t>
                                </m:r>
                              </m:e>
                              <m:sup>
                                <m:r>
                                  <a:rPr lang="en-US" sz="2400" i="1"/>
                                  <m:t>2</m:t>
                                </m:r>
                              </m:sup>
                            </m:sSup>
                          </m:sup>
                        </m:sSup>
                      </m:e>
                    </m:nary>
                    <m:r>
                      <a:rPr lang="en-US" sz="2400" i="1"/>
                      <m:t>𝑑𝑥</m:t>
                    </m:r>
                    <m:r>
                      <a:rPr lang="en-US" sz="2400" i="1"/>
                      <m:t>=0,4227251</m:t>
                    </m:r>
                  </m:oMath>
                </a14:m>
                <a:endParaRPr lang="en-US" sz="2400" dirty="0"/>
              </a:p>
              <a:p>
                <a:pPr lvl="1"/>
                <a:r>
                  <a:rPr lang="en-US" sz="2000" dirty="0"/>
                  <a:t>Formula </a:t>
                </a:r>
                <a:r>
                  <a:rPr lang="en-US" sz="2000" dirty="0" err="1"/>
                  <a:t>diterapkan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langsung</a:t>
                </a:r>
                <a:r>
                  <a:rPr lang="en-US" sz="2000" dirty="0"/>
                  <a:t> </a:t>
                </a:r>
                <a:r>
                  <a:rPr lang="en-US" sz="2000" dirty="0" err="1"/>
                  <a:t>pada</a:t>
                </a:r>
                <a:r>
                  <a:rPr lang="en-US" sz="2000" dirty="0"/>
                  <a:t> [0,2] </a:t>
                </a:r>
                <a:r>
                  <a:rPr lang="en-US" sz="2000" dirty="0" err="1"/>
                  <a:t>yaitu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/>
                        </m:ctrlPr>
                      </m:sSubPr>
                      <m:e>
                        <m:r>
                          <a:rPr lang="en-US" sz="2000" i="1"/>
                          <m:t>𝑥</m:t>
                        </m:r>
                      </m:e>
                      <m:sub>
                        <m:r>
                          <a:rPr lang="en-US" sz="2000" i="1"/>
                          <m:t>0</m:t>
                        </m:r>
                      </m:sub>
                    </m:sSub>
                    <m:r>
                      <a:rPr lang="en-US" sz="2000" i="1"/>
                      <m:t>=0 ;</m:t>
                    </m:r>
                    <m:sSub>
                      <m:sSubPr>
                        <m:ctrlPr>
                          <a:rPr lang="en-US" sz="2000" i="1"/>
                        </m:ctrlPr>
                      </m:sSubPr>
                      <m:e>
                        <m:r>
                          <a:rPr lang="en-US" sz="2000" i="1"/>
                          <m:t>𝑥</m:t>
                        </m:r>
                      </m:e>
                      <m:sub>
                        <m:r>
                          <a:rPr lang="en-US" sz="2000" i="1"/>
                          <m:t>1</m:t>
                        </m:r>
                      </m:sub>
                    </m:sSub>
                    <m:r>
                      <a:rPr lang="en-US" sz="2000" i="1"/>
                      <m:t>=0,25 ; </m:t>
                    </m:r>
                    <m:sSub>
                      <m:sSubPr>
                        <m:ctrlPr>
                          <a:rPr lang="en-US" sz="2000" i="1"/>
                        </m:ctrlPr>
                      </m:sSubPr>
                      <m:e>
                        <m:r>
                          <a:rPr lang="en-US" sz="2000" i="1"/>
                          <m:t>𝑥</m:t>
                        </m:r>
                      </m:e>
                      <m:sub>
                        <m:r>
                          <a:rPr lang="en-US" sz="2000" i="1"/>
                          <m:t>2</m:t>
                        </m:r>
                      </m:sub>
                    </m:sSub>
                    <m:r>
                      <a:rPr lang="en-US" sz="2000" i="1"/>
                      <m:t>=0,5 ; </m:t>
                    </m:r>
                    <m:sSub>
                      <m:sSubPr>
                        <m:ctrlPr>
                          <a:rPr lang="en-US" sz="2000" i="1"/>
                        </m:ctrlPr>
                      </m:sSubPr>
                      <m:e>
                        <m:r>
                          <a:rPr lang="en-US" sz="2000" i="1"/>
                          <m:t>𝑥</m:t>
                        </m:r>
                      </m:e>
                      <m:sub>
                        <m:r>
                          <a:rPr lang="en-US" sz="2000" i="1"/>
                          <m:t>3</m:t>
                        </m:r>
                      </m:sub>
                    </m:sSub>
                    <m:r>
                      <a:rPr lang="en-US" sz="2000" i="1"/>
                      <m:t>=0,75 ; </m:t>
                    </m:r>
                    <m:sSub>
                      <m:sSubPr>
                        <m:ctrlPr>
                          <a:rPr lang="en-US" sz="2000" i="1"/>
                        </m:ctrlPr>
                      </m:sSubPr>
                      <m:e>
                        <m:r>
                          <a:rPr lang="en-US" sz="2000" i="1"/>
                          <m:t>𝑥</m:t>
                        </m:r>
                      </m:e>
                      <m:sub>
                        <m:r>
                          <a:rPr lang="en-US" sz="2000" i="1"/>
                          <m:t>4</m:t>
                        </m:r>
                      </m:sub>
                    </m:sSub>
                    <m:r>
                      <a:rPr lang="en-US" sz="2000" i="1"/>
                      <m:t>=1,00 ; </m:t>
                    </m:r>
                    <m:sSub>
                      <m:sSubPr>
                        <m:ctrlPr>
                          <a:rPr lang="en-US" sz="2000" i="1"/>
                        </m:ctrlPr>
                      </m:sSubPr>
                      <m:e>
                        <m:r>
                          <a:rPr lang="en-US" sz="2000" i="1"/>
                          <m:t>𝑥</m:t>
                        </m:r>
                      </m:e>
                      <m:sub>
                        <m:r>
                          <a:rPr lang="en-US" sz="2000" i="1"/>
                          <m:t>5</m:t>
                        </m:r>
                      </m:sub>
                    </m:sSub>
                    <m:r>
                      <a:rPr lang="en-US" sz="2000" i="1"/>
                      <m:t>=1,25 ; </m:t>
                    </m:r>
                    <m:sSub>
                      <m:sSubPr>
                        <m:ctrlPr>
                          <a:rPr lang="en-US" sz="2000" i="1"/>
                        </m:ctrlPr>
                      </m:sSubPr>
                      <m:e>
                        <m:r>
                          <a:rPr lang="en-US" sz="2000" i="1"/>
                          <m:t>𝑥</m:t>
                        </m:r>
                      </m:e>
                      <m:sub>
                        <m:r>
                          <a:rPr lang="en-US" sz="2000" i="1"/>
                          <m:t>6</m:t>
                        </m:r>
                      </m:sub>
                    </m:sSub>
                    <m:r>
                      <a:rPr lang="en-US" sz="2000" i="1"/>
                      <m:t>=1,50 ; </m:t>
                    </m:r>
                    <m:sSub>
                      <m:sSubPr>
                        <m:ctrlPr>
                          <a:rPr lang="en-US" sz="2000" i="1"/>
                        </m:ctrlPr>
                      </m:sSubPr>
                      <m:e>
                        <m:r>
                          <a:rPr lang="en-US" sz="2000" i="1"/>
                          <m:t>𝑥</m:t>
                        </m:r>
                      </m:e>
                      <m:sub>
                        <m:r>
                          <a:rPr lang="en-US" sz="2000" i="1"/>
                          <m:t>7</m:t>
                        </m:r>
                      </m:sub>
                    </m:sSub>
                    <m:r>
                      <a:rPr lang="en-US" sz="2000" i="1"/>
                      <m:t>=1,75 ; </m:t>
                    </m:r>
                    <m:sSub>
                      <m:sSubPr>
                        <m:ctrlPr>
                          <a:rPr lang="en-US" sz="2000" i="1"/>
                        </m:ctrlPr>
                      </m:sSubPr>
                      <m:e>
                        <m:r>
                          <a:rPr lang="en-US" sz="2000" i="1"/>
                          <m:t>𝑥</m:t>
                        </m:r>
                      </m:e>
                      <m:sub>
                        <m:r>
                          <a:rPr lang="en-US" sz="2000" i="1"/>
                          <m:t>8</m:t>
                        </m:r>
                      </m:sub>
                    </m:sSub>
                    <m:r>
                      <a:rPr lang="en-US" sz="2000" i="1"/>
                      <m:t>=2,00</m:t>
                    </m:r>
                  </m:oMath>
                </a14:m>
                <a:endParaRPr lang="en-US" sz="2000" dirty="0" smtClean="0"/>
              </a:p>
              <a:p>
                <a:pPr lvl="1"/>
                <a:endParaRPr lang="en-US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/>
                        <m:t>𝑇</m:t>
                      </m:r>
                      <m:d>
                        <m:dPr>
                          <m:ctrlPr>
                            <a:rPr lang="en-US" sz="2400" i="1"/>
                          </m:ctrlPr>
                        </m:dPr>
                        <m:e>
                          <m:r>
                            <a:rPr lang="en-US" sz="2400" i="1"/>
                            <m:t>𝑓</m:t>
                          </m:r>
                        </m:e>
                      </m:d>
                      <m:r>
                        <a:rPr lang="en-US" sz="2400" i="1"/>
                        <m:t>= </m:t>
                      </m:r>
                      <m:f>
                        <m:fPr>
                          <m:ctrlPr>
                            <a:rPr lang="en-US" sz="2400" i="1"/>
                          </m:ctrlPr>
                        </m:fPr>
                        <m:num>
                          <m:r>
                            <a:rPr lang="en-US" sz="2400" i="1"/>
                            <m:t>h</m:t>
                          </m:r>
                        </m:num>
                        <m:den>
                          <m:r>
                            <a:rPr lang="en-US" sz="2400" i="1"/>
                            <m:t>2</m:t>
                          </m:r>
                        </m:den>
                      </m:f>
                      <m:r>
                        <a:rPr lang="en-US" sz="2400" i="1"/>
                        <m:t> </m:t>
                      </m:r>
                      <m:d>
                        <m:dPr>
                          <m:ctrlPr>
                            <a:rPr lang="en-US" sz="2400" i="1"/>
                          </m:ctrlPr>
                        </m:dPr>
                        <m:e>
                          <m:r>
                            <a:rPr lang="en-US" sz="2400" i="1"/>
                            <m:t>𝑓</m:t>
                          </m:r>
                          <m:d>
                            <m:dPr>
                              <m:ctrlPr>
                                <a:rPr lang="en-US" sz="2400" i="1"/>
                              </m:ctrlPr>
                            </m:dPr>
                            <m:e>
                              <m:r>
                                <a:rPr lang="en-US" sz="2400" i="1"/>
                                <m:t>𝑎</m:t>
                              </m:r>
                            </m:e>
                          </m:d>
                          <m:r>
                            <a:rPr lang="en-US" sz="2400" i="1"/>
                            <m:t>+ </m:t>
                          </m:r>
                          <m:r>
                            <a:rPr lang="en-US" sz="2400" i="1"/>
                            <m:t>𝑓</m:t>
                          </m:r>
                          <m:d>
                            <m:dPr>
                              <m:ctrlPr>
                                <a:rPr lang="en-US" sz="2400" i="1"/>
                              </m:ctrlPr>
                            </m:dPr>
                            <m:e>
                              <m:r>
                                <a:rPr lang="en-US" sz="2400" i="1"/>
                                <m:t>𝑏</m:t>
                              </m:r>
                            </m:e>
                          </m:d>
                          <m:r>
                            <a:rPr lang="en-US" sz="2400" i="1"/>
                            <m:t>+ 2 </m:t>
                          </m:r>
                          <m:nary>
                            <m:naryPr>
                              <m:chr m:val="∑"/>
                              <m:limLoc m:val="undOvr"/>
                              <m:ctrlPr>
                                <a:rPr lang="en-US" sz="2400" i="1"/>
                              </m:ctrlPr>
                            </m:naryPr>
                            <m:sub>
                              <m:r>
                                <a:rPr lang="en-US" sz="2400" i="1"/>
                                <m:t>𝑘</m:t>
                              </m:r>
                              <m:r>
                                <a:rPr lang="en-US" sz="2400" i="1"/>
                                <m:t>=1</m:t>
                              </m:r>
                            </m:sub>
                            <m:sup>
                              <m:r>
                                <a:rPr lang="en-US" sz="2400" i="1"/>
                                <m:t>𝑛</m:t>
                              </m:r>
                              <m:r>
                                <a:rPr lang="en-US" sz="2400" i="1"/>
                                <m:t>−1</m:t>
                              </m:r>
                            </m:sup>
                            <m:e>
                              <m:r>
                                <a:rPr lang="en-US" sz="2400" i="1"/>
                                <m:t>𝑓</m:t>
                              </m:r>
                              <m:r>
                                <a:rPr lang="en-US" sz="2400" i="1"/>
                                <m:t>(</m:t>
                              </m:r>
                              <m:sSub>
                                <m:sSubPr>
                                  <m:ctrlPr>
                                    <a:rPr lang="en-US" sz="2400" i="1"/>
                                  </m:ctrlPr>
                                </m:sSubPr>
                                <m:e>
                                  <m:r>
                                    <a:rPr lang="en-US" sz="2400" i="1"/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i="1"/>
                                    <m:t>𝑘</m:t>
                                  </m:r>
                                </m:sub>
                              </m:sSub>
                              <m:r>
                                <a:rPr lang="en-US" sz="2400" i="1"/>
                                <m:t>)</m:t>
                              </m:r>
                            </m:e>
                          </m:nary>
                        </m:e>
                      </m:d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/>
                        <m:t>= </m:t>
                      </m:r>
                      <m:f>
                        <m:fPr>
                          <m:ctrlPr>
                            <a:rPr lang="en-US" sz="2400" i="1"/>
                          </m:ctrlPr>
                        </m:fPr>
                        <m:num>
                          <m:r>
                            <a:rPr lang="en-US" sz="2400" i="1"/>
                            <m:t>0,25</m:t>
                          </m:r>
                        </m:num>
                        <m:den>
                          <m:r>
                            <a:rPr lang="en-US" sz="2400" i="1"/>
                            <m:t>2</m:t>
                          </m:r>
                        </m:den>
                      </m:f>
                      <m:r>
                        <a:rPr lang="en-US" sz="2400" i="1"/>
                        <m:t> </m:t>
                      </m:r>
                      <m:d>
                        <m:dPr>
                          <m:ctrlPr>
                            <a:rPr lang="en-US" sz="2400" i="1"/>
                          </m:ctrlPr>
                        </m:dPr>
                        <m:e>
                          <m:r>
                            <a:rPr lang="en-US" sz="2400" i="1"/>
                            <m:t>𝑓</m:t>
                          </m:r>
                          <m:d>
                            <m:dPr>
                              <m:ctrlPr>
                                <a:rPr lang="en-US" sz="2400" i="1"/>
                              </m:ctrlPr>
                            </m:dPr>
                            <m:e>
                              <m:r>
                                <a:rPr lang="en-US" sz="2400" i="1"/>
                                <m:t>0</m:t>
                              </m:r>
                            </m:e>
                          </m:d>
                          <m:r>
                            <a:rPr lang="en-US" sz="2400" i="1"/>
                            <m:t>+ </m:t>
                          </m:r>
                          <m:r>
                            <a:rPr lang="en-US" sz="2400" i="1"/>
                            <m:t>𝑓</m:t>
                          </m:r>
                          <m:d>
                            <m:dPr>
                              <m:ctrlPr>
                                <a:rPr lang="en-US" sz="2400" i="1"/>
                              </m:ctrlPr>
                            </m:dPr>
                            <m:e>
                              <m:r>
                                <a:rPr lang="en-US" sz="2400" i="1"/>
                                <m:t>2</m:t>
                              </m:r>
                            </m:e>
                          </m:d>
                          <m:r>
                            <a:rPr lang="en-US" sz="2400" i="1"/>
                            <m:t>+ 2 (</m:t>
                          </m:r>
                          <m:r>
                            <a:rPr lang="en-US" sz="2400" i="1"/>
                            <m:t>𝑓</m:t>
                          </m:r>
                          <m:r>
                            <a:rPr lang="en-US" sz="2400" i="1"/>
                            <m:t>(0,25</m:t>
                          </m:r>
                        </m:e>
                      </m:d>
                      <m:r>
                        <a:rPr lang="en-US" sz="2400" i="1"/>
                        <m:t>+</m:t>
                      </m:r>
                      <m:r>
                        <a:rPr lang="en-US" sz="2400" i="1"/>
                        <m:t>𝑓</m:t>
                      </m:r>
                      <m:d>
                        <m:dPr>
                          <m:ctrlPr>
                            <a:rPr lang="en-US" sz="2400" i="1"/>
                          </m:ctrlPr>
                        </m:dPr>
                        <m:e>
                          <m:r>
                            <a:rPr lang="en-US" sz="2400" i="1"/>
                            <m:t>0,5</m:t>
                          </m:r>
                        </m:e>
                      </m:d>
                      <m:r>
                        <a:rPr lang="en-US" sz="2400" i="1"/>
                        <m:t>+</m:t>
                      </m:r>
                      <m:r>
                        <a:rPr lang="en-US" sz="2400" i="1"/>
                        <m:t>𝑓</m:t>
                      </m:r>
                      <m:d>
                        <m:dPr>
                          <m:ctrlPr>
                            <a:rPr lang="en-US" sz="2400" i="1"/>
                          </m:ctrlPr>
                        </m:dPr>
                        <m:e>
                          <m:r>
                            <a:rPr lang="en-US" sz="2400" i="1"/>
                            <m:t>0,75</m:t>
                          </m:r>
                        </m:e>
                      </m:d>
                      <m:r>
                        <a:rPr lang="en-US" sz="2400" i="1"/>
                        <m:t>+</m:t>
                      </m:r>
                      <m:r>
                        <a:rPr lang="en-US" sz="2400" i="1"/>
                        <m:t>𝑓</m:t>
                      </m:r>
                      <m:d>
                        <m:dPr>
                          <m:ctrlPr>
                            <a:rPr lang="en-US" sz="2400" i="1"/>
                          </m:ctrlPr>
                        </m:dPr>
                        <m:e>
                          <m:r>
                            <a:rPr lang="en-US" sz="2400" i="1"/>
                            <m:t>1</m:t>
                          </m:r>
                        </m:e>
                      </m:d>
                      <m:r>
                        <a:rPr lang="en-US" sz="2400" i="1"/>
                        <m:t>+</m:t>
                      </m:r>
                      <m:r>
                        <a:rPr lang="en-US" sz="2400" i="1"/>
                        <m:t>𝑓</m:t>
                      </m:r>
                      <m:d>
                        <m:dPr>
                          <m:ctrlPr>
                            <a:rPr lang="en-US" sz="2400" i="1"/>
                          </m:ctrlPr>
                        </m:dPr>
                        <m:e>
                          <m:r>
                            <a:rPr lang="en-US" sz="2400" i="1"/>
                            <m:t>1,25</m:t>
                          </m:r>
                        </m:e>
                      </m:d>
                      <m:r>
                        <a:rPr lang="en-US" sz="2400" i="1"/>
                        <m:t>+</m:t>
                      </m:r>
                      <m:r>
                        <a:rPr lang="en-US" sz="2400" i="1"/>
                        <m:t>𝑓</m:t>
                      </m:r>
                      <m:d>
                        <m:dPr>
                          <m:ctrlPr>
                            <a:rPr lang="en-US" sz="2400" i="1"/>
                          </m:ctrlPr>
                        </m:dPr>
                        <m:e>
                          <m:r>
                            <a:rPr lang="en-US" sz="2400" i="1"/>
                            <m:t>1.5</m:t>
                          </m:r>
                        </m:e>
                      </m:d>
                      <m:r>
                        <a:rPr lang="en-US" sz="2400" i="1"/>
                        <m:t>+</m:t>
                      </m:r>
                      <m:r>
                        <a:rPr lang="en-US" sz="2400" i="1"/>
                        <m:t>𝑓</m:t>
                      </m:r>
                      <m:r>
                        <a:rPr lang="en-US" sz="2400" i="1"/>
                        <m:t>(1,75))</m:t>
                      </m:r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:endParaRPr lang="en-US" sz="2400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/>
                        <m:t>= </m:t>
                      </m:r>
                      <m:f>
                        <m:fPr>
                          <m:ctrlPr>
                            <a:rPr lang="en-US" sz="2400" i="1"/>
                          </m:ctrlPr>
                        </m:fPr>
                        <m:num>
                          <m:r>
                            <a:rPr lang="en-US" sz="2400" i="1"/>
                            <m:t>0,25</m:t>
                          </m:r>
                        </m:num>
                        <m:den>
                          <m:r>
                            <a:rPr lang="en-US" sz="2400" i="1"/>
                            <m:t>2</m:t>
                          </m:r>
                        </m:den>
                      </m:f>
                      <m:r>
                        <a:rPr lang="en-US" sz="2400" i="1"/>
                        <m:t> (</m:t>
                      </m:r>
                      <m:sSup>
                        <m:sSupPr>
                          <m:ctrlPr>
                            <a:rPr lang="en-US" sz="2400" i="1"/>
                          </m:ctrlPr>
                        </m:sSupPr>
                        <m:e>
                          <m:r>
                            <a:rPr lang="en-US" sz="2400" i="1"/>
                            <m:t>0</m:t>
                          </m:r>
                        </m:e>
                        <m:sup>
                          <m:r>
                            <a:rPr lang="en-US" sz="2400" i="1"/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sz="2400" i="1"/>
                          </m:ctrlPr>
                        </m:sSupPr>
                        <m:e>
                          <m:r>
                            <a:rPr lang="en-US" sz="2400" i="1"/>
                            <m:t>𝑒</m:t>
                          </m:r>
                        </m:e>
                        <m:sup>
                          <m:r>
                            <a:rPr lang="en-US" sz="2400" i="1"/>
                            <m:t>−</m:t>
                          </m:r>
                          <m:sSup>
                            <m:sSupPr>
                              <m:ctrlPr>
                                <a:rPr lang="en-US" sz="2400" i="1"/>
                              </m:ctrlPr>
                            </m:sSupPr>
                            <m:e>
                              <m:r>
                                <a:rPr lang="en-US" sz="2400" i="1"/>
                                <m:t>0</m:t>
                              </m:r>
                            </m:e>
                            <m:sup>
                              <m:r>
                                <a:rPr lang="en-US" sz="2400" i="1"/>
                                <m:t>2</m:t>
                              </m:r>
                            </m:sup>
                          </m:sSup>
                        </m:sup>
                      </m:sSup>
                      <m:r>
                        <a:rPr lang="en-US" sz="2400" i="1"/>
                        <m:t>+ </m:t>
                      </m:r>
                      <m:sSup>
                        <m:sSupPr>
                          <m:ctrlPr>
                            <a:rPr lang="en-US" sz="2400" i="1"/>
                          </m:ctrlPr>
                        </m:sSupPr>
                        <m:e>
                          <m:r>
                            <a:rPr lang="en-US" sz="2400" i="1"/>
                            <m:t>2</m:t>
                          </m:r>
                        </m:e>
                        <m:sup>
                          <m:r>
                            <a:rPr lang="en-US" sz="2400" i="1"/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sz="2400" i="1"/>
                          </m:ctrlPr>
                        </m:sSupPr>
                        <m:e>
                          <m:r>
                            <a:rPr lang="en-US" sz="2400" i="1"/>
                            <m:t>𝑒</m:t>
                          </m:r>
                        </m:e>
                        <m:sup>
                          <m:r>
                            <a:rPr lang="en-US" sz="2400" i="1"/>
                            <m:t>−</m:t>
                          </m:r>
                          <m:sSup>
                            <m:sSupPr>
                              <m:ctrlPr>
                                <a:rPr lang="en-US" sz="2400" i="1"/>
                              </m:ctrlPr>
                            </m:sSupPr>
                            <m:e>
                              <m:r>
                                <a:rPr lang="en-US" sz="2400" i="1"/>
                                <m:t>2</m:t>
                              </m:r>
                            </m:e>
                            <m:sup>
                              <m:r>
                                <a:rPr lang="en-US" sz="2400" i="1"/>
                                <m:t>2</m:t>
                              </m:r>
                            </m:sup>
                          </m:sSup>
                        </m:sup>
                      </m:sSup>
                      <m:r>
                        <a:rPr lang="en-US" sz="2400" i="1"/>
                        <m:t>+ 2( </m:t>
                      </m:r>
                      <m:sSup>
                        <m:sSupPr>
                          <m:ctrlPr>
                            <a:rPr lang="en-US" sz="2400" i="1"/>
                          </m:ctrlPr>
                        </m:sSupPr>
                        <m:e>
                          <m:r>
                            <a:rPr lang="en-US" sz="2400" i="1"/>
                            <m:t>0,25</m:t>
                          </m:r>
                        </m:e>
                        <m:sup>
                          <m:r>
                            <a:rPr lang="en-US" sz="2400" i="1"/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sz="2400" i="1"/>
                          </m:ctrlPr>
                        </m:sSupPr>
                        <m:e>
                          <m:r>
                            <a:rPr lang="en-US" sz="2400" i="1"/>
                            <m:t>𝑒</m:t>
                          </m:r>
                        </m:e>
                        <m:sup>
                          <m:r>
                            <a:rPr lang="en-US" sz="2400" i="1"/>
                            <m:t>−</m:t>
                          </m:r>
                          <m:sSup>
                            <m:sSupPr>
                              <m:ctrlPr>
                                <a:rPr lang="en-US" sz="2400" i="1"/>
                              </m:ctrlPr>
                            </m:sSupPr>
                            <m:e>
                              <m:r>
                                <a:rPr lang="en-US" sz="2400" i="1"/>
                                <m:t>0,25</m:t>
                              </m:r>
                            </m:e>
                            <m:sup>
                              <m:r>
                                <a:rPr lang="en-US" sz="2400" i="1"/>
                                <m:t>2</m:t>
                              </m:r>
                            </m:sup>
                          </m:sSup>
                        </m:sup>
                      </m:sSup>
                      <m:r>
                        <a:rPr lang="en-US" sz="2400" i="1"/>
                        <m:t>+</m:t>
                      </m:r>
                      <m:sSup>
                        <m:sSupPr>
                          <m:ctrlPr>
                            <a:rPr lang="en-US" sz="2400" i="1"/>
                          </m:ctrlPr>
                        </m:sSupPr>
                        <m:e>
                          <m:r>
                            <a:rPr lang="en-US" sz="2400" i="1"/>
                            <m:t>0,5</m:t>
                          </m:r>
                        </m:e>
                        <m:sup>
                          <m:r>
                            <a:rPr lang="en-US" sz="2400" i="1"/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sz="2400" i="1"/>
                          </m:ctrlPr>
                        </m:sSupPr>
                        <m:e>
                          <m:r>
                            <a:rPr lang="en-US" sz="2400" i="1"/>
                            <m:t>𝑒</m:t>
                          </m:r>
                        </m:e>
                        <m:sup>
                          <m:r>
                            <a:rPr lang="en-US" sz="2400" i="1"/>
                            <m:t>−</m:t>
                          </m:r>
                          <m:sSup>
                            <m:sSupPr>
                              <m:ctrlPr>
                                <a:rPr lang="en-US" sz="2400" i="1"/>
                              </m:ctrlPr>
                            </m:sSupPr>
                            <m:e>
                              <m:r>
                                <a:rPr lang="en-US" sz="2400" i="1"/>
                                <m:t>0,5</m:t>
                              </m:r>
                            </m:e>
                            <m:sup>
                              <m:r>
                                <a:rPr lang="en-US" sz="2400" i="1"/>
                                <m:t>2</m:t>
                              </m:r>
                            </m:sup>
                          </m:sSup>
                        </m:sup>
                      </m:sSup>
                      <m:r>
                        <a:rPr lang="en-US" sz="2400" i="1"/>
                        <m:t>+</m:t>
                      </m:r>
                      <m:sSup>
                        <m:sSupPr>
                          <m:ctrlPr>
                            <a:rPr lang="en-US" sz="2400" i="1"/>
                          </m:ctrlPr>
                        </m:sSupPr>
                        <m:e>
                          <m:r>
                            <a:rPr lang="en-US" sz="2400" i="1"/>
                            <m:t>0,75</m:t>
                          </m:r>
                        </m:e>
                        <m:sup>
                          <m:r>
                            <a:rPr lang="en-US" sz="2400" i="1"/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sz="2400" i="1"/>
                          </m:ctrlPr>
                        </m:sSupPr>
                        <m:e>
                          <m:r>
                            <a:rPr lang="en-US" sz="2400" i="1"/>
                            <m:t>𝑒</m:t>
                          </m:r>
                        </m:e>
                        <m:sup>
                          <m:r>
                            <a:rPr lang="en-US" sz="2400" i="1"/>
                            <m:t>−</m:t>
                          </m:r>
                          <m:sSup>
                            <m:sSupPr>
                              <m:ctrlPr>
                                <a:rPr lang="en-US" sz="2400" i="1"/>
                              </m:ctrlPr>
                            </m:sSupPr>
                            <m:e>
                              <m:r>
                                <a:rPr lang="en-US" sz="2400" i="1"/>
                                <m:t>0,75</m:t>
                              </m:r>
                            </m:e>
                            <m:sup>
                              <m:r>
                                <a:rPr lang="en-US" sz="2400" i="1"/>
                                <m:t>2</m:t>
                              </m:r>
                            </m:sup>
                          </m:sSup>
                        </m:sup>
                      </m:sSup>
                      <m:r>
                        <a:rPr lang="en-US" sz="2400" i="1"/>
                        <m:t>+</m:t>
                      </m:r>
                      <m:sSup>
                        <m:sSupPr>
                          <m:ctrlPr>
                            <a:rPr lang="en-US" sz="2400" i="1"/>
                          </m:ctrlPr>
                        </m:sSupPr>
                        <m:e>
                          <m:r>
                            <a:rPr lang="en-US" sz="2400" i="1"/>
                            <m:t>1</m:t>
                          </m:r>
                        </m:e>
                        <m:sup>
                          <m:r>
                            <a:rPr lang="en-US" sz="2400" i="1"/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sz="2400" i="1"/>
                          </m:ctrlPr>
                        </m:sSupPr>
                        <m:e>
                          <m:r>
                            <a:rPr lang="en-US" sz="2400" i="1"/>
                            <m:t>𝑒</m:t>
                          </m:r>
                        </m:e>
                        <m:sup>
                          <m:r>
                            <a:rPr lang="en-US" sz="2400" i="1"/>
                            <m:t>−1</m:t>
                          </m:r>
                        </m:sup>
                      </m:sSup>
                      <m:r>
                        <a:rPr lang="en-US" sz="2400" i="1"/>
                        <m:t>+</m:t>
                      </m:r>
                      <m:sSup>
                        <m:sSupPr>
                          <m:ctrlPr>
                            <a:rPr lang="en-US" sz="2400" i="1"/>
                          </m:ctrlPr>
                        </m:sSupPr>
                        <m:e>
                          <m:r>
                            <a:rPr lang="en-US" sz="2400" i="1"/>
                            <m:t>1,25</m:t>
                          </m:r>
                        </m:e>
                        <m:sup>
                          <m:r>
                            <a:rPr lang="en-US" sz="2400" i="1"/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sz="2400" i="1"/>
                          </m:ctrlPr>
                        </m:sSupPr>
                        <m:e>
                          <m:r>
                            <a:rPr lang="en-US" sz="2400" i="1"/>
                            <m:t>𝑒</m:t>
                          </m:r>
                        </m:e>
                        <m:sup>
                          <m:r>
                            <a:rPr lang="en-US" sz="2400" i="1"/>
                            <m:t>−</m:t>
                          </m:r>
                          <m:sSup>
                            <m:sSupPr>
                              <m:ctrlPr>
                                <a:rPr lang="en-US" sz="2400" i="1"/>
                              </m:ctrlPr>
                            </m:sSupPr>
                            <m:e>
                              <m:r>
                                <a:rPr lang="en-US" sz="2400" i="1"/>
                                <m:t>1,25</m:t>
                              </m:r>
                            </m:e>
                            <m:sup>
                              <m:r>
                                <a:rPr lang="en-US" sz="2400" i="1"/>
                                <m:t>2</m:t>
                              </m:r>
                            </m:sup>
                          </m:sSup>
                        </m:sup>
                      </m:sSup>
                      <m:r>
                        <a:rPr lang="en-US" sz="2400" i="1"/>
                        <m:t>+</m:t>
                      </m:r>
                      <m:sSup>
                        <m:sSupPr>
                          <m:ctrlPr>
                            <a:rPr lang="en-US" sz="2400" i="1"/>
                          </m:ctrlPr>
                        </m:sSupPr>
                        <m:e>
                          <m:r>
                            <a:rPr lang="en-US" sz="2400" i="1"/>
                            <m:t>1,5</m:t>
                          </m:r>
                        </m:e>
                        <m:sup>
                          <m:r>
                            <a:rPr lang="en-US" sz="2400" i="1"/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sz="2400" i="1"/>
                          </m:ctrlPr>
                        </m:sSupPr>
                        <m:e>
                          <m:r>
                            <a:rPr lang="en-US" sz="2400" i="1"/>
                            <m:t>𝑒</m:t>
                          </m:r>
                        </m:e>
                        <m:sup>
                          <m:r>
                            <a:rPr lang="en-US" sz="2400" i="1"/>
                            <m:t>−</m:t>
                          </m:r>
                          <m:sSup>
                            <m:sSupPr>
                              <m:ctrlPr>
                                <a:rPr lang="en-US" sz="2400" i="1"/>
                              </m:ctrlPr>
                            </m:sSupPr>
                            <m:e>
                              <m:r>
                                <a:rPr lang="en-US" sz="2400" i="1"/>
                                <m:t>1,5</m:t>
                              </m:r>
                            </m:e>
                            <m:sup>
                              <m:r>
                                <a:rPr lang="en-US" sz="2400" i="1"/>
                                <m:t>2</m:t>
                              </m:r>
                            </m:sup>
                          </m:sSup>
                        </m:sup>
                      </m:sSup>
                      <m:r>
                        <a:rPr lang="en-US" sz="2400" i="1"/>
                        <m:t>+</m:t>
                      </m:r>
                      <m:sSup>
                        <m:sSupPr>
                          <m:ctrlPr>
                            <a:rPr lang="en-US" sz="2400" i="1"/>
                          </m:ctrlPr>
                        </m:sSupPr>
                        <m:e>
                          <m:r>
                            <a:rPr lang="en-US" sz="2400" i="1"/>
                            <m:t>1,75</m:t>
                          </m:r>
                        </m:e>
                        <m:sup>
                          <m:r>
                            <a:rPr lang="en-US" sz="2400" i="1"/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sz="2400" i="1"/>
                          </m:ctrlPr>
                        </m:sSupPr>
                        <m:e>
                          <m:r>
                            <a:rPr lang="en-US" sz="2400" i="1"/>
                            <m:t>𝑒</m:t>
                          </m:r>
                        </m:e>
                        <m:sup>
                          <m:r>
                            <a:rPr lang="en-US" sz="2400" i="1"/>
                            <m:t>−</m:t>
                          </m:r>
                          <m:sSup>
                            <m:sSupPr>
                              <m:ctrlPr>
                                <a:rPr lang="en-US" sz="2400" i="1"/>
                              </m:ctrlPr>
                            </m:sSupPr>
                            <m:e>
                              <m:r>
                                <a:rPr lang="en-US" sz="2400" i="1"/>
                                <m:t>1,75</m:t>
                              </m:r>
                            </m:e>
                            <m:sup>
                              <m:r>
                                <a:rPr lang="en-US" sz="2400" i="1"/>
                                <m:t>2</m:t>
                              </m:r>
                            </m:sup>
                          </m:sSup>
                        </m:sup>
                      </m:sSup>
                      <m:r>
                        <a:rPr lang="en-US" sz="2400" i="1"/>
                        <m:t>)</m:t>
                      </m:r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/>
                        <m:t>= </m:t>
                      </m:r>
                      <m:f>
                        <m:fPr>
                          <m:ctrlPr>
                            <a:rPr lang="en-US" sz="2400" i="1"/>
                          </m:ctrlPr>
                        </m:fPr>
                        <m:num>
                          <m:r>
                            <a:rPr lang="en-US" sz="2400" i="1"/>
                            <m:t>0,25</m:t>
                          </m:r>
                        </m:num>
                        <m:den>
                          <m:r>
                            <a:rPr lang="en-US" sz="2400" i="1"/>
                            <m:t>2</m:t>
                          </m:r>
                        </m:den>
                      </m:f>
                      <m:r>
                        <a:rPr lang="en-US" sz="2400" i="1"/>
                        <m:t>( 0+0,0732625+2(0,0587133+0,1947002+0,3205028+0,3678794+0,3275178+0,2371482+0,1432350)</m:t>
                      </m:r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/>
                        <m:t>=0,4215819</m:t>
                      </m:r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 err="1"/>
                  <a:t>Errornya</a:t>
                </a:r>
                <a:r>
                  <a:rPr lang="en-US" sz="2400" dirty="0"/>
                  <a:t> (</a:t>
                </a:r>
                <a:r>
                  <a:rPr lang="en-US" sz="2400" dirty="0" err="1"/>
                  <a:t>galat</a:t>
                </a:r>
                <a:r>
                  <a:rPr lang="en-US" sz="2400" dirty="0"/>
                  <a:t>) : 0,0011432</a:t>
                </a:r>
                <a:endParaRPr lang="en-US" sz="2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33045"/>
                <a:ext cx="10515600" cy="5543917"/>
              </a:xfrm>
              <a:blipFill rotWithShape="1">
                <a:blip r:embed="rId2"/>
                <a:stretch>
                  <a:fillRect l="-580" t="-18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209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810</TotalTime>
  <Words>980</Words>
  <Application>Microsoft Office PowerPoint</Application>
  <PresentationFormat>Custom</PresentationFormat>
  <Paragraphs>116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METODE NUMERIK</vt:lpstr>
      <vt:lpstr>APROKSIMASI INTEGRAL METODE KUADRATUR BERSUSUN</vt:lpstr>
      <vt:lpstr>METODE KUADRATUR BERSUSUN</vt:lpstr>
      <vt:lpstr>METODE KUADRATUR BERSUSUN</vt:lpstr>
      <vt:lpstr>METODE KUADRATUR BERSUSUN</vt:lpstr>
      <vt:lpstr>Contoh Soal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Kesimpulan</vt:lpstr>
      <vt:lpstr>REFERENSI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puguh wahyu prasetyo</dc:creator>
  <cp:lastModifiedBy>HP</cp:lastModifiedBy>
  <cp:revision>134</cp:revision>
  <dcterms:created xsi:type="dcterms:W3CDTF">2019-11-08T10:29:37Z</dcterms:created>
  <dcterms:modified xsi:type="dcterms:W3CDTF">2020-06-03T01:19:01Z</dcterms:modified>
</cp:coreProperties>
</file>