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81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15ED"/>
    <a:srgbClr val="3FF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4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1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8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6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7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5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6A03-2485-402B-96BF-B3B3E226BE5D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7080" y="2912471"/>
            <a:ext cx="9144000" cy="88634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CC3300"/>
                </a:solidFill>
                <a:latin typeface="Bell MT" panose="02020503060305020303" pitchFamily="18" charset="0"/>
              </a:rPr>
              <a:t>METODE NUMERIK</a:t>
            </a:r>
            <a:endParaRPr lang="en-US" sz="4800" dirty="0">
              <a:solidFill>
                <a:srgbClr val="CC330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7530" y="3950373"/>
            <a:ext cx="5317942" cy="1774506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latin typeface="Bell MT" panose="02020503060305020303" pitchFamily="18" charset="0"/>
              </a:rPr>
              <a:t>Kelompok</a:t>
            </a:r>
            <a:r>
              <a:rPr lang="en-US" sz="2000" b="1" dirty="0" smtClean="0">
                <a:latin typeface="Bell MT" panose="02020503060305020303" pitchFamily="18" charset="0"/>
              </a:rPr>
              <a:t> 1</a:t>
            </a:r>
          </a:p>
          <a:p>
            <a:pPr algn="just"/>
            <a:r>
              <a:rPr lang="en-US" sz="1600" dirty="0" err="1" smtClean="0">
                <a:latin typeface="Bell MT" panose="02020503060305020303" pitchFamily="18" charset="0"/>
              </a:rPr>
              <a:t>Rafika</a:t>
            </a:r>
            <a:r>
              <a:rPr lang="en-US" sz="1600" dirty="0" smtClean="0">
                <a:latin typeface="Bell MT" panose="02020503060305020303" pitchFamily="18" charset="0"/>
              </a:rPr>
              <a:t> </a:t>
            </a:r>
            <a:r>
              <a:rPr lang="en-US" sz="1600" dirty="0" err="1" smtClean="0">
                <a:latin typeface="Bell MT" panose="02020503060305020303" pitchFamily="18" charset="0"/>
              </a:rPr>
              <a:t>Yuni</a:t>
            </a:r>
            <a:r>
              <a:rPr lang="en-US" sz="1600" dirty="0" smtClean="0">
                <a:latin typeface="Bell MT" panose="02020503060305020303" pitchFamily="18" charset="0"/>
              </a:rPr>
              <a:t> </a:t>
            </a:r>
            <a:r>
              <a:rPr lang="en-US" sz="1600" dirty="0" err="1" smtClean="0">
                <a:latin typeface="Bell MT" panose="02020503060305020303" pitchFamily="18" charset="0"/>
              </a:rPr>
              <a:t>Rahmawati</a:t>
            </a:r>
            <a:r>
              <a:rPr lang="en-US" sz="1600" dirty="0" smtClean="0">
                <a:latin typeface="Bell MT" panose="02020503060305020303" pitchFamily="18" charset="0"/>
              </a:rPr>
              <a:t>		1700006096</a:t>
            </a:r>
          </a:p>
          <a:p>
            <a:pPr algn="just"/>
            <a:r>
              <a:rPr lang="en-US" sz="1600" dirty="0" err="1">
                <a:latin typeface="Bell MT" panose="02020503060305020303" pitchFamily="18" charset="0"/>
              </a:rPr>
              <a:t>Rema</a:t>
            </a:r>
            <a:r>
              <a:rPr lang="en-US" sz="1600" dirty="0">
                <a:latin typeface="Bell MT" panose="02020503060305020303" pitchFamily="18" charset="0"/>
              </a:rPr>
              <a:t> </a:t>
            </a:r>
            <a:r>
              <a:rPr lang="en-US" sz="1600" dirty="0" err="1" smtClean="0">
                <a:latin typeface="Bell MT" panose="02020503060305020303" pitchFamily="18" charset="0"/>
              </a:rPr>
              <a:t>Juaeni</a:t>
            </a:r>
            <a:r>
              <a:rPr lang="en-US" sz="1600" dirty="0" smtClean="0">
                <a:latin typeface="Bell MT" panose="02020503060305020303" pitchFamily="18" charset="0"/>
              </a:rPr>
              <a:t>			1700006102</a:t>
            </a:r>
            <a:endParaRPr lang="en-US" sz="1600" dirty="0">
              <a:latin typeface="Bell MT" panose="02020503060305020303" pitchFamily="18" charset="0"/>
            </a:endParaRPr>
          </a:p>
          <a:p>
            <a:pPr algn="just"/>
            <a:r>
              <a:rPr lang="en-US" sz="1600" dirty="0" smtClean="0">
                <a:latin typeface="Bell MT" panose="02020503060305020303" pitchFamily="18" charset="0"/>
              </a:rPr>
              <a:t>Salma </a:t>
            </a:r>
            <a:r>
              <a:rPr lang="en-US" sz="1600" dirty="0" err="1" smtClean="0">
                <a:latin typeface="Bell MT" panose="02020503060305020303" pitchFamily="18" charset="0"/>
              </a:rPr>
              <a:t>Damayanti</a:t>
            </a:r>
            <a:r>
              <a:rPr lang="en-US" sz="1600" dirty="0">
                <a:latin typeface="Bell MT" panose="02020503060305020303" pitchFamily="18" charset="0"/>
              </a:rPr>
              <a:t>	</a:t>
            </a:r>
            <a:r>
              <a:rPr lang="en-US" sz="1600" dirty="0" smtClean="0">
                <a:latin typeface="Bell MT" panose="02020503060305020303" pitchFamily="18" charset="0"/>
              </a:rPr>
              <a:t>		1700006106</a:t>
            </a:r>
          </a:p>
          <a:p>
            <a:pPr algn="just"/>
            <a:r>
              <a:rPr lang="en-US" sz="1600" dirty="0" err="1" smtClean="0">
                <a:latin typeface="Bell MT" panose="02020503060305020303" pitchFamily="18" charset="0"/>
              </a:rPr>
              <a:t>Cahyo</a:t>
            </a:r>
            <a:r>
              <a:rPr lang="en-US" sz="1600" dirty="0" smtClean="0">
                <a:latin typeface="Bell MT" panose="02020503060305020303" pitchFamily="18" charset="0"/>
              </a:rPr>
              <a:t> </a:t>
            </a:r>
            <a:r>
              <a:rPr lang="en-US" sz="1600" dirty="0" err="1" smtClean="0">
                <a:latin typeface="Bell MT" panose="02020503060305020303" pitchFamily="18" charset="0"/>
              </a:rPr>
              <a:t>Setiadi</a:t>
            </a:r>
            <a:r>
              <a:rPr lang="en-US" sz="1600" dirty="0" smtClean="0">
                <a:latin typeface="Bell MT" panose="02020503060305020303" pitchFamily="18" charset="0"/>
              </a:rPr>
              <a:t>			1700006121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086371" y="2626492"/>
            <a:ext cx="7972024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086372" y="5724879"/>
            <a:ext cx="7972024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01" y="244265"/>
            <a:ext cx="1818166" cy="181816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32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7461982" y="1135905"/>
            <a:ext cx="4301075" cy="45822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43023" y="685635"/>
                <a:ext cx="7323633" cy="53562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400" dirty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ID" sz="1400" dirty="0" smtClean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atas </a:t>
                </a:r>
                <a:r>
                  <a:rPr lang="en-ID" sz="1400" dirty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integral </a:t>
                </a:r>
                <a:r>
                  <a:rPr lang="en-ID" sz="1400" dirty="0" err="1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secara</a:t>
                </a:r>
                <a:r>
                  <a:rPr lang="en-ID" sz="1400" dirty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umum</a:t>
                </a:r>
                <a:r>
                  <a:rPr lang="en-ID" sz="1400" dirty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digunakan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transformasi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 smtClean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variabel</a:t>
                </a:r>
                <a:r>
                  <a:rPr lang="en-ID" sz="1400" dirty="0" smtClean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berikut</a:t>
                </a:r>
                <a:endParaRPr lang="en-ID" sz="14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14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ID" sz="14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ID" sz="14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ID" sz="1400" dirty="0">
                  <a:solidFill>
                    <a:srgbClr val="FF0000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Yakni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bila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t=-1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dan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bila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maka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t=1. </a:t>
                </a:r>
                <a:endParaRPr lang="en-ID" sz="1400" dirty="0" smtClean="0">
                  <a:effectLst/>
                  <a:latin typeface="Century Gothic" panose="020B0502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400" dirty="0" err="1" smtClean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Substitusi</a:t>
                </a:r>
                <a:r>
                  <a:rPr lang="en-ID" sz="1400" dirty="0" smtClean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variable t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pada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integral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sup>
                      <m:e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𝑑𝑥</m:t>
                    </m:r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yaitu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ID" sz="1400" dirty="0" smtClean="0">
                  <a:effectLst/>
                  <a:latin typeface="Century Gothic" panose="020B0502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  <m: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dan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𝑑𝑥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diperoleh</a:t>
                </a:r>
                <a:endParaRPr lang="en-ID" sz="14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subSup"/>
                          <m:ctrlPr>
                            <a:rPr lang="en-ID" sz="14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ID" sz="14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𝑑𝑥</m:t>
                      </m:r>
                      <m:r>
                        <a:rPr lang="en-ID" sz="14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</m:t>
                      </m:r>
                      <m:nary>
                        <m:naryPr>
                          <m:limLoc m:val="subSup"/>
                          <m:ctrlP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  <m:e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𝑏</m:t>
                                      </m:r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</m:e>
                                  </m:d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𝑏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f>
                            <m:fPr>
                              <m:ctrlP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  <m:r>
                        <a:rPr lang="en-ID" sz="14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𝑑𝑡</m:t>
                      </m:r>
                    </m:oMath>
                  </m:oMathPara>
                </a14:m>
                <a:endParaRPr lang="en-ID" sz="1400" dirty="0">
                  <a:solidFill>
                    <a:srgbClr val="FF0000"/>
                  </a:solidFill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Atau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bentuk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eksplisit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berikut</a:t>
                </a:r>
                <a:endParaRPr lang="en-ID" sz="14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subSup"/>
                          <m:ctrlPr>
                            <a:rPr lang="en-ID" sz="14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ID" sz="14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𝑑𝑥</m:t>
                      </m:r>
                      <m:r>
                        <a:rPr lang="en-ID" sz="14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</m:t>
                      </m:r>
                      <m:f>
                        <m:fPr>
                          <m:ctrlP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𝑏</m:t>
                                      </m:r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𝑏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ID" sz="14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𝑏</m:t>
                                      </m:r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ID" sz="1400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𝑏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ID" sz="14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ID" sz="14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4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ID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sz="1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ID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ID" sz="14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ID" sz="14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023" y="685635"/>
                <a:ext cx="7323633" cy="5356210"/>
              </a:xfrm>
              <a:prstGeom prst="rect">
                <a:avLst/>
              </a:prstGeom>
              <a:blipFill rotWithShape="0">
                <a:blip r:embed="rId3"/>
                <a:stretch>
                  <a:fillRect l="-25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509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27754" y="761188"/>
                <a:ext cx="8955766" cy="40182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b="1" dirty="0" err="1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Contoh</a:t>
                </a:r>
                <a:r>
                  <a:rPr lang="en-ID" sz="1600" b="1" dirty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ID" sz="1600" b="1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Hitunglah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aproksimasi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integral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  <m: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nary>
                  </m:oMath>
                </a14:m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integrasi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Gauss</a:t>
                </a:r>
                <a:endParaRPr lang="en-ID" sz="16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b="1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Penyelesaian</a:t>
                </a:r>
                <a:r>
                  <a:rPr lang="en-ID" sz="1600" b="1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ID" sz="1600" b="1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Hasil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eksak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yaitu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  <m: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nary>
                    <m:r>
                      <a:rPr lang="en-ID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ID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ID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=6.3890561</m:t>
                    </m:r>
                  </m:oMath>
                </a14:m>
                <a:endParaRPr lang="en-ID" sz="16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Menggunakan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gauss: </a:t>
                </a:r>
                <a:endParaRPr lang="en-ID" sz="16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  <m: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≈</m:t>
                        </m:r>
                        <m:f>
                          <m:fPr>
                            <m:ctrlP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2−0</m:t>
                            </m:r>
                          </m:num>
                          <m:den>
                            <m: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nary>
                    <m:d>
                      <m:dPr>
                        <m:begChr m:val="["/>
                        <m:endChr m:val="]"/>
                        <m:ctrlP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D" sz="16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2−0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ID" sz="16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Pr>
                                      <m:num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ID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Times New Roman" panose="020206030504050203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ID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Times New Roman" panose="020206030504050203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rad>
                                      </m:num>
                                      <m:den>
                                        <m:r>
                                          <a:rPr lang="en-ID" sz="16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ID" sz="16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+2+0</m:t>
                                </m:r>
                              </m:num>
                              <m:den>
                                <m:r>
                                  <a:rPr lang="en-ID" sz="16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ID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1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D" sz="16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2−0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ID" sz="16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ID" sz="16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Pr>
                                      <m:num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ID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Times New Roman" panose="020206030504050203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ID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Times New Roman" panose="020206030504050203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rad>
                                      </m:num>
                                      <m:den>
                                        <m:r>
                                          <a:rPr lang="en-ID" sz="16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ID" sz="16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+2+0</m:t>
                                </m:r>
                              </m:num>
                              <m:den>
                                <m:r>
                                  <a:rPr lang="en-ID" sz="16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d>
                    <m:r>
                      <a:rPr lang="en-ID" sz="1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=6.3681082</m:t>
                    </m:r>
                  </m:oMath>
                </a14:m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ID" sz="16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Yang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memberikan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600" dirty="0" err="1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galat</a:t>
                </a:r>
                <a:r>
                  <a:rPr lang="en-ID" sz="1600" dirty="0">
                    <a:effectLst/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0.0209479</a:t>
                </a:r>
                <a:endParaRPr lang="en-ID" sz="16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54" y="761188"/>
                <a:ext cx="8955766" cy="4018280"/>
              </a:xfrm>
              <a:prstGeom prst="rect">
                <a:avLst/>
              </a:prstGeom>
              <a:blipFill rotWithShape="0">
                <a:blip r:embed="rId2"/>
                <a:stretch>
                  <a:fillRect l="-40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162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>
                <a:latin typeface="Century Gothic" panose="020B0502020202020204" pitchFamily="34" charset="0"/>
              </a:rPr>
              <a:t>Metode</a:t>
            </a:r>
            <a:r>
              <a:rPr lang="en-ID" sz="3600" b="1" dirty="0">
                <a:latin typeface="Century Gothic" panose="020B0502020202020204" pitchFamily="34" charset="0"/>
              </a:rPr>
              <a:t> </a:t>
            </a:r>
            <a:r>
              <a:rPr lang="en-ID" sz="3600" b="1" dirty="0" smtClean="0">
                <a:latin typeface="Century Gothic" panose="020B0502020202020204" pitchFamily="34" charset="0"/>
              </a:rPr>
              <a:t>Gauss-Legendre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Orde</a:t>
            </a:r>
            <a:r>
              <a:rPr lang="en-ID" sz="3600" b="1" dirty="0" smtClean="0">
                <a:latin typeface="Century Gothic" panose="020B0502020202020204" pitchFamily="34" charset="0"/>
              </a:rPr>
              <a:t> n/n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titik</a:t>
            </a:r>
            <a:endParaRPr lang="en-US" sz="3600" dirty="0">
              <a:latin typeface="Flicker DEMO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02829" y="1643771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ID" sz="1600" dirty="0" err="1">
                    <a:latin typeface="Century Gothic" pitchFamily="34" charset="0"/>
                  </a:rPr>
                  <a:t>Dengan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asumsi</a:t>
                </a:r>
                <a:r>
                  <a:rPr lang="en-ID" sz="1600" dirty="0">
                    <a:latin typeface="Century Gothic" pitchFamily="34" charset="0"/>
                  </a:rPr>
                  <a:t> formula </a:t>
                </a:r>
                <a:r>
                  <a:rPr lang="en-ID" sz="1600" dirty="0" err="1">
                    <a:latin typeface="Century Gothic" pitchFamily="34" charset="0"/>
                  </a:rPr>
                  <a:t>kuadratur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(</m:t>
                    </m:r>
                    <m:r>
                      <a:rPr lang="en-ID" sz="1600" i="1">
                        <a:latin typeface="Cambria Math"/>
                      </a:rPr>
                      <m:t>𝑓</m:t>
                    </m:r>
                    <m:r>
                      <a:rPr lang="en-ID" sz="1600" i="1">
                        <a:latin typeface="Cambria Math"/>
                      </a:rPr>
                      <m:t>)</m:t>
                    </m:r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memberikan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hasil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eksak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untuk</a:t>
                </a:r>
                <a:r>
                  <a:rPr lang="en-ID" sz="1600" dirty="0">
                    <a:latin typeface="Century Gothic" pitchFamily="34" charset="0"/>
                  </a:rPr>
                  <a:t> integral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ID" sz="1600" i="1">
                            <a:latin typeface="Cambria Math"/>
                          </a:rPr>
                          <m:t>𝑓</m:t>
                        </m:r>
                        <m:r>
                          <a:rPr lang="en-ID" sz="1600" i="1">
                            <a:latin typeface="Cambria Math"/>
                          </a:rPr>
                          <m:t>(</m:t>
                        </m:r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  <m:r>
                          <a:rPr lang="en-ID" sz="1600" i="1">
                            <a:latin typeface="Cambria Math"/>
                          </a:rPr>
                          <m:t>)</m:t>
                        </m:r>
                      </m:e>
                    </m:nary>
                    <m:r>
                      <a:rPr lang="en-ID" sz="1600" i="1">
                        <a:latin typeface="Cambria Math"/>
                      </a:rPr>
                      <m:t>𝑑𝑥</m:t>
                    </m:r>
                  </m:oMath>
                </a14:m>
                <a:r>
                  <a:rPr lang="en-ID" sz="1600" dirty="0">
                    <a:latin typeface="Century Gothic" pitchFamily="34" charset="0"/>
                  </a:rPr>
                  <a:t>, </a:t>
                </a:r>
                <a:r>
                  <a:rPr lang="en-ID" sz="1600" dirty="0" err="1">
                    <a:latin typeface="Century Gothic" pitchFamily="34" charset="0"/>
                  </a:rPr>
                  <a:t>yaitu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endParaRPr lang="en-ID" sz="1600" dirty="0" smtClean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n-ID" sz="1600" dirty="0" smtClean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n-ID" sz="1600" dirty="0" smtClean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n-ID" sz="1600" dirty="0" smtClean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ID" sz="1600" dirty="0" err="1" smtClean="0">
                    <a:latin typeface="Century Gothic" pitchFamily="34" charset="0"/>
                  </a:rPr>
                  <a:t>Dipenuhi</a:t>
                </a:r>
                <a:r>
                  <a:rPr lang="en-ID" sz="1600" dirty="0" smtClean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untuk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setiap</a:t>
                </a:r>
                <a:r>
                  <a:rPr lang="en-ID" sz="1600" dirty="0">
                    <a:latin typeface="Century Gothic" pitchFamily="34" charset="0"/>
                  </a:rPr>
                  <a:t> f </a:t>
                </a:r>
                <a:r>
                  <a:rPr lang="en-ID" sz="1600" dirty="0" err="1">
                    <a:latin typeface="Century Gothic" pitchFamily="34" charset="0"/>
                  </a:rPr>
                  <a:t>berupa</a:t>
                </a:r>
                <a:r>
                  <a:rPr lang="en-ID" sz="1600" dirty="0">
                    <a:latin typeface="Century Gothic" pitchFamily="34" charset="0"/>
                  </a:rPr>
                  <a:t> 1,x,…,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ID" sz="1600" i="1">
                            <a:latin typeface="Cambria Math"/>
                          </a:rPr>
                          <m:t>2</m:t>
                        </m:r>
                        <m:r>
                          <a:rPr lang="en-ID" sz="1600" i="1">
                            <a:latin typeface="Cambria Math"/>
                          </a:rPr>
                          <m:t>𝑛</m:t>
                        </m:r>
                        <m:r>
                          <a:rPr lang="en-ID" sz="16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maka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terbentuk</a:t>
                </a:r>
                <a:r>
                  <a:rPr lang="en-ID" sz="1600" dirty="0">
                    <a:latin typeface="Century Gothic" pitchFamily="34" charset="0"/>
                  </a:rPr>
                  <a:t> system </a:t>
                </a:r>
                <a:r>
                  <a:rPr lang="en-ID" sz="1600" dirty="0" err="1">
                    <a:latin typeface="Century Gothic" pitchFamily="34" charset="0"/>
                  </a:rPr>
                  <a:t>persamaan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tak</a:t>
                </a:r>
                <a:r>
                  <a:rPr lang="en-ID" sz="1600" dirty="0">
                    <a:latin typeface="Century Gothic" pitchFamily="34" charset="0"/>
                  </a:rPr>
                  <a:t> linier (SPTL</a:t>
                </a:r>
                <a:r>
                  <a:rPr lang="en-ID" sz="1600" dirty="0" smtClean="0">
                    <a:latin typeface="Century Gothic" pitchFamily="34" charset="0"/>
                  </a:rPr>
                  <a:t>). </a:t>
                </a:r>
                <a:r>
                  <a:rPr lang="en-ID" sz="1600" dirty="0">
                    <a:latin typeface="Century Gothic" pitchFamily="34" charset="0"/>
                  </a:rPr>
                  <a:t>Dengan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2</m:t>
                    </m:r>
                    <m:r>
                      <a:rPr lang="en-US" sz="1600" i="1">
                        <a:latin typeface="Cambria Math"/>
                      </a:rPr>
                      <m:t>𝑛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</m:oMath>
                </a14:m>
                <a:r>
                  <a:rPr lang="en-ID" sz="1600" dirty="0" err="1">
                    <a:latin typeface="Century Gothic" pitchFamily="34" charset="0"/>
                  </a:rPr>
                  <a:t>variabel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dengan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D" sz="1600" dirty="0" err="1">
                    <a:latin typeface="Century Gothic" pitchFamily="34" charset="0"/>
                  </a:rPr>
                  <a:t>dan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D" sz="1600" dirty="0">
                    <a:latin typeface="Century Gothic" pitchFamily="34" charset="0"/>
                  </a:rPr>
                  <a:t>. </a:t>
                </a:r>
                <a:endParaRPr lang="en-US" sz="1600" dirty="0">
                  <a:latin typeface="Century Gothic" pitchFamily="34" charset="0"/>
                </a:endParaRPr>
              </a:p>
            </p:txBody>
          </p:sp>
        </mc:Choice>
        <mc:Fallback xmlns="">
          <p:sp>
            <p:nvSpPr>
              <p:cNvPr id="2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2829" y="1643771"/>
                <a:ext cx="10515600" cy="4351338"/>
              </a:xfrm>
              <a:blipFill rotWithShape="0">
                <a:blip r:embed="rId2"/>
                <a:stretch>
                  <a:fillRect l="-348" t="-6872" r="-29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471594" y="2508472"/>
                <a:ext cx="7283404" cy="8485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D" i="0"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en-ID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nary>
                        <m:naryPr>
                          <m:limLoc m:val="subSup"/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ID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ID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ID" i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ID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594" y="2508472"/>
                <a:ext cx="7283404" cy="84850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474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>
                <a:latin typeface="Century Gothic" panose="020B0502020202020204" pitchFamily="34" charset="0"/>
              </a:rPr>
              <a:t>Metode</a:t>
            </a:r>
            <a:r>
              <a:rPr lang="en-ID" sz="3600" b="1" dirty="0">
                <a:latin typeface="Century Gothic" panose="020B0502020202020204" pitchFamily="34" charset="0"/>
              </a:rPr>
              <a:t> </a:t>
            </a:r>
            <a:r>
              <a:rPr lang="en-ID" sz="3600" b="1" dirty="0" smtClean="0">
                <a:latin typeface="Century Gothic" panose="020B0502020202020204" pitchFamily="34" charset="0"/>
              </a:rPr>
              <a:t>Gauss-Legendre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Orde</a:t>
            </a:r>
            <a:r>
              <a:rPr lang="en-ID" sz="3600" b="1" dirty="0" smtClean="0">
                <a:latin typeface="Century Gothic" panose="020B0502020202020204" pitchFamily="34" charset="0"/>
              </a:rPr>
              <a:t> n/n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titik</a:t>
            </a:r>
            <a:endParaRPr lang="en-US" sz="3600" dirty="0">
              <a:latin typeface="Flicker DEMO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02829" y="1643771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ID" sz="1600" dirty="0" smtClean="0">
                    <a:latin typeface="Century Gothic" pitchFamily="34" charset="0"/>
                  </a:rPr>
                  <a:t>Cara lain </a:t>
                </a:r>
                <a:r>
                  <a:rPr lang="en-ID" sz="1600" dirty="0" err="1">
                    <a:latin typeface="Century Gothic" pitchFamily="34" charset="0"/>
                  </a:rPr>
                  <a:t>menentukan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absis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bobot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pada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integrasi</a:t>
                </a:r>
                <a:r>
                  <a:rPr lang="en-ID" sz="1600" dirty="0">
                    <a:latin typeface="Century Gothic" pitchFamily="34" charset="0"/>
                  </a:rPr>
                  <a:t> Gauss </a:t>
                </a:r>
                <a:r>
                  <a:rPr lang="en-ID" sz="1600" dirty="0" err="1">
                    <a:latin typeface="Century Gothic" pitchFamily="34" charset="0"/>
                  </a:rPr>
                  <a:t>seperti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diungkapkan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oleh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b="1" dirty="0">
                    <a:latin typeface="Century Gothic" pitchFamily="34" charset="0"/>
                  </a:rPr>
                  <a:t>Burden </a:t>
                </a:r>
                <a:r>
                  <a:rPr lang="en-ID" sz="1600" b="1" dirty="0" err="1">
                    <a:latin typeface="Century Gothic" pitchFamily="34" charset="0"/>
                  </a:rPr>
                  <a:t>dan</a:t>
                </a:r>
                <a:r>
                  <a:rPr lang="en-ID" sz="1600" b="1" dirty="0">
                    <a:latin typeface="Century Gothic" pitchFamily="34" charset="0"/>
                  </a:rPr>
                  <a:t> </a:t>
                </a:r>
                <a:r>
                  <a:rPr lang="en-ID" sz="1600" b="1" dirty="0" err="1">
                    <a:latin typeface="Century Gothic" pitchFamily="34" charset="0"/>
                  </a:rPr>
                  <a:t>Faires</a:t>
                </a:r>
                <a:r>
                  <a:rPr lang="en-ID" sz="1600" b="1" dirty="0">
                    <a:latin typeface="Century Gothic" pitchFamily="34" charset="0"/>
                  </a:rPr>
                  <a:t> (2003), Kress (1998</a:t>
                </a:r>
                <a:r>
                  <a:rPr lang="en-ID" sz="1600" dirty="0">
                    <a:latin typeface="Century Gothic" pitchFamily="34" charset="0"/>
                  </a:rPr>
                  <a:t>) </a:t>
                </a:r>
                <a:r>
                  <a:rPr lang="en-ID" sz="1600" dirty="0" err="1">
                    <a:latin typeface="Century Gothic" pitchFamily="34" charset="0"/>
                  </a:rPr>
                  <a:t>adalah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dengan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menggunakan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 smtClean="0">
                    <a:latin typeface="Century Gothic" pitchFamily="34" charset="0"/>
                  </a:rPr>
                  <a:t>keluarga</a:t>
                </a:r>
                <a:r>
                  <a:rPr lang="en-ID" sz="1600" dirty="0" smtClean="0">
                    <a:latin typeface="Century Gothic" pitchFamily="34" charset="0"/>
                  </a:rPr>
                  <a:t>, </a:t>
                </a:r>
                <a:r>
                  <a:rPr lang="en-ID" sz="1600" dirty="0" err="1">
                    <a:latin typeface="Century Gothic" pitchFamily="34" charset="0"/>
                  </a:rPr>
                  <a:t>yaitu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polinomial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dengan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sifat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D" sz="1600" b="1" dirty="0">
                        <a:latin typeface="Century Gothic" pitchFamily="34" charset="0"/>
                      </a:rPr>
                      <m:t>polynomial</m:t>
                    </m:r>
                    <m:r>
                      <m:rPr>
                        <m:nor/>
                      </m:rPr>
                      <a:rPr lang="en-ID" sz="1600" b="1" dirty="0">
                        <a:latin typeface="Century Gothic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ID" sz="1600" b="1" dirty="0">
                        <a:latin typeface="Century Gothic" pitchFamily="34" charset="0"/>
                      </a:rPr>
                      <m:t>Legendre</m:t>
                    </m:r>
                    <m:r>
                      <m:rPr>
                        <m:nor/>
                      </m:rPr>
                      <a:rPr lang="en-ID" sz="1600" b="1" dirty="0">
                        <a:latin typeface="Century Gothic" pitchFamily="34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en-ID" sz="1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latin typeface="Cambria Math"/>
                              </a:rPr>
                              <m:t>𝑷</m:t>
                            </m:r>
                          </m:e>
                          <m:sub>
                            <m:r>
                              <a:rPr lang="en-ID" sz="1600" b="1" i="1"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b="1" i="1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ID" sz="1600" b="1" i="1"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latin typeface="Cambria Math"/>
                              </a:rPr>
                              <m:t>𝑷</m:t>
                            </m:r>
                          </m:e>
                          <m:sub>
                            <m:r>
                              <a:rPr lang="en-ID" sz="1600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b="1" i="1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ID" sz="1600" b="1" i="1"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latin typeface="Cambria Math"/>
                              </a:rPr>
                              <m:t>𝑷</m:t>
                            </m:r>
                          </m:e>
                          <m:sub>
                            <m:r>
                              <a:rPr lang="en-ID" sz="1600" b="1" i="1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b="1" i="1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ID" sz="1600" b="1" i="1">
                            <a:latin typeface="Cambria Math"/>
                          </a:rPr>
                          <m:t>,…</m:t>
                        </m:r>
                      </m:e>
                    </m:d>
                  </m:oMath>
                </a14:m>
                <a:endParaRPr lang="en-ID" sz="1600" b="1" i="1" dirty="0" smtClean="0">
                  <a:latin typeface="Century Gothic" panose="020B0502020202020204" pitchFamily="34" charset="0"/>
                </a:endParaRPr>
              </a:p>
              <a:p>
                <a:pPr marL="0" indent="0" algn="just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subSup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𝒅𝒙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≠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nary>
                    </m:oMath>
                  </m:oMathPara>
                </a14:m>
                <a:endParaRPr lang="en-US" sz="1600" b="1" dirty="0" smtClean="0">
                  <a:latin typeface="Century Gothic" pitchFamily="34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ID" sz="1600" dirty="0">
                    <a:latin typeface="Century Gothic" pitchFamily="34" charset="0"/>
                  </a:rPr>
                  <a:t>Beberapa polynomial Legendre </a:t>
                </a:r>
                <a:r>
                  <a:rPr lang="en-ID" sz="1600" dirty="0" err="1">
                    <a:latin typeface="Century Gothic" pitchFamily="34" charset="0"/>
                  </a:rPr>
                  <a:t>awal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adalah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sebagai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berikut</a:t>
                </a:r>
                <a:endParaRPr lang="en-US" sz="1600" dirty="0">
                  <a:latin typeface="Century Gothic" pitchFamily="34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ID" sz="1600" i="1">
                          <a:latin typeface="Cambria Math"/>
                        </a:rPr>
                        <m:t>=1</m:t>
                      </m:r>
                      <m:r>
                        <a:rPr lang="en-US" sz="1600" i="1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en-US" sz="1600" i="1" dirty="0">
                  <a:latin typeface="Cambria Math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ID" sz="1600" i="1">
                          <a:latin typeface="Cambria Math"/>
                        </a:rPr>
                        <m:t>=</m:t>
                      </m:r>
                      <m:r>
                        <a:rPr lang="en-ID" sz="1600" i="1">
                          <a:latin typeface="Cambria Math"/>
                        </a:rPr>
                        <m:t>𝑥</m:t>
                      </m:r>
                      <m:r>
                        <a:rPr lang="en-ID" sz="1600" i="1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en-US" sz="1600" i="1" dirty="0">
                  <a:latin typeface="Cambria Math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ID" sz="16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ID" sz="16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ID" sz="1600" i="1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en-US" sz="1600" i="1" dirty="0">
                  <a:latin typeface="Century Gothic" pitchFamily="34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ID" sz="16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ID" sz="16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ID" sz="16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ID" sz="1600" i="1">
                          <a:latin typeface="Cambria Math"/>
                        </a:rPr>
                        <m:t>𝑥</m:t>
                      </m:r>
                      <m:r>
                        <a:rPr lang="en-ID" sz="1600" i="1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en-US" sz="1600" i="1" dirty="0">
                  <a:latin typeface="Cambria Math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ID" sz="16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ID" sz="1600" i="1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ID" sz="16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7</m:t>
                          </m:r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16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ID" sz="16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1600" b="1" dirty="0">
                  <a:latin typeface="Century Gothic" pitchFamily="34" charset="0"/>
                </a:endParaRPr>
              </a:p>
            </p:txBody>
          </p:sp>
        </mc:Choice>
        <mc:Fallback xmlns="">
          <p:sp>
            <p:nvSpPr>
              <p:cNvPr id="2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2829" y="1643771"/>
                <a:ext cx="10515600" cy="4351338"/>
              </a:xfrm>
              <a:blipFill rotWithShape="0">
                <a:blip r:embed="rId2"/>
                <a:stretch>
                  <a:fillRect l="-348" r="-29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932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>
                <a:latin typeface="Century Gothic" panose="020B0502020202020204" pitchFamily="34" charset="0"/>
              </a:rPr>
              <a:t>Metode</a:t>
            </a:r>
            <a:r>
              <a:rPr lang="en-ID" sz="3600" b="1" dirty="0">
                <a:latin typeface="Century Gothic" panose="020B0502020202020204" pitchFamily="34" charset="0"/>
              </a:rPr>
              <a:t> </a:t>
            </a:r>
            <a:r>
              <a:rPr lang="en-ID" sz="3600" b="1" dirty="0" smtClean="0">
                <a:latin typeface="Century Gothic" panose="020B0502020202020204" pitchFamily="34" charset="0"/>
              </a:rPr>
              <a:t>Gauss-Legendre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Orde</a:t>
            </a:r>
            <a:r>
              <a:rPr lang="en-ID" sz="3600" b="1" dirty="0" smtClean="0">
                <a:latin typeface="Century Gothic" panose="020B0502020202020204" pitchFamily="34" charset="0"/>
              </a:rPr>
              <a:t> n/n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titik</a:t>
            </a:r>
            <a:endParaRPr lang="en-US" sz="3600" dirty="0">
              <a:latin typeface="Flicker DEMO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6" name="Content Placeholder 8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826162"/>
                  </p:ext>
                </p:extLst>
              </p:nvPr>
            </p:nvGraphicFramePr>
            <p:xfrm>
              <a:off x="1567080" y="1944710"/>
              <a:ext cx="9209112" cy="414805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41618"/>
                    <a:gridCol w="1841618"/>
                    <a:gridCol w="1841618"/>
                    <a:gridCol w="1841618"/>
                    <a:gridCol w="1842640"/>
                  </a:tblGrid>
                  <a:tr h="257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n</a:t>
                          </a:r>
                          <a:endParaRPr lang="en-US" sz="1600" dirty="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2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3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4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5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4356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 err="1">
                              <a:effectLst/>
                              <a:latin typeface="Century Gothic" pitchFamily="34" charset="0"/>
                            </a:rPr>
                            <a:t>Absis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,</m:t>
                                    </m:r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0.5773502692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-0.5773502692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0.7745966692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0.000000000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-0.7745966692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0.8611363116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0.3399810436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-0.3399810436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-0.8611363116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0.9061798459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0.5384693101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0.000000000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-0.5384693101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-0.9061798459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4356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 err="1">
                              <a:effectLst/>
                              <a:latin typeface="Century Gothic" pitchFamily="34" charset="0"/>
                            </a:rPr>
                            <a:t>Bobot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,</m:t>
                                    </m:r>
                                    <m:r>
                                      <a:rPr lang="en-ID" sz="2000">
                                        <a:effectLst/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1.0000000000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1.0000000000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0.5555555556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0.8888888889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0.5555555556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0.3478548451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0.6521451549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0.6521451549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0.3478548451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0.2369268850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0.4786286705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0.5688888889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0.4786286705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0.2369268850</a:t>
                          </a:r>
                          <a:endParaRPr lang="en-US" sz="1600" dirty="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6" name="Content Placeholder 8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826162"/>
                  </p:ext>
                </p:extLst>
              </p:nvPr>
            </p:nvGraphicFramePr>
            <p:xfrm>
              <a:off x="1567080" y="1944710"/>
              <a:ext cx="9209112" cy="414436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41618"/>
                    <a:gridCol w="1841618"/>
                    <a:gridCol w="1841618"/>
                    <a:gridCol w="1841618"/>
                    <a:gridCol w="1842640"/>
                  </a:tblGrid>
                  <a:tr h="257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n</a:t>
                          </a:r>
                          <a:endParaRPr lang="en-US" sz="1600" dirty="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2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3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4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5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435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31" t="-16614" r="-401656" b="-1006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0.5773502692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-0.5773502692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0.7745966692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0.000000000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-0.7745966692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0.8611363116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0.3399810436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-0.3399810436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-0.8611363116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0.9061798459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0.5384693101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0.000000000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-0.5384693101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-0.9061798459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435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31" t="-116614" r="-401656" b="-6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1.0000000000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1.0000000000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0.5555555556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0.8888888889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0.5555555556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0.3478548451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0.6521451549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0.6521451549</a:t>
                          </a:r>
                          <a:endParaRPr lang="en-US" sz="160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>
                              <a:effectLst/>
                              <a:latin typeface="Century Gothic" pitchFamily="34" charset="0"/>
                            </a:rPr>
                            <a:t>0.3478548451</a:t>
                          </a:r>
                          <a:endParaRPr lang="en-US" sz="160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0.2369268850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0.4786286705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0.5688888889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0.4786286705</a:t>
                          </a:r>
                          <a:endParaRPr lang="en-US" sz="1600" dirty="0">
                            <a:effectLst/>
                            <a:latin typeface="Century Gothic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ID" sz="1600" dirty="0">
                              <a:effectLst/>
                              <a:latin typeface="Century Gothic" pitchFamily="34" charset="0"/>
                            </a:rPr>
                            <a:t>0.2369268850</a:t>
                          </a:r>
                          <a:endParaRPr lang="en-US" sz="1600" dirty="0">
                            <a:effectLst/>
                            <a:latin typeface="Century Gothic" pitchFamily="34" charset="0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4407312" y="1328469"/>
            <a:ext cx="386195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Tabel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Absis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Bobot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Integral Gauss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6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>
                <a:latin typeface="Century Gothic" panose="020B0502020202020204" pitchFamily="34" charset="0"/>
              </a:rPr>
              <a:t>Metode</a:t>
            </a:r>
            <a:r>
              <a:rPr lang="en-ID" sz="3600" b="1" dirty="0">
                <a:latin typeface="Century Gothic" panose="020B0502020202020204" pitchFamily="34" charset="0"/>
              </a:rPr>
              <a:t> </a:t>
            </a:r>
            <a:r>
              <a:rPr lang="en-ID" sz="3600" b="1" dirty="0" smtClean="0">
                <a:latin typeface="Century Gothic" panose="020B0502020202020204" pitchFamily="34" charset="0"/>
              </a:rPr>
              <a:t>Gauss-Legendre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Orde</a:t>
            </a:r>
            <a:r>
              <a:rPr lang="en-ID" sz="3600" b="1" dirty="0" smtClean="0">
                <a:latin typeface="Century Gothic" panose="020B0502020202020204" pitchFamily="34" charset="0"/>
              </a:rPr>
              <a:t> n/n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titik</a:t>
            </a:r>
            <a:endParaRPr lang="en-US" sz="3600" dirty="0">
              <a:latin typeface="Flicker DEMO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55496" y="1519868"/>
                <a:ext cx="10515600" cy="423225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ID" sz="1600" dirty="0" smtClean="0">
                    <a:latin typeface="Century Gothic" pitchFamily="34" charset="0"/>
                  </a:rPr>
                  <a:t>Secara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umum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metode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integrasi</a:t>
                </a:r>
                <a:r>
                  <a:rPr lang="en-ID" sz="1600" dirty="0">
                    <a:latin typeface="Century Gothic" pitchFamily="34" charset="0"/>
                  </a:rPr>
                  <a:t> Gauss order n </a:t>
                </a:r>
                <a:r>
                  <a:rPr lang="en-ID" sz="1600" dirty="0" err="1">
                    <a:latin typeface="Century Gothic" pitchFamily="34" charset="0"/>
                  </a:rPr>
                  <a:t>dapat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diformulasikan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sebagai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berikut</a:t>
                </a:r>
                <a:endParaRPr lang="en-US" sz="1600" dirty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subSup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ID" sz="1600" i="1">
                          <a:latin typeface="Cambria Math"/>
                        </a:rPr>
                        <m:t>𝑑𝑥</m:t>
                      </m:r>
                      <m:r>
                        <a:rPr lang="en-ID" sz="1600" i="1">
                          <a:latin typeface="Cambria Math"/>
                        </a:rPr>
                        <m:t>≈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𝑏</m:t>
                          </m:r>
                          <m:r>
                            <a:rPr lang="en-ID" sz="1600" i="1">
                              <a:latin typeface="Cambria Math"/>
                            </a:rPr>
                            <m:t>−</m:t>
                          </m:r>
                          <m:r>
                            <a:rPr lang="en-ID" sz="16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𝑗</m:t>
                          </m:r>
                          <m:r>
                            <a:rPr lang="en-ID" sz="16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ID" sz="1600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D" sz="1600" i="1">
                                      <a:latin typeface="Cambria Math"/>
                                    </a:rPr>
                                    <m:t>𝑏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D" sz="16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ID" sz="16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ID" sz="16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ID" sz="16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dirty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n-ID" sz="1600" dirty="0" smtClean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ID" sz="1600" dirty="0" smtClean="0">
                    <a:latin typeface="Century Gothic" pitchFamily="34" charset="0"/>
                  </a:rPr>
                  <a:t>Formula </a:t>
                </a:r>
                <a:r>
                  <a:rPr lang="en-ID" sz="1600" dirty="0" err="1">
                    <a:latin typeface="Century Gothic" pitchFamily="34" charset="0"/>
                  </a:rPr>
                  <a:t>ini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memberikn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hasil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eksak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jika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D" sz="16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ID" sz="1600" dirty="0">
                    <a:latin typeface="Century Gothic" pitchFamily="34" charset="0"/>
                  </a:rPr>
                  <a:t> polynomial </a:t>
                </a:r>
                <a:r>
                  <a:rPr lang="en-ID" sz="1600" dirty="0" err="1" smtClean="0">
                    <a:latin typeface="Century Gothic" pitchFamily="34" charset="0"/>
                  </a:rPr>
                  <a:t>berderajat</a:t>
                </a:r>
                <a:r>
                  <a:rPr lang="en-ID" sz="1600" dirty="0" smtClean="0">
                    <a:latin typeface="Century Gothic" pitchFamily="34" charset="0"/>
                  </a:rPr>
                  <a:t> paling </a:t>
                </a:r>
                <a:r>
                  <a:rPr lang="en-ID" sz="1600" dirty="0" err="1" smtClean="0">
                    <a:latin typeface="Century Gothic" pitchFamily="34" charset="0"/>
                  </a:rPr>
                  <a:t>tinggi</a:t>
                </a:r>
                <a:r>
                  <a:rPr lang="en-ID" sz="1600" dirty="0" smtClean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2</m:t>
                    </m:r>
                    <m:r>
                      <a:rPr lang="en-US" sz="1600" b="0" i="1" smtClean="0">
                        <a:latin typeface="Cambria Math"/>
                      </a:rPr>
                      <m:t>𝑛</m:t>
                    </m:r>
                    <m:r>
                      <a:rPr lang="en-US" sz="1600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ID" sz="1600" dirty="0" smtClean="0">
                    <a:latin typeface="Century Gothic" pitchFamily="34" charset="0"/>
                  </a:rPr>
                  <a:t>.</a:t>
                </a:r>
                <a:endParaRPr lang="en-US" sz="1600" dirty="0">
                  <a:latin typeface="Century Gothic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n-US" sz="1600" dirty="0">
                  <a:latin typeface="Century Gothic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5496" y="1519868"/>
                <a:ext cx="10515600" cy="4232253"/>
              </a:xfrm>
              <a:blipFill rotWithShape="1">
                <a:blip r:embed="rId2"/>
                <a:stretch>
                  <a:fillRect l="-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84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 smtClean="0">
                <a:latin typeface="Century Gothic" panose="020B0502020202020204" pitchFamily="34" charset="0"/>
              </a:rPr>
              <a:t>Integrasi</a:t>
            </a:r>
            <a:r>
              <a:rPr lang="en-ID" sz="3600" b="1" dirty="0" smtClean="0">
                <a:latin typeface="Century Gothic" panose="020B0502020202020204" pitchFamily="34" charset="0"/>
              </a:rPr>
              <a:t> Gauss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Bersusun</a:t>
            </a:r>
            <a:endParaRPr lang="en-US" sz="3600" dirty="0">
              <a:latin typeface="Flicker DEMO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ID" sz="1600" dirty="0" smtClean="0">
                    <a:latin typeface="Century Gothic" pitchFamily="34" charset="0"/>
                  </a:rPr>
                  <a:t>Misalkan</a:t>
                </a:r>
                <a:r>
                  <a:rPr lang="en-ID" sz="1600" dirty="0">
                    <a:latin typeface="Century Gothic" pitchFamily="34" charset="0"/>
                  </a:rPr>
                  <a:t> interval </a:t>
                </a:r>
                <a:r>
                  <a:rPr lang="en-ID" sz="1600" dirty="0" err="1">
                    <a:latin typeface="Century Gothic" pitchFamily="34" charset="0"/>
                  </a:rPr>
                  <a:t>integrasi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1600" i="1">
                            <a:latin typeface="Cambria Math"/>
                          </a:rPr>
                          <m:t>𝑎</m:t>
                        </m:r>
                        <m:r>
                          <a:rPr lang="en-ID" sz="1600" i="1">
                            <a:latin typeface="Cambria Math"/>
                          </a:rPr>
                          <m:t>,</m:t>
                        </m:r>
                        <m:r>
                          <a:rPr lang="en-ID" sz="1600" i="1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dipartisi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seragam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D" sz="1600" i="1">
                        <a:latin typeface="Cambria Math"/>
                      </a:rPr>
                      <m:t>𝑎</m:t>
                    </m:r>
                    <m:r>
                      <a:rPr lang="en-ID" sz="1600" i="1">
                        <a:latin typeface="Cambria Math"/>
                      </a:rPr>
                      <m:t>≔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&lt;…&lt;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𝑁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≔</m:t>
                    </m:r>
                    <m:r>
                      <a:rPr lang="en-ID" sz="1600" i="1">
                        <a:latin typeface="Cambria Math"/>
                      </a:rPr>
                      <m:t>𝑏</m:t>
                    </m:r>
                    <m:r>
                      <a:rPr lang="en-ID" sz="1600" i="1">
                        <a:latin typeface="Cambria Math"/>
                      </a:rPr>
                      <m:t>,</m:t>
                    </m:r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yakni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𝑘</m:t>
                        </m:r>
                        <m:r>
                          <a:rPr lang="en-ID" sz="1600" i="1"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≔</m:t>
                    </m:r>
                    <m:r>
                      <a:rPr lang="en-ID" sz="1600" i="1">
                        <a:latin typeface="Cambria Math"/>
                      </a:rPr>
                      <m:t>h</m:t>
                    </m:r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untuk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setiadp</a:t>
                </a:r>
                <a:r>
                  <a:rPr lang="en-ID" sz="1600" dirty="0">
                    <a:latin typeface="Century Gothic" pitchFamily="34" charset="0"/>
                  </a:rPr>
                  <a:t> k=1,…,N. </a:t>
                </a:r>
                <a:r>
                  <a:rPr lang="en-ID" sz="1600" dirty="0" err="1">
                    <a:latin typeface="Century Gothic" pitchFamily="34" charset="0"/>
                  </a:rPr>
                  <a:t>Pada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setiap</a:t>
                </a:r>
                <a:r>
                  <a:rPr lang="en-ID" sz="1600" dirty="0">
                    <a:latin typeface="Century Gothic" pitchFamily="34" charset="0"/>
                  </a:rPr>
                  <a:t> subinterval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≔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/>
                          </a:rPr>
                          <m:t>𝑘</m:t>
                        </m:r>
                        <m:r>
                          <a:rPr lang="en-ID" sz="1600" i="1"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ID" sz="1600" i="1">
                        <a:latin typeface="Cambria Math"/>
                      </a:rPr>
                      <m:t>,</m:t>
                    </m:r>
                    <m:r>
                      <a:rPr lang="en-ID" sz="1600" i="1">
                        <a:latin typeface="Cambria Math"/>
                      </a:rPr>
                      <m:t>𝑘</m:t>
                    </m:r>
                    <m:r>
                      <a:rPr lang="en-ID" sz="1600" i="1">
                        <a:latin typeface="Cambria Math"/>
                      </a:rPr>
                      <m:t>=1,…,</m:t>
                    </m:r>
                    <m:r>
                      <a:rPr lang="en-ID" sz="1600" i="1">
                        <a:latin typeface="Cambria Math"/>
                      </a:rPr>
                      <m:t>𝑁</m:t>
                    </m:r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dapat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dibentuk</a:t>
                </a:r>
                <a:endParaRPr lang="en-US" sz="1600" dirty="0">
                  <a:latin typeface="Century Gothic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1600" i="1" dirty="0">
                  <a:latin typeface="Century Gothic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</m:e>
                      </m:d>
                      <m:r>
                        <a:rPr lang="en-ID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  <m:r>
                            <a:rPr lang="en-ID" sz="16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𝑗</m:t>
                          </m:r>
                          <m:r>
                            <a:rPr lang="en-ID" sz="16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ID" sz="1600" i="1"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en-ID" sz="1600" i="1"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𝑘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ID" sz="16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en-US" sz="1600" i="1" dirty="0" smtClean="0">
                  <a:latin typeface="Cambria Math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h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𝑗</m:t>
                          </m:r>
                          <m:r>
                            <a:rPr lang="en-ID" sz="16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D" sz="1600" i="1">
                                      <a:latin typeface="Cambria Math"/>
                                    </a:rPr>
                                    <m:t>h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ID" sz="1600" i="1"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en-ID" sz="1600" i="1"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en-ID" sz="16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en-ID" sz="16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en-US" sz="1600" i="1" dirty="0" smtClean="0">
                  <a:latin typeface="Cambria Math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h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𝑗</m:t>
                          </m:r>
                          <m:r>
                            <a:rPr lang="en-ID" sz="16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D" sz="1600" i="1">
                                      <a:latin typeface="Cambria Math"/>
                                    </a:rPr>
                                    <m:t>h</m:t>
                                  </m:r>
                                  <m:d>
                                    <m:d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,</m:t>
                                          </m:r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  <m:r>
                                    <a:rPr lang="en-ID" sz="1600" i="1"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ID" sz="16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en-US" sz="1600" dirty="0">
                  <a:latin typeface="Century Gothic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1600" dirty="0">
                  <a:latin typeface="Century Gothic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802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>
                <a:latin typeface="Century Gothic" panose="020B0502020202020204" pitchFamily="34" charset="0"/>
              </a:rPr>
              <a:t>Metode</a:t>
            </a:r>
            <a:r>
              <a:rPr lang="en-ID" sz="3600" b="1" dirty="0">
                <a:latin typeface="Century Gothic" panose="020B0502020202020204" pitchFamily="34" charset="0"/>
              </a:rPr>
              <a:t> </a:t>
            </a:r>
            <a:r>
              <a:rPr lang="en-ID" sz="3600" b="1" dirty="0" smtClean="0">
                <a:latin typeface="Century Gothic" panose="020B0502020202020204" pitchFamily="34" charset="0"/>
              </a:rPr>
              <a:t>Gauss-Legendre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Orde</a:t>
            </a:r>
            <a:r>
              <a:rPr lang="en-ID" sz="3600" b="1" dirty="0" smtClean="0">
                <a:latin typeface="Century Gothic" panose="020B0502020202020204" pitchFamily="34" charset="0"/>
              </a:rPr>
              <a:t> n/n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titik</a:t>
            </a:r>
            <a:endParaRPr lang="en-US" sz="3600" dirty="0">
              <a:latin typeface="Flicker DEMO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34835"/>
                <a:ext cx="10515600" cy="4500563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ID" sz="1600" dirty="0" err="1">
                    <a:latin typeface="Century Gothic" pitchFamily="34" charset="0"/>
                  </a:rPr>
                  <a:t>Akhirnya</a:t>
                </a:r>
                <a:r>
                  <a:rPr lang="en-ID" sz="1600" dirty="0">
                    <a:latin typeface="Century Gothic" pitchFamily="34" charset="0"/>
                  </a:rPr>
                  <a:t>, integral Gauss </a:t>
                </a:r>
                <a:r>
                  <a:rPr lang="en-ID" sz="1600" dirty="0" err="1">
                    <a:latin typeface="Century Gothic" pitchFamily="34" charset="0"/>
                  </a:rPr>
                  <a:t>bersusun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pada</a:t>
                </a:r>
                <a:r>
                  <a:rPr lang="en-ID" sz="1600" dirty="0">
                    <a:latin typeface="Century Gothic" pitchFamily="34" charset="0"/>
                  </a:rPr>
                  <a:t>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1600" i="1">
                            <a:latin typeface="Cambria Math"/>
                          </a:rPr>
                          <m:t>𝑎</m:t>
                        </m:r>
                        <m:r>
                          <a:rPr lang="en-ID" sz="1600" i="1">
                            <a:latin typeface="Cambria Math"/>
                          </a:rPr>
                          <m:t>,</m:t>
                        </m:r>
                        <m:r>
                          <a:rPr lang="en-ID" sz="1600" i="1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diperoleh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dengan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menjumlahkan</a:t>
                </a:r>
                <a:r>
                  <a:rPr lang="en-ID" sz="1600" dirty="0">
                    <a:latin typeface="Century Gothic" pitchFamily="34" charset="0"/>
                  </a:rPr>
                  <a:t> </a:t>
                </a:r>
                <a:r>
                  <a:rPr lang="en-ID" sz="1600" dirty="0" err="1">
                    <a:latin typeface="Century Gothic" pitchFamily="34" charset="0"/>
                  </a:rPr>
                  <a:t>semua</a:t>
                </a:r>
                <a:endParaRPr lang="en-ID" sz="1600" dirty="0">
                  <a:latin typeface="Century Gothic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ID" sz="1600" i="1">
                              <a:latin typeface="Cambria Math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</m:e>
                      </m:d>
                      <m:nary>
                        <m:naryPr>
                          <m:limLoc m:val="subSup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ID" sz="16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6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ID" sz="1600" i="1">
                          <a:latin typeface="Cambria Math"/>
                        </a:rPr>
                        <m:t>𝑑𝑥</m:t>
                      </m:r>
                      <m:r>
                        <a:rPr lang="en-ID" sz="1600" i="1">
                          <a:latin typeface="Cambria Math"/>
                        </a:rPr>
                        <m:t>≈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1600" i="1">
                              <a:latin typeface="Cambria Math"/>
                            </a:rPr>
                            <m:t>h</m:t>
                          </m:r>
                        </m:num>
                        <m:den>
                          <m:r>
                            <a:rPr lang="en-ID" sz="16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/>
                            </a:rPr>
                            <m:t>𝑘</m:t>
                          </m:r>
                          <m:r>
                            <a:rPr lang="en-ID" sz="16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ID" sz="1600" i="1">
                              <a:latin typeface="Cambria Math"/>
                            </a:rPr>
                            <m:t>𝑁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ID" sz="1600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ID" sz="16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ID" sz="1600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D" sz="1600" i="1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ID" sz="16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ID" sz="1600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ID" sz="1600" i="1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h</m:t>
                                      </m:r>
                                      <m:d>
                                        <m:d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6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ID" sz="1600" i="1">
                                                  <a:latin typeface="Cambria Math"/>
                                                </a:rPr>
                                                <m:t>𝑡</m:t>
                                              </m:r>
                                            </m:e>
                                            <m:sub>
                                              <m:r>
                                                <a:rPr lang="en-ID" sz="1600" i="1">
                                                  <a:latin typeface="Cambria Math"/>
                                                </a:rPr>
                                                <m:t>𝑛</m:t>
                                              </m:r>
                                              <m:r>
                                                <a:rPr lang="en-ID" sz="1600" i="1">
                                                  <a:latin typeface="Cambria Math"/>
                                                </a:rPr>
                                                <m:t>,</m:t>
                                              </m:r>
                                              <m:r>
                                                <a:rPr lang="en-ID" sz="1600" i="1">
                                                  <a:latin typeface="Cambria Math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+1</m:t>
                                          </m:r>
                                        </m:e>
                                      </m:d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  <m:r>
                                            <a:rPr lang="en-ID" sz="1600" i="1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ID" sz="1600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1600" dirty="0">
                  <a:latin typeface="Century Gothic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1600" dirty="0">
                  <a:latin typeface="Century Gothic" pitchFamily="34" charset="0"/>
                </a:endParaRPr>
              </a:p>
            </p:txBody>
          </p:sp>
        </mc:Choice>
        <mc:Fallback xmlns="">
          <p:sp>
            <p:nvSpPr>
              <p:cNvPr id="1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34835"/>
                <a:ext cx="10515600" cy="4500563"/>
              </a:xfrm>
              <a:blipFill rotWithShape="0">
                <a:blip r:embed="rId2"/>
                <a:stretch>
                  <a:fillRect l="-34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734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97490" y="166684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1600" dirty="0" smtClean="0">
                <a:latin typeface="Century Gothic" panose="020B0502020202020204" pitchFamily="34" charset="0"/>
              </a:rPr>
              <a:t>Aulia Radesa, Narwen, Bukti Ginting. 2016. INTEGRASI NUMERIK DENGAN METODE KUADRATUR GAUSS-LEGENDRE MENGGUNAKAN </a:t>
            </a:r>
            <a:r>
              <a:rPr lang="it-IT" sz="1600" dirty="0" smtClean="0">
                <a:latin typeface="Century Gothic" panose="020B0502020202020204" pitchFamily="34" charset="0"/>
              </a:rPr>
              <a:t>PENDEKATAN </a:t>
            </a:r>
            <a:r>
              <a:rPr lang="it-IT" sz="1600" dirty="0" smtClean="0">
                <a:latin typeface="Century Gothic" panose="020B0502020202020204" pitchFamily="34" charset="0"/>
              </a:rPr>
              <a:t>INTERPOLASI </a:t>
            </a:r>
            <a:r>
              <a:rPr lang="it-IT" sz="1600" dirty="0" smtClean="0">
                <a:latin typeface="Century Gothic" panose="020B0502020202020204" pitchFamily="34" charset="0"/>
              </a:rPr>
              <a:t>HERMIT </a:t>
            </a:r>
            <a:r>
              <a:rPr lang="it-IT" sz="1600" dirty="0" smtClean="0">
                <a:latin typeface="Century Gothic" panose="020B0502020202020204" pitchFamily="34" charset="0"/>
              </a:rPr>
              <a:t>DAN POLINOMIAL LEGENDRE. Jurnal Matematika UNAND. 5(1): </a:t>
            </a:r>
            <a:r>
              <a:rPr lang="it-IT" sz="1600" dirty="0" smtClean="0">
                <a:latin typeface="Century Gothic" panose="020B0502020202020204" pitchFamily="34" charset="0"/>
              </a:rPr>
              <a:t>148.</a:t>
            </a:r>
            <a:endParaRPr lang="it-IT" sz="1600" dirty="0" smtClean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it-IT" sz="16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latin typeface="Century Gothic" panose="020B0502020202020204" pitchFamily="34" charset="0"/>
              </a:rPr>
              <a:t>M. </a:t>
            </a:r>
            <a:r>
              <a:rPr lang="en-ID" sz="1600" dirty="0" err="1">
                <a:latin typeface="Century Gothic" panose="020B0502020202020204" pitchFamily="34" charset="0"/>
              </a:rPr>
              <a:t>Pasca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Nugraha</a:t>
            </a:r>
            <a:r>
              <a:rPr lang="en-ID" sz="1600" dirty="0">
                <a:latin typeface="Century Gothic" panose="020B0502020202020204" pitchFamily="34" charset="0"/>
              </a:rPr>
              <a:t>.</a:t>
            </a:r>
            <a:r>
              <a:rPr lang="en-ID" sz="1600" dirty="0" smtClean="0">
                <a:latin typeface="Century Gothic" panose="020B0502020202020204" pitchFamily="34" charset="0"/>
              </a:rPr>
              <a:t> 2011. </a:t>
            </a:r>
            <a:r>
              <a:rPr lang="en-ID" sz="1600" dirty="0" err="1" smtClean="0">
                <a:latin typeface="Century Gothic" panose="020B0502020202020204" pitchFamily="34" charset="0"/>
              </a:rPr>
              <a:t>Perbandingan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Metode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Kuadratur</a:t>
            </a:r>
            <a:r>
              <a:rPr lang="en-ID" sz="1600" dirty="0" smtClean="0">
                <a:latin typeface="Century Gothic" panose="020B0502020202020204" pitchFamily="34" charset="0"/>
              </a:rPr>
              <a:t> Gauss-Legendre </a:t>
            </a:r>
            <a:r>
              <a:rPr lang="en-ID" sz="1600" dirty="0" err="1" smtClean="0">
                <a:latin typeface="Century Gothic" panose="020B0502020202020204" pitchFamily="34" charset="0"/>
              </a:rPr>
              <a:t>dengan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Metode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Kuadratur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Clenshaw</a:t>
            </a:r>
            <a:r>
              <a:rPr lang="en-ID" sz="1600" dirty="0" smtClean="0">
                <a:latin typeface="Century Gothic" panose="020B0502020202020204" pitchFamily="34" charset="0"/>
              </a:rPr>
              <a:t>-Curtis </a:t>
            </a:r>
            <a:r>
              <a:rPr lang="en-ID" sz="1600" dirty="0" err="1" smtClean="0">
                <a:latin typeface="Century Gothic" panose="020B0502020202020204" pitchFamily="34" charset="0"/>
              </a:rPr>
              <a:t>untuk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Mencari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Solusi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Permasalahan</a:t>
            </a:r>
            <a:r>
              <a:rPr lang="en-ID" sz="1600" dirty="0" smtClean="0">
                <a:latin typeface="Century Gothic" panose="020B0502020202020204" pitchFamily="34" charset="0"/>
              </a:rPr>
              <a:t> Integral</a:t>
            </a:r>
            <a:r>
              <a:rPr lang="en-ID" sz="1600" dirty="0" smtClean="0">
                <a:latin typeface="Century Gothic" panose="020B0502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 smtClean="0">
                <a:latin typeface="Century Gothic" panose="020B0502020202020204" pitchFamily="34" charset="0"/>
              </a:rPr>
              <a:t>Sutrisno</a:t>
            </a:r>
            <a:r>
              <a:rPr lang="en-ID" sz="1600" dirty="0" smtClean="0">
                <a:latin typeface="Century Gothic" panose="020B0502020202020204" pitchFamily="34" charset="0"/>
              </a:rPr>
              <a:t>, </a:t>
            </a:r>
            <a:r>
              <a:rPr lang="en-ID" sz="1600" dirty="0" err="1" smtClean="0">
                <a:latin typeface="Century Gothic" panose="020B0502020202020204" pitchFamily="34" charset="0"/>
              </a:rPr>
              <a:t>Robertus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Heri</a:t>
            </a:r>
            <a:r>
              <a:rPr lang="en-ID" sz="1600" dirty="0" smtClean="0">
                <a:latin typeface="Century Gothic" panose="020B0502020202020204" pitchFamily="34" charset="0"/>
              </a:rPr>
              <a:t>. 2009. INTEGRASI NUMERIK MENGGUNAKAN METODE GAUSS KUADRATUR DENGAN PENDEKATAN INTERPOLASI HERMIT DAN POLINOMIAL LEGENDRE. </a:t>
            </a:r>
            <a:r>
              <a:rPr lang="en-ID" sz="1600" dirty="0" err="1" smtClean="0">
                <a:latin typeface="Century Gothic" panose="020B0502020202020204" pitchFamily="34" charset="0"/>
              </a:rPr>
              <a:t>Jurnal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Matematika</a:t>
            </a:r>
            <a:r>
              <a:rPr lang="en-ID" sz="1600" dirty="0" smtClean="0">
                <a:latin typeface="Century Gothic" panose="020B0502020202020204" pitchFamily="34" charset="0"/>
              </a:rPr>
              <a:t> FMIPA UNDIP Semarang. 12(3): 138-140.</a:t>
            </a:r>
            <a:endParaRPr lang="it-IT" sz="1600" dirty="0" smtClean="0">
              <a:latin typeface="Century Gothic" panose="020B0502020202020204" pitchFamily="34" charset="0"/>
            </a:endParaRPr>
          </a:p>
        </p:txBody>
      </p:sp>
      <p:sp>
        <p:nvSpPr>
          <p:cNvPr id="20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/>
          <a:lstStyle/>
          <a:p>
            <a:pPr algn="ctr"/>
            <a:r>
              <a:rPr lang="en-US" dirty="0" smtClean="0">
                <a:latin typeface="Flicker DEMO" pitchFamily="50" charset="0"/>
              </a:rPr>
              <a:t>REFERENSI</a:t>
            </a:r>
            <a:endParaRPr lang="en-US" dirty="0">
              <a:latin typeface="Flicker DEMO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>
                <a:latin typeface="Century Gothic" panose="020B0502020202020204" pitchFamily="34" charset="0"/>
              </a:rPr>
              <a:t>Aproksimasi</a:t>
            </a:r>
            <a:r>
              <a:rPr lang="en-ID" sz="3600" b="1" dirty="0">
                <a:latin typeface="Century Gothic" panose="020B0502020202020204" pitchFamily="34" charset="0"/>
              </a:rPr>
              <a:t> Integral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Metode</a:t>
            </a:r>
            <a:r>
              <a:rPr lang="en-ID" sz="3600" b="1" dirty="0" smtClean="0">
                <a:latin typeface="Century Gothic" panose="020B0502020202020204" pitchFamily="34" charset="0"/>
              </a:rPr>
              <a:t> Gauss</a:t>
            </a:r>
            <a:endParaRPr lang="en-US" sz="3600" b="1" dirty="0">
              <a:latin typeface="Century Gothic" panose="020B0502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545877" y="1500995"/>
            <a:ext cx="6787167" cy="8242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 smtClean="0">
                <a:latin typeface="Century Gothic" panose="020B0502020202020204" pitchFamily="34" charset="0"/>
              </a:rPr>
              <a:t>Aproksimasi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integrasi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atau</a:t>
            </a:r>
            <a:r>
              <a:rPr lang="en-ID" sz="1600" dirty="0" smtClean="0">
                <a:latin typeface="Century Gothic" panose="020B0502020202020204" pitchFamily="34" charset="0"/>
              </a:rPr>
              <a:t> integral </a:t>
            </a:r>
            <a:r>
              <a:rPr lang="en-ID" sz="1600" dirty="0" err="1" smtClean="0">
                <a:latin typeface="Century Gothic" panose="020B0502020202020204" pitchFamily="34" charset="0"/>
              </a:rPr>
              <a:t>pada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Metode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Numerik</a:t>
            </a:r>
            <a:endParaRPr lang="en-ID" sz="1600" dirty="0" smtClean="0">
              <a:latin typeface="Century Gothic" panose="020B0502020202020204" pitchFamily="34" charset="0"/>
            </a:endParaRPr>
          </a:p>
          <a:p>
            <a:pPr algn="ctr"/>
            <a:r>
              <a:rPr lang="en-ID" sz="1600" dirty="0" err="1" smtClean="0">
                <a:latin typeface="Century Gothic" panose="020B0502020202020204" pitchFamily="34" charset="0"/>
              </a:rPr>
              <a:t>Berdasakan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cara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pengambilan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panjang</a:t>
            </a:r>
            <a:r>
              <a:rPr lang="en-ID" sz="1600" dirty="0" smtClean="0">
                <a:latin typeface="Century Gothic" panose="020B0502020202020204" pitchFamily="34" charset="0"/>
              </a:rPr>
              <a:t> interval</a:t>
            </a:r>
            <a:endParaRPr lang="en-ID" sz="1600" dirty="0">
              <a:latin typeface="Century Gothic" panose="020B0502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185274" y="3024524"/>
            <a:ext cx="2614411" cy="684421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 smtClean="0">
                <a:latin typeface="Century Gothic" panose="020B0502020202020204" pitchFamily="34" charset="0"/>
              </a:rPr>
              <a:t>Metode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ID" sz="1600" dirty="0" smtClean="0">
                <a:latin typeface="Century Gothic" panose="020B0502020202020204" pitchFamily="34" charset="0"/>
              </a:rPr>
              <a:t>Newton-Cotes</a:t>
            </a:r>
            <a:endParaRPr lang="en-ID" sz="1600" dirty="0">
              <a:latin typeface="Century Gothic" panose="020B0502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336817" y="3115891"/>
            <a:ext cx="2614411" cy="684421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 smtClean="0">
                <a:latin typeface="Century Gothic" panose="020B0502020202020204" pitchFamily="34" charset="0"/>
              </a:rPr>
              <a:t>Metode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ID" sz="1600" dirty="0" err="1" smtClean="0">
                <a:latin typeface="Century Gothic" panose="020B0502020202020204" pitchFamily="34" charset="0"/>
              </a:rPr>
              <a:t>Kuadratur</a:t>
            </a:r>
            <a:r>
              <a:rPr lang="en-ID" sz="1600" dirty="0" smtClean="0">
                <a:latin typeface="Century Gothic" panose="020B0502020202020204" pitchFamily="34" charset="0"/>
              </a:rPr>
              <a:t> Gauss</a:t>
            </a:r>
            <a:endParaRPr lang="en-ID" sz="1600" dirty="0">
              <a:latin typeface="Century Gothic" panose="020B0502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696643" y="4836328"/>
            <a:ext cx="4677179" cy="8242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 smtClean="0">
                <a:latin typeface="Century Gothic" panose="020B0502020202020204" pitchFamily="34" charset="0"/>
              </a:rPr>
              <a:t>Betujuan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untuk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memperoleh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ketelitian</a:t>
            </a:r>
            <a:r>
              <a:rPr lang="en-ID" sz="1600" dirty="0" smtClean="0">
                <a:latin typeface="Century Gothic" panose="020B0502020202020204" pitchFamily="34" charset="0"/>
              </a:rPr>
              <a:t> yang </a:t>
            </a:r>
            <a:r>
              <a:rPr lang="en-ID" sz="1600" dirty="0" err="1" smtClean="0">
                <a:latin typeface="Century Gothic" panose="020B0502020202020204" pitchFamily="34" charset="0"/>
              </a:rPr>
              <a:t>lebih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mendekati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nilai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sebenarnya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endParaRPr lang="en-ID" sz="1600" dirty="0">
              <a:latin typeface="Century Gothic" panose="020B0502020202020204" pitchFamily="34" charset="0"/>
            </a:endParaRPr>
          </a:p>
        </p:txBody>
      </p:sp>
      <p:cxnSp>
        <p:nvCxnSpPr>
          <p:cNvPr id="26" name="Straight Arrow Connector 25"/>
          <p:cNvCxnSpPr>
            <a:stCxn id="18" idx="2"/>
            <a:endCxn id="23" idx="0"/>
          </p:cNvCxnSpPr>
          <p:nvPr/>
        </p:nvCxnSpPr>
        <p:spPr>
          <a:xfrm flipH="1">
            <a:off x="3492480" y="2325244"/>
            <a:ext cx="2446981" cy="699280"/>
          </a:xfrm>
          <a:prstGeom prst="straightConnector1">
            <a:avLst/>
          </a:prstGeom>
          <a:ln w="571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8" idx="2"/>
            <a:endCxn id="24" idx="0"/>
          </p:cNvCxnSpPr>
          <p:nvPr/>
        </p:nvCxnSpPr>
        <p:spPr>
          <a:xfrm>
            <a:off x="5939461" y="2325244"/>
            <a:ext cx="2704562" cy="790647"/>
          </a:xfrm>
          <a:prstGeom prst="straightConnector1">
            <a:avLst/>
          </a:prstGeom>
          <a:ln w="571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3" idx="2"/>
            <a:endCxn id="25" idx="0"/>
          </p:cNvCxnSpPr>
          <p:nvPr/>
        </p:nvCxnSpPr>
        <p:spPr>
          <a:xfrm>
            <a:off x="3492480" y="3708945"/>
            <a:ext cx="2542753" cy="1127383"/>
          </a:xfrm>
          <a:prstGeom prst="straightConnector1">
            <a:avLst/>
          </a:prstGeom>
          <a:ln w="571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4" idx="2"/>
            <a:endCxn id="25" idx="0"/>
          </p:cNvCxnSpPr>
          <p:nvPr/>
        </p:nvCxnSpPr>
        <p:spPr>
          <a:xfrm flipH="1">
            <a:off x="6035233" y="3800312"/>
            <a:ext cx="2608790" cy="1036016"/>
          </a:xfrm>
          <a:prstGeom prst="straightConnector1">
            <a:avLst/>
          </a:prstGeom>
          <a:ln w="571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0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 smtClean="0">
                <a:latin typeface="Century Gothic" panose="020B0502020202020204" pitchFamily="34" charset="0"/>
              </a:rPr>
              <a:t>Metode</a:t>
            </a:r>
            <a:r>
              <a:rPr lang="en-ID" sz="3600" b="1" dirty="0" smtClean="0">
                <a:latin typeface="Century Gothic" panose="020B0502020202020204" pitchFamily="34" charset="0"/>
              </a:rPr>
              <a:t> </a:t>
            </a:r>
            <a:r>
              <a:rPr lang="en-ID" sz="3600" b="1" dirty="0" err="1" smtClean="0">
                <a:latin typeface="Century Gothic" panose="020B0502020202020204" pitchFamily="34" charset="0"/>
              </a:rPr>
              <a:t>Kuadratur</a:t>
            </a:r>
            <a:r>
              <a:rPr lang="en-ID" sz="3600" b="1" dirty="0" smtClean="0">
                <a:latin typeface="Century Gothic" panose="020B0502020202020204" pitchFamily="34" charset="0"/>
              </a:rPr>
              <a:t> Gauss</a:t>
            </a:r>
            <a:endParaRPr lang="en-US" sz="3600" b="1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552717"/>
            <a:ext cx="105156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600" dirty="0" err="1" smtClean="0">
                <a:latin typeface="Century Gothic" panose="020B0502020202020204" pitchFamily="34" charset="0"/>
              </a:rPr>
              <a:t>Metode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integrasi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numerik</a:t>
            </a:r>
            <a:r>
              <a:rPr lang="en-ID" sz="1600" dirty="0">
                <a:latin typeface="Century Gothic" panose="020B0502020202020204" pitchFamily="34" charset="0"/>
              </a:rPr>
              <a:t> yang </a:t>
            </a:r>
            <a:r>
              <a:rPr lang="en-ID" sz="1600" dirty="0" err="1">
                <a:latin typeface="Century Gothic" panose="020B0502020202020204" pitchFamily="34" charset="0"/>
              </a:rPr>
              <a:t>menggunakan</a:t>
            </a:r>
            <a:r>
              <a:rPr lang="en-ID" sz="1600" dirty="0">
                <a:latin typeface="Century Gothic" panose="020B0502020202020204" pitchFamily="34" charset="0"/>
              </a:rPr>
              <a:t> interval-interval yang </a:t>
            </a:r>
            <a:r>
              <a:rPr lang="en-ID" sz="1600" dirty="0" err="1">
                <a:latin typeface="Century Gothic" panose="020B0502020202020204" pitchFamily="34" charset="0"/>
              </a:rPr>
              <a:t>ditentukan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dan</a:t>
            </a:r>
            <a:r>
              <a:rPr lang="en-ID" sz="1600" dirty="0">
                <a:latin typeface="Century Gothic" panose="020B0502020202020204" pitchFamily="34" charset="0"/>
              </a:rPr>
              <a:t> interval-interval </a:t>
            </a:r>
            <a:r>
              <a:rPr lang="en-ID" sz="1600" dirty="0" err="1">
                <a:latin typeface="Century Gothic" panose="020B0502020202020204" pitchFamily="34" charset="0"/>
              </a:rPr>
              <a:t>tersebut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tidak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harus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sama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panjang</a:t>
            </a:r>
            <a:r>
              <a:rPr lang="en-ID" sz="1600" dirty="0">
                <a:latin typeface="Century Gothic" panose="020B0502020202020204" pitchFamily="34" charset="0"/>
              </a:rPr>
              <a:t>. </a:t>
            </a:r>
            <a:endParaRPr lang="en-ID" sz="1600" dirty="0" smtClean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D" sz="1600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600" dirty="0" err="1" smtClean="0">
                <a:latin typeface="Century Gothic" panose="020B0502020202020204" pitchFamily="34" charset="0"/>
              </a:rPr>
              <a:t>Nilai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integrasi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numerik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diperoleh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dengan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menghitung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nilai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fungsi</a:t>
            </a:r>
            <a:r>
              <a:rPr lang="en-ID" sz="1600" dirty="0" smtClean="0">
                <a:latin typeface="Century Gothic" panose="020B0502020202020204" pitchFamily="34" charset="0"/>
              </a:rPr>
              <a:t> f(x) </a:t>
            </a:r>
            <a:r>
              <a:rPr lang="en-ID" sz="1600" dirty="0" err="1" smtClean="0">
                <a:latin typeface="Century Gothic" panose="020B0502020202020204" pitchFamily="34" charset="0"/>
              </a:rPr>
              <a:t>pada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beberapa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titik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tertentu</a:t>
            </a:r>
            <a:r>
              <a:rPr lang="en-ID" sz="1600" dirty="0" smtClean="0">
                <a:latin typeface="Century Gothic" panose="020B0502020202020204" pitchFamily="34" charset="0"/>
              </a:rPr>
              <a:t>.</a:t>
            </a:r>
            <a:endParaRPr lang="en-ID" sz="1600" dirty="0">
              <a:latin typeface="Century Gothic" panose="020B0502020202020204" pitchFamily="34" charset="0"/>
            </a:endParaRPr>
          </a:p>
          <a:p>
            <a:pPr algn="just"/>
            <a:endParaRPr lang="en-ID" sz="1600" dirty="0">
              <a:latin typeface="Century Gothic" panose="020B0502020202020204" pitchFamily="34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5127845" y="3091683"/>
            <a:ext cx="1750423" cy="495112"/>
          </a:xfrm>
          <a:prstGeom prst="flowChartTerminator">
            <a:avLst/>
          </a:prstGeom>
          <a:solidFill>
            <a:schemeClr val="bg2">
              <a:lumMod val="9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 smtClean="0"/>
              <a:t>Perumusan</a:t>
            </a:r>
            <a:endParaRPr lang="en-ID" sz="1600" dirty="0"/>
          </a:p>
        </p:txBody>
      </p:sp>
      <p:sp>
        <p:nvSpPr>
          <p:cNvPr id="31" name="Flowchart: Terminator 30"/>
          <p:cNvSpPr/>
          <p:nvPr/>
        </p:nvSpPr>
        <p:spPr>
          <a:xfrm>
            <a:off x="1980956" y="3995330"/>
            <a:ext cx="3257128" cy="492119"/>
          </a:xfrm>
          <a:prstGeom prst="flowChartTerminator">
            <a:avLst/>
          </a:prstGeom>
          <a:solidFill>
            <a:schemeClr val="bg2">
              <a:lumMod val="9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err="1">
                <a:latin typeface="CMR10"/>
              </a:rPr>
              <a:t>Kuadratur</a:t>
            </a:r>
            <a:r>
              <a:rPr lang="en-ID" sz="1600" dirty="0">
                <a:latin typeface="CMR10"/>
              </a:rPr>
              <a:t> </a:t>
            </a:r>
            <a:r>
              <a:rPr lang="en-ID" sz="1600" dirty="0" err="1">
                <a:latin typeface="CMR10"/>
              </a:rPr>
              <a:t>Gaus</a:t>
            </a:r>
            <a:r>
              <a:rPr lang="en-ID" sz="1600" dirty="0">
                <a:latin typeface="CMR10"/>
              </a:rPr>
              <a:t>-Legendre</a:t>
            </a:r>
            <a:endParaRPr lang="en-ID" sz="1600" dirty="0"/>
          </a:p>
        </p:txBody>
      </p:sp>
      <p:sp>
        <p:nvSpPr>
          <p:cNvPr id="33" name="Flowchart: Terminator 32"/>
          <p:cNvSpPr/>
          <p:nvPr/>
        </p:nvSpPr>
        <p:spPr>
          <a:xfrm>
            <a:off x="6988507" y="3995330"/>
            <a:ext cx="3257128" cy="492119"/>
          </a:xfrm>
          <a:prstGeom prst="flowChartTerminator">
            <a:avLst/>
          </a:prstGeom>
          <a:solidFill>
            <a:schemeClr val="bg2">
              <a:lumMod val="9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D" sz="1600" dirty="0" err="1">
                <a:latin typeface="CMR10"/>
              </a:rPr>
              <a:t>Kuadratur</a:t>
            </a:r>
            <a:r>
              <a:rPr lang="en-ID" sz="1600" dirty="0">
                <a:latin typeface="CMR10"/>
              </a:rPr>
              <a:t> </a:t>
            </a:r>
            <a:r>
              <a:rPr lang="en-ID" sz="1600" dirty="0" err="1">
                <a:latin typeface="CMR10"/>
              </a:rPr>
              <a:t>Clenshaw</a:t>
            </a:r>
            <a:r>
              <a:rPr lang="en-ID" sz="1600" dirty="0">
                <a:latin typeface="CMR10"/>
              </a:rPr>
              <a:t>-Curtis</a:t>
            </a:r>
            <a:endParaRPr lang="en-ID" sz="1600" dirty="0"/>
          </a:p>
        </p:txBody>
      </p:sp>
      <p:cxnSp>
        <p:nvCxnSpPr>
          <p:cNvPr id="12" name="Straight Arrow Connector 11"/>
          <p:cNvCxnSpPr>
            <a:stCxn id="9" idx="2"/>
            <a:endCxn id="31" idx="0"/>
          </p:cNvCxnSpPr>
          <p:nvPr/>
        </p:nvCxnSpPr>
        <p:spPr>
          <a:xfrm flipH="1">
            <a:off x="3609520" y="3586795"/>
            <a:ext cx="2393537" cy="408535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9" idx="2"/>
            <a:endCxn id="33" idx="0"/>
          </p:cNvCxnSpPr>
          <p:nvPr/>
        </p:nvCxnSpPr>
        <p:spPr>
          <a:xfrm>
            <a:off x="6003057" y="3586795"/>
            <a:ext cx="2614014" cy="408535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44583" y="5172946"/>
            <a:ext cx="106092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Century Gothic" panose="020B0502020202020204" pitchFamily="34" charset="0"/>
              </a:rPr>
              <a:t>Kedua metode tersebut memiliki </a:t>
            </a:r>
            <a:r>
              <a:rPr lang="pt-BR" sz="1600" dirty="0">
                <a:latin typeface="Century Gothic" panose="020B0502020202020204" pitchFamily="34" charset="0"/>
              </a:rPr>
              <a:t>ketelitian </a:t>
            </a:r>
            <a:r>
              <a:rPr lang="en-ID" sz="1600" dirty="0">
                <a:latin typeface="Century Gothic" panose="020B0502020202020204" pitchFamily="34" charset="0"/>
              </a:rPr>
              <a:t>yang </a:t>
            </a:r>
            <a:r>
              <a:rPr lang="en-ID" sz="1600" dirty="0" err="1">
                <a:latin typeface="Century Gothic" panose="020B0502020202020204" pitchFamily="34" charset="0"/>
              </a:rPr>
              <a:t>hampir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sama</a:t>
            </a:r>
            <a:r>
              <a:rPr lang="en-ID" sz="1600" dirty="0">
                <a:latin typeface="Century Gothic" panose="020B0502020202020204" pitchFamily="34" charset="0"/>
              </a:rPr>
              <a:t>, </a:t>
            </a:r>
            <a:r>
              <a:rPr lang="en-ID" sz="1600" dirty="0" err="1" smtClean="0">
                <a:latin typeface="Century Gothic" panose="020B0502020202020204" pitchFamily="34" charset="0"/>
              </a:rPr>
              <a:t>namun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Metode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Gaus</a:t>
            </a:r>
            <a:r>
              <a:rPr lang="en-ID" sz="1600" dirty="0">
                <a:latin typeface="Century Gothic" panose="020B0502020202020204" pitchFamily="34" charset="0"/>
              </a:rPr>
              <a:t>-Legendre </a:t>
            </a:r>
            <a:r>
              <a:rPr lang="en-ID" sz="1600" dirty="0" err="1">
                <a:latin typeface="Century Gothic" panose="020B0502020202020204" pitchFamily="34" charset="0"/>
              </a:rPr>
              <a:t>cenderung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lebih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sederhana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 smtClean="0">
                <a:latin typeface="Century Gothic" panose="020B0502020202020204" pitchFamily="34" charset="0"/>
              </a:rPr>
              <a:t>dan</a:t>
            </a:r>
            <a:r>
              <a:rPr lang="en-ID" sz="1600" dirty="0" smtClean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lebih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mudah</a:t>
            </a:r>
            <a:r>
              <a:rPr lang="en-ID" sz="1600" dirty="0">
                <a:latin typeface="Century Gothic" panose="020B0502020202020204" pitchFamily="34" charset="0"/>
              </a:rPr>
              <a:t> </a:t>
            </a:r>
            <a:r>
              <a:rPr lang="en-ID" sz="1600" dirty="0" err="1">
                <a:latin typeface="Century Gothic" panose="020B0502020202020204" pitchFamily="34" charset="0"/>
              </a:rPr>
              <a:t>dimengerti</a:t>
            </a:r>
            <a:endParaRPr lang="en-ID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54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Century Gothic" panose="020B0502020202020204" pitchFamily="34" charset="0"/>
              </a:rPr>
              <a:t>Formula </a:t>
            </a:r>
            <a:r>
              <a:rPr lang="en-US" sz="3600" b="1" dirty="0" err="1" smtClean="0">
                <a:latin typeface="Century Gothic" panose="020B0502020202020204" pitchFamily="34" charset="0"/>
              </a:rPr>
              <a:t>Kuadratur</a:t>
            </a:r>
            <a:r>
              <a:rPr lang="en-US" sz="3600" b="1" dirty="0" smtClean="0">
                <a:latin typeface="Century Gothic" panose="020B0502020202020204" pitchFamily="34" charset="0"/>
              </a:rPr>
              <a:t> Gauss </a:t>
            </a:r>
            <a:endParaRPr lang="en-US" sz="3600" b="1" dirty="0">
              <a:latin typeface="Century Gothic" panose="020B0502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125939" y="1868625"/>
                <a:ext cx="7283404" cy="8485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ID" i="0"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en-ID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nary>
                        <m:naryPr>
                          <m:limLoc m:val="subSup"/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ID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ID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ID" i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ID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939" y="1868625"/>
                <a:ext cx="7283404" cy="84850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125939" y="3022402"/>
                <a:ext cx="6096000" cy="150810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ID" sz="1600" dirty="0" smtClean="0"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dimana,</a:t>
                </a:r>
                <a:endParaRPr lang="en-ID" sz="1400" dirty="0">
                  <a:latin typeface="Century Gothic" panose="020B0502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: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𝑝𝑎𝑛𝑗𝑎𝑛𝑔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𝑖𝑛𝑡𝑒𝑟𝑣𝑎𝑙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𝑦𝑎𝑛𝑔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𝑎𝑘𝑎𝑛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𝑑𝑖𝑡𝑒𝑛𝑡𝑢𝑘𝑎𝑛</m:t>
                      </m:r>
                    </m:oMath>
                  </m:oMathPara>
                </a14:m>
                <a:endParaRPr lang="en-ID" sz="1600" b="0" i="1" dirty="0" smtClean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: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𝑡𝑖𝑡𝑖𝑘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𝑦𝑎𝑛𝑔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𝑎𝑘𝑎𝑛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ID" sz="16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𝑑𝑖𝑡𝑒𝑛𝑡𝑢𝑘𝑎𝑛</m:t>
                      </m:r>
                    </m:oMath>
                  </m:oMathPara>
                </a14:m>
                <a:endParaRPr lang="en-ID" sz="1400" dirty="0">
                  <a:effectLst/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939" y="3022402"/>
                <a:ext cx="6096000" cy="1508105"/>
              </a:xfrm>
              <a:prstGeom prst="rect">
                <a:avLst/>
              </a:prstGeom>
              <a:blipFill rotWithShape="0">
                <a:blip r:embed="rId3"/>
                <a:stretch>
                  <a:fillRect l="-6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288058" y="4835782"/>
            <a:ext cx="9650473" cy="886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Formula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kuadratur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derajat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akurasi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eksak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polynomial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berderajat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paling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p,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p=2n-1. </a:t>
            </a:r>
            <a:r>
              <a:rPr lang="en-ID" sz="1400" dirty="0" err="1" smtClean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1400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n=2 </a:t>
            </a:r>
            <a:r>
              <a:rPr lang="en-ID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p=2(2)-1=4-1=3. </a:t>
            </a:r>
            <a:endParaRPr lang="en-ID" sz="12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96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latin typeface="Century Gothic" panose="020B0502020202020204" pitchFamily="34" charset="0"/>
              </a:rPr>
              <a:t>Kuadratur</a:t>
            </a:r>
            <a:r>
              <a:rPr lang="en-US" sz="3600" b="1" dirty="0" smtClean="0">
                <a:latin typeface="Century Gothic" panose="020B0502020202020204" pitchFamily="34" charset="0"/>
              </a:rPr>
              <a:t> Gauss-Legendre</a:t>
            </a:r>
            <a:endParaRPr lang="en-US" sz="3600" b="1" dirty="0">
              <a:latin typeface="Flicker DEMO" pitchFamily="50" charset="0"/>
            </a:endParaRPr>
          </a:p>
        </p:txBody>
      </p: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408085" y="1477866"/>
            <a:ext cx="4301075" cy="45822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709160" y="1515292"/>
                <a:ext cx="6644640" cy="5315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ID" sz="1600" dirty="0" smtClean="0">
                    <a:latin typeface="Century Gothic" panose="020B0502020202020204" pitchFamily="34" charset="0"/>
                  </a:rPr>
                  <a:t>Gambar</a:t>
                </a:r>
                <a:r>
                  <a:rPr lang="en-ID" sz="1600" dirty="0">
                    <a:latin typeface="Century Gothic" panose="020B0502020202020204" pitchFamily="34" charset="0"/>
                  </a:rPr>
                  <a:t> di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atas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menyatakan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persamaan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integral f(x)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dari</a:t>
                </a:r>
                <a:r>
                  <a:rPr lang="en-ID" sz="1600" dirty="0">
                    <a:latin typeface="Century Gothic" panose="020B0502020202020204" pitchFamily="34" charset="0"/>
                  </a:rPr>
                  <a:t> x=-1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hingga</a:t>
                </a:r>
                <a:r>
                  <a:rPr lang="en-ID" sz="1600" dirty="0">
                    <a:latin typeface="Century Gothic" panose="020B0502020202020204" pitchFamily="34" charset="0"/>
                  </a:rPr>
                  <a:t> x=1.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Metode</a:t>
                </a:r>
                <a:r>
                  <a:rPr lang="en-ID" sz="1600" dirty="0">
                    <a:latin typeface="Century Gothic" panose="020B0502020202020204" pitchFamily="34" charset="0"/>
                  </a:rPr>
                  <a:t> Gauss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menghampiri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nilai</a:t>
                </a:r>
                <a:r>
                  <a:rPr lang="en-ID" sz="1600" dirty="0">
                    <a:latin typeface="Century Gothic" panose="020B0502020202020204" pitchFamily="34" charset="0"/>
                  </a:rPr>
                  <a:t> integral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dengan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dua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buah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titik</a:t>
                </a:r>
                <a:r>
                  <a:rPr lang="en-ID" sz="1600" dirty="0">
                    <a:latin typeface="Century Gothic" panose="020B0502020202020204" pitchFamily="34" charset="0"/>
                  </a:rPr>
                  <a:t> x</a:t>
                </a:r>
                <a:r>
                  <a:rPr lang="en-ID" sz="1600" baseline="-25000" dirty="0">
                    <a:latin typeface="Century Gothic" panose="020B0502020202020204" pitchFamily="34" charset="0"/>
                  </a:rPr>
                  <a:t>1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x</a:t>
                </a:r>
                <a:r>
                  <a:rPr lang="en-ID" sz="1600" baseline="-25000" dirty="0">
                    <a:latin typeface="Century Gothic" panose="020B0502020202020204" pitchFamily="34" charset="0"/>
                  </a:rPr>
                  <a:t>2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sedemikian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sehingga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luas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daerah</a:t>
                </a:r>
                <a:r>
                  <a:rPr lang="en-ID" sz="1600" dirty="0">
                    <a:latin typeface="Century Gothic" panose="020B0502020202020204" pitchFamily="34" charset="0"/>
                  </a:rPr>
                  <a:t> yang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diarsir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dapat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dinyatakan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dengan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: </a:t>
                </a:r>
              </a:p>
              <a:p>
                <a:pPr algn="just">
                  <a:lnSpc>
                    <a:spcPct val="150000"/>
                  </a:lnSpc>
                </a:pPr>
                <a:endParaRPr lang="en-ID" sz="1600" i="1" dirty="0" smtClean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D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D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D" sz="1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ID" sz="1600"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limLoc m:val="subSup"/>
                          <m:ctrlPr>
                            <a:rPr lang="en-ID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ID" sz="1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ID" sz="1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ID" sz="1600" dirty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ID" sz="1600" dirty="0" err="1">
                    <a:latin typeface="Century Gothic" panose="020B0502020202020204" pitchFamily="34" charset="0"/>
                  </a:rPr>
                  <a:t>dengan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c</a:t>
                </a:r>
                <a:r>
                  <a:rPr lang="en-ID" sz="1600" baseline="-25000" dirty="0">
                    <a:latin typeface="Century Gothic" panose="020B0502020202020204" pitchFamily="34" charset="0"/>
                  </a:rPr>
                  <a:t>1</a:t>
                </a:r>
                <a:r>
                  <a:rPr lang="en-ID" sz="1600" dirty="0">
                    <a:latin typeface="Century Gothic" panose="020B0502020202020204" pitchFamily="34" charset="0"/>
                  </a:rPr>
                  <a:t>, c</a:t>
                </a:r>
                <a:r>
                  <a:rPr lang="en-ID" sz="1600" baseline="-25000" dirty="0">
                    <a:latin typeface="Century Gothic" panose="020B0502020202020204" pitchFamily="34" charset="0"/>
                  </a:rPr>
                  <a:t>2</a:t>
                </a:r>
                <a:r>
                  <a:rPr lang="en-ID" sz="1600" dirty="0">
                    <a:latin typeface="Century Gothic" panose="020B0502020202020204" pitchFamily="34" charset="0"/>
                  </a:rPr>
                  <a:t>, x</a:t>
                </a:r>
                <a:r>
                  <a:rPr lang="en-ID" sz="1600" baseline="-25000" dirty="0">
                    <a:latin typeface="Century Gothic" panose="020B0502020202020204" pitchFamily="34" charset="0"/>
                  </a:rPr>
                  <a:t>1</a:t>
                </a:r>
                <a:r>
                  <a:rPr lang="en-ID" sz="1600" dirty="0">
                    <a:latin typeface="Century Gothic" panose="020B0502020202020204" pitchFamily="34" charset="0"/>
                  </a:rPr>
                  <a:t>,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dan</a:t>
                </a:r>
                <a:r>
                  <a:rPr lang="en-ID" sz="1600" dirty="0">
                    <a:latin typeface="Century Gothic" panose="020B0502020202020204" pitchFamily="34" charset="0"/>
                  </a:rPr>
                  <a:t> x</a:t>
                </a:r>
                <a:r>
                  <a:rPr lang="en-ID" sz="1600" baseline="-25000" dirty="0">
                    <a:latin typeface="Century Gothic" panose="020B0502020202020204" pitchFamily="34" charset="0"/>
                  </a:rPr>
                  <a:t>2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adalah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sembarang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nilai</a:t>
                </a:r>
                <a:r>
                  <a:rPr lang="en-ID" sz="1600" dirty="0">
                    <a:latin typeface="Century Gothic" panose="020B0502020202020204" pitchFamily="34" charset="0"/>
                  </a:rPr>
                  <a:t> yang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dapat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>
                    <a:latin typeface="Century Gothic" panose="020B0502020202020204" pitchFamily="34" charset="0"/>
                  </a:rPr>
                  <a:t>mewakili</a:t>
                </a:r>
                <a:r>
                  <a:rPr lang="en-ID" sz="1600" dirty="0">
                    <a:latin typeface="Century Gothic" panose="020B0502020202020204" pitchFamily="34" charset="0"/>
                  </a:rPr>
                  <a:t>.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Persamaan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di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atas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dinamakan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persamaan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kuadratur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Gauss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dua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titik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.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Persamaan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ini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dapat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diperluas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menjadi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3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titik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, 4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titik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,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dan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seterusnya</a:t>
                </a:r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.  </a:t>
                </a:r>
              </a:p>
              <a:p>
                <a:pPr algn="just">
                  <a:lnSpc>
                    <a:spcPct val="150000"/>
                  </a:lnSpc>
                </a:pPr>
                <a:endParaRPr lang="en-ID" sz="1600" dirty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ID" sz="1600" dirty="0">
                  <a:latin typeface="Century Gothic" panose="020B0502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9160" y="1515292"/>
                <a:ext cx="6644640" cy="5315045"/>
              </a:xfrm>
              <a:prstGeom prst="rect">
                <a:avLst/>
              </a:prstGeom>
              <a:blipFill rotWithShape="0">
                <a:blip r:embed="rId3"/>
                <a:stretch>
                  <a:fillRect l="-550" r="-45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06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27754" y="1033260"/>
                <a:ext cx="7121786" cy="54005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D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D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D" sz="1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ID" sz="1600"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limLoc m:val="subSup"/>
                          <m:ctrlPr>
                            <a:rPr lang="en-ID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ID" sz="1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ID" sz="1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200000"/>
                  </a:lnSpc>
                </a:pPr>
                <a:endParaRPr lang="en-ID" sz="1600" dirty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200000"/>
                  </a:lnSpc>
                </a:pPr>
                <a:r>
                  <a:rPr lang="en-ID" sz="1600" b="1" dirty="0" err="1" smtClean="0">
                    <a:latin typeface="Century Gothic" panose="020B0502020202020204" pitchFamily="34" charset="0"/>
                  </a:rPr>
                  <a:t>Persamaan</a:t>
                </a:r>
                <a:r>
                  <a:rPr lang="en-ID" sz="1600" b="1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>
                    <a:latin typeface="Century Gothic" panose="020B0502020202020204" pitchFamily="34" charset="0"/>
                  </a:rPr>
                  <a:t>di </a:t>
                </a:r>
                <a:r>
                  <a:rPr lang="en-ID" sz="1600" b="1" dirty="0" err="1">
                    <a:latin typeface="Century Gothic" panose="020B0502020202020204" pitchFamily="34" charset="0"/>
                  </a:rPr>
                  <a:t>atas</a:t>
                </a:r>
                <a:r>
                  <a:rPr lang="en-ID" sz="1600" b="1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latin typeface="Century Gothic" panose="020B0502020202020204" pitchFamily="34" charset="0"/>
                  </a:rPr>
                  <a:t>dinamakan</a:t>
                </a:r>
                <a:r>
                  <a:rPr lang="en-ID" sz="1600" b="1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 smtClean="0">
                    <a:latin typeface="Century Gothic" panose="020B0502020202020204" pitchFamily="34" charset="0"/>
                  </a:rPr>
                  <a:t>persamaan</a:t>
                </a:r>
                <a:r>
                  <a:rPr lang="en-ID" sz="1600" b="1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latin typeface="Century Gothic" panose="020B0502020202020204" pitchFamily="34" charset="0"/>
                  </a:rPr>
                  <a:t>kuadratur</a:t>
                </a:r>
                <a:r>
                  <a:rPr lang="en-ID" sz="1600" b="1" dirty="0">
                    <a:latin typeface="Century Gothic" panose="020B0502020202020204" pitchFamily="34" charset="0"/>
                  </a:rPr>
                  <a:t> Gauss </a:t>
                </a:r>
                <a:r>
                  <a:rPr lang="en-ID" sz="1600" b="1" dirty="0" err="1">
                    <a:latin typeface="Century Gothic" panose="020B0502020202020204" pitchFamily="34" charset="0"/>
                  </a:rPr>
                  <a:t>dua</a:t>
                </a:r>
                <a:r>
                  <a:rPr lang="en-ID" sz="1600" b="1" dirty="0">
                    <a:latin typeface="Century Gothic" panose="020B0502020202020204" pitchFamily="34" charset="0"/>
                  </a:rPr>
                  <a:t> </a:t>
                </a:r>
                <a:r>
                  <a:rPr lang="en-ID" sz="1600" b="1" dirty="0" err="1">
                    <a:latin typeface="Century Gothic" panose="020B0502020202020204" pitchFamily="34" charset="0"/>
                  </a:rPr>
                  <a:t>titik</a:t>
                </a:r>
                <a:r>
                  <a:rPr lang="en-ID" sz="1600" b="1" dirty="0">
                    <a:latin typeface="Century Gothic" panose="020B0502020202020204" pitchFamily="34" charset="0"/>
                  </a:rPr>
                  <a:t>. </a:t>
                </a:r>
                <a:endParaRPr lang="en-ID" sz="1600" b="1" dirty="0" smtClean="0"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200000"/>
                  </a:lnSpc>
                </a:pPr>
                <a:r>
                  <a:rPr lang="en-ID" sz="14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Derajat</a:t>
                </a:r>
                <a:r>
                  <a:rPr lang="en-ID" sz="1400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4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akurasinya</a:t>
                </a:r>
                <a:r>
                  <a:rPr lang="en-ID" sz="1400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4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adalah</a:t>
                </a:r>
                <a:r>
                  <a:rPr lang="en-ID" sz="1400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400" dirty="0" smtClean="0">
                    <a:solidFill>
                      <a:srgbClr val="FF000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p=2n-1, </a:t>
                </a:r>
                <a:r>
                  <a:rPr lang="en-ID" sz="1400" dirty="0" err="1">
                    <a:solidFill>
                      <a:srgbClr val="FF000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</a:t>
                </a:r>
                <a:r>
                  <a:rPr lang="en-ID" sz="1400" dirty="0">
                    <a:solidFill>
                      <a:srgbClr val="FF000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n=2 </a:t>
                </a:r>
                <a:r>
                  <a:rPr lang="en-ID" sz="1400" dirty="0" err="1">
                    <a:solidFill>
                      <a:srgbClr val="FF000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diperoleh</a:t>
                </a:r>
                <a:r>
                  <a:rPr lang="en-ID" sz="1400" dirty="0">
                    <a:solidFill>
                      <a:srgbClr val="FF0000"/>
                    </a:solidFill>
                    <a:latin typeface="Century Gothic" panose="020B0502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p=2(2)-1=4-1=3.</a:t>
                </a:r>
                <a:r>
                  <a:rPr lang="en-ID" sz="1400" b="1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ID" sz="1400" b="1" dirty="0" err="1" smtClean="0">
                    <a:latin typeface="Century Gothic" panose="020B0502020202020204" pitchFamily="34" charset="0"/>
                  </a:rPr>
                  <a:t>Sehingga</a:t>
                </a:r>
                <a:r>
                  <a:rPr lang="en-ID" sz="1400" b="1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400" b="1" dirty="0" err="1" smtClean="0">
                    <a:latin typeface="Century Gothic" panose="020B0502020202020204" pitchFamily="34" charset="0"/>
                  </a:rPr>
                  <a:t>berderajat</a:t>
                </a:r>
                <a:r>
                  <a:rPr lang="en-ID" sz="1400" b="1" dirty="0" smtClean="0">
                    <a:latin typeface="Century Gothic" panose="020B0502020202020204" pitchFamily="34" charset="0"/>
                  </a:rPr>
                  <a:t> paling </a:t>
                </a:r>
                <a:r>
                  <a:rPr lang="en-ID" sz="1400" b="1" dirty="0" err="1" smtClean="0">
                    <a:latin typeface="Century Gothic" panose="020B0502020202020204" pitchFamily="34" charset="0"/>
                  </a:rPr>
                  <a:t>tinggi</a:t>
                </a:r>
                <a:r>
                  <a:rPr lang="en-ID" sz="1400" b="1" dirty="0" smtClean="0">
                    <a:latin typeface="Century Gothic" panose="020B0502020202020204" pitchFamily="34" charset="0"/>
                  </a:rPr>
                  <a:t> 3, </a:t>
                </a:r>
                <a:r>
                  <a:rPr lang="en-ID" sz="1400" dirty="0" err="1" smtClean="0">
                    <a:latin typeface="Century Gothic" panose="020B0502020202020204" pitchFamily="34" charset="0"/>
                  </a:rPr>
                  <a:t>yaitu</a:t>
                </a:r>
                <a:r>
                  <a:rPr lang="en-ID" sz="14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400" dirty="0" err="1" smtClean="0">
                    <a:latin typeface="Century Gothic" panose="020B0502020202020204" pitchFamily="34" charset="0"/>
                  </a:rPr>
                  <a:t>cukup</a:t>
                </a:r>
                <a:r>
                  <a:rPr lang="en-ID" sz="14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400" dirty="0" err="1" smtClean="0">
                    <a:latin typeface="Century Gothic" panose="020B0502020202020204" pitchFamily="34" charset="0"/>
                  </a:rPr>
                  <a:t>ambil</a:t>
                </a:r>
                <a:r>
                  <a:rPr lang="en-ID" sz="1400" dirty="0" smtClean="0">
                    <a:latin typeface="Century Gothic" panose="020B0502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id-ID" sz="1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ID" sz="1400" b="0" i="1" smtClean="0">
                        <a:latin typeface="Cambria Math" panose="02040503050406030204" pitchFamily="18" charset="0"/>
                      </a:rPr>
                      <m:t> :</m:t>
                    </m:r>
                  </m:oMath>
                </a14:m>
                <a:endParaRPr lang="en-ID" sz="1400" b="0" i="1" dirty="0" smtClean="0">
                  <a:latin typeface="Cambria Math" panose="02040503050406030204" pitchFamily="18" charset="0"/>
                </a:endParaRPr>
              </a:p>
              <a:p>
                <a:pPr algn="ctr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16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ID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id-ID" sz="1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1600" b="1" i="1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ID" sz="1600" b="1" i="1" dirty="0" smtClean="0"/>
              </a:p>
              <a:p>
                <a:pPr algn="ctr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16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ID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id-ID" sz="1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1600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ID" sz="1600" b="1" i="1" dirty="0" smtClean="0"/>
              </a:p>
              <a:p>
                <a:pPr algn="ctr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16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ID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id-ID" sz="1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D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ID" sz="1600" b="1" i="1" dirty="0" smtClean="0"/>
              </a:p>
              <a:p>
                <a:pPr algn="ctr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16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ID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id-ID" sz="1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D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id-ID" sz="1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ID" sz="16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  <a:p>
                <a:pPr algn="just">
                  <a:lnSpc>
                    <a:spcPct val="200000"/>
                  </a:lnSpc>
                </a:pPr>
                <a:endParaRPr lang="en-ID" sz="1600" dirty="0">
                  <a:latin typeface="Century Gothic" panose="020B0502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54" y="1033260"/>
                <a:ext cx="7121786" cy="5400581"/>
              </a:xfrm>
              <a:prstGeom prst="rect">
                <a:avLst/>
              </a:prstGeom>
              <a:blipFill rotWithShape="0">
                <a:blip r:embed="rId2"/>
                <a:stretch>
                  <a:fillRect l="-514" r="-25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24"/>
          <p:cNvPicPr/>
          <p:nvPr/>
        </p:nvPicPr>
        <p:blipFill>
          <a:blip r:embed="rId3"/>
          <a:stretch>
            <a:fillRect/>
          </a:stretch>
        </p:blipFill>
        <p:spPr>
          <a:xfrm>
            <a:off x="7461982" y="1135905"/>
            <a:ext cx="4301075" cy="458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7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353297" y="940209"/>
            <a:ext cx="4301075" cy="45822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89310" y="614744"/>
                <a:ext cx="7288695" cy="6038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id-ID" sz="1600" dirty="0" smtClean="0">
                    <a:latin typeface="Century Gothic" panose="020B0502020202020204" pitchFamily="34" charset="0"/>
                  </a:rPr>
                  <a:t>Untuk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id-ID" sz="1600" dirty="0">
                    <a:latin typeface="Century Gothic" panose="020B0502020202020204" pitchFamily="34" charset="0"/>
                  </a:rPr>
                  <a:t>, berlaku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id-ID" sz="1600" dirty="0">
                    <a:latin typeface="Century Gothic" panose="020B0502020202020204" pitchFamily="34" charset="0"/>
                  </a:rPr>
                  <a:t> sehingga </a:t>
                </a:r>
                <a:r>
                  <a:rPr lang="id-ID" sz="1600" dirty="0" smtClean="0">
                    <a:latin typeface="Century Gothic" panose="020B0502020202020204" pitchFamily="34" charset="0"/>
                  </a:rPr>
                  <a:t>diperoleh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ID" sz="1600" i="1" dirty="0" smtClean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ID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ID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ID" sz="1600" b="0" i="1" dirty="0" smtClean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ID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1(1−</m:t>
                    </m:r>
                    <m:d>
                      <m:dPr>
                        <m:ctrlPr>
                          <a:rPr lang="en-ID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ID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1600" dirty="0" smtClean="0">
                    <a:latin typeface="Century Gothic" panose="020B0502020202020204" pitchFamily="34" charset="0"/>
                  </a:rPr>
                  <a:t>…………………………………………(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i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)</a:t>
                </a:r>
              </a:p>
              <a:p>
                <a:pPr lvl="1">
                  <a:lnSpc>
                    <a:spcPct val="150000"/>
                  </a:lnSpc>
                </a:pPr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id-ID" sz="1600" dirty="0">
                    <a:latin typeface="Century Gothic" panose="020B0502020202020204" pitchFamily="34" charset="0"/>
                  </a:rPr>
                  <a:t>Untuk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id-ID" sz="1600" dirty="0">
                    <a:latin typeface="Century Gothic" panose="020B0502020202020204" pitchFamily="34" charset="0"/>
                  </a:rPr>
                  <a:t>, berlaku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𝑑𝑎𝑛</m:t>
                    </m:r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d-ID" sz="1600" dirty="0" smtClean="0">
                    <a:latin typeface="Century Gothic" panose="020B0502020202020204" pitchFamily="34" charset="0"/>
                  </a:rPr>
                  <a:t>sehingga </a:t>
                </a:r>
                <a:r>
                  <a:rPr lang="id-ID" sz="1600" dirty="0">
                    <a:latin typeface="Century Gothic" panose="020B0502020202020204" pitchFamily="34" charset="0"/>
                  </a:rPr>
                  <a:t>diperoleh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ID" sz="1600" i="1" dirty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ID" sz="1600" i="1" dirty="0" smtClean="0">
                  <a:latin typeface="Cambria Math" panose="020405030504060302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 smtClean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ID" sz="1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D" sz="16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ID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ID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ID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ID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D" sz="1600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ID" sz="1600" dirty="0" smtClean="0">
                    <a:latin typeface="Century Gothic" panose="020B0502020202020204" pitchFamily="34" charset="0"/>
                  </a:rPr>
                  <a:t> …………………………………(ii)</a:t>
                </a:r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1"/>
                <a:r>
                  <a:rPr lang="id-ID" sz="1600" dirty="0">
                    <a:latin typeface="Century Gothic" panose="020B0502020202020204" pitchFamily="34" charset="0"/>
                  </a:rPr>
                  <a:t>			</a:t>
                </a:r>
                <a:endParaRPr lang="en-ID" sz="1600" dirty="0">
                  <a:latin typeface="Century Gothic" panose="020B0502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9310" y="614744"/>
                <a:ext cx="7288695" cy="6038897"/>
              </a:xfrm>
              <a:prstGeom prst="rect">
                <a:avLst/>
              </a:prstGeom>
              <a:blipFill rotWithShape="0">
                <a:blip r:embed="rId3"/>
                <a:stretch>
                  <a:fillRect l="-334" t="-90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86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3" name="Picture 22"/>
          <p:cNvPicPr/>
          <p:nvPr/>
        </p:nvPicPr>
        <p:blipFill>
          <a:blip r:embed="rId2"/>
          <a:stretch>
            <a:fillRect/>
          </a:stretch>
        </p:blipFill>
        <p:spPr>
          <a:xfrm>
            <a:off x="7461982" y="1135905"/>
            <a:ext cx="4301075" cy="45822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53297" y="909568"/>
                <a:ext cx="7714938" cy="5127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id-ID" sz="1600" dirty="0" smtClean="0">
                    <a:latin typeface="Century Gothic" panose="020B0502020202020204" pitchFamily="34" charset="0"/>
                  </a:rPr>
                  <a:t>Untuk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id-ID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id-ID" sz="1600" dirty="0" smtClean="0">
                    <a:latin typeface="Century Gothic" panose="020B0502020202020204" pitchFamily="34" charset="0"/>
                  </a:rPr>
                  <a:t>, </a:t>
                </a:r>
                <a:r>
                  <a:rPr lang="id-ID" sz="1600" dirty="0">
                    <a:latin typeface="Century Gothic" panose="020B0502020202020204" pitchFamily="34" charset="0"/>
                  </a:rPr>
                  <a:t>berlaku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𝑑𝑎𝑛</m:t>
                    </m:r>
                    <m:r>
                      <a:rPr lang="en-ID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id-ID" sz="1600" dirty="0" smtClean="0">
                    <a:latin typeface="Century Gothic" panose="020B0502020202020204" pitchFamily="34" charset="0"/>
                  </a:rPr>
                  <a:t>sehingga diperoleh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</a:p>
              <a:p>
                <a:pPr lvl="1"/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ID" sz="1600" i="1" dirty="0" smtClean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id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ID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ID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ID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ID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ID" sz="1600" b="0" i="1" dirty="0" smtClean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D" sz="1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ID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ID" sz="1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ID" sz="16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ID" sz="1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ID" sz="1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 smtClean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ID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  <m:sup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  <m:sup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ID" sz="1600" dirty="0" smtClean="0">
                    <a:latin typeface="Century Gothic" panose="020B0502020202020204" pitchFamily="34" charset="0"/>
                  </a:rPr>
                  <a:t>…………………………………………(iii)</a:t>
                </a:r>
              </a:p>
              <a:p>
                <a:pPr lvl="1"/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lvl="1"/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id-ID" sz="1600" dirty="0">
                    <a:latin typeface="Century Gothic" panose="020B0502020202020204" pitchFamily="34" charset="0"/>
                  </a:rPr>
                  <a:t>Untuk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id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id-ID" sz="1600" dirty="0">
                    <a:latin typeface="Century Gothic" panose="020B0502020202020204" pitchFamily="34" charset="0"/>
                  </a:rPr>
                  <a:t>, berlaku </a:t>
                </a:r>
                <a14:m>
                  <m:oMath xmlns:m="http://schemas.openxmlformats.org/officeDocument/2006/math"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D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D" sz="1600" i="1">
                        <a:latin typeface="Cambria Math" panose="02040503050406030204" pitchFamily="18" charset="0"/>
                      </a:rPr>
                      <m:t>𝑑𝑎𝑛</m:t>
                    </m:r>
                    <m:r>
                      <a:rPr lang="en-ID" sz="1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id-ID" sz="1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  <a:r>
                  <a:rPr lang="id-ID" sz="1600" dirty="0">
                    <a:latin typeface="Century Gothic" panose="020B0502020202020204" pitchFamily="34" charset="0"/>
                  </a:rPr>
                  <a:t>sehingga diperoleh</a:t>
                </a:r>
                <a:r>
                  <a:rPr lang="en-ID" sz="1600" dirty="0">
                    <a:latin typeface="Century Gothic" panose="020B0502020202020204" pitchFamily="34" charset="0"/>
                  </a:rPr>
                  <a:t> </a:t>
                </a:r>
              </a:p>
              <a:p>
                <a:pPr lvl="1"/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16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ID" sz="1600" i="1" dirty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id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ID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ID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1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en-ID" sz="1600" i="1" dirty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D" sz="1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ID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ID" sz="1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ID" sz="16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ID" sz="16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ID" sz="1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ID" sz="16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ID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D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1"/>
                <a:r>
                  <a:rPr lang="en-ID" sz="1600" dirty="0"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  <m:sup>
                        <m:r>
                          <a:rPr lang="en-ID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  <m:sup>
                        <m:r>
                          <a:rPr lang="en-ID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ID" sz="1600" dirty="0">
                    <a:latin typeface="Century Gothic" panose="020B0502020202020204" pitchFamily="34" charset="0"/>
                  </a:rPr>
                  <a:t>…………………………………………(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iv)</a:t>
                </a:r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1"/>
                <a:r>
                  <a:rPr lang="id-ID" sz="1600" dirty="0">
                    <a:latin typeface="Century Gothic" panose="020B0502020202020204" pitchFamily="34" charset="0"/>
                  </a:rPr>
                  <a:t>			</a:t>
                </a:r>
                <a:endParaRPr lang="en-ID" sz="1600" dirty="0">
                  <a:latin typeface="Century Gothic" panose="020B0502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97" y="909568"/>
                <a:ext cx="7714938" cy="5127429"/>
              </a:xfrm>
              <a:prstGeom prst="rect">
                <a:avLst/>
              </a:prstGeom>
              <a:blipFill rotWithShape="0">
                <a:blip r:embed="rId3"/>
                <a:stretch>
                  <a:fillRect l="-316" t="-356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47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353297" y="940209"/>
            <a:ext cx="4301075" cy="45822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715071" y="659511"/>
                <a:ext cx="7288695" cy="6288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D" sz="1600" dirty="0" smtClean="0">
                    <a:latin typeface="Century Gothic" panose="020B0502020202020204" pitchFamily="34" charset="0"/>
                  </a:rPr>
                  <a:t>Sehingga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diperoleh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empat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persamaan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sebagai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berikut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:</a:t>
                </a:r>
              </a:p>
              <a:p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 lvl="4"/>
                <a:r>
                  <a:rPr lang="en-ID" sz="1600" b="1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ID" sz="1600" b="1" dirty="0" smtClean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  <a:p>
                <a:pPr lvl="4"/>
                <a:r>
                  <a:rPr lang="en-ID" sz="1600" b="1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ID" sz="1600" b="1" i="1" dirty="0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lvl="4"/>
                <a:r>
                  <a:rPr lang="en-ID" sz="1600" b="1" dirty="0" smtClean="0">
                    <a:solidFill>
                      <a:srgbClr val="FF0000"/>
                    </a:solidFill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  <m:sup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  <m:sup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ID" sz="1600" b="1" i="1" dirty="0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lvl="4"/>
                <a:r>
                  <a:rPr lang="en-ID" sz="1600" dirty="0" smtClean="0">
                    <a:solidFill>
                      <a:srgbClr val="FF000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ID" sz="16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  <m:sup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  <m:sup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ID" sz="1600" b="1" dirty="0" smtClean="0">
                  <a:solidFill>
                    <a:srgbClr val="FF0000"/>
                  </a:solidFill>
                </a:endParaRPr>
              </a:p>
              <a:p>
                <a:endParaRPr lang="en-ID" sz="1600" dirty="0">
                  <a:latin typeface="Century Gothic" panose="020B0502020202020204" pitchFamily="34" charset="0"/>
                </a:endParaRPr>
              </a:p>
              <a:p>
                <a:r>
                  <a:rPr lang="en-ID" sz="1600" dirty="0" err="1" smtClean="0">
                    <a:latin typeface="Century Gothic" panose="020B0502020202020204" pitchFamily="34" charset="0"/>
                  </a:rPr>
                  <a:t>Apabila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dipecahkan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menghasilkan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: </a:t>
                </a:r>
                <a:endParaRPr lang="en-ID" sz="1600" dirty="0">
                  <a:latin typeface="Century Gothic" panose="020B0502020202020204" pitchFamily="34" charset="0"/>
                </a:endParaRPr>
              </a:p>
              <a:p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4"/>
                <a:r>
                  <a:rPr lang="en-ID" sz="1600" b="1" dirty="0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ID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ID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ID" sz="16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  <a:p>
                <a:pPr lvl="4"/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ID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ID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ID" sz="1600" b="1" dirty="0" smtClean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  <a:p>
                <a:pPr lvl="4"/>
                <a:r>
                  <a:rPr lang="en-ID" sz="1600" b="1" dirty="0" smtClean="0">
                    <a:solidFill>
                      <a:srgbClr val="FF000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ID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ID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ID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ID" sz="1600" b="1" dirty="0" smtClean="0">
                  <a:solidFill>
                    <a:srgbClr val="FF0000"/>
                  </a:solidFill>
                </a:endParaRPr>
              </a:p>
              <a:p>
                <a:pPr lvl="4"/>
                <a:endParaRPr lang="en-ID" sz="1600" b="1" dirty="0" smtClean="0">
                  <a:solidFill>
                    <a:srgbClr val="FF0000"/>
                  </a:solidFill>
                </a:endParaRPr>
              </a:p>
              <a:p>
                <a:r>
                  <a:rPr lang="en-ID" sz="1600" dirty="0" err="1" smtClean="0">
                    <a:latin typeface="Century Gothic" panose="020B0502020202020204" pitchFamily="34" charset="0"/>
                  </a:rPr>
                  <a:t>Jadi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,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diperoleh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</a:t>
                </a:r>
                <a:r>
                  <a:rPr lang="en-ID" sz="1600" dirty="0" err="1" smtClean="0">
                    <a:latin typeface="Century Gothic" panose="020B0502020202020204" pitchFamily="34" charset="0"/>
                  </a:rPr>
                  <a:t>persamaan</a:t>
                </a:r>
                <a:r>
                  <a:rPr lang="en-ID" sz="1600" dirty="0" smtClean="0">
                    <a:latin typeface="Century Gothic" panose="020B0502020202020204" pitchFamily="34" charset="0"/>
                  </a:rPr>
                  <a:t> :</a:t>
                </a:r>
              </a:p>
              <a:p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6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D" sz="16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ID" sz="16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ID" sz="1600"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limLoc m:val="subSup"/>
                          <m:ctrlPr>
                            <a:rPr lang="en-ID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ID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ID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6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ID" sz="1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ID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16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D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D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ID" sz="1600" dirty="0" smtClean="0">
                  <a:latin typeface="Century Gothic" panose="020B0502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ID" sz="1600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limLoc m:val="subSup"/>
                          <m:ctrlP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  <m:e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ID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ID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d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D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ID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ID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ID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ID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ID" sz="1600" b="1" dirty="0">
                  <a:latin typeface="Century Gothic" panose="020B0502020202020204" pitchFamily="34" charset="0"/>
                </a:endParaRPr>
              </a:p>
              <a:p>
                <a:endParaRPr lang="en-ID" sz="1600" dirty="0">
                  <a:latin typeface="Century Gothic" panose="020B0502020202020204" pitchFamily="34" charset="0"/>
                </a:endParaRPr>
              </a:p>
              <a:p>
                <a:pPr lvl="4"/>
                <a:r>
                  <a:rPr lang="en-ID" sz="1600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	</a:t>
                </a:r>
                <a:endParaRPr lang="en-ID" sz="1600" b="1" dirty="0" smtClean="0">
                  <a:solidFill>
                    <a:srgbClr val="FF0000"/>
                  </a:solidFill>
                </a:endParaRPr>
              </a:p>
              <a:p>
                <a:pPr lvl="4"/>
                <a:endParaRPr lang="en-ID" sz="1600" dirty="0" smtClean="0">
                  <a:latin typeface="Century Gothic" panose="020B0502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071" y="659511"/>
                <a:ext cx="7288695" cy="6288068"/>
              </a:xfrm>
              <a:prstGeom prst="rect">
                <a:avLst/>
              </a:prstGeom>
              <a:blipFill rotWithShape="0">
                <a:blip r:embed="rId3"/>
                <a:stretch>
                  <a:fillRect l="-418" t="-29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5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410</Words>
  <Application>Microsoft Office PowerPoint</Application>
  <PresentationFormat>Widescreen</PresentationFormat>
  <Paragraphs>181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Bell MT</vt:lpstr>
      <vt:lpstr>Calibri</vt:lpstr>
      <vt:lpstr>Calibri Light</vt:lpstr>
      <vt:lpstr>Cambria Math</vt:lpstr>
      <vt:lpstr>Century Gothic</vt:lpstr>
      <vt:lpstr>CMR10</vt:lpstr>
      <vt:lpstr>Flicker DEMO</vt:lpstr>
      <vt:lpstr>Times New Roman</vt:lpstr>
      <vt:lpstr>Wingdings</vt:lpstr>
      <vt:lpstr>Office Theme</vt:lpstr>
      <vt:lpstr>METODE NUMERIK</vt:lpstr>
      <vt:lpstr>Aproksimasi Integral Metode Gauss</vt:lpstr>
      <vt:lpstr>Metode Kuadratur Gauss</vt:lpstr>
      <vt:lpstr>Formula Kuadratur Gauss </vt:lpstr>
      <vt:lpstr>Kuadratur Gauss-Legendre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Metode Gauss-Legendre Orde n/n titik</vt:lpstr>
      <vt:lpstr>Metode Gauss-Legendre Orde n/n titik</vt:lpstr>
      <vt:lpstr>Metode Gauss-Legendre Orde n/n titik</vt:lpstr>
      <vt:lpstr>Metode Gauss-Legendre Orde n/n titik</vt:lpstr>
      <vt:lpstr>Integrasi Gauss Bersusun</vt:lpstr>
      <vt:lpstr>Metode Gauss-Legendre Orde n/n titik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puguh wahyu prasetyo</dc:creator>
  <cp:lastModifiedBy>Windows User</cp:lastModifiedBy>
  <cp:revision>192</cp:revision>
  <dcterms:created xsi:type="dcterms:W3CDTF">2019-11-08T10:29:37Z</dcterms:created>
  <dcterms:modified xsi:type="dcterms:W3CDTF">2020-06-04T05:04:46Z</dcterms:modified>
</cp:coreProperties>
</file>