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7" r:id="rId2"/>
    <p:sldId id="278" r:id="rId3"/>
    <p:sldId id="280" r:id="rId4"/>
    <p:sldId id="281" r:id="rId5"/>
    <p:sldId id="283" r:id="rId6"/>
    <p:sldId id="284" r:id="rId7"/>
    <p:sldId id="285" r:id="rId8"/>
    <p:sldId id="286" r:id="rId9"/>
    <p:sldId id="287" r:id="rId10"/>
    <p:sldId id="288" r:id="rId11"/>
    <p:sldId id="27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5ED"/>
    <a:srgbClr val="3FF13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autoAdjust="0"/>
  </p:normalViewPr>
  <p:slideViewPr>
    <p:cSldViewPr snapToGrid="0">
      <p:cViewPr varScale="1">
        <p:scale>
          <a:sx n="70" d="100"/>
          <a:sy n="70" d="100"/>
        </p:scale>
        <p:origin x="-74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pPr/>
              <a:t>6/5/2020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AF6A03-2485-402B-96BF-B3B3E226BE5D}"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AF6A03-2485-402B-96BF-B3B3E226BE5D}"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AF6A03-2485-402B-96BF-B3B3E226BE5D}"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AF6A03-2485-402B-96BF-B3B3E226BE5D}" type="datetimeFigureOut">
              <a:rPr lang="en-US" smtClean="0"/>
              <a:pPr/>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AF6A03-2485-402B-96BF-B3B3E226BE5D}" type="datetimeFigureOut">
              <a:rPr lang="en-US" smtClean="0"/>
              <a:pPr/>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F6A03-2485-402B-96BF-B3B3E226BE5D}" type="datetimeFigureOut">
              <a:rPr lang="en-US" smtClean="0"/>
              <a:pPr/>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AF6A03-2485-402B-96BF-B3B3E226BE5D}"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AF6A03-2485-402B-96BF-B3B3E226BE5D}"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5D41F-3F7D-49A8-B9B0-632EB26E93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AF6A03-2485-402B-96BF-B3B3E226BE5D}" type="datetimeFigureOut">
              <a:rPr lang="en-US" smtClean="0"/>
              <a:pPr/>
              <a:t>6/5/2020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5D41F-3F7D-49A8-B9B0-632EB26E93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9784" y="2803289"/>
            <a:ext cx="9144000" cy="886345"/>
          </a:xfrm>
        </p:spPr>
        <p:txBody>
          <a:bodyPr>
            <a:noAutofit/>
          </a:bodyPr>
          <a:lstStyle/>
          <a:p>
            <a:r>
              <a:rPr lang="en-US" sz="4800" dirty="0" smtClean="0">
                <a:solidFill>
                  <a:srgbClr val="CC3300"/>
                </a:solidFill>
                <a:latin typeface="Geometr415 Blk BT" panose="020B0802020204020303" charset="0"/>
                <a:cs typeface="Geometr415 Blk BT" panose="020B0802020204020303" charset="0"/>
              </a:rPr>
              <a:t>METODE NUMERIK</a:t>
            </a:r>
          </a:p>
        </p:txBody>
      </p:sp>
      <p:sp>
        <p:nvSpPr>
          <p:cNvPr id="3" name="Subtitle 2"/>
          <p:cNvSpPr>
            <a:spLocks noGrp="1"/>
          </p:cNvSpPr>
          <p:nvPr>
            <p:ph type="subTitle" idx="1"/>
          </p:nvPr>
        </p:nvSpPr>
        <p:spPr>
          <a:xfrm>
            <a:off x="3427530" y="3698543"/>
            <a:ext cx="5317942" cy="1490096"/>
          </a:xfrm>
        </p:spPr>
        <p:txBody>
          <a:bodyPr>
            <a:normAutofit fontScale="90000" lnSpcReduction="20000"/>
          </a:bodyPr>
          <a:lstStyle/>
          <a:p>
            <a:r>
              <a:rPr lang="en-US" dirty="0" err="1" smtClean="0">
                <a:latin typeface="Times New Roman" panose="02020603050405020304" charset="0"/>
                <a:cs typeface="Times New Roman" panose="02020603050405020304" charset="0"/>
              </a:rPr>
              <a:t>Kelompok</a:t>
            </a:r>
            <a:r>
              <a:rPr lang="id-ID" dirty="0" smtClean="0">
                <a:latin typeface="Times New Roman" panose="02020603050405020304" charset="0"/>
                <a:cs typeface="Times New Roman" panose="02020603050405020304" charset="0"/>
              </a:rPr>
              <a:t> 5 </a:t>
            </a:r>
            <a:r>
              <a:rPr lang="en-US" dirty="0" smtClean="0">
                <a:latin typeface="Times New Roman" panose="02020603050405020304" charset="0"/>
                <a:cs typeface="Times New Roman" panose="02020603050405020304" charset="0"/>
              </a:rPr>
              <a:t>:</a:t>
            </a:r>
            <a:endParaRPr lang="id-ID" dirty="0" smtClean="0">
              <a:latin typeface="Times New Roman" panose="02020603050405020304" charset="0"/>
              <a:cs typeface="Times New Roman" panose="02020603050405020304" charset="0"/>
            </a:endParaRPr>
          </a:p>
          <a:p>
            <a:r>
              <a:rPr lang="id-ID" dirty="0" smtClean="0">
                <a:latin typeface="Times New Roman" panose="02020603050405020304" charset="0"/>
                <a:cs typeface="Times New Roman" panose="02020603050405020304" charset="0"/>
              </a:rPr>
              <a:t>Nur Rahma Udiarti Lestari (170000</a:t>
            </a:r>
            <a:r>
              <a:rPr lang="en-US" altLang="id-ID" dirty="0" smtClean="0">
                <a:latin typeface="Times New Roman" panose="02020603050405020304" charset="0"/>
                <a:cs typeface="Times New Roman" panose="02020603050405020304" charset="0"/>
              </a:rPr>
              <a:t>6097</a:t>
            </a:r>
            <a:r>
              <a:rPr lang="id-ID" dirty="0" smtClean="0">
                <a:latin typeface="Times New Roman" panose="02020603050405020304" charset="0"/>
                <a:cs typeface="Times New Roman" panose="02020603050405020304" charset="0"/>
              </a:rPr>
              <a:t>)</a:t>
            </a:r>
          </a:p>
          <a:p>
            <a:r>
              <a:rPr lang="id-ID" dirty="0" smtClean="0">
                <a:latin typeface="Times New Roman" panose="02020603050405020304" charset="0"/>
                <a:cs typeface="Times New Roman" panose="02020603050405020304" charset="0"/>
              </a:rPr>
              <a:t>Risalatul Hasanah (1700006104)</a:t>
            </a:r>
          </a:p>
          <a:p>
            <a:r>
              <a:rPr lang="id-ID" dirty="0" smtClean="0">
                <a:latin typeface="Times New Roman" panose="02020603050405020304" charset="0"/>
                <a:cs typeface="Times New Roman" panose="02020603050405020304" charset="0"/>
              </a:rPr>
              <a:t>Davit Uka Sugmana (170000</a:t>
            </a:r>
            <a:r>
              <a:rPr lang="en-US" altLang="id-ID" dirty="0" smtClean="0">
                <a:latin typeface="Times New Roman" panose="02020603050405020304" charset="0"/>
                <a:cs typeface="Times New Roman" panose="02020603050405020304" charset="0"/>
              </a:rPr>
              <a:t>6115</a:t>
            </a:r>
            <a:r>
              <a:rPr lang="id-ID" dirty="0" smtClean="0">
                <a:latin typeface="Times New Roman" panose="02020603050405020304" charset="0"/>
                <a:cs typeface="Times New Roman" panose="02020603050405020304" charset="0"/>
              </a:rPr>
              <a:t>)</a:t>
            </a:r>
            <a:endParaRPr lang="en-US" dirty="0" smtClean="0">
              <a:latin typeface="Times New Roman" panose="02020603050405020304" charset="0"/>
              <a:cs typeface="Times New Roman" panose="02020603050405020304" charset="0"/>
            </a:endParaRPr>
          </a:p>
        </p:txBody>
      </p:sp>
      <p:grpSp>
        <p:nvGrpSpPr>
          <p:cNvPr id="5" name="Group 4"/>
          <p:cNvGrpSpPr/>
          <p:nvPr/>
        </p:nvGrpSpPr>
        <p:grpSpPr>
          <a:xfrm>
            <a:off x="2086371" y="2626492"/>
            <a:ext cx="7972024"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086372" y="5724879"/>
            <a:ext cx="7972024"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4" name="Group 3"/>
          <p:cNvGrpSpPr/>
          <p:nvPr/>
        </p:nvGrpSpPr>
        <p:grpSpPr>
          <a:xfrm>
            <a:off x="3537772" y="5364177"/>
            <a:ext cx="5289705" cy="13648"/>
            <a:chOff x="3537772" y="5364177"/>
            <a:chExt cx="5289705" cy="13648"/>
          </a:xfrm>
        </p:grpSpPr>
        <p:cxnSp>
          <p:nvCxnSpPr>
            <p:cNvPr id="12" name="Straight Connector 11"/>
            <p:cNvCxnSpPr/>
            <p:nvPr/>
          </p:nvCxnSpPr>
          <p:spPr>
            <a:xfrm>
              <a:off x="3537772" y="5364177"/>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cxnSp>
          <p:nvCxnSpPr>
            <p:cNvPr id="13" name="Straight Connector 12"/>
            <p:cNvCxnSpPr/>
            <p:nvPr/>
          </p:nvCxnSpPr>
          <p:spPr>
            <a:xfrm>
              <a:off x="7964491" y="5377825"/>
              <a:ext cx="862986" cy="0"/>
            </a:xfrm>
            <a:prstGeom prst="line">
              <a:avLst/>
            </a:prstGeom>
            <a:ln w="117475"/>
          </p:spPr>
          <p:style>
            <a:lnRef idx="3">
              <a:schemeClr val="accent6"/>
            </a:lnRef>
            <a:fillRef idx="0">
              <a:schemeClr val="accent6"/>
            </a:fillRef>
            <a:effectRef idx="2">
              <a:schemeClr val="accent6"/>
            </a:effectRef>
            <a:fontRef idx="minor">
              <a:schemeClr val="tx1"/>
            </a:fontRef>
          </p:style>
        </p:cxnSp>
      </p:gr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163301" y="367097"/>
            <a:ext cx="1818166" cy="1818166"/>
          </a:xfrm>
          <a:prstGeom prst="rect">
            <a:avLst/>
          </a:prstGeom>
        </p:spPr>
      </p:pic>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accent2">
                  <a:lumMod val="75000"/>
                </a:schemeClr>
              </a:solidFill>
            </a:ln>
          </p:spPr>
          <p:style>
            <a:lnRef idx="3">
              <a:schemeClr val="accent1"/>
            </a:lnRef>
            <a:fillRef idx="0">
              <a:schemeClr val="accent1"/>
            </a:fillRef>
            <a:effectRef idx="2">
              <a:schemeClr val="accent1"/>
            </a:effectRef>
            <a:fontRef idx="minor">
              <a:schemeClr val="tx1"/>
            </a:fontRef>
          </p:style>
        </p:cxn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7336" y="2767160"/>
            <a:ext cx="8087436" cy="1325563"/>
          </a:xfrm>
        </p:spPr>
        <p:txBody>
          <a:bodyPr/>
          <a:lstStyle/>
          <a:p>
            <a:pPr algn="ctr"/>
            <a:r>
              <a:rPr lang="id-ID" dirty="0" smtClean="0">
                <a:latin typeface="Cambria" pitchFamily="18" charset="0"/>
              </a:rPr>
              <a:t>Jadi, nilai x</a:t>
            </a:r>
            <a:r>
              <a:rPr lang="id-ID" baseline="-25000" dirty="0" smtClean="0">
                <a:latin typeface="Cambria" pitchFamily="18" charset="0"/>
              </a:rPr>
              <a:t>1 </a:t>
            </a:r>
            <a:r>
              <a:rPr lang="id-ID" dirty="0" smtClean="0">
                <a:latin typeface="Cambria" pitchFamily="18" charset="0"/>
              </a:rPr>
              <a:t>= 2 , x</a:t>
            </a:r>
            <a:r>
              <a:rPr lang="id-ID" baseline="-25000" dirty="0" smtClean="0">
                <a:latin typeface="Cambria" pitchFamily="18" charset="0"/>
              </a:rPr>
              <a:t>2</a:t>
            </a:r>
            <a:r>
              <a:rPr lang="id-ID" dirty="0" smtClean="0">
                <a:latin typeface="Cambria" pitchFamily="18" charset="0"/>
              </a:rPr>
              <a:t> = 3 dan x</a:t>
            </a:r>
            <a:r>
              <a:rPr lang="id-ID" baseline="-25000" dirty="0" smtClean="0">
                <a:latin typeface="Cambria" pitchFamily="18" charset="0"/>
              </a:rPr>
              <a:t>3</a:t>
            </a:r>
            <a:r>
              <a:rPr lang="id-ID" dirty="0" smtClean="0">
                <a:latin typeface="Cambria" pitchFamily="18" charset="0"/>
              </a:rPr>
              <a:t> = </a:t>
            </a:r>
            <a:r>
              <a:rPr lang="id-ID" dirty="0" smtClean="0">
                <a:latin typeface="Cambria" pitchFamily="18" charset="0"/>
              </a:rPr>
              <a:t>1</a:t>
            </a:r>
            <a:endParaRPr lang="id-ID" dirty="0">
              <a:latin typeface="Cambria" pitchFamily="18" charset="0"/>
            </a:endParaRPr>
          </a:p>
        </p:txBody>
      </p:sp>
      <p:grpSp>
        <p:nvGrpSpPr>
          <p:cNvPr id="3" name="Group 2"/>
          <p:cNvGrpSpPr/>
          <p:nvPr/>
        </p:nvGrpSpPr>
        <p:grpSpPr>
          <a:xfrm>
            <a:off x="101601" y="113638"/>
            <a:ext cx="1465479" cy="1562762"/>
            <a:chOff x="101601" y="113638"/>
            <a:chExt cx="1465479" cy="1562762"/>
          </a:xfrm>
        </p:grpSpPr>
        <p:cxnSp>
          <p:nvCxnSpPr>
            <p:cNvPr id="4" name="Straight Connector 3"/>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5" name="Straight Connector 4"/>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6" name="Group 5"/>
          <p:cNvGrpSpPr/>
          <p:nvPr/>
        </p:nvGrpSpPr>
        <p:grpSpPr>
          <a:xfrm>
            <a:off x="353297" y="402551"/>
            <a:ext cx="11520000" cy="128480"/>
            <a:chOff x="2196612" y="1657878"/>
            <a:chExt cx="7972024" cy="128480"/>
          </a:xfrm>
        </p:grpSpPr>
        <p:cxnSp>
          <p:nvCxnSpPr>
            <p:cNvPr id="7" name="Straight Connector 6"/>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9" name="Group 8"/>
          <p:cNvGrpSpPr/>
          <p:nvPr/>
        </p:nvGrpSpPr>
        <p:grpSpPr>
          <a:xfrm>
            <a:off x="243058" y="6311396"/>
            <a:ext cx="11520000" cy="151558"/>
            <a:chOff x="2086375" y="2485623"/>
            <a:chExt cx="7972024" cy="151558"/>
          </a:xfrm>
        </p:grpSpPr>
        <p:cxnSp>
          <p:nvCxnSpPr>
            <p:cNvPr id="10" name="Straight Connector 9"/>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2" name="Group 11"/>
          <p:cNvGrpSpPr/>
          <p:nvPr/>
        </p:nvGrpSpPr>
        <p:grpSpPr>
          <a:xfrm rot="10800000">
            <a:off x="10604063" y="5189105"/>
            <a:ext cx="1465479" cy="1562762"/>
            <a:chOff x="101601" y="113638"/>
            <a:chExt cx="1465479" cy="1562762"/>
          </a:xfrm>
        </p:grpSpPr>
        <p:cxnSp>
          <p:nvCxnSpPr>
            <p:cNvPr id="13" name="Straight Connector 12"/>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5"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9"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1" name="Content Placeholder 10"/>
          <p:cNvSpPr>
            <a:spLocks noGrp="1"/>
          </p:cNvSpPr>
          <p:nvPr>
            <p:ph idx="1"/>
          </p:nvPr>
        </p:nvSpPr>
        <p:spPr/>
        <p:txBody>
          <a:bodyPr/>
          <a:lstStyle/>
          <a:p>
            <a:pPr marL="0" indent="0">
              <a:buNone/>
            </a:pPr>
            <a:r>
              <a:rPr lang="en-US" sz="2000" dirty="0">
                <a:latin typeface="Times New Roman" panose="02020603050405020304" charset="0"/>
                <a:cs typeface="Times New Roman" panose="02020603050405020304" charset="0"/>
              </a:rPr>
              <a:t>Penulis : Julan Hernadi</a:t>
            </a:r>
          </a:p>
          <a:p>
            <a:pPr marL="0" indent="0">
              <a:buNone/>
            </a:pPr>
            <a:r>
              <a:rPr lang="en-US" sz="2000" dirty="0">
                <a:latin typeface="Times New Roman" panose="02020603050405020304" charset="0"/>
                <a:cs typeface="Times New Roman" panose="02020603050405020304" charset="0"/>
              </a:rPr>
              <a:t>Tahun : 2017</a:t>
            </a:r>
          </a:p>
          <a:p>
            <a:pPr marL="0" indent="0">
              <a:buNone/>
            </a:pPr>
            <a:r>
              <a:rPr lang="en-US" sz="2000" dirty="0">
                <a:latin typeface="Times New Roman" panose="02020603050405020304" charset="0"/>
                <a:cs typeface="Times New Roman" panose="02020603050405020304" charset="0"/>
              </a:rPr>
              <a:t>Judul : Teori dan Praktikum Metode Numerik-1</a:t>
            </a:r>
          </a:p>
          <a:p>
            <a:pPr marL="0" indent="0">
              <a:buNone/>
            </a:pPr>
            <a:r>
              <a:rPr lang="en-US" sz="2000" dirty="0">
                <a:latin typeface="Times New Roman" panose="02020603050405020304" charset="0"/>
                <a:cs typeface="Times New Roman" panose="02020603050405020304" charset="0"/>
              </a:rPr>
              <a:t>Penerbit : </a:t>
            </a:r>
            <a:r>
              <a:rPr lang="en-US" sz="2000" dirty="0" smtClean="0">
                <a:latin typeface="Times New Roman" panose="02020603050405020304" charset="0"/>
                <a:cs typeface="Times New Roman" panose="02020603050405020304" charset="0"/>
              </a:rPr>
              <a:t>UM</a:t>
            </a:r>
            <a:r>
              <a:rPr lang="id-ID" sz="2000" smtClean="0">
                <a:latin typeface="Times New Roman" panose="02020603050405020304" charset="0"/>
                <a:cs typeface="Times New Roman" panose="02020603050405020304" charset="0"/>
              </a:rPr>
              <a:t> </a:t>
            </a:r>
            <a:r>
              <a:rPr lang="en-US" sz="2000" smtClean="0">
                <a:latin typeface="Times New Roman" panose="02020603050405020304" charset="0"/>
                <a:cs typeface="Times New Roman" panose="02020603050405020304" charset="0"/>
              </a:rPr>
              <a:t>PO </a:t>
            </a:r>
            <a:r>
              <a:rPr lang="en-US" sz="2000" dirty="0">
                <a:latin typeface="Times New Roman" panose="02020603050405020304" charset="0"/>
                <a:cs typeface="Times New Roman" panose="02020603050405020304" charset="0"/>
              </a:rPr>
              <a:t>Press</a:t>
            </a:r>
          </a:p>
        </p:txBody>
      </p:sp>
      <p:sp>
        <p:nvSpPr>
          <p:cNvPr id="20" name="Title 14"/>
          <p:cNvSpPr>
            <a:spLocks noGrp="1"/>
          </p:cNvSpPr>
          <p:nvPr>
            <p:ph type="title"/>
          </p:nvPr>
        </p:nvSpPr>
        <p:spPr>
          <a:xfrm>
            <a:off x="838200" y="365126"/>
            <a:ext cx="10515600" cy="1150166"/>
          </a:xfrm>
        </p:spPr>
        <p:txBody>
          <a:bodyPr/>
          <a:lstStyle/>
          <a:p>
            <a:pPr algn="ctr"/>
            <a:r>
              <a:rPr lang="en-US" dirty="0" smtClean="0">
                <a:solidFill>
                  <a:schemeClr val="tx1">
                    <a:lumMod val="50000"/>
                    <a:lumOff val="50000"/>
                  </a:schemeClr>
                </a:solidFill>
                <a:latin typeface="Times New Roman" panose="02020603050405020304" charset="0"/>
                <a:cs typeface="Times New Roman" panose="02020603050405020304" charset="0"/>
              </a:rPr>
              <a:t>REFERENSI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a:off x="243058" y="6311396"/>
            <a:ext cx="11520000" cy="151558"/>
            <a:chOff x="2086375" y="2485623"/>
            <a:chExt cx="7972024" cy="151558"/>
          </a:xfrm>
        </p:grpSpPr>
        <p:cxnSp>
          <p:nvCxnSpPr>
            <p:cNvPr id="8" name="Straight Connector 7"/>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9" name="Group 18"/>
          <p:cNvGrpSpPr/>
          <p:nvPr/>
        </p:nvGrpSpPr>
        <p:grpSpPr>
          <a:xfrm>
            <a:off x="101601" y="113638"/>
            <a:ext cx="1465479" cy="1562762"/>
            <a:chOff x="101601" y="113638"/>
            <a:chExt cx="1465479" cy="1562762"/>
          </a:xfrm>
        </p:grpSpPr>
        <p:cxnSp>
          <p:nvCxnSpPr>
            <p:cNvPr id="16" name="Straight Connector 1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20" name="Group 19"/>
          <p:cNvGrpSpPr/>
          <p:nvPr/>
        </p:nvGrpSpPr>
        <p:grpSpPr>
          <a:xfrm rot="10800000">
            <a:off x="10604063" y="5189105"/>
            <a:ext cx="1465479" cy="1562762"/>
            <a:chOff x="101601" y="113638"/>
            <a:chExt cx="1465479" cy="1562762"/>
          </a:xfrm>
        </p:grpSpPr>
        <p:cxnSp>
          <p:nvCxnSpPr>
            <p:cNvPr id="21" name="Straight Connector 20"/>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22" name="Straight Connector 21"/>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2" name="TextBox 1"/>
          <p:cNvSpPr txBox="1"/>
          <p:nvPr/>
        </p:nvSpPr>
        <p:spPr>
          <a:xfrm>
            <a:off x="443023" y="1944710"/>
            <a:ext cx="184731" cy="369332"/>
          </a:xfrm>
          <a:prstGeom prst="rect">
            <a:avLst/>
          </a:prstGeom>
          <a:noFill/>
        </p:spPr>
        <p:txBody>
          <a:bodyPr wrap="none" rtlCol="0">
            <a:spAutoFit/>
          </a:bodyPr>
          <a:lstStyle/>
          <a:p>
            <a:endParaRPr lang="en-US" dirty="0"/>
          </a:p>
        </p:txBody>
      </p:sp>
      <p:sp>
        <p:nvSpPr>
          <p:cNvPr id="15" name="Title 14"/>
          <p:cNvSpPr>
            <a:spLocks noGrp="1"/>
          </p:cNvSpPr>
          <p:nvPr>
            <p:ph type="title"/>
          </p:nvPr>
        </p:nvSpPr>
        <p:spPr>
          <a:xfrm>
            <a:off x="855335" y="1016219"/>
            <a:ext cx="10515600" cy="1150166"/>
          </a:xfrm>
        </p:spPr>
        <p:txBody>
          <a:bodyPr>
            <a:normAutofit/>
          </a:bodyPr>
          <a:lstStyle/>
          <a:p>
            <a:pPr algn="ctr"/>
            <a:r>
              <a:rPr lang="id-ID" sz="3600" dirty="0" smtClean="0">
                <a:latin typeface="Cambria" pitchFamily="18" charset="0"/>
                <a:ea typeface="Batang" pitchFamily="18" charset="-127"/>
                <a:cs typeface="Times New Roman" panose="02020603050405020304" charset="0"/>
              </a:rPr>
              <a:t>SISTEM PERSAMAAN LINEAR DENGAN </a:t>
            </a:r>
            <a:br>
              <a:rPr lang="id-ID" sz="3600" dirty="0" smtClean="0">
                <a:latin typeface="Cambria" pitchFamily="18" charset="0"/>
                <a:ea typeface="Batang" pitchFamily="18" charset="-127"/>
                <a:cs typeface="Times New Roman" panose="02020603050405020304" charset="0"/>
              </a:rPr>
            </a:br>
            <a:r>
              <a:rPr lang="id-ID" sz="3600" b="1" dirty="0" smtClean="0">
                <a:solidFill>
                  <a:schemeClr val="tx1">
                    <a:lumMod val="50000"/>
                    <a:lumOff val="50000"/>
                  </a:schemeClr>
                </a:solidFill>
                <a:latin typeface="Cambria" pitchFamily="18" charset="0"/>
                <a:ea typeface="Batang" pitchFamily="18" charset="-127"/>
                <a:cs typeface="Times New Roman" panose="02020603050405020304" charset="0"/>
              </a:rPr>
              <a:t>METODE ELIMINASI GAUSSIAN</a:t>
            </a:r>
            <a:endParaRPr lang="en-US" sz="3600" b="1" dirty="0">
              <a:solidFill>
                <a:schemeClr val="tx1">
                  <a:lumMod val="50000"/>
                  <a:lumOff val="50000"/>
                </a:schemeClr>
              </a:solidFill>
              <a:latin typeface="Cambria" pitchFamily="18" charset="0"/>
              <a:ea typeface="Batang" pitchFamily="18" charset="-127"/>
              <a:cs typeface="Times New Roman" panose="02020603050405020304" charset="0"/>
            </a:endParaRPr>
          </a:p>
        </p:txBody>
      </p:sp>
      <p:sp>
        <p:nvSpPr>
          <p:cNvPr id="3" name="Content Placeholder 2"/>
          <p:cNvSpPr>
            <a:spLocks noGrp="1"/>
          </p:cNvSpPr>
          <p:nvPr>
            <p:ph idx="1"/>
          </p:nvPr>
        </p:nvSpPr>
        <p:spPr>
          <a:xfrm>
            <a:off x="745490" y="2650490"/>
            <a:ext cx="10515600" cy="2963545"/>
          </a:xfrm>
        </p:spPr>
        <p:txBody>
          <a:bodyPr/>
          <a:lstStyle/>
          <a:p>
            <a:pPr algn="just">
              <a:buNone/>
            </a:pPr>
            <a:r>
              <a:rPr lang="id-ID" dirty="0" smtClean="0">
                <a:latin typeface="Cambria" panose="02040503050406030204" pitchFamily="18" charset="0"/>
                <a:ea typeface="Batang" pitchFamily="18" charset="-127"/>
              </a:rPr>
              <a:t>	</a:t>
            </a:r>
            <a:r>
              <a:rPr lang="id-ID" sz="2400" dirty="0" smtClean="0">
                <a:latin typeface="Times New Roman" panose="02020603050405020304" charset="0"/>
                <a:ea typeface="Batang" pitchFamily="18" charset="-127"/>
                <a:cs typeface="Times New Roman" panose="02020603050405020304" charset="0"/>
              </a:rPr>
              <a:t>	</a:t>
            </a:r>
            <a:r>
              <a:rPr lang="id-ID" sz="2400" dirty="0" smtClean="0">
                <a:latin typeface="Cambria" pitchFamily="18" charset="0"/>
                <a:ea typeface="Batang" pitchFamily="18" charset="-127"/>
                <a:cs typeface="Times New Roman" panose="02020603050405020304" charset="0"/>
              </a:rPr>
              <a:t>Idealnya sistem persamaan linear baru hasil transformasi berbentuk sistem diagonal sehingga penyelesaiannya dapat diperoleh dengan mudah. Ini adalah ide dibalik metode eliminasi Gauss-Jordan. Mengingat efisiensi komputasi, bentuk akhir sistem persamaan linear cukup berupa segitiga atas atau bawah. Penyelesaiannya diperoleh dengan melakukan substitusi mundur atau maju. Strategi transformasi sistem persamaan linear menjadi bentuk segitiga biasanya disebut metode eliminasi Gaussian. </a:t>
            </a:r>
            <a:endParaRPr lang="en-US" sz="2400" dirty="0">
              <a:latin typeface="Cambria" pitchFamily="18" charset="0"/>
              <a:ea typeface="Batang" pitchFamily="18" charset="-127"/>
              <a:cs typeface="Times New Roman" panose="0202060305040502030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1601" y="113638"/>
            <a:ext cx="1465479" cy="1562762"/>
            <a:chOff x="101601" y="113638"/>
            <a:chExt cx="1465479" cy="1562762"/>
          </a:xfrm>
        </p:grpSpPr>
        <p:cxnSp>
          <p:nvCxnSpPr>
            <p:cNvPr id="3" name="Straight Connector 2"/>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4" name="Straight Connector 3"/>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5" name="Group 4"/>
          <p:cNvGrpSpPr/>
          <p:nvPr/>
        </p:nvGrpSpPr>
        <p:grpSpPr>
          <a:xfrm>
            <a:off x="353297" y="402551"/>
            <a:ext cx="11520000" cy="128480"/>
            <a:chOff x="2196612" y="1657878"/>
            <a:chExt cx="7972024" cy="128480"/>
          </a:xfrm>
        </p:grpSpPr>
        <p:cxnSp>
          <p:nvCxnSpPr>
            <p:cNvPr id="6" name="Straight Connector 5"/>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243058" y="6311396"/>
            <a:ext cx="11520000" cy="151558"/>
            <a:chOff x="2086375" y="2485623"/>
            <a:chExt cx="7972024" cy="151558"/>
          </a:xfrm>
        </p:grpSpPr>
        <p:cxnSp>
          <p:nvCxnSpPr>
            <p:cNvPr id="9" name="Straight Connector 8"/>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rot="10800000">
            <a:off x="10604063" y="5189105"/>
            <a:ext cx="1465479" cy="1562762"/>
            <a:chOff x="101601" y="113638"/>
            <a:chExt cx="1465479" cy="1562762"/>
          </a:xfrm>
        </p:grpSpPr>
        <p:cxnSp>
          <p:nvCxnSpPr>
            <p:cNvPr id="12" name="Straight Connector 11"/>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pic>
        <p:nvPicPr>
          <p:cNvPr id="1026" name="Picture 2"/>
          <p:cNvPicPr>
            <a:picLocks noChangeAspect="1" noChangeArrowheads="1"/>
          </p:cNvPicPr>
          <p:nvPr/>
        </p:nvPicPr>
        <p:blipFill>
          <a:blip r:embed="rId2"/>
          <a:srcRect l="26748" t="32649" r="28043" b="35634"/>
          <a:stretch>
            <a:fillRect/>
          </a:stretch>
        </p:blipFill>
        <p:spPr bwMode="auto">
          <a:xfrm>
            <a:off x="425088" y="1105475"/>
            <a:ext cx="11383754" cy="44901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altLang="id-ID" sz="3600" dirty="0">
                <a:solidFill>
                  <a:schemeClr val="tx1">
                    <a:lumMod val="50000"/>
                    <a:lumOff val="50000"/>
                  </a:schemeClr>
                </a:solidFill>
                <a:latin typeface="Times New Roman" panose="02020603050405020304" charset="0"/>
                <a:cs typeface="Times New Roman" panose="02020603050405020304" charset="0"/>
              </a:rPr>
              <a:t>ALOGARITMA METODE ELIMINASI</a:t>
            </a:r>
            <a:br>
              <a:rPr lang="en-US" altLang="id-ID" sz="3600" dirty="0">
                <a:solidFill>
                  <a:schemeClr val="tx1">
                    <a:lumMod val="50000"/>
                    <a:lumOff val="50000"/>
                  </a:schemeClr>
                </a:solidFill>
                <a:latin typeface="Times New Roman" panose="02020603050405020304" charset="0"/>
                <a:cs typeface="Times New Roman" panose="02020603050405020304" charset="0"/>
              </a:rPr>
            </a:br>
            <a:r>
              <a:rPr lang="en-US" altLang="id-ID" sz="3600" dirty="0">
                <a:solidFill>
                  <a:schemeClr val="tx1">
                    <a:lumMod val="50000"/>
                    <a:lumOff val="50000"/>
                  </a:schemeClr>
                </a:solidFill>
                <a:latin typeface="Times New Roman" panose="02020603050405020304" charset="0"/>
                <a:cs typeface="Times New Roman" panose="02020603050405020304" charset="0"/>
              </a:rPr>
              <a:t>GAUSSIAN</a:t>
            </a:r>
          </a:p>
        </p:txBody>
      </p:sp>
      <p:grpSp>
        <p:nvGrpSpPr>
          <p:cNvPr id="3" name="Group 2"/>
          <p:cNvGrpSpPr/>
          <p:nvPr/>
        </p:nvGrpSpPr>
        <p:grpSpPr>
          <a:xfrm>
            <a:off x="101601" y="113638"/>
            <a:ext cx="1465479" cy="1562762"/>
            <a:chOff x="101601" y="113638"/>
            <a:chExt cx="1465479" cy="1562762"/>
          </a:xfrm>
        </p:grpSpPr>
        <p:cxnSp>
          <p:nvCxnSpPr>
            <p:cNvPr id="4" name="Straight Connector 3"/>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5" name="Straight Connector 4"/>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6" name="Group 5"/>
          <p:cNvGrpSpPr/>
          <p:nvPr/>
        </p:nvGrpSpPr>
        <p:grpSpPr>
          <a:xfrm>
            <a:off x="353297" y="402551"/>
            <a:ext cx="11520000" cy="128480"/>
            <a:chOff x="2196612" y="1657878"/>
            <a:chExt cx="7972024" cy="128480"/>
          </a:xfrm>
        </p:grpSpPr>
        <p:cxnSp>
          <p:nvCxnSpPr>
            <p:cNvPr id="7" name="Straight Connector 6"/>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9" name="Group 8"/>
          <p:cNvGrpSpPr/>
          <p:nvPr/>
        </p:nvGrpSpPr>
        <p:grpSpPr>
          <a:xfrm>
            <a:off x="243058" y="6311396"/>
            <a:ext cx="11520000" cy="151558"/>
            <a:chOff x="2086375" y="2485623"/>
            <a:chExt cx="7972024" cy="151558"/>
          </a:xfrm>
        </p:grpSpPr>
        <p:cxnSp>
          <p:nvCxnSpPr>
            <p:cNvPr id="10" name="Straight Connector 9"/>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2" name="Group 11"/>
          <p:cNvGrpSpPr/>
          <p:nvPr/>
        </p:nvGrpSpPr>
        <p:grpSpPr>
          <a:xfrm rot="10800000">
            <a:off x="10604063" y="5189105"/>
            <a:ext cx="1465479" cy="1562762"/>
            <a:chOff x="101601" y="113638"/>
            <a:chExt cx="1465479" cy="1562762"/>
          </a:xfrm>
        </p:grpSpPr>
        <p:cxnSp>
          <p:nvCxnSpPr>
            <p:cNvPr id="13" name="Straight Connector 12"/>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4" name="Straight Connector 13"/>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aphicFrame>
        <p:nvGraphicFramePr>
          <p:cNvPr id="2" name="Content Placeholder 1">
            <a:hlinkClick r:id="" action="ppaction://ole?verb=0"/>
          </p:cNvPr>
          <p:cNvGraphicFramePr>
            <a:graphicFrameLocks/>
          </p:cNvGraphicFramePr>
          <p:nvPr>
            <p:ph sz="half" idx="1"/>
          </p:nvPr>
        </p:nvGraphicFramePr>
        <p:xfrm>
          <a:off x="2971800" y="3893344"/>
          <a:ext cx="914400" cy="215900"/>
        </p:xfrm>
        <a:graphic>
          <a:graphicData uri="http://schemas.openxmlformats.org/presentationml/2006/ole">
            <p:oleObj spid="_x0000_s1025" r:id="rId3" imgW="914400" imgH="215640" progId="Equation.3">
              <p:embed/>
            </p:oleObj>
          </a:graphicData>
        </a:graphic>
      </p:graphicFrame>
      <p:pic>
        <p:nvPicPr>
          <p:cNvPr id="16" name="Content Placeholder 15" descr="PPT1"/>
          <p:cNvPicPr>
            <a:picLocks noGrp="1" noChangeAspect="1"/>
          </p:cNvPicPr>
          <p:nvPr>
            <p:ph sz="half" idx="2"/>
          </p:nvPr>
        </p:nvPicPr>
        <p:blipFill>
          <a:blip r:embed="rId4"/>
          <a:stretch>
            <a:fillRect/>
          </a:stretch>
        </p:blipFill>
        <p:spPr>
          <a:xfrm>
            <a:off x="1690494" y="1704653"/>
            <a:ext cx="9182735" cy="419671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01601" y="113638"/>
            <a:ext cx="1465479" cy="1562762"/>
            <a:chOff x="101601" y="113638"/>
            <a:chExt cx="1465479" cy="1562762"/>
          </a:xfrm>
        </p:grpSpPr>
        <p:cxnSp>
          <p:nvCxnSpPr>
            <p:cNvPr id="6" name="Straight Connector 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353297" y="402551"/>
            <a:ext cx="11520000" cy="128480"/>
            <a:chOff x="2196612" y="1657878"/>
            <a:chExt cx="7972024" cy="128480"/>
          </a:xfrm>
        </p:grpSpPr>
        <p:cxnSp>
          <p:nvCxnSpPr>
            <p:cNvPr id="9" name="Straight Connector 8"/>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a:off x="243058" y="6311396"/>
            <a:ext cx="11520000" cy="151558"/>
            <a:chOff x="2086375" y="2485623"/>
            <a:chExt cx="7972024" cy="151558"/>
          </a:xfrm>
        </p:grpSpPr>
        <p:cxnSp>
          <p:nvCxnSpPr>
            <p:cNvPr id="12" name="Straight Connector 11"/>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rot="10800000">
            <a:off x="10604063" y="5189105"/>
            <a:ext cx="1465479" cy="1562762"/>
            <a:chOff x="101601" y="113638"/>
            <a:chExt cx="1465479" cy="1562762"/>
          </a:xfrm>
        </p:grpSpPr>
        <p:cxnSp>
          <p:nvCxnSpPr>
            <p:cNvPr id="15" name="Straight Connector 14"/>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pic>
        <p:nvPicPr>
          <p:cNvPr id="17" name="Content Placeholder 16" descr="PPT1"/>
          <p:cNvPicPr>
            <a:picLocks noGrp="1" noChangeAspect="1"/>
          </p:cNvPicPr>
          <p:nvPr>
            <p:ph idx="1"/>
          </p:nvPr>
        </p:nvPicPr>
        <p:blipFill>
          <a:blip r:embed="rId3"/>
          <a:srcRect l="6614" t="2149" r="8964"/>
          <a:stretch>
            <a:fillRect/>
          </a:stretch>
        </p:blipFill>
        <p:spPr>
          <a:xfrm>
            <a:off x="2279176" y="586852"/>
            <a:ext cx="7069540" cy="570063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01601" y="113638"/>
            <a:ext cx="1465479" cy="1562762"/>
            <a:chOff x="101601" y="113638"/>
            <a:chExt cx="1465479" cy="1562762"/>
          </a:xfrm>
        </p:grpSpPr>
        <p:cxnSp>
          <p:nvCxnSpPr>
            <p:cNvPr id="6" name="Straight Connector 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353297" y="402551"/>
            <a:ext cx="11520000" cy="128480"/>
            <a:chOff x="2196612" y="1657878"/>
            <a:chExt cx="7972024" cy="128480"/>
          </a:xfrm>
        </p:grpSpPr>
        <p:cxnSp>
          <p:nvCxnSpPr>
            <p:cNvPr id="9" name="Straight Connector 8"/>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a:off x="243058" y="6311396"/>
            <a:ext cx="11520000" cy="151558"/>
            <a:chOff x="2086375" y="2485623"/>
            <a:chExt cx="7972024" cy="151558"/>
          </a:xfrm>
        </p:grpSpPr>
        <p:cxnSp>
          <p:nvCxnSpPr>
            <p:cNvPr id="12" name="Straight Connector 11"/>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rot="10800000">
            <a:off x="10604063" y="5189105"/>
            <a:ext cx="1465479" cy="1562762"/>
            <a:chOff x="101601" y="113638"/>
            <a:chExt cx="1465479" cy="1562762"/>
          </a:xfrm>
        </p:grpSpPr>
        <p:cxnSp>
          <p:nvCxnSpPr>
            <p:cNvPr id="15" name="Straight Connector 14"/>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pic>
        <p:nvPicPr>
          <p:cNvPr id="2" name="Content Placeholder 1" descr="PPT2"/>
          <p:cNvPicPr>
            <a:picLocks noGrp="1" noChangeAspect="1"/>
          </p:cNvPicPr>
          <p:nvPr>
            <p:ph idx="1"/>
          </p:nvPr>
        </p:nvPicPr>
        <p:blipFill>
          <a:blip r:embed="rId2"/>
          <a:stretch>
            <a:fillRect/>
          </a:stretch>
        </p:blipFill>
        <p:spPr>
          <a:xfrm>
            <a:off x="838200" y="744855"/>
            <a:ext cx="8674100" cy="536829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01601" y="113638"/>
            <a:ext cx="1465479" cy="1562762"/>
            <a:chOff x="101601" y="113638"/>
            <a:chExt cx="1465479" cy="1562762"/>
          </a:xfrm>
        </p:grpSpPr>
        <p:cxnSp>
          <p:nvCxnSpPr>
            <p:cNvPr id="6" name="Straight Connector 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353297" y="402551"/>
            <a:ext cx="11520000" cy="128480"/>
            <a:chOff x="2196612" y="1657878"/>
            <a:chExt cx="7972024" cy="128480"/>
          </a:xfrm>
        </p:grpSpPr>
        <p:cxnSp>
          <p:nvCxnSpPr>
            <p:cNvPr id="9" name="Straight Connector 8"/>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a:off x="243058" y="6311396"/>
            <a:ext cx="11520000" cy="151558"/>
            <a:chOff x="2086375" y="2485623"/>
            <a:chExt cx="7972024" cy="151558"/>
          </a:xfrm>
        </p:grpSpPr>
        <p:cxnSp>
          <p:nvCxnSpPr>
            <p:cNvPr id="12" name="Straight Connector 11"/>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rot="10800000">
            <a:off x="10604063" y="5189105"/>
            <a:ext cx="1465479" cy="1562762"/>
            <a:chOff x="101601" y="113638"/>
            <a:chExt cx="1465479" cy="1562762"/>
          </a:xfrm>
        </p:grpSpPr>
        <p:cxnSp>
          <p:nvCxnSpPr>
            <p:cNvPr id="15" name="Straight Connector 14"/>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6"/>
          <p:cNvSpPr>
            <a:spLocks noGrp="1"/>
          </p:cNvSpPr>
          <p:nvPr>
            <p:ph type="title"/>
          </p:nvPr>
        </p:nvSpPr>
        <p:spPr>
          <a:xfrm>
            <a:off x="906439" y="3681530"/>
            <a:ext cx="10515600" cy="2432667"/>
          </a:xfrm>
        </p:spPr>
        <p:txBody>
          <a:bodyPr>
            <a:normAutofit fontScale="90000"/>
          </a:bodyPr>
          <a:lstStyle/>
          <a:p>
            <a:r>
              <a:rPr lang="id-ID" sz="2800" dirty="0" smtClean="0">
                <a:latin typeface="Cambria" pitchFamily="18" charset="0"/>
              </a:rPr>
              <a:t>Contoh :</a:t>
            </a:r>
            <a:br>
              <a:rPr lang="id-ID" sz="2800" dirty="0" smtClean="0">
                <a:latin typeface="Cambria" pitchFamily="18" charset="0"/>
              </a:rPr>
            </a:br>
            <a:r>
              <a:rPr lang="id-ID" sz="2800" dirty="0" smtClean="0">
                <a:latin typeface="Cambria" pitchFamily="18" charset="0"/>
              </a:rPr>
              <a:t>selesaikan sistem persamaan linear berikut dengan menggunakan algoritma metode eliminasi gaussian !</a:t>
            </a:r>
            <a:br>
              <a:rPr lang="id-ID" sz="2800" dirty="0" smtClean="0">
                <a:latin typeface="Cambria" pitchFamily="18" charset="0"/>
              </a:rPr>
            </a:br>
            <a:r>
              <a:rPr lang="id-ID" sz="2800" dirty="0" smtClean="0">
                <a:latin typeface="Cambria" pitchFamily="18" charset="0"/>
              </a:rPr>
              <a:t/>
            </a:r>
            <a:br>
              <a:rPr lang="id-ID" sz="2800" dirty="0" smtClean="0">
                <a:latin typeface="Cambria" pitchFamily="18" charset="0"/>
              </a:rPr>
            </a:br>
            <a:r>
              <a:rPr lang="id-ID" sz="2400" dirty="0" smtClean="0">
                <a:latin typeface="Cambria" pitchFamily="18" charset="0"/>
              </a:rPr>
              <a:t>4 x</a:t>
            </a:r>
            <a:r>
              <a:rPr lang="id-ID" sz="2400" baseline="-25000" dirty="0" smtClean="0">
                <a:latin typeface="Cambria" pitchFamily="18" charset="0"/>
              </a:rPr>
              <a:t>1 </a:t>
            </a:r>
            <a:r>
              <a:rPr lang="id-ID" sz="2400" dirty="0" smtClean="0">
                <a:latin typeface="Cambria" pitchFamily="18" charset="0"/>
              </a:rPr>
              <a:t>+ 2 x</a:t>
            </a:r>
            <a:r>
              <a:rPr lang="id-ID" sz="2400" baseline="-25000" dirty="0" smtClean="0">
                <a:latin typeface="Cambria" pitchFamily="18" charset="0"/>
              </a:rPr>
              <a:t>2 </a:t>
            </a:r>
            <a:r>
              <a:rPr lang="id-ID" sz="2400" dirty="0" smtClean="0">
                <a:latin typeface="Cambria" pitchFamily="18" charset="0"/>
              </a:rPr>
              <a:t>-    x</a:t>
            </a:r>
            <a:r>
              <a:rPr lang="id-ID" sz="2400" baseline="-25000" dirty="0" smtClean="0">
                <a:latin typeface="Cambria" pitchFamily="18" charset="0"/>
              </a:rPr>
              <a:t>3 </a:t>
            </a:r>
            <a:r>
              <a:rPr lang="id-ID" sz="2400" baseline="-25000" dirty="0" smtClean="0">
                <a:latin typeface="Cambria" pitchFamily="18" charset="0"/>
              </a:rPr>
              <a:t>  </a:t>
            </a:r>
            <a:r>
              <a:rPr lang="id-ID" sz="2400" dirty="0" smtClean="0">
                <a:latin typeface="Cambria" pitchFamily="18" charset="0"/>
              </a:rPr>
              <a:t>= 13</a:t>
            </a:r>
            <a:br>
              <a:rPr lang="id-ID" sz="2400" dirty="0" smtClean="0">
                <a:latin typeface="Cambria" pitchFamily="18" charset="0"/>
              </a:rPr>
            </a:br>
            <a:r>
              <a:rPr lang="id-ID" sz="2400" dirty="0" smtClean="0">
                <a:latin typeface="Cambria" pitchFamily="18" charset="0"/>
              </a:rPr>
              <a:t>   x</a:t>
            </a:r>
            <a:r>
              <a:rPr lang="id-ID" sz="2400" baseline="-25000" dirty="0" smtClean="0">
                <a:latin typeface="Cambria" pitchFamily="18" charset="0"/>
              </a:rPr>
              <a:t>1 </a:t>
            </a:r>
            <a:r>
              <a:rPr lang="id-ID" sz="2400" dirty="0" smtClean="0">
                <a:latin typeface="Cambria" pitchFamily="18" charset="0"/>
              </a:rPr>
              <a:t>+ 4 x</a:t>
            </a:r>
            <a:r>
              <a:rPr lang="id-ID" sz="2400" baseline="-25000" dirty="0" smtClean="0">
                <a:latin typeface="Cambria" pitchFamily="18" charset="0"/>
              </a:rPr>
              <a:t>2 </a:t>
            </a:r>
            <a:r>
              <a:rPr lang="id-ID" sz="2400" dirty="0" smtClean="0">
                <a:latin typeface="Cambria" pitchFamily="18" charset="0"/>
              </a:rPr>
              <a:t>+    </a:t>
            </a:r>
            <a:r>
              <a:rPr lang="id-ID" sz="2400" dirty="0" smtClean="0">
                <a:latin typeface="Cambria" pitchFamily="18" charset="0"/>
              </a:rPr>
              <a:t>x</a:t>
            </a:r>
            <a:r>
              <a:rPr lang="id-ID" sz="2400" baseline="-25000" dirty="0" smtClean="0">
                <a:latin typeface="Cambria" pitchFamily="18" charset="0"/>
              </a:rPr>
              <a:t>3</a:t>
            </a:r>
            <a:r>
              <a:rPr lang="id-ID" sz="2400" dirty="0" smtClean="0">
                <a:latin typeface="Cambria" pitchFamily="18" charset="0"/>
              </a:rPr>
              <a:t> = </a:t>
            </a:r>
            <a:r>
              <a:rPr lang="id-ID" sz="2400" dirty="0" smtClean="0">
                <a:latin typeface="Cambria" pitchFamily="18" charset="0"/>
              </a:rPr>
              <a:t>15</a:t>
            </a:r>
            <a:br>
              <a:rPr lang="id-ID" sz="2400" dirty="0" smtClean="0">
                <a:latin typeface="Cambria" pitchFamily="18" charset="0"/>
              </a:rPr>
            </a:br>
            <a:r>
              <a:rPr lang="id-ID" sz="2400" dirty="0" smtClean="0">
                <a:latin typeface="Cambria" pitchFamily="18" charset="0"/>
              </a:rPr>
              <a:t>2 x</a:t>
            </a:r>
            <a:r>
              <a:rPr lang="id-ID" sz="2400" baseline="-25000" dirty="0" smtClean="0">
                <a:latin typeface="Cambria" pitchFamily="18" charset="0"/>
              </a:rPr>
              <a:t>1  </a:t>
            </a:r>
            <a:r>
              <a:rPr lang="id-ID" sz="2400" dirty="0" smtClean="0">
                <a:latin typeface="Cambria" pitchFamily="18" charset="0"/>
              </a:rPr>
              <a:t>-    x</a:t>
            </a:r>
            <a:r>
              <a:rPr lang="id-ID" sz="2400" baseline="-25000" dirty="0" smtClean="0">
                <a:latin typeface="Cambria" pitchFamily="18" charset="0"/>
              </a:rPr>
              <a:t>2 </a:t>
            </a:r>
            <a:r>
              <a:rPr lang="id-ID" sz="2400" dirty="0" smtClean="0">
                <a:latin typeface="Cambria" pitchFamily="18" charset="0"/>
              </a:rPr>
              <a:t>+ 4 x</a:t>
            </a:r>
            <a:r>
              <a:rPr lang="id-ID" sz="2400" baseline="-25000" dirty="0" smtClean="0">
                <a:latin typeface="Cambria" pitchFamily="18" charset="0"/>
              </a:rPr>
              <a:t>3 </a:t>
            </a:r>
            <a:r>
              <a:rPr lang="id-ID" sz="2400" baseline="-25000" dirty="0" smtClean="0">
                <a:latin typeface="Cambria" pitchFamily="18" charset="0"/>
              </a:rPr>
              <a:t> </a:t>
            </a:r>
            <a:r>
              <a:rPr lang="id-ID" sz="2400" dirty="0" smtClean="0">
                <a:latin typeface="Cambria" pitchFamily="18" charset="0"/>
              </a:rPr>
              <a:t>= </a:t>
            </a:r>
            <a:r>
              <a:rPr lang="id-ID" sz="2400" dirty="0" smtClean="0">
                <a:latin typeface="Cambria" pitchFamily="18" charset="0"/>
              </a:rPr>
              <a:t>5</a:t>
            </a:r>
            <a:r>
              <a:rPr lang="id-ID" sz="2400" dirty="0" smtClean="0"/>
              <a:t/>
            </a:r>
            <a:br>
              <a:rPr lang="id-ID" sz="2400" dirty="0" smtClean="0"/>
            </a:br>
            <a:endParaRPr lang="id-ID" sz="2800" dirty="0">
              <a:latin typeface="Cambria" pitchFamily="18" charset="0"/>
            </a:endParaRPr>
          </a:p>
        </p:txBody>
      </p:sp>
      <p:pic>
        <p:nvPicPr>
          <p:cNvPr id="2" name="Content Placeholder 1" descr="PPT3"/>
          <p:cNvPicPr>
            <a:picLocks noGrp="1" noChangeAspect="1"/>
          </p:cNvPicPr>
          <p:nvPr>
            <p:ph idx="4294967295"/>
          </p:nvPr>
        </p:nvPicPr>
        <p:blipFill>
          <a:blip r:embed="rId2"/>
          <a:stretch>
            <a:fillRect/>
          </a:stretch>
        </p:blipFill>
        <p:spPr>
          <a:xfrm>
            <a:off x="900768" y="906463"/>
            <a:ext cx="10183813" cy="27305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01601" y="113638"/>
            <a:ext cx="1465479" cy="1562762"/>
            <a:chOff x="101601" y="113638"/>
            <a:chExt cx="1465479" cy="1562762"/>
          </a:xfrm>
        </p:grpSpPr>
        <p:cxnSp>
          <p:nvCxnSpPr>
            <p:cNvPr id="6" name="Straight Connector 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353297" y="402551"/>
            <a:ext cx="11520000" cy="128480"/>
            <a:chOff x="2196612" y="1657878"/>
            <a:chExt cx="7972024" cy="128480"/>
          </a:xfrm>
        </p:grpSpPr>
        <p:cxnSp>
          <p:nvCxnSpPr>
            <p:cNvPr id="9" name="Straight Connector 8"/>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a:off x="243058" y="6311396"/>
            <a:ext cx="11520000" cy="151558"/>
            <a:chOff x="2086375" y="2485623"/>
            <a:chExt cx="7972024" cy="151558"/>
          </a:xfrm>
        </p:grpSpPr>
        <p:cxnSp>
          <p:nvCxnSpPr>
            <p:cNvPr id="12" name="Straight Connector 11"/>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rot="10800000">
            <a:off x="10604063" y="5189105"/>
            <a:ext cx="1465479" cy="1562762"/>
            <a:chOff x="101601" y="113638"/>
            <a:chExt cx="1465479" cy="1562762"/>
          </a:xfrm>
        </p:grpSpPr>
        <p:cxnSp>
          <p:nvCxnSpPr>
            <p:cNvPr id="15" name="Straight Connector 14"/>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sp>
        <p:nvSpPr>
          <p:cNvPr id="17" name="Title 16"/>
          <p:cNvSpPr>
            <a:spLocks noGrp="1"/>
          </p:cNvSpPr>
          <p:nvPr>
            <p:ph type="title"/>
          </p:nvPr>
        </p:nvSpPr>
        <p:spPr>
          <a:xfrm>
            <a:off x="797257" y="627797"/>
            <a:ext cx="3365310" cy="694401"/>
          </a:xfrm>
        </p:spPr>
        <p:txBody>
          <a:bodyPr>
            <a:normAutofit/>
          </a:bodyPr>
          <a:lstStyle/>
          <a:p>
            <a:r>
              <a:rPr lang="id-ID" sz="2800" dirty="0" smtClean="0">
                <a:latin typeface="Cambria" pitchFamily="18" charset="0"/>
              </a:rPr>
              <a:t>Penyelesaian :</a:t>
            </a:r>
            <a:endParaRPr lang="id-ID" sz="2800" dirty="0">
              <a:latin typeface="Cambria" pitchFamily="18" charset="0"/>
            </a:endParaRPr>
          </a:p>
        </p:txBody>
      </p:sp>
      <p:pic>
        <p:nvPicPr>
          <p:cNvPr id="2" name="Content Placeholder 1" descr="PPT4"/>
          <p:cNvPicPr>
            <a:picLocks noGrp="1" noChangeAspect="1"/>
          </p:cNvPicPr>
          <p:nvPr>
            <p:ph idx="4294967295"/>
          </p:nvPr>
        </p:nvPicPr>
        <p:blipFill>
          <a:blip r:embed="rId2"/>
          <a:srcRect t="12828"/>
          <a:stretch>
            <a:fillRect/>
          </a:stretch>
        </p:blipFill>
        <p:spPr>
          <a:xfrm>
            <a:off x="890029" y="1227800"/>
            <a:ext cx="9145587" cy="496411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01601" y="113638"/>
            <a:ext cx="1465479" cy="1562762"/>
            <a:chOff x="101601" y="113638"/>
            <a:chExt cx="1465479" cy="1562762"/>
          </a:xfrm>
        </p:grpSpPr>
        <p:cxnSp>
          <p:nvCxnSpPr>
            <p:cNvPr id="6" name="Straight Connector 5"/>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grpSp>
        <p:nvGrpSpPr>
          <p:cNvPr id="8" name="Group 7"/>
          <p:cNvGrpSpPr/>
          <p:nvPr/>
        </p:nvGrpSpPr>
        <p:grpSpPr>
          <a:xfrm>
            <a:off x="353297" y="402551"/>
            <a:ext cx="11520000" cy="128480"/>
            <a:chOff x="2196612" y="1657878"/>
            <a:chExt cx="7972024" cy="128480"/>
          </a:xfrm>
        </p:grpSpPr>
        <p:cxnSp>
          <p:nvCxnSpPr>
            <p:cNvPr id="9" name="Straight Connector 8"/>
            <p:cNvCxnSpPr/>
            <p:nvPr/>
          </p:nvCxnSpPr>
          <p:spPr>
            <a:xfrm>
              <a:off x="2196613" y="1786358"/>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2196612" y="1657878"/>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grpSp>
      <p:grpSp>
        <p:nvGrpSpPr>
          <p:cNvPr id="11" name="Group 10"/>
          <p:cNvGrpSpPr/>
          <p:nvPr/>
        </p:nvGrpSpPr>
        <p:grpSpPr>
          <a:xfrm>
            <a:off x="243058" y="6311396"/>
            <a:ext cx="11520000" cy="151558"/>
            <a:chOff x="2086375" y="2485623"/>
            <a:chExt cx="7972024" cy="151558"/>
          </a:xfrm>
        </p:grpSpPr>
        <p:cxnSp>
          <p:nvCxnSpPr>
            <p:cNvPr id="12" name="Straight Connector 11"/>
            <p:cNvCxnSpPr/>
            <p:nvPr/>
          </p:nvCxnSpPr>
          <p:spPr>
            <a:xfrm>
              <a:off x="2086376" y="2637181"/>
              <a:ext cx="7972023" cy="0"/>
            </a:xfrm>
            <a:prstGeom prst="line">
              <a:avLst/>
            </a:prstGeom>
            <a:ln w="101600"/>
          </p:spPr>
          <p:style>
            <a:lnRef idx="3">
              <a:schemeClr val="accent1"/>
            </a:lnRef>
            <a:fillRef idx="0">
              <a:schemeClr val="accent1"/>
            </a:fillRef>
            <a:effectRef idx="2">
              <a:schemeClr val="accent1"/>
            </a:effectRef>
            <a:fontRef idx="minor">
              <a:schemeClr val="tx1"/>
            </a:fontRef>
          </p:style>
        </p:cxnSp>
        <p:cxnSp>
          <p:nvCxnSpPr>
            <p:cNvPr id="13" name="Straight Connector 12"/>
            <p:cNvCxnSpPr/>
            <p:nvPr/>
          </p:nvCxnSpPr>
          <p:spPr>
            <a:xfrm>
              <a:off x="2086375" y="2485623"/>
              <a:ext cx="7972023" cy="0"/>
            </a:xfrm>
            <a:prstGeom prst="line">
              <a:avLst/>
            </a:prstGeom>
            <a:ln w="38100"/>
          </p:spPr>
          <p:style>
            <a:lnRef idx="3">
              <a:schemeClr val="accent1"/>
            </a:lnRef>
            <a:fillRef idx="0">
              <a:schemeClr val="accent1"/>
            </a:fillRef>
            <a:effectRef idx="2">
              <a:schemeClr val="accent1"/>
            </a:effectRef>
            <a:fontRef idx="minor">
              <a:schemeClr val="tx1"/>
            </a:fontRef>
          </p:style>
        </p:cxnSp>
      </p:grpSp>
      <p:grpSp>
        <p:nvGrpSpPr>
          <p:cNvPr id="14" name="Group 13"/>
          <p:cNvGrpSpPr/>
          <p:nvPr/>
        </p:nvGrpSpPr>
        <p:grpSpPr>
          <a:xfrm rot="10800000">
            <a:off x="10604063" y="5189105"/>
            <a:ext cx="1465479" cy="1562762"/>
            <a:chOff x="101601" y="113638"/>
            <a:chExt cx="1465479" cy="1562762"/>
          </a:xfrm>
        </p:grpSpPr>
        <p:cxnSp>
          <p:nvCxnSpPr>
            <p:cNvPr id="15" name="Straight Connector 14"/>
            <p:cNvCxnSpPr/>
            <p:nvPr/>
          </p:nvCxnSpPr>
          <p:spPr>
            <a:xfrm>
              <a:off x="101601" y="128152"/>
              <a:ext cx="1465479" cy="0"/>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cxnSp>
          <p:nvCxnSpPr>
            <p:cNvPr id="16" name="Straight Connector 15"/>
            <p:cNvCxnSpPr/>
            <p:nvPr/>
          </p:nvCxnSpPr>
          <p:spPr>
            <a:xfrm flipH="1" flipV="1">
              <a:off x="130629" y="113638"/>
              <a:ext cx="7720" cy="1562762"/>
            </a:xfrm>
            <a:prstGeom prst="line">
              <a:avLst/>
            </a:prstGeom>
            <a:ln w="76200">
              <a:solidFill>
                <a:schemeClr val="bg1">
                  <a:lumMod val="50000"/>
                </a:schemeClr>
              </a:solidFill>
            </a:ln>
          </p:spPr>
          <p:style>
            <a:lnRef idx="3">
              <a:schemeClr val="accent1"/>
            </a:lnRef>
            <a:fillRef idx="0">
              <a:schemeClr val="accent1"/>
            </a:fillRef>
            <a:effectRef idx="2">
              <a:schemeClr val="accent1"/>
            </a:effectRef>
            <a:fontRef idx="minor">
              <a:schemeClr val="tx1"/>
            </a:fontRef>
          </p:style>
        </p:cxnSp>
      </p:grpSp>
      <p:pic>
        <p:nvPicPr>
          <p:cNvPr id="2" name="Content Placeholder 1" descr="PPT5"/>
          <p:cNvPicPr>
            <a:picLocks noGrp="1" noChangeAspect="1"/>
          </p:cNvPicPr>
          <p:nvPr>
            <p:ph idx="1"/>
          </p:nvPr>
        </p:nvPicPr>
        <p:blipFill>
          <a:blip r:embed="rId2"/>
          <a:stretch>
            <a:fillRect/>
          </a:stretch>
        </p:blipFill>
        <p:spPr>
          <a:xfrm>
            <a:off x="1310963" y="682385"/>
            <a:ext cx="9264191" cy="551368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70</Words>
  <Application>WPS Presentation</Application>
  <PresentationFormat>Custom</PresentationFormat>
  <Paragraphs>16</Paragraphs>
  <Slides>11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Microsoft Equation 3.0</vt:lpstr>
      <vt:lpstr>METODE NUMERIK</vt:lpstr>
      <vt:lpstr>SISTEM PERSAMAAN LINEAR DENGAN  METODE ELIMINASI GAUSSIAN</vt:lpstr>
      <vt:lpstr>Slide 3</vt:lpstr>
      <vt:lpstr>ALOGARITMA METODE ELIMINASI GAUSSIAN</vt:lpstr>
      <vt:lpstr>Slide 5</vt:lpstr>
      <vt:lpstr>Slide 6</vt:lpstr>
      <vt:lpstr>Contoh : selesaikan sistem persamaan linear berikut dengan menggunakan algoritma metode eliminasi gaussian !  4 x1 + 2 x2 -    x3   = 13    x1 + 4 x2 +    x3 = 15 2 x1  -    x2 + 4 x3  = 5 </vt:lpstr>
      <vt:lpstr>Penyelesaian :</vt:lpstr>
      <vt:lpstr>Slide 9</vt:lpstr>
      <vt:lpstr>Jadi, nilai x1 = 2 , x2 = 3 dan x3 = 1</vt:lpstr>
      <vt:lpstr>REFERENSI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puguh wahyu prasetyo</dc:creator>
  <cp:lastModifiedBy>Fokus</cp:lastModifiedBy>
  <cp:revision>132</cp:revision>
  <dcterms:created xsi:type="dcterms:W3CDTF">2019-11-08T10:29:00Z</dcterms:created>
  <dcterms:modified xsi:type="dcterms:W3CDTF">2020-06-05T10:19:10Z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1033-11.2.0.9396</vt:lpwstr>
  </property>
</Properties>
</file>