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sldIdLst>
    <p:sldId id="257" r:id="rId3"/>
    <p:sldId id="278" r:id="rId4"/>
    <p:sldId id="307" r:id="rId5"/>
    <p:sldId id="305" r:id="rId6"/>
    <p:sldId id="306" r:id="rId7"/>
    <p:sldId id="304" r:id="rId8"/>
    <p:sldId id="279" r:id="rId9"/>
    <p:sldId id="281" r:id="rId10"/>
    <p:sldId id="282" r:id="rId11"/>
    <p:sldId id="283" r:id="rId12"/>
    <p:sldId id="284" r:id="rId13"/>
    <p:sldId id="287" r:id="rId14"/>
    <p:sldId id="297" r:id="rId15"/>
    <p:sldId id="298" r:id="rId16"/>
    <p:sldId id="299" r:id="rId17"/>
    <p:sldId id="300" r:id="rId18"/>
    <p:sldId id="302" r:id="rId19"/>
    <p:sldId id="303" r:id="rId20"/>
    <p:sldId id="289" r:id="rId21"/>
    <p:sldId id="290" r:id="rId22"/>
    <p:sldId id="291" r:id="rId23"/>
    <p:sldId id="292" r:id="rId24"/>
    <p:sldId id="293"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5ED"/>
    <a:srgbClr val="3FF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929" autoAdjust="0"/>
    <p:restoredTop sz="98559" autoAdjust="0"/>
  </p:normalViewPr>
  <p:slideViewPr>
    <p:cSldViewPr snapToGrid="0">
      <p:cViewPr>
        <p:scale>
          <a:sx n="80" d="100"/>
          <a:sy n="80" d="100"/>
        </p:scale>
        <p:origin x="-468"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7" Type="http://schemas.openxmlformats.org/officeDocument/2006/relationships/image" Target="../media/image56.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8.vml.rels><?xml version="1.0" encoding="UTF-8" standalone="yes"?>
<Relationships xmlns="http://schemas.openxmlformats.org/package/2006/relationships"><Relationship Id="rId4" Type="http://schemas.openxmlformats.org/officeDocument/2006/relationships/image" Target="../media/image61.wmf"/><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78AF6A03-2485-402B-96BF-B3B3E226BE5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78AF6A03-2485-402B-96BF-B3B3E226BE5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78AF6A03-2485-402B-96BF-B3B3E226BE5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AF6A03-2485-402B-96BF-B3B3E226BE5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F6A03-2485-402B-96BF-B3B3E226BE5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8AF6A03-2485-402B-96BF-B3B3E226BE5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8AF6A03-2485-402B-96BF-B3B3E226BE5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AF6A03-2485-402B-96BF-B3B3E226BE5D}"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5D41F-3F7D-49A8-B9B0-632EB26E933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8.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2.png"/><Relationship Id="rId1" Type="http://schemas.openxmlformats.org/officeDocument/2006/relationships/image" Target="../media/image21.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image" Target="../media/image23.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7.png"/><Relationship Id="rId1" Type="http://schemas.openxmlformats.org/officeDocument/2006/relationships/image" Target="../media/image26.png"/></Relationships>
</file>

<file path=ppt/slides/_rels/slide17.xml.rels><?xml version="1.0" encoding="UTF-8" standalone="yes"?>
<Relationships xmlns="http://schemas.openxmlformats.org/package/2006/relationships"><Relationship Id="rId9" Type="http://schemas.openxmlformats.org/officeDocument/2006/relationships/image" Target="../media/image36.png"/><Relationship Id="rId8" Type="http://schemas.openxmlformats.org/officeDocument/2006/relationships/image" Target="../media/image35.png"/><Relationship Id="rId7" Type="http://schemas.openxmlformats.org/officeDocument/2006/relationships/image" Target="../media/image34.png"/><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 Id="rId3" Type="http://schemas.openxmlformats.org/officeDocument/2006/relationships/image" Target="../media/image30.png"/><Relationship Id="rId2" Type="http://schemas.openxmlformats.org/officeDocument/2006/relationships/image" Target="../media/image29.png"/><Relationship Id="rId11" Type="http://schemas.openxmlformats.org/officeDocument/2006/relationships/slideLayout" Target="../slideLayouts/slideLayout2.xml"/><Relationship Id="rId10" Type="http://schemas.openxmlformats.org/officeDocument/2006/relationships/image" Target="../media/image37.png"/><Relationship Id="rId1" Type="http://schemas.openxmlformats.org/officeDocument/2006/relationships/image" Target="../media/image28.png"/></Relationships>
</file>

<file path=ppt/slides/_rels/slide18.xml.rels><?xml version="1.0" encoding="UTF-8" standalone="yes"?>
<Relationships xmlns="http://schemas.openxmlformats.org/package/2006/relationships"><Relationship Id="rId7" Type="http://schemas.openxmlformats.org/officeDocument/2006/relationships/vmlDrawing" Target="../drawings/vmlDrawing2.vml"/><Relationship Id="rId6" Type="http://schemas.openxmlformats.org/officeDocument/2006/relationships/slideLayout" Target="../slideLayouts/slideLayout2.xml"/><Relationship Id="rId5" Type="http://schemas.openxmlformats.org/officeDocument/2006/relationships/image" Target="../media/image40.wmf"/><Relationship Id="rId4" Type="http://schemas.openxmlformats.org/officeDocument/2006/relationships/oleObject" Target="../embeddings/oleObject2.bin"/><Relationship Id="rId3" Type="http://schemas.openxmlformats.org/officeDocument/2006/relationships/image" Target="../media/image39.png"/><Relationship Id="rId2" Type="http://schemas.openxmlformats.org/officeDocument/2006/relationships/image" Target="../media/image10.png"/><Relationship Id="rId1" Type="http://schemas.openxmlformats.org/officeDocument/2006/relationships/image" Target="../media/image38.png"/></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2.xml"/><Relationship Id="rId2" Type="http://schemas.openxmlformats.org/officeDocument/2006/relationships/image" Target="../media/image41.wmf"/><Relationship Id="rId1"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6" Type="http://schemas.openxmlformats.org/officeDocument/2006/relationships/vmlDrawing" Target="../drawings/vmlDrawing4.vml"/><Relationship Id="rId5" Type="http://schemas.openxmlformats.org/officeDocument/2006/relationships/slideLayout" Target="../slideLayouts/slideLayout4.xml"/><Relationship Id="rId4" Type="http://schemas.openxmlformats.org/officeDocument/2006/relationships/image" Target="../media/image43.wmf"/><Relationship Id="rId3" Type="http://schemas.openxmlformats.org/officeDocument/2006/relationships/oleObject" Target="../embeddings/oleObject5.bin"/><Relationship Id="rId2" Type="http://schemas.openxmlformats.org/officeDocument/2006/relationships/image" Target="../media/image42.wmf"/><Relationship Id="rId1" Type="http://schemas.openxmlformats.org/officeDocument/2006/relationships/oleObject" Target="../embeddings/oleObject4.bin"/></Relationships>
</file>

<file path=ppt/slides/_rels/slide21.xml.rels><?xml version="1.0" encoding="UTF-8" standalone="yes"?>
<Relationships xmlns="http://schemas.openxmlformats.org/package/2006/relationships"><Relationship Id="rId8" Type="http://schemas.openxmlformats.org/officeDocument/2006/relationships/vmlDrawing" Target="../drawings/vmlDrawing5.vml"/><Relationship Id="rId7" Type="http://schemas.openxmlformats.org/officeDocument/2006/relationships/slideLayout" Target="../slideLayouts/slideLayout4.xml"/><Relationship Id="rId6" Type="http://schemas.openxmlformats.org/officeDocument/2006/relationships/image" Target="../media/image46.wmf"/><Relationship Id="rId5" Type="http://schemas.openxmlformats.org/officeDocument/2006/relationships/oleObject" Target="../embeddings/oleObject8.bin"/><Relationship Id="rId4" Type="http://schemas.openxmlformats.org/officeDocument/2006/relationships/image" Target="../media/image45.wmf"/><Relationship Id="rId3" Type="http://schemas.openxmlformats.org/officeDocument/2006/relationships/oleObject" Target="../embeddings/oleObject7.bin"/><Relationship Id="rId2" Type="http://schemas.openxmlformats.org/officeDocument/2006/relationships/image" Target="../media/image44.wmf"/><Relationship Id="rId1" Type="http://schemas.openxmlformats.org/officeDocument/2006/relationships/oleObject" Target="../embeddings/oleObject6.bin"/></Relationships>
</file>

<file path=ppt/slides/_rels/slide22.xml.rels><?xml version="1.0" encoding="UTF-8" standalone="yes"?>
<Relationships xmlns="http://schemas.openxmlformats.org/package/2006/relationships"><Relationship Id="rId8" Type="http://schemas.openxmlformats.org/officeDocument/2006/relationships/vmlDrawing" Target="../drawings/vmlDrawing6.vml"/><Relationship Id="rId7" Type="http://schemas.openxmlformats.org/officeDocument/2006/relationships/slideLayout" Target="../slideLayouts/slideLayout4.xml"/><Relationship Id="rId6" Type="http://schemas.openxmlformats.org/officeDocument/2006/relationships/image" Target="../media/image49.wmf"/><Relationship Id="rId5" Type="http://schemas.openxmlformats.org/officeDocument/2006/relationships/oleObject" Target="../embeddings/oleObject11.bin"/><Relationship Id="rId4" Type="http://schemas.openxmlformats.org/officeDocument/2006/relationships/image" Target="../media/image48.wmf"/><Relationship Id="rId3" Type="http://schemas.openxmlformats.org/officeDocument/2006/relationships/oleObject" Target="../embeddings/oleObject10.bin"/><Relationship Id="rId2" Type="http://schemas.openxmlformats.org/officeDocument/2006/relationships/image" Target="../media/image47.wmf"/><Relationship Id="rId1" Type="http://schemas.openxmlformats.org/officeDocument/2006/relationships/oleObject" Target="../embeddings/oleObject9.bin"/></Relationships>
</file>

<file path=ppt/slides/_rels/slide23.xml.rels><?xml version="1.0" encoding="UTF-8" standalone="yes"?>
<Relationships xmlns="http://schemas.openxmlformats.org/package/2006/relationships"><Relationship Id="rId9" Type="http://schemas.openxmlformats.org/officeDocument/2006/relationships/oleObject" Target="../embeddings/oleObject16.bin"/><Relationship Id="rId8" Type="http://schemas.openxmlformats.org/officeDocument/2006/relationships/image" Target="../media/image53.wmf"/><Relationship Id="rId7" Type="http://schemas.openxmlformats.org/officeDocument/2006/relationships/oleObject" Target="../embeddings/oleObject15.bin"/><Relationship Id="rId6" Type="http://schemas.openxmlformats.org/officeDocument/2006/relationships/image" Target="../media/image52.wmf"/><Relationship Id="rId5" Type="http://schemas.openxmlformats.org/officeDocument/2006/relationships/oleObject" Target="../embeddings/oleObject14.bin"/><Relationship Id="rId4" Type="http://schemas.openxmlformats.org/officeDocument/2006/relationships/image" Target="../media/image51.wmf"/><Relationship Id="rId3" Type="http://schemas.openxmlformats.org/officeDocument/2006/relationships/oleObject" Target="../embeddings/oleObject13.bin"/><Relationship Id="rId2" Type="http://schemas.openxmlformats.org/officeDocument/2006/relationships/image" Target="../media/image50.wmf"/><Relationship Id="rId18" Type="http://schemas.openxmlformats.org/officeDocument/2006/relationships/vmlDrawing" Target="../drawings/vmlDrawing7.vml"/><Relationship Id="rId17" Type="http://schemas.openxmlformats.org/officeDocument/2006/relationships/slideLayout" Target="../slideLayouts/slideLayout4.xml"/><Relationship Id="rId16" Type="http://schemas.openxmlformats.org/officeDocument/2006/relationships/image" Target="../media/image57.wmf"/><Relationship Id="rId15" Type="http://schemas.openxmlformats.org/officeDocument/2006/relationships/oleObject" Target="../embeddings/oleObject19.bin"/><Relationship Id="rId14" Type="http://schemas.openxmlformats.org/officeDocument/2006/relationships/image" Target="../media/image56.wmf"/><Relationship Id="rId13" Type="http://schemas.openxmlformats.org/officeDocument/2006/relationships/oleObject" Target="../embeddings/oleObject18.bin"/><Relationship Id="rId12" Type="http://schemas.openxmlformats.org/officeDocument/2006/relationships/image" Target="../media/image55.wmf"/><Relationship Id="rId11" Type="http://schemas.openxmlformats.org/officeDocument/2006/relationships/oleObject" Target="../embeddings/oleObject17.bin"/><Relationship Id="rId10" Type="http://schemas.openxmlformats.org/officeDocument/2006/relationships/image" Target="../media/image54.wmf"/><Relationship Id="rId1" Type="http://schemas.openxmlformats.org/officeDocument/2006/relationships/oleObject" Target="../embeddings/oleObject12.bin"/></Relationships>
</file>

<file path=ppt/slides/_rels/slide24.xml.rels><?xml version="1.0" encoding="UTF-8" standalone="yes"?>
<Relationships xmlns="http://schemas.openxmlformats.org/package/2006/relationships"><Relationship Id="rId9" Type="http://schemas.openxmlformats.org/officeDocument/2006/relationships/slideLayout" Target="../slideLayouts/slideLayout4.xml"/><Relationship Id="rId8" Type="http://schemas.openxmlformats.org/officeDocument/2006/relationships/image" Target="../media/image61.wmf"/><Relationship Id="rId7" Type="http://schemas.openxmlformats.org/officeDocument/2006/relationships/oleObject" Target="../embeddings/oleObject23.bin"/><Relationship Id="rId6" Type="http://schemas.openxmlformats.org/officeDocument/2006/relationships/image" Target="../media/image60.wmf"/><Relationship Id="rId5" Type="http://schemas.openxmlformats.org/officeDocument/2006/relationships/oleObject" Target="../embeddings/oleObject22.bin"/><Relationship Id="rId4" Type="http://schemas.openxmlformats.org/officeDocument/2006/relationships/image" Target="../media/image59.wmf"/><Relationship Id="rId3" Type="http://schemas.openxmlformats.org/officeDocument/2006/relationships/oleObject" Target="../embeddings/oleObject21.bin"/><Relationship Id="rId2" Type="http://schemas.openxmlformats.org/officeDocument/2006/relationships/image" Target="../media/image58.wmf"/><Relationship Id="rId10" Type="http://schemas.openxmlformats.org/officeDocument/2006/relationships/vmlDrawing" Target="../drawings/vmlDrawing8.vml"/><Relationship Id="rId1" Type="http://schemas.openxmlformats.org/officeDocument/2006/relationships/oleObject" Target="../embeddings/oleObject20.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12.wmf"/><Relationship Id="rId1"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286" y="2912471"/>
            <a:ext cx="9144000" cy="886345"/>
          </a:xfrm>
        </p:spPr>
        <p:txBody>
          <a:bodyPr>
            <a:noAutofit/>
          </a:bodyPr>
          <a:lstStyle/>
          <a:p>
            <a:r>
              <a:rPr lang="en-US" sz="4800" dirty="0" smtClean="0">
                <a:solidFill>
                  <a:srgbClr val="CC3300"/>
                </a:solidFill>
                <a:latin typeface="Bell MT" panose="02020503060305020303" pitchFamily="18" charset="0"/>
              </a:rPr>
              <a:t>METODE NUMERIK</a:t>
            </a:r>
            <a:endParaRPr lang="en-US" sz="4800" dirty="0">
              <a:solidFill>
                <a:srgbClr val="CC3300"/>
              </a:solidFill>
              <a:latin typeface="Bell MT" panose="02020503060305020303" pitchFamily="18" charset="0"/>
            </a:endParaRPr>
          </a:p>
        </p:txBody>
      </p:sp>
      <p:sp>
        <p:nvSpPr>
          <p:cNvPr id="3" name="Subtitle 2"/>
          <p:cNvSpPr>
            <a:spLocks noGrp="1"/>
          </p:cNvSpPr>
          <p:nvPr>
            <p:ph type="subTitle" idx="1"/>
          </p:nvPr>
        </p:nvSpPr>
        <p:spPr>
          <a:xfrm>
            <a:off x="3453315" y="3950373"/>
            <a:ext cx="5317942" cy="443497"/>
          </a:xfrm>
        </p:spPr>
        <p:txBody>
          <a:bodyPr>
            <a:normAutofit/>
          </a:bodyPr>
          <a:lstStyle/>
          <a:p>
            <a:r>
              <a:rPr lang="en-US" dirty="0" err="1" smtClean="0">
                <a:latin typeface="Cambria Math" panose="02040503050406030204" pitchFamily="18" charset="0"/>
                <a:ea typeface="Cambria Math" panose="02040503050406030204" pitchFamily="18" charset="0"/>
              </a:rPr>
              <a:t>Kelompok</a:t>
            </a:r>
            <a:r>
              <a:rPr lang="id-ID" dirty="0" smtClean="0">
                <a:latin typeface="Cambria Math" panose="02040503050406030204" pitchFamily="18" charset="0"/>
                <a:ea typeface="Cambria Math" panose="02040503050406030204" pitchFamily="18" charset="0"/>
              </a:rPr>
              <a:t> </a:t>
            </a:r>
            <a:r>
              <a:rPr lang="en-US" dirty="0" smtClean="0">
                <a:latin typeface="Cambria Math" panose="02040503050406030204" pitchFamily="18" charset="0"/>
                <a:ea typeface="Cambria Math" panose="02040503050406030204" pitchFamily="18" charset="0"/>
              </a:rPr>
              <a:t>:</a:t>
            </a:r>
            <a:r>
              <a:rPr lang="id-ID" dirty="0" smtClean="0">
                <a:latin typeface="Cambria Math" panose="02040503050406030204" pitchFamily="18" charset="0"/>
                <a:ea typeface="Cambria Math" panose="02040503050406030204" pitchFamily="18" charset="0"/>
              </a:rPr>
              <a:t> </a:t>
            </a:r>
            <a:r>
              <a:rPr lang="en-US" altLang="id-ID" dirty="0" smtClean="0">
                <a:latin typeface="Cambria Math" panose="02040503050406030204" pitchFamily="18" charset="0"/>
                <a:ea typeface="Cambria Math" panose="02040503050406030204" pitchFamily="18" charset="0"/>
              </a:rPr>
              <a:t>4</a:t>
            </a:r>
            <a:endParaRPr lang="en-US" altLang="id-ID" dirty="0" smtClean="0">
              <a:latin typeface="Cambria Math" panose="02040503050406030204" pitchFamily="18" charset="0"/>
              <a:ea typeface="Cambria Math" panose="02040503050406030204" pitchFamily="18" charset="0"/>
            </a:endParaRPr>
          </a:p>
        </p:txBody>
      </p:sp>
      <p:grpSp>
        <p:nvGrpSpPr>
          <p:cNvPr id="5" name="Group 4"/>
          <p:cNvGrpSpPr/>
          <p:nvPr/>
        </p:nvGrpSpPr>
        <p:grpSpPr>
          <a:xfrm>
            <a:off x="2086371" y="2626492"/>
            <a:ext cx="7972024"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086372" y="5724879"/>
            <a:ext cx="7972024"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3"/>
          <p:cNvGrpSpPr/>
          <p:nvPr/>
        </p:nvGrpSpPr>
        <p:grpSpPr>
          <a:xfrm>
            <a:off x="3427530" y="5073887"/>
            <a:ext cx="5289705" cy="0"/>
            <a:chOff x="3537772" y="3412513"/>
            <a:chExt cx="5289705" cy="0"/>
          </a:xfrm>
        </p:grpSpPr>
        <p:cxnSp>
          <p:nvCxnSpPr>
            <p:cNvPr id="12" name="Straight Connector 11"/>
            <p:cNvCxnSpPr/>
            <p:nvPr/>
          </p:nvCxnSpPr>
          <p:spPr>
            <a:xfrm>
              <a:off x="3537772" y="3412513"/>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cxnSp>
          <p:nvCxnSpPr>
            <p:cNvPr id="13" name="Straight Connector 12"/>
            <p:cNvCxnSpPr/>
            <p:nvPr/>
          </p:nvCxnSpPr>
          <p:spPr>
            <a:xfrm>
              <a:off x="7964491" y="3412513"/>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grpSp>
      <p:pic>
        <p:nvPicPr>
          <p:cNvPr id="9" name="Picture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5203203" y="244265"/>
            <a:ext cx="1818166" cy="1818166"/>
          </a:xfrm>
          <a:prstGeom prst="rect">
            <a:avLst/>
          </a:prstGeom>
        </p:spPr>
      </p:pic>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sp>
        <p:nvSpPr>
          <p:cNvPr id="23" name="TextBox 22"/>
          <p:cNvSpPr txBox="1"/>
          <p:nvPr/>
        </p:nvSpPr>
        <p:spPr>
          <a:xfrm>
            <a:off x="1116479" y="4381994"/>
            <a:ext cx="10148570" cy="337185"/>
          </a:xfrm>
          <a:prstGeom prst="rect">
            <a:avLst/>
          </a:prstGeom>
          <a:noFill/>
        </p:spPr>
        <p:txBody>
          <a:bodyPr wrap="none" rtlCol="0">
            <a:spAutoFit/>
          </a:bodyPr>
          <a:lstStyle/>
          <a:p>
            <a:r>
              <a:rPr lang="id-ID" sz="1600" b="1" dirty="0" smtClean="0">
                <a:latin typeface="Cambria Math" panose="02040503050406030204" pitchFamily="18" charset="0"/>
                <a:ea typeface="Cambria Math" panose="02040503050406030204" pitchFamily="18" charset="0"/>
              </a:rPr>
              <a:t>Rahmad Hidayat 1700006099 | Fani Feriyana 1700006100 | Eka Kevin </a:t>
            </a:r>
            <a:r>
              <a:rPr lang="en-US" altLang="id-ID" sz="1600" b="1" dirty="0" smtClean="0">
                <a:latin typeface="Cambria Math" panose="02040503050406030204" pitchFamily="18" charset="0"/>
                <a:ea typeface="Cambria Math" panose="02040503050406030204" pitchFamily="18" charset="0"/>
              </a:rPr>
              <a:t>A.</a:t>
            </a:r>
            <a:r>
              <a:rPr lang="id-ID" sz="1600" b="1" dirty="0" smtClean="0">
                <a:latin typeface="Cambria Math" panose="02040503050406030204" pitchFamily="18" charset="0"/>
                <a:ea typeface="Cambria Math" panose="02040503050406030204" pitchFamily="18" charset="0"/>
              </a:rPr>
              <a:t> 1700006107 | Ayu Susila D. 1700006110</a:t>
            </a:r>
            <a:endParaRPr lang="id-ID" sz="1600" b="1" dirty="0">
              <a:latin typeface="Cambria Math" panose="02040503050406030204" pitchFamily="18" charset="0"/>
              <a:ea typeface="Cambria Math" panose="020405030504060302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a:xfrm>
                <a:off x="838200" y="1676400"/>
                <a:ext cx="10515600" cy="4500563"/>
              </a:xfrm>
            </p:spPr>
            <p:txBody>
              <a:bodyPr>
                <a:normAutofit lnSpcReduction="10000"/>
              </a:bodyPr>
              <a:lstStyle/>
              <a:p>
                <a:r>
                  <a:rPr lang="id-ID" sz="2000" dirty="0" smtClean="0"/>
                  <a:t>Perhatikan kolom kedua, elemen terbesar ada pada baris ketiga yaitu </a:t>
                </a:r>
                <a14:m>
                  <m:oMath xmlns:m="http://schemas.openxmlformats.org/officeDocument/2006/math">
                    <m:r>
                      <a:rPr lang="id-ID" sz="2000" b="0" i="1" smtClean="0">
                        <a:latin typeface="Cambria Math"/>
                      </a:rPr>
                      <m:t>85.0</m:t>
                    </m:r>
                  </m:oMath>
                </a14:m>
                <a:r>
                  <a:rPr lang="id-ID" sz="2000" dirty="0" smtClean="0"/>
                  <a:t> Untuk itu dilakukan pertukaran baris yaitu </a:t>
                </a:r>
                <a14:m>
                  <m:oMath xmlns:m="http://schemas.openxmlformats.org/officeDocument/2006/math">
                    <m:d>
                      <m:dPr>
                        <m:ctrlPr>
                          <a:rPr lang="id-ID" sz="2000" i="1"/>
                        </m:ctrlPr>
                      </m:dPr>
                      <m:e>
                        <m:sSub>
                          <m:sSubPr>
                            <m:ctrlPr>
                              <a:rPr lang="id-ID" sz="2000" i="1"/>
                            </m:ctrlPr>
                          </m:sSubPr>
                          <m:e>
                            <m:r>
                              <a:rPr lang="id-ID" sz="2000" i="1"/>
                              <m:t>𝐸</m:t>
                            </m:r>
                          </m:e>
                          <m:sub>
                            <m:r>
                              <a:rPr lang="id-ID" sz="2000" i="1"/>
                              <m:t>2</m:t>
                            </m:r>
                          </m:sub>
                        </m:sSub>
                      </m:e>
                    </m:d>
                    <m:r>
                      <a:rPr lang="id-ID" sz="2000" i="1"/>
                      <m:t>↔</m:t>
                    </m:r>
                    <m:d>
                      <m:dPr>
                        <m:ctrlPr>
                          <a:rPr lang="id-ID" sz="2000" i="1"/>
                        </m:ctrlPr>
                      </m:dPr>
                      <m:e>
                        <m:sSub>
                          <m:sSubPr>
                            <m:ctrlPr>
                              <a:rPr lang="id-ID" sz="2000" i="1"/>
                            </m:ctrlPr>
                          </m:sSubPr>
                          <m:e>
                            <m:r>
                              <a:rPr lang="id-ID" sz="2000" i="1"/>
                              <m:t>𝐸</m:t>
                            </m:r>
                          </m:e>
                          <m:sub>
                            <m:r>
                              <a:rPr lang="id-ID" sz="2000" i="1"/>
                              <m:t>3</m:t>
                            </m:r>
                          </m:sub>
                        </m:sSub>
                      </m:e>
                    </m:d>
                  </m:oMath>
                </a14:m>
                <a:r>
                  <a:rPr lang="id-ID" sz="2000" dirty="0" smtClean="0"/>
                  <a:t>. Diperoleh sistem persamaan baru yang ekuivalen</a:t>
                </a:r>
              </a:p>
              <a:p>
                <a:pPr marL="0" indent="0">
                  <a:buNone/>
                </a:pPr>
                <a:endParaRPr lang="id-ID" sz="2000" dirty="0" smtClean="0"/>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76.0</m:t>
                                    </m:r>
                                  </m:e>
                                  <m:e>
                                    <m:r>
                                      <a:rPr lang="id-ID" sz="2000" i="1"/>
                                      <m:t>63.00</m:t>
                                    </m:r>
                                  </m:e>
                                </m:mr>
                                <m:mr>
                                  <m:e>
                                    <m:r>
                                      <a:rPr lang="id-ID" sz="2000" i="1"/>
                                      <m:t>0.00</m:t>
                                    </m:r>
                                  </m:e>
                                  <m:e>
                                    <m:r>
                                      <a:rPr lang="id-ID" sz="2000" i="1"/>
                                      <m:t>85.00</m:t>
                                    </m:r>
                                  </m:e>
                                </m:mr>
                              </m:m>
                              <m:r>
                                <a:rPr lang="id-ID" sz="2000" i="1"/>
                                <m:t>                </m:t>
                              </m:r>
                              <m:m>
                                <m:mPr>
                                  <m:mcs>
                                    <m:mc>
                                      <m:mcPr>
                                        <m:count m:val="2"/>
                                        <m:mcJc m:val="center"/>
                                      </m:mcPr>
                                    </m:mc>
                                  </m:mcs>
                                  <m:ctrlPr>
                                    <a:rPr lang="id-ID" sz="2000" i="1"/>
                                  </m:ctrlPr>
                                </m:mPr>
                                <m:mr>
                                  <m:e>
                                    <m:r>
                                      <a:rPr lang="id-ID" sz="2000" i="1"/>
                                      <m:t>7.0</m:t>
                                    </m:r>
                                  </m:e>
                                  <m:e>
                                    <m:r>
                                      <a:rPr lang="id-ID" sz="2000" i="1"/>
                                      <m:t>20.0</m:t>
                                    </m:r>
                                  </m:e>
                                </m:mr>
                                <m:mr>
                                  <m:e>
                                    <m:r>
                                      <a:rPr lang="id-ID" sz="2000" i="1"/>
                                      <m:t>56.00</m:t>
                                    </m:r>
                                  </m:e>
                                  <m:e>
                                    <m:r>
                                      <a:rPr lang="id-ID" sz="2000" i="1"/>
                                      <m:t>54.00</m:t>
                                    </m:r>
                                  </m:e>
                                </m:mr>
                              </m:m>
                              <m:r>
                                <a:rPr lang="id-ID" sz="2000" i="1"/>
                                <m:t>            </m:t>
                              </m:r>
                              <m:m>
                                <m:mPr>
                                  <m:mcs>
                                    <m:mc>
                                      <m:mcPr>
                                        <m:count m:val="2"/>
                                        <m:mcJc m:val="center"/>
                                      </m:mcPr>
                                    </m:mc>
                                  </m:mcs>
                                  <m:ctrlPr>
                                    <a:rPr lang="id-ID" sz="2000" i="1"/>
                                  </m:ctrlPr>
                                </m:mPr>
                                <m:mr>
                                  <m:e>
                                    <m:r>
                                      <a:rPr lang="id-ID" sz="2000" i="1"/>
                                      <m:t>:</m:t>
                                    </m:r>
                                  </m:e>
                                  <m:e>
                                    <m:r>
                                      <a:rPr lang="id-ID" sz="2000" i="1"/>
                                      <m:t>109.00</m:t>
                                    </m:r>
                                  </m:e>
                                </m:mr>
                                <m:mr>
                                  <m:e>
                                    <m:r>
                                      <a:rPr lang="id-ID" sz="2000" i="1"/>
                                      <m:t>:</m:t>
                                    </m:r>
                                  </m:e>
                                  <m:e>
                                    <m:r>
                                      <a:rPr lang="id-ID" sz="2000" i="1"/>
                                      <m:t>218.00</m:t>
                                    </m:r>
                                  </m:e>
                                </m:mr>
                              </m:m>
                            </m:e>
                            <m:e>
                              <m:r>
                                <a:rPr lang="id-ID" sz="2000" i="1"/>
                                <m:t>     </m:t>
                              </m:r>
                              <m:m>
                                <m:mPr>
                                  <m:mcs>
                                    <m:mc>
                                      <m:mcPr>
                                        <m:count m:val="2"/>
                                        <m:mcJc m:val="center"/>
                                      </m:mcPr>
                                    </m:mc>
                                  </m:mcs>
                                  <m:ctrlPr>
                                    <a:rPr lang="id-ID" sz="2000" i="1"/>
                                  </m:ctrlPr>
                                </m:mPr>
                                <m:mr>
                                  <m:e>
                                    <m:r>
                                      <a:rPr lang="id-ID" sz="2000" i="1"/>
                                      <m:t>0.00</m:t>
                                    </m:r>
                                  </m:e>
                                  <m:e>
                                    <m:r>
                                      <a:rPr lang="id-ID" sz="2000" i="1"/>
                                      <m:t>49.59</m:t>
                                    </m:r>
                                  </m:e>
                                </m:mr>
                                <m:mr>
                                  <m:e>
                                    <m:r>
                                      <a:rPr lang="id-ID" sz="2000" i="1"/>
                                      <m:t>0.00</m:t>
                                    </m:r>
                                  </m:e>
                                  <m:e>
                                    <m:r>
                                      <a:rPr lang="id-ID" sz="2000" i="1"/>
                                      <m:t>27.00</m:t>
                                    </m:r>
                                  </m:e>
                                </m:mr>
                              </m:m>
                              <m:r>
                                <a:rPr lang="id-ID" sz="2000" i="1"/>
                                <m:t>           </m:t>
                              </m:r>
                              <m:m>
                                <m:mPr>
                                  <m:mcs>
                                    <m:mc>
                                      <m:mcPr>
                                        <m:count m:val="2"/>
                                        <m:mcJc m:val="center"/>
                                      </m:mcPr>
                                    </m:mc>
                                  </m:mcs>
                                  <m:ctrlPr>
                                    <a:rPr lang="id-ID" sz="2000" i="1"/>
                                  </m:ctrlPr>
                                </m:mPr>
                                <m:mr>
                                  <m:e>
                                    <m:r>
                                      <a:rPr lang="id-ID" sz="2000" i="1"/>
                                      <m:t>86.0658</m:t>
                                    </m:r>
                                  </m:e>
                                  <m:e>
                                    <m:r>
                                      <a:rPr lang="id-ID" sz="2000" i="1"/>
                                      <m:t>67.4737</m:t>
                                    </m:r>
                                  </m:e>
                                </m:mr>
                                <m:mr>
                                  <m:e>
                                    <m:r>
                                      <a:rPr lang="id-ID" sz="2000" i="1"/>
                                      <m:t>28.4224</m:t>
                                    </m:r>
                                  </m:e>
                                  <m:e>
                                    <m:r>
                                      <a:rPr lang="id-ID" sz="2000" i="1"/>
                                      <m:t>24.3221</m:t>
                                    </m:r>
                                  </m:e>
                                </m:mr>
                              </m:m>
                              <m:r>
                                <a:rPr lang="id-ID" sz="2000" i="1"/>
                                <m:t>       </m:t>
                              </m:r>
                              <m:m>
                                <m:mPr>
                                  <m:mcs>
                                    <m:mc>
                                      <m:mcPr>
                                        <m:count m:val="2"/>
                                        <m:mcJc m:val="center"/>
                                      </m:mcPr>
                                    </m:mc>
                                  </m:mcs>
                                  <m:ctrlPr>
                                    <a:rPr lang="id-ID" sz="2000" i="1"/>
                                  </m:ctrlPr>
                                </m:mPr>
                                <m:mr>
                                  <m:e>
                                    <m:r>
                                      <a:rPr lang="id-ID" sz="2000" i="1"/>
                                      <m:t>:</m:t>
                                    </m:r>
                                  </m:e>
                                  <m:e>
                                    <m:r>
                                      <a:rPr lang="id-ID" sz="2000" i="1"/>
                                      <m:t>110.8816</m:t>
                                    </m:r>
                                  </m:e>
                                </m:mr>
                                <m:mr>
                                  <m:e>
                                    <m:r>
                                      <a:rPr lang="id-ID" sz="2000" i="1"/>
                                      <m:t>:</m:t>
                                    </m:r>
                                  </m:e>
                                  <m:e>
                                    <m:r>
                                      <a:rPr lang="id-ID" sz="2000" i="1"/>
                                      <m:t>66.0197</m:t>
                                    </m:r>
                                  </m:e>
                                </m:mr>
                              </m:m>
                            </m:e>
                          </m:eqArr>
                          <m:r>
                            <a:rPr lang="id-ID" sz="2000" i="1"/>
                            <m:t>   </m:t>
                          </m:r>
                        </m:e>
                      </m:d>
                    </m:oMath>
                  </m:oMathPara>
                </a14:m>
                <a:endParaRPr lang="id-ID" sz="2000" dirty="0" smtClean="0"/>
              </a:p>
              <a:p>
                <a:r>
                  <a:rPr lang="id-ID" sz="2000" dirty="0" smtClean="0"/>
                  <a:t>Ambil </a:t>
                </a:r>
                <a14:m>
                  <m:oMath xmlns:m="http://schemas.openxmlformats.org/officeDocument/2006/math">
                    <m:r>
                      <a:rPr lang="id-ID" sz="2000" b="0" i="1" smtClean="0">
                        <a:latin typeface="Cambria Math"/>
                      </a:rPr>
                      <m:t>85.0</m:t>
                    </m:r>
                  </m:oMath>
                </a14:m>
                <a:r>
                  <a:rPr lang="id-ID" sz="2000" dirty="0" smtClean="0"/>
                  <a:t> sebagai pivot dan definisikan pengganda </a:t>
                </a:r>
                <a14:m>
                  <m:oMath xmlns:m="http://schemas.openxmlformats.org/officeDocument/2006/math">
                    <m:sSub>
                      <m:sSubPr>
                        <m:ctrlPr>
                          <a:rPr lang="id-ID" sz="2000" i="1"/>
                        </m:ctrlPr>
                      </m:sSubPr>
                      <m:e>
                        <m:r>
                          <a:rPr lang="id-ID" sz="2000" i="1"/>
                          <m:t>𝜆</m:t>
                        </m:r>
                      </m:e>
                      <m:sub>
                        <m:r>
                          <a:rPr lang="id-ID" sz="2000" i="1"/>
                          <m:t>3</m:t>
                        </m:r>
                      </m:sub>
                    </m:sSub>
                    <m:r>
                      <a:rPr lang="id-ID" sz="2000" i="1"/>
                      <m:t>=−</m:t>
                    </m:r>
                    <m:f>
                      <m:fPr>
                        <m:ctrlPr>
                          <a:rPr lang="id-ID" sz="2000" i="1"/>
                        </m:ctrlPr>
                      </m:fPr>
                      <m:num>
                        <m:r>
                          <a:rPr lang="id-ID" sz="2000" i="1"/>
                          <m:t>49.59</m:t>
                        </m:r>
                      </m:num>
                      <m:den>
                        <m:r>
                          <a:rPr lang="id-ID" sz="2000" i="1"/>
                          <m:t>85.0</m:t>
                        </m:r>
                      </m:den>
                    </m:f>
                    <m:r>
                      <a:rPr lang="id-ID" sz="2000" i="1"/>
                      <m:t>,  </m:t>
                    </m:r>
                    <m:sSub>
                      <m:sSubPr>
                        <m:ctrlPr>
                          <a:rPr lang="id-ID" sz="2000" i="1"/>
                        </m:ctrlPr>
                      </m:sSubPr>
                      <m:e>
                        <m:r>
                          <a:rPr lang="id-ID" sz="2000" i="1"/>
                          <m:t>𝜆</m:t>
                        </m:r>
                      </m:e>
                      <m:sub>
                        <m:r>
                          <a:rPr lang="id-ID" sz="2000" i="1"/>
                          <m:t>4</m:t>
                        </m:r>
                      </m:sub>
                    </m:sSub>
                    <m:r>
                      <a:rPr lang="id-ID" sz="2000" i="1"/>
                      <m:t>=−</m:t>
                    </m:r>
                    <m:f>
                      <m:fPr>
                        <m:ctrlPr>
                          <a:rPr lang="id-ID" sz="2000" i="1"/>
                        </m:ctrlPr>
                      </m:fPr>
                      <m:num>
                        <m:r>
                          <a:rPr lang="id-ID" sz="2000" i="1"/>
                          <m:t>27.0</m:t>
                        </m:r>
                      </m:num>
                      <m:den>
                        <m:r>
                          <a:rPr lang="id-ID" sz="2000" i="1"/>
                          <m:t>85.0</m:t>
                        </m:r>
                      </m:den>
                    </m:f>
                  </m:oMath>
                </a14:m>
                <a:r>
                  <a:rPr lang="id-ID" sz="2000" dirty="0" smtClean="0"/>
                  <a:t>. Eliminasi elemen-elemen di bawah pivot ini, yaitu  dengan operasi baris elementer </a:t>
                </a:r>
                <a14:m>
                  <m:oMath xmlns:m="http://schemas.openxmlformats.org/officeDocument/2006/math">
                    <m:sSub>
                      <m:sSubPr>
                        <m:ctrlPr>
                          <a:rPr lang="id-ID" sz="2000" i="1"/>
                        </m:ctrlPr>
                      </m:sSubPr>
                      <m:e>
                        <m:r>
                          <a:rPr lang="id-ID" sz="2000" i="1"/>
                          <m:t>𝐸</m:t>
                        </m:r>
                      </m:e>
                      <m:sub>
                        <m:r>
                          <a:rPr lang="id-ID" sz="2000" i="1"/>
                          <m:t>3</m:t>
                        </m:r>
                      </m:sub>
                    </m:sSub>
                    <m:r>
                      <a:rPr lang="id-ID" sz="2000" i="1"/>
                      <m:t> : </m:t>
                    </m:r>
                    <m:sSub>
                      <m:sSubPr>
                        <m:ctrlPr>
                          <a:rPr lang="id-ID" sz="2000" i="1"/>
                        </m:ctrlPr>
                      </m:sSubPr>
                      <m:e>
                        <m:r>
                          <a:rPr lang="id-ID" sz="2000" i="1"/>
                          <m:t>𝐸</m:t>
                        </m:r>
                      </m:e>
                      <m:sub>
                        <m:r>
                          <a:rPr lang="id-ID" sz="2000" i="1"/>
                          <m:t>3</m:t>
                        </m:r>
                      </m:sub>
                    </m:sSub>
                    <m:r>
                      <a:rPr lang="id-ID" sz="2000" i="1"/>
                      <m:t>+ </m:t>
                    </m:r>
                    <m:sSub>
                      <m:sSubPr>
                        <m:ctrlPr>
                          <a:rPr lang="id-ID" sz="2000" i="1"/>
                        </m:ctrlPr>
                      </m:sSubPr>
                      <m:e>
                        <m:r>
                          <a:rPr lang="id-ID" sz="2000" i="1"/>
                          <m:t>𝜆</m:t>
                        </m:r>
                      </m:e>
                      <m:sub>
                        <m:r>
                          <a:rPr lang="id-ID" sz="2000" i="1"/>
                          <m:t>3</m:t>
                        </m:r>
                      </m:sub>
                    </m:sSub>
                    <m:sSub>
                      <m:sSubPr>
                        <m:ctrlPr>
                          <a:rPr lang="id-ID" sz="2000" i="1"/>
                        </m:ctrlPr>
                      </m:sSubPr>
                      <m:e>
                        <m:r>
                          <a:rPr lang="id-ID" sz="2000" i="1"/>
                          <m:t>𝐸</m:t>
                        </m:r>
                      </m:e>
                      <m:sub>
                        <m:r>
                          <a:rPr lang="id-ID" sz="2000" i="1"/>
                          <m:t>2</m:t>
                        </m:r>
                      </m:sub>
                    </m:sSub>
                    <m:r>
                      <a:rPr lang="id-ID" sz="2000" i="1"/>
                      <m:t>,  </m:t>
                    </m:r>
                    <m:sSub>
                      <m:sSubPr>
                        <m:ctrlPr>
                          <a:rPr lang="id-ID" sz="2000" i="1"/>
                        </m:ctrlPr>
                      </m:sSubPr>
                      <m:e>
                        <m:r>
                          <a:rPr lang="id-ID" sz="2000" i="1"/>
                          <m:t>𝐸</m:t>
                        </m:r>
                      </m:e>
                      <m:sub>
                        <m:r>
                          <a:rPr lang="id-ID" sz="2000" i="1"/>
                          <m:t>4</m:t>
                        </m:r>
                      </m:sub>
                    </m:sSub>
                    <m:r>
                      <a:rPr lang="id-ID" sz="2000" i="1"/>
                      <m:t> : </m:t>
                    </m:r>
                    <m:sSub>
                      <m:sSubPr>
                        <m:ctrlPr>
                          <a:rPr lang="id-ID" sz="2000" i="1"/>
                        </m:ctrlPr>
                      </m:sSubPr>
                      <m:e>
                        <m:r>
                          <a:rPr lang="id-ID" sz="2000" i="1"/>
                          <m:t>𝐸</m:t>
                        </m:r>
                      </m:e>
                      <m:sub>
                        <m:r>
                          <a:rPr lang="id-ID" sz="2000" i="1"/>
                          <m:t>4</m:t>
                        </m:r>
                      </m:sub>
                    </m:sSub>
                    <m:r>
                      <a:rPr lang="id-ID" sz="2000" i="1"/>
                      <m:t>+</m:t>
                    </m:r>
                    <m:sSub>
                      <m:sSubPr>
                        <m:ctrlPr>
                          <a:rPr lang="id-ID" sz="2000" i="1"/>
                        </m:ctrlPr>
                      </m:sSubPr>
                      <m:e>
                        <m:r>
                          <a:rPr lang="id-ID" sz="2000" i="1"/>
                          <m:t>𝜆</m:t>
                        </m:r>
                      </m:e>
                      <m:sub>
                        <m:r>
                          <a:rPr lang="id-ID" sz="2000" i="1"/>
                          <m:t>4</m:t>
                        </m:r>
                      </m:sub>
                    </m:sSub>
                    <m:sSub>
                      <m:sSubPr>
                        <m:ctrlPr>
                          <a:rPr lang="id-ID" sz="2000" i="1"/>
                        </m:ctrlPr>
                      </m:sSubPr>
                      <m:e>
                        <m:r>
                          <a:rPr lang="id-ID" sz="2000" i="1"/>
                          <m:t>𝐸</m:t>
                        </m:r>
                      </m:e>
                      <m:sub>
                        <m:r>
                          <a:rPr lang="id-ID" sz="2000" i="1"/>
                          <m:t>2</m:t>
                        </m:r>
                      </m:sub>
                    </m:sSub>
                  </m:oMath>
                </a14:m>
                <a:r>
                  <a:rPr lang="id-ID" sz="2000" dirty="0" smtClean="0"/>
                  <a:t>. Sehingga diperoleh : </a:t>
                </a:r>
              </a:p>
              <a:p>
                <a:pPr marL="0" indent="0">
                  <a:buNone/>
                </a:pPr>
                <a:endParaRPr lang="id-ID" sz="2000" dirty="0" smtClean="0"/>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76.0</m:t>
                                    </m:r>
                                  </m:e>
                                  <m:e>
                                    <m:r>
                                      <a:rPr lang="id-ID" sz="2000" i="1"/>
                                      <m:t>63.00</m:t>
                                    </m:r>
                                  </m:e>
                                </m:mr>
                                <m:mr>
                                  <m:e>
                                    <m:r>
                                      <a:rPr lang="id-ID" sz="2000" i="1"/>
                                      <m:t>0.00</m:t>
                                    </m:r>
                                  </m:e>
                                  <m:e>
                                    <m:r>
                                      <a:rPr lang="id-ID" sz="2000" i="1"/>
                                      <m:t>85.00</m:t>
                                    </m:r>
                                  </m:e>
                                </m:mr>
                              </m:m>
                              <m:r>
                                <a:rPr lang="id-ID" sz="2000" i="1"/>
                                <m:t>                </m:t>
                              </m:r>
                              <m:m>
                                <m:mPr>
                                  <m:mcs>
                                    <m:mc>
                                      <m:mcPr>
                                        <m:count m:val="2"/>
                                        <m:mcJc m:val="center"/>
                                      </m:mcPr>
                                    </m:mc>
                                  </m:mcs>
                                  <m:ctrlPr>
                                    <a:rPr lang="id-ID" sz="2000" i="1"/>
                                  </m:ctrlPr>
                                </m:mPr>
                                <m:mr>
                                  <m:e>
                                    <m:r>
                                      <a:rPr lang="id-ID" sz="2000" i="1"/>
                                      <m:t>7.0</m:t>
                                    </m:r>
                                  </m:e>
                                  <m:e>
                                    <m:r>
                                      <a:rPr lang="id-ID" sz="2000" i="1"/>
                                      <m:t>20.0</m:t>
                                    </m:r>
                                  </m:e>
                                </m:mr>
                                <m:mr>
                                  <m:e>
                                    <m:r>
                                      <a:rPr lang="id-ID" sz="2000" i="1"/>
                                      <m:t>56.00</m:t>
                                    </m:r>
                                  </m:e>
                                  <m:e>
                                    <m:r>
                                      <a:rPr lang="id-ID" sz="2000" i="1"/>
                                      <m:t>54.00</m:t>
                                    </m:r>
                                  </m:e>
                                </m:mr>
                              </m:m>
                              <m:r>
                                <a:rPr lang="id-ID" sz="2000" i="1"/>
                                <m:t>            </m:t>
                              </m:r>
                              <m:m>
                                <m:mPr>
                                  <m:mcs>
                                    <m:mc>
                                      <m:mcPr>
                                        <m:count m:val="2"/>
                                        <m:mcJc m:val="center"/>
                                      </m:mcPr>
                                    </m:mc>
                                  </m:mcs>
                                  <m:ctrlPr>
                                    <a:rPr lang="id-ID" sz="2000" i="1"/>
                                  </m:ctrlPr>
                                </m:mPr>
                                <m:mr>
                                  <m:e>
                                    <m:r>
                                      <a:rPr lang="id-ID" sz="2000" i="1"/>
                                      <m:t>:</m:t>
                                    </m:r>
                                  </m:e>
                                  <m:e>
                                    <m:r>
                                      <a:rPr lang="id-ID" sz="2000" i="1"/>
                                      <m:t>109.00</m:t>
                                    </m:r>
                                  </m:e>
                                </m:mr>
                                <m:mr>
                                  <m:e>
                                    <m:r>
                                      <a:rPr lang="id-ID" sz="2000" i="1"/>
                                      <m:t>:</m:t>
                                    </m:r>
                                  </m:e>
                                  <m:e>
                                    <m:r>
                                      <a:rPr lang="id-ID" sz="2000" i="1"/>
                                      <m:t>218.00</m:t>
                                    </m:r>
                                  </m:e>
                                </m:mr>
                              </m:m>
                            </m:e>
                            <m:e>
                              <m:r>
                                <a:rPr lang="id-ID" sz="2000" i="1"/>
                                <m:t>     </m:t>
                              </m:r>
                              <m:m>
                                <m:mPr>
                                  <m:mcs>
                                    <m:mc>
                                      <m:mcPr>
                                        <m:count m:val="2"/>
                                        <m:mcJc m:val="center"/>
                                      </m:mcPr>
                                    </m:mc>
                                  </m:mcs>
                                  <m:ctrlPr>
                                    <a:rPr lang="id-ID" sz="2000" i="1"/>
                                  </m:ctrlPr>
                                </m:mPr>
                                <m:mr>
                                  <m:e>
                                    <m:r>
                                      <a:rPr lang="id-ID" sz="2000" i="1"/>
                                      <m:t>0.00</m:t>
                                    </m:r>
                                  </m:e>
                                  <m:e>
                                    <m:r>
                                      <a:rPr lang="id-ID" sz="2000" i="1"/>
                                      <m:t>00.00</m:t>
                                    </m:r>
                                  </m:e>
                                </m:mr>
                                <m:mr>
                                  <m:e>
                                    <m:r>
                                      <a:rPr lang="id-ID" sz="2000" i="1"/>
                                      <m:t>0.00</m:t>
                                    </m:r>
                                  </m:e>
                                  <m:e>
                                    <m:r>
                                      <a:rPr lang="id-ID" sz="2000" i="1"/>
                                      <m:t>00.00</m:t>
                                    </m:r>
                                  </m:e>
                                </m:mr>
                              </m:m>
                              <m:r>
                                <a:rPr lang="id-ID" sz="2000" i="1"/>
                                <m:t>           </m:t>
                              </m:r>
                              <m:m>
                                <m:mPr>
                                  <m:mcs>
                                    <m:mc>
                                      <m:mcPr>
                                        <m:count m:val="2"/>
                                        <m:mcJc m:val="center"/>
                                      </m:mcPr>
                                    </m:mc>
                                  </m:mcs>
                                  <m:ctrlPr>
                                    <a:rPr lang="id-ID" sz="2000" i="1"/>
                                  </m:ctrlPr>
                                </m:mPr>
                                <m:mr>
                                  <m:e>
                                    <m:r>
                                      <a:rPr lang="id-ID" sz="2000" i="1"/>
                                      <m:t>53.3933</m:t>
                                    </m:r>
                                  </m:e>
                                  <m:e>
                                    <m:r>
                                      <a:rPr lang="id-ID" sz="2000" i="1"/>
                                      <m:t>35.9681</m:t>
                                    </m:r>
                                  </m:e>
                                </m:mr>
                                <m:mr>
                                  <m:e>
                                    <m:r>
                                      <a:rPr lang="id-ID" sz="2000" i="1"/>
                                      <m:t>10.63</m:t>
                                    </m:r>
                                  </m:e>
                                  <m:e>
                                    <m:r>
                                      <a:rPr lang="id-ID" sz="2000" i="1"/>
                                      <m:t>7.17</m:t>
                                    </m:r>
                                  </m:e>
                                </m:mr>
                              </m:m>
                              <m:r>
                                <a:rPr lang="id-ID" sz="2000" i="1"/>
                                <m:t>       </m:t>
                              </m:r>
                              <m:m>
                                <m:mPr>
                                  <m:mcs>
                                    <m:mc>
                                      <m:mcPr>
                                        <m:count m:val="2"/>
                                        <m:mcJc m:val="center"/>
                                      </m:mcPr>
                                    </m:mc>
                                  </m:mcs>
                                  <m:ctrlPr>
                                    <a:rPr lang="id-ID" sz="2000" i="1"/>
                                  </m:ctrlPr>
                                </m:mPr>
                                <m:mr>
                                  <m:e>
                                    <m:r>
                                      <a:rPr lang="id-ID" sz="2000" i="1"/>
                                      <m:t>:</m:t>
                                    </m:r>
                                  </m:e>
                                  <m:e>
                                    <m:r>
                                      <a:rPr lang="id-ID" sz="2000" i="1"/>
                                      <m:t>−16.3076</m:t>
                                    </m:r>
                                  </m:e>
                                </m:mr>
                                <m:mr>
                                  <m:e>
                                    <m:r>
                                      <a:rPr lang="id-ID" sz="2000" i="1"/>
                                      <m:t>:</m:t>
                                    </m:r>
                                  </m:e>
                                  <m:e>
                                    <m:r>
                                      <a:rPr lang="id-ID" sz="2000" i="1"/>
                                      <m:t>−3.2307</m:t>
                                    </m:r>
                                  </m:e>
                                </m:mr>
                              </m:m>
                            </m:e>
                          </m:eqArr>
                          <m:r>
                            <a:rPr lang="id-ID" sz="2000" i="1"/>
                            <m:t>   </m:t>
                          </m:r>
                        </m:e>
                      </m:d>
                    </m:oMath>
                  </m:oMathPara>
                </a14:m>
                <a:endParaRPr lang="id-ID" sz="2000" dirty="0"/>
              </a:p>
              <a:p>
                <a:pPr marL="0" indent="0">
                  <a:buNone/>
                </a:pPr>
                <a:endParaRPr lang="en-US" sz="20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xfrm>
                <a:off x="838200" y="1676400"/>
                <a:ext cx="10515600" cy="4500563"/>
              </a:xfrm>
              <a:blipFill rotWithShape="1">
                <a:blip r:embed="rId1"/>
                <a:stretch>
                  <a:fillRect l="-638" t="-1897" b="-6640"/>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a:xfrm>
                <a:off x="838200" y="1781299"/>
                <a:ext cx="10515600" cy="4395664"/>
              </a:xfrm>
            </p:spPr>
            <p:txBody>
              <a:bodyPr>
                <a:normAutofit/>
              </a:bodyPr>
              <a:lstStyle/>
              <a:p>
                <a:r>
                  <a:rPr lang="id-ID" sz="2000" dirty="0" smtClean="0"/>
                  <a:t>Perhatikan kolom ketiga, elemen terbesar ada pada baris ketiga yaitu, </a:t>
                </a:r>
                <a14:m>
                  <m:oMath xmlns:m="http://schemas.openxmlformats.org/officeDocument/2006/math">
                    <m:r>
                      <a:rPr lang="id-ID" sz="2000" b="0" i="1" smtClean="0">
                        <a:latin typeface="Cambria Math"/>
                      </a:rPr>
                      <m:t>53.4</m:t>
                    </m:r>
                  </m:oMath>
                </a14:m>
                <a:r>
                  <a:rPr lang="id-ID" sz="2000" dirty="0" smtClean="0"/>
                  <a:t> sehingga tidak perlu dilakukan pertukaran baris lagi </a:t>
                </a:r>
              </a:p>
              <a:p>
                <a:r>
                  <a:rPr lang="id-ID" sz="2000" dirty="0" smtClean="0"/>
                  <a:t>Ambil </a:t>
                </a:r>
                <a14:m>
                  <m:oMath xmlns:m="http://schemas.openxmlformats.org/officeDocument/2006/math">
                    <m:r>
                      <a:rPr lang="id-ID" sz="2000" b="0" i="1" smtClean="0">
                        <a:latin typeface="Cambria Math"/>
                      </a:rPr>
                      <m:t>53.4</m:t>
                    </m:r>
                  </m:oMath>
                </a14:m>
                <a:r>
                  <a:rPr lang="id-ID" sz="2000" dirty="0" smtClean="0"/>
                  <a:t> sebagai pivot, pengganda tunggal </a:t>
                </a:r>
                <a14:m>
                  <m:oMath xmlns:m="http://schemas.openxmlformats.org/officeDocument/2006/math">
                    <m:sSub>
                      <m:sSubPr>
                        <m:ctrlPr>
                          <a:rPr lang="id-ID" sz="2000" i="1"/>
                        </m:ctrlPr>
                      </m:sSubPr>
                      <m:e>
                        <m:r>
                          <a:rPr lang="id-ID" sz="2000" i="1"/>
                          <m:t>𝜆</m:t>
                        </m:r>
                      </m:e>
                      <m:sub>
                        <m:r>
                          <a:rPr lang="id-ID" sz="2000" i="1"/>
                          <m:t>4</m:t>
                        </m:r>
                      </m:sub>
                    </m:sSub>
                    <m:r>
                      <a:rPr lang="id-ID" sz="2000" i="1"/>
                      <m:t>=−</m:t>
                    </m:r>
                    <m:f>
                      <m:fPr>
                        <m:ctrlPr>
                          <a:rPr lang="id-ID" sz="2000" i="1"/>
                        </m:ctrlPr>
                      </m:fPr>
                      <m:num>
                        <m:r>
                          <a:rPr lang="id-ID" sz="2000" i="1"/>
                          <m:t>10.63</m:t>
                        </m:r>
                      </m:num>
                      <m:den>
                        <m:r>
                          <a:rPr lang="id-ID" sz="2000" i="1"/>
                          <m:t>53.3933</m:t>
                        </m:r>
                      </m:den>
                    </m:f>
                  </m:oMath>
                </a14:m>
                <a:r>
                  <a:rPr lang="id-ID" sz="2000" dirty="0" smtClean="0"/>
                  <a:t>. Dilakukan operasi baris elementer </a:t>
                </a:r>
                <a14:m>
                  <m:oMath xmlns:m="http://schemas.openxmlformats.org/officeDocument/2006/math">
                    <m:sSub>
                      <m:sSubPr>
                        <m:ctrlPr>
                          <a:rPr lang="id-ID" sz="2000" i="1"/>
                        </m:ctrlPr>
                      </m:sSubPr>
                      <m:e>
                        <m:r>
                          <a:rPr lang="id-ID" sz="2000" i="1"/>
                          <m:t>𝐸</m:t>
                        </m:r>
                      </m:e>
                      <m:sub>
                        <m:r>
                          <a:rPr lang="id-ID" sz="2000" i="1"/>
                          <m:t>4</m:t>
                        </m:r>
                      </m:sub>
                    </m:sSub>
                    <m:r>
                      <a:rPr lang="id-ID" sz="2000" i="1"/>
                      <m:t>:</m:t>
                    </m:r>
                    <m:sSub>
                      <m:sSubPr>
                        <m:ctrlPr>
                          <a:rPr lang="id-ID" sz="2000" i="1"/>
                        </m:ctrlPr>
                      </m:sSubPr>
                      <m:e>
                        <m:r>
                          <a:rPr lang="id-ID" sz="2000" i="1"/>
                          <m:t>𝐸</m:t>
                        </m:r>
                      </m:e>
                      <m:sub>
                        <m:r>
                          <a:rPr lang="id-ID" sz="2000" i="1"/>
                          <m:t>4</m:t>
                        </m:r>
                      </m:sub>
                    </m:sSub>
                    <m:r>
                      <a:rPr lang="id-ID" sz="2000" i="1"/>
                      <m:t>+</m:t>
                    </m:r>
                    <m:sSub>
                      <m:sSubPr>
                        <m:ctrlPr>
                          <a:rPr lang="id-ID" sz="2000" i="1"/>
                        </m:ctrlPr>
                      </m:sSubPr>
                      <m:e>
                        <m:r>
                          <a:rPr lang="id-ID" sz="2000" i="1"/>
                          <m:t>𝜆</m:t>
                        </m:r>
                      </m:e>
                      <m:sub>
                        <m:r>
                          <a:rPr lang="id-ID" sz="2000" i="1"/>
                          <m:t>4</m:t>
                        </m:r>
                      </m:sub>
                    </m:sSub>
                    <m:sSub>
                      <m:sSubPr>
                        <m:ctrlPr>
                          <a:rPr lang="id-ID" sz="2000" i="1"/>
                        </m:ctrlPr>
                      </m:sSubPr>
                      <m:e>
                        <m:r>
                          <a:rPr lang="id-ID" sz="2000" i="1"/>
                          <m:t>𝐸</m:t>
                        </m:r>
                      </m:e>
                      <m:sub>
                        <m:r>
                          <a:rPr lang="id-ID" sz="2000" i="1"/>
                          <m:t>3</m:t>
                        </m:r>
                      </m:sub>
                    </m:sSub>
                  </m:oMath>
                </a14:m>
                <a:r>
                  <a:rPr lang="id-ID" sz="2000" dirty="0" smtClean="0"/>
                  <a:t>. Sehingga diperoleh : </a:t>
                </a:r>
              </a:p>
              <a:p>
                <a:endParaRPr lang="id-ID" sz="2000" dirty="0" smtClean="0"/>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76.0</m:t>
                                    </m:r>
                                  </m:e>
                                  <m:e>
                                    <m:r>
                                      <a:rPr lang="id-ID" sz="2000" i="1"/>
                                      <m:t>63.00</m:t>
                                    </m:r>
                                  </m:e>
                                </m:mr>
                                <m:mr>
                                  <m:e>
                                    <m:r>
                                      <a:rPr lang="id-ID" sz="2000" i="1"/>
                                      <m:t>0.00</m:t>
                                    </m:r>
                                  </m:e>
                                  <m:e>
                                    <m:r>
                                      <a:rPr lang="id-ID" sz="2000" i="1"/>
                                      <m:t>85.00</m:t>
                                    </m:r>
                                  </m:e>
                                </m:mr>
                              </m:m>
                              <m:r>
                                <a:rPr lang="id-ID" sz="2000" i="1"/>
                                <m:t>                </m:t>
                              </m:r>
                              <m:m>
                                <m:mPr>
                                  <m:mcs>
                                    <m:mc>
                                      <m:mcPr>
                                        <m:count m:val="2"/>
                                        <m:mcJc m:val="center"/>
                                      </m:mcPr>
                                    </m:mc>
                                  </m:mcs>
                                  <m:ctrlPr>
                                    <a:rPr lang="id-ID" sz="2000" i="1"/>
                                  </m:ctrlPr>
                                </m:mPr>
                                <m:mr>
                                  <m:e>
                                    <m:r>
                                      <a:rPr lang="id-ID" sz="2000" i="1"/>
                                      <m:t>7.0</m:t>
                                    </m:r>
                                  </m:e>
                                  <m:e>
                                    <m:r>
                                      <a:rPr lang="id-ID" sz="2000" i="1"/>
                                      <m:t>20.0</m:t>
                                    </m:r>
                                  </m:e>
                                </m:mr>
                                <m:mr>
                                  <m:e>
                                    <m:r>
                                      <a:rPr lang="id-ID" sz="2000" i="1"/>
                                      <m:t>56.00</m:t>
                                    </m:r>
                                  </m:e>
                                  <m:e>
                                    <m:r>
                                      <a:rPr lang="id-ID" sz="2000" i="1"/>
                                      <m:t>54.00</m:t>
                                    </m:r>
                                  </m:e>
                                </m:mr>
                              </m:m>
                              <m:r>
                                <a:rPr lang="id-ID" sz="2000" i="1"/>
                                <m:t>            </m:t>
                              </m:r>
                              <m:m>
                                <m:mPr>
                                  <m:mcs>
                                    <m:mc>
                                      <m:mcPr>
                                        <m:count m:val="2"/>
                                        <m:mcJc m:val="center"/>
                                      </m:mcPr>
                                    </m:mc>
                                  </m:mcs>
                                  <m:ctrlPr>
                                    <a:rPr lang="id-ID" sz="2000" i="1"/>
                                  </m:ctrlPr>
                                </m:mPr>
                                <m:mr>
                                  <m:e>
                                    <m:r>
                                      <a:rPr lang="id-ID" sz="2000" i="1"/>
                                      <m:t>:</m:t>
                                    </m:r>
                                  </m:e>
                                  <m:e>
                                    <m:r>
                                      <a:rPr lang="id-ID" sz="2000" i="1"/>
                                      <m:t>109.00</m:t>
                                    </m:r>
                                  </m:e>
                                </m:mr>
                                <m:mr>
                                  <m:e>
                                    <m:r>
                                      <a:rPr lang="id-ID" sz="2000" i="1"/>
                                      <m:t>:</m:t>
                                    </m:r>
                                  </m:e>
                                  <m:e>
                                    <m:r>
                                      <a:rPr lang="id-ID" sz="2000" i="1"/>
                                      <m:t>218.00</m:t>
                                    </m:r>
                                  </m:e>
                                </m:mr>
                              </m:m>
                            </m:e>
                            <m:e>
                              <m:r>
                                <a:rPr lang="id-ID" sz="2000" i="1"/>
                                <m:t>     </m:t>
                              </m:r>
                              <m:m>
                                <m:mPr>
                                  <m:mcs>
                                    <m:mc>
                                      <m:mcPr>
                                        <m:count m:val="2"/>
                                        <m:mcJc m:val="center"/>
                                      </m:mcPr>
                                    </m:mc>
                                  </m:mcs>
                                  <m:ctrlPr>
                                    <a:rPr lang="id-ID" sz="2000" i="1"/>
                                  </m:ctrlPr>
                                </m:mPr>
                                <m:mr>
                                  <m:e>
                                    <m:r>
                                      <a:rPr lang="id-ID" sz="2000" i="1"/>
                                      <m:t>0.00</m:t>
                                    </m:r>
                                  </m:e>
                                  <m:e>
                                    <m:r>
                                      <a:rPr lang="id-ID" sz="2000" i="1"/>
                                      <m:t>00.00</m:t>
                                    </m:r>
                                  </m:e>
                                </m:mr>
                                <m:mr>
                                  <m:e>
                                    <m:r>
                                      <a:rPr lang="id-ID" sz="2000" i="1"/>
                                      <m:t>0.00</m:t>
                                    </m:r>
                                  </m:e>
                                  <m:e>
                                    <m:r>
                                      <a:rPr lang="id-ID" sz="2000" i="1"/>
                                      <m:t>00.00</m:t>
                                    </m:r>
                                  </m:e>
                                </m:mr>
                              </m:m>
                              <m:r>
                                <a:rPr lang="id-ID" sz="2000" i="1"/>
                                <m:t>           </m:t>
                              </m:r>
                              <m:m>
                                <m:mPr>
                                  <m:mcs>
                                    <m:mc>
                                      <m:mcPr>
                                        <m:count m:val="2"/>
                                        <m:mcJc m:val="center"/>
                                      </m:mcPr>
                                    </m:mc>
                                  </m:mcs>
                                  <m:ctrlPr>
                                    <a:rPr lang="id-ID" sz="2000" i="1"/>
                                  </m:ctrlPr>
                                </m:mPr>
                                <m:mr>
                                  <m:e>
                                    <m:r>
                                      <a:rPr lang="id-ID" sz="2000" i="1"/>
                                      <m:t>53.3933</m:t>
                                    </m:r>
                                  </m:e>
                                  <m:e>
                                    <m:r>
                                      <a:rPr lang="id-ID" sz="2000" i="1"/>
                                      <m:t>35.9681</m:t>
                                    </m:r>
                                  </m:e>
                                </m:mr>
                                <m:mr>
                                  <m:e>
                                    <m:r>
                                      <a:rPr lang="id-ID" sz="2000" i="1"/>
                                      <m:t>0</m:t>
                                    </m:r>
                                  </m:e>
                                  <m:e>
                                    <m:r>
                                      <a:rPr lang="id-ID" sz="2000" i="1"/>
                                      <m:t>0.0042</m:t>
                                    </m:r>
                                  </m:e>
                                </m:mr>
                              </m:m>
                              <m:r>
                                <a:rPr lang="id-ID" sz="2000" i="1"/>
                                <m:t>       </m:t>
                              </m:r>
                              <m:m>
                                <m:mPr>
                                  <m:mcs>
                                    <m:mc>
                                      <m:mcPr>
                                        <m:count m:val="2"/>
                                        <m:mcJc m:val="center"/>
                                      </m:mcPr>
                                    </m:mc>
                                  </m:mcs>
                                  <m:ctrlPr>
                                    <a:rPr lang="id-ID" sz="2000" i="1"/>
                                  </m:ctrlPr>
                                </m:mPr>
                                <m:mr>
                                  <m:e>
                                    <m:r>
                                      <a:rPr lang="id-ID" sz="2000" i="1"/>
                                      <m:t>:</m:t>
                                    </m:r>
                                  </m:e>
                                  <m:e>
                                    <m:r>
                                      <a:rPr lang="id-ID" sz="2000" i="1"/>
                                      <m:t>−16.3076</m:t>
                                    </m:r>
                                  </m:e>
                                </m:mr>
                                <m:mr>
                                  <m:e>
                                    <m:r>
                                      <a:rPr lang="id-ID" sz="2000" i="1"/>
                                      <m:t>:</m:t>
                                    </m:r>
                                  </m:e>
                                  <m:e>
                                    <m:r>
                                      <a:rPr lang="id-ID" sz="2000" i="1"/>
                                      <m:t>0.017</m:t>
                                    </m:r>
                                  </m:e>
                                </m:mr>
                              </m:m>
                            </m:e>
                          </m:eqArr>
                          <m:r>
                            <a:rPr lang="id-ID" sz="2000" i="1"/>
                            <m:t>   </m:t>
                          </m:r>
                        </m:e>
                      </m:d>
                    </m:oMath>
                  </m:oMathPara>
                </a14:m>
                <a:endParaRPr lang="id-ID" sz="2000" dirty="0"/>
              </a:p>
              <a:p>
                <a:pPr marL="0" indent="0">
                  <a:buNone/>
                </a:pPr>
                <a:r>
                  <a:rPr lang="id-ID" sz="2000" dirty="0" smtClean="0"/>
                  <a:t/>
                </a:r>
                <a:endParaRPr lang="en-US" sz="20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xfrm>
                <a:off x="838200" y="1781299"/>
                <a:ext cx="10515600" cy="4395664"/>
              </a:xfrm>
              <a:blipFill rotWithShape="1">
                <a:blip r:embed="rId1"/>
                <a:stretch>
                  <a:fillRect l="-638" t="-1387"/>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a:xfrm>
                <a:off x="838200" y="1781299"/>
                <a:ext cx="10515600" cy="4395664"/>
              </a:xfrm>
            </p:spPr>
            <p:txBody>
              <a:bodyPr>
                <a:normAutofit/>
              </a:bodyPr>
              <a:lstStyle/>
              <a:p>
                <a:pPr>
                  <a:lnSpc>
                    <a:spcPct val="70000"/>
                  </a:lnSpc>
                </a:pPr>
                <a:r>
                  <a:rPr lang="id-ID" sz="2000" dirty="0" smtClean="0"/>
                  <a:t>Dengan substitusi mundur maka diperoleh : </a:t>
                </a:r>
              </a:p>
              <a:p>
                <a:pPr marL="0" indent="0">
                  <a:lnSpc>
                    <a:spcPct val="70000"/>
                  </a:lnSpc>
                  <a:buNone/>
                </a:pPr>
                <a:endParaRPr lang="id-ID" sz="2000" dirty="0" smtClean="0"/>
              </a:p>
              <a:p>
                <a:pPr marL="0" indent="0">
                  <a:lnSpc>
                    <a:spcPct val="80000"/>
                  </a:lnSpc>
                  <a:spcBef>
                    <a:spcPts val="0"/>
                  </a:spcBef>
                  <a:buNone/>
                </a:pPr>
                <a:r>
                  <a:rPr lang="id-ID" sz="2000" dirty="0" smtClean="0"/>
                  <a:t/>
                </a:r>
                <a14:m>
                  <m:oMath xmlns:m="http://schemas.openxmlformats.org/officeDocument/2006/math">
                    <m:r>
                      <a:rPr lang="id-ID" sz="2000" i="1"/>
                      <m:t>0.0042</m:t>
                    </m:r>
                    <m:sSub>
                      <m:sSubPr>
                        <m:ctrlPr>
                          <a:rPr lang="id-ID" sz="2000" i="1"/>
                        </m:ctrlPr>
                      </m:sSubPr>
                      <m:e>
                        <m:r>
                          <a:rPr lang="id-ID" sz="2000" i="1"/>
                          <m:t>𝑥</m:t>
                        </m:r>
                      </m:e>
                      <m:sub>
                        <m:r>
                          <a:rPr lang="id-ID" sz="2000" i="1"/>
                          <m:t>4</m:t>
                        </m:r>
                      </m:sub>
                    </m:sSub>
                    <m:r>
                      <a:rPr lang="id-ID" sz="2000" i="1"/>
                      <m:t>=0.017→ </m:t>
                    </m:r>
                    <m:sSub>
                      <m:sSubPr>
                        <m:ctrlPr>
                          <a:rPr lang="id-ID" sz="2000" i="1"/>
                        </m:ctrlPr>
                      </m:sSubPr>
                      <m:e>
                        <m:r>
                          <a:rPr lang="id-ID" sz="2000" i="1"/>
                          <m:t>𝑥</m:t>
                        </m:r>
                      </m:e>
                      <m:sub>
                        <m:r>
                          <a:rPr lang="id-ID" sz="2000" i="1"/>
                          <m:t>4</m:t>
                        </m:r>
                      </m:sub>
                    </m:sSub>
                    <m:r>
                      <a:rPr lang="id-ID" sz="2000" i="1"/>
                      <m:t>= </m:t>
                    </m:r>
                    <m:f>
                      <m:fPr>
                        <m:ctrlPr>
                          <a:rPr lang="id-ID" sz="2000" i="1"/>
                        </m:ctrlPr>
                      </m:fPr>
                      <m:num>
                        <m:r>
                          <a:rPr lang="id-ID" sz="2000" i="1"/>
                          <m:t>0.017</m:t>
                        </m:r>
                      </m:num>
                      <m:den>
                        <m:r>
                          <a:rPr lang="id-ID" sz="2000" i="1"/>
                          <m:t>0.0042</m:t>
                        </m:r>
                      </m:den>
                    </m:f>
                    <m:r>
                      <a:rPr lang="id-ID" sz="2000" i="1"/>
                      <m:t>=4.05</m:t>
                    </m:r>
                  </m:oMath>
                </a14:m>
                <a:endParaRPr lang="id-ID" sz="2000" dirty="0" smtClean="0"/>
              </a:p>
              <a:p>
                <a:pPr marL="0" indent="0">
                  <a:lnSpc>
                    <a:spcPct val="80000"/>
                  </a:lnSpc>
                  <a:spcBef>
                    <a:spcPts val="0"/>
                  </a:spcBef>
                  <a:buNone/>
                </a:pPr>
                <a:endParaRPr lang="id-ID" sz="2000" dirty="0"/>
              </a:p>
              <a:p>
                <a:pPr marL="0" indent="0">
                  <a:lnSpc>
                    <a:spcPct val="80000"/>
                  </a:lnSpc>
                  <a:spcBef>
                    <a:spcPts val="0"/>
                  </a:spcBef>
                  <a:buNone/>
                </a:pPr>
                <a:r>
                  <a:rPr lang="id-ID" sz="2000" dirty="0" smtClean="0"/>
                  <a:t/>
                </a:r>
                <a14:m>
                  <m:oMath xmlns:m="http://schemas.openxmlformats.org/officeDocument/2006/math">
                    <m:sSub>
                      <m:sSubPr>
                        <m:ctrlPr>
                          <a:rPr lang="id-ID" sz="2000" i="1"/>
                        </m:ctrlPr>
                      </m:sSubPr>
                      <m:e>
                        <m:r>
                          <a:rPr lang="id-ID" sz="2000" i="1"/>
                          <m:t>53.3933</m:t>
                        </m:r>
                        <m:r>
                          <a:rPr lang="id-ID" sz="2000" i="1"/>
                          <m:t>𝑥</m:t>
                        </m:r>
                      </m:e>
                      <m:sub>
                        <m:r>
                          <a:rPr lang="id-ID" sz="2000" i="1"/>
                          <m:t>3</m:t>
                        </m:r>
                      </m:sub>
                    </m:sSub>
                    <m:r>
                      <a:rPr lang="id-ID" sz="2000" i="1"/>
                      <m:t>+</m:t>
                    </m:r>
                    <m:sSub>
                      <m:sSubPr>
                        <m:ctrlPr>
                          <a:rPr lang="id-ID" sz="2000" i="1"/>
                        </m:ctrlPr>
                      </m:sSubPr>
                      <m:e>
                        <m:r>
                          <a:rPr lang="id-ID" sz="2000" i="1"/>
                          <m:t>35.9681</m:t>
                        </m:r>
                        <m:r>
                          <a:rPr lang="id-ID" sz="2000" i="1"/>
                          <m:t>𝑥</m:t>
                        </m:r>
                      </m:e>
                      <m:sub>
                        <m:r>
                          <a:rPr lang="id-ID" sz="2000" i="1"/>
                          <m:t>4</m:t>
                        </m:r>
                      </m:sub>
                    </m:sSub>
                    <m:r>
                      <a:rPr lang="id-ID" sz="2000" i="1"/>
                      <m:t>=−16.3076→</m:t>
                    </m:r>
                    <m:sSub>
                      <m:sSubPr>
                        <m:ctrlPr>
                          <a:rPr lang="id-ID" sz="2000" i="1"/>
                        </m:ctrlPr>
                      </m:sSubPr>
                      <m:e>
                        <m:r>
                          <a:rPr lang="id-ID" sz="2000" i="1"/>
                          <m:t>𝑥</m:t>
                        </m:r>
                      </m:e>
                      <m:sub>
                        <m:r>
                          <a:rPr lang="id-ID" sz="2000" i="1"/>
                          <m:t>3</m:t>
                        </m:r>
                      </m:sub>
                    </m:sSub>
                    <m:r>
                      <a:rPr lang="id-ID" sz="2000" i="1"/>
                      <m:t>=</m:t>
                    </m:r>
                    <m:f>
                      <m:fPr>
                        <m:ctrlPr>
                          <a:rPr lang="id-ID" sz="2000" i="1"/>
                        </m:ctrlPr>
                      </m:fPr>
                      <m:num>
                        <m:r>
                          <a:rPr lang="id-ID" sz="2000" i="1"/>
                          <m:t>−16.3076−</m:t>
                        </m:r>
                        <m:d>
                          <m:dPr>
                            <m:ctrlPr>
                              <a:rPr lang="id-ID" sz="2000" i="1"/>
                            </m:ctrlPr>
                          </m:dPr>
                          <m:e>
                            <m:r>
                              <a:rPr lang="id-ID" sz="2000" i="1"/>
                              <m:t>35.9681×4.05</m:t>
                            </m:r>
                          </m:e>
                        </m:d>
                      </m:num>
                      <m:den>
                        <m:r>
                          <a:rPr lang="id-ID" sz="2000" i="1"/>
                          <m:t>53.3933</m:t>
                        </m:r>
                      </m:den>
                    </m:f>
                    <m:r>
                      <a:rPr lang="id-ID" sz="2000" i="1"/>
                      <m:t>=−3.03</m:t>
                    </m:r>
                  </m:oMath>
                </a14:m>
                <a:endParaRPr lang="id-ID" sz="2000" dirty="0" smtClean="0"/>
              </a:p>
              <a:p>
                <a:pPr marL="0" indent="0">
                  <a:lnSpc>
                    <a:spcPct val="80000"/>
                  </a:lnSpc>
                  <a:spcBef>
                    <a:spcPts val="0"/>
                  </a:spcBef>
                  <a:buNone/>
                </a:pPr>
                <a:endParaRPr lang="id-ID" sz="2000" dirty="0"/>
              </a:p>
              <a:p>
                <a:pPr marL="0" indent="0">
                  <a:lnSpc>
                    <a:spcPct val="80000"/>
                  </a:lnSpc>
                  <a:spcBef>
                    <a:spcPts val="0"/>
                  </a:spcBef>
                  <a:buNone/>
                </a:pPr>
                <a:r>
                  <a:rPr lang="id-ID" sz="2000" dirty="0" smtClean="0"/>
                  <a:t/>
                </a:r>
                <a14:m>
                  <m:oMath xmlns:m="http://schemas.openxmlformats.org/officeDocument/2006/math">
                    <m:sSub>
                      <m:sSubPr>
                        <m:ctrlPr>
                          <a:rPr lang="id-ID" sz="2000" i="1"/>
                        </m:ctrlPr>
                      </m:sSubPr>
                      <m:e>
                        <m:r>
                          <a:rPr lang="id-ID" sz="2000" i="1"/>
                          <m:t>85</m:t>
                        </m:r>
                        <m:r>
                          <a:rPr lang="id-ID" sz="2000" i="1"/>
                          <m:t>𝑥</m:t>
                        </m:r>
                      </m:e>
                      <m:sub>
                        <m:r>
                          <a:rPr lang="id-ID" sz="2000" i="1"/>
                          <m:t>2</m:t>
                        </m:r>
                      </m:sub>
                    </m:sSub>
                    <m:r>
                      <a:rPr lang="id-ID" sz="2000" i="1"/>
                      <m:t>+</m:t>
                    </m:r>
                    <m:sSub>
                      <m:sSubPr>
                        <m:ctrlPr>
                          <a:rPr lang="id-ID" sz="2000" i="1"/>
                        </m:ctrlPr>
                      </m:sSubPr>
                      <m:e>
                        <m:r>
                          <a:rPr lang="id-ID" sz="2000" i="1"/>
                          <m:t>56</m:t>
                        </m:r>
                        <m:r>
                          <a:rPr lang="id-ID" sz="2000" i="1"/>
                          <m:t>𝑥</m:t>
                        </m:r>
                      </m:e>
                      <m:sub>
                        <m:r>
                          <a:rPr lang="id-ID" sz="2000" i="1"/>
                          <m:t>3</m:t>
                        </m:r>
                      </m:sub>
                    </m:sSub>
                    <m:r>
                      <a:rPr lang="id-ID" sz="2000" i="1"/>
                      <m:t>+</m:t>
                    </m:r>
                    <m:sSub>
                      <m:sSubPr>
                        <m:ctrlPr>
                          <a:rPr lang="id-ID" sz="2000" i="1"/>
                        </m:ctrlPr>
                      </m:sSubPr>
                      <m:e>
                        <m:r>
                          <a:rPr lang="id-ID" sz="2000" i="1"/>
                          <m:t>54</m:t>
                        </m:r>
                        <m:r>
                          <a:rPr lang="id-ID" sz="2000" i="1"/>
                          <m:t>𝑥</m:t>
                        </m:r>
                      </m:e>
                      <m:sub>
                        <m:r>
                          <a:rPr lang="id-ID" sz="2000" i="1"/>
                          <m:t>4</m:t>
                        </m:r>
                      </m:sub>
                    </m:sSub>
                    <m:r>
                      <a:rPr lang="id-ID" sz="2000" i="1"/>
                      <m:t>=218→</m:t>
                    </m:r>
                    <m:sSub>
                      <m:sSubPr>
                        <m:ctrlPr>
                          <a:rPr lang="id-ID" sz="2000" i="1"/>
                        </m:ctrlPr>
                      </m:sSubPr>
                      <m:e>
                        <m:r>
                          <a:rPr lang="id-ID" sz="2000" i="1"/>
                          <m:t>𝑥</m:t>
                        </m:r>
                      </m:e>
                      <m:sub>
                        <m:r>
                          <a:rPr lang="id-ID" sz="2000" i="1"/>
                          <m:t>2</m:t>
                        </m:r>
                      </m:sub>
                    </m:sSub>
                    <m:r>
                      <a:rPr lang="id-ID" sz="2000" i="1"/>
                      <m:t>=</m:t>
                    </m:r>
                    <m:f>
                      <m:fPr>
                        <m:ctrlPr>
                          <a:rPr lang="id-ID" sz="2000" i="1"/>
                        </m:ctrlPr>
                      </m:fPr>
                      <m:num>
                        <m:r>
                          <a:rPr lang="id-ID" sz="2000" i="1"/>
                          <m:t>218−</m:t>
                        </m:r>
                        <m:d>
                          <m:dPr>
                            <m:ctrlPr>
                              <a:rPr lang="id-ID" sz="2000" i="1"/>
                            </m:ctrlPr>
                          </m:dPr>
                          <m:e>
                            <m:r>
                              <a:rPr lang="id-ID" sz="2000" i="1"/>
                              <m:t>56</m:t>
                            </m:r>
                            <m:sSub>
                              <m:sSubPr>
                                <m:ctrlPr>
                                  <a:rPr lang="id-ID" sz="2000" i="1"/>
                                </m:ctrlPr>
                              </m:sSubPr>
                              <m:e>
                                <m:r>
                                  <a:rPr lang="id-ID" sz="2000" i="1"/>
                                  <m:t>𝑥</m:t>
                                </m:r>
                              </m:e>
                              <m:sub>
                                <m:r>
                                  <a:rPr lang="id-ID" sz="2000" i="1"/>
                                  <m:t>3</m:t>
                                </m:r>
                              </m:sub>
                            </m:sSub>
                          </m:e>
                        </m:d>
                        <m:r>
                          <a:rPr lang="id-ID" sz="2000" i="1"/>
                          <m:t>−(54</m:t>
                        </m:r>
                        <m:sSub>
                          <m:sSubPr>
                            <m:ctrlPr>
                              <a:rPr lang="id-ID" sz="2000" i="1"/>
                            </m:ctrlPr>
                          </m:sSubPr>
                          <m:e>
                            <m:r>
                              <a:rPr lang="id-ID" sz="2000" i="1"/>
                              <m:t>𝑥</m:t>
                            </m:r>
                          </m:e>
                          <m:sub>
                            <m:r>
                              <a:rPr lang="id-ID" sz="2000" i="1"/>
                              <m:t>4</m:t>
                            </m:r>
                          </m:sub>
                        </m:sSub>
                        <m:r>
                          <a:rPr lang="id-ID" sz="2000" i="1"/>
                          <m:t>)</m:t>
                        </m:r>
                      </m:num>
                      <m:den>
                        <m:r>
                          <a:rPr lang="id-ID" sz="2000" i="1"/>
                          <m:t>85</m:t>
                        </m:r>
                      </m:den>
                    </m:f>
                    <m:r>
                      <a:rPr lang="id-ID" sz="2000" i="1"/>
                      <m:t>=1.99</m:t>
                    </m:r>
                  </m:oMath>
                </a14:m>
                <a:endParaRPr lang="id-ID" sz="2000" dirty="0" smtClean="0"/>
              </a:p>
              <a:p>
                <a:pPr marL="0" indent="0">
                  <a:lnSpc>
                    <a:spcPct val="80000"/>
                  </a:lnSpc>
                  <a:spcBef>
                    <a:spcPts val="0"/>
                  </a:spcBef>
                  <a:buNone/>
                </a:pPr>
                <a:endParaRPr lang="id-ID" sz="2000" dirty="0"/>
              </a:p>
              <a:p>
                <a:pPr marL="0" indent="0">
                  <a:lnSpc>
                    <a:spcPct val="80000"/>
                  </a:lnSpc>
                  <a:spcBef>
                    <a:spcPts val="0"/>
                  </a:spcBef>
                  <a:buNone/>
                </a:pPr>
                <a:r>
                  <a:rPr lang="id-ID" sz="2000" dirty="0" smtClean="0"/>
                  <a:t/>
                </a:r>
                <a14:m>
                  <m:oMath xmlns:m="http://schemas.openxmlformats.org/officeDocument/2006/math">
                    <m:sSub>
                      <m:sSubPr>
                        <m:ctrlPr>
                          <a:rPr lang="id-ID" sz="2000" i="1"/>
                        </m:ctrlPr>
                      </m:sSubPr>
                      <m:e>
                        <m:r>
                          <a:rPr lang="id-ID" sz="2000" i="1"/>
                          <m:t>76</m:t>
                        </m:r>
                        <m:r>
                          <a:rPr lang="id-ID" sz="2000" i="1"/>
                          <m:t>𝑥</m:t>
                        </m:r>
                      </m:e>
                      <m:sub>
                        <m:r>
                          <a:rPr lang="id-ID" sz="2000" i="1"/>
                          <m:t>1</m:t>
                        </m:r>
                      </m:sub>
                    </m:sSub>
                    <m:r>
                      <a:rPr lang="id-ID" sz="2000" i="1"/>
                      <m:t>+</m:t>
                    </m:r>
                    <m:sSub>
                      <m:sSubPr>
                        <m:ctrlPr>
                          <a:rPr lang="id-ID" sz="2000" i="1"/>
                        </m:ctrlPr>
                      </m:sSubPr>
                      <m:e>
                        <m:r>
                          <a:rPr lang="id-ID" sz="2000" i="1"/>
                          <m:t>63</m:t>
                        </m:r>
                        <m:r>
                          <a:rPr lang="id-ID" sz="2000" i="1"/>
                          <m:t>𝑥</m:t>
                        </m:r>
                      </m:e>
                      <m:sub>
                        <m:r>
                          <a:rPr lang="id-ID" sz="2000" i="1"/>
                          <m:t>2</m:t>
                        </m:r>
                      </m:sub>
                    </m:sSub>
                    <m:r>
                      <a:rPr lang="id-ID" sz="2000" i="1"/>
                      <m:t>+</m:t>
                    </m:r>
                    <m:sSub>
                      <m:sSubPr>
                        <m:ctrlPr>
                          <a:rPr lang="id-ID" sz="2000" i="1"/>
                        </m:ctrlPr>
                      </m:sSubPr>
                      <m:e>
                        <m:r>
                          <a:rPr lang="id-ID" sz="2000" i="1"/>
                          <m:t>7</m:t>
                        </m:r>
                        <m:r>
                          <a:rPr lang="id-ID" sz="2000" i="1"/>
                          <m:t>𝑥</m:t>
                        </m:r>
                      </m:e>
                      <m:sub>
                        <m:r>
                          <a:rPr lang="id-ID" sz="2000" i="1"/>
                          <m:t>3</m:t>
                        </m:r>
                      </m:sub>
                    </m:sSub>
                    <m:r>
                      <a:rPr lang="id-ID" sz="2000" i="1"/>
                      <m:t>+</m:t>
                    </m:r>
                    <m:sSub>
                      <m:sSubPr>
                        <m:ctrlPr>
                          <a:rPr lang="id-ID" sz="2000" i="1"/>
                        </m:ctrlPr>
                      </m:sSubPr>
                      <m:e>
                        <m:r>
                          <a:rPr lang="id-ID" sz="2000" i="1"/>
                          <m:t>20</m:t>
                        </m:r>
                        <m:r>
                          <a:rPr lang="id-ID" sz="2000" i="1"/>
                          <m:t>𝑥</m:t>
                        </m:r>
                      </m:e>
                      <m:sub>
                        <m:r>
                          <a:rPr lang="id-ID" sz="2000" i="1"/>
                          <m:t>4</m:t>
                        </m:r>
                      </m:sub>
                    </m:sSub>
                    <m:r>
                      <a:rPr lang="id-ID" sz="2000" i="1"/>
                      <m:t>=109→</m:t>
                    </m:r>
                    <m:sSub>
                      <m:sSubPr>
                        <m:ctrlPr>
                          <a:rPr lang="id-ID" sz="2000" i="1"/>
                        </m:ctrlPr>
                      </m:sSubPr>
                      <m:e>
                        <m:r>
                          <a:rPr lang="id-ID" sz="2000" i="1"/>
                          <m:t>𝑥</m:t>
                        </m:r>
                      </m:e>
                      <m:sub>
                        <m:r>
                          <a:rPr lang="id-ID" sz="2000" i="1"/>
                          <m:t>1</m:t>
                        </m:r>
                      </m:sub>
                    </m:sSub>
                    <m:r>
                      <a:rPr lang="id-ID" sz="2000" i="1"/>
                      <m:t>=</m:t>
                    </m:r>
                    <m:f>
                      <m:fPr>
                        <m:ctrlPr>
                          <a:rPr lang="id-ID" sz="2000" i="1"/>
                        </m:ctrlPr>
                      </m:fPr>
                      <m:num>
                        <m:r>
                          <a:rPr lang="id-ID" sz="2000" i="1"/>
                          <m:t>109−(63</m:t>
                        </m:r>
                        <m:sSub>
                          <m:sSubPr>
                            <m:ctrlPr>
                              <a:rPr lang="id-ID" sz="2000" i="1"/>
                            </m:ctrlPr>
                          </m:sSubPr>
                          <m:e>
                            <m:r>
                              <a:rPr lang="id-ID" sz="2000" i="1"/>
                              <m:t>𝑥</m:t>
                            </m:r>
                          </m:e>
                          <m:sub>
                            <m:r>
                              <a:rPr lang="id-ID" sz="2000" i="1"/>
                              <m:t>2</m:t>
                            </m:r>
                          </m:sub>
                        </m:sSub>
                        <m:r>
                          <a:rPr lang="id-ID" sz="2000" i="1"/>
                          <m:t>+</m:t>
                        </m:r>
                        <m:sSub>
                          <m:sSubPr>
                            <m:ctrlPr>
                              <a:rPr lang="id-ID" sz="2000" i="1"/>
                            </m:ctrlPr>
                          </m:sSubPr>
                          <m:e>
                            <m:r>
                              <a:rPr lang="id-ID" sz="2000" i="1"/>
                              <m:t>7</m:t>
                            </m:r>
                            <m:r>
                              <a:rPr lang="id-ID" sz="2000" i="1"/>
                              <m:t>𝑥</m:t>
                            </m:r>
                          </m:e>
                          <m:sub>
                            <m:r>
                              <a:rPr lang="id-ID" sz="2000" i="1"/>
                              <m:t>3</m:t>
                            </m:r>
                          </m:sub>
                        </m:sSub>
                        <m:r>
                          <a:rPr lang="id-ID" sz="2000" i="1"/>
                          <m:t>+</m:t>
                        </m:r>
                        <m:sSub>
                          <m:sSubPr>
                            <m:ctrlPr>
                              <a:rPr lang="id-ID" sz="2000" i="1"/>
                            </m:ctrlPr>
                          </m:sSubPr>
                          <m:e>
                            <m:r>
                              <a:rPr lang="id-ID" sz="2000" i="1"/>
                              <m:t>20</m:t>
                            </m:r>
                            <m:r>
                              <a:rPr lang="id-ID" sz="2000" i="1"/>
                              <m:t>𝑥</m:t>
                            </m:r>
                          </m:e>
                          <m:sub>
                            <m:r>
                              <a:rPr lang="id-ID" sz="2000" i="1"/>
                              <m:t>4</m:t>
                            </m:r>
                          </m:sub>
                        </m:sSub>
                        <m:r>
                          <a:rPr lang="id-ID" sz="2000" i="1"/>
                          <m:t>)</m:t>
                        </m:r>
                      </m:num>
                      <m:den>
                        <m:r>
                          <a:rPr lang="id-ID" sz="2000" i="1"/>
                          <m:t>76</m:t>
                        </m:r>
                      </m:den>
                    </m:f>
                    <m:r>
                      <a:rPr lang="id-ID" sz="2000" i="1"/>
                      <m:t>= −1.00</m:t>
                    </m:r>
                  </m:oMath>
                </a14:m>
                <a:endParaRPr lang="id-ID" sz="2000" dirty="0" smtClean="0"/>
              </a:p>
              <a:p>
                <a:pPr marL="0" indent="0">
                  <a:lnSpc>
                    <a:spcPct val="70000"/>
                  </a:lnSpc>
                  <a:spcBef>
                    <a:spcPts val="0"/>
                  </a:spcBef>
                  <a:buNone/>
                </a:pPr>
                <a:endParaRPr lang="id-ID" sz="2000" dirty="0" smtClean="0"/>
              </a:p>
              <a:p>
                <a:pPr marL="0" indent="0">
                  <a:lnSpc>
                    <a:spcPct val="70000"/>
                  </a:lnSpc>
                  <a:spcBef>
                    <a:spcPts val="0"/>
                  </a:spcBef>
                  <a:buNone/>
                </a:pPr>
                <a:endParaRPr lang="id-ID" sz="2000" dirty="0" smtClean="0"/>
              </a:p>
              <a:p>
                <a:pPr marL="0" indent="0">
                  <a:lnSpc>
                    <a:spcPct val="70000"/>
                  </a:lnSpc>
                  <a:spcBef>
                    <a:spcPts val="0"/>
                  </a:spcBef>
                  <a:buNone/>
                </a:pPr>
                <a:r>
                  <a:rPr lang="id-ID" sz="2000" dirty="0" smtClean="0"/>
                  <a:t>    Berdasarkan hasil perhitungan menggunakan strategi pivoting parsial diperoleh hasil yang akurat</a:t>
                </a:r>
                <a:endParaRPr lang="id-ID" sz="2000" dirty="0"/>
              </a:p>
              <a:p>
                <a:endParaRPr lang="id-ID" sz="2000" dirty="0" smtClean="0"/>
              </a:p>
              <a:p>
                <a:pPr marL="0" indent="0">
                  <a:buNone/>
                </a:pPr>
                <a:endParaRPr lang="en-US" sz="20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xfrm>
                <a:off x="838200" y="1781299"/>
                <a:ext cx="10515600" cy="4395664"/>
              </a:xfrm>
              <a:blipFill rotWithShape="1">
                <a:blip r:embed="rId1"/>
                <a:stretch>
                  <a:fillRect l="-638" t="-2497"/>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5"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1"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3"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20" name="Content Placeholder 2"/>
          <p:cNvSpPr>
            <a:spLocks noGrp="1"/>
          </p:cNvSpPr>
          <p:nvPr>
            <p:ph sz="half" idx="1"/>
          </p:nvPr>
        </p:nvSpPr>
        <p:spPr>
          <a:xfrm>
            <a:off x="838200" y="1825625"/>
            <a:ext cx="10335260" cy="4351655"/>
          </a:xfrm>
        </p:spPr>
        <p:txBody>
          <a:bodyPr>
            <a:normAutofit fontScale="97500"/>
          </a:bodyPr>
          <a:lstStyle/>
          <a:p>
            <a:pPr>
              <a:buNone/>
            </a:pPr>
            <a:r>
              <a:rPr lang="en-ID" sz="1800" b="1" u="sng" dirty="0" smtClean="0">
                <a:latin typeface="Cambria Math" panose="02040503050406030204" pitchFamily="18" charset="0"/>
                <a:ea typeface="Cambria Math" panose="02040503050406030204" pitchFamily="18" charset="0"/>
              </a:rPr>
              <a:t>PIVOTING </a:t>
            </a:r>
            <a:r>
              <a:rPr lang="id-ID" sz="1800" b="1" u="sng" dirty="0" smtClean="0">
                <a:latin typeface="Cambria Math" panose="02040503050406030204" pitchFamily="18" charset="0"/>
                <a:ea typeface="Cambria Math" panose="02040503050406030204" pitchFamily="18" charset="0"/>
              </a:rPr>
              <a:t> </a:t>
            </a:r>
            <a:r>
              <a:rPr lang="en-ID" sz="1800" b="1" u="sng" dirty="0" smtClean="0">
                <a:latin typeface="Cambria Math" panose="02040503050406030204" pitchFamily="18" charset="0"/>
                <a:ea typeface="Cambria Math" panose="02040503050406030204" pitchFamily="18" charset="0"/>
              </a:rPr>
              <a:t>SKALA </a:t>
            </a:r>
            <a:r>
              <a:rPr lang="id-ID" sz="1800" b="1" u="sng" dirty="0" smtClean="0">
                <a:latin typeface="Cambria Math" panose="02040503050406030204" pitchFamily="18" charset="0"/>
                <a:ea typeface="Cambria Math" panose="02040503050406030204" pitchFamily="18" charset="0"/>
              </a:rPr>
              <a:t> </a:t>
            </a:r>
            <a:r>
              <a:rPr lang="en-ID" sz="1800" b="1" u="sng" dirty="0" smtClean="0">
                <a:latin typeface="Cambria Math" panose="02040503050406030204" pitchFamily="18" charset="0"/>
                <a:ea typeface="Cambria Math" panose="02040503050406030204" pitchFamily="18" charset="0"/>
              </a:rPr>
              <a:t>PARSIAL</a:t>
            </a:r>
            <a:endParaRPr lang="id-ID" sz="1800" u="sng" dirty="0" smtClean="0">
              <a:latin typeface="Cambria Math" panose="02040503050406030204" pitchFamily="18" charset="0"/>
              <a:ea typeface="Cambria Math" panose="02040503050406030204" pitchFamily="18" charset="0"/>
            </a:endParaRPr>
          </a:p>
          <a:p>
            <a:pPr>
              <a:buNone/>
            </a:pPr>
            <a:r>
              <a:rPr lang="id-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Strategi</a:t>
            </a:r>
            <a:r>
              <a:rPr lang="en-ID" sz="1800" dirty="0" smtClean="0">
                <a:latin typeface="Cambria Math" panose="02040503050406030204" pitchFamily="18" charset="0"/>
                <a:ea typeface="Cambria Math" panose="02040503050406030204" pitchFamily="18" charset="0"/>
              </a:rPr>
              <a:t> pivoting </a:t>
            </a:r>
            <a:r>
              <a:rPr lang="en-ID" sz="1800" dirty="0" err="1" smtClean="0">
                <a:latin typeface="Cambria Math" panose="02040503050406030204" pitchFamily="18" charset="0"/>
                <a:ea typeface="Cambria Math" panose="02040503050406030204" pitchFamily="18" charset="0"/>
              </a:rPr>
              <a:t>skala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parsial</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yaitu</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strategi</a:t>
            </a:r>
            <a:r>
              <a:rPr lang="en-ID" sz="1800" dirty="0" smtClean="0">
                <a:latin typeface="Cambria Math" panose="02040503050406030204" pitchFamily="18" charset="0"/>
                <a:ea typeface="Cambria Math" panose="02040503050406030204" pitchFamily="18" charset="0"/>
              </a:rPr>
              <a:t> pivoting yang </a:t>
            </a:r>
            <a:r>
              <a:rPr lang="en-ID" sz="1800" dirty="0" err="1" smtClean="0">
                <a:latin typeface="Cambria Math" panose="02040503050406030204" pitchFamily="18" charset="0"/>
                <a:ea typeface="Cambria Math" panose="02040503050406030204" pitchFamily="18" charset="0"/>
              </a:rPr>
              <a:t>tidak</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hanya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melihat</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satu</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kolom</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tetapi</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memperhitungkan</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elemen-elemen</a:t>
            </a:r>
            <a:r>
              <a:rPr lang="en-ID" sz="1800" dirty="0" smtClean="0">
                <a:latin typeface="Cambria Math" panose="02040503050406030204" pitchFamily="18" charset="0"/>
                <a:ea typeface="Cambria Math" panose="02040503050406030204" pitchFamily="18" charset="0"/>
              </a:rPr>
              <a:t> yang </a:t>
            </a:r>
            <a:r>
              <a:rPr lang="en-ID" sz="1800" dirty="0" err="1" smtClean="0">
                <a:latin typeface="Cambria Math" panose="02040503050406030204" pitchFamily="18" charset="0"/>
                <a:ea typeface="Cambria Math" panose="02040503050406030204" pitchFamily="18" charset="0"/>
              </a:rPr>
              <a:t>ada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pada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kolom</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lainnya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Lebih</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detailnya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strategi</a:t>
            </a:r>
            <a:r>
              <a:rPr lang="en-ID" sz="1800" dirty="0" smtClean="0">
                <a:latin typeface="Cambria Math" panose="02040503050406030204" pitchFamily="18" charset="0"/>
                <a:ea typeface="Cambria Math" panose="02040503050406030204" pitchFamily="18" charset="0"/>
              </a:rPr>
              <a:t> pivoting </a:t>
            </a:r>
            <a:r>
              <a:rPr lang="en-ID" sz="1800" dirty="0" err="1" smtClean="0">
                <a:latin typeface="Cambria Math" panose="02040503050406030204" pitchFamily="18" charset="0"/>
                <a:ea typeface="Cambria Math" panose="02040503050406030204" pitchFamily="18" charset="0"/>
              </a:rPr>
              <a:t>skala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parsial</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dijelaskan</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pada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algoritma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Faires</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dan</a:t>
            </a:r>
            <a:r>
              <a:rPr lang="en-ID" sz="1800" dirty="0" smtClean="0">
                <a:latin typeface="Cambria Math" panose="02040503050406030204" pitchFamily="18" charset="0"/>
                <a:ea typeface="Cambria Math" panose="02040503050406030204" pitchFamily="18" charset="0"/>
              </a:rPr>
              <a:t> Burden, 2003). </a:t>
            </a:r>
            <a:r>
              <a:rPr lang="en-ID" sz="1800" dirty="0" err="1" smtClean="0">
                <a:latin typeface="Cambria Math" panose="02040503050406030204" pitchFamily="18" charset="0"/>
                <a:ea typeface="Cambria Math" panose="02040503050406030204" pitchFamily="18" charset="0"/>
              </a:rPr>
              <a:t>Berikut</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penerapannya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dalam</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kasus</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nyata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Misalkan</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kita</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mempunyai</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sistem</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persamaan</a:t>
            </a:r>
            <a:r>
              <a:rPr lang="en-ID" sz="1800" dirty="0" smtClean="0">
                <a:latin typeface="Cambria Math" panose="02040503050406030204" pitchFamily="18" charset="0"/>
                <a:ea typeface="Cambria Math" panose="02040503050406030204" pitchFamily="18" charset="0"/>
              </a:rPr>
              <a:t> linear </a:t>
            </a:r>
            <a:r>
              <a:rPr lang="en-ID" sz="1800" dirty="0" err="1" smtClean="0">
                <a:latin typeface="Cambria Math" panose="02040503050406030204" pitchFamily="18" charset="0"/>
                <a:ea typeface="Cambria Math" panose="02040503050406030204" pitchFamily="18" charset="0"/>
              </a:rPr>
              <a:t>sebagai</a:t>
            </a:r>
            <a:r>
              <a:rPr lang="en-ID" sz="1800" dirty="0" smtClean="0">
                <a:latin typeface="Cambria Math" panose="02040503050406030204" pitchFamily="18" charset="0"/>
                <a:ea typeface="Cambria Math" panose="02040503050406030204" pitchFamily="18" charset="0"/>
              </a:rPr>
              <a:t> </a:t>
            </a:r>
            <a:r>
              <a:rPr lang="en-ID" sz="1800" dirty="0" err="1" smtClean="0">
                <a:latin typeface="Cambria Math" panose="02040503050406030204" pitchFamily="18" charset="0"/>
                <a:ea typeface="Cambria Math" panose="02040503050406030204" pitchFamily="18" charset="0"/>
              </a:rPr>
              <a:t>berikut</a:t>
            </a:r>
            <a:r>
              <a:rPr lang="en-ID" sz="1800" dirty="0" smtClean="0">
                <a:latin typeface="Cambria Math" panose="02040503050406030204" pitchFamily="18" charset="0"/>
                <a:ea typeface="Cambria Math" panose="02040503050406030204" pitchFamily="18" charset="0"/>
              </a:rPr>
              <a:t> .</a:t>
            </a:r>
            <a:endParaRPr lang="id-ID" sz="1800" dirty="0" smtClean="0">
              <a:latin typeface="Cambria Math" panose="02040503050406030204" pitchFamily="18" charset="0"/>
              <a:ea typeface="Cambria Math" panose="02040503050406030204" pitchFamily="18" charset="0"/>
            </a:endParaRPr>
          </a:p>
          <a:p>
            <a:pPr algn="l">
              <a:buNone/>
            </a:pPr>
            <a:endParaRPr lang="en-US" sz="1800" dirty="0">
              <a:latin typeface="Cambria Math" panose="02040503050406030204" pitchFamily="18" charset="0"/>
              <a:ea typeface="Cambria Math" panose="02040503050406030204" pitchFamily="18" charset="0"/>
              <a:cs typeface="Cambria Math" panose="02040503050406030204" pitchFamily="18" charset="0"/>
            </a:endParaRPr>
          </a:p>
        </p:txBody>
      </p:sp>
      <p:pic>
        <p:nvPicPr>
          <p:cNvPr id="23"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1769423" y="3817917"/>
            <a:ext cx="4963885" cy="1011509"/>
          </a:xfrm>
          <a:prstGeom prst="rect">
            <a:avLst/>
          </a:prstGeom>
          <a:noFill/>
        </p:spPr>
      </p:pic>
      <p:sp>
        <p:nvSpPr>
          <p:cNvPr id="24" name="TextBox 23"/>
          <p:cNvSpPr txBox="1"/>
          <p:nvPr/>
        </p:nvSpPr>
        <p:spPr>
          <a:xfrm>
            <a:off x="838200" y="3396342"/>
            <a:ext cx="1065869" cy="369332"/>
          </a:xfrm>
          <a:prstGeom prst="rect">
            <a:avLst/>
          </a:prstGeom>
          <a:noFill/>
        </p:spPr>
        <p:txBody>
          <a:bodyPr wrap="none" rtlCol="0">
            <a:spAutoFit/>
          </a:bodyPr>
          <a:lstStyle/>
          <a:p>
            <a:r>
              <a:rPr lang="id-ID" b="1" dirty="0" smtClean="0">
                <a:latin typeface="Cambria Math" panose="02040503050406030204" pitchFamily="18" charset="0"/>
                <a:ea typeface="Cambria Math" panose="02040503050406030204" pitchFamily="18" charset="0"/>
              </a:rPr>
              <a:t>Contoh.1</a:t>
            </a:r>
            <a:endParaRPr lang="id-ID" b="1" dirty="0">
              <a:latin typeface="Cambria Math" panose="02040503050406030204" pitchFamily="18" charset="0"/>
              <a:ea typeface="Cambria Math" panose="02040503050406030204" pitchFamily="18" charset="0"/>
            </a:endParaRPr>
          </a:p>
        </p:txBody>
      </p:sp>
      <p:sp>
        <p:nvSpPr>
          <p:cNvPr id="25" name="Rectangle 4"/>
          <p:cNvSpPr>
            <a:spLocks noChangeArrowheads="1"/>
          </p:cNvSpPr>
          <p:nvPr/>
        </p:nvSpPr>
        <p:spPr bwMode="auto">
          <a:xfrm>
            <a:off x="838200" y="5058888"/>
            <a:ext cx="9797141" cy="1015663"/>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Kalau</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pada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pivoting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parsial</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kita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langsung</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menukar</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baris</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1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dengan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baris</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2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menjadikan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4.01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sebagai</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pivot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tanpa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melihat</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elemen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pada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kolom</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lain. Di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sini</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kita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bandingkan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calon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pivot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dengan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elemen</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lain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pada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baris</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yang </a:t>
            </a:r>
            <a:r>
              <a:rPr kumimoji="0" lang="en-US" sz="2000"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sama</a:t>
            </a:r>
            <a:r>
              <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a:t>
            </a:r>
            <a:endParaRPr kumimoji="0" lang="en-US" sz="2000"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10243" name="Rectangle 3"/>
          <p:cNvSpPr>
            <a:spLocks noChangeArrowheads="1"/>
          </p:cNvSpPr>
          <p:nvPr/>
        </p:nvSpPr>
        <p:spPr bwMode="auto">
          <a:xfrm>
            <a:off x="0" y="1009650"/>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244" name="Rectangle 4"/>
          <p:cNvSpPr>
            <a:spLocks noChangeArrowheads="1"/>
          </p:cNvSpPr>
          <p:nvPr/>
        </p:nvSpPr>
        <p:spPr bwMode="auto">
          <a:xfrm>
            <a:off x="855185" y="3289465"/>
            <a:ext cx="9797141" cy="646331"/>
          </a:xfrm>
          <a:prstGeom prst="rect">
            <a:avLst/>
          </a:prstGeom>
          <a:noFill/>
          <a:ln w="9525">
            <a:noFill/>
            <a:miter lim="800000"/>
          </a:ln>
          <a:effectLst/>
        </p:spPr>
        <p:txBody>
          <a:bodyPr vert="horz" wrap="square" lIns="91440" tIns="45720" rIns="91440" bIns="45720" numCol="1" anchor="ctr" anchorCtr="0" compatLnSpc="1">
            <a:spAutoFit/>
          </a:bodyPr>
          <a:lstStyle/>
          <a:p>
            <a:r>
              <a:rPr lang="en-ID" dirty="0" err="1" smtClean="0">
                <a:latin typeface="Cambria Math" panose="02040503050406030204" pitchFamily="18" charset="0"/>
                <a:ea typeface="Cambria Math" panose="02040503050406030204" pitchFamily="18" charset="0"/>
              </a:rPr>
              <a:t>Jadi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adalah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magnitudo</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terbesar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elemen</a:t>
            </a:r>
            <a:r>
              <a:rPr lang="en-ID" dirty="0" smtClean="0">
                <a:latin typeface="Cambria Math" panose="02040503050406030204" pitchFamily="18" charset="0"/>
                <a:ea typeface="Cambria Math" panose="02040503050406030204" pitchFamily="18" charset="0"/>
              </a:rPr>
              <a:t> yang </a:t>
            </a:r>
            <a:r>
              <a:rPr lang="en-ID" dirty="0" err="1" smtClean="0">
                <a:latin typeface="Cambria Math" panose="02040503050406030204" pitchFamily="18" charset="0"/>
                <a:ea typeface="Cambria Math" panose="02040503050406030204" pitchFamily="18" charset="0"/>
              </a:rPr>
              <a:t>ada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pada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baris</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ke</a:t>
            </a:r>
            <a:r>
              <a:rPr lang="en-ID" dirty="0" smtClean="0">
                <a:latin typeface="Cambria Math" panose="02040503050406030204" pitchFamily="18" charset="0"/>
                <a:ea typeface="Cambria Math" panose="02040503050406030204" pitchFamily="18" charset="0"/>
              </a:rPr>
              <a:t>-</a:t>
            </a:r>
            <a:r>
              <a:rPr lang="id-ID" dirty="0" smtClean="0">
                <a:latin typeface="Cambria Math" panose="02040503050406030204" pitchFamily="18" charset="0"/>
                <a:ea typeface="Cambria Math" panose="02040503050406030204" pitchFamily="18" charset="0"/>
              </a:rPr>
              <a:t>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Untuk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contoh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ini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kita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memepunyai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tiga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faktor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skala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yaitu</a:t>
            </a:r>
            <a:endParaRPr lang="id-ID" dirty="0">
              <a:latin typeface="Cambria Math" panose="02040503050406030204" pitchFamily="18" charset="0"/>
              <a:ea typeface="Cambria Math" panose="02040503050406030204" pitchFamily="18" charset="0"/>
            </a:endParaRPr>
          </a:p>
        </p:txBody>
      </p:sp>
      <p:sp>
        <p:nvSpPr>
          <p:cNvPr id="3277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2769"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4191989" y="2671949"/>
            <a:ext cx="1662546" cy="439163"/>
          </a:xfrm>
          <a:prstGeom prst="rect">
            <a:avLst/>
          </a:prstGeom>
          <a:noFill/>
        </p:spPr>
      </p:pic>
      <p:sp>
        <p:nvSpPr>
          <p:cNvPr id="24" name="Rectangle 23"/>
          <p:cNvSpPr/>
          <p:nvPr/>
        </p:nvSpPr>
        <p:spPr>
          <a:xfrm>
            <a:off x="855185" y="1926173"/>
            <a:ext cx="5800755" cy="369332"/>
          </a:xfrm>
          <a:prstGeom prst="rect">
            <a:avLst/>
          </a:prstGeom>
        </p:spPr>
        <p:txBody>
          <a:bodyPr wrap="none">
            <a:spAutoFit/>
          </a:bodyPr>
          <a:lstStyle/>
          <a:p>
            <a:pPr lvl="0"/>
            <a:r>
              <a:rPr lang="en-ID" dirty="0" err="1" smtClean="0">
                <a:latin typeface="Cambria Math" panose="02040503050406030204" pitchFamily="18" charset="0"/>
                <a:ea typeface="Cambria Math" panose="02040503050406030204" pitchFamily="18" charset="0"/>
              </a:rPr>
              <a:t>Untuk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itu</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setiap</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baris</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ditentukan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faktor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skala</a:t>
            </a:r>
            <a:r>
              <a:rPr lang="en-ID" dirty="0" smtClean="0">
                <a:latin typeface="Cambria Math" panose="02040503050406030204" pitchFamily="18" charset="0"/>
                <a:ea typeface="Cambria Math" panose="02040503050406030204" pitchFamily="18" charset="0"/>
              </a:rPr>
              <a:t> </a:t>
            </a:r>
            <a:r>
              <a:rPr lang="id-ID" dirty="0" smtClean="0">
                <a:latin typeface="Cambria Math" panose="02040503050406030204" pitchFamily="18" charset="0"/>
                <a:ea typeface="Cambria Math" panose="02040503050406030204" pitchFamily="18" charset="0"/>
              </a:rPr>
              <a:t>Sk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dengan</a:t>
            </a:r>
            <a:r>
              <a:rPr lang="id-ID" dirty="0" smtClean="0">
                <a:latin typeface="Cambria Math" panose="02040503050406030204" pitchFamily="18" charset="0"/>
                <a:ea typeface="Cambria Math" panose="02040503050406030204" pitchFamily="18" charset="0"/>
              </a:rPr>
              <a:t>,</a:t>
            </a:r>
            <a:endParaRPr lang="id-ID" dirty="0" smtClean="0">
              <a:latin typeface="Cambria Math" panose="02040503050406030204" pitchFamily="18" charset="0"/>
              <a:ea typeface="Cambria Math" panose="02040503050406030204" pitchFamily="18" charset="0"/>
            </a:endParaRPr>
          </a:p>
        </p:txBody>
      </p:sp>
      <p:sp>
        <p:nvSpPr>
          <p:cNvPr id="3277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277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911929" y="4180113"/>
            <a:ext cx="6852062" cy="343383"/>
          </a:xfrm>
          <a:prstGeom prst="rect">
            <a:avLst/>
          </a:prstGeom>
          <a:noFill/>
        </p:spPr>
      </p:pic>
      <p:sp>
        <p:nvSpPr>
          <p:cNvPr id="26" name="Rectangle 25"/>
          <p:cNvSpPr/>
          <p:nvPr/>
        </p:nvSpPr>
        <p:spPr>
          <a:xfrm>
            <a:off x="855185" y="4621872"/>
            <a:ext cx="5466818" cy="369332"/>
          </a:xfrm>
          <a:prstGeom prst="rect">
            <a:avLst/>
          </a:prstGeom>
        </p:spPr>
        <p:txBody>
          <a:bodyPr wrap="none">
            <a:spAutoFit/>
          </a:bodyPr>
          <a:lstStyle/>
          <a:p>
            <a:r>
              <a:rPr lang="en-ID" dirty="0" err="1" smtClean="0">
                <a:latin typeface="Cambria Math" panose="02040503050406030204" pitchFamily="18" charset="0"/>
                <a:ea typeface="Cambria Math" panose="02040503050406030204" pitchFamily="18" charset="0"/>
              </a:rPr>
              <a:t>Ingat</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magnitudo</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mengabaikan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tanda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negatif</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bilangan</a:t>
            </a:r>
            <a:r>
              <a:rPr lang="en-ID" dirty="0" smtClean="0">
                <a:latin typeface="Cambria Math" panose="02040503050406030204" pitchFamily="18" charset="0"/>
                <a:ea typeface="Cambria Math" panose="02040503050406030204" pitchFamily="18" charset="0"/>
              </a:rPr>
              <a:t>.</a:t>
            </a:r>
            <a:endParaRPr lang="id-ID" dirty="0">
              <a:latin typeface="Cambria Math" panose="02040503050406030204" pitchFamily="18" charset="0"/>
              <a:ea typeface="Cambria Math" panose="020405030504060302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10243" name="Rectangle 3"/>
          <p:cNvSpPr>
            <a:spLocks noChangeArrowheads="1"/>
          </p:cNvSpPr>
          <p:nvPr/>
        </p:nvSpPr>
        <p:spPr bwMode="auto">
          <a:xfrm>
            <a:off x="0" y="1009650"/>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277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277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25" name="Rectangle 24"/>
          <p:cNvSpPr/>
          <p:nvPr/>
        </p:nvSpPr>
        <p:spPr>
          <a:xfrm>
            <a:off x="1183574" y="2005433"/>
            <a:ext cx="8696696" cy="646331"/>
          </a:xfrm>
          <a:prstGeom prst="rect">
            <a:avLst/>
          </a:prstGeom>
        </p:spPr>
        <p:txBody>
          <a:bodyPr wrap="square">
            <a:spAutoFit/>
          </a:bodyPr>
          <a:lstStyle/>
          <a:p>
            <a:r>
              <a:rPr lang="en-ID" dirty="0" err="1" smtClean="0">
                <a:latin typeface="Cambria Math" panose="02040503050406030204" pitchFamily="18" charset="0"/>
                <a:ea typeface="Cambria Math" panose="02040503050406030204" pitchFamily="18" charset="0"/>
              </a:rPr>
              <a:t>Untuk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menentukan</a:t>
            </a:r>
            <a:r>
              <a:rPr lang="en-ID" dirty="0" smtClean="0">
                <a:latin typeface="Cambria Math" panose="02040503050406030204" pitchFamily="18" charset="0"/>
                <a:ea typeface="Cambria Math" panose="02040503050406030204" pitchFamily="18" charset="0"/>
              </a:rPr>
              <a:t> pivot, </a:t>
            </a:r>
            <a:r>
              <a:rPr lang="en-ID" dirty="0" err="1" smtClean="0">
                <a:latin typeface="Cambria Math" panose="02040503050406030204" pitchFamily="18" charset="0"/>
                <a:ea typeface="Cambria Math" panose="02040503050406030204" pitchFamily="18" charset="0"/>
              </a:rPr>
              <a:t>bagilah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magnitudo</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setiap</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elemen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pada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kolom</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pertama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dengan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faktor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skala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pada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baris</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tersebut</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yakni</a:t>
            </a:r>
            <a:endParaRPr lang="id-ID" dirty="0">
              <a:latin typeface="Cambria Math" panose="02040503050406030204" pitchFamily="18" charset="0"/>
              <a:ea typeface="Cambria Math" panose="02040503050406030204" pitchFamily="18" charset="0"/>
            </a:endParaRPr>
          </a:p>
        </p:txBody>
      </p:sp>
      <p:sp>
        <p:nvSpPr>
          <p:cNvPr id="33794"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3793"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2505692" y="2719450"/>
            <a:ext cx="1809465" cy="617516"/>
          </a:xfrm>
          <a:prstGeom prst="rect">
            <a:avLst/>
          </a:prstGeom>
          <a:noFill/>
        </p:spPr>
      </p:pic>
      <p:sp>
        <p:nvSpPr>
          <p:cNvPr id="33795" name="Rectangle 3"/>
          <p:cNvSpPr>
            <a:spLocks noChangeArrowheads="1"/>
          </p:cNvSpPr>
          <p:nvPr/>
        </p:nvSpPr>
        <p:spPr bwMode="auto">
          <a:xfrm>
            <a:off x="1183574" y="3206338"/>
            <a:ext cx="7742711" cy="36933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pP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Dalam</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ini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kita</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mempunyai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calon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pivot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baru</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sebagai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berikut</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
        <p:nvSpPr>
          <p:cNvPr id="33797"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3796"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828799" y="3598224"/>
            <a:ext cx="5095337" cy="534389"/>
          </a:xfrm>
          <a:prstGeom prst="rect">
            <a:avLst/>
          </a:prstGeom>
          <a:noFill/>
        </p:spPr>
      </p:pic>
      <p:sp>
        <p:nvSpPr>
          <p:cNvPr id="33799" name="Rectangle 7"/>
          <p:cNvSpPr>
            <a:spLocks noChangeArrowheads="1"/>
          </p:cNvSpPr>
          <p:nvPr/>
        </p:nvSpPr>
        <p:spPr bwMode="auto">
          <a:xfrm>
            <a:off x="1183574" y="4132613"/>
            <a:ext cx="9951521" cy="64633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Perhatikan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walaupun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0.41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lebih</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besar</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dari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1.09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namun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setelah</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diskala</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1.09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menjadi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1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lebih</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besar</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dari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4.01 yang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menajdi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0.501.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Dalam</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hal</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ini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pivotnya</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diambil</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1.09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sehingga</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pertukaran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baris</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pic>
        <p:nvPicPr>
          <p:cNvPr id="33798"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0462160" y="4530436"/>
            <a:ext cx="790575" cy="209550"/>
          </a:xfrm>
          <a:prstGeom prst="rect">
            <a:avLst/>
          </a:prstGeom>
          <a:noFill/>
        </p:spPr>
      </p:pic>
      <p:sp>
        <p:nvSpPr>
          <p:cNvPr id="33800" name="Rectangle 8"/>
          <p:cNvSpPr>
            <a:spLocks noChangeArrowheads="1"/>
          </p:cNvSpPr>
          <p:nvPr/>
        </p:nvSpPr>
        <p:spPr bwMode="auto">
          <a:xfrm>
            <a:off x="1183574" y="4837464"/>
            <a:ext cx="4512069"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lang="id-ID" dirty="0" smtClean="0">
                <a:latin typeface="Cambria Math" panose="02040503050406030204" pitchFamily="18" charset="0"/>
                <a:ea typeface="Cambria Math" panose="02040503050406030204" pitchFamily="18" charset="0"/>
                <a:cs typeface="Times New Roman" panose="02020603050405020304" pitchFamily="18" charset="0"/>
              </a:rPr>
              <a:t>Diperoleh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sistem</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yang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baru</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sebagai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berikut</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3"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5"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10243" name="Rectangle 3"/>
          <p:cNvSpPr>
            <a:spLocks noChangeArrowheads="1"/>
          </p:cNvSpPr>
          <p:nvPr/>
        </p:nvSpPr>
        <p:spPr bwMode="auto">
          <a:xfrm>
            <a:off x="0" y="1009650"/>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277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277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4"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7"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800" name="Rectangle 8"/>
          <p:cNvSpPr>
            <a:spLocks noChangeArrowheads="1"/>
          </p:cNvSpPr>
          <p:nvPr/>
        </p:nvSpPr>
        <p:spPr bwMode="auto">
          <a:xfrm>
            <a:off x="1280390" y="1929791"/>
            <a:ext cx="4512069" cy="369332"/>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lang="id-ID" dirty="0" smtClean="0">
                <a:latin typeface="Cambria Math" panose="02040503050406030204" pitchFamily="18" charset="0"/>
                <a:ea typeface="Cambria Math" panose="02040503050406030204" pitchFamily="18" charset="0"/>
                <a:cs typeface="Times New Roman" panose="02020603050405020304" pitchFamily="18" charset="0"/>
              </a:rPr>
              <a:t>Diperoleh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sistem</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yang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baru</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sebagai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berikut</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
        <p:nvSpPr>
          <p:cNvPr id="3481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4817"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2366983" y="2508043"/>
            <a:ext cx="3492006" cy="795647"/>
          </a:xfrm>
          <a:prstGeom prst="rect">
            <a:avLst/>
          </a:prstGeom>
          <a:noFill/>
        </p:spPr>
      </p:pic>
      <p:sp>
        <p:nvSpPr>
          <p:cNvPr id="32" name="Rectangle 8"/>
          <p:cNvSpPr>
            <a:spLocks noChangeArrowheads="1"/>
          </p:cNvSpPr>
          <p:nvPr/>
        </p:nvSpPr>
        <p:spPr bwMode="auto">
          <a:xfrm>
            <a:off x="1280390" y="3412796"/>
            <a:ext cx="4340099" cy="369332"/>
          </a:xfrm>
          <a:prstGeom prst="rect">
            <a:avLst/>
          </a:prstGeom>
          <a:noFill/>
          <a:ln w="9525">
            <a:noFill/>
            <a:miter lim="800000"/>
          </a:ln>
          <a:effectLst/>
        </p:spPr>
        <p:txBody>
          <a:bodyPr vert="horz" wrap="none" lIns="91440" tIns="45720" rIns="91440" bIns="45720" numCol="1" anchor="ctr" anchorCtr="0" compatLnSpc="1">
            <a:spAutoFit/>
          </a:bodyPr>
          <a:lstStyle/>
          <a:p>
            <a:pPr algn="just"/>
            <a:r>
              <a:rPr lang="en-ID" dirty="0" err="1" smtClean="0">
                <a:latin typeface="Cambria Math" panose="02040503050406030204" pitchFamily="18" charset="0"/>
                <a:ea typeface="Cambria Math" panose="02040503050406030204" pitchFamily="18" charset="0"/>
              </a:rPr>
              <a:t>Secara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umum</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kita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menentukan</a:t>
            </a:r>
            <a:r>
              <a:rPr lang="id-ID" dirty="0" smtClean="0">
                <a:latin typeface="Cambria Math" panose="02040503050406030204" pitchFamily="18" charset="0"/>
                <a:ea typeface="Cambria Math" panose="02040503050406030204" pitchFamily="18" charset="0"/>
              </a:rPr>
              <a:t> p</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sehin</a:t>
            </a:r>
            <a:r>
              <a:rPr lang="id-ID" dirty="0" smtClean="0">
                <a:latin typeface="Cambria Math" panose="02040503050406030204" pitchFamily="18" charset="0"/>
                <a:ea typeface="Cambria Math" panose="02040503050406030204" pitchFamily="18" charset="0"/>
              </a:rPr>
              <a:t>g</a:t>
            </a:r>
            <a:r>
              <a:rPr lang="en-ID" dirty="0" err="1" smtClean="0">
                <a:latin typeface="Cambria Math" panose="02040503050406030204" pitchFamily="18" charset="0"/>
                <a:ea typeface="Cambria Math" panose="02040503050406030204" pitchFamily="18" charset="0"/>
              </a:rPr>
              <a:t>ga</a:t>
            </a:r>
            <a:endParaRPr lang="id-ID" dirty="0">
              <a:latin typeface="Cambria Math" panose="02040503050406030204" pitchFamily="18" charset="0"/>
              <a:ea typeface="Cambria Math" panose="02040503050406030204" pitchFamily="18" charset="0"/>
            </a:endParaRPr>
          </a:p>
        </p:txBody>
      </p:sp>
      <p:sp>
        <p:nvSpPr>
          <p:cNvPr id="34823"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4822"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02610" y="3980584"/>
            <a:ext cx="2704936" cy="97377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3"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5"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10243" name="Rectangle 3"/>
          <p:cNvSpPr>
            <a:spLocks noChangeArrowheads="1"/>
          </p:cNvSpPr>
          <p:nvPr/>
        </p:nvSpPr>
        <p:spPr bwMode="auto">
          <a:xfrm>
            <a:off x="0" y="1009650"/>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277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277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4"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7"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800" name="Rectangle 8"/>
          <p:cNvSpPr>
            <a:spLocks noChangeArrowheads="1"/>
          </p:cNvSpPr>
          <p:nvPr/>
        </p:nvSpPr>
        <p:spPr bwMode="auto">
          <a:xfrm>
            <a:off x="950026" y="1975511"/>
            <a:ext cx="3734548" cy="369332"/>
          </a:xfrm>
          <a:prstGeom prst="rect">
            <a:avLst/>
          </a:prstGeom>
          <a:noFill/>
          <a:ln w="9525">
            <a:noFill/>
            <a:miter lim="800000"/>
          </a:ln>
          <a:effectLst/>
        </p:spPr>
        <p:txBody>
          <a:bodyPr vert="horz" wrap="none" lIns="91440" tIns="45720" rIns="91440" bIns="45720" numCol="1" anchor="ctr" anchorCtr="0" compatLnSpc="1">
            <a:spAutoFit/>
          </a:bodyPr>
          <a:lstStyle/>
          <a:p>
            <a:pPr lvl="0" algn="just" fontAlgn="base">
              <a:spcBef>
                <a:spcPct val="0"/>
              </a:spcBef>
              <a:spcAft>
                <a:spcPct val="0"/>
              </a:spcAft>
            </a:pPr>
            <a:r>
              <a:rPr lang="en-ID" dirty="0" err="1" smtClean="0">
                <a:latin typeface="Cambria Math" panose="02040503050406030204" pitchFamily="18" charset="0"/>
                <a:ea typeface="Cambria Math" panose="02040503050406030204" pitchFamily="18" charset="0"/>
              </a:rPr>
              <a:t>Kemudian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lakukan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pertukaran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baris</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
        <p:nvSpPr>
          <p:cNvPr id="3481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2" name="Rectangle 8"/>
          <p:cNvSpPr>
            <a:spLocks noChangeArrowheads="1"/>
          </p:cNvSpPr>
          <p:nvPr/>
        </p:nvSpPr>
        <p:spPr bwMode="auto">
          <a:xfrm>
            <a:off x="950026" y="2353542"/>
            <a:ext cx="8195064" cy="369332"/>
          </a:xfrm>
          <a:prstGeom prst="rect">
            <a:avLst/>
          </a:prstGeom>
          <a:noFill/>
          <a:ln w="9525">
            <a:noFill/>
            <a:miter lim="800000"/>
          </a:ln>
          <a:effectLst/>
        </p:spPr>
        <p:txBody>
          <a:bodyPr vert="horz" wrap="none" lIns="91440" tIns="45720" rIns="91440" bIns="45720" numCol="1" anchor="ctr" anchorCtr="0" compatLnSpc="1">
            <a:spAutoFit/>
          </a:bodyPr>
          <a:lstStyle/>
          <a:p>
            <a:r>
              <a:rPr lang="en-ID" dirty="0" err="1" smtClean="0">
                <a:latin typeface="Cambria Math" panose="02040503050406030204" pitchFamily="18" charset="0"/>
                <a:ea typeface="Cambria Math" panose="02040503050406030204" pitchFamily="18" charset="0"/>
              </a:rPr>
              <a:t>Dengan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melakukan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operasi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elementer</a:t>
            </a:r>
            <a:r>
              <a:rPr lang="id-ID" dirty="0" smtClean="0">
                <a:latin typeface="Cambria Math" panose="02040503050406030204" pitchFamily="18" charset="0"/>
                <a:ea typeface="Cambria Math" panose="02040503050406030204" pitchFamily="18" charset="0"/>
              </a:rPr>
              <a:t>                            dan                             diperoleh,</a:t>
            </a:r>
            <a:endParaRPr lang="id-ID" dirty="0">
              <a:latin typeface="Cambria Math" panose="02040503050406030204" pitchFamily="18" charset="0"/>
              <a:ea typeface="Cambria Math" panose="02040503050406030204" pitchFamily="18" charset="0"/>
            </a:endParaRPr>
          </a:p>
        </p:txBody>
      </p:sp>
      <p:sp>
        <p:nvSpPr>
          <p:cNvPr id="34823"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65"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4643252" y="2090057"/>
            <a:ext cx="838200" cy="238125"/>
          </a:xfrm>
          <a:prstGeom prst="rect">
            <a:avLst/>
          </a:prstGeom>
          <a:noFill/>
        </p:spPr>
      </p:pic>
      <p:sp>
        <p:nvSpPr>
          <p:cNvPr id="36867" name="Rectangle 3"/>
          <p:cNvSpPr>
            <a:spLocks noChangeArrowheads="1"/>
          </p:cNvSpPr>
          <p:nvPr/>
        </p:nvSpPr>
        <p:spPr bwMode="auto">
          <a:xfrm>
            <a:off x="0" y="238125"/>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id-ID"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id-ID" sz="11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 name="Rectangle 28"/>
          <p:cNvSpPr/>
          <p:nvPr/>
        </p:nvSpPr>
        <p:spPr>
          <a:xfrm>
            <a:off x="5412361" y="1961799"/>
            <a:ext cx="4242956" cy="369332"/>
          </a:xfrm>
          <a:prstGeom prst="rect">
            <a:avLst/>
          </a:prstGeom>
        </p:spPr>
        <p:txBody>
          <a:bodyPr wrap="none">
            <a:spAutoFit/>
          </a:bodyPr>
          <a:lstStyle/>
          <a:p>
            <a:r>
              <a:rPr lang="en-ID" dirty="0" err="1" smtClean="0">
                <a:latin typeface="Cambria Math" panose="02040503050406030204" pitchFamily="18" charset="0"/>
                <a:ea typeface="Cambria Math" panose="02040503050406030204" pitchFamily="18" charset="0"/>
              </a:rPr>
              <a:t>Diperoleh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pengganda</a:t>
            </a:r>
            <a:r>
              <a:rPr lang="id-ID" dirty="0" smtClean="0">
                <a:latin typeface="Cambria Math" panose="02040503050406030204" pitchFamily="18" charset="0"/>
                <a:ea typeface="Cambria Math" panose="02040503050406030204" pitchFamily="18" charset="0"/>
              </a:rPr>
              <a:t>                               dan</a:t>
            </a:r>
            <a:endParaRPr lang="id-ID" dirty="0">
              <a:latin typeface="Cambria Math" panose="02040503050406030204" pitchFamily="18" charset="0"/>
              <a:ea typeface="Cambria Math" panose="02040503050406030204" pitchFamily="18" charset="0"/>
            </a:endParaRPr>
          </a:p>
        </p:txBody>
      </p:sp>
      <p:sp>
        <p:nvSpPr>
          <p:cNvPr id="36869"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68"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59584" y="2006931"/>
            <a:ext cx="1362075" cy="371475"/>
          </a:xfrm>
          <a:prstGeom prst="rect">
            <a:avLst/>
          </a:prstGeom>
          <a:noFill/>
        </p:spPr>
      </p:pic>
      <p:sp>
        <p:nvSpPr>
          <p:cNvPr id="36871"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70"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619013" y="2006930"/>
            <a:ext cx="1400175" cy="371475"/>
          </a:xfrm>
          <a:prstGeom prst="rect">
            <a:avLst/>
          </a:prstGeom>
          <a:noFill/>
        </p:spPr>
      </p:pic>
      <p:sp>
        <p:nvSpPr>
          <p:cNvPr id="36873"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72"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857008" y="2446316"/>
            <a:ext cx="1257300" cy="209550"/>
          </a:xfrm>
          <a:prstGeom prst="rect">
            <a:avLst/>
          </a:prstGeom>
          <a:noFill/>
        </p:spPr>
      </p:pic>
      <p:sp>
        <p:nvSpPr>
          <p:cNvPr id="36875"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74"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650182" y="2422568"/>
            <a:ext cx="1257300" cy="209550"/>
          </a:xfrm>
          <a:prstGeom prst="rect">
            <a:avLst/>
          </a:prstGeom>
          <a:noFill/>
        </p:spPr>
      </p:pic>
      <p:sp>
        <p:nvSpPr>
          <p:cNvPr id="36877"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76" name="Picture 12"/>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579417" y="2861953"/>
            <a:ext cx="4219701" cy="926276"/>
          </a:xfrm>
          <a:prstGeom prst="rect">
            <a:avLst/>
          </a:prstGeom>
          <a:noFill/>
        </p:spPr>
      </p:pic>
      <p:sp>
        <p:nvSpPr>
          <p:cNvPr id="43" name="Rectangle 8"/>
          <p:cNvSpPr>
            <a:spLocks noChangeArrowheads="1"/>
          </p:cNvSpPr>
          <p:nvPr/>
        </p:nvSpPr>
        <p:spPr bwMode="auto">
          <a:xfrm>
            <a:off x="950026" y="3907230"/>
            <a:ext cx="7164654" cy="369332"/>
          </a:xfrm>
          <a:prstGeom prst="rect">
            <a:avLst/>
          </a:prstGeom>
          <a:noFill/>
          <a:ln w="9525">
            <a:noFill/>
            <a:miter lim="800000"/>
          </a:ln>
          <a:effectLst/>
        </p:spPr>
        <p:txBody>
          <a:bodyPr vert="horz" wrap="none" lIns="91440" tIns="45720" rIns="91440" bIns="45720" numCol="1" anchor="ctr" anchorCtr="0" compatLnSpc="1">
            <a:spAutoFit/>
          </a:bodyPr>
          <a:lstStyle/>
          <a:p>
            <a:r>
              <a:rPr lang="en-ID" dirty="0" smtClean="0">
                <a:latin typeface="Cambria Math" panose="02040503050406030204" pitchFamily="18" charset="0"/>
                <a:ea typeface="Cambria Math" panose="02040503050406030204" pitchFamily="18" charset="0"/>
              </a:rPr>
              <a:t>U</a:t>
            </a:r>
            <a:r>
              <a:rPr lang="id-ID" dirty="0" smtClean="0">
                <a:latin typeface="Cambria Math" panose="02040503050406030204" pitchFamily="18" charset="0"/>
                <a:ea typeface="Cambria Math" panose="02040503050406030204" pitchFamily="18" charset="0"/>
              </a:rPr>
              <a:t>ntuk mengeliminasi X2 </a:t>
            </a:r>
            <a:r>
              <a:rPr lang="en-ID" dirty="0" err="1" smtClean="0">
                <a:latin typeface="Cambria Math" panose="02040503050406030204" pitchFamily="18" charset="0"/>
                <a:ea typeface="Cambria Math" panose="02040503050406030204" pitchFamily="18" charset="0"/>
              </a:rPr>
              <a:t>perhatikan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perbandingan</a:t>
            </a:r>
            <a:r>
              <a:rPr lang="id-ID" dirty="0" smtClean="0">
                <a:latin typeface="Cambria Math" panose="02040503050406030204" pitchFamily="18" charset="0"/>
                <a:ea typeface="Cambria Math" panose="02040503050406030204" pitchFamily="18" charset="0"/>
              </a:rPr>
              <a:t>                                dan</a:t>
            </a:r>
            <a:endParaRPr lang="id-ID" dirty="0">
              <a:latin typeface="Cambria Math" panose="02040503050406030204" pitchFamily="18" charset="0"/>
              <a:ea typeface="Cambria Math" panose="02040503050406030204" pitchFamily="18" charset="0"/>
            </a:endParaRPr>
          </a:p>
        </p:txBody>
      </p:sp>
      <p:sp>
        <p:nvSpPr>
          <p:cNvPr id="36882" name="Rectangle 1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81" name="Picture 1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103917" y="3906983"/>
            <a:ext cx="1362075" cy="400050"/>
          </a:xfrm>
          <a:prstGeom prst="rect">
            <a:avLst/>
          </a:prstGeom>
          <a:noFill/>
        </p:spPr>
      </p:pic>
      <p:sp>
        <p:nvSpPr>
          <p:cNvPr id="36884" name="Rectangle 20"/>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83" name="Picture 19"/>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8146474" y="3942607"/>
            <a:ext cx="1314450" cy="409575"/>
          </a:xfrm>
          <a:prstGeom prst="rect">
            <a:avLst/>
          </a:prstGeom>
          <a:noFill/>
        </p:spPr>
      </p:pic>
      <p:sp>
        <p:nvSpPr>
          <p:cNvPr id="36886" name="Rectangle 22"/>
          <p:cNvSpPr>
            <a:spLocks noChangeArrowheads="1"/>
          </p:cNvSpPr>
          <p:nvPr/>
        </p:nvSpPr>
        <p:spPr bwMode="auto">
          <a:xfrm>
            <a:off x="950026" y="4346368"/>
            <a:ext cx="9298379" cy="646331"/>
          </a:xfrm>
          <a:prstGeom prst="rect">
            <a:avLst/>
          </a:prstGeom>
          <a:noFill/>
          <a:ln w="9525">
            <a:noFill/>
            <a:miter lim="800000"/>
          </a:ln>
          <a:effectLst/>
        </p:spPr>
        <p:txBody>
          <a:bodyPr vert="horz" wrap="square" lIns="91440" tIns="45720" rIns="91440" bIns="45720" numCol="1" anchor="ctr" anchorCtr="0" compatLnSpc="1">
            <a:spAutoFit/>
          </a:bodyPr>
          <a:lstStyle/>
          <a:p>
            <a:pPr algn="just" fontAlgn="base">
              <a:spcBef>
                <a:spcPct val="0"/>
              </a:spcBef>
              <a:spcAft>
                <a:spcPct val="0"/>
              </a:spcAft>
            </a:pPr>
            <a:r>
              <a:rPr lang="en-ID" dirty="0" err="1" smtClean="0">
                <a:latin typeface="Cambria Math" panose="02040503050406030204" pitchFamily="18" charset="0"/>
                <a:ea typeface="Cambria Math" panose="02040503050406030204" pitchFamily="18" charset="0"/>
              </a:rPr>
              <a:t>Setelah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dikala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ternyata</a:t>
            </a:r>
            <a:r>
              <a:rPr lang="id-ID" dirty="0" smtClean="0">
                <a:latin typeface="Cambria Math" panose="02040503050406030204" pitchFamily="18" charset="0"/>
                <a:ea typeface="Cambria Math" panose="02040503050406030204" pitchFamily="18" charset="0"/>
              </a:rPr>
              <a:t> </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-6.12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lebih</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besar</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dari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6.57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sehingga</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-6.12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ditetapkan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sebagai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pivot.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Untuk</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itu</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dilakukan</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operasi</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baris</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elementer</a:t>
            </a:r>
            <a:r>
              <a:rPr kumimoji="0" lang="id-ID"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diperoleh,</a:t>
            </a:r>
            <a:r>
              <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pic>
        <p:nvPicPr>
          <p:cNvPr id="36885" name="Picture 21"/>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5617029" y="4744190"/>
            <a:ext cx="1090914" cy="279071"/>
          </a:xfrm>
          <a:prstGeom prst="rect">
            <a:avLst/>
          </a:prstGeom>
          <a:noFill/>
        </p:spPr>
      </p:pic>
      <p:sp>
        <p:nvSpPr>
          <p:cNvPr id="36889" name="Rectangle 2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6888" name="Picture 24"/>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1626918" y="5189518"/>
            <a:ext cx="4165600" cy="9144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3"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5"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0243" name="Rectangle 3"/>
          <p:cNvSpPr>
            <a:spLocks noChangeArrowheads="1"/>
          </p:cNvSpPr>
          <p:nvPr/>
        </p:nvSpPr>
        <p:spPr bwMode="auto">
          <a:xfrm>
            <a:off x="0" y="1009650"/>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277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277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4"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797"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3800" name="Rectangle 8"/>
          <p:cNvSpPr>
            <a:spLocks noChangeArrowheads="1"/>
          </p:cNvSpPr>
          <p:nvPr/>
        </p:nvSpPr>
        <p:spPr bwMode="auto">
          <a:xfrm>
            <a:off x="1039090" y="1975511"/>
            <a:ext cx="3325334" cy="369332"/>
          </a:xfrm>
          <a:prstGeom prst="rect">
            <a:avLst/>
          </a:prstGeom>
          <a:noFill/>
          <a:ln w="9525">
            <a:noFill/>
            <a:miter lim="800000"/>
          </a:ln>
          <a:effectLst/>
        </p:spPr>
        <p:txBody>
          <a:bodyPr vert="horz" wrap="none" lIns="91440" tIns="45720" rIns="91440" bIns="45720" numCol="1" anchor="ctr" anchorCtr="0" compatLnSpc="1">
            <a:spAutoFit/>
          </a:bodyPr>
          <a:lstStyle/>
          <a:p>
            <a:pPr lvl="0" algn="just" fontAlgn="base">
              <a:spcBef>
                <a:spcPct val="0"/>
              </a:spcBef>
              <a:spcAft>
                <a:spcPct val="0"/>
              </a:spcAft>
            </a:pPr>
            <a:r>
              <a:rPr lang="en-ID" dirty="0" err="1" smtClean="0">
                <a:latin typeface="Cambria Math" panose="02040503050406030204" pitchFamily="18" charset="0"/>
                <a:ea typeface="Cambria Math" panose="02040503050406030204" pitchFamily="18" charset="0"/>
              </a:rPr>
              <a:t>Pengganda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terakhir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diperoleh</a:t>
            </a:r>
            <a:r>
              <a:rPr lang="id-ID" dirty="0" smtClean="0">
                <a:latin typeface="Cambria Math" panose="02040503050406030204" pitchFamily="18" charset="0"/>
                <a:ea typeface="Cambria Math" panose="02040503050406030204" pitchFamily="18" charset="0"/>
              </a:rPr>
              <a:t>,</a:t>
            </a:r>
            <a:r>
              <a:rPr lang="en-ID" dirty="0" smtClean="0">
                <a:latin typeface="Cambria Math" panose="02040503050406030204" pitchFamily="18" charset="0"/>
                <a:ea typeface="Cambria Math" panose="02040503050406030204" pitchFamily="18" charset="0"/>
              </a:rPr>
              <a:t> </a:t>
            </a:r>
            <a:endParaRPr kumimoji="0" lang="en-US" b="0" i="0" u="none"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Arial" panose="020B0604020202020204" pitchFamily="34" charset="0"/>
            </a:endParaRPr>
          </a:p>
        </p:txBody>
      </p:sp>
      <p:sp>
        <p:nvSpPr>
          <p:cNvPr id="3481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4823"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67" name="Rectangle 3"/>
          <p:cNvSpPr>
            <a:spLocks noChangeArrowheads="1"/>
          </p:cNvSpPr>
          <p:nvPr/>
        </p:nvSpPr>
        <p:spPr bwMode="auto">
          <a:xfrm>
            <a:off x="0" y="238125"/>
            <a:ext cx="12192000" cy="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id-ID"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id-ID" sz="11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6869" name="Rectangle 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71"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73"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75"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77"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82" name="Rectangle 1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84" name="Rectangle 20"/>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6889" name="Rectangle 2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37890"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7889"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4251366" y="1876301"/>
            <a:ext cx="2193281" cy="581891"/>
          </a:xfrm>
          <a:prstGeom prst="rect">
            <a:avLst/>
          </a:prstGeom>
          <a:noFill/>
        </p:spPr>
      </p:pic>
      <p:sp>
        <p:nvSpPr>
          <p:cNvPr id="48" name="Rectangle 47"/>
          <p:cNvSpPr/>
          <p:nvPr/>
        </p:nvSpPr>
        <p:spPr>
          <a:xfrm>
            <a:off x="6486603" y="1949923"/>
            <a:ext cx="4506747" cy="369332"/>
          </a:xfrm>
          <a:prstGeom prst="rect">
            <a:avLst/>
          </a:prstGeom>
        </p:spPr>
        <p:txBody>
          <a:bodyPr wrap="none">
            <a:spAutoFit/>
          </a:bodyPr>
          <a:lstStyle/>
          <a:p>
            <a:r>
              <a:rPr lang="en-ID" dirty="0" err="1" smtClean="0">
                <a:latin typeface="Cambria Math" panose="02040503050406030204" pitchFamily="18" charset="0"/>
                <a:ea typeface="Cambria Math" panose="02040503050406030204" pitchFamily="18" charset="0"/>
              </a:rPr>
              <a:t>Dengan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melakukan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operasi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baris</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elementer</a:t>
            </a:r>
            <a:r>
              <a:rPr lang="en-ID" dirty="0" smtClean="0">
                <a:latin typeface="Cambria Math" panose="02040503050406030204" pitchFamily="18" charset="0"/>
                <a:ea typeface="Cambria Math" panose="02040503050406030204" pitchFamily="18" charset="0"/>
              </a:rPr>
              <a:t> </a:t>
            </a:r>
            <a:endParaRPr lang="id-ID" dirty="0">
              <a:latin typeface="Cambria Math" panose="02040503050406030204" pitchFamily="18" charset="0"/>
              <a:ea typeface="Cambria Math" panose="02040503050406030204" pitchFamily="18" charset="0"/>
            </a:endParaRPr>
          </a:p>
        </p:txBody>
      </p:sp>
      <p:sp>
        <p:nvSpPr>
          <p:cNvPr id="37892"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789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104406" y="2553195"/>
            <a:ext cx="2256312" cy="376052"/>
          </a:xfrm>
          <a:prstGeom prst="rect">
            <a:avLst/>
          </a:prstGeom>
          <a:noFill/>
        </p:spPr>
      </p:pic>
      <p:sp>
        <p:nvSpPr>
          <p:cNvPr id="51" name="Rectangle 50"/>
          <p:cNvSpPr/>
          <p:nvPr/>
        </p:nvSpPr>
        <p:spPr>
          <a:xfrm>
            <a:off x="3522427" y="2508063"/>
            <a:ext cx="3978846" cy="369332"/>
          </a:xfrm>
          <a:prstGeom prst="rect">
            <a:avLst/>
          </a:prstGeom>
        </p:spPr>
        <p:txBody>
          <a:bodyPr wrap="none">
            <a:spAutoFit/>
          </a:bodyPr>
          <a:lstStyle/>
          <a:p>
            <a:r>
              <a:rPr lang="en-ID" dirty="0" err="1" smtClean="0">
                <a:latin typeface="Cambria Math" panose="02040503050406030204" pitchFamily="18" charset="0"/>
                <a:ea typeface="Cambria Math" panose="02040503050406030204" pitchFamily="18" charset="0"/>
              </a:rPr>
              <a:t>diperoleh</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bentuk</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segitiga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atas</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berikut</a:t>
            </a:r>
            <a:r>
              <a:rPr lang="id-ID" dirty="0" smtClean="0">
                <a:latin typeface="Cambria Math" panose="02040503050406030204" pitchFamily="18" charset="0"/>
                <a:ea typeface="Cambria Math" panose="02040503050406030204" pitchFamily="18" charset="0"/>
              </a:rPr>
              <a:t>;</a:t>
            </a:r>
            <a:endParaRPr lang="id-ID" dirty="0">
              <a:latin typeface="Cambria Math" panose="02040503050406030204" pitchFamily="18" charset="0"/>
              <a:ea typeface="Cambria Math" panose="02040503050406030204" pitchFamily="18" charset="0"/>
            </a:endParaRPr>
          </a:p>
        </p:txBody>
      </p:sp>
      <p:sp>
        <p:nvSpPr>
          <p:cNvPr id="37894"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37893"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505692" y="3431970"/>
            <a:ext cx="3462313" cy="760020"/>
          </a:xfrm>
          <a:prstGeom prst="rect">
            <a:avLst/>
          </a:prstGeom>
          <a:noFill/>
        </p:spPr>
      </p:pic>
      <p:sp>
        <p:nvSpPr>
          <p:cNvPr id="54" name="Rectangle 53"/>
          <p:cNvSpPr/>
          <p:nvPr/>
        </p:nvSpPr>
        <p:spPr>
          <a:xfrm>
            <a:off x="1039090" y="5001882"/>
            <a:ext cx="4776949" cy="369332"/>
          </a:xfrm>
          <a:prstGeom prst="rect">
            <a:avLst/>
          </a:prstGeom>
        </p:spPr>
        <p:txBody>
          <a:bodyPr wrap="none">
            <a:spAutoFit/>
          </a:bodyPr>
          <a:lstStyle/>
          <a:p>
            <a:r>
              <a:rPr lang="en-ID" dirty="0" err="1" smtClean="0">
                <a:latin typeface="Cambria Math" panose="02040503050406030204" pitchFamily="18" charset="0"/>
                <a:ea typeface="Cambria Math" panose="02040503050406030204" pitchFamily="18" charset="0"/>
              </a:rPr>
              <a:t>Akhirnya</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dengan</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substitusi</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mundur</a:t>
            </a:r>
            <a:r>
              <a:rPr lang="en-ID" dirty="0" smtClean="0">
                <a:latin typeface="Cambria Math" panose="02040503050406030204" pitchFamily="18" charset="0"/>
                <a:ea typeface="Cambria Math" panose="02040503050406030204" pitchFamily="18" charset="0"/>
              </a:rPr>
              <a:t> </a:t>
            </a:r>
            <a:r>
              <a:rPr lang="en-ID" dirty="0" err="1" smtClean="0">
                <a:latin typeface="Cambria Math" panose="02040503050406030204" pitchFamily="18" charset="0"/>
                <a:ea typeface="Cambria Math" panose="02040503050406030204" pitchFamily="18" charset="0"/>
              </a:rPr>
              <a:t>diperoleh</a:t>
            </a:r>
            <a:endParaRPr lang="id-ID" dirty="0">
              <a:latin typeface="Cambria Math" panose="02040503050406030204" pitchFamily="18" charset="0"/>
              <a:ea typeface="Cambria Math" panose="02040503050406030204" pitchFamily="18" charset="0"/>
            </a:endParaRPr>
          </a:p>
        </p:txBody>
      </p:sp>
      <p:sp>
        <p:nvSpPr>
          <p:cNvPr id="37896" name="Rectangle 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graphicFrame>
        <p:nvGraphicFramePr>
          <p:cNvPr id="37897" name="Object 9" descr="ppt/media/image25.wmf"/>
          <p:cNvGraphicFramePr/>
          <p:nvPr/>
        </p:nvGraphicFramePr>
        <p:xfrm>
          <a:off x="5830867" y="4671353"/>
          <a:ext cx="1192213" cy="1109662"/>
        </p:xfrm>
        <a:graphic>
          <a:graphicData uri="http://schemas.openxmlformats.org/presentationml/2006/ole">
            <mc:AlternateContent xmlns:mc="http://schemas.openxmlformats.org/markup-compatibility/2006">
              <mc:Choice xmlns:v="urn:schemas-microsoft-com:vml" Requires="v">
                <p:oleObj spid="_x0000_s2049" name="Equation" r:id="rId4" imgW="17678400" imgH="16459200" progId="Equation.3">
                  <p:embed/>
                </p:oleObj>
              </mc:Choice>
              <mc:Fallback>
                <p:oleObj name="Equation" r:id="rId4" imgW="17678400" imgH="16459200" progId="Equation.3">
                  <p:embed/>
                  <p:pic>
                    <p:nvPicPr>
                      <p:cNvPr id="0" name="Picture 2048" descr="image25"/>
                      <p:cNvPicPr/>
                      <p:nvPr/>
                    </p:nvPicPr>
                    <p:blipFill>
                      <a:blip r:embed="rId5"/>
                      <a:stretch>
                        <a:fillRect/>
                      </a:stretch>
                    </p:blipFill>
                    <p:spPr>
                      <a:xfrm>
                        <a:off x="5830867" y="4671353"/>
                        <a:ext cx="1192213" cy="1109662"/>
                      </a:xfrm>
                      <a:prstGeom prst="rect">
                        <a:avLst/>
                      </a:prstGeom>
                      <a:noFill/>
                      <a:ln w="38100">
                        <a:noFill/>
                      </a:ln>
                    </p:spPr>
                  </p:pic>
                </p:oleObj>
              </mc:Fallback>
            </mc:AlternateContent>
          </a:graphicData>
        </a:graphic>
      </p:graphicFrame>
      <p:sp>
        <p:nvSpPr>
          <p:cNvPr id="44"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9"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1"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2"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idx="1"/>
          </p:nvPr>
        </p:nvSpPr>
        <p:spPr/>
        <p:txBody>
          <a:bodyPr>
            <a:normAutofit/>
          </a:bodyPr>
          <a:lstStyle/>
          <a:p>
            <a:pPr>
              <a:buNone/>
            </a:pPr>
            <a:r>
              <a:rPr lang="en-US" sz="1800" b="1" u="sng" dirty="0" smtClean="0">
                <a:latin typeface="Cambria Math" panose="02040503050406030204" pitchFamily="18" charset="0"/>
                <a:ea typeface="Cambria Math" panose="02040503050406030204" pitchFamily="18" charset="0"/>
              </a:rPr>
              <a:t>PIVOTING TOTAL.</a:t>
            </a:r>
            <a:endParaRPr lang="en-US" sz="1800" b="1" u="sng" dirty="0" smtClean="0">
              <a:latin typeface="Cambria Math" panose="02040503050406030204" pitchFamily="18" charset="0"/>
              <a:ea typeface="Cambria Math" panose="02040503050406030204" pitchFamily="18" charset="0"/>
            </a:endParaRPr>
          </a:p>
          <a:p>
            <a:pPr marL="0" indent="0" algn="just">
              <a:lnSpc>
                <a:spcPct val="150000"/>
              </a:lnSpc>
              <a:buNone/>
            </a:pP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Bentuk</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lain </a:t>
            </a: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dari</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a:t>
            </a: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strategi</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pivoting </a:t>
            </a: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adalah</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a:t>
            </a:r>
            <a:r>
              <a:rPr lang="en-US" sz="1800" i="1" dirty="0" smtClean="0">
                <a:latin typeface="Cambria Math" panose="02040503050406030204" pitchFamily="18" charset="0"/>
                <a:ea typeface="Cambria Math" panose="02040503050406030204" pitchFamily="18" charset="0"/>
                <a:cs typeface="Cambria Math" panose="02040503050406030204" pitchFamily="18" charset="0"/>
              </a:rPr>
              <a:t>Pivoting Total</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a:t>
            </a:r>
            <a:endParaRPr lang="en-US" sz="1800" dirty="0" smtClean="0">
              <a:latin typeface="Cambria Math" panose="02040503050406030204" pitchFamily="18" charset="0"/>
              <a:ea typeface="Cambria Math" panose="02040503050406030204" pitchFamily="18" charset="0"/>
              <a:cs typeface="Cambria Math" panose="02040503050406030204" pitchFamily="18" charset="0"/>
            </a:endParaRPr>
          </a:p>
          <a:p>
            <a:pPr marL="0" indent="0" algn="just">
              <a:lnSpc>
                <a:spcPct val="150000"/>
              </a:lnSpc>
              <a:buNone/>
            </a:pPr>
            <a:r>
              <a:rPr lang="en-US" sz="1800" dirty="0" smtClean="0">
                <a:latin typeface="Cambria Math" panose="02040503050406030204" pitchFamily="18" charset="0"/>
                <a:ea typeface="Cambria Math" panose="02040503050406030204" pitchFamily="18" charset="0"/>
                <a:cs typeface="Cambria Math" panose="02040503050406030204" pitchFamily="18" charset="0"/>
              </a:rPr>
              <a:t>Pivoting </a:t>
            </a:r>
            <a:r>
              <a:rPr lang="en-US" sz="1800" dirty="0">
                <a:latin typeface="Cambria Math" panose="02040503050406030204" pitchFamily="18" charset="0"/>
                <a:ea typeface="Cambria Math" panose="02040503050406030204" pitchFamily="18" charset="0"/>
                <a:cs typeface="Cambria Math" panose="02040503050406030204" pitchFamily="18" charset="0"/>
              </a:rPr>
              <a:t>total, </a:t>
            </a:r>
            <a:r>
              <a:rPr lang="en-US" sz="1800" dirty="0" err="1">
                <a:latin typeface="Cambria Math" panose="02040503050406030204" pitchFamily="18" charset="0"/>
                <a:ea typeface="Cambria Math" panose="02040503050406030204" pitchFamily="18" charset="0"/>
                <a:cs typeface="Cambria Math" panose="02040503050406030204" pitchFamily="18" charset="0"/>
              </a:rPr>
              <a:t>pada</a:t>
            </a:r>
            <a:r>
              <a:rPr lang="en-US" sz="1800" dirty="0">
                <a:latin typeface="Cambria Math" panose="02040503050406030204" pitchFamily="18" charset="0"/>
                <a:ea typeface="Cambria Math" panose="02040503050406030204" pitchFamily="18" charset="0"/>
                <a:cs typeface="Cambria Math" panose="02040503050406030204" pitchFamily="18" charset="0"/>
              </a:rPr>
              <a:t> </a:t>
            </a: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tahap</a:t>
            </a:r>
            <a:r>
              <a:rPr lang="id-ID" sz="1800" dirty="0" smtClean="0">
                <a:latin typeface="Cambria Math" panose="02040503050406030204" pitchFamily="18" charset="0"/>
                <a:ea typeface="Cambria Math" panose="02040503050406030204" pitchFamily="18" charset="0"/>
                <a:cs typeface="Cambria Math" panose="02040503050406030204" pitchFamily="18" charset="0"/>
              </a:rPr>
              <a:t> </a:t>
            </a:r>
            <a:r>
              <a:rPr lang="en-US" sz="1800" dirty="0" err="1" smtClean="0">
                <a:latin typeface="Cambria Math" panose="02040503050406030204" pitchFamily="18" charset="0"/>
                <a:ea typeface="Cambria Math" panose="02040503050406030204" pitchFamily="18" charset="0"/>
                <a:cs typeface="Cambria Math" panose="02040503050406030204" pitchFamily="18" charset="0"/>
              </a:rPr>
              <a:t>strategi</a:t>
            </a:r>
            <a:r>
              <a:rPr lang="en-US" sz="1800" dirty="0" smtClean="0">
                <a:latin typeface="Cambria Math" panose="02040503050406030204" pitchFamily="18" charset="0"/>
                <a:ea typeface="Cambria Math" panose="02040503050406030204" pitchFamily="18" charset="0"/>
                <a:cs typeface="Cambria Math" panose="02040503050406030204" pitchFamily="18" charset="0"/>
              </a:rPr>
              <a:t> </a:t>
            </a:r>
            <a:r>
              <a:rPr lang="en-US" sz="1800" dirty="0">
                <a:latin typeface="Cambria Math" panose="02040503050406030204" pitchFamily="18" charset="0"/>
                <a:ea typeface="Cambria Math" panose="02040503050406030204" pitchFamily="18" charset="0"/>
                <a:cs typeface="Cambria Math" panose="02040503050406030204" pitchFamily="18" charset="0"/>
              </a:rPr>
              <a:t>ini mempertimbangkan semua elemen                                            untuk mendapatkan elemen dengan magnitud terbesar dan meletakannnya pada poisisi pivot. Teknik ini menuntut adanya pertukaran antarbaris dan juga pertukaran antarkolom.  Penggandaan matriks permutasi dilakukan dari kiri dan kanan matriks A. Penggandaan dari kiri akan menukar baris dan penggandaan dari kanan akan menghasilkan pertukaran kolom. Untuk pertukaran kolom digunakan matriks permutasi sedangkan pertukaran baris digunakan operasi baris elementer seperti biasa. Untuk memudahkannya pemahaman tersebut kita langsung terapkan strategi ini pada contoh soal berikut.</a:t>
            </a:r>
            <a:endParaRPr lang="en-US" sz="1800" dirty="0">
              <a:latin typeface="Cambria Math" panose="02040503050406030204" pitchFamily="18" charset="0"/>
              <a:ea typeface="Cambria Math" panose="02040503050406030204" pitchFamily="18" charset="0"/>
              <a:cs typeface="Cambria Math" panose="02040503050406030204" pitchFamily="18" charset="0"/>
            </a:endParaRPr>
          </a:p>
        </p:txBody>
      </p:sp>
      <p:graphicFrame>
        <p:nvGraphicFramePr>
          <p:cNvPr id="4" name="Object -2147482622"/>
          <p:cNvGraphicFramePr/>
          <p:nvPr/>
        </p:nvGraphicFramePr>
        <p:xfrm>
          <a:off x="8375965" y="2818130"/>
          <a:ext cx="2037080" cy="394970"/>
        </p:xfrm>
        <a:graphic>
          <a:graphicData uri="http://schemas.openxmlformats.org/presentationml/2006/ole">
            <mc:AlternateContent xmlns:mc="http://schemas.openxmlformats.org/markup-compatibility/2006">
              <mc:Choice xmlns:v="urn:schemas-microsoft-com:vml" Requires="v">
                <p:oleObj spid="_x0000_s3073" name="" r:id="rId1" imgW="29870400" imgH="5791200" progId="Equation.3">
                  <p:embed/>
                </p:oleObj>
              </mc:Choice>
              <mc:Fallback>
                <p:oleObj name="" r:id="rId1" imgW="29870400" imgH="5791200" progId="Equation.3">
                  <p:embed/>
                  <p:pic>
                    <p:nvPicPr>
                      <p:cNvPr id="0" name="Picture 3072" descr="image2"/>
                      <p:cNvPicPr/>
                      <p:nvPr/>
                    </p:nvPicPr>
                    <p:blipFill>
                      <a:blip r:embed="rId2"/>
                      <a:stretch>
                        <a:fillRect/>
                      </a:stretch>
                    </p:blipFill>
                    <p:spPr>
                      <a:xfrm>
                        <a:off x="8375965" y="2818130"/>
                        <a:ext cx="2037080" cy="394970"/>
                      </a:xfrm>
                      <a:prstGeom prst="rect">
                        <a:avLst/>
                      </a:prstGeom>
                      <a:noFill/>
                      <a:ln w="38100">
                        <a:noFill/>
                      </a:ln>
                    </p:spPr>
                  </p:pic>
                </p:oleObj>
              </mc:Fallback>
            </mc:AlternateContent>
          </a:graphicData>
        </a:graphic>
      </p:graphicFrame>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26" name="Rectangle 4"/>
          <p:cNvSpPr>
            <a:spLocks noChangeArrowheads="1"/>
          </p:cNvSpPr>
          <p:nvPr/>
        </p:nvSpPr>
        <p:spPr bwMode="auto">
          <a:xfrm>
            <a:off x="1092835" y="2427288"/>
            <a:ext cx="9998710" cy="1198880"/>
          </a:xfrm>
          <a:prstGeom prst="rect">
            <a:avLst/>
          </a:prstGeom>
          <a:noFill/>
          <a:ln w="9525">
            <a:noFill/>
            <a:miter lim="800000"/>
          </a:ln>
          <a:effectLst/>
        </p:spPr>
        <p:txBody>
          <a:bodyPr vert="horz" wrap="square" lIns="91440" tIns="45720" rIns="91440" bIns="45720" numCol="1" anchor="ctr" anchorCtr="0" compatLnSpc="1">
            <a:spAutoFit/>
          </a:bodyPr>
          <a:lstStyle/>
          <a:p>
            <a:pPr marL="285750" marR="0" lvl="0" indent="-285750" algn="just" defTabSz="914400" rtl="0" eaLnBrk="1" fontAlgn="base" latinLnBrk="0" hangingPunct="1">
              <a:lnSpc>
                <a:spcPct val="100000"/>
              </a:lnSpc>
              <a:spcBef>
                <a:spcPct val="0"/>
              </a:spcBef>
              <a:spcAft>
                <a:spcPct val="0"/>
              </a:spcAft>
              <a:buClrTx/>
              <a:buSzTx/>
              <a:buFont typeface="Wingdings" panose="05000000000000000000" charset="0"/>
              <a:buChar char="Ø"/>
            </a:pPr>
            <a:r>
              <a:rPr lang="id-ID" b="1" u="sng" dirty="0" smtClean="0">
                <a:latin typeface="Cambria Math" panose="02040503050406030204" pitchFamily="18" charset="0"/>
                <a:ea typeface="Cambria Math" panose="02040503050406030204" pitchFamily="18" charset="0"/>
                <a:cs typeface="Times New Roman" panose="02020603050405020304" pitchFamily="18" charset="0"/>
              </a:rPr>
              <a:t>GAUSSIAN TANPA </a:t>
            </a:r>
            <a:r>
              <a:rPr lang="id-ID" b="1" u="sng" dirty="0" smtClean="0">
                <a:latin typeface="Cambria Math" panose="02040503050406030204" pitchFamily="18" charset="0"/>
                <a:ea typeface="Cambria Math" panose="02040503050406030204" pitchFamily="18" charset="0"/>
                <a:cs typeface="Times New Roman" panose="02020603050405020304" pitchFamily="18" charset="0"/>
              </a:rPr>
              <a:t>PIVOTING</a:t>
            </a:r>
            <a:endParaRPr lang="id-ID" b="1" u="sng" dirty="0" smtClean="0">
              <a:latin typeface="Cambria Math" panose="02040503050406030204" pitchFamily="18" charset="0"/>
              <a:ea typeface="Cambria Math" panose="02040503050406030204" pitchFamily="18"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pPr>
            <a:endParaRPr lang="id-ID" b="1" u="sng" dirty="0" smtClean="0">
              <a:latin typeface="Cambria Math" panose="02040503050406030204" pitchFamily="18" charset="0"/>
              <a:ea typeface="Cambria Math" panose="02040503050406030204" pitchFamily="18"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pPr>
            <a:r>
              <a:rPr kumimoji="0" lang="id-ID" i="0"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Atau biasa disebut</a:t>
            </a:r>
            <a:r>
              <a:rPr kumimoji="0" lang="id-ID" i="0" strike="noStrike" cap="none" normalizeH="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eliminasi </a:t>
            </a:r>
            <a:r>
              <a:rPr kumimoji="0" lang="id-ID" b="1" i="1" strike="noStrike" cap="none" normalizeH="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Gauss Naif</a:t>
            </a:r>
            <a:r>
              <a:rPr kumimoji="0" lang="id-ID" b="1" i="1" strike="noStrike" cap="none" normalizeH="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rPr>
              <a:t>  </a:t>
            </a:r>
            <a:r>
              <a:rPr lang="id-ID" dirty="0" smtClean="0">
                <a:latin typeface="Cambria Math" panose="02040503050406030204" pitchFamily="18" charset="0"/>
                <a:ea typeface="Cambria Math" panose="02040503050406030204" pitchFamily="18" charset="0"/>
                <a:cs typeface="Times New Roman" panose="02020603050405020304" pitchFamily="18" charset="0"/>
              </a:rPr>
              <a:t>merupakan metode eliminasi yang mengubah persamaan linear kedalam matriks segitiga atas dengan menggunakan operasi baris elementer sederhana</a:t>
            </a:r>
            <a:endParaRPr kumimoji="0" lang="id-ID" b="1" i="1" strike="noStrike" cap="none" normalizeH="0" baseline="0" dirty="0" smtClean="0">
              <a:ln>
                <a:noFill/>
              </a:ln>
              <a:solidFill>
                <a:schemeClr val="tx1"/>
              </a:solidFill>
              <a:effectLst/>
              <a:latin typeface="Cambria Math" panose="02040503050406030204" pitchFamily="18" charset="0"/>
              <a:ea typeface="Cambria Math" panose="02040503050406030204" pitchFamily="18" charset="0"/>
              <a:cs typeface="Times New Roman" panose="02020603050405020304" pitchFamily="18" charset="0"/>
            </a:endParaRPr>
          </a:p>
        </p:txBody>
      </p:sp>
      <p:sp>
        <p:nvSpPr>
          <p:cNvPr id="5120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8" name="Rectangle 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51207" name="Picture 7"/>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1879600" y="3917950"/>
            <a:ext cx="7012940" cy="112776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2"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3"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sz="half" idx="1"/>
          </p:nvPr>
        </p:nvSpPr>
        <p:spPr>
          <a:xfrm>
            <a:off x="838200" y="1825625"/>
            <a:ext cx="10335260" cy="4351655"/>
          </a:xfrm>
        </p:spPr>
        <p:txBody>
          <a:bodyPr>
            <a:normAutofit/>
          </a:bodyPr>
          <a:lstStyle/>
          <a:p>
            <a:pPr marL="0" indent="0">
              <a:buNone/>
            </a:pPr>
            <a:r>
              <a:rPr lang="en-US" sz="2400" dirty="0">
                <a:latin typeface="Cambria Math" panose="02040503050406030204" pitchFamily="18" charset="0"/>
                <a:cs typeface="Cambria Math" panose="02040503050406030204" pitchFamily="18" charset="0"/>
              </a:rPr>
              <a:t>Contoh : Diberikan sistem persamaan linear                  sebagai berikut :</a:t>
            </a: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r>
              <a:rPr lang="en-US" sz="2400" dirty="0">
                <a:latin typeface="Cambria Math" panose="02040503050406030204" pitchFamily="18" charset="0"/>
                <a:cs typeface="Cambria Math" panose="02040503050406030204" pitchFamily="18" charset="0"/>
              </a:rPr>
              <a:t>Selesaikan sistem persamaan ini dengan menerapkan strategi pivoting total.</a:t>
            </a:r>
            <a:endParaRPr lang="en-US" sz="2400" dirty="0">
              <a:latin typeface="Cambria Math" panose="02040503050406030204" pitchFamily="18" charset="0"/>
              <a:cs typeface="Cambria Math" panose="02040503050406030204" pitchFamily="18" charset="0"/>
            </a:endParaRPr>
          </a:p>
        </p:txBody>
      </p:sp>
      <p:graphicFrame>
        <p:nvGraphicFramePr>
          <p:cNvPr id="4" name="Content Placeholder -2147482621"/>
          <p:cNvGraphicFramePr/>
          <p:nvPr>
            <p:ph sz="half" idx="2"/>
          </p:nvPr>
        </p:nvGraphicFramePr>
        <p:xfrm>
          <a:off x="6679565" y="1758950"/>
          <a:ext cx="1061720" cy="423545"/>
        </p:xfrm>
        <a:graphic>
          <a:graphicData uri="http://schemas.openxmlformats.org/presentationml/2006/ole">
            <mc:AlternateContent xmlns:mc="http://schemas.openxmlformats.org/markup-compatibility/2006">
              <mc:Choice xmlns:v="urn:schemas-microsoft-com:vml" Requires="v">
                <p:oleObj spid="_x0000_s4097" name="" r:id="rId1" imgW="10668000" imgH="4267200" progId="Equation.3">
                  <p:embed/>
                </p:oleObj>
              </mc:Choice>
              <mc:Fallback>
                <p:oleObj name="" r:id="rId1" imgW="10668000" imgH="4267200" progId="Equation.3">
                  <p:embed/>
                  <p:pic>
                    <p:nvPicPr>
                      <p:cNvPr id="0" name="Picture 4096" descr="image3"/>
                      <p:cNvPicPr/>
                      <p:nvPr/>
                    </p:nvPicPr>
                    <p:blipFill>
                      <a:blip r:embed="rId2"/>
                      <a:stretch>
                        <a:fillRect/>
                      </a:stretch>
                    </p:blipFill>
                    <p:spPr>
                      <a:xfrm>
                        <a:off x="6679565" y="1758950"/>
                        <a:ext cx="1061720" cy="423545"/>
                      </a:xfrm>
                      <a:prstGeom prst="rect">
                        <a:avLst/>
                      </a:prstGeom>
                      <a:noFill/>
                      <a:ln w="38100">
                        <a:noFill/>
                      </a:ln>
                    </p:spPr>
                  </p:pic>
                </p:oleObj>
              </mc:Fallback>
            </mc:AlternateContent>
          </a:graphicData>
        </a:graphic>
      </p:graphicFrame>
      <p:graphicFrame>
        <p:nvGraphicFramePr>
          <p:cNvPr id="9" name="Object -2147482620"/>
          <p:cNvGraphicFramePr/>
          <p:nvPr/>
        </p:nvGraphicFramePr>
        <p:xfrm>
          <a:off x="3003550" y="2616200"/>
          <a:ext cx="5137785" cy="2115820"/>
        </p:xfrm>
        <a:graphic>
          <a:graphicData uri="http://schemas.openxmlformats.org/presentationml/2006/ole">
            <mc:AlternateContent xmlns:mc="http://schemas.openxmlformats.org/markup-compatibility/2006">
              <mc:Choice xmlns:v="urn:schemas-microsoft-com:vml" Requires="v">
                <p:oleObj spid="_x0000_s4098" name="" r:id="rId3" imgW="41452800" imgH="17068800" progId="Equation.3">
                  <p:embed/>
                </p:oleObj>
              </mc:Choice>
              <mc:Fallback>
                <p:oleObj name="" r:id="rId3" imgW="41452800" imgH="17068800" progId="Equation.3">
                  <p:embed/>
                  <p:pic>
                    <p:nvPicPr>
                      <p:cNvPr id="0" name="Picture 3" descr="image4"/>
                      <p:cNvPicPr/>
                      <p:nvPr/>
                    </p:nvPicPr>
                    <p:blipFill>
                      <a:blip r:embed="rId4"/>
                      <a:stretch>
                        <a:fillRect/>
                      </a:stretch>
                    </p:blipFill>
                    <p:spPr>
                      <a:xfrm>
                        <a:off x="3003550" y="2616200"/>
                        <a:ext cx="5137785" cy="2115820"/>
                      </a:xfrm>
                      <a:prstGeom prst="rect">
                        <a:avLst/>
                      </a:prstGeom>
                      <a:noFill/>
                      <a:ln w="38100">
                        <a:noFill/>
                      </a:ln>
                    </p:spPr>
                  </p:pic>
                </p:oleObj>
              </mc:Fallback>
            </mc:AlternateContent>
          </a:graphicData>
        </a:graphic>
      </p:graphicFrame>
      <p:sp>
        <p:nvSpPr>
          <p:cNvPr id="20"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2"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4"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sz="half" idx="1"/>
          </p:nvPr>
        </p:nvSpPr>
        <p:spPr>
          <a:xfrm>
            <a:off x="838200" y="1825625"/>
            <a:ext cx="10335260" cy="4351655"/>
          </a:xfrm>
        </p:spPr>
        <p:txBody>
          <a:bodyPr>
            <a:normAutofit/>
          </a:bodyPr>
          <a:lstStyle/>
          <a:p>
            <a:pPr marL="0" indent="0">
              <a:buNone/>
            </a:pPr>
            <a:r>
              <a:rPr lang="en-US" sz="2400" b="1" dirty="0">
                <a:latin typeface="Cambria Math" panose="02040503050406030204" pitchFamily="18" charset="0"/>
                <a:cs typeface="Cambria Math" panose="02040503050406030204" pitchFamily="18" charset="0"/>
              </a:rPr>
              <a:t>PENYELESAIAN :</a:t>
            </a:r>
            <a:endParaRPr lang="en-US" sz="2400" dirty="0">
              <a:latin typeface="Cambria Math" panose="02040503050406030204" pitchFamily="18" charset="0"/>
              <a:cs typeface="Cambria Math" panose="02040503050406030204" pitchFamily="18" charset="0"/>
            </a:endParaRPr>
          </a:p>
          <a:p>
            <a:pPr marL="0" indent="0">
              <a:buNone/>
            </a:pPr>
            <a:r>
              <a:rPr lang="en-US" sz="2400" dirty="0">
                <a:latin typeface="Cambria Math" panose="02040503050406030204" pitchFamily="18" charset="0"/>
                <a:cs typeface="Cambria Math" panose="02040503050406030204" pitchFamily="18" charset="0"/>
              </a:rPr>
              <a:t>Langkah - Langkah sebagai berikut :</a:t>
            </a: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a:buFont typeface="Wingdings" panose="05000000000000000000" charset="0"/>
              <a:buChar char="v"/>
            </a:pPr>
            <a:r>
              <a:rPr lang="en-US" sz="2400" dirty="0">
                <a:latin typeface="Cambria Math" panose="02040503050406030204" pitchFamily="18" charset="0"/>
                <a:cs typeface="Cambria Math" panose="02040503050406030204" pitchFamily="18" charset="0"/>
              </a:rPr>
              <a:t>Tentukan elemen matriks A yang magnitudonya terbesar, yaitu               . Agar elemen ini berada pada posisi pivot maka perlu pertukaran kolom</a:t>
            </a:r>
            <a:endParaRPr lang="en-US" sz="2400" dirty="0">
              <a:latin typeface="Cambria Math" panose="02040503050406030204" pitchFamily="18" charset="0"/>
              <a:cs typeface="Cambria Math" panose="02040503050406030204" pitchFamily="18" charset="0"/>
            </a:endParaRPr>
          </a:p>
          <a:p>
            <a:pPr marL="221615" indent="9525">
              <a:buFont typeface="Wingdings" panose="05000000000000000000" charset="0"/>
              <a:buNone/>
            </a:pPr>
            <a:r>
              <a:rPr lang="en-US" sz="2400" dirty="0">
                <a:latin typeface="Cambria Math" panose="02040503050406030204" pitchFamily="18" charset="0"/>
                <a:cs typeface="Cambria Math" panose="02040503050406030204" pitchFamily="18" charset="0"/>
              </a:rPr>
              <a:t>Matriks permutasi yang relevan adalah ;</a:t>
            </a:r>
            <a:endParaRPr lang="en-US" sz="2400" dirty="0">
              <a:latin typeface="Cambria Math" panose="02040503050406030204" pitchFamily="18" charset="0"/>
              <a:cs typeface="Cambria Math" panose="02040503050406030204" pitchFamily="18" charset="0"/>
            </a:endParaRPr>
          </a:p>
          <a:p>
            <a:pPr marL="221615" indent="9525">
              <a:buFont typeface="Wingdings" panose="05000000000000000000" charset="0"/>
              <a:buNone/>
            </a:pPr>
            <a:endParaRPr lang="en-US" sz="2400" dirty="0">
              <a:latin typeface="Cambria Math" panose="02040503050406030204" pitchFamily="18" charset="0"/>
              <a:cs typeface="Cambria Math" panose="02040503050406030204" pitchFamily="18" charset="0"/>
            </a:endParaRPr>
          </a:p>
        </p:txBody>
      </p:sp>
      <p:graphicFrame>
        <p:nvGraphicFramePr>
          <p:cNvPr id="4" name="Object -2147482619"/>
          <p:cNvGraphicFramePr/>
          <p:nvPr/>
        </p:nvGraphicFramePr>
        <p:xfrm>
          <a:off x="9458960" y="3157855"/>
          <a:ext cx="785495" cy="351155"/>
        </p:xfrm>
        <a:graphic>
          <a:graphicData uri="http://schemas.openxmlformats.org/presentationml/2006/ole">
            <mc:AlternateContent xmlns:mc="http://schemas.openxmlformats.org/markup-compatibility/2006">
              <mc:Choice xmlns:v="urn:schemas-microsoft-com:vml" Requires="v">
                <p:oleObj spid="_x0000_s5121" name="" r:id="rId1" imgW="11582400" imgH="5181600" progId="Equation.3">
                  <p:embed/>
                </p:oleObj>
              </mc:Choice>
              <mc:Fallback>
                <p:oleObj name="" r:id="rId1" imgW="11582400" imgH="5181600" progId="Equation.3">
                  <p:embed/>
                  <p:pic>
                    <p:nvPicPr>
                      <p:cNvPr id="0" name="Picture 5120" descr="image5"/>
                      <p:cNvPicPr/>
                      <p:nvPr/>
                    </p:nvPicPr>
                    <p:blipFill>
                      <a:blip r:embed="rId2"/>
                      <a:stretch>
                        <a:fillRect/>
                      </a:stretch>
                    </p:blipFill>
                    <p:spPr>
                      <a:xfrm>
                        <a:off x="9458960" y="3157855"/>
                        <a:ext cx="785495" cy="351155"/>
                      </a:xfrm>
                      <a:prstGeom prst="rect">
                        <a:avLst/>
                      </a:prstGeom>
                      <a:noFill/>
                      <a:ln w="38100">
                        <a:noFill/>
                      </a:ln>
                    </p:spPr>
                  </p:pic>
                </p:oleObj>
              </mc:Fallback>
            </mc:AlternateContent>
          </a:graphicData>
        </a:graphic>
      </p:graphicFrame>
      <p:graphicFrame>
        <p:nvGraphicFramePr>
          <p:cNvPr id="9" name="Object -2147482618"/>
          <p:cNvGraphicFramePr/>
          <p:nvPr/>
        </p:nvGraphicFramePr>
        <p:xfrm>
          <a:off x="9739630" y="3509010"/>
          <a:ext cx="1613535" cy="433705"/>
        </p:xfrm>
        <a:graphic>
          <a:graphicData uri="http://schemas.openxmlformats.org/presentationml/2006/ole">
            <mc:AlternateContent xmlns:mc="http://schemas.openxmlformats.org/markup-compatibility/2006">
              <mc:Choice xmlns:v="urn:schemas-microsoft-com:vml" Requires="v">
                <p:oleObj spid="_x0000_s5122" name="" r:id="rId3" imgW="20421600" imgH="5486400" progId="Equation.3">
                  <p:embed/>
                </p:oleObj>
              </mc:Choice>
              <mc:Fallback>
                <p:oleObj name="" r:id="rId3" imgW="20421600" imgH="5486400" progId="Equation.3">
                  <p:embed/>
                  <p:pic>
                    <p:nvPicPr>
                      <p:cNvPr id="0" name="Picture 5121" descr="image6"/>
                      <p:cNvPicPr/>
                      <p:nvPr/>
                    </p:nvPicPr>
                    <p:blipFill>
                      <a:blip r:embed="rId4"/>
                      <a:stretch>
                        <a:fillRect/>
                      </a:stretch>
                    </p:blipFill>
                    <p:spPr>
                      <a:xfrm>
                        <a:off x="9739630" y="3509010"/>
                        <a:ext cx="1613535" cy="433705"/>
                      </a:xfrm>
                      <a:prstGeom prst="rect">
                        <a:avLst/>
                      </a:prstGeom>
                      <a:noFill/>
                      <a:ln w="38100">
                        <a:noFill/>
                      </a:ln>
                    </p:spPr>
                  </p:pic>
                </p:oleObj>
              </mc:Fallback>
            </mc:AlternateContent>
          </a:graphicData>
        </a:graphic>
      </p:graphicFrame>
      <p:graphicFrame>
        <p:nvGraphicFramePr>
          <p:cNvPr id="11" name="Object -2147482617"/>
          <p:cNvGraphicFramePr/>
          <p:nvPr/>
        </p:nvGraphicFramePr>
        <p:xfrm>
          <a:off x="4904740" y="4359910"/>
          <a:ext cx="2202815" cy="1623060"/>
        </p:xfrm>
        <a:graphic>
          <a:graphicData uri="http://schemas.openxmlformats.org/presentationml/2006/ole">
            <mc:AlternateContent xmlns:mc="http://schemas.openxmlformats.org/markup-compatibility/2006">
              <mc:Choice xmlns:v="urn:schemas-microsoft-com:vml" Requires="v">
                <p:oleObj spid="_x0000_s5123" name="" r:id="rId5" imgW="23164800" imgH="17068800" progId="Equation.3">
                  <p:embed/>
                </p:oleObj>
              </mc:Choice>
              <mc:Fallback>
                <p:oleObj name="" r:id="rId5" imgW="23164800" imgH="17068800" progId="Equation.3">
                  <p:embed/>
                  <p:pic>
                    <p:nvPicPr>
                      <p:cNvPr id="0" name="Picture 5122" descr="image7"/>
                      <p:cNvPicPr/>
                      <p:nvPr/>
                    </p:nvPicPr>
                    <p:blipFill>
                      <a:blip r:embed="rId6"/>
                      <a:stretch>
                        <a:fillRect/>
                      </a:stretch>
                    </p:blipFill>
                    <p:spPr>
                      <a:xfrm>
                        <a:off x="4904740" y="4359910"/>
                        <a:ext cx="2202815" cy="1623060"/>
                      </a:xfrm>
                      <a:prstGeom prst="rect">
                        <a:avLst/>
                      </a:prstGeom>
                      <a:noFill/>
                      <a:ln w="38100">
                        <a:noFill/>
                      </a:ln>
                    </p:spPr>
                  </p:pic>
                </p:oleObj>
              </mc:Fallback>
            </mc:AlternateContent>
          </a:graphicData>
        </a:graphic>
      </p:graphicFrame>
      <p:sp>
        <p:nvSpPr>
          <p:cNvPr id="23"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2"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4"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sz="half" idx="1"/>
          </p:nvPr>
        </p:nvSpPr>
        <p:spPr>
          <a:xfrm>
            <a:off x="838200" y="1825625"/>
            <a:ext cx="10335260" cy="4351655"/>
          </a:xfrm>
        </p:spPr>
        <p:txBody>
          <a:bodyPr>
            <a:normAutofit/>
          </a:bodyPr>
          <a:lstStyle/>
          <a:p>
            <a:pPr marL="0" indent="0">
              <a:buNone/>
            </a:pPr>
            <a:r>
              <a:rPr lang="en-US" sz="2400" dirty="0">
                <a:latin typeface="Cambria Math" panose="02040503050406030204" pitchFamily="18" charset="0"/>
                <a:cs typeface="Cambria Math" panose="02040503050406030204" pitchFamily="18" charset="0"/>
              </a:rPr>
              <a:t>Diperoleh sistem persamaan yang baru,</a:t>
            </a: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a:p>
            <a:pPr marL="0" indent="0">
              <a:buNone/>
            </a:pPr>
            <a:r>
              <a:rPr lang="en-US" sz="2400" dirty="0">
                <a:latin typeface="Cambria Math" panose="02040503050406030204" pitchFamily="18" charset="0"/>
                <a:cs typeface="Cambria Math" panose="02040503050406030204" pitchFamily="18" charset="0"/>
              </a:rPr>
              <a:t>Hubungan penyelesaian kedua sistem adalah ; </a:t>
            </a:r>
            <a:endParaRPr lang="en-US" sz="2400" dirty="0">
              <a:latin typeface="Cambria Math" panose="02040503050406030204" pitchFamily="18" charset="0"/>
              <a:cs typeface="Cambria Math" panose="02040503050406030204" pitchFamily="18" charset="0"/>
            </a:endParaRPr>
          </a:p>
          <a:p>
            <a:pPr marL="0" indent="0">
              <a:buNone/>
            </a:pPr>
            <a:endParaRPr lang="en-US" sz="2400" dirty="0">
              <a:latin typeface="Cambria Math" panose="02040503050406030204" pitchFamily="18" charset="0"/>
              <a:cs typeface="Cambria Math" panose="02040503050406030204" pitchFamily="18" charset="0"/>
            </a:endParaRPr>
          </a:p>
        </p:txBody>
      </p:sp>
      <p:graphicFrame>
        <p:nvGraphicFramePr>
          <p:cNvPr id="4" name="Object -2147482615"/>
          <p:cNvGraphicFramePr/>
          <p:nvPr/>
        </p:nvGraphicFramePr>
        <p:xfrm>
          <a:off x="3746500" y="2314575"/>
          <a:ext cx="4537710" cy="1854835"/>
        </p:xfrm>
        <a:graphic>
          <a:graphicData uri="http://schemas.openxmlformats.org/presentationml/2006/ole">
            <mc:AlternateContent xmlns:mc="http://schemas.openxmlformats.org/markup-compatibility/2006">
              <mc:Choice xmlns:v="urn:schemas-microsoft-com:vml" Requires="v">
                <p:oleObj spid="_x0000_s6145" name="" r:id="rId1" imgW="41757600" imgH="17068800" progId="Equation.3">
                  <p:embed/>
                </p:oleObj>
              </mc:Choice>
              <mc:Fallback>
                <p:oleObj name="" r:id="rId1" imgW="41757600" imgH="17068800" progId="Equation.3">
                  <p:embed/>
                  <p:pic>
                    <p:nvPicPr>
                      <p:cNvPr id="0" name="Picture 6144" descr="image8"/>
                      <p:cNvPicPr/>
                      <p:nvPr/>
                    </p:nvPicPr>
                    <p:blipFill>
                      <a:blip r:embed="rId2"/>
                      <a:stretch>
                        <a:fillRect/>
                      </a:stretch>
                    </p:blipFill>
                    <p:spPr>
                      <a:xfrm>
                        <a:off x="3746500" y="2314575"/>
                        <a:ext cx="4537710" cy="1854835"/>
                      </a:xfrm>
                      <a:prstGeom prst="rect">
                        <a:avLst/>
                      </a:prstGeom>
                      <a:noFill/>
                      <a:ln w="38100">
                        <a:noFill/>
                      </a:ln>
                    </p:spPr>
                  </p:pic>
                </p:oleObj>
              </mc:Fallback>
            </mc:AlternateContent>
          </a:graphicData>
        </a:graphic>
      </p:graphicFrame>
      <p:graphicFrame>
        <p:nvGraphicFramePr>
          <p:cNvPr id="9" name="Object -2147482616"/>
          <p:cNvGraphicFramePr/>
          <p:nvPr/>
        </p:nvGraphicFramePr>
        <p:xfrm>
          <a:off x="6121400" y="1825625"/>
          <a:ext cx="1130935" cy="421005"/>
        </p:xfrm>
        <a:graphic>
          <a:graphicData uri="http://schemas.openxmlformats.org/presentationml/2006/ole">
            <mc:AlternateContent xmlns:mc="http://schemas.openxmlformats.org/markup-compatibility/2006">
              <mc:Choice xmlns:v="urn:schemas-microsoft-com:vml" Requires="v">
                <p:oleObj spid="_x0000_s6146" name="" r:id="rId3" imgW="13106400" imgH="4876800" progId="Equation.3">
                  <p:embed/>
                </p:oleObj>
              </mc:Choice>
              <mc:Fallback>
                <p:oleObj name="" r:id="rId3" imgW="13106400" imgH="4876800" progId="Equation.3">
                  <p:embed/>
                  <p:pic>
                    <p:nvPicPr>
                      <p:cNvPr id="0" name="Picture 6145" descr="image9"/>
                      <p:cNvPicPr/>
                      <p:nvPr/>
                    </p:nvPicPr>
                    <p:blipFill>
                      <a:blip r:embed="rId4"/>
                      <a:stretch>
                        <a:fillRect/>
                      </a:stretch>
                    </p:blipFill>
                    <p:spPr>
                      <a:xfrm>
                        <a:off x="6121400" y="1825625"/>
                        <a:ext cx="1130935" cy="421005"/>
                      </a:xfrm>
                      <a:prstGeom prst="rect">
                        <a:avLst/>
                      </a:prstGeom>
                      <a:noFill/>
                      <a:ln w="38100">
                        <a:noFill/>
                      </a:ln>
                    </p:spPr>
                  </p:pic>
                </p:oleObj>
              </mc:Fallback>
            </mc:AlternateContent>
          </a:graphicData>
        </a:graphic>
      </p:graphicFrame>
      <p:graphicFrame>
        <p:nvGraphicFramePr>
          <p:cNvPr id="11" name="Object -2147482614"/>
          <p:cNvGraphicFramePr/>
          <p:nvPr/>
        </p:nvGraphicFramePr>
        <p:xfrm>
          <a:off x="1893570" y="5189220"/>
          <a:ext cx="8404225" cy="779145"/>
        </p:xfrm>
        <a:graphic>
          <a:graphicData uri="http://schemas.openxmlformats.org/presentationml/2006/ole">
            <mc:AlternateContent xmlns:mc="http://schemas.openxmlformats.org/markup-compatibility/2006">
              <mc:Choice xmlns:v="urn:schemas-microsoft-com:vml" Requires="v">
                <p:oleObj spid="_x0000_s6147" name="" r:id="rId5" imgW="62484000" imgH="5791200" progId="Equation.3">
                  <p:embed/>
                </p:oleObj>
              </mc:Choice>
              <mc:Fallback>
                <p:oleObj name="" r:id="rId5" imgW="62484000" imgH="5791200" progId="Equation.3">
                  <p:embed/>
                  <p:pic>
                    <p:nvPicPr>
                      <p:cNvPr id="0" name="Picture 6146" descr="image10"/>
                      <p:cNvPicPr/>
                      <p:nvPr/>
                    </p:nvPicPr>
                    <p:blipFill>
                      <a:blip r:embed="rId6"/>
                      <a:stretch>
                        <a:fillRect/>
                      </a:stretch>
                    </p:blipFill>
                    <p:spPr>
                      <a:xfrm>
                        <a:off x="1893570" y="5189220"/>
                        <a:ext cx="8404225" cy="779145"/>
                      </a:xfrm>
                      <a:prstGeom prst="rect">
                        <a:avLst/>
                      </a:prstGeom>
                      <a:noFill/>
                      <a:ln w="38100">
                        <a:noFill/>
                      </a:ln>
                    </p:spPr>
                  </p:pic>
                </p:oleObj>
              </mc:Fallback>
            </mc:AlternateContent>
          </a:graphicData>
        </a:graphic>
      </p:graphicFrame>
      <p:sp>
        <p:nvSpPr>
          <p:cNvPr id="23"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3"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8"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sz="half" idx="1"/>
          </p:nvPr>
        </p:nvSpPr>
        <p:spPr>
          <a:xfrm>
            <a:off x="838200" y="1825625"/>
            <a:ext cx="10335260" cy="4351655"/>
          </a:xfrm>
        </p:spPr>
        <p:txBody>
          <a:bodyPr>
            <a:normAutofit/>
          </a:bodyPr>
          <a:lstStyle/>
          <a:p>
            <a:pPr>
              <a:buFont typeface="Wingdings" panose="05000000000000000000" charset="0"/>
              <a:buChar char="v"/>
            </a:pPr>
            <a:r>
              <a:rPr lang="en-US" sz="2400" dirty="0">
                <a:latin typeface="Cambria Math" panose="02040503050406030204" pitchFamily="18" charset="0"/>
                <a:cs typeface="Cambria Math" panose="02040503050406030204" pitchFamily="18" charset="0"/>
              </a:rPr>
              <a:t>Kemudian pertukaran baris                            , diperoleh</a:t>
            </a:r>
            <a:endParaRPr lang="en-US" sz="2400" dirty="0">
              <a:latin typeface="Cambria Math" panose="02040503050406030204" pitchFamily="18" charset="0"/>
              <a:cs typeface="Cambria Math" panose="02040503050406030204" pitchFamily="18" charset="0"/>
            </a:endParaRPr>
          </a:p>
          <a:p>
            <a:pPr>
              <a:buFont typeface="Wingdings" panose="05000000000000000000" charset="0"/>
              <a:buChar char="v"/>
            </a:pPr>
            <a:endParaRPr lang="en-US" sz="2400" dirty="0">
              <a:latin typeface="Cambria Math" panose="02040503050406030204" pitchFamily="18" charset="0"/>
              <a:cs typeface="Cambria Math" panose="02040503050406030204" pitchFamily="18" charset="0"/>
            </a:endParaRPr>
          </a:p>
          <a:p>
            <a:pPr>
              <a:buFont typeface="Wingdings" panose="05000000000000000000" charset="0"/>
              <a:buChar char="v"/>
            </a:pPr>
            <a:endParaRPr lang="en-US" sz="2400" dirty="0">
              <a:latin typeface="Cambria Math" panose="02040503050406030204" pitchFamily="18" charset="0"/>
              <a:cs typeface="Cambria Math" panose="02040503050406030204" pitchFamily="18" charset="0"/>
            </a:endParaRPr>
          </a:p>
          <a:p>
            <a:pPr>
              <a:buFont typeface="Wingdings" panose="05000000000000000000" charset="0"/>
              <a:buChar char="v"/>
            </a:pPr>
            <a:endParaRPr lang="en-US" sz="2400" dirty="0">
              <a:latin typeface="Cambria Math" panose="02040503050406030204" pitchFamily="18" charset="0"/>
              <a:cs typeface="Cambria Math" panose="02040503050406030204" pitchFamily="18" charset="0"/>
            </a:endParaRPr>
          </a:p>
          <a:p>
            <a:pPr marL="0" indent="0">
              <a:buFont typeface="Wingdings" panose="05000000000000000000" charset="0"/>
              <a:buNone/>
            </a:pPr>
            <a:r>
              <a:rPr lang="en-US" sz="2400" dirty="0">
                <a:latin typeface="Cambria Math" panose="02040503050406030204" pitchFamily="18" charset="0"/>
                <a:cs typeface="Cambria Math" panose="02040503050406030204" pitchFamily="18" charset="0"/>
              </a:rPr>
              <a:t>Tetapkan                , sebagai pivot, diperoleh pengganda                      ,                   . Selanjutnya terapkan operasi baris elementer :                                   dan  diperoleh :</a:t>
            </a:r>
            <a:endParaRPr lang="en-US" sz="2400" dirty="0">
              <a:latin typeface="Cambria Math" panose="02040503050406030204" pitchFamily="18" charset="0"/>
              <a:cs typeface="Cambria Math" panose="02040503050406030204" pitchFamily="18" charset="0"/>
            </a:endParaRPr>
          </a:p>
          <a:p>
            <a:pPr marL="0" indent="0">
              <a:buFont typeface="Wingdings" panose="05000000000000000000" charset="0"/>
              <a:buNone/>
            </a:pPr>
            <a:endParaRPr lang="en-US" sz="2400" dirty="0">
              <a:latin typeface="Cambria Math" panose="02040503050406030204" pitchFamily="18" charset="0"/>
              <a:cs typeface="Cambria Math" panose="02040503050406030204" pitchFamily="18" charset="0"/>
            </a:endParaRPr>
          </a:p>
        </p:txBody>
      </p:sp>
      <p:graphicFrame>
        <p:nvGraphicFramePr>
          <p:cNvPr id="4" name="Object -2147482613"/>
          <p:cNvGraphicFramePr/>
          <p:nvPr/>
        </p:nvGraphicFramePr>
        <p:xfrm>
          <a:off x="4831715" y="1740535"/>
          <a:ext cx="1849755" cy="507365"/>
        </p:xfrm>
        <a:graphic>
          <a:graphicData uri="http://schemas.openxmlformats.org/presentationml/2006/ole">
            <mc:AlternateContent xmlns:mc="http://schemas.openxmlformats.org/markup-compatibility/2006">
              <mc:Choice xmlns:v="urn:schemas-microsoft-com:vml" Requires="v">
                <p:oleObj spid="_x0000_s7169" name="" r:id="rId1" imgW="18897600" imgH="5181600" progId="Equation.3">
                  <p:embed/>
                </p:oleObj>
              </mc:Choice>
              <mc:Fallback>
                <p:oleObj name="" r:id="rId1" imgW="18897600" imgH="5181600" progId="Equation.3">
                  <p:embed/>
                  <p:pic>
                    <p:nvPicPr>
                      <p:cNvPr id="0" name="Picture 7168" descr="image11"/>
                      <p:cNvPicPr/>
                      <p:nvPr/>
                    </p:nvPicPr>
                    <p:blipFill>
                      <a:blip r:embed="rId2"/>
                      <a:stretch>
                        <a:fillRect/>
                      </a:stretch>
                    </p:blipFill>
                    <p:spPr>
                      <a:xfrm>
                        <a:off x="4831715" y="1740535"/>
                        <a:ext cx="1849755" cy="507365"/>
                      </a:xfrm>
                      <a:prstGeom prst="rect">
                        <a:avLst/>
                      </a:prstGeom>
                      <a:noFill/>
                      <a:ln w="38100">
                        <a:noFill/>
                      </a:ln>
                    </p:spPr>
                  </p:pic>
                </p:oleObj>
              </mc:Fallback>
            </mc:AlternateContent>
          </a:graphicData>
        </a:graphic>
      </p:graphicFrame>
      <p:graphicFrame>
        <p:nvGraphicFramePr>
          <p:cNvPr id="9" name="Object -2147482612"/>
          <p:cNvGraphicFramePr/>
          <p:nvPr/>
        </p:nvGraphicFramePr>
        <p:xfrm>
          <a:off x="4591685" y="2314575"/>
          <a:ext cx="3043555" cy="1243965"/>
        </p:xfrm>
        <a:graphic>
          <a:graphicData uri="http://schemas.openxmlformats.org/presentationml/2006/ole">
            <mc:AlternateContent xmlns:mc="http://schemas.openxmlformats.org/markup-compatibility/2006">
              <mc:Choice xmlns:v="urn:schemas-microsoft-com:vml" Requires="v">
                <p:oleObj spid="_x0000_s7170" name="" r:id="rId3" imgW="41757600" imgH="17068800" progId="Equation.3">
                  <p:embed/>
                </p:oleObj>
              </mc:Choice>
              <mc:Fallback>
                <p:oleObj name="" r:id="rId3" imgW="41757600" imgH="17068800" progId="Equation.3">
                  <p:embed/>
                  <p:pic>
                    <p:nvPicPr>
                      <p:cNvPr id="0" name="Picture 7169" descr="image12"/>
                      <p:cNvPicPr/>
                      <p:nvPr/>
                    </p:nvPicPr>
                    <p:blipFill>
                      <a:blip r:embed="rId4"/>
                      <a:stretch>
                        <a:fillRect/>
                      </a:stretch>
                    </p:blipFill>
                    <p:spPr>
                      <a:xfrm>
                        <a:off x="4591685" y="2314575"/>
                        <a:ext cx="3043555" cy="1243965"/>
                      </a:xfrm>
                      <a:prstGeom prst="rect">
                        <a:avLst/>
                      </a:prstGeom>
                      <a:noFill/>
                      <a:ln w="38100">
                        <a:noFill/>
                      </a:ln>
                    </p:spPr>
                  </p:pic>
                </p:oleObj>
              </mc:Fallback>
            </mc:AlternateContent>
          </a:graphicData>
        </a:graphic>
      </p:graphicFrame>
      <p:graphicFrame>
        <p:nvGraphicFramePr>
          <p:cNvPr id="11" name="Object -2147482611"/>
          <p:cNvGraphicFramePr/>
          <p:nvPr/>
        </p:nvGraphicFramePr>
        <p:xfrm>
          <a:off x="2182495" y="3591560"/>
          <a:ext cx="1022985" cy="424180"/>
        </p:xfrm>
        <a:graphic>
          <a:graphicData uri="http://schemas.openxmlformats.org/presentationml/2006/ole">
            <mc:AlternateContent xmlns:mc="http://schemas.openxmlformats.org/markup-compatibility/2006">
              <mc:Choice xmlns:v="urn:schemas-microsoft-com:vml" Requires="v">
                <p:oleObj spid="_x0000_s7171" name="" r:id="rId5" imgW="12496800" imgH="5181600" progId="Equation.3">
                  <p:embed/>
                </p:oleObj>
              </mc:Choice>
              <mc:Fallback>
                <p:oleObj name="" r:id="rId5" imgW="12496800" imgH="5181600" progId="Equation.3">
                  <p:embed/>
                  <p:pic>
                    <p:nvPicPr>
                      <p:cNvPr id="0" name="Picture 7170" descr="image13"/>
                      <p:cNvPicPr/>
                      <p:nvPr/>
                    </p:nvPicPr>
                    <p:blipFill>
                      <a:blip r:embed="rId6"/>
                      <a:stretch>
                        <a:fillRect/>
                      </a:stretch>
                    </p:blipFill>
                    <p:spPr>
                      <a:xfrm>
                        <a:off x="2182495" y="3591560"/>
                        <a:ext cx="1022985" cy="424180"/>
                      </a:xfrm>
                      <a:prstGeom prst="rect">
                        <a:avLst/>
                      </a:prstGeom>
                      <a:noFill/>
                      <a:ln w="38100">
                        <a:noFill/>
                      </a:ln>
                    </p:spPr>
                  </p:pic>
                </p:oleObj>
              </mc:Fallback>
            </mc:AlternateContent>
          </a:graphicData>
        </a:graphic>
      </p:graphicFrame>
      <p:graphicFrame>
        <p:nvGraphicFramePr>
          <p:cNvPr id="12" name="Object -2147482610"/>
          <p:cNvGraphicFramePr/>
          <p:nvPr/>
        </p:nvGraphicFramePr>
        <p:xfrm>
          <a:off x="7987030" y="3411220"/>
          <a:ext cx="1243965" cy="604520"/>
        </p:xfrm>
        <a:graphic>
          <a:graphicData uri="http://schemas.openxmlformats.org/presentationml/2006/ole">
            <mc:AlternateContent xmlns:mc="http://schemas.openxmlformats.org/markup-compatibility/2006">
              <mc:Choice xmlns:v="urn:schemas-microsoft-com:vml" Requires="v">
                <p:oleObj spid="_x0000_s7172" name="" r:id="rId7" imgW="21336000" imgH="10363200" progId="Equation.3">
                  <p:embed/>
                </p:oleObj>
              </mc:Choice>
              <mc:Fallback>
                <p:oleObj name="" r:id="rId7" imgW="21336000" imgH="10363200" progId="Equation.3">
                  <p:embed/>
                  <p:pic>
                    <p:nvPicPr>
                      <p:cNvPr id="0" name="Picture 7171" descr="image14"/>
                      <p:cNvPicPr/>
                      <p:nvPr/>
                    </p:nvPicPr>
                    <p:blipFill>
                      <a:blip r:embed="rId8"/>
                      <a:stretch>
                        <a:fillRect/>
                      </a:stretch>
                    </p:blipFill>
                    <p:spPr>
                      <a:xfrm>
                        <a:off x="7987030" y="3411220"/>
                        <a:ext cx="1243965" cy="604520"/>
                      </a:xfrm>
                      <a:prstGeom prst="rect">
                        <a:avLst/>
                      </a:prstGeom>
                      <a:noFill/>
                      <a:ln w="38100">
                        <a:noFill/>
                      </a:ln>
                    </p:spPr>
                  </p:pic>
                </p:oleObj>
              </mc:Fallback>
            </mc:AlternateContent>
          </a:graphicData>
        </a:graphic>
      </p:graphicFrame>
      <p:graphicFrame>
        <p:nvGraphicFramePr>
          <p:cNvPr id="15" name="Object -2147482609"/>
          <p:cNvGraphicFramePr/>
          <p:nvPr/>
        </p:nvGraphicFramePr>
        <p:xfrm>
          <a:off x="9519920" y="3411220"/>
          <a:ext cx="1179195" cy="564515"/>
        </p:xfrm>
        <a:graphic>
          <a:graphicData uri="http://schemas.openxmlformats.org/presentationml/2006/ole">
            <mc:AlternateContent xmlns:mc="http://schemas.openxmlformats.org/markup-compatibility/2006">
              <mc:Choice xmlns:v="urn:schemas-microsoft-com:vml" Requires="v">
                <p:oleObj spid="_x0000_s7173" name="" r:id="rId9" imgW="21640800" imgH="10363200" progId="Equation.3">
                  <p:embed/>
                </p:oleObj>
              </mc:Choice>
              <mc:Fallback>
                <p:oleObj name="" r:id="rId9" imgW="21640800" imgH="10363200" progId="Equation.3">
                  <p:embed/>
                  <p:pic>
                    <p:nvPicPr>
                      <p:cNvPr id="0" name="Picture 7172" descr="image15"/>
                      <p:cNvPicPr/>
                      <p:nvPr/>
                    </p:nvPicPr>
                    <p:blipFill>
                      <a:blip r:embed="rId10"/>
                      <a:stretch>
                        <a:fillRect/>
                      </a:stretch>
                    </p:blipFill>
                    <p:spPr>
                      <a:xfrm>
                        <a:off x="9519920" y="3411220"/>
                        <a:ext cx="1179195" cy="564515"/>
                      </a:xfrm>
                      <a:prstGeom prst="rect">
                        <a:avLst/>
                      </a:prstGeom>
                      <a:noFill/>
                      <a:ln w="38100">
                        <a:noFill/>
                      </a:ln>
                    </p:spPr>
                  </p:pic>
                </p:oleObj>
              </mc:Fallback>
            </mc:AlternateContent>
          </a:graphicData>
        </a:graphic>
      </p:graphicFrame>
      <p:graphicFrame>
        <p:nvGraphicFramePr>
          <p:cNvPr id="26" name="Object -2147482608"/>
          <p:cNvGraphicFramePr/>
          <p:nvPr/>
        </p:nvGraphicFramePr>
        <p:xfrm>
          <a:off x="7028180" y="4015740"/>
          <a:ext cx="2202815" cy="407035"/>
        </p:xfrm>
        <a:graphic>
          <a:graphicData uri="http://schemas.openxmlformats.org/presentationml/2006/ole">
            <mc:AlternateContent xmlns:mc="http://schemas.openxmlformats.org/markup-compatibility/2006">
              <mc:Choice xmlns:v="urn:schemas-microsoft-com:vml" Requires="v">
                <p:oleObj spid="_x0000_s7174" name="" r:id="rId11" imgW="28041600" imgH="5181600" progId="Equation.3">
                  <p:embed/>
                </p:oleObj>
              </mc:Choice>
              <mc:Fallback>
                <p:oleObj name="" r:id="rId11" imgW="28041600" imgH="5181600" progId="Equation.3">
                  <p:embed/>
                  <p:pic>
                    <p:nvPicPr>
                      <p:cNvPr id="0" name="Picture 25" descr="image16"/>
                      <p:cNvPicPr/>
                      <p:nvPr/>
                    </p:nvPicPr>
                    <p:blipFill>
                      <a:blip r:embed="rId12"/>
                      <a:stretch>
                        <a:fillRect/>
                      </a:stretch>
                    </p:blipFill>
                    <p:spPr>
                      <a:xfrm>
                        <a:off x="7028180" y="4015740"/>
                        <a:ext cx="2202815" cy="407035"/>
                      </a:xfrm>
                      <a:prstGeom prst="rect">
                        <a:avLst/>
                      </a:prstGeom>
                      <a:noFill/>
                      <a:ln w="38100">
                        <a:noFill/>
                      </a:ln>
                    </p:spPr>
                  </p:pic>
                </p:oleObj>
              </mc:Fallback>
            </mc:AlternateContent>
          </a:graphicData>
        </a:graphic>
      </p:graphicFrame>
      <p:graphicFrame>
        <p:nvGraphicFramePr>
          <p:cNvPr id="28" name="Object -2147482607"/>
          <p:cNvGraphicFramePr/>
          <p:nvPr/>
        </p:nvGraphicFramePr>
        <p:xfrm>
          <a:off x="9913620" y="3975735"/>
          <a:ext cx="1959610" cy="387985"/>
        </p:xfrm>
        <a:graphic>
          <a:graphicData uri="http://schemas.openxmlformats.org/presentationml/2006/ole">
            <mc:AlternateContent xmlns:mc="http://schemas.openxmlformats.org/markup-compatibility/2006">
              <mc:Choice xmlns:v="urn:schemas-microsoft-com:vml" Requires="v">
                <p:oleObj spid="_x0000_s7175" name="" r:id="rId13" imgW="27736800" imgH="5486400" progId="Equation.3">
                  <p:embed/>
                </p:oleObj>
              </mc:Choice>
              <mc:Fallback>
                <p:oleObj name="" r:id="rId13" imgW="27736800" imgH="5486400" progId="Equation.3">
                  <p:embed/>
                  <p:pic>
                    <p:nvPicPr>
                      <p:cNvPr id="0" name="Picture 26" descr="image17"/>
                      <p:cNvPicPr/>
                      <p:nvPr/>
                    </p:nvPicPr>
                    <p:blipFill>
                      <a:blip r:embed="rId14"/>
                      <a:stretch>
                        <a:fillRect/>
                      </a:stretch>
                    </p:blipFill>
                    <p:spPr>
                      <a:xfrm>
                        <a:off x="9913620" y="3975735"/>
                        <a:ext cx="1959610" cy="387985"/>
                      </a:xfrm>
                      <a:prstGeom prst="rect">
                        <a:avLst/>
                      </a:prstGeom>
                      <a:noFill/>
                      <a:ln w="38100">
                        <a:noFill/>
                      </a:ln>
                    </p:spPr>
                  </p:pic>
                </p:oleObj>
              </mc:Fallback>
            </mc:AlternateContent>
          </a:graphicData>
        </a:graphic>
      </p:graphicFrame>
      <p:graphicFrame>
        <p:nvGraphicFramePr>
          <p:cNvPr id="30" name="Object -2147482606"/>
          <p:cNvGraphicFramePr/>
          <p:nvPr/>
        </p:nvGraphicFramePr>
        <p:xfrm>
          <a:off x="4224655" y="4599940"/>
          <a:ext cx="3742055" cy="1211580"/>
        </p:xfrm>
        <a:graphic>
          <a:graphicData uri="http://schemas.openxmlformats.org/presentationml/2006/ole">
            <mc:AlternateContent xmlns:mc="http://schemas.openxmlformats.org/markup-compatibility/2006">
              <mc:Choice xmlns:v="urn:schemas-microsoft-com:vml" Requires="v">
                <p:oleObj spid="_x0000_s7176" name="" r:id="rId15" imgW="52730400" imgH="17068800" progId="Equation.3">
                  <p:embed/>
                </p:oleObj>
              </mc:Choice>
              <mc:Fallback>
                <p:oleObj name="" r:id="rId15" imgW="52730400" imgH="17068800" progId="Equation.3">
                  <p:embed/>
                  <p:pic>
                    <p:nvPicPr>
                      <p:cNvPr id="0" name="Picture 27" descr="image18"/>
                      <p:cNvPicPr/>
                      <p:nvPr/>
                    </p:nvPicPr>
                    <p:blipFill>
                      <a:blip r:embed="rId16"/>
                      <a:stretch>
                        <a:fillRect/>
                      </a:stretch>
                    </p:blipFill>
                    <p:spPr>
                      <a:xfrm>
                        <a:off x="4224655" y="4599940"/>
                        <a:ext cx="3742055" cy="1211580"/>
                      </a:xfrm>
                      <a:prstGeom prst="rect">
                        <a:avLst/>
                      </a:prstGeom>
                      <a:noFill/>
                      <a:ln w="38100">
                        <a:noFill/>
                      </a:ln>
                    </p:spPr>
                  </p:pic>
                </p:oleObj>
              </mc:Fallback>
            </mc:AlternateContent>
          </a:graphicData>
        </a:graphic>
      </p:graphicFrame>
      <p:sp>
        <p:nvSpPr>
          <p:cNvPr id="27"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8"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3" name="Content Placeholder 2"/>
          <p:cNvSpPr>
            <a:spLocks noGrp="1"/>
          </p:cNvSpPr>
          <p:nvPr>
            <p:ph sz="half" idx="1"/>
          </p:nvPr>
        </p:nvSpPr>
        <p:spPr>
          <a:xfrm>
            <a:off x="838200" y="1825625"/>
            <a:ext cx="10335260" cy="4351655"/>
          </a:xfrm>
        </p:spPr>
        <p:txBody>
          <a:bodyPr>
            <a:normAutofit/>
          </a:bodyPr>
          <a:lstStyle/>
          <a:p>
            <a:pPr algn="l">
              <a:buFont typeface="Wingdings" panose="05000000000000000000" charset="0"/>
              <a:buChar char="v"/>
            </a:pPr>
            <a:r>
              <a:rPr lang="en-US" sz="1800" dirty="0">
                <a:latin typeface="Cambria Math" panose="02040503050406030204" pitchFamily="18" charset="0"/>
                <a:cs typeface="Cambria Math" panose="02040503050406030204" pitchFamily="18" charset="0"/>
              </a:rPr>
              <a:t>Akhirnya diperoleh                           ,                                                                dan   </a:t>
            </a:r>
            <a:endParaRPr lang="en-US" sz="1800" dirty="0">
              <a:latin typeface="Cambria Math" panose="02040503050406030204" pitchFamily="18" charset="0"/>
              <a:cs typeface="Cambria Math" panose="02040503050406030204" pitchFamily="18" charset="0"/>
            </a:endParaRPr>
          </a:p>
          <a:p>
            <a:pPr marL="0" indent="0" algn="l">
              <a:buFont typeface="Wingdings" panose="05000000000000000000" charset="0"/>
              <a:buNone/>
            </a:pPr>
            <a:r>
              <a:rPr lang="en-US" sz="1800" dirty="0">
                <a:latin typeface="Cambria Math" panose="02040503050406030204" pitchFamily="18" charset="0"/>
                <a:cs typeface="Cambria Math" panose="02040503050406030204" pitchFamily="18" charset="0"/>
              </a:rPr>
              <a:t> </a:t>
            </a:r>
            <a:endParaRPr lang="en-US" sz="1800" dirty="0">
              <a:latin typeface="Cambria Math" panose="02040503050406030204" pitchFamily="18" charset="0"/>
              <a:cs typeface="Cambria Math" panose="02040503050406030204" pitchFamily="18" charset="0"/>
            </a:endParaRPr>
          </a:p>
          <a:p>
            <a:pPr marL="0" indent="0" algn="l">
              <a:buFont typeface="Wingdings" panose="05000000000000000000" charset="0"/>
              <a:buNone/>
            </a:pPr>
            <a:endParaRPr lang="en-US" sz="1800" dirty="0">
              <a:latin typeface="Cambria Math" panose="02040503050406030204" pitchFamily="18" charset="0"/>
              <a:cs typeface="Cambria Math" panose="02040503050406030204" pitchFamily="18" charset="0"/>
            </a:endParaRPr>
          </a:p>
          <a:p>
            <a:pPr marL="0" indent="0" algn="l">
              <a:buFont typeface="Wingdings" panose="05000000000000000000" charset="0"/>
              <a:buNone/>
            </a:pPr>
            <a:r>
              <a:rPr lang="en-US" sz="1800" dirty="0">
                <a:latin typeface="Cambria Math" panose="02040503050406030204" pitchFamily="18" charset="0"/>
                <a:cs typeface="Cambria Math" panose="02040503050406030204" pitchFamily="18" charset="0"/>
              </a:rPr>
              <a:t>Dengan menukar posisi diperoleh</a:t>
            </a:r>
            <a:r>
              <a:rPr lang="en-US" sz="2400" dirty="0">
                <a:latin typeface="Cambria Math" panose="02040503050406030204" pitchFamily="18" charset="0"/>
                <a:cs typeface="Cambria Math" panose="02040503050406030204" pitchFamily="18" charset="0"/>
              </a:rPr>
              <a:t> ;</a:t>
            </a:r>
            <a:endParaRPr lang="en-US" sz="2400" dirty="0">
              <a:latin typeface="Cambria Math" panose="02040503050406030204" pitchFamily="18" charset="0"/>
              <a:cs typeface="Cambria Math" panose="02040503050406030204" pitchFamily="18" charset="0"/>
            </a:endParaRPr>
          </a:p>
          <a:p>
            <a:pPr marL="0" indent="0" algn="l">
              <a:buFont typeface="Wingdings" panose="05000000000000000000" charset="0"/>
              <a:buNone/>
            </a:pPr>
            <a:endParaRPr lang="en-US" sz="2400" dirty="0">
              <a:latin typeface="Cambria Math" panose="02040503050406030204" pitchFamily="18" charset="0"/>
              <a:cs typeface="Cambria Math" panose="02040503050406030204" pitchFamily="18" charset="0"/>
            </a:endParaRPr>
          </a:p>
          <a:p>
            <a:pPr algn="just">
              <a:buFont typeface="Wingdings" panose="05000000000000000000" charset="0"/>
              <a:buChar char="v"/>
            </a:pPr>
            <a:r>
              <a:rPr lang="en-US" sz="1800" dirty="0">
                <a:latin typeface="Cambria Math" panose="02040503050406030204" pitchFamily="18" charset="0"/>
                <a:cs typeface="Cambria Math" panose="02040503050406030204" pitchFamily="18" charset="0"/>
              </a:rPr>
              <a:t>Sehingga, Pivoting Total dapat disederhanakan dengan, tukar baris dan kolom. </a:t>
            </a:r>
            <a:endParaRPr lang="en-US" sz="1800" dirty="0">
              <a:latin typeface="Cambria Math" panose="02040503050406030204" pitchFamily="18" charset="0"/>
              <a:cs typeface="Cambria Math" panose="02040503050406030204" pitchFamily="18" charset="0"/>
            </a:endParaRPr>
          </a:p>
          <a:p>
            <a:pPr marL="1130300" indent="-285750" algn="just">
              <a:lnSpc>
                <a:spcPct val="70000"/>
              </a:lnSpc>
              <a:buFont typeface="Arial" panose="020B0604020202020204" pitchFamily="34" charset="0"/>
              <a:buChar char="•"/>
            </a:pPr>
            <a:r>
              <a:rPr lang="en-US" sz="1800" dirty="0">
                <a:latin typeface="Cambria Math" panose="02040503050406030204" pitchFamily="18" charset="0"/>
                <a:cs typeface="Cambria Math" panose="02040503050406030204" pitchFamily="18" charset="0"/>
              </a:rPr>
              <a:t>Pertukaran kolom membutuhkan perubahan urutan. </a:t>
            </a:r>
            <a:endParaRPr lang="en-US" sz="1800" dirty="0">
              <a:latin typeface="Cambria Math" panose="02040503050406030204" pitchFamily="18" charset="0"/>
              <a:cs typeface="Cambria Math" panose="02040503050406030204" pitchFamily="18" charset="0"/>
            </a:endParaRPr>
          </a:p>
          <a:p>
            <a:pPr marL="1130300" indent="-285750" algn="just">
              <a:lnSpc>
                <a:spcPct val="70000"/>
              </a:lnSpc>
              <a:buFont typeface="Arial" panose="020B0604020202020204" pitchFamily="34" charset="0"/>
              <a:buChar char="•"/>
            </a:pPr>
            <a:r>
              <a:rPr lang="en-US" sz="1800" dirty="0">
                <a:latin typeface="Cambria Math" panose="02040503050406030204" pitchFamily="18" charset="0"/>
                <a:cs typeface="Cambria Math" panose="02040503050406030204" pitchFamily="18" charset="0"/>
              </a:rPr>
              <a:t>Untuk meningkatkan stabilitas numerik, pastikan pivot terbesar elemen digunakan. Ini membutuhkan pencarian di baris pivot, dan di semua baris di bawah baris pivot, mulai kolom pivot. </a:t>
            </a:r>
            <a:endParaRPr lang="en-US" sz="1800" dirty="0">
              <a:latin typeface="Cambria Math" panose="02040503050406030204" pitchFamily="18" charset="0"/>
              <a:cs typeface="Cambria Math" panose="02040503050406030204" pitchFamily="18" charset="0"/>
            </a:endParaRPr>
          </a:p>
          <a:p>
            <a:pPr marL="1130300" indent="-285750" algn="just">
              <a:lnSpc>
                <a:spcPct val="70000"/>
              </a:lnSpc>
              <a:buFont typeface="Arial" panose="020B0604020202020204" pitchFamily="34" charset="0"/>
              <a:buChar char="•"/>
            </a:pPr>
            <a:r>
              <a:rPr lang="en-US" sz="1800" dirty="0">
                <a:latin typeface="Cambria Math" panose="02040503050406030204" pitchFamily="18" charset="0"/>
                <a:cs typeface="Cambria Math" panose="02040503050406030204" pitchFamily="18" charset="0"/>
              </a:rPr>
              <a:t>Pivoting total kurang rentan terhadap pembulatan, tetapi peningkatan stabilitas datang dengan biaya pemrograman yang lebih kompleks dan peningkatan pekerjaan yang terkait dengan pencarian dan pergerakan data.</a:t>
            </a:r>
            <a:endParaRPr lang="en-US" sz="1800" dirty="0">
              <a:latin typeface="Cambria Math" panose="02040503050406030204" pitchFamily="18" charset="0"/>
              <a:cs typeface="Cambria Math" panose="02040503050406030204" pitchFamily="18" charset="0"/>
            </a:endParaRPr>
          </a:p>
        </p:txBody>
      </p:sp>
      <p:graphicFrame>
        <p:nvGraphicFramePr>
          <p:cNvPr id="4" name="Object -2147482601"/>
          <p:cNvGraphicFramePr/>
          <p:nvPr/>
        </p:nvGraphicFramePr>
        <p:xfrm>
          <a:off x="3062360" y="1701800"/>
          <a:ext cx="1344295" cy="521335"/>
        </p:xfrm>
        <a:graphic>
          <a:graphicData uri="http://schemas.openxmlformats.org/presentationml/2006/ole">
            <mc:AlternateContent xmlns:mc="http://schemas.openxmlformats.org/markup-compatibility/2006">
              <mc:Choice xmlns:v="urn:schemas-microsoft-com:vml" Requires="v">
                <p:oleObj spid="_x0000_s8193" name="" r:id="rId1" imgW="24384000" imgH="9448800" progId="Equation.3">
                  <p:embed/>
                </p:oleObj>
              </mc:Choice>
              <mc:Fallback>
                <p:oleObj name="" r:id="rId1" imgW="24384000" imgH="9448800" progId="Equation.3">
                  <p:embed/>
                  <p:pic>
                    <p:nvPicPr>
                      <p:cNvPr id="0" name="Picture 8192" descr="image22"/>
                      <p:cNvPicPr/>
                      <p:nvPr/>
                    </p:nvPicPr>
                    <p:blipFill>
                      <a:blip r:embed="rId2"/>
                      <a:stretch>
                        <a:fillRect/>
                      </a:stretch>
                    </p:blipFill>
                    <p:spPr>
                      <a:xfrm>
                        <a:off x="3062360" y="1701800"/>
                        <a:ext cx="1344295" cy="521335"/>
                      </a:xfrm>
                      <a:prstGeom prst="rect">
                        <a:avLst/>
                      </a:prstGeom>
                      <a:noFill/>
                      <a:ln w="38100">
                        <a:noFill/>
                      </a:ln>
                    </p:spPr>
                  </p:pic>
                </p:oleObj>
              </mc:Fallback>
            </mc:AlternateContent>
          </a:graphicData>
        </a:graphic>
      </p:graphicFrame>
      <p:graphicFrame>
        <p:nvGraphicFramePr>
          <p:cNvPr id="9" name="Object -2147482600"/>
          <p:cNvGraphicFramePr/>
          <p:nvPr/>
        </p:nvGraphicFramePr>
        <p:xfrm>
          <a:off x="4446725" y="1701800"/>
          <a:ext cx="3118485" cy="534035"/>
        </p:xfrm>
        <a:graphic>
          <a:graphicData uri="http://schemas.openxmlformats.org/presentationml/2006/ole">
            <mc:AlternateContent xmlns:mc="http://schemas.openxmlformats.org/markup-compatibility/2006">
              <mc:Choice xmlns:v="urn:schemas-microsoft-com:vml" Requires="v">
                <p:oleObj spid="_x0000_s8194" name="" r:id="rId3" imgW="55168800" imgH="9448800" progId="Equation.3">
                  <p:embed/>
                </p:oleObj>
              </mc:Choice>
              <mc:Fallback>
                <p:oleObj name="" r:id="rId3" imgW="55168800" imgH="9448800" progId="Equation.3">
                  <p:embed/>
                  <p:pic>
                    <p:nvPicPr>
                      <p:cNvPr id="0" name="Picture 8193" descr="image23"/>
                      <p:cNvPicPr/>
                      <p:nvPr/>
                    </p:nvPicPr>
                    <p:blipFill>
                      <a:blip r:embed="rId4"/>
                      <a:stretch>
                        <a:fillRect/>
                      </a:stretch>
                    </p:blipFill>
                    <p:spPr>
                      <a:xfrm>
                        <a:off x="4446725" y="1701800"/>
                        <a:ext cx="3118485" cy="534035"/>
                      </a:xfrm>
                      <a:prstGeom prst="rect">
                        <a:avLst/>
                      </a:prstGeom>
                      <a:noFill/>
                      <a:ln w="38100">
                        <a:noFill/>
                      </a:ln>
                    </p:spPr>
                  </p:pic>
                </p:oleObj>
              </mc:Fallback>
            </mc:AlternateContent>
          </a:graphicData>
        </a:graphic>
      </p:graphicFrame>
      <p:graphicFrame>
        <p:nvGraphicFramePr>
          <p:cNvPr id="11" name="Object -2147482599"/>
          <p:cNvGraphicFramePr/>
          <p:nvPr/>
        </p:nvGraphicFramePr>
        <p:xfrm>
          <a:off x="8100060" y="1692910"/>
          <a:ext cx="3773170" cy="564515"/>
        </p:xfrm>
        <a:graphic>
          <a:graphicData uri="http://schemas.openxmlformats.org/presentationml/2006/ole">
            <mc:AlternateContent xmlns:mc="http://schemas.openxmlformats.org/markup-compatibility/2006">
              <mc:Choice xmlns:v="urn:schemas-microsoft-com:vml" Requires="v">
                <p:oleObj spid="_x0000_s8195" name="" r:id="rId5" imgW="64008000" imgH="9448800" progId="Equation.3">
                  <p:embed/>
                </p:oleObj>
              </mc:Choice>
              <mc:Fallback>
                <p:oleObj name="" r:id="rId5" imgW="64008000" imgH="9448800" progId="Equation.3">
                  <p:embed/>
                  <p:pic>
                    <p:nvPicPr>
                      <p:cNvPr id="0" name="Picture 8194" descr="image24"/>
                      <p:cNvPicPr/>
                      <p:nvPr/>
                    </p:nvPicPr>
                    <p:blipFill>
                      <a:blip r:embed="rId6"/>
                      <a:stretch>
                        <a:fillRect/>
                      </a:stretch>
                    </p:blipFill>
                    <p:spPr>
                      <a:xfrm>
                        <a:off x="8100060" y="1692910"/>
                        <a:ext cx="3773170" cy="564515"/>
                      </a:xfrm>
                      <a:prstGeom prst="rect">
                        <a:avLst/>
                      </a:prstGeom>
                      <a:noFill/>
                      <a:ln w="38100">
                        <a:noFill/>
                      </a:ln>
                    </p:spPr>
                  </p:pic>
                </p:oleObj>
              </mc:Fallback>
            </mc:AlternateContent>
          </a:graphicData>
        </a:graphic>
      </p:graphicFrame>
      <p:graphicFrame>
        <p:nvGraphicFramePr>
          <p:cNvPr id="12" name="Object -2147482598"/>
          <p:cNvGraphicFramePr/>
          <p:nvPr/>
        </p:nvGraphicFramePr>
        <p:xfrm>
          <a:off x="4587668" y="2617224"/>
          <a:ext cx="1150620" cy="1109345"/>
        </p:xfrm>
        <a:graphic>
          <a:graphicData uri="http://schemas.openxmlformats.org/presentationml/2006/ole">
            <mc:AlternateContent xmlns:mc="http://schemas.openxmlformats.org/markup-compatibility/2006">
              <mc:Choice xmlns:v="urn:schemas-microsoft-com:vml" Requires="v">
                <p:oleObj spid="_x0000_s8196" name="" r:id="rId7" imgW="17068800" imgH="16459200" progId="Equation.3">
                  <p:embed/>
                </p:oleObj>
              </mc:Choice>
              <mc:Fallback>
                <p:oleObj name="" r:id="rId7" imgW="17068800" imgH="16459200" progId="Equation.3">
                  <p:embed/>
                  <p:pic>
                    <p:nvPicPr>
                      <p:cNvPr id="0" name="Picture 8195" descr="image25"/>
                      <p:cNvPicPr/>
                      <p:nvPr/>
                    </p:nvPicPr>
                    <p:blipFill>
                      <a:blip r:embed="rId8"/>
                      <a:stretch>
                        <a:fillRect/>
                      </a:stretch>
                    </p:blipFill>
                    <p:spPr>
                      <a:xfrm>
                        <a:off x="4587668" y="2617224"/>
                        <a:ext cx="1150620" cy="1109345"/>
                      </a:xfrm>
                      <a:prstGeom prst="rect">
                        <a:avLst/>
                      </a:prstGeom>
                      <a:noFill/>
                      <a:ln w="38100">
                        <a:noFill/>
                      </a:ln>
                    </p:spPr>
                  </p:pic>
                </p:oleObj>
              </mc:Fallback>
            </mc:AlternateContent>
          </a:graphicData>
        </a:graphic>
      </p:graphicFrame>
      <p:sp>
        <p:nvSpPr>
          <p:cNvPr id="24"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1" name="Content Placeholder 10"/>
          <p:cNvSpPr>
            <a:spLocks noGrp="1"/>
          </p:cNvSpPr>
          <p:nvPr>
            <p:ph idx="1"/>
          </p:nvPr>
        </p:nvSpPr>
        <p:spPr/>
        <p:txBody>
          <a:bodyPr/>
          <a:lstStyle/>
          <a:p>
            <a:pPr marL="855345" indent="-855345">
              <a:buNone/>
            </a:pPr>
            <a:r>
              <a:rPr lang="en-US" dirty="0"/>
              <a:t>Hernadi, Jualan,2017.Teori dan Praktikum Metode Numerik, Ponorogo:UMPO Press.</a:t>
            </a:r>
            <a:endParaRPr lang="en-US" dirty="0"/>
          </a:p>
          <a:p>
            <a:pPr marL="855345" indent="-855345">
              <a:buNone/>
            </a:pPr>
            <a:r>
              <a:rPr lang="en-US" dirty="0"/>
              <a:t>Gambil T.,2011.Lecture 7 : Gaussian Elimination with Pivoting, </a:t>
            </a:r>
            <a:r>
              <a:rPr lang="en-US" dirty="0">
                <a:sym typeface="+mn-ea"/>
              </a:rPr>
              <a:t>University of Illinois at Urbana-Champaign:</a:t>
            </a:r>
            <a:r>
              <a:rPr lang="en-US" dirty="0"/>
              <a:t>Department of Computer Science.</a:t>
            </a:r>
            <a:endParaRPr lang="en-US" dirty="0"/>
          </a:p>
          <a:p>
            <a:pPr marL="855345" indent="-855345">
              <a:buNone/>
            </a:pPr>
            <a:endParaRPr lang="en-US" dirty="0"/>
          </a:p>
        </p:txBody>
      </p:sp>
      <p:sp>
        <p:nvSpPr>
          <p:cNvPr id="20" name="Title 14"/>
          <p:cNvSpPr>
            <a:spLocks noGrp="1"/>
          </p:cNvSpPr>
          <p:nvPr>
            <p:ph type="title"/>
          </p:nvPr>
        </p:nvSpPr>
        <p:spPr>
          <a:xfrm>
            <a:off x="838200" y="365126"/>
            <a:ext cx="10515600" cy="1150166"/>
          </a:xfrm>
        </p:spPr>
        <p:txBody>
          <a:bodyPr/>
          <a:lstStyle/>
          <a:p>
            <a:pPr algn="ctr"/>
            <a:r>
              <a:rPr lang="en-US" dirty="0" smtClean="0">
                <a:latin typeface="Flicker DEMO" pitchFamily="50" charset="0"/>
              </a:rPr>
              <a:t>REFERENSI</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26" name="Rectangle 4"/>
          <p:cNvSpPr>
            <a:spLocks noChangeArrowheads="1"/>
          </p:cNvSpPr>
          <p:nvPr/>
        </p:nvSpPr>
        <p:spPr bwMode="auto">
          <a:xfrm>
            <a:off x="1104406" y="1935672"/>
            <a:ext cx="9797141" cy="369332"/>
          </a:xfrm>
          <a:prstGeom prst="rect">
            <a:avLst/>
          </a:prstGeom>
          <a:noFill/>
          <a:ln w="9525">
            <a:noFill/>
            <a:miter lim="800000"/>
          </a:ln>
          <a:effectLst/>
        </p:spPr>
        <p:txBody>
          <a:bodyPr vert="horz" wrap="square" lIns="91440" tIns="45720" rIns="91440" bIns="45720" numCol="1" anchor="ctr" anchorCtr="0" compatLnSpc="1">
            <a:spAutoFit/>
          </a:bodyPr>
          <a:lstStyle/>
          <a:p>
            <a:pPr lvl="0" algn="just" fontAlgn="base">
              <a:spcBef>
                <a:spcPct val="0"/>
              </a:spcBef>
              <a:spcAft>
                <a:spcPct val="0"/>
              </a:spcAft>
            </a:pPr>
            <a:r>
              <a:rPr lang="en-US" dirty="0" err="1" smtClean="0">
                <a:latin typeface="Cambria Math" panose="02040503050406030204" pitchFamily="18" charset="0"/>
                <a:ea typeface="Cambria Math" panose="02040503050406030204" pitchFamily="18" charset="0"/>
              </a:rPr>
              <a:t>Diberikan</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sistem</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persamaan</a:t>
            </a:r>
            <a:r>
              <a:rPr lang="en-US" dirty="0" smtClean="0">
                <a:latin typeface="Cambria Math" panose="02040503050406030204" pitchFamily="18" charset="0"/>
                <a:ea typeface="Cambria Math" panose="02040503050406030204" pitchFamily="18" charset="0"/>
              </a:rPr>
              <a:t> linier </a:t>
            </a:r>
            <a:r>
              <a:rPr lang="en-US" dirty="0" err="1" smtClean="0">
                <a:latin typeface="Cambria Math" panose="02040503050406030204" pitchFamily="18" charset="0"/>
                <a:ea typeface="Cambria Math" panose="02040503050406030204" pitchFamily="18" charset="0"/>
              </a:rPr>
              <a:t>dengan</a:t>
            </a:r>
            <a:r>
              <a:rPr lang="id-ID" dirty="0" smtClean="0">
                <a:latin typeface="Cambria Math" panose="02040503050406030204" pitchFamily="18" charset="0"/>
                <a:ea typeface="Cambria Math" panose="02040503050406030204" pitchFamily="18" charset="0"/>
              </a:rPr>
              <a:t> Ax = B dengan,</a:t>
            </a:r>
            <a:r>
              <a:rPr lang="en-US" dirty="0" smtClean="0">
                <a:latin typeface="Cambria Math" panose="02040503050406030204" pitchFamily="18" charset="0"/>
                <a:ea typeface="Cambria Math" panose="02040503050406030204" pitchFamily="18" charset="0"/>
              </a:rPr>
              <a:t> </a:t>
            </a:r>
            <a:endParaRPr lang="en-US" dirty="0" smtClean="0">
              <a:latin typeface="Cambria Math" panose="02040503050406030204" pitchFamily="18" charset="0"/>
              <a:ea typeface="Cambria Math" panose="02040503050406030204" pitchFamily="18" charset="0"/>
              <a:cs typeface="Arial" panose="020B0604020202020204" pitchFamily="34" charset="0"/>
            </a:endParaRPr>
          </a:p>
        </p:txBody>
      </p:sp>
      <p:sp>
        <p:nvSpPr>
          <p:cNvPr id="5120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51201"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1900052" y="2671954"/>
            <a:ext cx="5126186" cy="748146"/>
          </a:xfrm>
          <a:prstGeom prst="rect">
            <a:avLst/>
          </a:prstGeom>
          <a:noFill/>
        </p:spPr>
      </p:pic>
      <p:sp>
        <p:nvSpPr>
          <p:cNvPr id="23" name="Rectangle 22"/>
          <p:cNvSpPr/>
          <p:nvPr/>
        </p:nvSpPr>
        <p:spPr>
          <a:xfrm>
            <a:off x="1104406" y="3671852"/>
            <a:ext cx="9442048" cy="646331"/>
          </a:xfrm>
          <a:prstGeom prst="rect">
            <a:avLst/>
          </a:prstGeom>
        </p:spPr>
        <p:txBody>
          <a:bodyPr wrap="square">
            <a:spAutoFit/>
          </a:bodyPr>
          <a:lstStyle/>
          <a:p>
            <a:pPr algn="just" fontAlgn="base">
              <a:spcBef>
                <a:spcPct val="0"/>
              </a:spcBef>
              <a:spcAft>
                <a:spcPct val="0"/>
              </a:spcAft>
            </a:pPr>
            <a:r>
              <a:rPr lang="en-US" dirty="0" err="1" smtClean="0">
                <a:latin typeface="Cambria Math" panose="02040503050406030204" pitchFamily="18" charset="0"/>
                <a:ea typeface="Cambria Math" panose="02040503050406030204" pitchFamily="18" charset="0"/>
              </a:rPr>
              <a:t>Penyelesaian</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eksaknya</a:t>
            </a:r>
            <a:r>
              <a:rPr lang="id-ID"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selesaikan</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sistem</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persamaan</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ini</a:t>
            </a:r>
            <a:r>
              <a:rPr lang="en-US" dirty="0" smtClean="0">
                <a:latin typeface="Cambria Math" panose="02040503050406030204" pitchFamily="18" charset="0"/>
                <a:ea typeface="Cambria Math" panose="02040503050406030204" pitchFamily="18" charset="0"/>
              </a:rPr>
              <a:t> </a:t>
            </a:r>
            <a:r>
              <a:rPr lang="en-US" dirty="0" err="1" smtClean="0">
                <a:latin typeface="Cambria Math" panose="02040503050406030204" pitchFamily="18" charset="0"/>
                <a:ea typeface="Cambria Math" panose="02040503050406030204" pitchFamily="18" charset="0"/>
              </a:rPr>
              <a:t>dengan</a:t>
            </a:r>
            <a:r>
              <a:rPr lang="en-US" dirty="0" smtClean="0">
                <a:latin typeface="Cambria Math" panose="02040503050406030204" pitchFamily="18" charset="0"/>
                <a:ea typeface="Cambria Math" panose="02040503050406030204" pitchFamily="18" charset="0"/>
              </a:rPr>
              <a:t> </a:t>
            </a:r>
            <a:r>
              <a:rPr lang="id-ID" dirty="0" smtClean="0">
                <a:latin typeface="Cambria Math" panose="02040503050406030204" pitchFamily="18" charset="0"/>
                <a:ea typeface="Cambria Math" panose="02040503050406030204" pitchFamily="18" charset="0"/>
              </a:rPr>
              <a:t>metode Gaussian tanpa strategi pivoting!</a:t>
            </a:r>
            <a:endParaRPr lang="id-ID" dirty="0" smtClean="0">
              <a:latin typeface="Cambria Math" panose="02040503050406030204" pitchFamily="18" charset="0"/>
              <a:ea typeface="Cambria Math" panose="02040503050406030204" pitchFamily="18" charset="0"/>
            </a:endParaRPr>
          </a:p>
        </p:txBody>
      </p:sp>
      <p:sp>
        <p:nvSpPr>
          <p:cNvPr id="5120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5120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05103" y="3788235"/>
            <a:ext cx="1800225" cy="209550"/>
          </a:xfrm>
          <a:prstGeom prst="rect">
            <a:avLst/>
          </a:prstGeom>
          <a:noFill/>
        </p:spPr>
      </p:pic>
      <p:sp>
        <p:nvSpPr>
          <p:cNvPr id="24" name="Rectangle 23"/>
          <p:cNvSpPr/>
          <p:nvPr/>
        </p:nvSpPr>
        <p:spPr>
          <a:xfrm>
            <a:off x="1104406" y="4358641"/>
            <a:ext cx="9360900" cy="369332"/>
          </a:xfrm>
          <a:prstGeom prst="rect">
            <a:avLst/>
          </a:prstGeom>
        </p:spPr>
        <p:txBody>
          <a:bodyPr wrap="square">
            <a:spAutoFit/>
          </a:bodyPr>
          <a:lstStyle/>
          <a:p>
            <a:pPr algn="just" fontAlgn="base">
              <a:spcBef>
                <a:spcPct val="0"/>
              </a:spcBef>
              <a:spcAft>
                <a:spcPct val="0"/>
              </a:spcAft>
            </a:pPr>
            <a:r>
              <a:rPr lang="en-US" dirty="0" smtClean="0">
                <a:latin typeface="Cambria Math" panose="02040503050406030204" pitchFamily="18" charset="0"/>
                <a:ea typeface="Cambria Math" panose="02040503050406030204" pitchFamily="18" charset="0"/>
              </a:rPr>
              <a:t>T</a:t>
            </a:r>
            <a:r>
              <a:rPr lang="id-ID" dirty="0" smtClean="0">
                <a:latin typeface="Cambria Math" panose="02040503050406030204" pitchFamily="18" charset="0"/>
                <a:ea typeface="Cambria Math" panose="02040503050406030204" pitchFamily="18" charset="0"/>
              </a:rPr>
              <a:t>ulis matriks perluasan sebagai berikut;</a:t>
            </a:r>
            <a:endParaRPr lang="id-ID" dirty="0" smtClean="0">
              <a:latin typeface="Cambria Math" panose="02040503050406030204" pitchFamily="18" charset="0"/>
              <a:ea typeface="Cambria Math" panose="02040503050406030204" pitchFamily="18" charset="0"/>
            </a:endParaRPr>
          </a:p>
        </p:txBody>
      </p:sp>
      <p:sp>
        <p:nvSpPr>
          <p:cNvPr id="5120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51205"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63188" y="4833261"/>
            <a:ext cx="3859485" cy="77189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26" name="Rectangle 4"/>
          <p:cNvSpPr>
            <a:spLocks noChangeArrowheads="1"/>
          </p:cNvSpPr>
          <p:nvPr/>
        </p:nvSpPr>
        <p:spPr bwMode="auto">
          <a:xfrm>
            <a:off x="1056904" y="1947554"/>
            <a:ext cx="10307782" cy="64633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lang="id-ID" dirty="0" smtClean="0">
                <a:latin typeface="Cambria Math" panose="02040503050406030204" pitchFamily="18" charset="0"/>
                <a:ea typeface="Cambria Math" panose="02040503050406030204" pitchFamily="18" charset="0"/>
                <a:cs typeface="Times New Roman" panose="02020603050405020304" pitchFamily="18" charset="0"/>
              </a:rPr>
              <a:t>Diambil pivot 2.2220 diperoleh pengganda                                              dengan operasi baris elementer                                                             diperoleh, </a:t>
            </a:r>
            <a:endParaRPr lang="en-US" dirty="0" smtClean="0">
              <a:latin typeface="Cambria Math" panose="02040503050406030204" pitchFamily="18" charset="0"/>
              <a:ea typeface="Cambria Math" panose="02040503050406030204" pitchFamily="18" charset="0"/>
              <a:cs typeface="Arial" panose="020B0604020202020204" pitchFamily="34" charset="0"/>
            </a:endParaRPr>
          </a:p>
        </p:txBody>
      </p:sp>
      <p:sp>
        <p:nvSpPr>
          <p:cNvPr id="5120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6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61" name="Picture 1"/>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5522027" y="1971303"/>
            <a:ext cx="2343150" cy="371475"/>
          </a:xfrm>
          <a:prstGeom prst="rect">
            <a:avLst/>
          </a:prstGeom>
          <a:noFill/>
        </p:spPr>
      </p:pic>
      <p:sp>
        <p:nvSpPr>
          <p:cNvPr id="6656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6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08811" y="2363190"/>
            <a:ext cx="2847975" cy="209550"/>
          </a:xfrm>
          <a:prstGeom prst="rect">
            <a:avLst/>
          </a:prstGeom>
          <a:noFill/>
        </p:spPr>
      </p:pic>
      <p:sp>
        <p:nvSpPr>
          <p:cNvPr id="6656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65"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137559" y="2778824"/>
            <a:ext cx="4302616" cy="771898"/>
          </a:xfrm>
          <a:prstGeom prst="rect">
            <a:avLst/>
          </a:prstGeom>
          <a:noFill/>
        </p:spPr>
      </p:pic>
      <p:sp>
        <p:nvSpPr>
          <p:cNvPr id="31" name="Rectangle 4"/>
          <p:cNvSpPr>
            <a:spLocks noChangeArrowheads="1"/>
          </p:cNvSpPr>
          <p:nvPr/>
        </p:nvSpPr>
        <p:spPr bwMode="auto">
          <a:xfrm>
            <a:off x="1056904" y="3810001"/>
            <a:ext cx="9797141" cy="646331"/>
          </a:xfrm>
          <a:prstGeom prst="rect">
            <a:avLst/>
          </a:prstGeom>
          <a:noFill/>
          <a:ln w="9525">
            <a:noFill/>
            <a:miter lim="800000"/>
          </a:ln>
          <a:effectLst/>
        </p:spPr>
        <p:txBody>
          <a:bodyPr vert="horz" wrap="square" lIns="91440" tIns="45720" rIns="91440" bIns="45720" numCol="1" anchor="ctr" anchorCtr="0" compatLnSpc="1">
            <a:spAutoFit/>
          </a:bodyPr>
          <a:lstStyle/>
          <a:p>
            <a:pPr lvl="0" algn="just" fontAlgn="base">
              <a:spcBef>
                <a:spcPct val="0"/>
              </a:spcBef>
              <a:spcAft>
                <a:spcPct val="0"/>
              </a:spcAft>
            </a:pPr>
            <a:r>
              <a:rPr lang="id-ID" dirty="0" smtClean="0">
                <a:latin typeface="Cambria Math" panose="02040503050406030204" pitchFamily="18" charset="0"/>
                <a:ea typeface="Cambria Math" panose="02040503050406030204" pitchFamily="18" charset="0"/>
                <a:cs typeface="Times New Roman" panose="02020603050405020304" pitchFamily="18" charset="0"/>
              </a:rPr>
              <a:t>Selanjutnya d</a:t>
            </a:r>
            <a:r>
              <a:rPr lang="id-ID" dirty="0" smtClean="0">
                <a:latin typeface="Cambria Math" panose="02040503050406030204" pitchFamily="18" charset="0"/>
                <a:ea typeface="Cambria Math" panose="02040503050406030204" pitchFamily="18" charset="0"/>
                <a:cs typeface="Times New Roman" panose="02020603050405020304" pitchFamily="18" charset="0"/>
              </a:rPr>
              <a:t>iambil </a:t>
            </a:r>
            <a:r>
              <a:rPr lang="id-ID" dirty="0" smtClean="0">
                <a:latin typeface="Cambria Math" panose="02040503050406030204" pitchFamily="18" charset="0"/>
                <a:ea typeface="Cambria Math" panose="02040503050406030204" pitchFamily="18" charset="0"/>
                <a:cs typeface="Times New Roman" panose="02020603050405020304" pitchFamily="18" charset="0"/>
              </a:rPr>
              <a:t>p</a:t>
            </a:r>
            <a:r>
              <a:rPr lang="id-ID" dirty="0" smtClean="0">
                <a:latin typeface="Cambria Math" panose="02040503050406030204" pitchFamily="18" charset="0"/>
                <a:ea typeface="Cambria Math" panose="02040503050406030204" pitchFamily="18" charset="0"/>
                <a:cs typeface="Times New Roman" panose="02020603050405020304" pitchFamily="18" charset="0"/>
              </a:rPr>
              <a:t>ivot </a:t>
            </a:r>
            <a:r>
              <a:rPr lang="id-ID" dirty="0" smtClean="0"/>
              <a:t>15894.94</a:t>
            </a:r>
            <a:r>
              <a:rPr lang="id-ID" dirty="0" smtClean="0">
                <a:latin typeface="Cambria Math" panose="02040503050406030204" pitchFamily="18" charset="0"/>
                <a:ea typeface="Cambria Math" panose="02040503050406030204" pitchFamily="18" charset="0"/>
                <a:cs typeface="Times New Roman" panose="02020603050405020304" pitchFamily="18" charset="0"/>
              </a:rPr>
              <a:t> diperoleh pengganda                      dengan operasi baris elementer                                diperoleh, </a:t>
            </a:r>
            <a:endParaRPr lang="en-US" dirty="0" smtClean="0">
              <a:latin typeface="Cambria Math" panose="02040503050406030204" pitchFamily="18" charset="0"/>
              <a:ea typeface="Cambria Math" panose="02040503050406030204" pitchFamily="18" charset="0"/>
              <a:cs typeface="Arial" panose="020B0604020202020204" pitchFamily="34" charset="0"/>
            </a:endParaRPr>
          </a:p>
        </p:txBody>
      </p:sp>
      <p:sp>
        <p:nvSpPr>
          <p:cNvPr id="66568" name="Rectangle 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67"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208324" y="3823854"/>
            <a:ext cx="1104900" cy="371475"/>
          </a:xfrm>
          <a:prstGeom prst="rect">
            <a:avLst/>
          </a:prstGeom>
          <a:noFill/>
        </p:spPr>
      </p:pic>
      <p:sp>
        <p:nvSpPr>
          <p:cNvPr id="66570" name="Rectangle 10"/>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69"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339443" y="4191990"/>
            <a:ext cx="1257300" cy="209550"/>
          </a:xfrm>
          <a:prstGeom prst="rect">
            <a:avLst/>
          </a:prstGeom>
          <a:noFill/>
        </p:spPr>
      </p:pic>
      <p:sp>
        <p:nvSpPr>
          <p:cNvPr id="66572" name="Rectangle 1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pic>
        <p:nvPicPr>
          <p:cNvPr id="66571"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137559" y="4714503"/>
            <a:ext cx="4236413" cy="76002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26" name="Rectangle 4"/>
          <p:cNvSpPr>
            <a:spLocks noChangeArrowheads="1"/>
          </p:cNvSpPr>
          <p:nvPr/>
        </p:nvSpPr>
        <p:spPr bwMode="auto">
          <a:xfrm>
            <a:off x="1056904" y="2826304"/>
            <a:ext cx="10307782" cy="36933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lang="id-ID" dirty="0" smtClean="0">
                <a:latin typeface="Cambria Math" panose="02040503050406030204" pitchFamily="18" charset="0"/>
                <a:ea typeface="Cambria Math" panose="02040503050406030204" pitchFamily="18" charset="0"/>
                <a:cs typeface="Times New Roman" panose="02020603050405020304" pitchFamily="18" charset="0"/>
              </a:rPr>
              <a:t>Sehingga diperoleh,</a:t>
            </a:r>
            <a:endParaRPr lang="en-US" dirty="0" smtClean="0">
              <a:latin typeface="Cambria Math" panose="02040503050406030204" pitchFamily="18" charset="0"/>
              <a:ea typeface="Cambria Math" panose="02040503050406030204" pitchFamily="18" charset="0"/>
              <a:cs typeface="Arial" panose="020B0604020202020204" pitchFamily="34" charset="0"/>
            </a:endParaRPr>
          </a:p>
        </p:txBody>
      </p:sp>
      <p:sp>
        <p:nvSpPr>
          <p:cNvPr id="5120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5120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62"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64"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66" name="Rectangle 6"/>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68" name="Rectangle 8"/>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70" name="Rectangle 10"/>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sp>
        <p:nvSpPr>
          <p:cNvPr id="66572" name="Rectangle 1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id-ID"/>
          </a:p>
        </p:txBody>
      </p:sp>
      <p:graphicFrame>
        <p:nvGraphicFramePr>
          <p:cNvPr id="67586" name="Object 2" descr="image25"/>
          <p:cNvGraphicFramePr/>
          <p:nvPr/>
        </p:nvGraphicFramePr>
        <p:xfrm>
          <a:off x="3590925" y="2032000"/>
          <a:ext cx="5200650" cy="1973263"/>
        </p:xfrm>
        <a:graphic>
          <a:graphicData uri="http://schemas.openxmlformats.org/presentationml/2006/ole">
            <mc:AlternateContent xmlns:mc="http://schemas.openxmlformats.org/markup-compatibility/2006">
              <mc:Choice xmlns:v="urn:schemas-microsoft-com:vml" Requires="v">
                <p:oleObj spid="_x0000_s1025" name="Equation" r:id="rId1" imgW="77114400" imgH="29260800" progId="Equation.3">
                  <p:embed/>
                </p:oleObj>
              </mc:Choice>
              <mc:Fallback>
                <p:oleObj name="Equation" r:id="rId1" imgW="77114400" imgH="29260800" progId="Equation.3">
                  <p:embed/>
                  <p:pic>
                    <p:nvPicPr>
                      <p:cNvPr id="0" name="Picture 1024" descr="image25"/>
                      <p:cNvPicPr/>
                      <p:nvPr/>
                    </p:nvPicPr>
                    <p:blipFill>
                      <a:blip r:embed="rId2"/>
                      <a:stretch>
                        <a:fillRect/>
                      </a:stretch>
                    </p:blipFill>
                    <p:spPr>
                      <a:xfrm>
                        <a:off x="3590925" y="2032000"/>
                        <a:ext cx="5200650" cy="1973263"/>
                      </a:xfrm>
                      <a:prstGeom prst="rect">
                        <a:avLst/>
                      </a:prstGeom>
                      <a:noFill/>
                      <a:ln w="38100">
                        <a:noFill/>
                      </a:ln>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5"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1"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13"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
        <p:nvSpPr>
          <p:cNvPr id="9" name="Rectangle 8"/>
          <p:cNvSpPr/>
          <p:nvPr/>
        </p:nvSpPr>
        <p:spPr>
          <a:xfrm>
            <a:off x="1317699" y="4334494"/>
            <a:ext cx="249381" cy="676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id-ID" sz="1800" b="1" dirty="0" smtClean="0"/>
                  <a:t>2. Pivoting Sebagian (</a:t>
                </a:r>
                <a:r>
                  <a:rPr lang="id-ID" sz="1800" b="1" i="1" dirty="0" smtClean="0"/>
                  <a:t>Partial Pivoting</a:t>
                </a:r>
                <a:r>
                  <a:rPr lang="id-ID" sz="1800" b="1" dirty="0" smtClean="0"/>
                  <a:t>)</a:t>
                </a:r>
              </a:p>
              <a:p>
                <a:pPr marL="0" indent="0">
                  <a:buNone/>
                </a:pPr>
                <a:r>
                  <a:rPr lang="id-ID" sz="1800" dirty="0" smtClean="0"/>
                  <a:t>   Pada pivoting sebagian, pivot dipilih dari semua elemen pada kolom </a:t>
                </a:r>
                <a14:m>
                  <m:oMath xmlns:m="http://schemas.openxmlformats.org/officeDocument/2006/math">
                    <m:r>
                      <a:rPr lang="id-ID" sz="1800" b="0" i="1" smtClean="0">
                        <a:latin typeface="Cambria Math"/>
                      </a:rPr>
                      <m:t>𝑘</m:t>
                    </m:r>
                  </m:oMath>
                </a14:m>
                <a:r>
                  <a:rPr lang="id-ID" sz="1800" dirty="0" smtClean="0"/>
                  <a:t> yang mempunyai nilai mutlak terbesar. </a:t>
                </a:r>
              </a:p>
              <a:p>
                <a:pPr marL="0" indent="0" algn="just">
                  <a:buNone/>
                </a:pPr>
                <a14:m>
                  <m:oMathPara xmlns:m="http://schemas.openxmlformats.org/officeDocument/2006/math">
                    <m:oMathParaPr>
                      <m:jc m:val="center"/>
                    </m:oMathParaPr>
                    <m:oMath xmlns:m="http://schemas.openxmlformats.org/officeDocument/2006/math">
                      <m:d>
                        <m:dPr>
                          <m:begChr m:val="|"/>
                          <m:endChr m:val="|"/>
                          <m:ctrlPr>
                            <a:rPr lang="id-ID" sz="1800" i="1"/>
                          </m:ctrlPr>
                        </m:dPr>
                        <m:e>
                          <m:sSub>
                            <m:sSubPr>
                              <m:ctrlPr>
                                <a:rPr lang="id-ID" sz="1800" i="1"/>
                              </m:ctrlPr>
                            </m:sSubPr>
                            <m:e>
                              <m:r>
                                <a:rPr lang="id-ID" sz="1800" i="1"/>
                                <m:t>𝑎</m:t>
                              </m:r>
                            </m:e>
                            <m:sub>
                              <m:r>
                                <a:rPr lang="id-ID" sz="1800" i="1"/>
                                <m:t>𝑟𝑘</m:t>
                              </m:r>
                            </m:sub>
                          </m:sSub>
                        </m:e>
                      </m:d>
                      <m:r>
                        <a:rPr lang="id-ID" sz="1800" i="1"/>
                        <m:t>=</m:t>
                      </m:r>
                      <m:r>
                        <a:rPr lang="id-ID" sz="1800" i="1"/>
                        <m:t>𝑚𝑎𝑥</m:t>
                      </m:r>
                      <m:d>
                        <m:dPr>
                          <m:begChr m:val="{"/>
                          <m:endChr m:val="}"/>
                          <m:ctrlPr>
                            <a:rPr lang="id-ID" sz="1800" i="1"/>
                          </m:ctrlPr>
                        </m:dPr>
                        <m:e>
                          <m:d>
                            <m:dPr>
                              <m:begChr m:val="|"/>
                              <m:endChr m:val="|"/>
                              <m:ctrlPr>
                                <a:rPr lang="id-ID" sz="1800" i="1"/>
                              </m:ctrlPr>
                            </m:dPr>
                            <m:e>
                              <m:sSub>
                                <m:sSubPr>
                                  <m:ctrlPr>
                                    <a:rPr lang="id-ID" sz="1800" i="1"/>
                                  </m:ctrlPr>
                                </m:sSubPr>
                                <m:e>
                                  <m:r>
                                    <a:rPr lang="id-ID" sz="1800" i="1"/>
                                    <m:t>𝑎</m:t>
                                  </m:r>
                                </m:e>
                                <m:sub>
                                  <m:r>
                                    <a:rPr lang="id-ID" sz="1800" i="1"/>
                                    <m:t>𝑘𝑘</m:t>
                                  </m:r>
                                </m:sub>
                              </m:sSub>
                            </m:e>
                          </m:d>
                          <m:r>
                            <a:rPr lang="id-ID" sz="1800" i="1"/>
                            <m:t>,</m:t>
                          </m:r>
                          <m:d>
                            <m:dPr>
                              <m:begChr m:val="|"/>
                              <m:endChr m:val="|"/>
                              <m:ctrlPr>
                                <a:rPr lang="id-ID" sz="1800" i="1"/>
                              </m:ctrlPr>
                            </m:dPr>
                            <m:e>
                              <m:sSub>
                                <m:sSubPr>
                                  <m:ctrlPr>
                                    <a:rPr lang="id-ID" sz="1800" i="1"/>
                                  </m:ctrlPr>
                                </m:sSubPr>
                                <m:e>
                                  <m:r>
                                    <a:rPr lang="id-ID" sz="1800" i="1"/>
                                    <m:t>𝑎</m:t>
                                  </m:r>
                                </m:e>
                                <m:sub>
                                  <m:r>
                                    <a:rPr lang="id-ID" sz="1800" i="1"/>
                                    <m:t>𝑘</m:t>
                                  </m:r>
                                  <m:r>
                                    <a:rPr lang="id-ID" sz="1800" i="1"/>
                                    <m:t>+1,</m:t>
                                  </m:r>
                                  <m:r>
                                    <a:rPr lang="id-ID" sz="1800" i="1"/>
                                    <m:t>𝑘</m:t>
                                  </m:r>
                                </m:sub>
                              </m:sSub>
                            </m:e>
                          </m:d>
                          <m:r>
                            <a:rPr lang="id-ID" sz="1800" i="1"/>
                            <m:t>,…,</m:t>
                          </m:r>
                          <m:d>
                            <m:dPr>
                              <m:begChr m:val="|"/>
                              <m:endChr m:val="|"/>
                              <m:ctrlPr>
                                <a:rPr lang="id-ID" sz="1800" i="1"/>
                              </m:ctrlPr>
                            </m:dPr>
                            <m:e>
                              <m:sSub>
                                <m:sSubPr>
                                  <m:ctrlPr>
                                    <a:rPr lang="id-ID" sz="1800" i="1"/>
                                  </m:ctrlPr>
                                </m:sSubPr>
                                <m:e>
                                  <m:r>
                                    <a:rPr lang="id-ID" sz="1800" i="1"/>
                                    <m:t>𝑎</m:t>
                                  </m:r>
                                </m:e>
                                <m:sub>
                                  <m:r>
                                    <a:rPr lang="id-ID" sz="1800" i="1"/>
                                    <m:t>𝑛</m:t>
                                  </m:r>
                                  <m:r>
                                    <a:rPr lang="id-ID" sz="1800" i="1"/>
                                    <m:t>−1,</m:t>
                                  </m:r>
                                  <m:r>
                                    <a:rPr lang="id-ID" sz="1800" i="1"/>
                                    <m:t>𝑘</m:t>
                                  </m:r>
                                </m:sub>
                              </m:sSub>
                            </m:e>
                          </m:d>
                          <m:r>
                            <a:rPr lang="id-ID" sz="1800" i="1"/>
                            <m:t>,</m:t>
                          </m:r>
                          <m:d>
                            <m:dPr>
                              <m:begChr m:val="|"/>
                              <m:endChr m:val="|"/>
                              <m:ctrlPr>
                                <a:rPr lang="id-ID" sz="1800" i="1"/>
                              </m:ctrlPr>
                            </m:dPr>
                            <m:e>
                              <m:sSub>
                                <m:sSubPr>
                                  <m:ctrlPr>
                                    <a:rPr lang="id-ID" sz="1800" i="1"/>
                                  </m:ctrlPr>
                                </m:sSubPr>
                                <m:e>
                                  <m:r>
                                    <a:rPr lang="id-ID" sz="1800" i="1"/>
                                    <m:t>𝑎</m:t>
                                  </m:r>
                                </m:e>
                                <m:sub>
                                  <m:r>
                                    <a:rPr lang="id-ID" sz="1800" i="1"/>
                                    <m:t>𝑛𝑘</m:t>
                                  </m:r>
                                </m:sub>
                              </m:sSub>
                            </m:e>
                          </m:d>
                        </m:e>
                      </m:d>
                    </m:oMath>
                  </m:oMathPara>
                </a14:m>
                <a:endParaRPr lang="id-ID" sz="1800" dirty="0" smtClean="0"/>
              </a:p>
              <a:p>
                <a:pPr marL="0" indent="0" algn="just">
                  <a:buNone/>
                </a:pPr>
                <a:r>
                  <a:rPr lang="id-ID" sz="1800" dirty="0" smtClean="0"/>
                  <a:t>   Lalu pertukarkan baris </a:t>
                </a:r>
                <a14:m>
                  <m:oMath xmlns:m="http://schemas.openxmlformats.org/officeDocument/2006/math">
                    <m:r>
                      <a:rPr lang="id-ID" sz="1800" b="0" i="1" smtClean="0">
                        <a:latin typeface="Cambria Math"/>
                      </a:rPr>
                      <m:t>𝑟</m:t>
                    </m:r>
                    <m:r>
                      <a:rPr lang="id-ID" sz="1800" b="0" i="1" smtClean="0">
                        <a:latin typeface="Cambria Math"/>
                      </a:rPr>
                      <m:t> </m:t>
                    </m:r>
                  </m:oMath>
                </a14:m>
                <a:r>
                  <a:rPr lang="id-ID" sz="1800" dirty="0" smtClean="0"/>
                  <a:t>dengan baris ke</a:t>
                </a:r>
                <a14:m>
                  <m:oMath xmlns:m="http://schemas.openxmlformats.org/officeDocument/2006/math">
                    <m:r>
                      <a:rPr lang="id-ID" sz="1800" b="0" i="1" smtClean="0">
                        <a:latin typeface="Cambria Math"/>
                      </a:rPr>
                      <m:t>−</m:t>
                    </m:r>
                    <m:r>
                      <a:rPr lang="id-ID" sz="1800" b="0" i="1" smtClean="0">
                        <a:latin typeface="Cambria Math"/>
                      </a:rPr>
                      <m:t>𝑘</m:t>
                    </m:r>
                  </m:oMath>
                </a14:m>
                <a:r>
                  <a:rPr lang="id-ID" sz="1800" dirty="0" smtClean="0"/>
                  <a:t>, jika  </a:t>
                </a:r>
                <a14:m>
                  <m:oMath xmlns:m="http://schemas.openxmlformats.org/officeDocument/2006/math">
                    <m:r>
                      <a:rPr lang="id-ID" sz="1800" b="0" i="1" dirty="0" smtClean="0">
                        <a:latin typeface="Cambria Math"/>
                      </a:rPr>
                      <m:t>𝑟</m:t>
                    </m:r>
                    <m:r>
                      <a:rPr lang="id-ID" sz="1800" b="0" i="1" dirty="0" smtClean="0">
                        <a:latin typeface="Cambria Math"/>
                        <a:ea typeface="Cambria Math"/>
                      </a:rPr>
                      <m:t>&gt;</m:t>
                    </m:r>
                    <m:r>
                      <a:rPr lang="id-ID" sz="1800" b="0" i="1" dirty="0" smtClean="0">
                        <a:latin typeface="Cambria Math"/>
                        <a:ea typeface="Cambria Math"/>
                      </a:rPr>
                      <m:t>𝑘</m:t>
                    </m:r>
                  </m:oMath>
                </a14:m>
                <a:r>
                  <a:rPr lang="id-ID" sz="1800" dirty="0" smtClean="0"/>
                  <a:t>. Dengan diambilnya elemen dengan nilai mutlak terbesar sebagai elemen tumpuan, akan menghasilkan perambatan galat yang kecil. pada kolom kedua diambil nilai mutlak terbesar dari baris ke</a:t>
                </a:r>
                <a14:m>
                  <m:oMath xmlns:m="http://schemas.openxmlformats.org/officeDocument/2006/math">
                    <m:r>
                      <a:rPr lang="id-ID" sz="1800" b="0" i="1" smtClean="0">
                        <a:latin typeface="Cambria Math"/>
                      </a:rPr>
                      <m:t>−2</m:t>
                    </m:r>
                  </m:oMath>
                </a14:m>
                <a:r>
                  <a:rPr lang="id-ID" sz="1800" dirty="0" smtClean="0"/>
                  <a:t> sampai ke</a:t>
                </a:r>
                <a14:m>
                  <m:oMath xmlns:m="http://schemas.openxmlformats.org/officeDocument/2006/math">
                    <m:r>
                      <a:rPr lang="id-ID" sz="1800" b="0" i="1" smtClean="0">
                        <a:latin typeface="Cambria Math"/>
                      </a:rPr>
                      <m:t>−4</m:t>
                    </m:r>
                  </m:oMath>
                </a14:m>
                <a:r>
                  <a:rPr lang="id-ID" sz="1800" dirty="0" smtClean="0"/>
                  <a:t>, lalu pertukarkan barisnya dengan baris ke</a:t>
                </a:r>
                <a14:m>
                  <m:oMath xmlns:m="http://schemas.openxmlformats.org/officeDocument/2006/math">
                    <m:r>
                      <a:rPr lang="id-ID" sz="1800" b="0" i="1" smtClean="0">
                        <a:latin typeface="Cambria Math"/>
                      </a:rPr>
                      <m:t>−2</m:t>
                    </m:r>
                  </m:oMath>
                </a14:m>
                <a:r>
                  <a:rPr lang="id-ID" sz="1800" dirty="0" smtClean="0"/>
                  <a:t>. </a:t>
                </a:r>
                <a:r>
                  <a:rPr lang="id-ID" sz="1800" dirty="0"/>
                  <a:t>E</a:t>
                </a:r>
                <a:r>
                  <a:rPr lang="id-ID" sz="1800" dirty="0" smtClean="0"/>
                  <a:t>lemen dengan nilai mutlak terbesar itu sekarang yang menjadi pivotnya, dan begitu seterusnya untuk kolom ke</a:t>
                </a:r>
                <a14:m>
                  <m:oMath xmlns:m="http://schemas.openxmlformats.org/officeDocument/2006/math">
                    <m:r>
                      <a:rPr lang="id-ID" sz="1800" b="0" i="1" smtClean="0">
                        <a:latin typeface="Cambria Math"/>
                      </a:rPr>
                      <m:t>−3</m:t>
                    </m:r>
                  </m:oMath>
                </a14:m>
                <a:r>
                  <a:rPr lang="id-ID" sz="1800" dirty="0" smtClean="0"/>
                  <a:t> dan kolom ke</a:t>
                </a:r>
                <a14:m>
                  <m:oMath xmlns:m="http://schemas.openxmlformats.org/officeDocument/2006/math">
                    <m:r>
                      <a:rPr lang="id-ID" sz="1800" b="0" i="1" smtClean="0">
                        <a:latin typeface="Cambria Math"/>
                      </a:rPr>
                      <m:t>−4</m:t>
                    </m:r>
                  </m:oMath>
                </a14:m>
                <a:endParaRPr lang="id-ID" sz="1800" b="0" dirty="0" smtClean="0"/>
              </a:p>
              <a:p>
                <a:pPr marL="0" indent="0">
                  <a:buNone/>
                </a:pPr>
                <a14:m>
                  <m:oMathPara xmlns:m="http://schemas.openxmlformats.org/officeDocument/2006/math">
                    <m:oMathParaPr>
                      <m:jc m:val="left"/>
                    </m:oMathParaPr>
                    <m:oMath xmlns:m="http://schemas.openxmlformats.org/officeDocument/2006/math">
                      <m:d>
                        <m:dPr>
                          <m:begChr m:val="["/>
                          <m:endChr m:val="]"/>
                          <m:ctrlPr>
                            <a:rPr lang="id-ID" sz="1800" i="1"/>
                          </m:ctrlPr>
                        </m:dPr>
                        <m:e>
                          <m:eqArr>
                            <m:eqArrPr>
                              <m:ctrlPr>
                                <a:rPr lang="id-ID" sz="1800" i="1"/>
                              </m:ctrlPr>
                            </m:eqArrPr>
                            <m:e>
                              <m:m>
                                <m:mPr>
                                  <m:mcs>
                                    <m:mc>
                                      <m:mcPr>
                                        <m:count m:val="2"/>
                                        <m:mcJc m:val="center"/>
                                      </m:mcPr>
                                    </m:mc>
                                  </m:mcs>
                                  <m:ctrlPr>
                                    <a:rPr lang="id-ID" sz="1800" i="1"/>
                                  </m:ctrlPr>
                                </m:mPr>
                                <m:mr>
                                  <m:e>
                                    <m:r>
                                      <a:rPr lang="id-ID" sz="1800" i="1"/>
                                      <m:t>𝑥</m:t>
                                    </m:r>
                                  </m:e>
                                  <m:e>
                                    <m:r>
                                      <a:rPr lang="id-ID" sz="1800" i="1"/>
                                      <m:t>𝑥</m:t>
                                    </m:r>
                                  </m:e>
                                </m:mr>
                                <m:mr>
                                  <m:e>
                                    <m:r>
                                      <a:rPr lang="id-ID" sz="1800" i="1"/>
                                      <m:t>0</m:t>
                                    </m:r>
                                  </m:e>
                                  <m:e>
                                    <m:r>
                                      <a:rPr lang="id-ID" sz="1800" i="1"/>
                                      <m:t>𝑥</m:t>
                                    </m:r>
                                  </m:e>
                                </m:mr>
                              </m:m>
                              <m:r>
                                <a:rPr lang="id-ID" sz="1800" i="1"/>
                                <m:t>    </m:t>
                              </m:r>
                              <m:m>
                                <m:mPr>
                                  <m:mcs>
                                    <m:mc>
                                      <m:mcPr>
                                        <m:count m:val="2"/>
                                        <m:mcJc m:val="center"/>
                                      </m:mcPr>
                                    </m:mc>
                                  </m:mcs>
                                  <m:ctrlPr>
                                    <a:rPr lang="id-ID" sz="1800" i="1"/>
                                  </m:ctrlPr>
                                </m:mPr>
                                <m:mr>
                                  <m:e>
                                    <m:r>
                                      <a:rPr lang="id-ID" sz="1800" i="1"/>
                                      <m:t>𝑥</m:t>
                                    </m:r>
                                  </m:e>
                                  <m:e>
                                    <m:r>
                                      <a:rPr lang="id-ID" sz="1800" i="1"/>
                                      <m:t>𝑥</m:t>
                                    </m:r>
                                  </m:e>
                                </m:mr>
                                <m:mr>
                                  <m:e>
                                    <m:r>
                                      <a:rPr lang="id-ID" sz="1800" i="1"/>
                                      <m:t>𝑥</m:t>
                                    </m:r>
                                  </m:e>
                                  <m:e>
                                    <m:r>
                                      <a:rPr lang="id-ID" sz="1800" i="1"/>
                                      <m:t>𝑥</m:t>
                                    </m:r>
                                  </m:e>
                                </m:mr>
                              </m:m>
                              <m:r>
                                <a:rPr lang="id-ID" sz="1800" i="1"/>
                                <m:t>   </m:t>
                              </m:r>
                              <m:m>
                                <m:mPr>
                                  <m:mcs>
                                    <m:mc>
                                      <m:mcPr>
                                        <m:count m:val="2"/>
                                        <m:mcJc m:val="center"/>
                                      </m:mcPr>
                                    </m:mc>
                                  </m:mcs>
                                  <m:ctrlPr>
                                    <a:rPr lang="id-ID" sz="1800" i="1"/>
                                  </m:ctrlPr>
                                </m:mPr>
                                <m:mr>
                                  <m:e>
                                    <m:r>
                                      <a:rPr lang="id-ID" sz="1800" i="1"/>
                                      <m:t>:</m:t>
                                    </m:r>
                                  </m:e>
                                  <m:e>
                                    <m:r>
                                      <a:rPr lang="id-ID" sz="1800" i="1"/>
                                      <m:t>𝑥</m:t>
                                    </m:r>
                                  </m:e>
                                </m:mr>
                                <m:mr>
                                  <m:e>
                                    <m:r>
                                      <a:rPr lang="id-ID" sz="1800" i="1"/>
                                      <m:t>:</m:t>
                                    </m:r>
                                  </m:e>
                                  <m:e>
                                    <m:r>
                                      <a:rPr lang="id-ID" sz="1800" i="1"/>
                                      <m:t>𝑥</m:t>
                                    </m:r>
                                  </m:e>
                                </m:mr>
                              </m:m>
                            </m:e>
                            <m:e>
                              <m:m>
                                <m:mPr>
                                  <m:mcs>
                                    <m:mc>
                                      <m:mcPr>
                                        <m:count m:val="2"/>
                                        <m:mcJc m:val="center"/>
                                      </m:mcPr>
                                    </m:mc>
                                  </m:mcs>
                                  <m:ctrlPr>
                                    <a:rPr lang="id-ID" sz="1800" i="1"/>
                                  </m:ctrlPr>
                                </m:mPr>
                                <m:mr>
                                  <m:e>
                                    <m:r>
                                      <a:rPr lang="id-ID" sz="1800" i="1"/>
                                      <m:t>0</m:t>
                                    </m:r>
                                  </m:e>
                                  <m:e>
                                    <m:r>
                                      <a:rPr lang="id-ID" sz="1800" i="1"/>
                                      <m:t>𝑥</m:t>
                                    </m:r>
                                  </m:e>
                                </m:mr>
                                <m:mr>
                                  <m:e>
                                    <m:r>
                                      <a:rPr lang="id-ID" sz="1800" i="1"/>
                                      <m:t>0</m:t>
                                    </m:r>
                                  </m:e>
                                  <m:e>
                                    <m:r>
                                      <a:rPr lang="id-ID" sz="1800" i="1"/>
                                      <m:t>𝑥</m:t>
                                    </m:r>
                                  </m:e>
                                </m:mr>
                              </m:m>
                              <m:r>
                                <a:rPr lang="id-ID" sz="1800" i="1"/>
                                <m:t>    </m:t>
                              </m:r>
                              <m:m>
                                <m:mPr>
                                  <m:mcs>
                                    <m:mc>
                                      <m:mcPr>
                                        <m:count m:val="2"/>
                                        <m:mcJc m:val="center"/>
                                      </m:mcPr>
                                    </m:mc>
                                  </m:mcs>
                                  <m:ctrlPr>
                                    <a:rPr lang="id-ID" sz="1800" i="1"/>
                                  </m:ctrlPr>
                                </m:mPr>
                                <m:mr>
                                  <m:e>
                                    <m:r>
                                      <a:rPr lang="id-ID" sz="1800" i="1"/>
                                      <m:t>𝑥</m:t>
                                    </m:r>
                                  </m:e>
                                  <m:e>
                                    <m:r>
                                      <a:rPr lang="id-ID" sz="1800" i="1"/>
                                      <m:t>𝑥</m:t>
                                    </m:r>
                                  </m:e>
                                </m:mr>
                                <m:mr>
                                  <m:e>
                                    <m:r>
                                      <a:rPr lang="id-ID" sz="1800" i="1"/>
                                      <m:t>𝑥</m:t>
                                    </m:r>
                                  </m:e>
                                  <m:e>
                                    <m:r>
                                      <a:rPr lang="id-ID" sz="1800" i="1"/>
                                      <m:t>𝑥</m:t>
                                    </m:r>
                                  </m:e>
                                </m:mr>
                              </m:m>
                              <m:r>
                                <a:rPr lang="id-ID" sz="1800" i="1"/>
                                <m:t>   </m:t>
                              </m:r>
                              <m:m>
                                <m:mPr>
                                  <m:mcs>
                                    <m:mc>
                                      <m:mcPr>
                                        <m:count m:val="2"/>
                                        <m:mcJc m:val="center"/>
                                      </m:mcPr>
                                    </m:mc>
                                  </m:mcs>
                                  <m:ctrlPr>
                                    <a:rPr lang="id-ID" sz="1800" i="1"/>
                                  </m:ctrlPr>
                                </m:mPr>
                                <m:mr>
                                  <m:e>
                                    <m:r>
                                      <a:rPr lang="id-ID" sz="1800" i="1"/>
                                      <m:t>:</m:t>
                                    </m:r>
                                  </m:e>
                                  <m:e>
                                    <m:r>
                                      <a:rPr lang="id-ID" sz="1800" i="1"/>
                                      <m:t>𝑥</m:t>
                                    </m:r>
                                  </m:e>
                                </m:mr>
                                <m:mr>
                                  <m:e>
                                    <m:r>
                                      <a:rPr lang="id-ID" sz="1800" i="1"/>
                                      <m:t>:</m:t>
                                    </m:r>
                                  </m:e>
                                  <m:e>
                                    <m:r>
                                      <a:rPr lang="id-ID" sz="1800" i="1"/>
                                      <m:t>𝑥</m:t>
                                    </m:r>
                                  </m:e>
                                </m:mr>
                              </m:m>
                            </m:e>
                          </m:eqArr>
                        </m:e>
                      </m:d>
                    </m:oMath>
                  </m:oMathPara>
                </a14:m>
                <a:endParaRPr lang="id-ID" sz="1800" dirty="0" smtClean="0"/>
              </a:p>
              <a:p>
                <a:pPr marL="0" indent="0">
                  <a:buNone/>
                </a:pPr>
                <a:endParaRPr lang="id-ID" sz="1800" dirty="0"/>
              </a:p>
              <a:p>
                <a:pPr marL="0" indent="0">
                  <a:buNone/>
                </a:pPr>
                <a:r>
                  <a:rPr lang="id-ID" sz="1600" dirty="0" smtClean="0"/>
                  <a:t>        Cari </a:t>
                </a:r>
                <a14:m>
                  <m:oMath xmlns:m="http://schemas.openxmlformats.org/officeDocument/2006/math">
                    <m:d>
                      <m:dPr>
                        <m:begChr m:val="|"/>
                        <m:endChr m:val="|"/>
                        <m:ctrlPr>
                          <a:rPr lang="id-ID" sz="1600" i="1" smtClean="0">
                            <a:latin typeface="Cambria Math"/>
                          </a:rPr>
                        </m:ctrlPr>
                      </m:dPr>
                      <m:e>
                        <m:r>
                          <a:rPr lang="id-ID" sz="1600" b="0" i="1" smtClean="0">
                            <a:latin typeface="Cambria Math"/>
                          </a:rPr>
                          <m:t>𝑥</m:t>
                        </m:r>
                      </m:e>
                    </m:d>
                  </m:oMath>
                </a14:m>
                <a:r>
                  <a:rPr lang="id-ID" sz="1600" dirty="0" smtClean="0"/>
                  <a:t> terbesar, kemudian lakukan pertukaran dengan baris ke</a:t>
                </a:r>
                <a14:m>
                  <m:oMath xmlns:m="http://schemas.openxmlformats.org/officeDocument/2006/math">
                    <m:r>
                      <a:rPr lang="id-ID" sz="1600" b="0" i="1" smtClean="0">
                        <a:latin typeface="Cambria Math"/>
                      </a:rPr>
                      <m:t>−2</m:t>
                    </m:r>
                  </m:oMath>
                </a14:m>
                <a:endParaRPr lang="id-ID" sz="16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1"/>
                <a:stretch>
                  <a:fillRect l="-522" t="-1261" r="-1159"/>
                </a:stretch>
              </a:blipFill>
            </p:spPr>
            <p:txBody>
              <a:bodyPr/>
              <a:lstStyle/>
              <a:p>
                <a:r>
                  <a:rPr lang="id-ID">
                    <a:noFill/>
                  </a:rPr>
                  <a:t> </a:t>
                </a:r>
                <a:endParaRPr lang="id-ID">
                  <a:noFill/>
                </a:endParaRPr>
              </a:p>
            </p:txBody>
          </p:sp>
        </mc:Fallback>
      </mc:AlternateContent>
      <p:cxnSp>
        <p:nvCxnSpPr>
          <p:cNvPr id="12" name="Straight Arrow Connector 11"/>
          <p:cNvCxnSpPr>
            <a:stCxn id="9" idx="2"/>
          </p:cNvCxnSpPr>
          <p:nvPr/>
        </p:nvCxnSpPr>
        <p:spPr>
          <a:xfrm flipH="1">
            <a:off x="1442389" y="5011388"/>
            <a:ext cx="1" cy="3325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p:txBody>
              <a:bodyPr>
                <a:normAutofit/>
              </a:bodyPr>
              <a:lstStyle/>
              <a:p>
                <a:pPr marL="0" indent="0">
                  <a:buNone/>
                </a:pPr>
                <a:r>
                  <a:rPr lang="id-ID" sz="2000" dirty="0" smtClean="0"/>
                  <a:t>Contoh : Terapkan metode eliminasi Gaussian dengan strategi pivoting parsial untuk menyelesaikan sistem persamaan linier </a:t>
                </a:r>
                <a14:m>
                  <m:oMath xmlns:m="http://schemas.openxmlformats.org/officeDocument/2006/math">
                    <m:r>
                      <a:rPr lang="id-ID" sz="2000" b="0" i="1" smtClean="0">
                        <a:latin typeface="Cambria Math"/>
                      </a:rPr>
                      <m:t>𝐴𝑥</m:t>
                    </m:r>
                    <m:r>
                      <a:rPr lang="id-ID" sz="2000" b="0" i="1" smtClean="0">
                        <a:latin typeface="Cambria Math"/>
                      </a:rPr>
                      <m:t>=</m:t>
                    </m:r>
                    <m:r>
                      <a:rPr lang="id-ID" sz="2000" b="0" i="1" smtClean="0">
                        <a:latin typeface="Cambria Math"/>
                      </a:rPr>
                      <m:t>𝑏</m:t>
                    </m:r>
                  </m:oMath>
                </a14:m>
                <a:r>
                  <a:rPr lang="id-ID" sz="2000" dirty="0" smtClean="0"/>
                  <a:t> dengan </a:t>
                </a:r>
              </a:p>
              <a:p>
                <a:pPr marL="0" indent="0">
                  <a:buNone/>
                </a:pPr>
                <a:endParaRPr lang="id-ID" sz="2000" dirty="0" smtClean="0"/>
              </a:p>
              <a:p>
                <a:pPr marL="0" indent="0">
                  <a:buNone/>
                </a:pPr>
                <a14:m>
                  <m:oMath xmlns:m="http://schemas.openxmlformats.org/officeDocument/2006/math">
                    <m:r>
                      <a:rPr lang="id-ID" sz="2000" i="1"/>
                      <m:t>𝐴</m:t>
                    </m:r>
                    <m:r>
                      <a:rPr lang="id-ID" sz="2000" i="1"/>
                      <m:t>=</m:t>
                    </m:r>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21.0</m:t>
                                  </m:r>
                                </m:e>
                                <m:e>
                                  <m:r>
                                    <a:rPr lang="id-ID" sz="2000" i="1"/>
                                    <m:t>67.0</m:t>
                                  </m:r>
                                </m:e>
                              </m:mr>
                              <m:mr>
                                <m:e>
                                  <m:r>
                                    <a:rPr lang="id-ID" sz="2000" i="1"/>
                                    <m:t>76.0</m:t>
                                  </m:r>
                                </m:e>
                                <m:e>
                                  <m:r>
                                    <a:rPr lang="id-ID" sz="2000" i="1"/>
                                    <m:t>63.0</m:t>
                                  </m:r>
                                </m:e>
                              </m:mr>
                            </m:m>
                            <m:r>
                              <a:rPr lang="id-ID" sz="2000" i="1"/>
                              <m:t>    </m:t>
                            </m:r>
                            <m:m>
                              <m:mPr>
                                <m:mcs>
                                  <m:mc>
                                    <m:mcPr>
                                      <m:count m:val="2"/>
                                      <m:mcJc m:val="center"/>
                                    </m:mcPr>
                                  </m:mc>
                                </m:mcs>
                                <m:ctrlPr>
                                  <a:rPr lang="id-ID" sz="2000" i="1"/>
                                </m:ctrlPr>
                              </m:mPr>
                              <m:mr>
                                <m:e>
                                  <m:r>
                                    <a:rPr lang="id-ID" sz="2000" i="1"/>
                                    <m:t>88.0</m:t>
                                  </m:r>
                                </m:e>
                                <m:e>
                                  <m:r>
                                    <a:rPr lang="id-ID" sz="2000" i="1"/>
                                    <m:t>73.0</m:t>
                                  </m:r>
                                </m:e>
                              </m:mr>
                              <m:mr>
                                <m:e>
                                  <m:r>
                                    <a:rPr lang="id-ID" sz="2000" i="1"/>
                                    <m:t>7.0</m:t>
                                  </m:r>
                                </m:e>
                                <m:e>
                                  <m:r>
                                    <a:rPr lang="id-ID" sz="2000" i="1"/>
                                    <m:t>20.0</m:t>
                                  </m:r>
                                </m:e>
                              </m:mr>
                            </m:m>
                          </m:e>
                          <m:e>
                            <m:m>
                              <m:mPr>
                                <m:mcs>
                                  <m:mc>
                                    <m:mcPr>
                                      <m:count m:val="2"/>
                                      <m:mcJc m:val="center"/>
                                    </m:mcPr>
                                  </m:mc>
                                </m:mcs>
                                <m:ctrlPr>
                                  <a:rPr lang="id-ID" sz="2000" i="1"/>
                                </m:ctrlPr>
                              </m:mPr>
                              <m:mr>
                                <m:e>
                                  <m:r>
                                    <a:rPr lang="id-ID" sz="2000" i="1"/>
                                    <m:t>0.0</m:t>
                                  </m:r>
                                </m:e>
                                <m:e>
                                  <m:r>
                                    <a:rPr lang="id-ID" sz="2000" i="1"/>
                                    <m:t>85.0</m:t>
                                  </m:r>
                                </m:e>
                              </m:mr>
                              <m:mr>
                                <m:e>
                                  <m:r>
                                    <a:rPr lang="id-ID" sz="2000" i="1"/>
                                    <m:t>19.3</m:t>
                                  </m:r>
                                </m:e>
                                <m:e>
                                  <m:r>
                                    <a:rPr lang="id-ID" sz="2000" i="1"/>
                                    <m:t>43.0</m:t>
                                  </m:r>
                                </m:e>
                              </m:mr>
                            </m:m>
                            <m:r>
                              <a:rPr lang="id-ID" sz="2000" i="1"/>
                              <m:t>    </m:t>
                            </m:r>
                            <m:m>
                              <m:mPr>
                                <m:mcs>
                                  <m:mc>
                                    <m:mcPr>
                                      <m:count m:val="2"/>
                                      <m:mcJc m:val="center"/>
                                    </m:mcPr>
                                  </m:mc>
                                </m:mcs>
                                <m:ctrlPr>
                                  <a:rPr lang="id-ID" sz="2000" i="1"/>
                                </m:ctrlPr>
                              </m:mPr>
                              <m:mr>
                                <m:e>
                                  <m:r>
                                    <a:rPr lang="id-ID" sz="2000" i="1"/>
                                    <m:t>56.0</m:t>
                                  </m:r>
                                </m:e>
                                <m:e>
                                  <m:r>
                                    <a:rPr lang="id-ID" sz="2000" i="1"/>
                                    <m:t>54.0</m:t>
                                  </m:r>
                                </m:e>
                              </m:mr>
                              <m:mr>
                                <m:e>
                                  <m:r>
                                    <a:rPr lang="id-ID" sz="2000" i="1"/>
                                    <m:t>30.2</m:t>
                                  </m:r>
                                </m:e>
                                <m:e>
                                  <m:r>
                                    <a:rPr lang="id-ID" sz="2000" i="1"/>
                                    <m:t>29.4</m:t>
                                  </m:r>
                                </m:e>
                              </m:mr>
                            </m:m>
                          </m:e>
                        </m:eqArr>
                      </m:e>
                    </m:d>
                  </m:oMath>
                </a14:m>
                <a:r>
                  <a:rPr lang="id-ID" sz="2000" dirty="0"/>
                  <a:t> dan </a:t>
                </a:r>
                <a14:m>
                  <m:oMath xmlns:m="http://schemas.openxmlformats.org/officeDocument/2006/math">
                    <m:r>
                      <a:rPr lang="id-ID" sz="2000" i="1"/>
                      <m:t>𝑏</m:t>
                    </m:r>
                    <m:r>
                      <a:rPr lang="id-ID" sz="2000" i="1"/>
                      <m:t>=</m:t>
                    </m:r>
                    <m:d>
                      <m:dPr>
                        <m:begChr m:val="["/>
                        <m:endChr m:val="]"/>
                        <m:ctrlPr>
                          <a:rPr lang="id-ID" sz="2000" i="1"/>
                        </m:ctrlPr>
                      </m:dPr>
                      <m:e>
                        <m:eqArr>
                          <m:eqArrPr>
                            <m:ctrlPr>
                              <a:rPr lang="id-ID" sz="2000" i="1"/>
                            </m:ctrlPr>
                          </m:eqArrPr>
                          <m:e>
                            <m:m>
                              <m:mPr>
                                <m:mcs>
                                  <m:mc>
                                    <m:mcPr>
                                      <m:count m:val="1"/>
                                      <m:mcJc m:val="center"/>
                                    </m:mcPr>
                                  </m:mc>
                                </m:mcs>
                                <m:ctrlPr>
                                  <a:rPr lang="id-ID" sz="2000" i="1"/>
                                </m:ctrlPr>
                              </m:mPr>
                              <m:mr>
                                <m:e>
                                  <m:r>
                                    <a:rPr lang="id-ID" sz="2000" i="1"/>
                                    <m:t>141.0</m:t>
                                  </m:r>
                                </m:e>
                              </m:mr>
                              <m:mr>
                                <m:e>
                                  <m:r>
                                    <a:rPr lang="id-ID" sz="2000" i="1"/>
                                    <m:t>109.0</m:t>
                                  </m:r>
                                </m:e>
                              </m:mr>
                            </m:m>
                          </m:e>
                          <m:e>
                            <m:r>
                              <a:rPr lang="id-ID" sz="2000" i="1"/>
                              <m:t>218.0</m:t>
                            </m:r>
                          </m:e>
                          <m:e>
                            <m:r>
                              <a:rPr lang="id-ID" sz="2000" i="1"/>
                              <m:t>93.7</m:t>
                            </m:r>
                          </m:e>
                        </m:eqArr>
                      </m:e>
                    </m:d>
                  </m:oMath>
                </a14:m>
                <a:endParaRPr lang="id-ID" sz="2000" dirty="0" smtClean="0"/>
              </a:p>
              <a:p>
                <a:pPr marL="0" indent="0">
                  <a:buNone/>
                </a:pPr>
                <a:endParaRPr lang="id-ID" sz="2000" dirty="0" smtClean="0"/>
              </a:p>
              <a:p>
                <a:pPr marL="0" indent="0">
                  <a:buNone/>
                </a:pPr>
                <a:r>
                  <a:rPr lang="id-ID" sz="2000" dirty="0" smtClean="0"/>
                  <a:t>Persamaan ini mempunyai penyelesaian eksak </a:t>
                </a:r>
                <a14:m>
                  <m:oMath xmlns:m="http://schemas.openxmlformats.org/officeDocument/2006/math">
                    <m:sSub>
                      <m:sSubPr>
                        <m:ctrlPr>
                          <a:rPr lang="id-ID" sz="2000" i="1"/>
                        </m:ctrlPr>
                      </m:sSubPr>
                      <m:e>
                        <m:r>
                          <a:rPr lang="id-ID" sz="2000" i="1"/>
                          <m:t>𝑥</m:t>
                        </m:r>
                      </m:e>
                      <m:sub>
                        <m:r>
                          <a:rPr lang="id-ID" sz="2000" i="1"/>
                          <m:t>1</m:t>
                        </m:r>
                      </m:sub>
                    </m:sSub>
                    <m:r>
                      <a:rPr lang="id-ID" sz="2000" i="1"/>
                      <m:t>=−1, </m:t>
                    </m:r>
                    <m:sSub>
                      <m:sSubPr>
                        <m:ctrlPr>
                          <a:rPr lang="id-ID" sz="2000" i="1"/>
                        </m:ctrlPr>
                      </m:sSubPr>
                      <m:e>
                        <m:r>
                          <a:rPr lang="id-ID" sz="2000" i="1"/>
                          <m:t>𝑥</m:t>
                        </m:r>
                      </m:e>
                      <m:sub>
                        <m:r>
                          <a:rPr lang="id-ID" sz="2000" i="1"/>
                          <m:t>2</m:t>
                        </m:r>
                      </m:sub>
                    </m:sSub>
                    <m:r>
                      <a:rPr lang="id-ID" sz="2000" i="1"/>
                      <m:t>=2, </m:t>
                    </m:r>
                    <m:sSub>
                      <m:sSubPr>
                        <m:ctrlPr>
                          <a:rPr lang="id-ID" sz="2000" i="1"/>
                        </m:ctrlPr>
                      </m:sSubPr>
                      <m:e>
                        <m:r>
                          <a:rPr lang="id-ID" sz="2000" i="1"/>
                          <m:t>𝑥</m:t>
                        </m:r>
                      </m:e>
                      <m:sub>
                        <m:r>
                          <a:rPr lang="id-ID" sz="2000" i="1"/>
                          <m:t>3</m:t>
                        </m:r>
                      </m:sub>
                    </m:sSub>
                    <m:r>
                      <a:rPr lang="id-ID" sz="2000" i="1"/>
                      <m:t>=−3, </m:t>
                    </m:r>
                    <m:sSub>
                      <m:sSubPr>
                        <m:ctrlPr>
                          <a:rPr lang="id-ID" sz="2000" i="1"/>
                        </m:ctrlPr>
                      </m:sSubPr>
                      <m:e>
                        <m:r>
                          <a:rPr lang="id-ID" sz="2000" i="1"/>
                          <m:t>𝑥</m:t>
                        </m:r>
                      </m:e>
                      <m:sub>
                        <m:r>
                          <a:rPr lang="id-ID" sz="2000" i="1"/>
                          <m:t>4</m:t>
                        </m:r>
                      </m:sub>
                    </m:sSub>
                    <m:r>
                      <a:rPr lang="id-ID" sz="2000" i="1"/>
                      <m:t>=4.</m:t>
                    </m:r>
                  </m:oMath>
                </a14:m>
                <a:r>
                  <a:rPr lang="id-ID" sz="2000" dirty="0"/>
                  <a:t/>
                </a:r>
                <a:endParaRPr lang="id-ID" sz="2000" dirty="0" smtClean="0"/>
              </a:p>
              <a:p>
                <a:pPr marL="0" indent="0">
                  <a:buNone/>
                </a:pPr>
                <a:r>
                  <a:rPr lang="id-ID" sz="2000" dirty="0" smtClean="0"/>
                  <a:t>Gunakan ketelitian maksimal 4 digit di belakang koma. Bandingkan hasilnya dengan hasil eksak.</a:t>
                </a:r>
                <a:r>
                  <a:rPr lang="id-ID" sz="1800" dirty="0" smtClean="0"/>
                  <a:t/>
                </a:r>
              </a:p>
              <a:p>
                <a:pPr marL="0" indent="0">
                  <a:buNone/>
                </a:pPr>
                <a:endParaRPr lang="id-ID" sz="1800" dirty="0"/>
              </a:p>
              <a:p>
                <a:pPr marL="0" indent="0">
                  <a:buNone/>
                </a:pPr>
                <a:endParaRPr lang="en-US" sz="18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blipFill rotWithShape="1">
                <a:blip r:embed="rId1"/>
                <a:stretch>
                  <a:fillRect l="-638" t="-1401" r="-58"/>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p:txBody>
              <a:bodyPr>
                <a:normAutofit/>
              </a:bodyPr>
              <a:lstStyle/>
              <a:p>
                <a:pPr marL="0" indent="0">
                  <a:buNone/>
                </a:pPr>
                <a:r>
                  <a:rPr lang="id-ID" sz="2000" dirty="0" smtClean="0"/>
                  <a:t>Penyelesaian : </a:t>
                </a:r>
              </a:p>
              <a:p>
                <a:pPr marL="0" indent="0">
                  <a:buNone/>
                </a:pPr>
                <a:endParaRPr lang="id-ID" sz="2000" dirty="0" smtClean="0"/>
              </a:p>
              <a:p>
                <a:r>
                  <a:rPr lang="id-ID" sz="2000" dirty="0" smtClean="0"/>
                  <a:t>Terlebih dahulu susun matriks perluasannya </a:t>
                </a:r>
              </a:p>
              <a:p>
                <a:pPr marL="0" indent="0">
                  <a:buNone/>
                </a:pPr>
                <a:endParaRPr lang="id-ID" sz="2000" dirty="0" smtClean="0"/>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m:ctrlPr>
                        </m:dPr>
                        <m:e>
                          <m:r>
                            <a:rPr lang="id-ID" sz="2000" i="1"/>
                            <m:t>𝐴</m:t>
                          </m:r>
                          <m:r>
                            <a:rPr lang="id-ID" sz="2000" i="1"/>
                            <m:t> :</m:t>
                          </m:r>
                          <m:r>
                            <a:rPr lang="id-ID" sz="2000" i="1"/>
                            <m:t>𝑏</m:t>
                          </m:r>
                        </m:e>
                      </m:d>
                      <m:r>
                        <a:rPr lang="id-ID" sz="2000" i="1"/>
                        <m:t>=</m:t>
                      </m:r>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21.0</m:t>
                                    </m:r>
                                  </m:e>
                                  <m:e>
                                    <m:r>
                                      <a:rPr lang="id-ID" sz="2000" i="1"/>
                                      <m:t>67.0</m:t>
                                    </m:r>
                                  </m:e>
                                </m:mr>
                                <m:mr>
                                  <m:e>
                                    <m:r>
                                      <a:rPr lang="id-ID" sz="2000" i="1"/>
                                      <m:t>76.0</m:t>
                                    </m:r>
                                  </m:e>
                                  <m:e>
                                    <m:r>
                                      <a:rPr lang="id-ID" sz="2000" i="1"/>
                                      <m:t>63.0</m:t>
                                    </m:r>
                                  </m:e>
                                </m:mr>
                              </m:m>
                              <m:r>
                                <a:rPr lang="id-ID" sz="2000" i="1"/>
                                <m:t>    </m:t>
                              </m:r>
                              <m:m>
                                <m:mPr>
                                  <m:mcs>
                                    <m:mc>
                                      <m:mcPr>
                                        <m:count m:val="2"/>
                                        <m:mcJc m:val="center"/>
                                      </m:mcPr>
                                    </m:mc>
                                  </m:mcs>
                                  <m:ctrlPr>
                                    <a:rPr lang="id-ID" sz="2000" i="1"/>
                                  </m:ctrlPr>
                                </m:mPr>
                                <m:mr>
                                  <m:e>
                                    <m:r>
                                      <a:rPr lang="id-ID" sz="2000" i="1"/>
                                      <m:t>88.0</m:t>
                                    </m:r>
                                  </m:e>
                                  <m:e>
                                    <m:r>
                                      <a:rPr lang="id-ID" sz="2000" i="1"/>
                                      <m:t>73.0</m:t>
                                    </m:r>
                                  </m:e>
                                </m:mr>
                                <m:mr>
                                  <m:e>
                                    <m:r>
                                      <a:rPr lang="id-ID" sz="2000" i="1"/>
                                      <m:t>7.0</m:t>
                                    </m:r>
                                  </m:e>
                                  <m:e>
                                    <m:r>
                                      <a:rPr lang="id-ID" sz="2000" i="1"/>
                                      <m:t>20.0</m:t>
                                    </m:r>
                                  </m:e>
                                </m:mr>
                              </m:m>
                              <m:r>
                                <a:rPr lang="id-ID" sz="2000" i="1"/>
                                <m:t>   </m:t>
                              </m:r>
                              <m:m>
                                <m:mPr>
                                  <m:mcs>
                                    <m:mc>
                                      <m:mcPr>
                                        <m:count m:val="2"/>
                                        <m:mcJc m:val="center"/>
                                      </m:mcPr>
                                    </m:mc>
                                  </m:mcs>
                                  <m:ctrlPr>
                                    <a:rPr lang="id-ID" sz="2000" i="1"/>
                                  </m:ctrlPr>
                                </m:mPr>
                                <m:mr>
                                  <m:e>
                                    <m:r>
                                      <a:rPr lang="id-ID" sz="2000" i="1"/>
                                      <m:t>:</m:t>
                                    </m:r>
                                  </m:e>
                                  <m:e>
                                    <m:r>
                                      <a:rPr lang="id-ID" sz="2000" i="1"/>
                                      <m:t>141.0</m:t>
                                    </m:r>
                                  </m:e>
                                </m:mr>
                                <m:mr>
                                  <m:e>
                                    <m:r>
                                      <a:rPr lang="id-ID" sz="2000" i="1"/>
                                      <m:t>:</m:t>
                                    </m:r>
                                  </m:e>
                                  <m:e>
                                    <m:r>
                                      <a:rPr lang="id-ID" sz="2000" i="1"/>
                                      <m:t>109.0</m:t>
                                    </m:r>
                                  </m:e>
                                </m:mr>
                              </m:m>
                            </m:e>
                            <m:e>
                              <m:m>
                                <m:mPr>
                                  <m:mcs>
                                    <m:mc>
                                      <m:mcPr>
                                        <m:count m:val="2"/>
                                        <m:mcJc m:val="center"/>
                                      </m:mcPr>
                                    </m:mc>
                                  </m:mcs>
                                  <m:ctrlPr>
                                    <a:rPr lang="id-ID" sz="2000" i="1"/>
                                  </m:ctrlPr>
                                </m:mPr>
                                <m:mr>
                                  <m:e>
                                    <m:r>
                                      <a:rPr lang="id-ID" sz="2000" i="1"/>
                                      <m:t>0.0</m:t>
                                    </m:r>
                                  </m:e>
                                  <m:e>
                                    <m:r>
                                      <a:rPr lang="id-ID" sz="2000" i="1"/>
                                      <m:t>85.0</m:t>
                                    </m:r>
                                  </m:e>
                                </m:mr>
                                <m:mr>
                                  <m:e>
                                    <m:r>
                                      <a:rPr lang="id-ID" sz="2000" i="1"/>
                                      <m:t>19.3</m:t>
                                    </m:r>
                                  </m:e>
                                  <m:e>
                                    <m:r>
                                      <a:rPr lang="id-ID" sz="2000" i="1"/>
                                      <m:t>43.0</m:t>
                                    </m:r>
                                  </m:e>
                                </m:mr>
                              </m:m>
                              <m:r>
                                <a:rPr lang="id-ID" sz="2000" i="1"/>
                                <m:t>    </m:t>
                              </m:r>
                              <m:m>
                                <m:mPr>
                                  <m:mcs>
                                    <m:mc>
                                      <m:mcPr>
                                        <m:count m:val="2"/>
                                        <m:mcJc m:val="center"/>
                                      </m:mcPr>
                                    </m:mc>
                                  </m:mcs>
                                  <m:ctrlPr>
                                    <a:rPr lang="id-ID" sz="2000" i="1"/>
                                  </m:ctrlPr>
                                </m:mPr>
                                <m:mr>
                                  <m:e>
                                    <m:r>
                                      <a:rPr lang="id-ID" sz="2000" i="1"/>
                                      <m:t>56.0</m:t>
                                    </m:r>
                                  </m:e>
                                  <m:e>
                                    <m:r>
                                      <a:rPr lang="id-ID" sz="2000" i="1"/>
                                      <m:t>54.0</m:t>
                                    </m:r>
                                  </m:e>
                                </m:mr>
                                <m:mr>
                                  <m:e>
                                    <m:r>
                                      <a:rPr lang="id-ID" sz="2000" i="1"/>
                                      <m:t>30.2</m:t>
                                    </m:r>
                                  </m:e>
                                  <m:e>
                                    <m:r>
                                      <a:rPr lang="id-ID" sz="2000" i="1"/>
                                      <m:t>29.4</m:t>
                                    </m:r>
                                  </m:e>
                                </m:mr>
                              </m:m>
                              <m:r>
                                <a:rPr lang="id-ID" sz="2000" i="1"/>
                                <m:t>   </m:t>
                              </m:r>
                              <m:m>
                                <m:mPr>
                                  <m:mcs>
                                    <m:mc>
                                      <m:mcPr>
                                        <m:count m:val="2"/>
                                        <m:mcJc m:val="center"/>
                                      </m:mcPr>
                                    </m:mc>
                                  </m:mcs>
                                  <m:ctrlPr>
                                    <a:rPr lang="id-ID" sz="2000" i="1"/>
                                  </m:ctrlPr>
                                </m:mPr>
                                <m:mr>
                                  <m:e>
                                    <m:r>
                                      <a:rPr lang="id-ID" sz="2000" i="1"/>
                                      <m:t>:</m:t>
                                    </m:r>
                                  </m:e>
                                  <m:e>
                                    <m:r>
                                      <a:rPr lang="id-ID" sz="2000" i="1"/>
                                      <m:t>218.0</m:t>
                                    </m:r>
                                  </m:e>
                                </m:mr>
                                <m:mr>
                                  <m:e>
                                    <m:r>
                                      <a:rPr lang="id-ID" sz="2000" i="1"/>
                                      <m:t>:</m:t>
                                    </m:r>
                                  </m:e>
                                  <m:e>
                                    <m:r>
                                      <a:rPr lang="id-ID" sz="2000" i="1"/>
                                      <m:t>93.7</m:t>
                                    </m:r>
                                  </m:e>
                                </m:mr>
                              </m:m>
                            </m:e>
                          </m:eqArr>
                        </m:e>
                      </m:d>
                    </m:oMath>
                  </m:oMathPara>
                </a14:m>
                <a:endParaRPr lang="id-ID" sz="2000" dirty="0" smtClean="0"/>
              </a:p>
              <a:p>
                <a:pPr marL="0" indent="0">
                  <a:buNone/>
                </a:pPr>
                <a:endParaRPr lang="id-ID" sz="1800" dirty="0" smtClean="0"/>
              </a:p>
              <a:p>
                <a:pPr marL="0" indent="0">
                  <a:buNone/>
                </a:pPr>
                <a:endParaRPr lang="id-ID" sz="1800" dirty="0"/>
              </a:p>
              <a:p>
                <a:pPr marL="0" indent="0">
                  <a:buNone/>
                </a:pPr>
                <a:endParaRPr lang="id-ID" sz="1800" dirty="0" smtClean="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blipFill rotWithShape="1">
                <a:blip r:embed="rId1"/>
                <a:stretch>
                  <a:fillRect l="-638" t="-1401"/>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a:xfrm>
                <a:off x="838200" y="1688275"/>
                <a:ext cx="10515600" cy="4500563"/>
              </a:xfrm>
            </p:spPr>
            <p:txBody>
              <a:bodyPr>
                <a:normAutofit/>
              </a:bodyPr>
              <a:lstStyle/>
              <a:p>
                <a:r>
                  <a:rPr lang="id-ID" sz="2000" dirty="0"/>
                  <a:t>Perhatikan kolom pertama, elemen dengan magnitudo terbesar ada pada baris kedua yaitu 76.0, sehingga dilakukan pertukaran baris yaitu </a:t>
                </a:r>
                <a14:m>
                  <m:oMath xmlns:m="http://schemas.openxmlformats.org/officeDocument/2006/math">
                    <m:d>
                      <m:dPr>
                        <m:ctrlPr>
                          <a:rPr lang="id-ID" sz="2000" i="1">
                            <a:latin typeface="Cambria Math"/>
                          </a:rPr>
                        </m:ctrlPr>
                      </m:dPr>
                      <m:e>
                        <m:sSub>
                          <m:sSubPr>
                            <m:ctrlPr>
                              <a:rPr lang="id-ID" sz="2000" i="1">
                                <a:latin typeface="Cambria Math"/>
                              </a:rPr>
                            </m:ctrlPr>
                          </m:sSubPr>
                          <m:e>
                            <m:r>
                              <a:rPr lang="id-ID" sz="2000" i="1">
                                <a:latin typeface="Cambria Math"/>
                              </a:rPr>
                              <m:t>𝐸</m:t>
                            </m:r>
                          </m:e>
                          <m:sub>
                            <m:r>
                              <a:rPr lang="id-ID" sz="2000" i="1">
                                <a:latin typeface="Cambria Math"/>
                              </a:rPr>
                              <m:t>1</m:t>
                            </m:r>
                          </m:sub>
                        </m:sSub>
                      </m:e>
                    </m:d>
                    <m:r>
                      <a:rPr lang="id-ID" sz="2000" i="1">
                        <a:latin typeface="Cambria Math"/>
                      </a:rPr>
                      <m:t>↔</m:t>
                    </m:r>
                    <m:d>
                      <m:dPr>
                        <m:ctrlPr>
                          <a:rPr lang="id-ID" sz="2000" i="1">
                            <a:latin typeface="Cambria Math"/>
                          </a:rPr>
                        </m:ctrlPr>
                      </m:dPr>
                      <m:e>
                        <m:sSub>
                          <m:sSubPr>
                            <m:ctrlPr>
                              <a:rPr lang="id-ID" sz="2000" i="1">
                                <a:latin typeface="Cambria Math"/>
                              </a:rPr>
                            </m:ctrlPr>
                          </m:sSubPr>
                          <m:e>
                            <m:r>
                              <a:rPr lang="id-ID" sz="2000" i="1">
                                <a:latin typeface="Cambria Math"/>
                              </a:rPr>
                              <m:t>𝐸</m:t>
                            </m:r>
                          </m:e>
                          <m:sub>
                            <m:r>
                              <a:rPr lang="id-ID" sz="2000" i="1">
                                <a:latin typeface="Cambria Math"/>
                              </a:rPr>
                              <m:t>2</m:t>
                            </m:r>
                          </m:sub>
                        </m:sSub>
                      </m:e>
                    </m:d>
                  </m:oMath>
                </a14:m>
                <a:r>
                  <a:rPr lang="id-ID" sz="2000" dirty="0"/>
                  <a:t/>
                </a:r>
                <a:r>
                  <a:rPr lang="id-ID" sz="2000" dirty="0"/>
                  <a:t>. Diperoleh sistem baru yang ekuivalen sebagai berikut</a:t>
                </a:r>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a:latin typeface="Cambria Math"/>
                            </a:rPr>
                          </m:ctrlPr>
                        </m:dPr>
                        <m:e>
                          <m:eqArr>
                            <m:eqArrPr>
                              <m:ctrlPr>
                                <a:rPr lang="id-ID" sz="2000" i="1">
                                  <a:latin typeface="Cambria Math"/>
                                </a:rPr>
                              </m:ctrlPr>
                            </m:eqArrPr>
                            <m:e>
                              <m:m>
                                <m:mPr>
                                  <m:mcs>
                                    <m:mc>
                                      <m:mcPr>
                                        <m:count m:val="2"/>
                                        <m:mcJc m:val="center"/>
                                      </m:mcPr>
                                    </m:mc>
                                  </m:mcs>
                                  <m:ctrlPr>
                                    <a:rPr lang="id-ID" sz="2000" i="1">
                                      <a:latin typeface="Cambria Math"/>
                                    </a:rPr>
                                  </m:ctrlPr>
                                </m:mPr>
                                <m:mr>
                                  <m:e>
                                    <m:r>
                                      <a:rPr lang="id-ID" sz="2000" i="1">
                                        <a:latin typeface="Cambria Math"/>
                                      </a:rPr>
                                      <m:t>76.0</m:t>
                                    </m:r>
                                  </m:e>
                                  <m:e>
                                    <m:r>
                                      <a:rPr lang="id-ID" sz="2000" i="1">
                                        <a:latin typeface="Cambria Math"/>
                                      </a:rPr>
                                      <m:t>63.0</m:t>
                                    </m:r>
                                  </m:e>
                                </m:mr>
                                <m:mr>
                                  <m:e>
                                    <m:r>
                                      <a:rPr lang="id-ID" sz="2000" i="1">
                                        <a:latin typeface="Cambria Math"/>
                                      </a:rPr>
                                      <m:t>21.0</m:t>
                                    </m:r>
                                  </m:e>
                                  <m:e>
                                    <m:r>
                                      <a:rPr lang="id-ID" sz="2000" i="1">
                                        <a:latin typeface="Cambria Math"/>
                                      </a:rPr>
                                      <m:t>67.0</m:t>
                                    </m:r>
                                  </m:e>
                                </m:mr>
                              </m:m>
                              <m:r>
                                <a:rPr lang="id-ID" sz="2000" i="1">
                                  <a:latin typeface="Cambria Math"/>
                                </a:rPr>
                                <m:t>    </m:t>
                              </m:r>
                              <m:m>
                                <m:mPr>
                                  <m:mcs>
                                    <m:mc>
                                      <m:mcPr>
                                        <m:count m:val="2"/>
                                        <m:mcJc m:val="center"/>
                                      </m:mcPr>
                                    </m:mc>
                                  </m:mcs>
                                  <m:ctrlPr>
                                    <a:rPr lang="id-ID" sz="2000" i="1">
                                      <a:latin typeface="Cambria Math"/>
                                    </a:rPr>
                                  </m:ctrlPr>
                                </m:mPr>
                                <m:mr>
                                  <m:e>
                                    <m:r>
                                      <a:rPr lang="id-ID" sz="2000" i="1">
                                        <a:latin typeface="Cambria Math"/>
                                      </a:rPr>
                                      <m:t>7.0</m:t>
                                    </m:r>
                                  </m:e>
                                  <m:e>
                                    <m:r>
                                      <a:rPr lang="id-ID" sz="2000" i="1">
                                        <a:latin typeface="Cambria Math"/>
                                      </a:rPr>
                                      <m:t>20.0</m:t>
                                    </m:r>
                                  </m:e>
                                </m:mr>
                                <m:mr>
                                  <m:e>
                                    <m:r>
                                      <a:rPr lang="id-ID" sz="2000" i="1">
                                        <a:latin typeface="Cambria Math"/>
                                      </a:rPr>
                                      <m:t>88.0</m:t>
                                    </m:r>
                                  </m:e>
                                  <m:e>
                                    <m:r>
                                      <a:rPr lang="id-ID" sz="2000" i="1">
                                        <a:latin typeface="Cambria Math"/>
                                      </a:rPr>
                                      <m:t>73.0</m:t>
                                    </m:r>
                                  </m:e>
                                </m:mr>
                              </m:m>
                              <m:r>
                                <a:rPr lang="id-ID" sz="2000" i="1">
                                  <a:latin typeface="Cambria Math"/>
                                </a:rPr>
                                <m:t>   </m:t>
                              </m:r>
                              <m:m>
                                <m:mPr>
                                  <m:mcs>
                                    <m:mc>
                                      <m:mcPr>
                                        <m:count m:val="2"/>
                                        <m:mcJc m:val="center"/>
                                      </m:mcPr>
                                    </m:mc>
                                  </m:mcs>
                                  <m:ctrlPr>
                                    <a:rPr lang="id-ID" sz="2000" i="1">
                                      <a:latin typeface="Cambria Math"/>
                                    </a:rPr>
                                  </m:ctrlPr>
                                </m:mPr>
                                <m:mr>
                                  <m:e>
                                    <m:r>
                                      <a:rPr lang="id-ID" sz="2000" i="1">
                                        <a:latin typeface="Cambria Math"/>
                                      </a:rPr>
                                      <m:t>:</m:t>
                                    </m:r>
                                  </m:e>
                                  <m:e>
                                    <m:r>
                                      <a:rPr lang="id-ID" sz="2000" i="1">
                                        <a:latin typeface="Cambria Math"/>
                                      </a:rPr>
                                      <m:t>109.0</m:t>
                                    </m:r>
                                  </m:e>
                                </m:mr>
                                <m:mr>
                                  <m:e>
                                    <m:r>
                                      <a:rPr lang="id-ID" sz="2000" i="1">
                                        <a:latin typeface="Cambria Math"/>
                                      </a:rPr>
                                      <m:t>:</m:t>
                                    </m:r>
                                  </m:e>
                                  <m:e>
                                    <m:r>
                                      <a:rPr lang="id-ID" sz="2000" i="1">
                                        <a:latin typeface="Cambria Math"/>
                                      </a:rPr>
                                      <m:t>141.0</m:t>
                                    </m:r>
                                  </m:e>
                                </m:mr>
                              </m:m>
                            </m:e>
                            <m:e>
                              <m:m>
                                <m:mPr>
                                  <m:mcs>
                                    <m:mc>
                                      <m:mcPr>
                                        <m:count m:val="2"/>
                                        <m:mcJc m:val="center"/>
                                      </m:mcPr>
                                    </m:mc>
                                  </m:mcs>
                                  <m:ctrlPr>
                                    <a:rPr lang="id-ID" sz="2000" i="1">
                                      <a:latin typeface="Cambria Math"/>
                                    </a:rPr>
                                  </m:ctrlPr>
                                </m:mPr>
                                <m:mr>
                                  <m:e>
                                    <m:r>
                                      <a:rPr lang="id-ID" sz="2000" i="1">
                                        <a:latin typeface="Cambria Math"/>
                                      </a:rPr>
                                      <m:t>0.0</m:t>
                                    </m:r>
                                  </m:e>
                                  <m:e>
                                    <m:r>
                                      <a:rPr lang="id-ID" sz="2000" i="1">
                                        <a:latin typeface="Cambria Math"/>
                                      </a:rPr>
                                      <m:t>85.0</m:t>
                                    </m:r>
                                  </m:e>
                                </m:mr>
                                <m:mr>
                                  <m:e>
                                    <m:r>
                                      <a:rPr lang="id-ID" sz="2000" i="1">
                                        <a:latin typeface="Cambria Math"/>
                                      </a:rPr>
                                      <m:t>19.3</m:t>
                                    </m:r>
                                  </m:e>
                                  <m:e>
                                    <m:r>
                                      <a:rPr lang="id-ID" sz="2000" i="1">
                                        <a:latin typeface="Cambria Math"/>
                                      </a:rPr>
                                      <m:t>43.0</m:t>
                                    </m:r>
                                  </m:e>
                                </m:mr>
                              </m:m>
                              <m:r>
                                <a:rPr lang="id-ID" sz="2000" i="1">
                                  <a:latin typeface="Cambria Math"/>
                                </a:rPr>
                                <m:t>    </m:t>
                              </m:r>
                              <m:m>
                                <m:mPr>
                                  <m:mcs>
                                    <m:mc>
                                      <m:mcPr>
                                        <m:count m:val="2"/>
                                        <m:mcJc m:val="center"/>
                                      </m:mcPr>
                                    </m:mc>
                                  </m:mcs>
                                  <m:ctrlPr>
                                    <a:rPr lang="id-ID" sz="2000" i="1">
                                      <a:latin typeface="Cambria Math"/>
                                    </a:rPr>
                                  </m:ctrlPr>
                                </m:mPr>
                                <m:mr>
                                  <m:e>
                                    <m:r>
                                      <a:rPr lang="id-ID" sz="2000" i="1">
                                        <a:latin typeface="Cambria Math"/>
                                      </a:rPr>
                                      <m:t>56.0</m:t>
                                    </m:r>
                                  </m:e>
                                  <m:e>
                                    <m:r>
                                      <a:rPr lang="id-ID" sz="2000" i="1">
                                        <a:latin typeface="Cambria Math"/>
                                      </a:rPr>
                                      <m:t>54.0</m:t>
                                    </m:r>
                                  </m:e>
                                </m:mr>
                                <m:mr>
                                  <m:e>
                                    <m:r>
                                      <a:rPr lang="id-ID" sz="2000" i="1">
                                        <a:latin typeface="Cambria Math"/>
                                      </a:rPr>
                                      <m:t>30.2</m:t>
                                    </m:r>
                                  </m:e>
                                  <m:e>
                                    <m:r>
                                      <a:rPr lang="id-ID" sz="2000" i="1">
                                        <a:latin typeface="Cambria Math"/>
                                      </a:rPr>
                                      <m:t>29.4</m:t>
                                    </m:r>
                                  </m:e>
                                </m:mr>
                              </m:m>
                              <m:r>
                                <a:rPr lang="id-ID" sz="2000" i="1">
                                  <a:latin typeface="Cambria Math"/>
                                </a:rPr>
                                <m:t>   </m:t>
                              </m:r>
                              <m:m>
                                <m:mPr>
                                  <m:mcs>
                                    <m:mc>
                                      <m:mcPr>
                                        <m:count m:val="2"/>
                                        <m:mcJc m:val="center"/>
                                      </m:mcPr>
                                    </m:mc>
                                  </m:mcs>
                                  <m:ctrlPr>
                                    <a:rPr lang="id-ID" sz="2000" i="1">
                                      <a:latin typeface="Cambria Math"/>
                                    </a:rPr>
                                  </m:ctrlPr>
                                </m:mPr>
                                <m:mr>
                                  <m:e>
                                    <m:r>
                                      <a:rPr lang="id-ID" sz="2000" i="1">
                                        <a:latin typeface="Cambria Math"/>
                                      </a:rPr>
                                      <m:t>:</m:t>
                                    </m:r>
                                  </m:e>
                                  <m:e>
                                    <m:r>
                                      <a:rPr lang="id-ID" sz="2000" i="1">
                                        <a:latin typeface="Cambria Math"/>
                                      </a:rPr>
                                      <m:t>218.0</m:t>
                                    </m:r>
                                  </m:e>
                                </m:mr>
                                <m:mr>
                                  <m:e>
                                    <m:r>
                                      <a:rPr lang="id-ID" sz="2000" i="1">
                                        <a:latin typeface="Cambria Math"/>
                                      </a:rPr>
                                      <m:t>:</m:t>
                                    </m:r>
                                  </m:e>
                                  <m:e>
                                    <m:r>
                                      <a:rPr lang="id-ID" sz="2000" i="1">
                                        <a:latin typeface="Cambria Math"/>
                                      </a:rPr>
                                      <m:t>93.7</m:t>
                                    </m:r>
                                  </m:e>
                                </m:mr>
                              </m:m>
                            </m:e>
                          </m:eqArr>
                        </m:e>
                      </m:d>
                    </m:oMath>
                  </m:oMathPara>
                </a14:m>
                <a:endParaRPr lang="id-ID" sz="2000" dirty="0"/>
              </a:p>
              <a:p>
                <a:r>
                  <a:rPr lang="id-ID" sz="2000" dirty="0" smtClean="0"/>
                  <a:t>Ambil 76.0 sebagai pivot dan definiskan pengganda </a:t>
                </a:r>
                <a14:m>
                  <m:oMath xmlns:m="http://schemas.openxmlformats.org/officeDocument/2006/math">
                    <m:sSub>
                      <m:sSubPr>
                        <m:ctrlPr>
                          <a:rPr lang="id-ID" sz="2000" i="1"/>
                        </m:ctrlPr>
                      </m:sSubPr>
                      <m:e>
                        <m:r>
                          <a:rPr lang="id-ID" sz="2000" i="1"/>
                          <m:t>𝜆</m:t>
                        </m:r>
                      </m:e>
                      <m:sub>
                        <m:r>
                          <a:rPr lang="id-ID" sz="2000" i="1"/>
                          <m:t>2</m:t>
                        </m:r>
                      </m:sub>
                    </m:sSub>
                    <m:r>
                      <a:rPr lang="id-ID" sz="2000" i="1"/>
                      <m:t>=−</m:t>
                    </m:r>
                    <m:f>
                      <m:fPr>
                        <m:ctrlPr>
                          <a:rPr lang="id-ID" sz="2000" i="1"/>
                        </m:ctrlPr>
                      </m:fPr>
                      <m:num>
                        <m:r>
                          <a:rPr lang="id-ID" sz="2000" i="1"/>
                          <m:t>21.0</m:t>
                        </m:r>
                      </m:num>
                      <m:den>
                        <m:r>
                          <a:rPr lang="id-ID" sz="2000" i="1"/>
                          <m:t>76.0</m:t>
                        </m:r>
                      </m:den>
                    </m:f>
                    <m:r>
                      <a:rPr lang="id-ID" sz="2000" i="1"/>
                      <m:t>,  </m:t>
                    </m:r>
                    <m:sSub>
                      <m:sSubPr>
                        <m:ctrlPr>
                          <a:rPr lang="id-ID" sz="2000" i="1"/>
                        </m:ctrlPr>
                      </m:sSubPr>
                      <m:e>
                        <m:r>
                          <a:rPr lang="id-ID" sz="2000" i="1"/>
                          <m:t>𝜆</m:t>
                        </m:r>
                      </m:e>
                      <m:sub>
                        <m:r>
                          <a:rPr lang="id-ID" sz="2000" i="1"/>
                          <m:t>3</m:t>
                        </m:r>
                      </m:sub>
                    </m:sSub>
                    <m:r>
                      <a:rPr lang="id-ID" sz="2000" i="1"/>
                      <m:t>=−</m:t>
                    </m:r>
                    <m:f>
                      <m:fPr>
                        <m:ctrlPr>
                          <a:rPr lang="id-ID" sz="2000" i="1"/>
                        </m:ctrlPr>
                      </m:fPr>
                      <m:num>
                        <m:r>
                          <a:rPr lang="id-ID" sz="2000" i="1"/>
                          <m:t>0.0</m:t>
                        </m:r>
                      </m:num>
                      <m:den>
                        <m:r>
                          <a:rPr lang="id-ID" sz="2000" i="1"/>
                          <m:t>76.0</m:t>
                        </m:r>
                      </m:den>
                    </m:f>
                    <m:r>
                      <a:rPr lang="id-ID" sz="2000" i="1"/>
                      <m:t>,  </m:t>
                    </m:r>
                    <m:sSub>
                      <m:sSubPr>
                        <m:ctrlPr>
                          <a:rPr lang="id-ID" sz="2000" i="1"/>
                        </m:ctrlPr>
                      </m:sSubPr>
                      <m:e>
                        <m:r>
                          <a:rPr lang="id-ID" sz="2000" i="1"/>
                          <m:t>𝜆</m:t>
                        </m:r>
                      </m:e>
                      <m:sub>
                        <m:r>
                          <a:rPr lang="id-ID" sz="2000" i="1"/>
                          <m:t>4</m:t>
                        </m:r>
                      </m:sub>
                    </m:sSub>
                    <m:r>
                      <a:rPr lang="id-ID" sz="2000" i="1"/>
                      <m:t>=−</m:t>
                    </m:r>
                    <m:f>
                      <m:fPr>
                        <m:ctrlPr>
                          <a:rPr lang="id-ID" sz="2000" i="1"/>
                        </m:ctrlPr>
                      </m:fPr>
                      <m:num>
                        <m:r>
                          <a:rPr lang="id-ID" sz="2000" i="1"/>
                          <m:t>19.3</m:t>
                        </m:r>
                      </m:num>
                      <m:den>
                        <m:r>
                          <a:rPr lang="id-ID" sz="2000" i="1"/>
                          <m:t>76.0</m:t>
                        </m:r>
                      </m:den>
                    </m:f>
                  </m:oMath>
                </a14:m>
                <a:r>
                  <a:rPr lang="id-ID" sz="2000" dirty="0"/>
                  <a:t/>
                </a:r>
                <a:r>
                  <a:rPr lang="id-ID" sz="2000" dirty="0" smtClean="0"/>
                  <a:t>. </a:t>
                </a:r>
              </a:p>
              <a:p>
                <a:pPr marL="0" indent="0">
                  <a:buNone/>
                </a:pPr>
                <a:r>
                  <a:rPr lang="id-ID" sz="2000" dirty="0" smtClean="0"/>
                  <a:t>    Kemudian terapkan operasi baris elementer </a:t>
                </a:r>
                <a14:m>
                  <m:oMath xmlns:m="http://schemas.openxmlformats.org/officeDocument/2006/math">
                    <m:sSub>
                      <m:sSubPr>
                        <m:ctrlPr>
                          <a:rPr lang="id-ID" sz="2000" i="1"/>
                        </m:ctrlPr>
                      </m:sSubPr>
                      <m:e>
                        <m:r>
                          <a:rPr lang="id-ID" sz="2000" i="1"/>
                          <m:t>𝐸</m:t>
                        </m:r>
                      </m:e>
                      <m:sub>
                        <m:r>
                          <a:rPr lang="id-ID" sz="2000" i="1"/>
                          <m:t>2</m:t>
                        </m:r>
                      </m:sub>
                    </m:sSub>
                    <m:r>
                      <a:rPr lang="id-ID" sz="2000" i="1"/>
                      <m:t> : </m:t>
                    </m:r>
                    <m:sSub>
                      <m:sSubPr>
                        <m:ctrlPr>
                          <a:rPr lang="id-ID" sz="2000" i="1"/>
                        </m:ctrlPr>
                      </m:sSubPr>
                      <m:e>
                        <m:r>
                          <a:rPr lang="id-ID" sz="2000" i="1"/>
                          <m:t>𝐸</m:t>
                        </m:r>
                      </m:e>
                      <m:sub>
                        <m:r>
                          <a:rPr lang="id-ID" sz="2000" i="1"/>
                          <m:t>2</m:t>
                        </m:r>
                      </m:sub>
                    </m:sSub>
                    <m:r>
                      <a:rPr lang="id-ID" sz="2000" i="1"/>
                      <m:t>+</m:t>
                    </m:r>
                    <m:sSub>
                      <m:sSubPr>
                        <m:ctrlPr>
                          <a:rPr lang="id-ID" sz="2000" i="1"/>
                        </m:ctrlPr>
                      </m:sSubPr>
                      <m:e>
                        <m:r>
                          <a:rPr lang="id-ID" sz="2000" i="1"/>
                          <m:t>𝜆</m:t>
                        </m:r>
                      </m:e>
                      <m:sub>
                        <m:r>
                          <a:rPr lang="id-ID" sz="2000" i="1"/>
                          <m:t>2</m:t>
                        </m:r>
                      </m:sub>
                    </m:sSub>
                    <m:sSub>
                      <m:sSubPr>
                        <m:ctrlPr>
                          <a:rPr lang="id-ID" sz="2000" i="1"/>
                        </m:ctrlPr>
                      </m:sSubPr>
                      <m:e>
                        <m:r>
                          <a:rPr lang="id-ID" sz="2000" i="1"/>
                          <m:t>𝐸</m:t>
                        </m:r>
                      </m:e>
                      <m:sub>
                        <m:r>
                          <a:rPr lang="id-ID" sz="2000" i="1"/>
                          <m:t>1</m:t>
                        </m:r>
                      </m:sub>
                    </m:sSub>
                    <m:r>
                      <a:rPr lang="id-ID" sz="2000" i="1"/>
                      <m:t>,  </m:t>
                    </m:r>
                    <m:sSub>
                      <m:sSubPr>
                        <m:ctrlPr>
                          <a:rPr lang="id-ID" sz="2000" i="1"/>
                        </m:ctrlPr>
                      </m:sSubPr>
                      <m:e>
                        <m:r>
                          <a:rPr lang="id-ID" sz="2000" i="1"/>
                          <m:t>𝐸</m:t>
                        </m:r>
                      </m:e>
                      <m:sub>
                        <m:r>
                          <a:rPr lang="id-ID" sz="2000" i="1"/>
                          <m:t>3</m:t>
                        </m:r>
                      </m:sub>
                    </m:sSub>
                    <m:r>
                      <a:rPr lang="id-ID" sz="2000" i="1"/>
                      <m:t> : </m:t>
                    </m:r>
                    <m:sSub>
                      <m:sSubPr>
                        <m:ctrlPr>
                          <a:rPr lang="id-ID" sz="2000" i="1"/>
                        </m:ctrlPr>
                      </m:sSubPr>
                      <m:e>
                        <m:r>
                          <a:rPr lang="id-ID" sz="2000" i="1"/>
                          <m:t>𝐸</m:t>
                        </m:r>
                      </m:e>
                      <m:sub>
                        <m:r>
                          <a:rPr lang="id-ID" sz="2000" i="1"/>
                          <m:t>3</m:t>
                        </m:r>
                      </m:sub>
                    </m:sSub>
                    <m:r>
                      <a:rPr lang="id-ID" sz="2000" i="1"/>
                      <m:t>+</m:t>
                    </m:r>
                    <m:sSub>
                      <m:sSubPr>
                        <m:ctrlPr>
                          <a:rPr lang="id-ID" sz="2000" i="1"/>
                        </m:ctrlPr>
                      </m:sSubPr>
                      <m:e>
                        <m:r>
                          <a:rPr lang="id-ID" sz="2000" i="1"/>
                          <m:t>𝜆</m:t>
                        </m:r>
                      </m:e>
                      <m:sub>
                        <m:r>
                          <a:rPr lang="id-ID" sz="2000" i="1"/>
                          <m:t>3</m:t>
                        </m:r>
                      </m:sub>
                    </m:sSub>
                    <m:sSub>
                      <m:sSubPr>
                        <m:ctrlPr>
                          <a:rPr lang="id-ID" sz="2000" i="1"/>
                        </m:ctrlPr>
                      </m:sSubPr>
                      <m:e>
                        <m:r>
                          <a:rPr lang="id-ID" sz="2000" i="1"/>
                          <m:t>𝐸</m:t>
                        </m:r>
                      </m:e>
                      <m:sub>
                        <m:r>
                          <a:rPr lang="id-ID" sz="2000" i="1"/>
                          <m:t>1</m:t>
                        </m:r>
                      </m:sub>
                    </m:sSub>
                    <m:r>
                      <a:rPr lang="id-ID" sz="2000" i="1"/>
                      <m:t>,  </m:t>
                    </m:r>
                    <m:sSub>
                      <m:sSubPr>
                        <m:ctrlPr>
                          <a:rPr lang="id-ID" sz="2000" i="1"/>
                        </m:ctrlPr>
                      </m:sSubPr>
                      <m:e>
                        <m:r>
                          <a:rPr lang="id-ID" sz="2000" i="1"/>
                          <m:t>𝐸</m:t>
                        </m:r>
                      </m:e>
                      <m:sub>
                        <m:r>
                          <a:rPr lang="id-ID" sz="2000" i="1"/>
                          <m:t>4</m:t>
                        </m:r>
                      </m:sub>
                    </m:sSub>
                    <m:r>
                      <a:rPr lang="id-ID" sz="2000" i="1"/>
                      <m:t> : </m:t>
                    </m:r>
                    <m:sSub>
                      <m:sSubPr>
                        <m:ctrlPr>
                          <a:rPr lang="id-ID" sz="2000" i="1"/>
                        </m:ctrlPr>
                      </m:sSubPr>
                      <m:e>
                        <m:r>
                          <a:rPr lang="id-ID" sz="2000" i="1"/>
                          <m:t>𝐸</m:t>
                        </m:r>
                      </m:e>
                      <m:sub>
                        <m:r>
                          <a:rPr lang="id-ID" sz="2000" i="1"/>
                          <m:t>4</m:t>
                        </m:r>
                      </m:sub>
                    </m:sSub>
                    <m:r>
                      <a:rPr lang="id-ID" sz="2000" i="1"/>
                      <m:t>+</m:t>
                    </m:r>
                    <m:sSub>
                      <m:sSubPr>
                        <m:ctrlPr>
                          <a:rPr lang="id-ID" sz="2000" i="1"/>
                        </m:ctrlPr>
                      </m:sSubPr>
                      <m:e>
                        <m:r>
                          <a:rPr lang="id-ID" sz="2000" i="1"/>
                          <m:t>𝜆</m:t>
                        </m:r>
                      </m:e>
                      <m:sub>
                        <m:r>
                          <a:rPr lang="id-ID" sz="2000" i="1"/>
                          <m:t>4</m:t>
                        </m:r>
                      </m:sub>
                    </m:sSub>
                    <m:sSub>
                      <m:sSubPr>
                        <m:ctrlPr>
                          <a:rPr lang="id-ID" sz="2000" i="1"/>
                        </m:ctrlPr>
                      </m:sSubPr>
                      <m:e>
                        <m:r>
                          <a:rPr lang="id-ID" sz="2000" i="1"/>
                          <m:t>𝐸</m:t>
                        </m:r>
                      </m:e>
                      <m:sub>
                        <m:r>
                          <a:rPr lang="id-ID" sz="2000" i="1"/>
                          <m:t>1</m:t>
                        </m:r>
                      </m:sub>
                    </m:sSub>
                  </m:oMath>
                </a14:m>
                <a:r>
                  <a:rPr lang="id-ID" sz="2000" dirty="0" smtClean="0"/>
                  <a:t>. </a:t>
                </a:r>
              </a:p>
              <a:p>
                <a:pPr marL="0" indent="0">
                  <a:buNone/>
                </a:pPr>
                <a:r>
                  <a:rPr lang="id-ID" sz="2000" dirty="0" smtClean="0"/>
                  <a:t>    Sehingga diperoleh :</a:t>
                </a:r>
              </a:p>
              <a:p>
                <a:pPr marL="0" indent="0">
                  <a:buNone/>
                </a:pPr>
                <a14:m>
                  <m:oMathPara xmlns:m="http://schemas.openxmlformats.org/officeDocument/2006/math">
                    <m:oMathParaPr>
                      <m:jc m:val="centerGroup"/>
                    </m:oMathParaPr>
                    <m:oMath xmlns:m="http://schemas.openxmlformats.org/officeDocument/2006/math">
                      <m:d>
                        <m:dPr>
                          <m:begChr m:val="["/>
                          <m:endChr m:val="]"/>
                          <m:ctrlPr>
                            <a:rPr lang="id-ID" sz="2000" i="1"/>
                          </m:ctrlPr>
                        </m:dPr>
                        <m:e>
                          <m:eqArr>
                            <m:eqArrPr>
                              <m:ctrlPr>
                                <a:rPr lang="id-ID" sz="2000" i="1"/>
                              </m:ctrlPr>
                            </m:eqArrPr>
                            <m:e>
                              <m:m>
                                <m:mPr>
                                  <m:mcs>
                                    <m:mc>
                                      <m:mcPr>
                                        <m:count m:val="2"/>
                                        <m:mcJc m:val="center"/>
                                      </m:mcPr>
                                    </m:mc>
                                  </m:mcs>
                                  <m:ctrlPr>
                                    <a:rPr lang="id-ID" sz="2000" i="1"/>
                                  </m:ctrlPr>
                                </m:mPr>
                                <m:mr>
                                  <m:e>
                                    <m:r>
                                      <a:rPr lang="id-ID" sz="2000" i="1"/>
                                      <m:t>76.0</m:t>
                                    </m:r>
                                  </m:e>
                                  <m:e>
                                    <m:r>
                                      <a:rPr lang="id-ID" sz="2000" i="1"/>
                                      <m:t>63.00</m:t>
                                    </m:r>
                                  </m:e>
                                </m:mr>
                                <m:mr>
                                  <m:e>
                                    <m:r>
                                      <a:rPr lang="id-ID" sz="2000" i="1"/>
                                      <m:t>0.00</m:t>
                                    </m:r>
                                  </m:e>
                                  <m:e>
                                    <m:r>
                                      <a:rPr lang="id-ID" sz="2000" i="1"/>
                                      <m:t>49.59</m:t>
                                    </m:r>
                                  </m:e>
                                </m:mr>
                              </m:m>
                              <m:r>
                                <a:rPr lang="id-ID" sz="2000" i="1"/>
                                <m:t>    </m:t>
                              </m:r>
                              <m:m>
                                <m:mPr>
                                  <m:mcs>
                                    <m:mc>
                                      <m:mcPr>
                                        <m:count m:val="2"/>
                                        <m:mcJc m:val="center"/>
                                      </m:mcPr>
                                    </m:mc>
                                  </m:mcs>
                                  <m:ctrlPr>
                                    <a:rPr lang="id-ID" sz="2000" i="1"/>
                                  </m:ctrlPr>
                                </m:mPr>
                                <m:mr>
                                  <m:e>
                                    <m:r>
                                      <a:rPr lang="id-ID" sz="2000" i="1"/>
                                      <m:t>7.0</m:t>
                                    </m:r>
                                  </m:e>
                                  <m:e>
                                    <m:r>
                                      <a:rPr lang="id-ID" sz="2000" i="1"/>
                                      <m:t>20.0</m:t>
                                    </m:r>
                                  </m:e>
                                </m:mr>
                                <m:mr>
                                  <m:e>
                                    <m:r>
                                      <a:rPr lang="id-ID" sz="2000" i="1"/>
                                      <m:t>86.07</m:t>
                                    </m:r>
                                  </m:e>
                                  <m:e>
                                    <m:r>
                                      <a:rPr lang="id-ID" sz="2000" i="1"/>
                                      <m:t>67.47</m:t>
                                    </m:r>
                                  </m:e>
                                </m:mr>
                              </m:m>
                              <m:r>
                                <a:rPr lang="id-ID" sz="2000" i="1"/>
                                <m:t>   </m:t>
                              </m:r>
                              <m:m>
                                <m:mPr>
                                  <m:mcs>
                                    <m:mc>
                                      <m:mcPr>
                                        <m:count m:val="2"/>
                                        <m:mcJc m:val="center"/>
                                      </m:mcPr>
                                    </m:mc>
                                  </m:mcs>
                                  <m:ctrlPr>
                                    <a:rPr lang="id-ID" sz="2000" i="1"/>
                                  </m:ctrlPr>
                                </m:mPr>
                                <m:mr>
                                  <m:e>
                                    <m:r>
                                      <a:rPr lang="id-ID" sz="2000" i="1"/>
                                      <m:t>:</m:t>
                                    </m:r>
                                  </m:e>
                                  <m:e>
                                    <m:r>
                                      <a:rPr lang="id-ID" sz="2000" i="1"/>
                                      <m:t>109.00</m:t>
                                    </m:r>
                                  </m:e>
                                </m:mr>
                                <m:mr>
                                  <m:e>
                                    <m:r>
                                      <a:rPr lang="id-ID" sz="2000" i="1"/>
                                      <m:t>:</m:t>
                                    </m:r>
                                  </m:e>
                                  <m:e>
                                    <m:r>
                                      <a:rPr lang="id-ID" sz="2000" i="1"/>
                                      <m:t>110.88</m:t>
                                    </m:r>
                                  </m:e>
                                </m:mr>
                              </m:m>
                            </m:e>
                            <m:e>
                              <m:m>
                                <m:mPr>
                                  <m:mcs>
                                    <m:mc>
                                      <m:mcPr>
                                        <m:count m:val="2"/>
                                        <m:mcJc m:val="center"/>
                                      </m:mcPr>
                                    </m:mc>
                                  </m:mcs>
                                  <m:ctrlPr>
                                    <a:rPr lang="id-ID" sz="2000" i="1"/>
                                  </m:ctrlPr>
                                </m:mPr>
                                <m:mr>
                                  <m:e>
                                    <m:r>
                                      <a:rPr lang="id-ID" sz="2000" i="1"/>
                                      <m:t>0.00</m:t>
                                    </m:r>
                                  </m:e>
                                  <m:e>
                                    <m:r>
                                      <a:rPr lang="id-ID" sz="2000" i="1"/>
                                      <m:t>85.00</m:t>
                                    </m:r>
                                  </m:e>
                                </m:mr>
                                <m:mr>
                                  <m:e>
                                    <m:r>
                                      <a:rPr lang="id-ID" sz="2000" i="1"/>
                                      <m:t>0.00</m:t>
                                    </m:r>
                                  </m:e>
                                  <m:e>
                                    <m:r>
                                      <a:rPr lang="id-ID" sz="2000" i="1"/>
                                      <m:t>27.00</m:t>
                                    </m:r>
                                  </m:e>
                                </m:mr>
                              </m:m>
                              <m:r>
                                <a:rPr lang="id-ID" sz="2000" i="1"/>
                                <m:t>    </m:t>
                              </m:r>
                              <m:m>
                                <m:mPr>
                                  <m:mcs>
                                    <m:mc>
                                      <m:mcPr>
                                        <m:count m:val="2"/>
                                        <m:mcJc m:val="center"/>
                                      </m:mcPr>
                                    </m:mc>
                                  </m:mcs>
                                  <m:ctrlPr>
                                    <a:rPr lang="id-ID" sz="2000" i="1"/>
                                  </m:ctrlPr>
                                </m:mPr>
                                <m:mr>
                                  <m:e>
                                    <m:r>
                                      <a:rPr lang="id-ID" sz="2000" i="1"/>
                                      <m:t>56.00</m:t>
                                    </m:r>
                                  </m:e>
                                  <m:e>
                                    <m:r>
                                      <a:rPr lang="id-ID" sz="2000" i="1"/>
                                      <m:t>54.00</m:t>
                                    </m:r>
                                  </m:e>
                                </m:mr>
                                <m:mr>
                                  <m:e>
                                    <m:r>
                                      <a:rPr lang="id-ID" sz="2000" i="1"/>
                                      <m:t>28.42</m:t>
                                    </m:r>
                                  </m:e>
                                  <m:e>
                                    <m:r>
                                      <a:rPr lang="id-ID" sz="2000" i="1"/>
                                      <m:t>24.32</m:t>
                                    </m:r>
                                  </m:e>
                                </m:mr>
                              </m:m>
                              <m:r>
                                <a:rPr lang="id-ID" sz="2000" i="1"/>
                                <m:t>   </m:t>
                              </m:r>
                              <m:m>
                                <m:mPr>
                                  <m:mcs>
                                    <m:mc>
                                      <m:mcPr>
                                        <m:count m:val="2"/>
                                        <m:mcJc m:val="center"/>
                                      </m:mcPr>
                                    </m:mc>
                                  </m:mcs>
                                  <m:ctrlPr>
                                    <a:rPr lang="id-ID" sz="2000" i="1"/>
                                  </m:ctrlPr>
                                </m:mPr>
                                <m:mr>
                                  <m:e>
                                    <m:r>
                                      <a:rPr lang="id-ID" sz="2000" i="1"/>
                                      <m:t>:</m:t>
                                    </m:r>
                                  </m:e>
                                  <m:e>
                                    <m:r>
                                      <a:rPr lang="id-ID" sz="2000" i="1"/>
                                      <m:t>218.00</m:t>
                                    </m:r>
                                  </m:e>
                                </m:mr>
                                <m:mr>
                                  <m:e>
                                    <m:r>
                                      <a:rPr lang="id-ID" sz="2000" i="1"/>
                                      <m:t>:</m:t>
                                    </m:r>
                                  </m:e>
                                  <m:e>
                                    <m:r>
                                      <a:rPr lang="id-ID" sz="2000" i="1"/>
                                      <m:t>66.02</m:t>
                                    </m:r>
                                  </m:e>
                                </m:mr>
                              </m:m>
                            </m:e>
                          </m:eqArr>
                        </m:e>
                      </m:d>
                    </m:oMath>
                  </m:oMathPara>
                </a14:m>
                <a:endParaRPr lang="id-ID" sz="2000" dirty="0"/>
              </a:p>
              <a:p>
                <a:endParaRPr lang="id-ID" sz="2000" dirty="0" smtClean="0"/>
              </a:p>
              <a:p>
                <a:endParaRPr lang="id-ID" sz="1800" dirty="0" smtClean="0"/>
              </a:p>
              <a:p>
                <a:pPr marL="0" indent="0">
                  <a:buNone/>
                </a:pPr>
                <a:endParaRPr lang="en-US" sz="18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xfrm>
                <a:off x="838200" y="1688275"/>
                <a:ext cx="10515600" cy="4500563"/>
              </a:xfrm>
              <a:blipFill rotWithShape="1">
                <a:blip r:embed="rId1"/>
                <a:stretch>
                  <a:fillRect l="-638" t="-1355" b="-22493"/>
                </a:stretch>
              </a:blipFill>
            </p:spPr>
            <p:txBody>
              <a:bodyPr/>
              <a:lstStyle/>
              <a:p>
                <a:r>
                  <a:rPr lang="id-ID">
                    <a:noFill/>
                  </a:rPr>
                  <a:t> </a:t>
                </a:r>
                <a:endParaRPr lang="id-ID">
                  <a:noFill/>
                </a:endParaRPr>
              </a:p>
            </p:txBody>
          </p:sp>
        </mc:Fallback>
      </mc:AlternateContent>
      <p:sp>
        <p:nvSpPr>
          <p:cNvPr id="19" name="Title 14"/>
          <p:cNvSpPr>
            <a:spLocks noGrp="1"/>
          </p:cNvSpPr>
          <p:nvPr>
            <p:ph type="title"/>
          </p:nvPr>
        </p:nvSpPr>
        <p:spPr>
          <a:xfrm>
            <a:off x="838200" y="472001"/>
            <a:ext cx="10515600" cy="1150166"/>
          </a:xfrm>
        </p:spPr>
        <p:txBody>
          <a:bodyPr>
            <a:normAutofit fontScale="90000"/>
          </a:bodyPr>
          <a:lstStyle/>
          <a:p>
            <a:pPr algn="ctr"/>
            <a:r>
              <a:rPr lang="id-ID" dirty="0" smtClean="0">
                <a:latin typeface="Flicker DEMO" pitchFamily="50" charset="0"/>
              </a:rPr>
              <a:t>Sistem Persamaan Linier : Strategi Pivoting</a:t>
            </a:r>
            <a:endParaRPr lang="en-US" dirty="0">
              <a:latin typeface="Flicker DEMO" pitchFamily="50"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6247</Words>
  <Application>WPS Presentation</Application>
  <PresentationFormat>Custom</PresentationFormat>
  <Paragraphs>183</Paragraphs>
  <Slides>25</Slides>
  <Notes>0</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23</vt:i4>
      </vt:variant>
      <vt:variant>
        <vt:lpstr>幻灯片标题</vt:lpstr>
      </vt:variant>
      <vt:variant>
        <vt:i4>25</vt:i4>
      </vt:variant>
    </vt:vector>
  </HeadingPairs>
  <TitlesOfParts>
    <vt:vector size="62" baseType="lpstr">
      <vt:lpstr>Arial</vt:lpstr>
      <vt:lpstr>SimSun</vt:lpstr>
      <vt:lpstr>Wingdings</vt:lpstr>
      <vt:lpstr>Bell MT</vt:lpstr>
      <vt:lpstr>Cambria Math</vt:lpstr>
      <vt:lpstr>Flicker DEMO</vt:lpstr>
      <vt:lpstr>Admiration Pains</vt:lpstr>
      <vt:lpstr>Wingdings</vt:lpstr>
      <vt:lpstr>Times New Roman</vt:lpstr>
      <vt:lpstr>Microsoft YaHei</vt:lpstr>
      <vt:lpstr>Arial Unicode MS</vt:lpstr>
      <vt:lpstr>Calibri Light</vt:lpstr>
      <vt:lpstr>Calibri</vt:lpstr>
      <vt:lpstr>Office Theme</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METODE NUMERIK</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Sistem Persamaan Linier : Strategi Pivoting</vt:lpstr>
      <vt:lpstr>REFERENSI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puguh wahyu prasetyo</dc:creator>
  <cp:lastModifiedBy>hp</cp:lastModifiedBy>
  <cp:revision>158</cp:revision>
  <dcterms:created xsi:type="dcterms:W3CDTF">2019-11-08T10:29:00Z</dcterms:created>
  <dcterms:modified xsi:type="dcterms:W3CDTF">2020-06-04T12:15:24Z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