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3" r:id="rId4"/>
    <p:sldId id="263" r:id="rId5"/>
    <p:sldId id="264" r:id="rId6"/>
    <p:sldId id="274" r:id="rId7"/>
    <p:sldId id="265" r:id="rId8"/>
    <p:sldId id="268" r:id="rId9"/>
    <p:sldId id="267" r:id="rId10"/>
    <p:sldId id="266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9" autoAdjust="0"/>
    <p:restoredTop sz="94660"/>
  </p:normalViewPr>
  <p:slideViewPr>
    <p:cSldViewPr>
      <p:cViewPr varScale="1">
        <p:scale>
          <a:sx n="47" d="100"/>
          <a:sy n="47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074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133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677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67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591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8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189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918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226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358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410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469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7"/>
          <p:cNvSpPr/>
          <p:nvPr/>
        </p:nvSpPr>
        <p:spPr>
          <a:xfrm>
            <a:off x="857224" y="2000240"/>
            <a:ext cx="7549287" cy="2817893"/>
          </a:xfrm>
          <a:custGeom>
            <a:avLst/>
            <a:gdLst/>
            <a:ahLst/>
            <a:cxnLst/>
            <a:rect l="l" t="t" r="r" b="b"/>
            <a:pathLst>
              <a:path w="3989704" h="632460">
                <a:moveTo>
                  <a:pt x="3989655" y="0"/>
                </a:moveTo>
                <a:lnTo>
                  <a:pt x="0" y="0"/>
                </a:lnTo>
                <a:lnTo>
                  <a:pt x="0" y="581482"/>
                </a:lnTo>
                <a:lnTo>
                  <a:pt x="4008" y="601206"/>
                </a:lnTo>
                <a:lnTo>
                  <a:pt x="14922" y="617359"/>
                </a:lnTo>
                <a:lnTo>
                  <a:pt x="31075" y="628273"/>
                </a:lnTo>
                <a:lnTo>
                  <a:pt x="50800" y="632282"/>
                </a:lnTo>
                <a:lnTo>
                  <a:pt x="3938855" y="632282"/>
                </a:lnTo>
                <a:lnTo>
                  <a:pt x="3958580" y="628273"/>
                </a:lnTo>
                <a:lnTo>
                  <a:pt x="3974733" y="617359"/>
                </a:lnTo>
                <a:lnTo>
                  <a:pt x="3985647" y="601206"/>
                </a:lnTo>
                <a:lnTo>
                  <a:pt x="3989655" y="581482"/>
                </a:lnTo>
                <a:lnTo>
                  <a:pt x="3989655" y="0"/>
                </a:lnTo>
                <a:close/>
              </a:path>
            </a:pathLst>
          </a:custGeom>
          <a:solidFill>
            <a:srgbClr val="323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331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11"/>
              <p:cNvSpPr>
                <a:spLocks noGrp="1"/>
              </p:cNvSpPr>
              <p:nvPr>
                <p:ph idx="1"/>
              </p:nvPr>
            </p:nvSpPr>
            <p:spPr>
              <a:xfrm>
                <a:off x="314324" y="908720"/>
                <a:ext cx="8229600" cy="4525963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en-US" sz="2400" b="1" dirty="0" err="1"/>
                  <a:t>Penyelesaian</a:t>
                </a:r>
                <a:r>
                  <a:rPr lang="en-US" sz="2400" b="1" dirty="0"/>
                  <a:t> </a:t>
                </a:r>
              </a:p>
              <a:p>
                <a:pPr lvl="0" algn="just"/>
                <a:r>
                  <a:rPr lang="en-US" sz="2400" dirty="0" err="1"/>
                  <a:t>Tentukan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elemen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𝐴</m:t>
                    </m:r>
                  </m:oMath>
                </a14:m>
                <a:r>
                  <a:rPr lang="en-US" sz="2400" dirty="0"/>
                  <a:t> yang </a:t>
                </a:r>
                <a:r>
                  <a:rPr lang="en-US" sz="2400" dirty="0" err="1"/>
                  <a:t>magnitudonya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terbesar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=−6</m:t>
                    </m:r>
                  </m:oMath>
                </a14:m>
                <a:r>
                  <a:rPr lang="en-US" sz="2400" dirty="0"/>
                  <a:t>. Agar </a:t>
                </a:r>
                <a:r>
                  <a:rPr lang="en-US" sz="2400" dirty="0" err="1"/>
                  <a:t>elemen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posisi</a:t>
                </a:r>
                <a:r>
                  <a:rPr lang="en-US" sz="2400" dirty="0"/>
                  <a:t> pivot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pertukaran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kolm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)↔(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permutasi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relevan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  <a:p>
                <a:pPr marL="0" indent="0" algn="just">
                  <a:buNone/>
                </a:pP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sistem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baru</a:t>
                </a:r>
                <a:r>
                  <a:rPr lang="en-US" sz="2400" dirty="0"/>
                  <a:t>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14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 smtClean="0"/>
              </a:p>
              <a:p>
                <a:pPr marL="0" indent="0" algn="just">
                  <a:buNone/>
                </a:pPr>
                <a:r>
                  <a:rPr lang="en-US" sz="2400" dirty="0" err="1"/>
                  <a:t>Hubungan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penyelesaian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kedua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sitem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 ,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yakni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3,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</m:t>
                    </m:r>
                  </m:oMath>
                </a14:m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</p:txBody>
          </p:sp>
        </mc:Choice>
        <mc:Fallback>
          <p:sp>
            <p:nvSpPr>
              <p:cNvPr id="12" name="Content Placeholder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4324" y="908720"/>
                <a:ext cx="8229600" cy="4525963"/>
              </a:xfrm>
              <a:blipFill rotWithShape="1">
                <a:blip r:embed="rId5"/>
                <a:stretch>
                  <a:fillRect l="-1185" t="-1077" r="-1111" b="-174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1422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121920" y="908720"/>
                <a:ext cx="8807798" cy="5217443"/>
              </a:xfrm>
            </p:spPr>
            <p:txBody>
              <a:bodyPr>
                <a:normAutofit fontScale="55000" lnSpcReduction="20000"/>
              </a:bodyPr>
              <a:lstStyle/>
              <a:p>
                <a:pPr lvl="0"/>
                <a:r>
                  <a:rPr lang="en-US" dirty="0" err="1"/>
                  <a:t>Kemudian</a:t>
                </a:r>
                <a:r>
                  <a:rPr lang="en-US" dirty="0"/>
                  <a:t> </a:t>
                </a:r>
                <a:r>
                  <a:rPr lang="en-US" dirty="0" err="1"/>
                  <a:t>pertukarkan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)↔(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Tetapkan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=−6 </m:t>
                    </m:r>
                  </m:oMath>
                </a14:m>
                <a:r>
                  <a:rPr lang="en-US" dirty="0" err="1"/>
                  <a:t>sebagai</a:t>
                </a:r>
                <a:r>
                  <a:rPr lang="en-US" dirty="0"/>
                  <a:t> pivot,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pengganda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21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selanjutnya</a:t>
                </a:r>
                <a:r>
                  <a:rPr lang="en-US" dirty="0"/>
                  <a:t> </a:t>
                </a:r>
                <a:r>
                  <a:rPr lang="en-US" dirty="0" err="1"/>
                  <a:t>terapkan</a:t>
                </a:r>
                <a:r>
                  <a:rPr lang="en-US" dirty="0"/>
                  <a:t> </a:t>
                </a:r>
                <a:r>
                  <a:rPr lang="en-US" dirty="0" err="1"/>
                  <a:t>operasi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)←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𝜆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)←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𝜆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3.67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−3,33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3.33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−0.67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9.67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17.33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 err="1" smtClean="0"/>
                  <a:t>selanjutnya</a:t>
                </a:r>
                <a:r>
                  <a:rPr lang="en-US" dirty="0" smtClean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magnitude </a:t>
                </a:r>
                <a:r>
                  <a:rPr lang="en-US" dirty="0" err="1"/>
                  <a:t>terbesar</a:t>
                </a:r>
                <a:r>
                  <a:rPr lang="en-US" dirty="0"/>
                  <a:t> </a:t>
                </a:r>
                <a:r>
                  <a:rPr lang="en-US" dirty="0" err="1"/>
                  <a:t>berikutnya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3.67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 smtClean="0"/>
                  <a:t>Dijadikan</a:t>
                </a:r>
                <a:r>
                  <a:rPr lang="en-US" dirty="0" smtClean="0"/>
                  <a:t> </a:t>
                </a:r>
                <a:r>
                  <a:rPr lang="en-US" dirty="0"/>
                  <a:t>pivot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tidak</a:t>
                </a:r>
                <a:r>
                  <a:rPr lang="en-US" dirty="0"/>
                  <a:t> </a:t>
                </a:r>
                <a:r>
                  <a:rPr lang="en-US" dirty="0" err="1"/>
                  <a:t>perl</a:t>
                </a:r>
                <a:r>
                  <a:rPr lang="en-US" dirty="0"/>
                  <a:t> </a:t>
                </a:r>
                <a:r>
                  <a:rPr lang="en-US" dirty="0" err="1"/>
                  <a:t>lagi</a:t>
                </a:r>
                <a:r>
                  <a:rPr lang="en-US" dirty="0"/>
                  <a:t>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pertukaran</a:t>
                </a:r>
                <a:r>
                  <a:rPr lang="en-US" dirty="0"/>
                  <a:t> .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tahap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=3.67</m:t>
                    </m:r>
                  </m:oMath>
                </a14:m>
                <a:r>
                  <a:rPr lang="en-US" dirty="0" err="1" smtClean="0"/>
                  <a:t>Sebgai</a:t>
                </a:r>
                <a:r>
                  <a:rPr lang="en-US" dirty="0" smtClean="0"/>
                  <a:t> </a:t>
                </a:r>
                <a:r>
                  <a:rPr lang="en-US" dirty="0"/>
                  <a:t>pivot </a:t>
                </a:r>
                <a:r>
                  <a:rPr lang="en-US" dirty="0" err="1"/>
                  <a:t>pengganda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𝜆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22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3.33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3.67</m:t>
                        </m:r>
                      </m:den>
                    </m:f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perasi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)←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𝜆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3.67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−3,33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2.36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9.67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8.55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=3.62,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=5.92, </m:t>
                      </m:r>
                      <m:r>
                        <a:rPr lang="en-US" i="1">
                          <a:latin typeface="Cambria Math"/>
                        </a:rPr>
                        <m:t>𝑑𝑎𝑛</m:t>
                      </m:r>
                      <m:r>
                        <a:rPr lang="en-US" i="1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=−2.78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1920" y="908720"/>
                <a:ext cx="8807798" cy="5217443"/>
              </a:xfrm>
              <a:blipFill rotWithShape="1">
                <a:blip r:embed="rId5"/>
                <a:stretch>
                  <a:fillRect l="-554" t="-1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028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1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lvl="0" indent="-514350">
                  <a:buFont typeface="+mj-lt"/>
                  <a:buAutoNum type="arabicPeriod"/>
                </a:pPr>
                <a:r>
                  <a:rPr lang="en-US" sz="2400" dirty="0" err="1" smtClean="0"/>
                  <a:t>Menurut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anda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antara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ketiga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startegi</a:t>
                </a:r>
                <a:r>
                  <a:rPr lang="en-US" sz="2400" dirty="0"/>
                  <a:t> pivoting </a:t>
                </a:r>
                <a:r>
                  <a:rPr lang="en-US" sz="2400" dirty="0" err="1"/>
                  <a:t>tersebut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parsial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skala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parsial</a:t>
                </a:r>
                <a:r>
                  <a:rPr lang="en-US" sz="2400" dirty="0"/>
                  <a:t> dan total) </a:t>
                </a:r>
                <a:r>
                  <a:rPr lang="en-US" sz="2400" dirty="0" err="1"/>
                  <a:t>startegi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mana</a:t>
                </a:r>
                <a:r>
                  <a:rPr lang="en-US" sz="2400" dirty="0"/>
                  <a:t> yang paling </a:t>
                </a:r>
                <a:r>
                  <a:rPr lang="en-US" sz="2400" dirty="0" err="1"/>
                  <a:t>baik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alasannya</a:t>
                </a:r>
                <a:r>
                  <a:rPr lang="en-US" sz="2400" dirty="0"/>
                  <a:t> </a:t>
                </a:r>
                <a:endParaRPr lang="en-US" sz="2400" dirty="0" smtClean="0"/>
              </a:p>
              <a:p>
                <a:pPr marL="514350" lvl="0" indent="-514350">
                  <a:buFont typeface="+mj-lt"/>
                  <a:buAutoNum type="arabicPeriod"/>
                </a:pP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menggunakan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bilangan</a:t>
                </a:r>
                <a:r>
                  <a:rPr lang="en-US" sz="2400" dirty="0"/>
                  <a:t> decimal 4 digit </a:t>
                </a:r>
                <a:r>
                  <a:rPr lang="en-US" sz="2400" dirty="0" err="1"/>
                  <a:t>signifikan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belakang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selesaiakan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sistem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liner di </a:t>
                </a:r>
                <a:r>
                  <a:rPr lang="en-US" sz="2400" dirty="0" err="1"/>
                  <a:t>bawah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metode</a:t>
                </a:r>
                <a:r>
                  <a:rPr lang="en-US" sz="2400" dirty="0"/>
                  <a:t> Gaussian </a:t>
                </a:r>
                <a:r>
                  <a:rPr lang="en-US" sz="2400" dirty="0" err="1"/>
                  <a:t>tanpa</a:t>
                </a:r>
                <a:r>
                  <a:rPr lang="en-US" sz="2400" dirty="0"/>
                  <a:t> pivoting dan </a:t>
                </a:r>
                <a:r>
                  <a:rPr lang="en-US" sz="2400" dirty="0" err="1"/>
                  <a:t>gausian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strategi</a:t>
                </a:r>
                <a:r>
                  <a:rPr lang="en-US" sz="2400" dirty="0"/>
                  <a:t> pivoting </a:t>
                </a:r>
                <a:r>
                  <a:rPr lang="en-US" sz="2400" dirty="0" err="1"/>
                  <a:t>parsial</a:t>
                </a:r>
                <a:r>
                  <a:rPr lang="en-US" sz="2400" dirty="0" smtClean="0"/>
                  <a:t>.</a:t>
                </a:r>
              </a:p>
              <a:p>
                <a:pPr marL="514350" lvl="0" indent="-514350">
                  <a:buFont typeface="+mj-lt"/>
                  <a:buAutoNum type="arabicPeriod"/>
                </a:pPr>
                <a:endParaRPr lang="en-US" sz="2400" dirty="0"/>
              </a:p>
              <a:p>
                <a:pPr marL="514350" lvl="0" indent="-514350">
                  <a:buFont typeface="+mj-lt"/>
                  <a:buAutoNum type="arabicPeriod"/>
                </a:pPr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err="1"/>
                  <a:t>Penyelesaian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eksaknya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1</m:t>
                        </m:r>
                      </m:sub>
                    </m:sSub>
                    <m:r>
                      <a:rPr lang="en-US" sz="2400" i="1"/>
                      <m:t>=10.00</m:t>
                    </m:r>
                  </m:oMath>
                </a14:m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/>
                        </m:ctrlPr>
                      </m:sSubPr>
                      <m:e>
                        <m:r>
                          <a:rPr lang="en-US" sz="2400" i="1"/>
                          <m:t>𝑥</m:t>
                        </m:r>
                      </m:e>
                      <m:sub>
                        <m:r>
                          <a:rPr lang="en-US" sz="2400" i="1"/>
                          <m:t>2</m:t>
                        </m:r>
                      </m:sub>
                    </m:sSub>
                    <m:r>
                      <a:rPr lang="en-US" sz="2400" i="1"/>
                      <m:t>=1.00</m:t>
                    </m:r>
                  </m:oMath>
                </a14:m>
                <a:endParaRPr lang="en-US" sz="2400" dirty="0"/>
              </a:p>
              <a:p>
                <a:pPr marL="0" lvl="0" indent="0">
                  <a:buNone/>
                </a:pPr>
                <a:endParaRPr lang="en-US" sz="2400" dirty="0" smtClean="0"/>
              </a:p>
              <a:p>
                <a:pPr marL="0" lv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12" name="Content Placeholder 1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/>
                <a:stretch>
                  <a:fillRect l="-1111" t="-1213" r="-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5813" y="696030"/>
            <a:ext cx="20008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lgerian" pitchFamily="82" charset="0"/>
              </a:rPr>
              <a:t>LATIHAN </a:t>
            </a:r>
            <a:endParaRPr lang="en-US" sz="3200" dirty="0">
              <a:latin typeface="Algerian" pitchFamily="82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6"/>
          <a:stretch>
            <a:fillRect/>
          </a:stretch>
        </p:blipFill>
        <p:spPr>
          <a:xfrm>
            <a:off x="3635805" y="4509120"/>
            <a:ext cx="2429427" cy="70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23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2849730"/>
            <a:ext cx="53270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Algerian" pitchFamily="82" charset="0"/>
              </a:rPr>
              <a:t>TERIMAKASIH</a:t>
            </a:r>
            <a:r>
              <a:rPr lang="en-US" sz="3200" dirty="0" smtClean="0">
                <a:latin typeface="Algerian" pitchFamily="82" charset="0"/>
              </a:rPr>
              <a:t> </a:t>
            </a:r>
            <a:endParaRPr lang="en-US" sz="32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1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/>
          <a:lstStyle/>
          <a:p>
            <a:r>
              <a:rPr lang="en-US" dirty="0" smtClean="0"/>
              <a:t>5.4 STRATEGI PIVOTING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algn="just"/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ilustrasi</a:t>
                </a:r>
                <a:r>
                  <a:rPr lang="en-US" dirty="0"/>
                  <a:t> </a:t>
                </a:r>
                <a:r>
                  <a:rPr lang="en-US" dirty="0" err="1"/>
                  <a:t>misalkan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berbentuk</a:t>
                </a:r>
                <a:r>
                  <a:rPr lang="en-US" dirty="0"/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algn="just"/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:r>
                  <a:rPr lang="en-US" dirty="0" err="1"/>
                  <a:t>algoritma</a:t>
                </a:r>
                <a:r>
                  <a:rPr lang="en-US" dirty="0"/>
                  <a:t> </a:t>
                </a:r>
                <a:r>
                  <a:rPr lang="en-US" dirty="0" err="1"/>
                  <a:t>sebelumnya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membentuk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segitiga</a:t>
                </a:r>
                <a:r>
                  <a:rPr lang="en-US" dirty="0"/>
                  <a:t> </a:t>
                </a:r>
                <a:r>
                  <a:rPr lang="en-US" dirty="0" err="1"/>
                  <a:t>atas</a:t>
                </a:r>
                <a:r>
                  <a:rPr lang="en-US" dirty="0"/>
                  <a:t> </a:t>
                </a:r>
                <a:r>
                  <a:rPr lang="en-US" dirty="0" err="1"/>
                  <a:t>tidak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diterapkan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Jalan</a:t>
                </a:r>
                <a:r>
                  <a:rPr lang="en-US" dirty="0"/>
                  <a:t> </a:t>
                </a:r>
                <a:r>
                  <a:rPr lang="en-US" dirty="0" err="1"/>
                  <a:t>keluarnya</a:t>
                </a:r>
                <a:r>
                  <a:rPr lang="en-US" dirty="0"/>
                  <a:t> </a:t>
                </a:r>
                <a:r>
                  <a:rPr lang="en-US" dirty="0" err="1"/>
                  <a:t>adalh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menerapkan</a:t>
                </a:r>
                <a:r>
                  <a:rPr lang="en-US" dirty="0"/>
                  <a:t> </a:t>
                </a:r>
                <a:r>
                  <a:rPr lang="en-US" dirty="0" err="1"/>
                  <a:t>operasi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elementer</a:t>
                </a:r>
                <a:r>
                  <a:rPr lang="en-US" dirty="0"/>
                  <a:t> 2, </a:t>
                </a:r>
                <a:r>
                  <a:rPr lang="en-US" dirty="0" err="1"/>
                  <a:t>yaitu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)↔(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baru</a:t>
                </a:r>
                <a:r>
                  <a:rPr lang="en-US" dirty="0"/>
                  <a:t> 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algn="just"/>
                <a:r>
                  <a:rPr lang="en-US" dirty="0" err="1"/>
                  <a:t>Elemen-elemen</a:t>
                </a:r>
                <a:r>
                  <a:rPr lang="en-US" dirty="0"/>
                  <a:t> yang </a:t>
                </a:r>
                <a:r>
                  <a:rPr lang="en-US" dirty="0" err="1"/>
                  <a:t>berada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diagonal </a:t>
                </a:r>
                <a:r>
                  <a:rPr lang="en-US" dirty="0" err="1"/>
                  <a:t>matriks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disebt</a:t>
                </a:r>
                <a:r>
                  <a:rPr lang="en-US" dirty="0"/>
                  <a:t> </a:t>
                </a:r>
                <a:r>
                  <a:rPr lang="en-US" b="1" dirty="0"/>
                  <a:t>pivot </a:t>
                </a:r>
                <a:r>
                  <a:rPr lang="en-US" dirty="0"/>
                  <a:t>dan proses </a:t>
                </a:r>
                <a:r>
                  <a:rPr lang="en-US" dirty="0" err="1"/>
                  <a:t>penukaran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menghindari</a:t>
                </a:r>
                <a:r>
                  <a:rPr lang="en-US" dirty="0"/>
                  <a:t> pivot </a:t>
                </a:r>
                <a:r>
                  <a:rPr lang="en-US" dirty="0" err="1"/>
                  <a:t>bernilai</a:t>
                </a:r>
                <a:r>
                  <a:rPr lang="en-US" dirty="0"/>
                  <a:t> 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seperti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b="1" dirty="0"/>
                  <a:t> </a:t>
                </a:r>
                <a:r>
                  <a:rPr lang="en-US" b="1" dirty="0" err="1"/>
                  <a:t>strategi</a:t>
                </a:r>
                <a:r>
                  <a:rPr lang="en-US" b="1" dirty="0"/>
                  <a:t> pivoting </a:t>
                </a:r>
                <a:endParaRPr lang="en-US" dirty="0"/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/>
                <a:stretch>
                  <a:fillRect l="-1037" t="-2426" r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87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457200" y="642918"/>
            <a:ext cx="8229600" cy="774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5.4.1 PIVOTING PARSIAL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prinspnya</a:t>
            </a:r>
            <a:r>
              <a:rPr lang="en-US" dirty="0" smtClean="0"/>
              <a:t> </a:t>
            </a:r>
            <a:r>
              <a:rPr lang="en-US" dirty="0" err="1" smtClean="0"/>
              <a:t>sema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di </a:t>
            </a: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pivot,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penukaran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agar </a:t>
            </a:r>
            <a:r>
              <a:rPr lang="en-US" dirty="0" err="1" smtClean="0"/>
              <a:t>magnitudo</a:t>
            </a:r>
            <a:r>
              <a:rPr lang="en-US" dirty="0" smtClean="0"/>
              <a:t> </a:t>
            </a:r>
            <a:r>
              <a:rPr lang="en-US" dirty="0" err="1" smtClean="0"/>
              <a:t>pengganda</a:t>
            </a:r>
            <a:r>
              <a:rPr lang="en-US" dirty="0" smtClean="0"/>
              <a:t> </a:t>
            </a:r>
            <a:r>
              <a:rPr lang="el-GR" dirty="0" smtClean="0"/>
              <a:t>λ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1. Agar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pivot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magnitudo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.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penukaran</a:t>
            </a:r>
            <a:r>
              <a:rPr lang="en-US" dirty="0" smtClean="0"/>
              <a:t> </a:t>
            </a:r>
            <a:r>
              <a:rPr lang="en-US" dirty="0" err="1" smtClean="0"/>
              <a:t>baris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di </a:t>
            </a:r>
            <a:r>
              <a:rPr lang="en-US" dirty="0" err="1" smtClean="0"/>
              <a:t>sebut</a:t>
            </a:r>
            <a:r>
              <a:rPr lang="en-US" dirty="0" smtClean="0"/>
              <a:t> </a:t>
            </a:r>
            <a:r>
              <a:rPr lang="en-US" b="1" dirty="0" err="1" smtClean="0"/>
              <a:t>strategi</a:t>
            </a:r>
            <a:r>
              <a:rPr lang="en-US" b="1" dirty="0" smtClean="0"/>
              <a:t> pivoting </a:t>
            </a:r>
            <a:r>
              <a:rPr lang="en-US" b="1" dirty="0" err="1" smtClean="0"/>
              <a:t>parsial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30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56503"/>
            <a:ext cx="8229600" cy="3888431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sz="2400" i="1" dirty="0" smtClean="0"/>
              <a:t>Partial pivoting</a:t>
            </a:r>
            <a:r>
              <a:rPr lang="en-US" sz="2400" dirty="0" smtClean="0"/>
              <a:t> (pivoting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) </a:t>
            </a:r>
            <a:r>
              <a:rPr lang="en-US" sz="2400" dirty="0" err="1" smtClean="0"/>
              <a:t>langkah-langkahnya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lvl="1" algn="just" eaLnBrk="1" hangingPunct="1">
              <a:lnSpc>
                <a:spcPct val="80000"/>
              </a:lnSpc>
            </a:pPr>
            <a:r>
              <a:rPr lang="en-US" sz="2400" dirty="0" smtClean="0"/>
              <a:t>Pivot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p yang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mutlak</a:t>
            </a:r>
            <a:r>
              <a:rPr lang="en-US" sz="2400" dirty="0" smtClean="0"/>
              <a:t> </a:t>
            </a:r>
            <a:r>
              <a:rPr lang="en-US" sz="2400" dirty="0" err="1" smtClean="0"/>
              <a:t>terbesar</a:t>
            </a:r>
            <a:r>
              <a:rPr lang="en-US" sz="2400" dirty="0" smtClean="0"/>
              <a:t>.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	|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k,p</a:t>
            </a:r>
            <a:r>
              <a:rPr lang="en-US" sz="2400" dirty="0" smtClean="0"/>
              <a:t>| = max{|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p,p</a:t>
            </a:r>
            <a:r>
              <a:rPr lang="en-US" sz="2400" dirty="0" smtClean="0"/>
              <a:t>|, |a</a:t>
            </a:r>
            <a:r>
              <a:rPr lang="en-US" sz="2400" baseline="-25000" dirty="0" smtClean="0"/>
              <a:t>p+1,p</a:t>
            </a:r>
            <a:r>
              <a:rPr lang="en-US" sz="2400" dirty="0" smtClean="0"/>
              <a:t>|, …, |a</a:t>
            </a:r>
            <a:r>
              <a:rPr lang="en-US" sz="2400" baseline="-25000" dirty="0" smtClean="0"/>
              <a:t>n-1,p</a:t>
            </a:r>
            <a:r>
              <a:rPr lang="en-US" sz="2400" dirty="0" smtClean="0"/>
              <a:t>|, |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n,p</a:t>
            </a:r>
            <a:r>
              <a:rPr lang="en-US" sz="2400" dirty="0" smtClean="0"/>
              <a:t>|}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dirty="0" err="1" smtClean="0"/>
              <a:t>Lalu</a:t>
            </a:r>
            <a:r>
              <a:rPr lang="en-US" sz="2400" dirty="0" smtClean="0"/>
              <a:t> </a:t>
            </a:r>
            <a:r>
              <a:rPr lang="en-US" sz="2400" dirty="0" err="1" smtClean="0"/>
              <a:t>pertukarkan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-k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-p.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dirty="0" err="1" smtClean="0"/>
              <a:t>Misal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matrik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 lvl="1" algn="just" eaLnBrk="1" hangingPunct="1">
              <a:lnSpc>
                <a:spcPct val="80000"/>
              </a:lnSpc>
            </a:pPr>
            <a:endParaRPr lang="en-US" sz="2400" dirty="0" smtClean="0"/>
          </a:p>
          <a:p>
            <a:pPr lvl="1" algn="just" eaLnBrk="1" hangingPunct="1">
              <a:lnSpc>
                <a:spcPct val="80000"/>
              </a:lnSpc>
            </a:pPr>
            <a:endParaRPr lang="en-US" sz="2400" dirty="0" smtClean="0"/>
          </a:p>
          <a:p>
            <a:pPr lvl="1" algn="just" eaLnBrk="1" hangingPunct="1">
              <a:lnSpc>
                <a:spcPct val="80000"/>
              </a:lnSpc>
            </a:pPr>
            <a:endParaRPr lang="en-US" sz="2400" dirty="0" smtClean="0"/>
          </a:p>
          <a:p>
            <a:pPr lvl="1" algn="just" eaLnBrk="1" hangingPunct="1">
              <a:lnSpc>
                <a:spcPct val="80000"/>
              </a:lnSpc>
            </a:pPr>
            <a:endParaRPr lang="en-US" sz="2400" dirty="0" smtClean="0"/>
          </a:p>
          <a:p>
            <a:pPr lvl="1" algn="just" eaLnBrk="1" hangingPunct="1">
              <a:lnSpc>
                <a:spcPct val="80000"/>
              </a:lnSpc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, </a:t>
            </a:r>
            <a:r>
              <a:rPr lang="en-US" sz="2400" dirty="0" err="1" smtClean="0"/>
              <a:t>carilah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x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ke-2 </a:t>
            </a:r>
            <a:r>
              <a:rPr lang="en-US" sz="2400" dirty="0" err="1" smtClean="0"/>
              <a:t>mulai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ke-2 s/d </a:t>
            </a:r>
            <a:r>
              <a:rPr lang="en-US" sz="2400" dirty="0" err="1" smtClean="0"/>
              <a:t>kolom</a:t>
            </a:r>
            <a:r>
              <a:rPr lang="en-US" sz="2400" dirty="0" smtClean="0"/>
              <a:t> ke-4 yang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mutlaknya</a:t>
            </a:r>
            <a:r>
              <a:rPr lang="en-US" sz="2400" dirty="0" smtClean="0"/>
              <a:t> </a:t>
            </a:r>
            <a:r>
              <a:rPr lang="en-US" sz="2400" dirty="0" err="1" smtClean="0"/>
              <a:t>terbesar</a:t>
            </a:r>
            <a:r>
              <a:rPr lang="en-US" sz="2400" dirty="0" smtClean="0"/>
              <a:t>, </a:t>
            </a:r>
            <a:r>
              <a:rPr lang="en-US" sz="2400" dirty="0" err="1" smtClean="0"/>
              <a:t>lalu</a:t>
            </a:r>
            <a:r>
              <a:rPr lang="en-US" sz="2400" dirty="0" smtClean="0"/>
              <a:t> </a:t>
            </a:r>
            <a:r>
              <a:rPr lang="en-US" sz="2400" dirty="0" err="1" smtClean="0"/>
              <a:t>pertukarkan</a:t>
            </a:r>
            <a:r>
              <a:rPr lang="en-US" sz="2400" dirty="0" smtClean="0"/>
              <a:t> </a:t>
            </a:r>
            <a:r>
              <a:rPr lang="en-US" sz="2400" dirty="0" err="1" smtClean="0"/>
              <a:t>barisnya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ke-2.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en-US" sz="2400" dirty="0" err="1" smtClean="0"/>
              <a:t>Elemen</a:t>
            </a:r>
            <a:r>
              <a:rPr lang="en-US" sz="2400" dirty="0" smtClean="0"/>
              <a:t> x yang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mutlaknya</a:t>
            </a:r>
            <a:r>
              <a:rPr lang="en-US" sz="2400" dirty="0" smtClean="0"/>
              <a:t> </a:t>
            </a:r>
            <a:r>
              <a:rPr lang="en-US" sz="2400" dirty="0" err="1" smtClean="0"/>
              <a:t>terbesar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sekarang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pivot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selanjutnya</a:t>
            </a:r>
            <a:r>
              <a:rPr lang="en-US" sz="2400" dirty="0" smtClean="0"/>
              <a:t>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310" y="2924944"/>
            <a:ext cx="1473876" cy="1200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46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/>
          <a:lstStyle/>
          <a:p>
            <a:r>
              <a:rPr lang="en-US" dirty="0" smtClean="0"/>
              <a:t>5.4.2 PIVOTING SKALA PARSIAL</a:t>
            </a:r>
            <a:endParaRPr lang="en-US" dirty="0"/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startegi</a:t>
            </a:r>
            <a:r>
              <a:rPr lang="en-US" sz="2800" dirty="0" smtClean="0"/>
              <a:t> pivoting </a:t>
            </a:r>
            <a:r>
              <a:rPr lang="en-US" sz="2800" dirty="0" err="1" smtClean="0"/>
              <a:t>parsial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startegi</a:t>
            </a:r>
            <a:r>
              <a:rPr lang="en-US" sz="2800" dirty="0" smtClean="0"/>
              <a:t> </a:t>
            </a:r>
            <a:r>
              <a:rPr lang="en-US" sz="2800" dirty="0" err="1" smtClean="0"/>
              <a:t>pivotng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kolom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memperhitungkan</a:t>
            </a:r>
            <a:r>
              <a:rPr lang="en-US" sz="2800" dirty="0" smtClean="0"/>
              <a:t> </a:t>
            </a:r>
            <a:r>
              <a:rPr lang="en-US" sz="2800" dirty="0" err="1" smtClean="0"/>
              <a:t>eleemen-elemen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kolom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.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/>
              <a:t>kolstartegi</a:t>
            </a:r>
            <a:r>
              <a:rPr lang="en-US" sz="2800" dirty="0"/>
              <a:t> pivoting </a:t>
            </a:r>
            <a:r>
              <a:rPr lang="en-US" sz="2800" dirty="0" err="1"/>
              <a:t>skala</a:t>
            </a:r>
            <a:r>
              <a:rPr lang="en-US" sz="2800" dirty="0"/>
              <a:t> </a:t>
            </a:r>
            <a:r>
              <a:rPr lang="en-US" sz="2800" dirty="0" err="1"/>
              <a:t>parsial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958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 smtClean="0"/>
              <a:t>Langkah-langkah</a:t>
            </a:r>
            <a:r>
              <a:rPr lang="en-US" sz="2400" dirty="0"/>
              <a:t> </a:t>
            </a:r>
            <a:r>
              <a:rPr lang="en-US" sz="2400" dirty="0" smtClean="0"/>
              <a:t> pivoting </a:t>
            </a:r>
            <a:r>
              <a:rPr lang="en-US" sz="2400" dirty="0" err="1" smtClean="0"/>
              <a:t>skala</a:t>
            </a:r>
            <a:r>
              <a:rPr lang="en-US" sz="2400" dirty="0" smtClean="0"/>
              <a:t> </a:t>
            </a:r>
            <a:r>
              <a:rPr lang="en-US" sz="2400" dirty="0" err="1" smtClean="0"/>
              <a:t>parsial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Definisikan</a:t>
            </a:r>
            <a:r>
              <a:rPr lang="en-US" sz="2400" dirty="0" smtClean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 </a:t>
            </a:r>
            <a:r>
              <a:rPr lang="en-US" sz="2400" i="1" dirty="0"/>
              <a:t>l = </a:t>
            </a:r>
            <a:r>
              <a:rPr lang="en-US" sz="2400" dirty="0"/>
              <a:t>[</a:t>
            </a:r>
            <a:r>
              <a:rPr lang="en-US" sz="2400" i="1" dirty="0"/>
              <a:t>l</a:t>
            </a:r>
            <a:r>
              <a:rPr lang="en-US" sz="2400" i="1" baseline="-25000" dirty="0"/>
              <a:t>1</a:t>
            </a:r>
            <a:r>
              <a:rPr lang="en-US" sz="2400" i="1" dirty="0"/>
              <a:t>,l</a:t>
            </a:r>
            <a:r>
              <a:rPr lang="en-US" sz="2400" i="1" baseline="-25000" dirty="0"/>
              <a:t>2</a:t>
            </a:r>
            <a:r>
              <a:rPr lang="en-US" sz="2400" i="1" dirty="0"/>
              <a:t>,...,</a:t>
            </a:r>
            <a:r>
              <a:rPr lang="en-US" sz="2400" i="1" dirty="0" err="1"/>
              <a:t>l</a:t>
            </a:r>
            <a:r>
              <a:rPr lang="en-US" sz="2400" i="1" baseline="-25000" dirty="0" err="1"/>
              <a:t>n</a:t>
            </a:r>
            <a:r>
              <a:rPr lang="en-US" sz="2400" dirty="0"/>
              <a:t>] = [1,2,...,</a:t>
            </a:r>
            <a:r>
              <a:rPr lang="en-US" sz="2400" i="1" dirty="0"/>
              <a:t>n</a:t>
            </a:r>
            <a:r>
              <a:rPr lang="en-US" sz="2400" dirty="0"/>
              <a:t>]</a:t>
            </a:r>
          </a:p>
          <a:p>
            <a:pPr algn="just"/>
            <a:r>
              <a:rPr lang="en-US" sz="2400" dirty="0"/>
              <a:t> </a:t>
            </a:r>
            <a:r>
              <a:rPr lang="en-US" sz="2400" dirty="0" err="1" smtClean="0"/>
              <a:t>Definisikan</a:t>
            </a:r>
            <a:r>
              <a:rPr lang="en-US" sz="2400" dirty="0" smtClean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 </a:t>
            </a:r>
            <a:r>
              <a:rPr lang="en-US" sz="2400" i="1" dirty="0"/>
              <a:t>s = </a:t>
            </a:r>
            <a:r>
              <a:rPr lang="en-US" sz="2400" dirty="0"/>
              <a:t>[</a:t>
            </a:r>
            <a:r>
              <a:rPr lang="en-US" sz="2400" i="1" dirty="0"/>
              <a:t>s</a:t>
            </a:r>
            <a:r>
              <a:rPr lang="en-US" sz="2400" i="1" baseline="-25000" dirty="0"/>
              <a:t>1</a:t>
            </a:r>
            <a:r>
              <a:rPr lang="en-US" sz="2400" i="1" dirty="0"/>
              <a:t>,s</a:t>
            </a:r>
            <a:r>
              <a:rPr lang="en-US" sz="2400" i="1" baseline="-25000" dirty="0"/>
              <a:t>2</a:t>
            </a:r>
            <a:r>
              <a:rPr lang="en-US" sz="2400" i="1" dirty="0"/>
              <a:t>,...,</a:t>
            </a:r>
            <a:r>
              <a:rPr lang="en-US" sz="2400" i="1" dirty="0" err="1"/>
              <a:t>s</a:t>
            </a:r>
            <a:r>
              <a:rPr lang="en-US" sz="2400" i="1" baseline="-25000" dirty="0" err="1"/>
              <a:t>n</a:t>
            </a:r>
            <a:r>
              <a:rPr lang="en-US" sz="2400" dirty="0"/>
              <a:t>] </a:t>
            </a:r>
            <a:r>
              <a:rPr lang="en-US" sz="2400" dirty="0" err="1"/>
              <a:t>dengan</a:t>
            </a:r>
            <a:endParaRPr lang="en-US" sz="2400" dirty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 smtClean="0"/>
              <a:t>Tentukan</a:t>
            </a:r>
            <a:r>
              <a:rPr lang="en-US" sz="2400" dirty="0" smtClean="0"/>
              <a:t> </a:t>
            </a:r>
            <a:r>
              <a:rPr lang="en-US" sz="2400" dirty="0" err="1"/>
              <a:t>rasio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 smtClean="0"/>
              <a:t>menggunakan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809" y="2485652"/>
            <a:ext cx="3840114" cy="87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968" y="4357694"/>
            <a:ext cx="2808312" cy="1120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0958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458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Pilih</a:t>
            </a:r>
            <a:r>
              <a:rPr lang="en-US" sz="2800" dirty="0" smtClean="0"/>
              <a:t> </a:t>
            </a:r>
            <a:r>
              <a:rPr lang="en-US" sz="2800" dirty="0"/>
              <a:t>j,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rasio</a:t>
            </a:r>
            <a:r>
              <a:rPr lang="en-US" sz="2800" dirty="0"/>
              <a:t> </a:t>
            </a:r>
            <a:r>
              <a:rPr lang="en-US" sz="2800" dirty="0" err="1"/>
              <a:t>maksimum</a:t>
            </a:r>
            <a:r>
              <a:rPr lang="en-US" sz="2800" dirty="0"/>
              <a:t>. </a:t>
            </a:r>
            <a:r>
              <a:rPr lang="en-US" sz="2800" dirty="0" err="1"/>
              <a:t>Baris</a:t>
            </a:r>
            <a:r>
              <a:rPr lang="en-US" sz="2800" dirty="0"/>
              <a:t> j </a:t>
            </a:r>
            <a:r>
              <a:rPr lang="en-US" sz="2800" dirty="0" err="1"/>
              <a:t>adalah</a:t>
            </a:r>
            <a:r>
              <a:rPr lang="en-US" sz="2800" dirty="0"/>
              <a:t> pivot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iterasi</a:t>
            </a:r>
            <a:r>
              <a:rPr lang="en-US" sz="2800" dirty="0"/>
              <a:t> </a:t>
            </a:r>
            <a:r>
              <a:rPr lang="en-US" sz="2800" i="1" dirty="0"/>
              <a:t>k</a:t>
            </a:r>
            <a:r>
              <a:rPr lang="en-US" sz="2800" dirty="0"/>
              <a:t> (</a:t>
            </a:r>
            <a:r>
              <a:rPr lang="en-US" sz="2800" i="1" dirty="0"/>
              <a:t>k</a:t>
            </a:r>
            <a:r>
              <a:rPr lang="en-US" sz="2800" dirty="0"/>
              <a:t> = 1, 2, …, </a:t>
            </a:r>
            <a:r>
              <a:rPr lang="en-US" sz="2800" i="1" dirty="0"/>
              <a:t>n</a:t>
            </a:r>
            <a:r>
              <a:rPr lang="en-US" sz="2800" dirty="0"/>
              <a:t>-1).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banyaknya</a:t>
            </a:r>
            <a:r>
              <a:rPr lang="en-US" sz="2800" dirty="0"/>
              <a:t> </a:t>
            </a:r>
            <a:r>
              <a:rPr lang="en-US" sz="2800" dirty="0" err="1"/>
              <a:t>rasio</a:t>
            </a:r>
            <a:r>
              <a:rPr lang="en-US" sz="2800" dirty="0"/>
              <a:t> </a:t>
            </a:r>
            <a:r>
              <a:rPr lang="en-US" sz="2800" dirty="0" err="1"/>
              <a:t>maksimum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pilih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</a:t>
            </a:r>
            <a:r>
              <a:rPr lang="en-US" sz="2800" dirty="0" err="1"/>
              <a:t>terkecil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 smtClean="0"/>
              <a:t>Tukar</a:t>
            </a:r>
            <a:r>
              <a:rPr lang="en-US" sz="2800" dirty="0"/>
              <a:t> </a:t>
            </a:r>
            <a:r>
              <a:rPr lang="en-US" sz="2800" i="1" dirty="0" err="1"/>
              <a:t>l</a:t>
            </a:r>
            <a:r>
              <a:rPr lang="en-US" sz="2800" i="1" baseline="-25000" dirty="0" err="1"/>
              <a:t>k</a:t>
            </a:r>
            <a:r>
              <a:rPr lang="en-US" sz="2800" dirty="0"/>
              <a:t> </a:t>
            </a:r>
            <a:r>
              <a:rPr lang="en-US" sz="2800" dirty="0" err="1"/>
              <a:t>dengan</a:t>
            </a:r>
            <a:r>
              <a:rPr lang="en-US" sz="2800" dirty="0"/>
              <a:t> </a:t>
            </a:r>
            <a:r>
              <a:rPr lang="en-US" sz="2800" i="1" dirty="0" err="1"/>
              <a:t>l</a:t>
            </a:r>
            <a:r>
              <a:rPr lang="en-US" sz="2800" i="1" baseline="-25000" dirty="0" err="1"/>
              <a:t>j</a:t>
            </a:r>
            <a:r>
              <a:rPr lang="en-US" sz="2800" dirty="0"/>
              <a:t> 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vektor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endParaRPr lang="en-US" sz="2800" dirty="0"/>
          </a:p>
          <a:p>
            <a:pPr algn="just"/>
            <a:r>
              <a:rPr lang="en-US" sz="2800" dirty="0" err="1" smtClean="0"/>
              <a:t>Tukarkan</a:t>
            </a:r>
            <a:r>
              <a:rPr lang="en-US" sz="2800" dirty="0" smtClean="0"/>
              <a:t> </a:t>
            </a:r>
            <a:r>
              <a:rPr lang="en-US" sz="2800" dirty="0" err="1"/>
              <a:t>baris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matriks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vektor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 smtClean="0"/>
              <a:t>Buat</a:t>
            </a:r>
            <a:r>
              <a:rPr lang="en-US" sz="2800" dirty="0" smtClean="0"/>
              <a:t> </a:t>
            </a:r>
            <a:r>
              <a:rPr lang="en-US" sz="2800" dirty="0" err="1"/>
              <a:t>nol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di </a:t>
            </a:r>
            <a:r>
              <a:rPr lang="en-US" sz="2800" dirty="0" err="1"/>
              <a:t>bawah</a:t>
            </a:r>
            <a:r>
              <a:rPr lang="en-US" sz="2800" dirty="0"/>
              <a:t> </a:t>
            </a:r>
            <a:r>
              <a:rPr lang="en-US" sz="2800" i="1" dirty="0" err="1"/>
              <a:t>a</a:t>
            </a:r>
            <a:r>
              <a:rPr lang="en-US" sz="2800" i="1" baseline="-25000" dirty="0" err="1"/>
              <a:t>kk</a:t>
            </a:r>
            <a:r>
              <a:rPr lang="en-US" sz="2800" i="1" dirty="0"/>
              <a:t>.</a:t>
            </a:r>
            <a:endParaRPr lang="en-US" sz="2800" dirty="0"/>
          </a:p>
          <a:p>
            <a:pPr algn="just"/>
            <a:r>
              <a:rPr lang="en-US" sz="2800" dirty="0"/>
              <a:t> 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langkah</a:t>
            </a:r>
            <a:r>
              <a:rPr lang="en-US" sz="2800" dirty="0"/>
              <a:t> 3. </a:t>
            </a:r>
            <a:r>
              <a:rPr lang="en-US" sz="2800" dirty="0" err="1"/>
              <a:t>Vektor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yang </a:t>
            </a:r>
            <a:r>
              <a:rPr lang="en-US" sz="2800" dirty="0" err="1"/>
              <a:t>terbentuk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langkah</a:t>
            </a:r>
            <a:r>
              <a:rPr lang="en-US" sz="2800" dirty="0"/>
              <a:t> 5.</a:t>
            </a:r>
          </a:p>
          <a:p>
            <a:pPr marL="0" indent="0" algn="just">
              <a:buNone/>
            </a:pPr>
            <a:endParaRPr lang="en-US" sz="2800" dirty="0"/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556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143000"/>
          </a:xfrm>
        </p:spPr>
        <p:txBody>
          <a:bodyPr/>
          <a:lstStyle/>
          <a:p>
            <a:r>
              <a:rPr lang="en-US" dirty="0" smtClean="0"/>
              <a:t>5.4.3 PIVOTING TOTAL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84784"/>
                <a:ext cx="8229600" cy="4525963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n-US" dirty="0" err="1"/>
                  <a:t>Bentuk</a:t>
                </a:r>
                <a:r>
                  <a:rPr lang="en-US" dirty="0"/>
                  <a:t> lain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startegi</a:t>
                </a:r>
                <a:r>
                  <a:rPr lang="en-US" dirty="0"/>
                  <a:t> pivoting </a:t>
                </a:r>
                <a:r>
                  <a:rPr lang="en-US" dirty="0" err="1"/>
                  <a:t>adalah</a:t>
                </a:r>
                <a:r>
                  <a:rPr lang="en-US" dirty="0"/>
                  <a:t> pivoting total.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tahap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-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startegi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mempertimbangkan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𝑘𝑗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 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𝑗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+1,…,</m:t>
                    </m:r>
                    <m:r>
                      <a:rPr lang="en-US" i="1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mendapatkan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magnitude </a:t>
                </a:r>
                <a:r>
                  <a:rPr lang="en-US" dirty="0" err="1"/>
                  <a:t>terbesar</a:t>
                </a:r>
                <a:r>
                  <a:rPr lang="en-US" dirty="0"/>
                  <a:t> dan </a:t>
                </a:r>
                <a:r>
                  <a:rPr lang="en-US" dirty="0" err="1"/>
                  <a:t>meletakkan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posisi</a:t>
                </a:r>
                <a:r>
                  <a:rPr lang="en-US" dirty="0"/>
                  <a:t> pivot . </a:t>
                </a:r>
                <a:r>
                  <a:rPr lang="en-US" dirty="0" err="1"/>
                  <a:t>teknik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menuntut</a:t>
                </a:r>
                <a:r>
                  <a:rPr lang="en-US" dirty="0"/>
                  <a:t> </a:t>
                </a:r>
                <a:r>
                  <a:rPr lang="en-US" dirty="0" err="1"/>
                  <a:t>adanya</a:t>
                </a:r>
                <a:r>
                  <a:rPr lang="en-US" dirty="0"/>
                  <a:t> </a:t>
                </a:r>
                <a:r>
                  <a:rPr lang="en-US" dirty="0" err="1"/>
                  <a:t>pertukaran</a:t>
                </a:r>
                <a:r>
                  <a:rPr lang="en-US" dirty="0"/>
                  <a:t> </a:t>
                </a:r>
                <a:r>
                  <a:rPr lang="en-US" dirty="0" err="1"/>
                  <a:t>antar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, dan </a:t>
                </a:r>
                <a:r>
                  <a:rPr lang="en-US" dirty="0" err="1"/>
                  <a:t>juga</a:t>
                </a:r>
                <a:r>
                  <a:rPr lang="en-US" dirty="0"/>
                  <a:t> </a:t>
                </a:r>
                <a:r>
                  <a:rPr lang="en-US" dirty="0" err="1"/>
                  <a:t>pertukaran</a:t>
                </a:r>
                <a:r>
                  <a:rPr lang="en-US" dirty="0"/>
                  <a:t> </a:t>
                </a:r>
                <a:r>
                  <a:rPr lang="en-US" dirty="0" err="1"/>
                  <a:t>antar</a:t>
                </a:r>
                <a:r>
                  <a:rPr lang="en-US" dirty="0"/>
                  <a:t> </a:t>
                </a:r>
                <a:r>
                  <a:rPr lang="en-US" dirty="0" err="1"/>
                  <a:t>kolom</a:t>
                </a:r>
                <a:r>
                  <a:rPr lang="en-US" dirty="0"/>
                  <a:t> .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memudahkan</a:t>
                </a:r>
                <a:r>
                  <a:rPr lang="en-US" dirty="0"/>
                  <a:t> </a:t>
                </a:r>
                <a:r>
                  <a:rPr lang="en-US" dirty="0" err="1"/>
                  <a:t>pemahaman</a:t>
                </a:r>
                <a:r>
                  <a:rPr lang="en-US" dirty="0"/>
                  <a:t> </a:t>
                </a:r>
                <a:r>
                  <a:rPr lang="en-US" dirty="0" err="1"/>
                  <a:t>kita</a:t>
                </a:r>
                <a:r>
                  <a:rPr lang="en-US" dirty="0"/>
                  <a:t> </a:t>
                </a:r>
                <a:r>
                  <a:rPr lang="en-US" dirty="0" err="1"/>
                  <a:t>langsung</a:t>
                </a:r>
                <a:r>
                  <a:rPr lang="en-US" dirty="0"/>
                  <a:t> </a:t>
                </a:r>
                <a:r>
                  <a:rPr lang="en-US" dirty="0" err="1"/>
                  <a:t>terapkan</a:t>
                </a:r>
                <a:r>
                  <a:rPr lang="en-US" dirty="0"/>
                  <a:t> </a:t>
                </a:r>
                <a:r>
                  <a:rPr lang="en-US" dirty="0" err="1"/>
                  <a:t>stategi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contoh</a:t>
                </a:r>
                <a:r>
                  <a:rPr lang="en-US" dirty="0"/>
                  <a:t> </a:t>
                </a:r>
                <a:r>
                  <a:rPr lang="en-US" dirty="0" err="1"/>
                  <a:t>soal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84784"/>
                <a:ext cx="8229600" cy="4525963"/>
              </a:xfrm>
              <a:blipFill rotWithShape="1">
                <a:blip r:embed="rId5"/>
                <a:stretch>
                  <a:fillRect l="-1852" t="-2830" r="-1852" b="-4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602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5.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STRATEGI PIVOTING</a:t>
            </a:r>
            <a:endParaRPr kumimoji="0" lang="id-ID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5. SISTEM PERSAMAAN LINEAR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Diberikan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linear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berikut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Slesaikan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menerapkan</a:t>
                </a:r>
                <a:r>
                  <a:rPr lang="en-US" dirty="0"/>
                  <a:t> </a:t>
                </a:r>
                <a:r>
                  <a:rPr lang="en-US" dirty="0" err="1"/>
                  <a:t>startegi</a:t>
                </a:r>
                <a:r>
                  <a:rPr lang="en-US" dirty="0"/>
                  <a:t> pivoting total !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23907" y="908720"/>
            <a:ext cx="15329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/>
              <a:t>Contoh</a:t>
            </a:r>
            <a:r>
              <a:rPr lang="en-US" sz="3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6691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desain dosen</Template>
  <TotalTime>275</TotalTime>
  <Words>1302</Words>
  <Application>Microsoft Office PowerPoint</Application>
  <PresentationFormat>On-screen Show (4:3)</PresentationFormat>
  <Paragraphs>125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5.4 STRATEGI PIVOTING </vt:lpstr>
      <vt:lpstr>PowerPoint Presentation</vt:lpstr>
      <vt:lpstr>PowerPoint Presentation</vt:lpstr>
      <vt:lpstr>5.4.2 PIVOTING SKALA PARSIAL</vt:lpstr>
      <vt:lpstr>PowerPoint Presentation</vt:lpstr>
      <vt:lpstr>PowerPoint Presentation</vt:lpstr>
      <vt:lpstr>5.4.3 PIVOTING TOTAL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INDAH</cp:lastModifiedBy>
  <cp:revision>14</cp:revision>
  <dcterms:created xsi:type="dcterms:W3CDTF">2020-05-25T16:36:05Z</dcterms:created>
  <dcterms:modified xsi:type="dcterms:W3CDTF">2020-06-01T21:52:04Z</dcterms:modified>
</cp:coreProperties>
</file>