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7" r:id="rId2"/>
    <p:sldId id="278" r:id="rId3"/>
    <p:sldId id="285" r:id="rId4"/>
    <p:sldId id="280" r:id="rId5"/>
    <p:sldId id="281" r:id="rId6"/>
    <p:sldId id="282" r:id="rId7"/>
    <p:sldId id="290" r:id="rId8"/>
    <p:sldId id="298" r:id="rId9"/>
    <p:sldId id="302" r:id="rId10"/>
    <p:sldId id="284" r:id="rId11"/>
    <p:sldId id="286" r:id="rId12"/>
    <p:sldId id="287" r:id="rId13"/>
    <p:sldId id="299" r:id="rId14"/>
    <p:sldId id="289" r:id="rId15"/>
    <p:sldId id="301" r:id="rId16"/>
    <p:sldId id="300" r:id="rId17"/>
    <p:sldId id="291" r:id="rId18"/>
    <p:sldId id="292" r:id="rId19"/>
    <p:sldId id="293" r:id="rId20"/>
    <p:sldId id="294" r:id="rId21"/>
    <p:sldId id="295" r:id="rId22"/>
    <p:sldId id="296" r:id="rId23"/>
    <p:sldId id="279"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515ED"/>
    <a:srgbClr val="3FF1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6" d="100"/>
          <a:sy n="66" d="100"/>
        </p:scale>
        <p:origin x="678" y="6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2BC562C-DAAC-4653-B6E1-CDC2F866C8C4}" type="doc">
      <dgm:prSet loTypeId="urn:microsoft.com/office/officeart/2005/8/layout/hList6" loCatId="list" qsTypeId="urn:microsoft.com/office/officeart/2005/8/quickstyle/3d4" qsCatId="3D" csTypeId="urn:microsoft.com/office/officeart/2005/8/colors/accent1_1" csCatId="accent1" phldr="1"/>
      <dgm:spPr/>
      <dgm:t>
        <a:bodyPr/>
        <a:lstStyle/>
        <a:p>
          <a:endParaRPr lang="id-ID"/>
        </a:p>
      </dgm:t>
    </dgm:pt>
    <dgm:pt modelId="{1998297A-5A44-45D9-976F-9CBE05A7A98D}">
      <dgm:prSet phldrT="[Text]" custT="1"/>
      <dgm:spPr/>
      <dgm:t>
        <a:bodyPr/>
        <a:lstStyle/>
        <a:p>
          <a:endParaRPr lang="id-ID" sz="2400" dirty="0"/>
        </a:p>
        <a:p>
          <a:r>
            <a:rPr lang="id-ID" sz="2400" dirty="0">
              <a:latin typeface="Cambria" panose="02040503050406030204" pitchFamily="18" charset="0"/>
              <a:ea typeface="Cambria" panose="02040503050406030204" pitchFamily="18" charset="0"/>
            </a:rPr>
            <a:t>FLOPS PADA PERKALIAN MATRIKS</a:t>
          </a:r>
        </a:p>
      </dgm:t>
    </dgm:pt>
    <dgm:pt modelId="{4C6D95A5-1B11-4807-95C5-10B34EEE43A9}" type="parTrans" cxnId="{20F4E2C5-2B1D-405F-9C19-C5FBAF1F291F}">
      <dgm:prSet/>
      <dgm:spPr/>
      <dgm:t>
        <a:bodyPr/>
        <a:lstStyle/>
        <a:p>
          <a:endParaRPr lang="id-ID"/>
        </a:p>
      </dgm:t>
    </dgm:pt>
    <dgm:pt modelId="{A8FF5624-C243-4810-B626-354D91BC81FB}" type="sibTrans" cxnId="{20F4E2C5-2B1D-405F-9C19-C5FBAF1F291F}">
      <dgm:prSet/>
      <dgm:spPr/>
      <dgm:t>
        <a:bodyPr/>
        <a:lstStyle/>
        <a:p>
          <a:endParaRPr lang="id-ID"/>
        </a:p>
      </dgm:t>
    </dgm:pt>
    <dgm:pt modelId="{AE101F2F-AEA6-442B-A700-F38C9E2ACC87}">
      <dgm:prSet phldrT="[Text]"/>
      <dgm:spPr/>
      <dgm:t>
        <a:bodyPr/>
        <a:lstStyle/>
        <a:p>
          <a:r>
            <a:rPr lang="id-ID" sz="2000" dirty="0">
              <a:latin typeface="Cambria" panose="02040503050406030204" pitchFamily="18" charset="0"/>
              <a:ea typeface="Cambria" panose="02040503050406030204" pitchFamily="18" charset="0"/>
            </a:rPr>
            <a:t>Perkalian Matriks dengan Vektor</a:t>
          </a:r>
        </a:p>
      </dgm:t>
    </dgm:pt>
    <dgm:pt modelId="{0B566917-8669-418D-A476-85C14BFAC34D}" type="parTrans" cxnId="{EF0A08E7-F5FE-4A89-912A-3D9B9B3C5DA8}">
      <dgm:prSet/>
      <dgm:spPr/>
      <dgm:t>
        <a:bodyPr/>
        <a:lstStyle/>
        <a:p>
          <a:endParaRPr lang="id-ID"/>
        </a:p>
      </dgm:t>
    </dgm:pt>
    <dgm:pt modelId="{962C6BE6-E5B9-4A4C-B2C5-B74CEE74F5F6}" type="sibTrans" cxnId="{EF0A08E7-F5FE-4A89-912A-3D9B9B3C5DA8}">
      <dgm:prSet/>
      <dgm:spPr/>
      <dgm:t>
        <a:bodyPr/>
        <a:lstStyle/>
        <a:p>
          <a:endParaRPr lang="id-ID"/>
        </a:p>
      </dgm:t>
    </dgm:pt>
    <dgm:pt modelId="{D07FE868-E569-4C4C-88FF-C117B921BFC3}">
      <dgm:prSet phldrT="[Text]"/>
      <dgm:spPr/>
      <dgm:t>
        <a:bodyPr/>
        <a:lstStyle/>
        <a:p>
          <a:r>
            <a:rPr lang="id-ID" sz="2000" dirty="0">
              <a:latin typeface="Cambria" panose="02040503050406030204" pitchFamily="18" charset="0"/>
              <a:ea typeface="Cambria" panose="02040503050406030204" pitchFamily="18" charset="0"/>
            </a:rPr>
            <a:t>Perkalian Matriks dengan Matriks</a:t>
          </a:r>
        </a:p>
      </dgm:t>
    </dgm:pt>
    <dgm:pt modelId="{B563AF4B-6BB1-4E79-9577-03EA3FA2A5A4}" type="parTrans" cxnId="{54293F40-CB0F-480A-A64B-49412E95FA33}">
      <dgm:prSet/>
      <dgm:spPr/>
      <dgm:t>
        <a:bodyPr/>
        <a:lstStyle/>
        <a:p>
          <a:endParaRPr lang="id-ID"/>
        </a:p>
      </dgm:t>
    </dgm:pt>
    <dgm:pt modelId="{B6B503EC-50CD-427E-B5C3-6B25D3109925}" type="sibTrans" cxnId="{54293F40-CB0F-480A-A64B-49412E95FA33}">
      <dgm:prSet/>
      <dgm:spPr/>
      <dgm:t>
        <a:bodyPr/>
        <a:lstStyle/>
        <a:p>
          <a:endParaRPr lang="id-ID"/>
        </a:p>
      </dgm:t>
    </dgm:pt>
    <dgm:pt modelId="{605BB330-3B26-4806-A289-636F4E6E2A48}">
      <dgm:prSet phldrT="[Text]"/>
      <dgm:spPr/>
      <dgm:t>
        <a:bodyPr/>
        <a:lstStyle/>
        <a:p>
          <a:endParaRPr lang="id-ID" sz="2400" dirty="0">
            <a:latin typeface="Cambria" panose="02040503050406030204" pitchFamily="18" charset="0"/>
            <a:ea typeface="Cambria" panose="02040503050406030204" pitchFamily="18" charset="0"/>
          </a:endParaRPr>
        </a:p>
        <a:p>
          <a:r>
            <a:rPr lang="id-ID" sz="2400" dirty="0">
              <a:latin typeface="Cambria" panose="02040503050406030204" pitchFamily="18" charset="0"/>
              <a:ea typeface="Cambria" panose="02040503050406030204" pitchFamily="18" charset="0"/>
            </a:rPr>
            <a:t>FLOPS PADA METODE ELIMINASI GAUSSIAN</a:t>
          </a:r>
        </a:p>
      </dgm:t>
    </dgm:pt>
    <dgm:pt modelId="{18BCD963-1397-4737-8CEF-5AC6D6019B21}" type="parTrans" cxnId="{4531B28A-DB43-4318-9CD9-91FC76B01079}">
      <dgm:prSet/>
      <dgm:spPr/>
      <dgm:t>
        <a:bodyPr/>
        <a:lstStyle/>
        <a:p>
          <a:endParaRPr lang="id-ID"/>
        </a:p>
      </dgm:t>
    </dgm:pt>
    <dgm:pt modelId="{BB4629C1-FC6C-41E9-8C5B-DC3C9F4B7FBB}" type="sibTrans" cxnId="{4531B28A-DB43-4318-9CD9-91FC76B01079}">
      <dgm:prSet/>
      <dgm:spPr/>
      <dgm:t>
        <a:bodyPr/>
        <a:lstStyle/>
        <a:p>
          <a:endParaRPr lang="id-ID"/>
        </a:p>
      </dgm:t>
    </dgm:pt>
    <dgm:pt modelId="{5030678C-3A40-4FA9-887E-53359E180A0C}">
      <dgm:prSet phldrT="[Text]" custT="1"/>
      <dgm:spPr/>
      <dgm:t>
        <a:bodyPr/>
        <a:lstStyle/>
        <a:p>
          <a:r>
            <a:rPr lang="id-ID" sz="2000" dirty="0">
              <a:latin typeface="Cambria" panose="02040503050406030204" pitchFamily="18" charset="0"/>
              <a:ea typeface="Cambria" panose="02040503050406030204" pitchFamily="18" charset="0"/>
            </a:rPr>
            <a:t>Eliminasi Gaussian Tanpa Strategi Pivoting</a:t>
          </a:r>
        </a:p>
      </dgm:t>
    </dgm:pt>
    <dgm:pt modelId="{5D299296-02D1-40F6-81FE-9A8788B4C67C}" type="parTrans" cxnId="{017A21DB-96F5-4C2A-9369-4132D4BCE8C4}">
      <dgm:prSet/>
      <dgm:spPr/>
      <dgm:t>
        <a:bodyPr/>
        <a:lstStyle/>
        <a:p>
          <a:endParaRPr lang="id-ID"/>
        </a:p>
      </dgm:t>
    </dgm:pt>
    <dgm:pt modelId="{7F810F83-B2E9-4A3C-82EA-72DD98880BD8}" type="sibTrans" cxnId="{017A21DB-96F5-4C2A-9369-4132D4BCE8C4}">
      <dgm:prSet/>
      <dgm:spPr/>
      <dgm:t>
        <a:bodyPr/>
        <a:lstStyle/>
        <a:p>
          <a:endParaRPr lang="id-ID"/>
        </a:p>
      </dgm:t>
    </dgm:pt>
    <dgm:pt modelId="{6E7BBE48-9D5B-4568-A527-A8BA59077F92}">
      <dgm:prSet phldrT="[Text]" custT="1"/>
      <dgm:spPr/>
      <dgm:t>
        <a:bodyPr/>
        <a:lstStyle/>
        <a:p>
          <a:r>
            <a:rPr lang="id-ID" sz="2000" dirty="0">
              <a:latin typeface="Cambria" panose="02040503050406030204" pitchFamily="18" charset="0"/>
              <a:ea typeface="Cambria" panose="02040503050406030204" pitchFamily="18" charset="0"/>
            </a:rPr>
            <a:t>Eliminasi Gaussian Substitusi Mundur</a:t>
          </a:r>
        </a:p>
      </dgm:t>
    </dgm:pt>
    <dgm:pt modelId="{0FBE0F4D-DDE7-4D55-A487-D31CA16843E9}" type="parTrans" cxnId="{D60C90F5-D936-44C4-8976-D40257B5BF49}">
      <dgm:prSet/>
      <dgm:spPr/>
      <dgm:t>
        <a:bodyPr/>
        <a:lstStyle/>
        <a:p>
          <a:endParaRPr lang="id-ID"/>
        </a:p>
      </dgm:t>
    </dgm:pt>
    <dgm:pt modelId="{A9AF0235-8C5A-448E-A0F0-723CEF9658C4}" type="sibTrans" cxnId="{D60C90F5-D936-44C4-8976-D40257B5BF49}">
      <dgm:prSet/>
      <dgm:spPr/>
      <dgm:t>
        <a:bodyPr/>
        <a:lstStyle/>
        <a:p>
          <a:endParaRPr lang="id-ID"/>
        </a:p>
      </dgm:t>
    </dgm:pt>
    <dgm:pt modelId="{C6950222-A343-4226-99BD-0E8026607291}" type="pres">
      <dgm:prSet presAssocID="{F2BC562C-DAAC-4653-B6E1-CDC2F866C8C4}" presName="Name0" presStyleCnt="0">
        <dgm:presLayoutVars>
          <dgm:dir/>
          <dgm:resizeHandles val="exact"/>
        </dgm:presLayoutVars>
      </dgm:prSet>
      <dgm:spPr/>
    </dgm:pt>
    <dgm:pt modelId="{3B493D61-AB88-4891-A5BE-D9719AE3C362}" type="pres">
      <dgm:prSet presAssocID="{1998297A-5A44-45D9-976F-9CBE05A7A98D}" presName="node" presStyleLbl="node1" presStyleIdx="0" presStyleCnt="2" custLinFactNeighborX="-21151" custLinFactNeighborY="-383">
        <dgm:presLayoutVars>
          <dgm:bulletEnabled val="1"/>
        </dgm:presLayoutVars>
      </dgm:prSet>
      <dgm:spPr/>
    </dgm:pt>
    <dgm:pt modelId="{BE83E9A8-ADBB-46A4-A47A-6A85F7188172}" type="pres">
      <dgm:prSet presAssocID="{A8FF5624-C243-4810-B626-354D91BC81FB}" presName="sibTrans" presStyleCnt="0"/>
      <dgm:spPr/>
    </dgm:pt>
    <dgm:pt modelId="{0C14441F-118B-4A32-914A-56403FDDF104}" type="pres">
      <dgm:prSet presAssocID="{605BB330-3B26-4806-A289-636F4E6E2A48}" presName="node" presStyleLbl="node1" presStyleIdx="1" presStyleCnt="2">
        <dgm:presLayoutVars>
          <dgm:bulletEnabled val="1"/>
        </dgm:presLayoutVars>
      </dgm:prSet>
      <dgm:spPr/>
    </dgm:pt>
  </dgm:ptLst>
  <dgm:cxnLst>
    <dgm:cxn modelId="{F7CF652D-E9A7-43CB-89C1-01EA8C1D9638}" type="presOf" srcId="{5030678C-3A40-4FA9-887E-53359E180A0C}" destId="{0C14441F-118B-4A32-914A-56403FDDF104}" srcOrd="0" destOrd="1" presId="urn:microsoft.com/office/officeart/2005/8/layout/hList6"/>
    <dgm:cxn modelId="{54293F40-CB0F-480A-A64B-49412E95FA33}" srcId="{1998297A-5A44-45D9-976F-9CBE05A7A98D}" destId="{D07FE868-E569-4C4C-88FF-C117B921BFC3}" srcOrd="1" destOrd="0" parTransId="{B563AF4B-6BB1-4E79-9577-03EA3FA2A5A4}" sibTransId="{B6B503EC-50CD-427E-B5C3-6B25D3109925}"/>
    <dgm:cxn modelId="{FC0FC855-9E96-4717-900C-249A4B436EFE}" type="presOf" srcId="{AE101F2F-AEA6-442B-A700-F38C9E2ACC87}" destId="{3B493D61-AB88-4891-A5BE-D9719AE3C362}" srcOrd="0" destOrd="1" presId="urn:microsoft.com/office/officeart/2005/8/layout/hList6"/>
    <dgm:cxn modelId="{4531B28A-DB43-4318-9CD9-91FC76B01079}" srcId="{F2BC562C-DAAC-4653-B6E1-CDC2F866C8C4}" destId="{605BB330-3B26-4806-A289-636F4E6E2A48}" srcOrd="1" destOrd="0" parTransId="{18BCD963-1397-4737-8CEF-5AC6D6019B21}" sibTransId="{BB4629C1-FC6C-41E9-8C5B-DC3C9F4B7FBB}"/>
    <dgm:cxn modelId="{F9ADAB9A-6936-421B-9C73-A7BF65C8DE6E}" type="presOf" srcId="{6E7BBE48-9D5B-4568-A527-A8BA59077F92}" destId="{0C14441F-118B-4A32-914A-56403FDDF104}" srcOrd="0" destOrd="2" presId="urn:microsoft.com/office/officeart/2005/8/layout/hList6"/>
    <dgm:cxn modelId="{D8B269A8-067A-49CA-AAE0-ABAA3797A82F}" type="presOf" srcId="{F2BC562C-DAAC-4653-B6E1-CDC2F866C8C4}" destId="{C6950222-A343-4226-99BD-0E8026607291}" srcOrd="0" destOrd="0" presId="urn:microsoft.com/office/officeart/2005/8/layout/hList6"/>
    <dgm:cxn modelId="{20F4E2C5-2B1D-405F-9C19-C5FBAF1F291F}" srcId="{F2BC562C-DAAC-4653-B6E1-CDC2F866C8C4}" destId="{1998297A-5A44-45D9-976F-9CBE05A7A98D}" srcOrd="0" destOrd="0" parTransId="{4C6D95A5-1B11-4807-95C5-10B34EEE43A9}" sibTransId="{A8FF5624-C243-4810-B626-354D91BC81FB}"/>
    <dgm:cxn modelId="{F980F8CF-CA9E-42FD-9FB0-C9C0DB82BE04}" type="presOf" srcId="{1998297A-5A44-45D9-976F-9CBE05A7A98D}" destId="{3B493D61-AB88-4891-A5BE-D9719AE3C362}" srcOrd="0" destOrd="0" presId="urn:microsoft.com/office/officeart/2005/8/layout/hList6"/>
    <dgm:cxn modelId="{017A21DB-96F5-4C2A-9369-4132D4BCE8C4}" srcId="{605BB330-3B26-4806-A289-636F4E6E2A48}" destId="{5030678C-3A40-4FA9-887E-53359E180A0C}" srcOrd="0" destOrd="0" parTransId="{5D299296-02D1-40F6-81FE-9A8788B4C67C}" sibTransId="{7F810F83-B2E9-4A3C-82EA-72DD98880BD8}"/>
    <dgm:cxn modelId="{704E63E3-CBB4-4377-B201-855F18DF64CB}" type="presOf" srcId="{D07FE868-E569-4C4C-88FF-C117B921BFC3}" destId="{3B493D61-AB88-4891-A5BE-D9719AE3C362}" srcOrd="0" destOrd="2" presId="urn:microsoft.com/office/officeart/2005/8/layout/hList6"/>
    <dgm:cxn modelId="{EF0A08E7-F5FE-4A89-912A-3D9B9B3C5DA8}" srcId="{1998297A-5A44-45D9-976F-9CBE05A7A98D}" destId="{AE101F2F-AEA6-442B-A700-F38C9E2ACC87}" srcOrd="0" destOrd="0" parTransId="{0B566917-8669-418D-A476-85C14BFAC34D}" sibTransId="{962C6BE6-E5B9-4A4C-B2C5-B74CEE74F5F6}"/>
    <dgm:cxn modelId="{DAC6BCE7-9BFB-4D55-B951-1C9FDB9F035E}" type="presOf" srcId="{605BB330-3B26-4806-A289-636F4E6E2A48}" destId="{0C14441F-118B-4A32-914A-56403FDDF104}" srcOrd="0" destOrd="0" presId="urn:microsoft.com/office/officeart/2005/8/layout/hList6"/>
    <dgm:cxn modelId="{D60C90F5-D936-44C4-8976-D40257B5BF49}" srcId="{605BB330-3B26-4806-A289-636F4E6E2A48}" destId="{6E7BBE48-9D5B-4568-A527-A8BA59077F92}" srcOrd="1" destOrd="0" parTransId="{0FBE0F4D-DDE7-4D55-A487-D31CA16843E9}" sibTransId="{A9AF0235-8C5A-448E-A0F0-723CEF9658C4}"/>
    <dgm:cxn modelId="{0CB2B305-14A8-43B5-A5BC-E80CCA3C2B28}" type="presParOf" srcId="{C6950222-A343-4226-99BD-0E8026607291}" destId="{3B493D61-AB88-4891-A5BE-D9719AE3C362}" srcOrd="0" destOrd="0" presId="urn:microsoft.com/office/officeart/2005/8/layout/hList6"/>
    <dgm:cxn modelId="{DDFB9E65-C39F-4A1B-9DF1-13476C358317}" type="presParOf" srcId="{C6950222-A343-4226-99BD-0E8026607291}" destId="{BE83E9A8-ADBB-46A4-A47A-6A85F7188172}" srcOrd="1" destOrd="0" presId="urn:microsoft.com/office/officeart/2005/8/layout/hList6"/>
    <dgm:cxn modelId="{C0EA5BA3-F83E-4BE4-874F-2630B9F202FC}" type="presParOf" srcId="{C6950222-A343-4226-99BD-0E8026607291}" destId="{0C14441F-118B-4A32-914A-56403FDDF104}" srcOrd="2"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493D61-AB88-4891-A5BE-D9719AE3C362}">
      <dsp:nvSpPr>
        <dsp:cNvPr id="0" name=""/>
        <dsp:cNvSpPr/>
      </dsp:nvSpPr>
      <dsp:spPr>
        <a:xfrm rot="16200000">
          <a:off x="875789" y="-875789"/>
          <a:ext cx="3407637" cy="5159216"/>
        </a:xfrm>
        <a:prstGeom prst="flowChartManualOperation">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52400" tIns="0" rIns="152400" bIns="0" numCol="1" spcCol="1270" anchor="t" anchorCtr="0">
          <a:noAutofit/>
        </a:bodyPr>
        <a:lstStyle/>
        <a:p>
          <a:pPr marL="0" lvl="0" indent="0" algn="l" defTabSz="1066800">
            <a:lnSpc>
              <a:spcPct val="90000"/>
            </a:lnSpc>
            <a:spcBef>
              <a:spcPct val="0"/>
            </a:spcBef>
            <a:spcAft>
              <a:spcPct val="35000"/>
            </a:spcAft>
            <a:buNone/>
          </a:pPr>
          <a:endParaRPr lang="id-ID" sz="2400" kern="1200" dirty="0"/>
        </a:p>
        <a:p>
          <a:pPr marL="0" lvl="0" indent="0" algn="l" defTabSz="1066800">
            <a:lnSpc>
              <a:spcPct val="90000"/>
            </a:lnSpc>
            <a:spcBef>
              <a:spcPct val="0"/>
            </a:spcBef>
            <a:spcAft>
              <a:spcPct val="35000"/>
            </a:spcAft>
            <a:buNone/>
          </a:pPr>
          <a:r>
            <a:rPr lang="id-ID" sz="2400" kern="1200" dirty="0">
              <a:latin typeface="Cambria" panose="02040503050406030204" pitchFamily="18" charset="0"/>
              <a:ea typeface="Cambria" panose="02040503050406030204" pitchFamily="18" charset="0"/>
            </a:rPr>
            <a:t>FLOPS PADA PERKALIAN MATRIKS</a:t>
          </a:r>
        </a:p>
        <a:p>
          <a:pPr marL="228600" lvl="1" indent="-228600" algn="l" defTabSz="889000">
            <a:lnSpc>
              <a:spcPct val="90000"/>
            </a:lnSpc>
            <a:spcBef>
              <a:spcPct val="0"/>
            </a:spcBef>
            <a:spcAft>
              <a:spcPct val="15000"/>
            </a:spcAft>
            <a:buChar char="•"/>
          </a:pPr>
          <a:r>
            <a:rPr lang="id-ID" sz="2000" kern="1200" dirty="0">
              <a:latin typeface="Cambria" panose="02040503050406030204" pitchFamily="18" charset="0"/>
              <a:ea typeface="Cambria" panose="02040503050406030204" pitchFamily="18" charset="0"/>
            </a:rPr>
            <a:t>Perkalian Matriks dengan Vektor</a:t>
          </a:r>
        </a:p>
        <a:p>
          <a:pPr marL="228600" lvl="1" indent="-228600" algn="l" defTabSz="889000">
            <a:lnSpc>
              <a:spcPct val="90000"/>
            </a:lnSpc>
            <a:spcBef>
              <a:spcPct val="0"/>
            </a:spcBef>
            <a:spcAft>
              <a:spcPct val="15000"/>
            </a:spcAft>
            <a:buChar char="•"/>
          </a:pPr>
          <a:r>
            <a:rPr lang="id-ID" sz="2000" kern="1200" dirty="0">
              <a:latin typeface="Cambria" panose="02040503050406030204" pitchFamily="18" charset="0"/>
              <a:ea typeface="Cambria" panose="02040503050406030204" pitchFamily="18" charset="0"/>
            </a:rPr>
            <a:t>Perkalian Matriks dengan Matriks</a:t>
          </a:r>
        </a:p>
      </dsp:txBody>
      <dsp:txXfrm rot="5400000">
        <a:off x="0" y="681527"/>
        <a:ext cx="5159216" cy="2044583"/>
      </dsp:txXfrm>
    </dsp:sp>
    <dsp:sp modelId="{0C14441F-118B-4A32-914A-56403FDDF104}">
      <dsp:nvSpPr>
        <dsp:cNvPr id="0" name=""/>
        <dsp:cNvSpPr/>
      </dsp:nvSpPr>
      <dsp:spPr>
        <a:xfrm rot="16200000">
          <a:off x="6427310" y="-875789"/>
          <a:ext cx="3407637" cy="5159216"/>
        </a:xfrm>
        <a:prstGeom prst="flowChartManualOperation">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7000" tIns="0" rIns="127000" bIns="0" numCol="1" spcCol="1270" anchor="t" anchorCtr="0">
          <a:noAutofit/>
        </a:bodyPr>
        <a:lstStyle/>
        <a:p>
          <a:pPr marL="0" lvl="0" indent="0" algn="l" defTabSz="1066800">
            <a:lnSpc>
              <a:spcPct val="90000"/>
            </a:lnSpc>
            <a:spcBef>
              <a:spcPct val="0"/>
            </a:spcBef>
            <a:spcAft>
              <a:spcPct val="35000"/>
            </a:spcAft>
            <a:buNone/>
          </a:pPr>
          <a:endParaRPr lang="id-ID" sz="2400" kern="1200" dirty="0">
            <a:latin typeface="Cambria" panose="02040503050406030204" pitchFamily="18" charset="0"/>
            <a:ea typeface="Cambria" panose="02040503050406030204" pitchFamily="18" charset="0"/>
          </a:endParaRPr>
        </a:p>
        <a:p>
          <a:pPr marL="0" lvl="0" indent="0" algn="l" defTabSz="1066800">
            <a:lnSpc>
              <a:spcPct val="90000"/>
            </a:lnSpc>
            <a:spcBef>
              <a:spcPct val="0"/>
            </a:spcBef>
            <a:spcAft>
              <a:spcPct val="35000"/>
            </a:spcAft>
            <a:buNone/>
          </a:pPr>
          <a:r>
            <a:rPr lang="id-ID" sz="2400" kern="1200" dirty="0">
              <a:latin typeface="Cambria" panose="02040503050406030204" pitchFamily="18" charset="0"/>
              <a:ea typeface="Cambria" panose="02040503050406030204" pitchFamily="18" charset="0"/>
            </a:rPr>
            <a:t>FLOPS PADA METODE ELIMINASI GAUSSIAN</a:t>
          </a:r>
        </a:p>
        <a:p>
          <a:pPr marL="228600" lvl="1" indent="-228600" algn="l" defTabSz="889000">
            <a:lnSpc>
              <a:spcPct val="90000"/>
            </a:lnSpc>
            <a:spcBef>
              <a:spcPct val="0"/>
            </a:spcBef>
            <a:spcAft>
              <a:spcPct val="15000"/>
            </a:spcAft>
            <a:buChar char="•"/>
          </a:pPr>
          <a:r>
            <a:rPr lang="id-ID" sz="2000" kern="1200" dirty="0">
              <a:latin typeface="Cambria" panose="02040503050406030204" pitchFamily="18" charset="0"/>
              <a:ea typeface="Cambria" panose="02040503050406030204" pitchFamily="18" charset="0"/>
            </a:rPr>
            <a:t>Eliminasi Gaussian Tanpa Strategi Pivoting</a:t>
          </a:r>
        </a:p>
        <a:p>
          <a:pPr marL="228600" lvl="1" indent="-228600" algn="l" defTabSz="889000">
            <a:lnSpc>
              <a:spcPct val="90000"/>
            </a:lnSpc>
            <a:spcBef>
              <a:spcPct val="0"/>
            </a:spcBef>
            <a:spcAft>
              <a:spcPct val="15000"/>
            </a:spcAft>
            <a:buChar char="•"/>
          </a:pPr>
          <a:r>
            <a:rPr lang="id-ID" sz="2000" kern="1200" dirty="0">
              <a:latin typeface="Cambria" panose="02040503050406030204" pitchFamily="18" charset="0"/>
              <a:ea typeface="Cambria" panose="02040503050406030204" pitchFamily="18" charset="0"/>
            </a:rPr>
            <a:t>Eliminasi Gaussian Substitusi Mundur</a:t>
          </a:r>
        </a:p>
      </dsp:txBody>
      <dsp:txXfrm rot="5400000">
        <a:off x="5551521" y="681527"/>
        <a:ext cx="5159216" cy="2044583"/>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0B92E1-B1F1-43B8-A5ED-2AA518C2E067}" type="datetimeFigureOut">
              <a:rPr lang="id-ID" smtClean="0"/>
              <a:t>04/06/2020</a:t>
            </a:fld>
            <a:endParaRPr lang="id-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FACB4C-8586-4A5B-9310-13B2BB61CE19}" type="slidenum">
              <a:rPr lang="id-ID" smtClean="0"/>
              <a:t>‹#›</a:t>
            </a:fld>
            <a:endParaRPr lang="id-ID"/>
          </a:p>
        </p:txBody>
      </p:sp>
    </p:spTree>
    <p:extLst>
      <p:ext uri="{BB962C8B-B14F-4D97-AF65-F5344CB8AC3E}">
        <p14:creationId xmlns:p14="http://schemas.microsoft.com/office/powerpoint/2010/main" val="2827522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5"/>
          </p:nvPr>
        </p:nvSpPr>
        <p:spPr/>
        <p:txBody>
          <a:bodyPr/>
          <a:lstStyle/>
          <a:p>
            <a:fld id="{F4FACB4C-8586-4A5B-9310-13B2BB61CE19}" type="slidenum">
              <a:rPr lang="id-ID" smtClean="0"/>
              <a:t>1</a:t>
            </a:fld>
            <a:endParaRPr lang="id-ID"/>
          </a:p>
        </p:txBody>
      </p:sp>
    </p:spTree>
    <p:extLst>
      <p:ext uri="{BB962C8B-B14F-4D97-AF65-F5344CB8AC3E}">
        <p14:creationId xmlns:p14="http://schemas.microsoft.com/office/powerpoint/2010/main" val="26453407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5"/>
          </p:nvPr>
        </p:nvSpPr>
        <p:spPr/>
        <p:txBody>
          <a:bodyPr/>
          <a:lstStyle/>
          <a:p>
            <a:fld id="{F4FACB4C-8586-4A5B-9310-13B2BB61CE19}" type="slidenum">
              <a:rPr lang="id-ID" smtClean="0"/>
              <a:t>10</a:t>
            </a:fld>
            <a:endParaRPr lang="id-ID"/>
          </a:p>
        </p:txBody>
      </p:sp>
    </p:spTree>
    <p:extLst>
      <p:ext uri="{BB962C8B-B14F-4D97-AF65-F5344CB8AC3E}">
        <p14:creationId xmlns:p14="http://schemas.microsoft.com/office/powerpoint/2010/main" val="5281234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5"/>
          </p:nvPr>
        </p:nvSpPr>
        <p:spPr/>
        <p:txBody>
          <a:bodyPr/>
          <a:lstStyle/>
          <a:p>
            <a:fld id="{F4FACB4C-8586-4A5B-9310-13B2BB61CE19}" type="slidenum">
              <a:rPr lang="id-ID" smtClean="0"/>
              <a:t>11</a:t>
            </a:fld>
            <a:endParaRPr lang="id-ID"/>
          </a:p>
        </p:txBody>
      </p:sp>
    </p:spTree>
    <p:extLst>
      <p:ext uri="{BB962C8B-B14F-4D97-AF65-F5344CB8AC3E}">
        <p14:creationId xmlns:p14="http://schemas.microsoft.com/office/powerpoint/2010/main" val="38422914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5"/>
          </p:nvPr>
        </p:nvSpPr>
        <p:spPr/>
        <p:txBody>
          <a:bodyPr/>
          <a:lstStyle/>
          <a:p>
            <a:fld id="{F4FACB4C-8586-4A5B-9310-13B2BB61CE19}" type="slidenum">
              <a:rPr lang="id-ID" smtClean="0"/>
              <a:t>12</a:t>
            </a:fld>
            <a:endParaRPr lang="id-ID"/>
          </a:p>
        </p:txBody>
      </p:sp>
    </p:spTree>
    <p:extLst>
      <p:ext uri="{BB962C8B-B14F-4D97-AF65-F5344CB8AC3E}">
        <p14:creationId xmlns:p14="http://schemas.microsoft.com/office/powerpoint/2010/main" val="9458103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5"/>
          </p:nvPr>
        </p:nvSpPr>
        <p:spPr/>
        <p:txBody>
          <a:bodyPr/>
          <a:lstStyle/>
          <a:p>
            <a:fld id="{F4FACB4C-8586-4A5B-9310-13B2BB61CE19}" type="slidenum">
              <a:rPr lang="id-ID" smtClean="0"/>
              <a:t>13</a:t>
            </a:fld>
            <a:endParaRPr lang="id-ID"/>
          </a:p>
        </p:txBody>
      </p:sp>
    </p:spTree>
    <p:extLst>
      <p:ext uri="{BB962C8B-B14F-4D97-AF65-F5344CB8AC3E}">
        <p14:creationId xmlns:p14="http://schemas.microsoft.com/office/powerpoint/2010/main" val="1448798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5"/>
          </p:nvPr>
        </p:nvSpPr>
        <p:spPr/>
        <p:txBody>
          <a:bodyPr/>
          <a:lstStyle/>
          <a:p>
            <a:fld id="{F4FACB4C-8586-4A5B-9310-13B2BB61CE19}" type="slidenum">
              <a:rPr lang="id-ID" smtClean="0"/>
              <a:t>14</a:t>
            </a:fld>
            <a:endParaRPr lang="id-ID"/>
          </a:p>
        </p:txBody>
      </p:sp>
    </p:spTree>
    <p:extLst>
      <p:ext uri="{BB962C8B-B14F-4D97-AF65-F5344CB8AC3E}">
        <p14:creationId xmlns:p14="http://schemas.microsoft.com/office/powerpoint/2010/main" val="12716406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5"/>
          </p:nvPr>
        </p:nvSpPr>
        <p:spPr/>
        <p:txBody>
          <a:bodyPr/>
          <a:lstStyle/>
          <a:p>
            <a:fld id="{F4FACB4C-8586-4A5B-9310-13B2BB61CE19}" type="slidenum">
              <a:rPr lang="id-ID" smtClean="0"/>
              <a:t>15</a:t>
            </a:fld>
            <a:endParaRPr lang="id-ID"/>
          </a:p>
        </p:txBody>
      </p:sp>
    </p:spTree>
    <p:extLst>
      <p:ext uri="{BB962C8B-B14F-4D97-AF65-F5344CB8AC3E}">
        <p14:creationId xmlns:p14="http://schemas.microsoft.com/office/powerpoint/2010/main" val="14495803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5"/>
          </p:nvPr>
        </p:nvSpPr>
        <p:spPr/>
        <p:txBody>
          <a:bodyPr/>
          <a:lstStyle/>
          <a:p>
            <a:fld id="{F4FACB4C-8586-4A5B-9310-13B2BB61CE19}" type="slidenum">
              <a:rPr lang="id-ID" smtClean="0"/>
              <a:t>16</a:t>
            </a:fld>
            <a:endParaRPr lang="id-ID"/>
          </a:p>
        </p:txBody>
      </p:sp>
    </p:spTree>
    <p:extLst>
      <p:ext uri="{BB962C8B-B14F-4D97-AF65-F5344CB8AC3E}">
        <p14:creationId xmlns:p14="http://schemas.microsoft.com/office/powerpoint/2010/main" val="40289037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5"/>
          </p:nvPr>
        </p:nvSpPr>
        <p:spPr/>
        <p:txBody>
          <a:bodyPr/>
          <a:lstStyle/>
          <a:p>
            <a:fld id="{F4FACB4C-8586-4A5B-9310-13B2BB61CE19}" type="slidenum">
              <a:rPr lang="id-ID" smtClean="0"/>
              <a:t>17</a:t>
            </a:fld>
            <a:endParaRPr lang="id-ID"/>
          </a:p>
        </p:txBody>
      </p:sp>
    </p:spTree>
    <p:extLst>
      <p:ext uri="{BB962C8B-B14F-4D97-AF65-F5344CB8AC3E}">
        <p14:creationId xmlns:p14="http://schemas.microsoft.com/office/powerpoint/2010/main" val="3457201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5"/>
          </p:nvPr>
        </p:nvSpPr>
        <p:spPr/>
        <p:txBody>
          <a:bodyPr/>
          <a:lstStyle/>
          <a:p>
            <a:fld id="{F4FACB4C-8586-4A5B-9310-13B2BB61CE19}" type="slidenum">
              <a:rPr lang="id-ID" smtClean="0"/>
              <a:t>18</a:t>
            </a:fld>
            <a:endParaRPr lang="id-ID"/>
          </a:p>
        </p:txBody>
      </p:sp>
    </p:spTree>
    <p:extLst>
      <p:ext uri="{BB962C8B-B14F-4D97-AF65-F5344CB8AC3E}">
        <p14:creationId xmlns:p14="http://schemas.microsoft.com/office/powerpoint/2010/main" val="16010400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5"/>
          </p:nvPr>
        </p:nvSpPr>
        <p:spPr/>
        <p:txBody>
          <a:bodyPr/>
          <a:lstStyle/>
          <a:p>
            <a:fld id="{F4FACB4C-8586-4A5B-9310-13B2BB61CE19}" type="slidenum">
              <a:rPr lang="id-ID" smtClean="0"/>
              <a:t>19</a:t>
            </a:fld>
            <a:endParaRPr lang="id-ID"/>
          </a:p>
        </p:txBody>
      </p:sp>
    </p:spTree>
    <p:extLst>
      <p:ext uri="{BB962C8B-B14F-4D97-AF65-F5344CB8AC3E}">
        <p14:creationId xmlns:p14="http://schemas.microsoft.com/office/powerpoint/2010/main" val="38511368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5"/>
          </p:nvPr>
        </p:nvSpPr>
        <p:spPr/>
        <p:txBody>
          <a:bodyPr/>
          <a:lstStyle/>
          <a:p>
            <a:fld id="{F4FACB4C-8586-4A5B-9310-13B2BB61CE19}" type="slidenum">
              <a:rPr lang="id-ID" smtClean="0"/>
              <a:t>2</a:t>
            </a:fld>
            <a:endParaRPr lang="id-ID"/>
          </a:p>
        </p:txBody>
      </p:sp>
    </p:spTree>
    <p:extLst>
      <p:ext uri="{BB962C8B-B14F-4D97-AF65-F5344CB8AC3E}">
        <p14:creationId xmlns:p14="http://schemas.microsoft.com/office/powerpoint/2010/main" val="23520384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5"/>
          </p:nvPr>
        </p:nvSpPr>
        <p:spPr/>
        <p:txBody>
          <a:bodyPr/>
          <a:lstStyle/>
          <a:p>
            <a:fld id="{F4FACB4C-8586-4A5B-9310-13B2BB61CE19}" type="slidenum">
              <a:rPr lang="id-ID" smtClean="0"/>
              <a:t>20</a:t>
            </a:fld>
            <a:endParaRPr lang="id-ID"/>
          </a:p>
        </p:txBody>
      </p:sp>
    </p:spTree>
    <p:extLst>
      <p:ext uri="{BB962C8B-B14F-4D97-AF65-F5344CB8AC3E}">
        <p14:creationId xmlns:p14="http://schemas.microsoft.com/office/powerpoint/2010/main" val="21954550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5"/>
          </p:nvPr>
        </p:nvSpPr>
        <p:spPr/>
        <p:txBody>
          <a:bodyPr/>
          <a:lstStyle/>
          <a:p>
            <a:fld id="{F4FACB4C-8586-4A5B-9310-13B2BB61CE19}" type="slidenum">
              <a:rPr lang="id-ID" smtClean="0"/>
              <a:t>21</a:t>
            </a:fld>
            <a:endParaRPr lang="id-ID"/>
          </a:p>
        </p:txBody>
      </p:sp>
    </p:spTree>
    <p:extLst>
      <p:ext uri="{BB962C8B-B14F-4D97-AF65-F5344CB8AC3E}">
        <p14:creationId xmlns:p14="http://schemas.microsoft.com/office/powerpoint/2010/main" val="108843855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5"/>
          </p:nvPr>
        </p:nvSpPr>
        <p:spPr/>
        <p:txBody>
          <a:bodyPr/>
          <a:lstStyle/>
          <a:p>
            <a:fld id="{F4FACB4C-8586-4A5B-9310-13B2BB61CE19}" type="slidenum">
              <a:rPr lang="id-ID" smtClean="0"/>
              <a:t>22</a:t>
            </a:fld>
            <a:endParaRPr lang="id-ID"/>
          </a:p>
        </p:txBody>
      </p:sp>
    </p:spTree>
    <p:extLst>
      <p:ext uri="{BB962C8B-B14F-4D97-AF65-F5344CB8AC3E}">
        <p14:creationId xmlns:p14="http://schemas.microsoft.com/office/powerpoint/2010/main" val="12268235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5"/>
          </p:nvPr>
        </p:nvSpPr>
        <p:spPr/>
        <p:txBody>
          <a:bodyPr/>
          <a:lstStyle/>
          <a:p>
            <a:fld id="{F4FACB4C-8586-4A5B-9310-13B2BB61CE19}" type="slidenum">
              <a:rPr lang="id-ID" smtClean="0"/>
              <a:t>23</a:t>
            </a:fld>
            <a:endParaRPr lang="id-ID"/>
          </a:p>
        </p:txBody>
      </p:sp>
    </p:spTree>
    <p:extLst>
      <p:ext uri="{BB962C8B-B14F-4D97-AF65-F5344CB8AC3E}">
        <p14:creationId xmlns:p14="http://schemas.microsoft.com/office/powerpoint/2010/main" val="32350976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5"/>
          </p:nvPr>
        </p:nvSpPr>
        <p:spPr/>
        <p:txBody>
          <a:bodyPr/>
          <a:lstStyle/>
          <a:p>
            <a:fld id="{F4FACB4C-8586-4A5B-9310-13B2BB61CE19}" type="slidenum">
              <a:rPr lang="id-ID" smtClean="0"/>
              <a:t>3</a:t>
            </a:fld>
            <a:endParaRPr lang="id-ID"/>
          </a:p>
        </p:txBody>
      </p:sp>
    </p:spTree>
    <p:extLst>
      <p:ext uri="{BB962C8B-B14F-4D97-AF65-F5344CB8AC3E}">
        <p14:creationId xmlns:p14="http://schemas.microsoft.com/office/powerpoint/2010/main" val="3122014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5"/>
          </p:nvPr>
        </p:nvSpPr>
        <p:spPr/>
        <p:txBody>
          <a:bodyPr/>
          <a:lstStyle/>
          <a:p>
            <a:fld id="{F4FACB4C-8586-4A5B-9310-13B2BB61CE19}" type="slidenum">
              <a:rPr lang="id-ID" smtClean="0"/>
              <a:t>4</a:t>
            </a:fld>
            <a:endParaRPr lang="id-ID"/>
          </a:p>
        </p:txBody>
      </p:sp>
    </p:spTree>
    <p:extLst>
      <p:ext uri="{BB962C8B-B14F-4D97-AF65-F5344CB8AC3E}">
        <p14:creationId xmlns:p14="http://schemas.microsoft.com/office/powerpoint/2010/main" val="42437172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5"/>
          </p:nvPr>
        </p:nvSpPr>
        <p:spPr/>
        <p:txBody>
          <a:bodyPr/>
          <a:lstStyle/>
          <a:p>
            <a:fld id="{F4FACB4C-8586-4A5B-9310-13B2BB61CE19}" type="slidenum">
              <a:rPr lang="id-ID" smtClean="0"/>
              <a:t>5</a:t>
            </a:fld>
            <a:endParaRPr lang="id-ID"/>
          </a:p>
        </p:txBody>
      </p:sp>
    </p:spTree>
    <p:extLst>
      <p:ext uri="{BB962C8B-B14F-4D97-AF65-F5344CB8AC3E}">
        <p14:creationId xmlns:p14="http://schemas.microsoft.com/office/powerpoint/2010/main" val="22089402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5"/>
          </p:nvPr>
        </p:nvSpPr>
        <p:spPr/>
        <p:txBody>
          <a:bodyPr/>
          <a:lstStyle/>
          <a:p>
            <a:fld id="{F4FACB4C-8586-4A5B-9310-13B2BB61CE19}" type="slidenum">
              <a:rPr lang="id-ID" smtClean="0"/>
              <a:t>6</a:t>
            </a:fld>
            <a:endParaRPr lang="id-ID"/>
          </a:p>
        </p:txBody>
      </p:sp>
    </p:spTree>
    <p:extLst>
      <p:ext uri="{BB962C8B-B14F-4D97-AF65-F5344CB8AC3E}">
        <p14:creationId xmlns:p14="http://schemas.microsoft.com/office/powerpoint/2010/main" val="38767689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5"/>
          </p:nvPr>
        </p:nvSpPr>
        <p:spPr/>
        <p:txBody>
          <a:bodyPr/>
          <a:lstStyle/>
          <a:p>
            <a:fld id="{F4FACB4C-8586-4A5B-9310-13B2BB61CE19}" type="slidenum">
              <a:rPr lang="id-ID" smtClean="0"/>
              <a:t>7</a:t>
            </a:fld>
            <a:endParaRPr lang="id-ID"/>
          </a:p>
        </p:txBody>
      </p:sp>
    </p:spTree>
    <p:extLst>
      <p:ext uri="{BB962C8B-B14F-4D97-AF65-F5344CB8AC3E}">
        <p14:creationId xmlns:p14="http://schemas.microsoft.com/office/powerpoint/2010/main" val="7193892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5"/>
          </p:nvPr>
        </p:nvSpPr>
        <p:spPr/>
        <p:txBody>
          <a:bodyPr/>
          <a:lstStyle/>
          <a:p>
            <a:fld id="{F4FACB4C-8586-4A5B-9310-13B2BB61CE19}" type="slidenum">
              <a:rPr lang="id-ID" smtClean="0"/>
              <a:t>8</a:t>
            </a:fld>
            <a:endParaRPr lang="id-ID"/>
          </a:p>
        </p:txBody>
      </p:sp>
    </p:spTree>
    <p:extLst>
      <p:ext uri="{BB962C8B-B14F-4D97-AF65-F5344CB8AC3E}">
        <p14:creationId xmlns:p14="http://schemas.microsoft.com/office/powerpoint/2010/main" val="8710252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
        <p:nvSpPr>
          <p:cNvPr id="4" name="Slide Number Placeholder 3"/>
          <p:cNvSpPr>
            <a:spLocks noGrp="1"/>
          </p:cNvSpPr>
          <p:nvPr>
            <p:ph type="sldNum" sz="quarter" idx="5"/>
          </p:nvPr>
        </p:nvSpPr>
        <p:spPr/>
        <p:txBody>
          <a:bodyPr/>
          <a:lstStyle/>
          <a:p>
            <a:fld id="{F4FACB4C-8586-4A5B-9310-13B2BB61CE19}" type="slidenum">
              <a:rPr lang="id-ID" smtClean="0"/>
              <a:t>9</a:t>
            </a:fld>
            <a:endParaRPr lang="id-ID"/>
          </a:p>
        </p:txBody>
      </p:sp>
    </p:spTree>
    <p:extLst>
      <p:ext uri="{BB962C8B-B14F-4D97-AF65-F5344CB8AC3E}">
        <p14:creationId xmlns:p14="http://schemas.microsoft.com/office/powerpoint/2010/main" val="2232082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8AF6A03-2485-402B-96BF-B3B3E226BE5D}" type="datetimeFigureOut">
              <a:rPr lang="en-US" smtClean="0"/>
              <a:pPr/>
              <a:t>6/4/2020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C5D41F-3F7D-49A8-B9B0-632EB26E9335}" type="slidenum">
              <a:rPr lang="en-US" smtClean="0"/>
              <a:pPr/>
              <a:t>‹#›</a:t>
            </a:fld>
            <a:endParaRPr lang="en-US" dirty="0"/>
          </a:p>
        </p:txBody>
      </p:sp>
    </p:spTree>
    <p:extLst>
      <p:ext uri="{BB962C8B-B14F-4D97-AF65-F5344CB8AC3E}">
        <p14:creationId xmlns:p14="http://schemas.microsoft.com/office/powerpoint/2010/main" val="155024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8AF6A03-2485-402B-96BF-B3B3E226BE5D}" type="datetimeFigureOut">
              <a:rPr lang="en-US" smtClean="0"/>
              <a:pPr/>
              <a:t>6/4/2020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C5D41F-3F7D-49A8-B9B0-632EB26E9335}" type="slidenum">
              <a:rPr lang="en-US" smtClean="0"/>
              <a:pPr/>
              <a:t>‹#›</a:t>
            </a:fld>
            <a:endParaRPr lang="en-US" dirty="0"/>
          </a:p>
        </p:txBody>
      </p:sp>
    </p:spTree>
    <p:extLst>
      <p:ext uri="{BB962C8B-B14F-4D97-AF65-F5344CB8AC3E}">
        <p14:creationId xmlns:p14="http://schemas.microsoft.com/office/powerpoint/2010/main" val="3300969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8AF6A03-2485-402B-96BF-B3B3E226BE5D}" type="datetimeFigureOut">
              <a:rPr lang="en-US" smtClean="0"/>
              <a:pPr/>
              <a:t>6/4/2020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C5D41F-3F7D-49A8-B9B0-632EB26E9335}" type="slidenum">
              <a:rPr lang="en-US" smtClean="0"/>
              <a:pPr/>
              <a:t>‹#›</a:t>
            </a:fld>
            <a:endParaRPr lang="en-US" dirty="0"/>
          </a:p>
        </p:txBody>
      </p:sp>
    </p:spTree>
    <p:extLst>
      <p:ext uri="{BB962C8B-B14F-4D97-AF65-F5344CB8AC3E}">
        <p14:creationId xmlns:p14="http://schemas.microsoft.com/office/powerpoint/2010/main" val="1505614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8AF6A03-2485-402B-96BF-B3B3E226BE5D}" type="datetimeFigureOut">
              <a:rPr lang="en-US" smtClean="0"/>
              <a:pPr/>
              <a:t>6/4/2020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C5D41F-3F7D-49A8-B9B0-632EB26E9335}" type="slidenum">
              <a:rPr lang="en-US" smtClean="0"/>
              <a:pPr/>
              <a:t>‹#›</a:t>
            </a:fld>
            <a:endParaRPr lang="en-US" dirty="0"/>
          </a:p>
        </p:txBody>
      </p:sp>
    </p:spTree>
    <p:extLst>
      <p:ext uri="{BB962C8B-B14F-4D97-AF65-F5344CB8AC3E}">
        <p14:creationId xmlns:p14="http://schemas.microsoft.com/office/powerpoint/2010/main" val="673253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8AF6A03-2485-402B-96BF-B3B3E226BE5D}" type="datetimeFigureOut">
              <a:rPr lang="en-US" smtClean="0"/>
              <a:pPr/>
              <a:t>6/4/2020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C5D41F-3F7D-49A8-B9B0-632EB26E9335}" type="slidenum">
              <a:rPr lang="en-US" smtClean="0"/>
              <a:pPr/>
              <a:t>‹#›</a:t>
            </a:fld>
            <a:endParaRPr lang="en-US" dirty="0"/>
          </a:p>
        </p:txBody>
      </p:sp>
    </p:spTree>
    <p:extLst>
      <p:ext uri="{BB962C8B-B14F-4D97-AF65-F5344CB8AC3E}">
        <p14:creationId xmlns:p14="http://schemas.microsoft.com/office/powerpoint/2010/main" val="3597240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8AF6A03-2485-402B-96BF-B3B3E226BE5D}" type="datetimeFigureOut">
              <a:rPr lang="en-US" smtClean="0"/>
              <a:pPr/>
              <a:t>6/4/2020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2C5D41F-3F7D-49A8-B9B0-632EB26E9335}" type="slidenum">
              <a:rPr lang="en-US" smtClean="0"/>
              <a:pPr/>
              <a:t>‹#›</a:t>
            </a:fld>
            <a:endParaRPr lang="en-US" dirty="0"/>
          </a:p>
        </p:txBody>
      </p:sp>
    </p:spTree>
    <p:extLst>
      <p:ext uri="{BB962C8B-B14F-4D97-AF65-F5344CB8AC3E}">
        <p14:creationId xmlns:p14="http://schemas.microsoft.com/office/powerpoint/2010/main" val="2962514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8AF6A03-2485-402B-96BF-B3B3E226BE5D}" type="datetimeFigureOut">
              <a:rPr lang="en-US" smtClean="0"/>
              <a:pPr/>
              <a:t>6/4/2020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2C5D41F-3F7D-49A8-B9B0-632EB26E9335}" type="slidenum">
              <a:rPr lang="en-US" smtClean="0"/>
              <a:pPr/>
              <a:t>‹#›</a:t>
            </a:fld>
            <a:endParaRPr lang="en-US" dirty="0"/>
          </a:p>
        </p:txBody>
      </p:sp>
    </p:spTree>
    <p:extLst>
      <p:ext uri="{BB962C8B-B14F-4D97-AF65-F5344CB8AC3E}">
        <p14:creationId xmlns:p14="http://schemas.microsoft.com/office/powerpoint/2010/main" val="2554286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8AF6A03-2485-402B-96BF-B3B3E226BE5D}" type="datetimeFigureOut">
              <a:rPr lang="en-US" smtClean="0"/>
              <a:pPr/>
              <a:t>6/4/2020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2C5D41F-3F7D-49A8-B9B0-632EB26E9335}" type="slidenum">
              <a:rPr lang="en-US" smtClean="0"/>
              <a:pPr/>
              <a:t>‹#›</a:t>
            </a:fld>
            <a:endParaRPr lang="en-US" dirty="0"/>
          </a:p>
        </p:txBody>
      </p:sp>
    </p:spTree>
    <p:extLst>
      <p:ext uri="{BB962C8B-B14F-4D97-AF65-F5344CB8AC3E}">
        <p14:creationId xmlns:p14="http://schemas.microsoft.com/office/powerpoint/2010/main" val="2464665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AF6A03-2485-402B-96BF-B3B3E226BE5D}" type="datetimeFigureOut">
              <a:rPr lang="en-US" smtClean="0"/>
              <a:pPr/>
              <a:t>6/4/2020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2C5D41F-3F7D-49A8-B9B0-632EB26E9335}" type="slidenum">
              <a:rPr lang="en-US" smtClean="0"/>
              <a:pPr/>
              <a:t>‹#›</a:t>
            </a:fld>
            <a:endParaRPr lang="en-US" dirty="0"/>
          </a:p>
        </p:txBody>
      </p:sp>
    </p:spTree>
    <p:extLst>
      <p:ext uri="{BB962C8B-B14F-4D97-AF65-F5344CB8AC3E}">
        <p14:creationId xmlns:p14="http://schemas.microsoft.com/office/powerpoint/2010/main" val="2099163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8AF6A03-2485-402B-96BF-B3B3E226BE5D}" type="datetimeFigureOut">
              <a:rPr lang="en-US" smtClean="0"/>
              <a:pPr/>
              <a:t>6/4/2020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2C5D41F-3F7D-49A8-B9B0-632EB26E9335}" type="slidenum">
              <a:rPr lang="en-US" smtClean="0"/>
              <a:pPr/>
              <a:t>‹#›</a:t>
            </a:fld>
            <a:endParaRPr lang="en-US" dirty="0"/>
          </a:p>
        </p:txBody>
      </p:sp>
    </p:spTree>
    <p:extLst>
      <p:ext uri="{BB962C8B-B14F-4D97-AF65-F5344CB8AC3E}">
        <p14:creationId xmlns:p14="http://schemas.microsoft.com/office/powerpoint/2010/main" val="1498571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8AF6A03-2485-402B-96BF-B3B3E226BE5D}" type="datetimeFigureOut">
              <a:rPr lang="en-US" smtClean="0"/>
              <a:pPr/>
              <a:t>6/4/2020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2C5D41F-3F7D-49A8-B9B0-632EB26E9335}" type="slidenum">
              <a:rPr lang="en-US" smtClean="0"/>
              <a:pPr/>
              <a:t>‹#›</a:t>
            </a:fld>
            <a:endParaRPr lang="en-US" dirty="0"/>
          </a:p>
        </p:txBody>
      </p:sp>
    </p:spTree>
    <p:extLst>
      <p:ext uri="{BB962C8B-B14F-4D97-AF65-F5344CB8AC3E}">
        <p14:creationId xmlns:p14="http://schemas.microsoft.com/office/powerpoint/2010/main" val="1612653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AF6A03-2485-402B-96BF-B3B3E226BE5D}" type="datetimeFigureOut">
              <a:rPr lang="en-US" smtClean="0"/>
              <a:pPr/>
              <a:t>6/4/2020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C5D41F-3F7D-49A8-B9B0-632EB26E9335}" type="slidenum">
              <a:rPr lang="en-US" smtClean="0"/>
              <a:pPr/>
              <a:t>‹#›</a:t>
            </a:fld>
            <a:endParaRPr lang="en-US" dirty="0"/>
          </a:p>
        </p:txBody>
      </p:sp>
    </p:spTree>
    <p:extLst>
      <p:ext uri="{BB962C8B-B14F-4D97-AF65-F5344CB8AC3E}">
        <p14:creationId xmlns:p14="http://schemas.microsoft.com/office/powerpoint/2010/main" val="1408774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883452"/>
            <a:ext cx="9144000" cy="886345"/>
          </a:xfrm>
        </p:spPr>
        <p:txBody>
          <a:bodyPr>
            <a:noAutofit/>
          </a:bodyPr>
          <a:lstStyle/>
          <a:p>
            <a:r>
              <a:rPr lang="en-US" sz="4800" dirty="0">
                <a:solidFill>
                  <a:srgbClr val="CC3300"/>
                </a:solidFill>
                <a:latin typeface="Bell MT" panose="02020503060305020303" pitchFamily="18" charset="0"/>
              </a:rPr>
              <a:t>METODE NUMERIK</a:t>
            </a:r>
          </a:p>
        </p:txBody>
      </p:sp>
      <p:sp>
        <p:nvSpPr>
          <p:cNvPr id="3" name="Subtitle 2"/>
          <p:cNvSpPr>
            <a:spLocks noGrp="1"/>
          </p:cNvSpPr>
          <p:nvPr>
            <p:ph type="subTitle" idx="1"/>
          </p:nvPr>
        </p:nvSpPr>
        <p:spPr>
          <a:xfrm>
            <a:off x="3451147" y="3765202"/>
            <a:ext cx="5562224" cy="1238266"/>
          </a:xfrm>
        </p:spPr>
        <p:txBody>
          <a:bodyPr>
            <a:noAutofit/>
          </a:bodyPr>
          <a:lstStyle/>
          <a:p>
            <a:r>
              <a:rPr lang="en-US" sz="1800" dirty="0" err="1">
                <a:latin typeface="Cambria" panose="02040503050406030204" pitchFamily="18" charset="0"/>
                <a:ea typeface="Cambria" panose="02040503050406030204" pitchFamily="18" charset="0"/>
              </a:rPr>
              <a:t>Kelompok</a:t>
            </a:r>
            <a:r>
              <a:rPr lang="id-ID" sz="1800" dirty="0">
                <a:latin typeface="Cambria" panose="02040503050406030204" pitchFamily="18" charset="0"/>
                <a:ea typeface="Cambria" panose="02040503050406030204" pitchFamily="18" charset="0"/>
              </a:rPr>
              <a:t> 7</a:t>
            </a:r>
            <a:r>
              <a:rPr lang="en-US" sz="1800" dirty="0">
                <a:latin typeface="Cambria" panose="02040503050406030204" pitchFamily="18" charset="0"/>
                <a:ea typeface="Cambria" panose="02040503050406030204" pitchFamily="18" charset="0"/>
              </a:rPr>
              <a:t>:</a:t>
            </a:r>
            <a:endParaRPr lang="id-ID" sz="1800" dirty="0">
              <a:latin typeface="Cambria" panose="02040503050406030204" pitchFamily="18" charset="0"/>
              <a:ea typeface="Cambria" panose="02040503050406030204" pitchFamily="18" charset="0"/>
            </a:endParaRPr>
          </a:p>
          <a:p>
            <a:pPr algn="l"/>
            <a:r>
              <a:rPr lang="id-ID" sz="1800" dirty="0">
                <a:latin typeface="Cambria" panose="02040503050406030204" pitchFamily="18" charset="0"/>
                <a:ea typeface="Cambria" panose="02040503050406030204" pitchFamily="18" charset="0"/>
              </a:rPr>
              <a:t>Rimadhonna Via Sholihati		1700006101</a:t>
            </a:r>
          </a:p>
          <a:p>
            <a:pPr algn="l"/>
            <a:r>
              <a:rPr lang="id-ID" sz="1800" dirty="0">
                <a:latin typeface="Cambria" panose="02040503050406030204" pitchFamily="18" charset="0"/>
                <a:ea typeface="Cambria" panose="02040503050406030204" pitchFamily="18" charset="0"/>
              </a:rPr>
              <a:t>Muhammad Yusron		1700006108</a:t>
            </a:r>
          </a:p>
          <a:p>
            <a:pPr algn="l"/>
            <a:r>
              <a:rPr lang="id-ID" sz="1800" dirty="0">
                <a:latin typeface="Cambria" panose="02040503050406030204" pitchFamily="18" charset="0"/>
                <a:ea typeface="Cambria" panose="02040503050406030204" pitchFamily="18" charset="0"/>
              </a:rPr>
              <a:t>Ulfa Cantika Putri			1700006111</a:t>
            </a:r>
            <a:endParaRPr lang="en-US" sz="1800" dirty="0">
              <a:latin typeface="Cambria" panose="02040503050406030204" pitchFamily="18" charset="0"/>
              <a:ea typeface="Cambria" panose="02040503050406030204" pitchFamily="18" charset="0"/>
            </a:endParaRPr>
          </a:p>
        </p:txBody>
      </p:sp>
      <p:grpSp>
        <p:nvGrpSpPr>
          <p:cNvPr id="5" name="Group 4"/>
          <p:cNvGrpSpPr/>
          <p:nvPr/>
        </p:nvGrpSpPr>
        <p:grpSpPr>
          <a:xfrm>
            <a:off x="2086371" y="2626492"/>
            <a:ext cx="7972024"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4" name="Group 13"/>
          <p:cNvGrpSpPr/>
          <p:nvPr/>
        </p:nvGrpSpPr>
        <p:grpSpPr>
          <a:xfrm>
            <a:off x="2086372" y="5724879"/>
            <a:ext cx="7972024"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4" name="Group 3"/>
          <p:cNvGrpSpPr/>
          <p:nvPr/>
        </p:nvGrpSpPr>
        <p:grpSpPr>
          <a:xfrm>
            <a:off x="3451147" y="5422230"/>
            <a:ext cx="5289705" cy="0"/>
            <a:chOff x="3537772" y="3412513"/>
            <a:chExt cx="5289705" cy="0"/>
          </a:xfrm>
        </p:grpSpPr>
        <p:cxnSp>
          <p:nvCxnSpPr>
            <p:cNvPr id="12" name="Straight Connector 11"/>
            <p:cNvCxnSpPr/>
            <p:nvPr/>
          </p:nvCxnSpPr>
          <p:spPr>
            <a:xfrm>
              <a:off x="3537772" y="3412513"/>
              <a:ext cx="862986" cy="0"/>
            </a:xfrm>
            <a:prstGeom prst="line">
              <a:avLst/>
            </a:prstGeom>
            <a:ln w="117475"/>
          </p:spPr>
          <p:style>
            <a:lnRef idx="3">
              <a:schemeClr val="accent6"/>
            </a:lnRef>
            <a:fillRef idx="0">
              <a:schemeClr val="accent6"/>
            </a:fillRef>
            <a:effectRef idx="2">
              <a:schemeClr val="accent6"/>
            </a:effectRef>
            <a:fontRef idx="minor">
              <a:schemeClr val="tx1"/>
            </a:fontRef>
          </p:style>
        </p:cxnSp>
        <p:cxnSp>
          <p:nvCxnSpPr>
            <p:cNvPr id="13" name="Straight Connector 12"/>
            <p:cNvCxnSpPr/>
            <p:nvPr/>
          </p:nvCxnSpPr>
          <p:spPr>
            <a:xfrm>
              <a:off x="7964491" y="3412513"/>
              <a:ext cx="862986" cy="0"/>
            </a:xfrm>
            <a:prstGeom prst="line">
              <a:avLst/>
            </a:prstGeom>
            <a:ln w="117475"/>
          </p:spPr>
          <p:style>
            <a:lnRef idx="3">
              <a:schemeClr val="accent6"/>
            </a:lnRef>
            <a:fillRef idx="0">
              <a:schemeClr val="accent6"/>
            </a:fillRef>
            <a:effectRef idx="2">
              <a:schemeClr val="accent6"/>
            </a:effectRef>
            <a:fontRef idx="minor">
              <a:schemeClr val="tx1"/>
            </a:fontRef>
          </p:style>
        </p:cxnSp>
      </p:gr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63301" y="244265"/>
            <a:ext cx="1818166" cy="1818166"/>
          </a:xfrm>
          <a:prstGeom prst="rect">
            <a:avLst/>
          </a:prstGeom>
        </p:spPr>
      </p:pic>
      <p:grpSp>
        <p:nvGrpSpPr>
          <p:cNvPr id="19"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accent2">
                  <a:lumMod val="75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accent2">
                  <a:lumMod val="75000"/>
                </a:schemeClr>
              </a:solidFill>
            </a:ln>
          </p:spPr>
          <p:style>
            <a:lnRef idx="3">
              <a:schemeClr val="accent1"/>
            </a:lnRef>
            <a:fillRef idx="0">
              <a:schemeClr val="accent1"/>
            </a:fillRef>
            <a:effectRef idx="2">
              <a:schemeClr val="accent1"/>
            </a:effectRef>
            <a:fontRef idx="minor">
              <a:schemeClr val="tx1"/>
            </a:fontRef>
          </p:style>
        </p:cxnSp>
      </p:grpSp>
      <p:grpSp>
        <p:nvGrpSpPr>
          <p:cNvPr id="20"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accent2">
                  <a:lumMod val="75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accent2">
                  <a:lumMod val="75000"/>
                </a:schemeClr>
              </a:solidFill>
            </a:ln>
          </p:spPr>
          <p:style>
            <a:lnRef idx="3">
              <a:schemeClr val="accent1"/>
            </a:lnRef>
            <a:fillRef idx="0">
              <a:schemeClr val="accent1"/>
            </a:fillRef>
            <a:effectRef idx="2">
              <a:schemeClr val="accent1"/>
            </a:effectRef>
            <a:fontRef idx="minor">
              <a:schemeClr val="tx1"/>
            </a:fontRef>
          </p:style>
        </p:cxnSp>
      </p:grpSp>
    </p:spTree>
    <p:extLst>
      <p:ext uri="{BB962C8B-B14F-4D97-AF65-F5344CB8AC3E}">
        <p14:creationId xmlns:p14="http://schemas.microsoft.com/office/powerpoint/2010/main" val="3353239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6080EA5-C916-4DD5-9FB2-28CC59A26ABF}"/>
                  </a:ext>
                </a:extLst>
              </p:cNvPr>
              <p:cNvSpPr>
                <a:spLocks noGrp="1"/>
              </p:cNvSpPr>
              <p:nvPr>
                <p:ph idx="1"/>
              </p:nvPr>
            </p:nvSpPr>
            <p:spPr>
              <a:xfrm>
                <a:off x="838200" y="2180294"/>
                <a:ext cx="10498602" cy="4351338"/>
              </a:xfrm>
            </p:spPr>
            <p:txBody>
              <a:bodyPr>
                <a:normAutofit/>
              </a:bodyPr>
              <a:lstStyle/>
              <a:p>
                <a:pPr marL="0" indent="0" algn="just">
                  <a:buNone/>
                </a:pPr>
                <a:r>
                  <a:rPr lang="id-ID" sz="2000" b="1" dirty="0">
                    <a:latin typeface="Cambria" panose="02040503050406030204" pitchFamily="18" charset="0"/>
                    <a:ea typeface="Cambria" panose="02040503050406030204" pitchFamily="18" charset="0"/>
                  </a:rPr>
                  <a:t>Perkalian Matriks dengan Matriks</a:t>
                </a:r>
              </a:p>
              <a:p>
                <a:pPr marL="0" indent="0" algn="just">
                  <a:buNone/>
                </a:pPr>
                <a:r>
                  <a:rPr lang="id-ID" sz="2000" dirty="0">
                    <a:latin typeface="Cambria" panose="02040503050406030204" pitchFamily="18" charset="0"/>
                    <a:ea typeface="Cambria" panose="02040503050406030204" pitchFamily="18" charset="0"/>
                  </a:rPr>
                  <a:t>Contoh 5.11</a:t>
                </a:r>
              </a:p>
              <a:p>
                <a:pPr marL="0" indent="0" algn="just">
                  <a:buNone/>
                </a:pPr>
                <a:r>
                  <a:rPr lang="id-ID" sz="2000" dirty="0">
                    <a:latin typeface="Cambria" panose="02040503050406030204" pitchFamily="18" charset="0"/>
                    <a:ea typeface="Cambria" panose="02040503050406030204" pitchFamily="18" charset="0"/>
                  </a:rPr>
                  <a:t>Perhatikan perkalian matriks berikut ini:</a:t>
                </a:r>
              </a:p>
              <a:p>
                <a:pPr marL="0" indent="0" algn="just">
                  <a:buNone/>
                </a:pPr>
                <a:endParaRPr lang="id-ID" sz="2000" dirty="0">
                  <a:latin typeface="Cambria" panose="02040503050406030204" pitchFamily="18" charset="0"/>
                  <a:ea typeface="Cambria" panose="02040503050406030204" pitchFamily="18" charset="0"/>
                </a:endParaRPr>
              </a:p>
              <a:p>
                <a:pPr marL="0" indent="0" algn="just">
                  <a:buNone/>
                </a:pPr>
                <a14:m>
                  <m:oMathPara xmlns:m="http://schemas.openxmlformats.org/officeDocument/2006/math">
                    <m:oMathParaPr>
                      <m:jc m:val="centerGroup"/>
                    </m:oMathParaPr>
                    <m:oMath xmlns:m="http://schemas.openxmlformats.org/officeDocument/2006/math">
                      <m:d>
                        <m:dPr>
                          <m:begChr m:val="["/>
                          <m:endChr m:val="]"/>
                          <m:ctrlPr>
                            <a:rPr lang="id-ID" sz="2000" i="1" smtClean="0">
                              <a:latin typeface="Cambria Math" panose="02040503050406030204" pitchFamily="18" charset="0"/>
                            </a:rPr>
                          </m:ctrlPr>
                        </m:dPr>
                        <m:e>
                          <m:m>
                            <m:mPr>
                              <m:mcs>
                                <m:mc>
                                  <m:mcPr>
                                    <m:count m:val="2"/>
                                    <m:mcJc m:val="center"/>
                                  </m:mcPr>
                                </m:mc>
                              </m:mcs>
                              <m:ctrlPr>
                                <a:rPr lang="id-ID" sz="2000" i="1" smtClean="0">
                                  <a:latin typeface="Cambria Math" panose="02040503050406030204" pitchFamily="18" charset="0"/>
                                </a:rPr>
                              </m:ctrlPr>
                            </m:mPr>
                            <m:mr>
                              <m:e>
                                <m:r>
                                  <m:rPr>
                                    <m:brk m:alnAt="7"/>
                                  </m:rPr>
                                  <a:rPr lang="id-ID" sz="2000" b="0" i="1" smtClean="0">
                                    <a:latin typeface="Cambria Math" panose="02040503050406030204" pitchFamily="18" charset="0"/>
                                  </a:rPr>
                                  <m:t>1</m:t>
                                </m:r>
                              </m:e>
                              <m:e>
                                <m:r>
                                  <a:rPr lang="id-ID" sz="2000" b="0" i="1" smtClean="0">
                                    <a:latin typeface="Cambria Math" panose="02040503050406030204" pitchFamily="18" charset="0"/>
                                  </a:rPr>
                                  <m:t>2</m:t>
                                </m:r>
                              </m:e>
                            </m:mr>
                            <m:mr>
                              <m:e>
                                <m:r>
                                  <a:rPr lang="id-ID" sz="2000" b="0" i="1" smtClean="0">
                                    <a:latin typeface="Cambria Math" panose="02040503050406030204" pitchFamily="18" charset="0"/>
                                  </a:rPr>
                                  <m:t>3</m:t>
                                </m:r>
                              </m:e>
                              <m:e>
                                <m:r>
                                  <a:rPr lang="id-ID" sz="2000" b="0" i="1" smtClean="0">
                                    <a:latin typeface="Cambria Math" panose="02040503050406030204" pitchFamily="18" charset="0"/>
                                  </a:rPr>
                                  <m:t>4</m:t>
                                </m:r>
                              </m:e>
                            </m:mr>
                            <m:mr>
                              <m:e>
                                <m:r>
                                  <a:rPr lang="id-ID" sz="2000" b="0" i="1" smtClean="0">
                                    <a:latin typeface="Cambria Math" panose="02040503050406030204" pitchFamily="18" charset="0"/>
                                  </a:rPr>
                                  <m:t>5</m:t>
                                </m:r>
                              </m:e>
                              <m:e>
                                <m:r>
                                  <a:rPr lang="id-ID" sz="2000" b="0" i="1" smtClean="0">
                                    <a:latin typeface="Cambria Math" panose="02040503050406030204" pitchFamily="18" charset="0"/>
                                  </a:rPr>
                                  <m:t>6</m:t>
                                </m:r>
                              </m:e>
                            </m:mr>
                          </m:m>
                        </m:e>
                      </m:d>
                      <m:r>
                        <a:rPr lang="id-ID" sz="2000" b="0" i="1" smtClean="0">
                          <a:latin typeface="Cambria Math" panose="02040503050406030204" pitchFamily="18" charset="0"/>
                        </a:rPr>
                        <m:t> </m:t>
                      </m:r>
                      <m:d>
                        <m:dPr>
                          <m:begChr m:val="["/>
                          <m:endChr m:val="]"/>
                          <m:ctrlPr>
                            <a:rPr lang="id-ID" sz="2000" b="0" i="1" smtClean="0">
                              <a:latin typeface="Cambria Math" panose="02040503050406030204" pitchFamily="18" charset="0"/>
                            </a:rPr>
                          </m:ctrlPr>
                        </m:dPr>
                        <m:e>
                          <m:m>
                            <m:mPr>
                              <m:mcs>
                                <m:mc>
                                  <m:mcPr>
                                    <m:count m:val="3"/>
                                    <m:mcJc m:val="center"/>
                                  </m:mcPr>
                                </m:mc>
                              </m:mcs>
                              <m:ctrlPr>
                                <a:rPr lang="id-ID" sz="2000" b="0" i="1" smtClean="0">
                                  <a:latin typeface="Cambria Math" panose="02040503050406030204" pitchFamily="18" charset="0"/>
                                </a:rPr>
                              </m:ctrlPr>
                            </m:mPr>
                            <m:mr>
                              <m:e>
                                <m:r>
                                  <m:rPr>
                                    <m:brk m:alnAt="7"/>
                                  </m:rPr>
                                  <a:rPr lang="id-ID" sz="2000" b="0" i="1" smtClean="0">
                                    <a:latin typeface="Cambria Math" panose="02040503050406030204" pitchFamily="18" charset="0"/>
                                  </a:rPr>
                                  <m:t>3</m:t>
                                </m:r>
                              </m:e>
                              <m:e>
                                <m:r>
                                  <a:rPr lang="id-ID" sz="2000" b="0" i="1" smtClean="0">
                                    <a:latin typeface="Cambria Math" panose="02040503050406030204" pitchFamily="18" charset="0"/>
                                  </a:rPr>
                                  <m:t>4</m:t>
                                </m:r>
                              </m:e>
                              <m:e>
                                <m:r>
                                  <a:rPr lang="id-ID" sz="2000" b="0" i="1" smtClean="0">
                                    <a:latin typeface="Cambria Math" panose="02040503050406030204" pitchFamily="18" charset="0"/>
                                  </a:rPr>
                                  <m:t>5</m:t>
                                </m:r>
                              </m:e>
                            </m:mr>
                            <m:mr>
                              <m:e>
                                <m:r>
                                  <a:rPr lang="id-ID" sz="2000" b="0" i="1" smtClean="0">
                                    <a:latin typeface="Cambria Math" panose="02040503050406030204" pitchFamily="18" charset="0"/>
                                  </a:rPr>
                                  <m:t>1</m:t>
                                </m:r>
                              </m:e>
                              <m:e>
                                <m:r>
                                  <a:rPr lang="id-ID" sz="2000" b="0" i="1" smtClean="0">
                                    <a:latin typeface="Cambria Math" panose="02040503050406030204" pitchFamily="18" charset="0"/>
                                  </a:rPr>
                                  <m:t>2</m:t>
                                </m:r>
                              </m:e>
                              <m:e>
                                <m:r>
                                  <a:rPr lang="id-ID" sz="2000" b="0" i="1" smtClean="0">
                                    <a:latin typeface="Cambria Math" panose="02040503050406030204" pitchFamily="18" charset="0"/>
                                  </a:rPr>
                                  <m:t>3</m:t>
                                </m:r>
                              </m:e>
                            </m:mr>
                          </m:m>
                          <m:r>
                            <a:rPr lang="id-ID" sz="2000" b="0" i="1" smtClean="0">
                              <a:latin typeface="Cambria Math" panose="02040503050406030204" pitchFamily="18" charset="0"/>
                            </a:rPr>
                            <m:t>   </m:t>
                          </m:r>
                          <m:m>
                            <m:mPr>
                              <m:mcs>
                                <m:mc>
                                  <m:mcPr>
                                    <m:count m:val="1"/>
                                    <m:mcJc m:val="center"/>
                                  </m:mcPr>
                                </m:mc>
                              </m:mcs>
                              <m:ctrlPr>
                                <a:rPr lang="id-ID" sz="2000" b="0" i="1" smtClean="0">
                                  <a:latin typeface="Cambria Math" panose="02040503050406030204" pitchFamily="18" charset="0"/>
                                </a:rPr>
                              </m:ctrlPr>
                            </m:mPr>
                            <m:mr>
                              <m:e>
                                <m:r>
                                  <m:rPr>
                                    <m:brk m:alnAt="7"/>
                                  </m:rPr>
                                  <a:rPr lang="id-ID" sz="2000" b="0" i="1" smtClean="0">
                                    <a:latin typeface="Cambria Math" panose="02040503050406030204" pitchFamily="18" charset="0"/>
                                  </a:rPr>
                                  <m:t>6</m:t>
                                </m:r>
                              </m:e>
                            </m:mr>
                            <m:mr>
                              <m:e>
                                <m:r>
                                  <a:rPr lang="id-ID" sz="2000" b="0" i="1" smtClean="0">
                                    <a:latin typeface="Cambria Math" panose="02040503050406030204" pitchFamily="18" charset="0"/>
                                  </a:rPr>
                                  <m:t>4</m:t>
                                </m:r>
                              </m:e>
                            </m:mr>
                          </m:m>
                        </m:e>
                      </m:d>
                      <m:r>
                        <a:rPr lang="id-ID" sz="2000" b="0" i="1" smtClean="0">
                          <a:latin typeface="Cambria Math" panose="02040503050406030204" pitchFamily="18" charset="0"/>
                        </a:rPr>
                        <m:t>= </m:t>
                      </m:r>
                      <m:d>
                        <m:dPr>
                          <m:begChr m:val="["/>
                          <m:endChr m:val="]"/>
                          <m:ctrlPr>
                            <a:rPr lang="id-ID" sz="2000" b="0" i="1" smtClean="0">
                              <a:latin typeface="Cambria Math" panose="02040503050406030204" pitchFamily="18" charset="0"/>
                            </a:rPr>
                          </m:ctrlPr>
                        </m:dPr>
                        <m:e>
                          <m:m>
                            <m:mPr>
                              <m:mcs>
                                <m:mc>
                                  <m:mcPr>
                                    <m:count m:val="3"/>
                                    <m:mcJc m:val="center"/>
                                  </m:mcPr>
                                </m:mc>
                              </m:mcs>
                              <m:ctrlPr>
                                <a:rPr lang="id-ID" sz="2000" b="0" i="1" smtClean="0">
                                  <a:latin typeface="Cambria Math" panose="02040503050406030204" pitchFamily="18" charset="0"/>
                                </a:rPr>
                              </m:ctrlPr>
                            </m:mPr>
                            <m:mr>
                              <m:e>
                                <m:r>
                                  <m:rPr>
                                    <m:brk m:alnAt="7"/>
                                  </m:rPr>
                                  <a:rPr lang="id-ID" sz="2000" b="0" i="1" smtClean="0">
                                    <a:latin typeface="Cambria Math" panose="02040503050406030204" pitchFamily="18" charset="0"/>
                                  </a:rPr>
                                  <m:t>5</m:t>
                                </m:r>
                              </m:e>
                              <m:e>
                                <m:r>
                                  <a:rPr lang="id-ID" sz="2000" b="0" i="1" smtClean="0">
                                    <a:latin typeface="Cambria Math" panose="02040503050406030204" pitchFamily="18" charset="0"/>
                                  </a:rPr>
                                  <m:t>8</m:t>
                                </m:r>
                              </m:e>
                              <m:e>
                                <m:r>
                                  <a:rPr lang="id-ID" sz="2000" b="0" i="1" smtClean="0">
                                    <a:latin typeface="Cambria Math" panose="02040503050406030204" pitchFamily="18" charset="0"/>
                                  </a:rPr>
                                  <m:t>11</m:t>
                                </m:r>
                              </m:e>
                            </m:mr>
                            <m:mr>
                              <m:e>
                                <m:r>
                                  <a:rPr lang="id-ID" sz="2000" b="0" i="1" smtClean="0">
                                    <a:latin typeface="Cambria Math" panose="02040503050406030204" pitchFamily="18" charset="0"/>
                                  </a:rPr>
                                  <m:t>13</m:t>
                                </m:r>
                              </m:e>
                              <m:e>
                                <m:r>
                                  <a:rPr lang="id-ID" sz="2000" b="0" i="1" smtClean="0">
                                    <a:latin typeface="Cambria Math" panose="02040503050406030204" pitchFamily="18" charset="0"/>
                                  </a:rPr>
                                  <m:t>20</m:t>
                                </m:r>
                              </m:e>
                              <m:e>
                                <m:r>
                                  <a:rPr lang="id-ID" sz="2000" b="0" i="1" smtClean="0">
                                    <a:latin typeface="Cambria Math" panose="02040503050406030204" pitchFamily="18" charset="0"/>
                                  </a:rPr>
                                  <m:t>27</m:t>
                                </m:r>
                              </m:e>
                            </m:mr>
                            <m:mr>
                              <m:e>
                                <m:r>
                                  <a:rPr lang="id-ID" sz="2000" b="0" i="1" smtClean="0">
                                    <a:latin typeface="Cambria Math" panose="02040503050406030204" pitchFamily="18" charset="0"/>
                                  </a:rPr>
                                  <m:t>21</m:t>
                                </m:r>
                              </m:e>
                              <m:e>
                                <m:r>
                                  <a:rPr lang="id-ID" sz="2000" b="0" i="1" smtClean="0">
                                    <a:latin typeface="Cambria Math" panose="02040503050406030204" pitchFamily="18" charset="0"/>
                                  </a:rPr>
                                  <m:t>32</m:t>
                                </m:r>
                              </m:e>
                              <m:e>
                                <m:r>
                                  <a:rPr lang="id-ID" sz="2000" b="0" i="1" smtClean="0">
                                    <a:latin typeface="Cambria Math" panose="02040503050406030204" pitchFamily="18" charset="0"/>
                                  </a:rPr>
                                  <m:t>43</m:t>
                                </m:r>
                              </m:e>
                            </m:mr>
                          </m:m>
                          <m:r>
                            <a:rPr lang="id-ID" sz="2000" b="0" i="1" smtClean="0">
                              <a:latin typeface="Cambria Math" panose="02040503050406030204" pitchFamily="18" charset="0"/>
                            </a:rPr>
                            <m:t>   </m:t>
                          </m:r>
                          <m:m>
                            <m:mPr>
                              <m:mcs>
                                <m:mc>
                                  <m:mcPr>
                                    <m:count m:val="1"/>
                                    <m:mcJc m:val="center"/>
                                  </m:mcPr>
                                </m:mc>
                              </m:mcs>
                              <m:ctrlPr>
                                <a:rPr lang="id-ID" sz="2000" b="0" i="1" smtClean="0">
                                  <a:latin typeface="Cambria Math" panose="02040503050406030204" pitchFamily="18" charset="0"/>
                                </a:rPr>
                              </m:ctrlPr>
                            </m:mPr>
                            <m:mr>
                              <m:e>
                                <m:r>
                                  <m:rPr>
                                    <m:brk m:alnAt="7"/>
                                  </m:rPr>
                                  <a:rPr lang="id-ID" sz="2000" b="0" i="1" smtClean="0">
                                    <a:latin typeface="Cambria Math" panose="02040503050406030204" pitchFamily="18" charset="0"/>
                                  </a:rPr>
                                  <m:t>1</m:t>
                                </m:r>
                                <m:r>
                                  <a:rPr lang="id-ID" sz="2000" b="0" i="1" smtClean="0">
                                    <a:latin typeface="Cambria Math" panose="02040503050406030204" pitchFamily="18" charset="0"/>
                                  </a:rPr>
                                  <m:t>4</m:t>
                                </m:r>
                              </m:e>
                            </m:mr>
                            <m:mr>
                              <m:e>
                                <m:r>
                                  <a:rPr lang="id-ID" sz="2000" b="0" i="1" smtClean="0">
                                    <a:latin typeface="Cambria Math" panose="02040503050406030204" pitchFamily="18" charset="0"/>
                                  </a:rPr>
                                  <m:t>33</m:t>
                                </m:r>
                              </m:e>
                            </m:mr>
                            <m:mr>
                              <m:e>
                                <m:r>
                                  <a:rPr lang="id-ID" sz="2000" b="0" i="1" smtClean="0">
                                    <a:latin typeface="Cambria Math" panose="02040503050406030204" pitchFamily="18" charset="0"/>
                                  </a:rPr>
                                  <m:t> 54</m:t>
                                </m:r>
                              </m:e>
                            </m:mr>
                          </m:m>
                        </m:e>
                      </m:d>
                    </m:oMath>
                  </m:oMathPara>
                </a14:m>
                <a:endParaRPr lang="id-ID" sz="2000" dirty="0">
                  <a:latin typeface="Cambria" panose="02040503050406030204" pitchFamily="18" charset="0"/>
                  <a:ea typeface="Cambria" panose="02040503050406030204" pitchFamily="18" charset="0"/>
                </a:endParaRPr>
              </a:p>
              <a:p>
                <a:pPr marL="0" indent="0" algn="just">
                  <a:buNone/>
                </a:pPr>
                <a:endParaRPr lang="id-ID" sz="2000" dirty="0">
                  <a:latin typeface="Cambria" panose="02040503050406030204" pitchFamily="18" charset="0"/>
                  <a:ea typeface="Cambria" panose="02040503050406030204" pitchFamily="18" charset="0"/>
                </a:endParaRPr>
              </a:p>
              <a:p>
                <a:pPr marL="0" indent="0" algn="just">
                  <a:buNone/>
                </a:pPr>
                <a:r>
                  <a:rPr lang="id-ID" sz="2000" dirty="0">
                    <a:latin typeface="Cambria" panose="02040503050406030204" pitchFamily="18" charset="0"/>
                    <a:ea typeface="Cambria" panose="02040503050406030204" pitchFamily="18" charset="0"/>
                  </a:rPr>
                  <a:t>Dengan algoritma yang sama, masing – masing perkalian matriks dan vektor membutuhkan </a:t>
                </a:r>
                <a14:m>
                  <m:oMath xmlns:m="http://schemas.openxmlformats.org/officeDocument/2006/math">
                    <m:r>
                      <a:rPr lang="id-ID" sz="2000" b="0" i="1" smtClean="0">
                        <a:latin typeface="Cambria Math" panose="02040503050406030204" pitchFamily="18" charset="0"/>
                      </a:rPr>
                      <m:t>2</m:t>
                    </m:r>
                    <m:r>
                      <a:rPr lang="id-ID" sz="2000" b="0" i="1" smtClean="0">
                        <a:latin typeface="Cambria Math" panose="02040503050406030204" pitchFamily="18" charset="0"/>
                      </a:rPr>
                      <m:t>𝑚𝑛</m:t>
                    </m:r>
                    <m:r>
                      <a:rPr lang="id-ID" sz="2000" b="0" i="1" smtClean="0">
                        <a:latin typeface="Cambria Math" panose="02040503050406030204" pitchFamily="18" charset="0"/>
                      </a:rPr>
                      <m:t>=2×3×2=12</m:t>
                    </m:r>
                  </m:oMath>
                </a14:m>
                <a:r>
                  <a:rPr lang="id-ID" sz="2000" dirty="0">
                    <a:latin typeface="Cambria" panose="02040503050406030204" pitchFamily="18" charset="0"/>
                    <a:ea typeface="Cambria" panose="02040503050406030204" pitchFamily="18" charset="0"/>
                  </a:rPr>
                  <a:t>, maka total flops adalah </a:t>
                </a:r>
                <a:endParaRPr lang="id-ID" sz="2000" b="0" i="1" dirty="0">
                  <a:latin typeface="Cambria" panose="02040503050406030204" pitchFamily="18" charset="0"/>
                  <a:ea typeface="Cambria" panose="02040503050406030204" pitchFamily="18" charset="0"/>
                </a:endParaRPr>
              </a:p>
              <a:p>
                <a:pPr marL="0" indent="0" algn="just">
                  <a:buNone/>
                </a:pPr>
                <a14:m>
                  <m:oMath xmlns:m="http://schemas.openxmlformats.org/officeDocument/2006/math">
                    <m:r>
                      <a:rPr lang="id-ID" sz="2000" b="0" i="1" smtClean="0">
                        <a:latin typeface="Cambria Math" panose="02040503050406030204" pitchFamily="18" charset="0"/>
                      </a:rPr>
                      <m:t>12</m:t>
                    </m:r>
                    <m:r>
                      <a:rPr lang="id-ID" sz="2000" b="0" i="1" smtClean="0">
                        <a:latin typeface="Cambria Math" panose="02040503050406030204" pitchFamily="18" charset="0"/>
                        <a:ea typeface="Cambria Math" panose="02040503050406030204" pitchFamily="18" charset="0"/>
                      </a:rPr>
                      <m:t>×4=48</m:t>
                    </m:r>
                  </m:oMath>
                </a14:m>
                <a:r>
                  <a:rPr lang="id-ID" sz="2000" dirty="0">
                    <a:latin typeface="Cambria" panose="02040503050406030204" pitchFamily="18" charset="0"/>
                    <a:ea typeface="Cambria" panose="02040503050406030204" pitchFamily="18" charset="0"/>
                  </a:rPr>
                  <a:t> flops. </a:t>
                </a:r>
              </a:p>
            </p:txBody>
          </p:sp>
        </mc:Choice>
        <mc:Fallback xmlns="">
          <p:sp>
            <p:nvSpPr>
              <p:cNvPr id="3" name="Content Placeholder 2">
                <a:extLst>
                  <a:ext uri="{FF2B5EF4-FFF2-40B4-BE49-F238E27FC236}">
                    <a16:creationId xmlns:a16="http://schemas.microsoft.com/office/drawing/2014/main" id="{36080EA5-C916-4DD5-9FB2-28CC59A26ABF}"/>
                  </a:ext>
                </a:extLst>
              </p:cNvPr>
              <p:cNvSpPr>
                <a:spLocks noGrp="1" noRot="1" noChangeAspect="1" noMove="1" noResize="1" noEditPoints="1" noAdjustHandles="1" noChangeArrowheads="1" noChangeShapeType="1" noTextEdit="1"/>
              </p:cNvSpPr>
              <p:nvPr>
                <p:ph idx="1"/>
              </p:nvPr>
            </p:nvSpPr>
            <p:spPr>
              <a:xfrm>
                <a:off x="838200" y="2180294"/>
                <a:ext cx="10498602" cy="4351338"/>
              </a:xfrm>
              <a:blipFill>
                <a:blip r:embed="rId3"/>
                <a:stretch>
                  <a:fillRect l="-639" t="-1543" r="-581"/>
                </a:stretch>
              </a:blipFill>
            </p:spPr>
            <p:txBody>
              <a:bodyPr/>
              <a:lstStyle/>
              <a:p>
                <a:r>
                  <a:rPr lang="id-ID">
                    <a:noFill/>
                  </a:rPr>
                  <a:t> </a:t>
                </a:r>
              </a:p>
            </p:txBody>
          </p:sp>
        </mc:Fallback>
      </mc:AlternateContent>
      <p:grpSp>
        <p:nvGrpSpPr>
          <p:cNvPr id="4" name="Group 3">
            <a:extLst>
              <a:ext uri="{FF2B5EF4-FFF2-40B4-BE49-F238E27FC236}">
                <a16:creationId xmlns:a16="http://schemas.microsoft.com/office/drawing/2014/main" id="{C2559F26-BE4F-42B0-9FC9-C09FD544A9F6}"/>
              </a:ext>
            </a:extLst>
          </p:cNvPr>
          <p:cNvGrpSpPr/>
          <p:nvPr/>
        </p:nvGrpSpPr>
        <p:grpSpPr>
          <a:xfrm>
            <a:off x="101601" y="113638"/>
            <a:ext cx="1465479" cy="1562762"/>
            <a:chOff x="101601" y="113638"/>
            <a:chExt cx="1465479" cy="1562762"/>
          </a:xfrm>
        </p:grpSpPr>
        <p:cxnSp>
          <p:nvCxnSpPr>
            <p:cNvPr id="5" name="Straight Connector 4">
              <a:extLst>
                <a:ext uri="{FF2B5EF4-FFF2-40B4-BE49-F238E27FC236}">
                  <a16:creationId xmlns:a16="http://schemas.microsoft.com/office/drawing/2014/main" id="{7642BF22-EF3E-43D4-AFDD-0AE1A1514D47}"/>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6" name="Straight Connector 5">
              <a:extLst>
                <a:ext uri="{FF2B5EF4-FFF2-40B4-BE49-F238E27FC236}">
                  <a16:creationId xmlns:a16="http://schemas.microsoft.com/office/drawing/2014/main" id="{F10EA138-E100-4B93-943D-B7FC8E1172AA}"/>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7" name="Group 6">
            <a:extLst>
              <a:ext uri="{FF2B5EF4-FFF2-40B4-BE49-F238E27FC236}">
                <a16:creationId xmlns:a16="http://schemas.microsoft.com/office/drawing/2014/main" id="{A03346C0-0AA6-42F8-9DE3-3636B567DE5D}"/>
              </a:ext>
            </a:extLst>
          </p:cNvPr>
          <p:cNvGrpSpPr/>
          <p:nvPr/>
        </p:nvGrpSpPr>
        <p:grpSpPr>
          <a:xfrm>
            <a:off x="353297" y="402551"/>
            <a:ext cx="11520000" cy="128480"/>
            <a:chOff x="2196612" y="1657878"/>
            <a:chExt cx="7972024" cy="128480"/>
          </a:xfrm>
        </p:grpSpPr>
        <p:cxnSp>
          <p:nvCxnSpPr>
            <p:cNvPr id="8" name="Straight Connector 7">
              <a:extLst>
                <a:ext uri="{FF2B5EF4-FFF2-40B4-BE49-F238E27FC236}">
                  <a16:creationId xmlns:a16="http://schemas.microsoft.com/office/drawing/2014/main" id="{8839022C-0873-49BE-9917-B5733DBEEF72}"/>
                </a:ext>
              </a:extLst>
            </p:cNvPr>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9" name="Straight Connector 8">
              <a:extLst>
                <a:ext uri="{FF2B5EF4-FFF2-40B4-BE49-F238E27FC236}">
                  <a16:creationId xmlns:a16="http://schemas.microsoft.com/office/drawing/2014/main" id="{A6B600ED-9C97-4E22-84E1-39CCF2EF4243}"/>
                </a:ext>
              </a:extLst>
            </p:cNvPr>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0" name="Group 9">
            <a:extLst>
              <a:ext uri="{FF2B5EF4-FFF2-40B4-BE49-F238E27FC236}">
                <a16:creationId xmlns:a16="http://schemas.microsoft.com/office/drawing/2014/main" id="{ADC5FF68-BEC4-4784-B771-E4F20264FACA}"/>
              </a:ext>
            </a:extLst>
          </p:cNvPr>
          <p:cNvGrpSpPr/>
          <p:nvPr/>
        </p:nvGrpSpPr>
        <p:grpSpPr>
          <a:xfrm>
            <a:off x="243058" y="6325910"/>
            <a:ext cx="11520000" cy="151558"/>
            <a:chOff x="2086375" y="2485623"/>
            <a:chExt cx="7972024" cy="151558"/>
          </a:xfrm>
        </p:grpSpPr>
        <p:cxnSp>
          <p:nvCxnSpPr>
            <p:cNvPr id="11" name="Straight Connector 10">
              <a:extLst>
                <a:ext uri="{FF2B5EF4-FFF2-40B4-BE49-F238E27FC236}">
                  <a16:creationId xmlns:a16="http://schemas.microsoft.com/office/drawing/2014/main" id="{1B13C2F4-6149-4D8F-87FB-BC20193F959A}"/>
                </a:ext>
              </a:extLst>
            </p:cNvPr>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2" name="Straight Connector 11">
              <a:extLst>
                <a:ext uri="{FF2B5EF4-FFF2-40B4-BE49-F238E27FC236}">
                  <a16:creationId xmlns:a16="http://schemas.microsoft.com/office/drawing/2014/main" id="{819A4922-0452-4708-8AFE-E541CEB3521E}"/>
                </a:ext>
              </a:extLst>
            </p:cNvPr>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3" name="Group 12">
            <a:extLst>
              <a:ext uri="{FF2B5EF4-FFF2-40B4-BE49-F238E27FC236}">
                <a16:creationId xmlns:a16="http://schemas.microsoft.com/office/drawing/2014/main" id="{646C36A4-16DB-4F31-8AFE-08195696AF09}"/>
              </a:ext>
            </a:extLst>
          </p:cNvPr>
          <p:cNvGrpSpPr/>
          <p:nvPr/>
        </p:nvGrpSpPr>
        <p:grpSpPr>
          <a:xfrm rot="10800000">
            <a:off x="10604063" y="5189105"/>
            <a:ext cx="1465479" cy="1562762"/>
            <a:chOff x="101601" y="113638"/>
            <a:chExt cx="1465479" cy="1562762"/>
          </a:xfrm>
        </p:grpSpPr>
        <p:cxnSp>
          <p:nvCxnSpPr>
            <p:cNvPr id="14" name="Straight Connector 13">
              <a:extLst>
                <a:ext uri="{FF2B5EF4-FFF2-40B4-BE49-F238E27FC236}">
                  <a16:creationId xmlns:a16="http://schemas.microsoft.com/office/drawing/2014/main" id="{DDB0F4F5-55DB-4EA9-949F-028F36CE09A2}"/>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5" name="Straight Connector 14">
              <a:extLst>
                <a:ext uri="{FF2B5EF4-FFF2-40B4-BE49-F238E27FC236}">
                  <a16:creationId xmlns:a16="http://schemas.microsoft.com/office/drawing/2014/main" id="{26BF1C7B-3F3B-4935-8799-70B250910FA4}"/>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20" name="Title 1">
            <a:extLst>
              <a:ext uri="{FF2B5EF4-FFF2-40B4-BE49-F238E27FC236}">
                <a16:creationId xmlns:a16="http://schemas.microsoft.com/office/drawing/2014/main" id="{9C724102-7756-480C-9D11-F009DDA66657}"/>
              </a:ext>
            </a:extLst>
          </p:cNvPr>
          <p:cNvSpPr>
            <a:spLocks noGrp="1"/>
          </p:cNvSpPr>
          <p:nvPr>
            <p:ph type="title"/>
          </p:nvPr>
        </p:nvSpPr>
        <p:spPr>
          <a:xfrm>
            <a:off x="821202" y="874971"/>
            <a:ext cx="10515600" cy="816221"/>
          </a:xfrm>
        </p:spPr>
        <p:style>
          <a:lnRef idx="0">
            <a:schemeClr val="accent1"/>
          </a:lnRef>
          <a:fillRef idx="3">
            <a:schemeClr val="accent1"/>
          </a:fillRef>
          <a:effectRef idx="3">
            <a:schemeClr val="accent1"/>
          </a:effectRef>
          <a:fontRef idx="minor">
            <a:schemeClr val="lt1"/>
          </a:fontRef>
        </p:style>
        <p:txBody>
          <a:bodyPr>
            <a:normAutofit fontScale="90000"/>
          </a:bodyPr>
          <a:lstStyle/>
          <a:p>
            <a:br>
              <a:rPr lang="id-ID" dirty="0"/>
            </a:br>
            <a:r>
              <a:rPr lang="id-ID" dirty="0"/>
              <a:t>A. Floops Pada Perkalian Matriks</a:t>
            </a:r>
            <a:br>
              <a:rPr lang="id-ID" dirty="0"/>
            </a:br>
            <a:endParaRPr lang="id-ID" dirty="0"/>
          </a:p>
        </p:txBody>
      </p:sp>
    </p:spTree>
    <p:extLst>
      <p:ext uri="{BB962C8B-B14F-4D97-AF65-F5344CB8AC3E}">
        <p14:creationId xmlns:p14="http://schemas.microsoft.com/office/powerpoint/2010/main" val="16654046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A763094-3076-4FCE-89A9-45CD73A63AA2}"/>
                  </a:ext>
                </a:extLst>
              </p:cNvPr>
              <p:cNvSpPr>
                <a:spLocks noGrp="1"/>
              </p:cNvSpPr>
              <p:nvPr>
                <p:ph idx="1"/>
              </p:nvPr>
            </p:nvSpPr>
            <p:spPr>
              <a:xfrm>
                <a:off x="855496" y="2070086"/>
                <a:ext cx="10481306" cy="4331604"/>
              </a:xfrm>
            </p:spPr>
            <p:txBody>
              <a:bodyPr>
                <a:normAutofit fontScale="85000" lnSpcReduction="10000"/>
              </a:bodyPr>
              <a:lstStyle/>
              <a:p>
                <a:pPr marL="0" indent="0" algn="just">
                  <a:buNone/>
                </a:pPr>
                <a:r>
                  <a:rPr lang="id-ID" sz="2600" b="1" dirty="0">
                    <a:latin typeface="Cambria" panose="02040503050406030204" pitchFamily="18" charset="0"/>
                    <a:ea typeface="Cambria" panose="02040503050406030204" pitchFamily="18" charset="0"/>
                  </a:rPr>
                  <a:t>Perkalian Matriks dengan Matriks</a:t>
                </a:r>
              </a:p>
              <a:p>
                <a:pPr marL="0" indent="0" algn="just">
                  <a:lnSpc>
                    <a:spcPct val="120000"/>
                  </a:lnSpc>
                  <a:spcBef>
                    <a:spcPts val="0"/>
                  </a:spcBef>
                  <a:buNone/>
                </a:pPr>
                <a:r>
                  <a:rPr lang="id-ID" sz="2600" dirty="0">
                    <a:latin typeface="Cambria" panose="02040503050406030204" pitchFamily="18" charset="0"/>
                    <a:ea typeface="Cambria" panose="02040503050406030204" pitchFamily="18" charset="0"/>
                  </a:rPr>
                  <a:t>Secara umum, misalkan </a:t>
                </a:r>
                <a14:m>
                  <m:oMath xmlns:m="http://schemas.openxmlformats.org/officeDocument/2006/math">
                    <m:r>
                      <a:rPr lang="id-ID" sz="2600" i="1">
                        <a:latin typeface="Cambria Math" panose="02040503050406030204" pitchFamily="18" charset="0"/>
                      </a:rPr>
                      <m:t>𝐴</m:t>
                    </m:r>
                  </m:oMath>
                </a14:m>
                <a:r>
                  <a:rPr lang="id-ID" sz="2600" dirty="0">
                    <a:latin typeface="Cambria" panose="02040503050406030204" pitchFamily="18" charset="0"/>
                    <a:ea typeface="Cambria" panose="02040503050406030204" pitchFamily="18" charset="0"/>
                  </a:rPr>
                  <a:t> matriks berukuran </a:t>
                </a:r>
                <a14:m>
                  <m:oMath xmlns:m="http://schemas.openxmlformats.org/officeDocument/2006/math">
                    <m:r>
                      <a:rPr lang="id-ID" sz="2600" i="1">
                        <a:latin typeface="Cambria Math" panose="02040503050406030204" pitchFamily="18" charset="0"/>
                      </a:rPr>
                      <m:t>𝑚</m:t>
                    </m:r>
                    <m:r>
                      <a:rPr lang="id-ID" sz="2600" i="1">
                        <a:latin typeface="Cambria Math" panose="02040503050406030204" pitchFamily="18" charset="0"/>
                        <a:ea typeface="Cambria Math" panose="02040503050406030204" pitchFamily="18" charset="0"/>
                      </a:rPr>
                      <m:t>×</m:t>
                    </m:r>
                    <m:r>
                      <a:rPr lang="id-ID" sz="2600" i="1">
                        <a:latin typeface="Cambria Math" panose="02040503050406030204" pitchFamily="18" charset="0"/>
                        <a:ea typeface="Cambria Math" panose="02040503050406030204" pitchFamily="18" charset="0"/>
                      </a:rPr>
                      <m:t>𝑛</m:t>
                    </m:r>
                  </m:oMath>
                </a14:m>
                <a:r>
                  <a:rPr lang="id-ID" sz="2600" dirty="0">
                    <a:latin typeface="Cambria" panose="02040503050406030204" pitchFamily="18" charset="0"/>
                    <a:ea typeface="Cambria" panose="02040503050406030204" pitchFamily="18" charset="0"/>
                  </a:rPr>
                  <a:t> dan </a:t>
                </a:r>
                <a14:m>
                  <m:oMath xmlns:m="http://schemas.openxmlformats.org/officeDocument/2006/math">
                    <m:r>
                      <m:rPr>
                        <m:sty m:val="p"/>
                      </m:rPr>
                      <a:rPr lang="id-ID" sz="2600" b="0" i="0" smtClean="0">
                        <a:latin typeface="Cambria Math" panose="02040503050406030204" pitchFamily="18" charset="0"/>
                      </a:rPr>
                      <m:t>matriks</m:t>
                    </m:r>
                    <m:r>
                      <a:rPr lang="id-ID" sz="2600" b="0" i="0" smtClean="0">
                        <a:latin typeface="Cambria Math" panose="02040503050406030204" pitchFamily="18" charset="0"/>
                      </a:rPr>
                      <m:t> </m:t>
                    </m:r>
                    <m:r>
                      <a:rPr lang="id-ID" sz="2600" b="0" i="1" smtClean="0">
                        <a:latin typeface="Cambria Math" panose="02040503050406030204" pitchFamily="18" charset="0"/>
                      </a:rPr>
                      <m:t>𝑋</m:t>
                    </m:r>
                  </m:oMath>
                </a14:m>
                <a:r>
                  <a:rPr lang="id-ID" sz="2600" dirty="0">
                    <a:latin typeface="Cambria" panose="02040503050406030204" pitchFamily="18" charset="0"/>
                    <a:ea typeface="Cambria" panose="02040503050406030204" pitchFamily="18" charset="0"/>
                  </a:rPr>
                  <a:t> berukuran </a:t>
                </a:r>
                <a14:m>
                  <m:oMath xmlns:m="http://schemas.openxmlformats.org/officeDocument/2006/math">
                    <m:r>
                      <m:rPr>
                        <m:sty m:val="p"/>
                      </m:rPr>
                      <a:rPr lang="id-ID" sz="2600">
                        <a:latin typeface="Cambria Math" panose="02040503050406030204" pitchFamily="18" charset="0"/>
                        <a:ea typeface="Cambria Math" panose="02040503050406030204" pitchFamily="18" charset="0"/>
                      </a:rPr>
                      <m:t>n</m:t>
                    </m:r>
                    <m:r>
                      <a:rPr lang="id-ID" sz="2600" i="1">
                        <a:latin typeface="Cambria Math" panose="02040503050406030204" pitchFamily="18" charset="0"/>
                        <a:ea typeface="Cambria Math" panose="02040503050406030204" pitchFamily="18" charset="0"/>
                      </a:rPr>
                      <m:t>×</m:t>
                    </m:r>
                    <m:r>
                      <a:rPr lang="id-ID" sz="2600" b="0" i="1" smtClean="0">
                        <a:latin typeface="Cambria Math" panose="02040503050406030204" pitchFamily="18" charset="0"/>
                        <a:ea typeface="Cambria Math" panose="02040503050406030204" pitchFamily="18" charset="0"/>
                      </a:rPr>
                      <m:t>𝑝</m:t>
                    </m:r>
                  </m:oMath>
                </a14:m>
                <a:r>
                  <a:rPr lang="id-ID" sz="2600" dirty="0">
                    <a:latin typeface="Cambria" panose="02040503050406030204" pitchFamily="18" charset="0"/>
                    <a:ea typeface="Cambria" panose="02040503050406030204" pitchFamily="18" charset="0"/>
                  </a:rPr>
                  <a:t> maka matriks </a:t>
                </a:r>
                <a14:m>
                  <m:oMath xmlns:m="http://schemas.openxmlformats.org/officeDocument/2006/math">
                    <m:r>
                      <m:rPr>
                        <m:sty m:val="p"/>
                      </m:rPr>
                      <a:rPr lang="id-ID" sz="2600" b="0" i="0" smtClean="0">
                        <a:latin typeface="Cambria Math" panose="02040503050406030204" pitchFamily="18" charset="0"/>
                      </a:rPr>
                      <m:t>B</m:t>
                    </m:r>
                    <m:r>
                      <a:rPr lang="id-ID" sz="2600" i="1">
                        <a:latin typeface="Cambria Math" panose="02040503050406030204" pitchFamily="18" charset="0"/>
                      </a:rPr>
                      <m:t>≔</m:t>
                    </m:r>
                    <m:r>
                      <a:rPr lang="id-ID" sz="2600" i="1">
                        <a:latin typeface="Cambria Math" panose="02040503050406030204" pitchFamily="18" charset="0"/>
                      </a:rPr>
                      <m:t>𝐴𝑋</m:t>
                    </m:r>
                  </m:oMath>
                </a14:m>
                <a:r>
                  <a:rPr lang="id-ID" sz="2600" dirty="0">
                    <a:latin typeface="Cambria" panose="02040503050406030204" pitchFamily="18" charset="0"/>
                    <a:ea typeface="Cambria" panose="02040503050406030204" pitchFamily="18" charset="0"/>
                  </a:rPr>
                  <a:t> berukuran </a:t>
                </a:r>
                <a14:m>
                  <m:oMath xmlns:m="http://schemas.openxmlformats.org/officeDocument/2006/math">
                    <m:r>
                      <a:rPr lang="id-ID" sz="2600" i="1">
                        <a:latin typeface="Cambria Math" panose="02040503050406030204" pitchFamily="18" charset="0"/>
                      </a:rPr>
                      <m:t>𝑚</m:t>
                    </m:r>
                    <m:r>
                      <a:rPr lang="id-ID" sz="2600" i="1">
                        <a:latin typeface="Cambria Math" panose="02040503050406030204" pitchFamily="18" charset="0"/>
                        <a:ea typeface="Cambria Math" panose="02040503050406030204" pitchFamily="18" charset="0"/>
                      </a:rPr>
                      <m:t>×</m:t>
                    </m:r>
                    <m:r>
                      <a:rPr lang="id-ID" sz="2600" b="0" i="1" smtClean="0">
                        <a:latin typeface="Cambria Math" panose="02040503050406030204" pitchFamily="18" charset="0"/>
                        <a:ea typeface="Cambria Math" panose="02040503050406030204" pitchFamily="18" charset="0"/>
                      </a:rPr>
                      <m:t>𝑝</m:t>
                    </m:r>
                  </m:oMath>
                </a14:m>
                <a:r>
                  <a:rPr lang="id-ID" sz="2600" dirty="0">
                    <a:latin typeface="Cambria" panose="02040503050406030204" pitchFamily="18" charset="0"/>
                    <a:ea typeface="Cambria" panose="02040503050406030204" pitchFamily="18" charset="0"/>
                  </a:rPr>
                  <a:t> dengan </a:t>
                </a:r>
                <a14:m>
                  <m:oMath xmlns:m="http://schemas.openxmlformats.org/officeDocument/2006/math">
                    <m:sSub>
                      <m:sSubPr>
                        <m:ctrlPr>
                          <a:rPr lang="id-ID" sz="2600" i="1">
                            <a:latin typeface="Cambria Math" panose="02040503050406030204" pitchFamily="18" charset="0"/>
                          </a:rPr>
                        </m:ctrlPr>
                      </m:sSubPr>
                      <m:e>
                        <m:r>
                          <a:rPr lang="id-ID" sz="2600" i="1">
                            <a:latin typeface="Cambria Math" panose="02040503050406030204" pitchFamily="18" charset="0"/>
                          </a:rPr>
                          <m:t>𝑏</m:t>
                        </m:r>
                      </m:e>
                      <m:sub>
                        <m:r>
                          <a:rPr lang="id-ID" sz="2600" b="0" i="1" smtClean="0">
                            <a:latin typeface="Cambria Math" panose="02040503050406030204" pitchFamily="18" charset="0"/>
                          </a:rPr>
                          <m:t>𝑖𝑗</m:t>
                        </m:r>
                      </m:sub>
                    </m:sSub>
                  </m:oMath>
                </a14:m>
                <a:r>
                  <a:rPr lang="id-ID" sz="2600" i="1" dirty="0">
                    <a:latin typeface="Cambria" panose="02040503050406030204" pitchFamily="18" charset="0"/>
                    <a:ea typeface="Cambria" panose="02040503050406030204" pitchFamily="18" charset="0"/>
                  </a:rPr>
                  <a:t> </a:t>
                </a:r>
                <a:r>
                  <a:rPr lang="id-ID" sz="2600" dirty="0">
                    <a:latin typeface="Cambria" panose="02040503050406030204" pitchFamily="18" charset="0"/>
                    <a:ea typeface="Cambria" panose="02040503050406030204" pitchFamily="18" charset="0"/>
                  </a:rPr>
                  <a:t>diperoleh sebagai berikut:</a:t>
                </a:r>
              </a:p>
              <a:p>
                <a:pPr marL="0" indent="0" algn="just">
                  <a:lnSpc>
                    <a:spcPct val="120000"/>
                  </a:lnSpc>
                  <a:spcBef>
                    <a:spcPts val="0"/>
                  </a:spcBef>
                  <a:buNone/>
                </a:pPr>
                <a14:m>
                  <m:oMathPara xmlns:m="http://schemas.openxmlformats.org/officeDocument/2006/math">
                    <m:oMathParaPr>
                      <m:jc m:val="centerGroup"/>
                    </m:oMathParaPr>
                    <m:oMath xmlns:m="http://schemas.openxmlformats.org/officeDocument/2006/math">
                      <m:sSub>
                        <m:sSubPr>
                          <m:ctrlPr>
                            <a:rPr lang="id-ID" sz="2600" i="1" smtClean="0">
                              <a:solidFill>
                                <a:srgbClr val="FF0000"/>
                              </a:solidFill>
                              <a:latin typeface="Cambria Math" panose="02040503050406030204" pitchFamily="18" charset="0"/>
                            </a:rPr>
                          </m:ctrlPr>
                        </m:sSubPr>
                        <m:e>
                          <m:r>
                            <a:rPr lang="id-ID" sz="2600" i="1">
                              <a:solidFill>
                                <a:srgbClr val="FF0000"/>
                              </a:solidFill>
                              <a:latin typeface="Cambria Math" panose="02040503050406030204" pitchFamily="18" charset="0"/>
                            </a:rPr>
                            <m:t>𝑏</m:t>
                          </m:r>
                        </m:e>
                        <m:sub>
                          <m:r>
                            <a:rPr lang="id-ID" sz="2600" i="1">
                              <a:solidFill>
                                <a:srgbClr val="FF0000"/>
                              </a:solidFill>
                              <a:latin typeface="Cambria Math" panose="02040503050406030204" pitchFamily="18" charset="0"/>
                            </a:rPr>
                            <m:t>𝑖</m:t>
                          </m:r>
                          <m:r>
                            <a:rPr lang="id-ID" sz="2600" b="0" i="1" smtClean="0">
                              <a:solidFill>
                                <a:srgbClr val="FF0000"/>
                              </a:solidFill>
                              <a:latin typeface="Cambria Math" panose="02040503050406030204" pitchFamily="18" charset="0"/>
                            </a:rPr>
                            <m:t>𝑗</m:t>
                          </m:r>
                        </m:sub>
                      </m:sSub>
                      <m:r>
                        <a:rPr lang="id-ID" sz="2600" i="1">
                          <a:solidFill>
                            <a:srgbClr val="FF0000"/>
                          </a:solidFill>
                          <a:latin typeface="Cambria Math" panose="02040503050406030204" pitchFamily="18" charset="0"/>
                        </a:rPr>
                        <m:t>=</m:t>
                      </m:r>
                      <m:sSub>
                        <m:sSubPr>
                          <m:ctrlPr>
                            <a:rPr lang="id-ID" sz="2600" i="1">
                              <a:solidFill>
                                <a:srgbClr val="FF0000"/>
                              </a:solidFill>
                              <a:latin typeface="Cambria Math" panose="02040503050406030204" pitchFamily="18" charset="0"/>
                            </a:rPr>
                          </m:ctrlPr>
                        </m:sSubPr>
                        <m:e>
                          <m:r>
                            <a:rPr lang="id-ID" sz="2600" i="1">
                              <a:solidFill>
                                <a:srgbClr val="FF0000"/>
                              </a:solidFill>
                              <a:latin typeface="Cambria Math" panose="02040503050406030204" pitchFamily="18" charset="0"/>
                            </a:rPr>
                            <m:t>𝑎</m:t>
                          </m:r>
                        </m:e>
                        <m:sub>
                          <m:r>
                            <a:rPr lang="id-ID" sz="2600" i="1">
                              <a:solidFill>
                                <a:srgbClr val="FF0000"/>
                              </a:solidFill>
                              <a:latin typeface="Cambria Math" panose="02040503050406030204" pitchFamily="18" charset="0"/>
                            </a:rPr>
                            <m:t>𝑖</m:t>
                          </m:r>
                          <m:r>
                            <a:rPr lang="id-ID" sz="2600" i="1">
                              <a:solidFill>
                                <a:srgbClr val="FF0000"/>
                              </a:solidFill>
                              <a:latin typeface="Cambria Math" panose="02040503050406030204" pitchFamily="18" charset="0"/>
                            </a:rPr>
                            <m:t>1</m:t>
                          </m:r>
                        </m:sub>
                      </m:sSub>
                      <m:sSub>
                        <m:sSubPr>
                          <m:ctrlPr>
                            <a:rPr lang="id-ID" sz="2600" i="1">
                              <a:solidFill>
                                <a:srgbClr val="FF0000"/>
                              </a:solidFill>
                              <a:latin typeface="Cambria Math" panose="02040503050406030204" pitchFamily="18" charset="0"/>
                            </a:rPr>
                          </m:ctrlPr>
                        </m:sSubPr>
                        <m:e>
                          <m:r>
                            <a:rPr lang="id-ID" sz="2600" i="1">
                              <a:solidFill>
                                <a:srgbClr val="FF0000"/>
                              </a:solidFill>
                              <a:latin typeface="Cambria Math" panose="02040503050406030204" pitchFamily="18" charset="0"/>
                            </a:rPr>
                            <m:t>𝑥</m:t>
                          </m:r>
                        </m:e>
                        <m:sub>
                          <m:r>
                            <a:rPr lang="id-ID" sz="2600" i="1">
                              <a:solidFill>
                                <a:srgbClr val="FF0000"/>
                              </a:solidFill>
                              <a:latin typeface="Cambria Math" panose="02040503050406030204" pitchFamily="18" charset="0"/>
                            </a:rPr>
                            <m:t>1</m:t>
                          </m:r>
                          <m:r>
                            <a:rPr lang="id-ID" sz="2600" b="0" i="1" smtClean="0">
                              <a:solidFill>
                                <a:srgbClr val="FF0000"/>
                              </a:solidFill>
                              <a:latin typeface="Cambria Math" panose="02040503050406030204" pitchFamily="18" charset="0"/>
                            </a:rPr>
                            <m:t>𝑗</m:t>
                          </m:r>
                        </m:sub>
                      </m:sSub>
                      <m:r>
                        <a:rPr lang="id-ID" sz="2600" i="1">
                          <a:solidFill>
                            <a:srgbClr val="FF0000"/>
                          </a:solidFill>
                          <a:latin typeface="Cambria Math" panose="02040503050406030204" pitchFamily="18" charset="0"/>
                        </a:rPr>
                        <m:t>+</m:t>
                      </m:r>
                      <m:sSub>
                        <m:sSubPr>
                          <m:ctrlPr>
                            <a:rPr lang="id-ID" sz="2600" i="1">
                              <a:solidFill>
                                <a:srgbClr val="FF0000"/>
                              </a:solidFill>
                              <a:latin typeface="Cambria Math" panose="02040503050406030204" pitchFamily="18" charset="0"/>
                            </a:rPr>
                          </m:ctrlPr>
                        </m:sSubPr>
                        <m:e>
                          <m:r>
                            <a:rPr lang="id-ID" sz="2600" i="1">
                              <a:solidFill>
                                <a:srgbClr val="FF0000"/>
                              </a:solidFill>
                              <a:latin typeface="Cambria Math" panose="02040503050406030204" pitchFamily="18" charset="0"/>
                            </a:rPr>
                            <m:t>𝑎</m:t>
                          </m:r>
                        </m:e>
                        <m:sub>
                          <m:r>
                            <a:rPr lang="id-ID" sz="2600" i="1">
                              <a:solidFill>
                                <a:srgbClr val="FF0000"/>
                              </a:solidFill>
                              <a:latin typeface="Cambria Math" panose="02040503050406030204" pitchFamily="18" charset="0"/>
                            </a:rPr>
                            <m:t>𝑖</m:t>
                          </m:r>
                          <m:r>
                            <a:rPr lang="id-ID" sz="2600" i="1">
                              <a:solidFill>
                                <a:srgbClr val="FF0000"/>
                              </a:solidFill>
                              <a:latin typeface="Cambria Math" panose="02040503050406030204" pitchFamily="18" charset="0"/>
                            </a:rPr>
                            <m:t>2</m:t>
                          </m:r>
                        </m:sub>
                      </m:sSub>
                      <m:sSub>
                        <m:sSubPr>
                          <m:ctrlPr>
                            <a:rPr lang="id-ID" sz="2600" i="1">
                              <a:solidFill>
                                <a:srgbClr val="FF0000"/>
                              </a:solidFill>
                              <a:latin typeface="Cambria Math" panose="02040503050406030204" pitchFamily="18" charset="0"/>
                            </a:rPr>
                          </m:ctrlPr>
                        </m:sSubPr>
                        <m:e>
                          <m:r>
                            <a:rPr lang="id-ID" sz="2600" i="1">
                              <a:solidFill>
                                <a:srgbClr val="FF0000"/>
                              </a:solidFill>
                              <a:latin typeface="Cambria Math" panose="02040503050406030204" pitchFamily="18" charset="0"/>
                            </a:rPr>
                            <m:t>𝑥</m:t>
                          </m:r>
                        </m:e>
                        <m:sub>
                          <m:r>
                            <a:rPr lang="id-ID" sz="2600" i="1">
                              <a:solidFill>
                                <a:srgbClr val="FF0000"/>
                              </a:solidFill>
                              <a:latin typeface="Cambria Math" panose="02040503050406030204" pitchFamily="18" charset="0"/>
                            </a:rPr>
                            <m:t>2</m:t>
                          </m:r>
                          <m:r>
                            <a:rPr lang="id-ID" sz="2600" b="0" i="1" smtClean="0">
                              <a:solidFill>
                                <a:srgbClr val="FF0000"/>
                              </a:solidFill>
                              <a:latin typeface="Cambria Math" panose="02040503050406030204" pitchFamily="18" charset="0"/>
                            </a:rPr>
                            <m:t>𝑗</m:t>
                          </m:r>
                        </m:sub>
                      </m:sSub>
                      <m:r>
                        <a:rPr lang="id-ID" sz="2600" i="1">
                          <a:solidFill>
                            <a:srgbClr val="FF0000"/>
                          </a:solidFill>
                          <a:latin typeface="Cambria Math" panose="02040503050406030204" pitchFamily="18" charset="0"/>
                        </a:rPr>
                        <m:t>+…+</m:t>
                      </m:r>
                      <m:sSub>
                        <m:sSubPr>
                          <m:ctrlPr>
                            <a:rPr lang="id-ID" sz="2600" i="1">
                              <a:solidFill>
                                <a:srgbClr val="FF0000"/>
                              </a:solidFill>
                              <a:latin typeface="Cambria Math" panose="02040503050406030204" pitchFamily="18" charset="0"/>
                            </a:rPr>
                          </m:ctrlPr>
                        </m:sSubPr>
                        <m:e>
                          <m:r>
                            <a:rPr lang="id-ID" sz="2600" i="1">
                              <a:solidFill>
                                <a:srgbClr val="FF0000"/>
                              </a:solidFill>
                              <a:latin typeface="Cambria Math" panose="02040503050406030204" pitchFamily="18" charset="0"/>
                            </a:rPr>
                            <m:t>𝑎</m:t>
                          </m:r>
                        </m:e>
                        <m:sub>
                          <m:r>
                            <a:rPr lang="id-ID" sz="2600" i="1">
                              <a:solidFill>
                                <a:srgbClr val="FF0000"/>
                              </a:solidFill>
                              <a:latin typeface="Cambria Math" panose="02040503050406030204" pitchFamily="18" charset="0"/>
                            </a:rPr>
                            <m:t>𝑖𝑛</m:t>
                          </m:r>
                        </m:sub>
                      </m:sSub>
                      <m:sSub>
                        <m:sSubPr>
                          <m:ctrlPr>
                            <a:rPr lang="id-ID" sz="2600" i="1">
                              <a:solidFill>
                                <a:srgbClr val="FF0000"/>
                              </a:solidFill>
                              <a:latin typeface="Cambria Math" panose="02040503050406030204" pitchFamily="18" charset="0"/>
                            </a:rPr>
                          </m:ctrlPr>
                        </m:sSubPr>
                        <m:e>
                          <m:r>
                            <a:rPr lang="id-ID" sz="2600" i="1">
                              <a:solidFill>
                                <a:srgbClr val="FF0000"/>
                              </a:solidFill>
                              <a:latin typeface="Cambria Math" panose="02040503050406030204" pitchFamily="18" charset="0"/>
                            </a:rPr>
                            <m:t>𝑥</m:t>
                          </m:r>
                        </m:e>
                        <m:sub>
                          <m:r>
                            <a:rPr lang="id-ID" sz="2600" i="1">
                              <a:solidFill>
                                <a:srgbClr val="FF0000"/>
                              </a:solidFill>
                              <a:latin typeface="Cambria Math" panose="02040503050406030204" pitchFamily="18" charset="0"/>
                            </a:rPr>
                            <m:t>𝑛</m:t>
                          </m:r>
                          <m:r>
                            <a:rPr lang="id-ID" sz="2600" b="0" i="1" smtClean="0">
                              <a:solidFill>
                                <a:srgbClr val="FF0000"/>
                              </a:solidFill>
                              <a:latin typeface="Cambria Math" panose="02040503050406030204" pitchFamily="18" charset="0"/>
                            </a:rPr>
                            <m:t>𝑗</m:t>
                          </m:r>
                        </m:sub>
                      </m:sSub>
                      <m:r>
                        <a:rPr lang="id-ID" sz="2600" i="1">
                          <a:solidFill>
                            <a:srgbClr val="FF0000"/>
                          </a:solidFill>
                          <a:latin typeface="Cambria Math" panose="02040503050406030204" pitchFamily="18" charset="0"/>
                        </a:rPr>
                        <m:t>= </m:t>
                      </m:r>
                      <m:nary>
                        <m:naryPr>
                          <m:chr m:val="∑"/>
                          <m:ctrlPr>
                            <a:rPr lang="id-ID" sz="2600" i="1">
                              <a:solidFill>
                                <a:srgbClr val="FF0000"/>
                              </a:solidFill>
                              <a:latin typeface="Cambria Math" panose="02040503050406030204" pitchFamily="18" charset="0"/>
                            </a:rPr>
                          </m:ctrlPr>
                        </m:naryPr>
                        <m:sub>
                          <m:r>
                            <m:rPr>
                              <m:brk m:alnAt="23"/>
                            </m:rPr>
                            <a:rPr lang="id-ID" sz="2600" i="1">
                              <a:solidFill>
                                <a:srgbClr val="FF0000"/>
                              </a:solidFill>
                              <a:latin typeface="Cambria Math" panose="02040503050406030204" pitchFamily="18" charset="0"/>
                            </a:rPr>
                            <m:t>𝑘</m:t>
                          </m:r>
                          <m:r>
                            <a:rPr lang="id-ID" sz="2600" i="1">
                              <a:solidFill>
                                <a:srgbClr val="FF0000"/>
                              </a:solidFill>
                              <a:latin typeface="Cambria Math" panose="02040503050406030204" pitchFamily="18" charset="0"/>
                            </a:rPr>
                            <m:t>=1</m:t>
                          </m:r>
                        </m:sub>
                        <m:sup>
                          <m:r>
                            <a:rPr lang="id-ID" sz="2600" i="1">
                              <a:solidFill>
                                <a:srgbClr val="FF0000"/>
                              </a:solidFill>
                              <a:latin typeface="Cambria Math" panose="02040503050406030204" pitchFamily="18" charset="0"/>
                            </a:rPr>
                            <m:t>𝑛</m:t>
                          </m:r>
                        </m:sup>
                        <m:e>
                          <m:sSub>
                            <m:sSubPr>
                              <m:ctrlPr>
                                <a:rPr lang="id-ID" sz="2600" i="1">
                                  <a:solidFill>
                                    <a:srgbClr val="FF0000"/>
                                  </a:solidFill>
                                  <a:latin typeface="Cambria Math" panose="02040503050406030204" pitchFamily="18" charset="0"/>
                                </a:rPr>
                              </m:ctrlPr>
                            </m:sSubPr>
                            <m:e>
                              <m:r>
                                <a:rPr lang="id-ID" sz="2600" i="1">
                                  <a:solidFill>
                                    <a:srgbClr val="FF0000"/>
                                  </a:solidFill>
                                  <a:latin typeface="Cambria Math" panose="02040503050406030204" pitchFamily="18" charset="0"/>
                                </a:rPr>
                                <m:t>𝑎</m:t>
                              </m:r>
                            </m:e>
                            <m:sub>
                              <m:r>
                                <a:rPr lang="id-ID" sz="2600" i="1">
                                  <a:solidFill>
                                    <a:srgbClr val="FF0000"/>
                                  </a:solidFill>
                                  <a:latin typeface="Cambria Math" panose="02040503050406030204" pitchFamily="18" charset="0"/>
                                </a:rPr>
                                <m:t>𝑖𝑘</m:t>
                              </m:r>
                            </m:sub>
                          </m:sSub>
                          <m:sSub>
                            <m:sSubPr>
                              <m:ctrlPr>
                                <a:rPr lang="id-ID" sz="2600" i="1">
                                  <a:solidFill>
                                    <a:srgbClr val="FF0000"/>
                                  </a:solidFill>
                                  <a:latin typeface="Cambria Math" panose="02040503050406030204" pitchFamily="18" charset="0"/>
                                </a:rPr>
                              </m:ctrlPr>
                            </m:sSubPr>
                            <m:e>
                              <m:r>
                                <a:rPr lang="id-ID" sz="2600" i="1">
                                  <a:solidFill>
                                    <a:srgbClr val="FF0000"/>
                                  </a:solidFill>
                                  <a:latin typeface="Cambria Math" panose="02040503050406030204" pitchFamily="18" charset="0"/>
                                </a:rPr>
                                <m:t>𝑥</m:t>
                              </m:r>
                            </m:e>
                            <m:sub>
                              <m:r>
                                <a:rPr lang="id-ID" sz="2600" i="1">
                                  <a:solidFill>
                                    <a:srgbClr val="FF0000"/>
                                  </a:solidFill>
                                  <a:latin typeface="Cambria Math" panose="02040503050406030204" pitchFamily="18" charset="0"/>
                                </a:rPr>
                                <m:t>𝑘</m:t>
                              </m:r>
                              <m:r>
                                <a:rPr lang="id-ID" sz="2600" b="0" i="1" smtClean="0">
                                  <a:solidFill>
                                    <a:srgbClr val="FF0000"/>
                                  </a:solidFill>
                                  <a:latin typeface="Cambria Math" panose="02040503050406030204" pitchFamily="18" charset="0"/>
                                </a:rPr>
                                <m:t>𝑗</m:t>
                              </m:r>
                            </m:sub>
                          </m:sSub>
                        </m:e>
                      </m:nary>
                    </m:oMath>
                  </m:oMathPara>
                </a14:m>
                <a:endParaRPr lang="id-ID" sz="2600" dirty="0">
                  <a:latin typeface="Cambria" panose="02040503050406030204" pitchFamily="18" charset="0"/>
                  <a:ea typeface="Cambria" panose="02040503050406030204" pitchFamily="18" charset="0"/>
                </a:endParaRPr>
              </a:p>
              <a:p>
                <a:pPr marL="0" indent="0" algn="just">
                  <a:lnSpc>
                    <a:spcPct val="120000"/>
                  </a:lnSpc>
                  <a:spcBef>
                    <a:spcPts val="0"/>
                  </a:spcBef>
                  <a:buNone/>
                </a:pPr>
                <a:endParaRPr lang="id-ID" sz="2600" dirty="0">
                  <a:latin typeface="Cambria" panose="02040503050406030204" pitchFamily="18" charset="0"/>
                  <a:ea typeface="Cambria" panose="02040503050406030204" pitchFamily="18" charset="0"/>
                </a:endParaRPr>
              </a:p>
              <a:p>
                <a:pPr marL="0" indent="0" algn="just">
                  <a:lnSpc>
                    <a:spcPct val="120000"/>
                  </a:lnSpc>
                  <a:spcBef>
                    <a:spcPts val="0"/>
                  </a:spcBef>
                  <a:buNone/>
                </a:pPr>
                <a:r>
                  <a:rPr lang="id-ID" sz="2600" dirty="0">
                    <a:latin typeface="Cambria" panose="02040503050406030204" pitchFamily="18" charset="0"/>
                    <a:ea typeface="Cambria" panose="02040503050406030204" pitchFamily="18" charset="0"/>
                  </a:rPr>
                  <a:t>Pengulangan utama terjadi pada baris matriks </a:t>
                </a:r>
                <a14:m>
                  <m:oMath xmlns:m="http://schemas.openxmlformats.org/officeDocument/2006/math">
                    <m:r>
                      <a:rPr lang="id-ID" sz="2600" b="0" i="1">
                        <a:latin typeface="Cambria Math" panose="02040503050406030204" pitchFamily="18" charset="0"/>
                      </a:rPr>
                      <m:t>𝐴</m:t>
                    </m:r>
                  </m:oMath>
                </a14:m>
                <a:r>
                  <a:rPr lang="id-ID" sz="2600" dirty="0">
                    <a:latin typeface="Cambria" panose="02040503050406030204" pitchFamily="18" charset="0"/>
                    <a:ea typeface="Cambria" panose="02040503050406030204" pitchFamily="18" charset="0"/>
                  </a:rPr>
                  <a:t> yaitu </a:t>
                </a:r>
                <a14:m>
                  <m:oMath xmlns:m="http://schemas.openxmlformats.org/officeDocument/2006/math">
                    <m:r>
                      <a:rPr lang="id-ID" sz="2600" b="0" i="1">
                        <a:latin typeface="Cambria Math" panose="02040503050406030204" pitchFamily="18" charset="0"/>
                      </a:rPr>
                      <m:t>𝑖</m:t>
                    </m:r>
                    <m:r>
                      <a:rPr lang="id-ID" sz="2600" b="0" i="1">
                        <a:latin typeface="Cambria Math" panose="02040503050406030204" pitchFamily="18" charset="0"/>
                      </a:rPr>
                      <m:t>=1, 2, …, </m:t>
                    </m:r>
                    <m:r>
                      <a:rPr lang="id-ID" sz="2600" b="0" i="1">
                        <a:latin typeface="Cambria Math" panose="02040503050406030204" pitchFamily="18" charset="0"/>
                      </a:rPr>
                      <m:t>𝑚</m:t>
                    </m:r>
                    <m:r>
                      <a:rPr lang="id-ID" sz="2600" b="0" i="0" smtClean="0">
                        <a:latin typeface="Cambria Math" panose="02040503050406030204" pitchFamily="18" charset="0"/>
                      </a:rPr>
                      <m:t>.</m:t>
                    </m:r>
                  </m:oMath>
                </a14:m>
                <a:r>
                  <a:rPr lang="id-ID" sz="2600" dirty="0">
                    <a:latin typeface="Cambria" panose="02040503050406030204" pitchFamily="18" charset="0"/>
                    <a:ea typeface="Cambria" panose="02040503050406030204" pitchFamily="18" charset="0"/>
                  </a:rPr>
                  <a:t> Setiap baris matriks </a:t>
                </a:r>
                <a14:m>
                  <m:oMath xmlns:m="http://schemas.openxmlformats.org/officeDocument/2006/math">
                    <m:r>
                      <a:rPr lang="id-ID" sz="2600" b="0" i="1">
                        <a:latin typeface="Cambria Math" panose="02040503050406030204" pitchFamily="18" charset="0"/>
                      </a:rPr>
                      <m:t>𝐴</m:t>
                    </m:r>
                  </m:oMath>
                </a14:m>
                <a:r>
                  <a:rPr lang="id-ID" sz="2600" dirty="0">
                    <a:latin typeface="Cambria" panose="02040503050406030204" pitchFamily="18" charset="0"/>
                    <a:ea typeface="Cambria" panose="02040503050406030204" pitchFamily="18" charset="0"/>
                  </a:rPr>
                  <a:t> dikalikan dengan semua kolom matrisk </a:t>
                </a:r>
                <a14:m>
                  <m:oMath xmlns:m="http://schemas.openxmlformats.org/officeDocument/2006/math">
                    <m:r>
                      <a:rPr lang="id-ID" sz="2600" b="0" i="1" smtClean="0">
                        <a:latin typeface="Cambria Math" panose="02040503050406030204" pitchFamily="18" charset="0"/>
                      </a:rPr>
                      <m:t>𝑋</m:t>
                    </m:r>
                  </m:oMath>
                </a14:m>
                <a:r>
                  <a:rPr lang="id-ID" sz="2600" dirty="0">
                    <a:latin typeface="Cambria" panose="02040503050406030204" pitchFamily="18" charset="0"/>
                    <a:ea typeface="Cambria" panose="02040503050406030204" pitchFamily="18" charset="0"/>
                  </a:rPr>
                  <a:t> sehingga ada </a:t>
                </a:r>
                <a14:m>
                  <m:oMath xmlns:m="http://schemas.openxmlformats.org/officeDocument/2006/math">
                    <m:r>
                      <a:rPr lang="id-ID" sz="2600" b="0" i="1" smtClean="0">
                        <a:latin typeface="Cambria Math" panose="02040503050406030204" pitchFamily="18" charset="0"/>
                      </a:rPr>
                      <m:t>𝑝</m:t>
                    </m:r>
                    <m:r>
                      <a:rPr lang="id-ID" sz="2600" b="0" i="1">
                        <a:latin typeface="Cambria Math" panose="02040503050406030204" pitchFamily="18" charset="0"/>
                      </a:rPr>
                      <m:t> </m:t>
                    </m:r>
                  </m:oMath>
                </a14:m>
                <a:r>
                  <a:rPr lang="id-ID" sz="2600" dirty="0">
                    <a:latin typeface="Cambria" panose="02040503050406030204" pitchFamily="18" charset="0"/>
                    <a:ea typeface="Cambria" panose="02040503050406030204" pitchFamily="18" charset="0"/>
                  </a:rPr>
                  <a:t>pengulangan (</a:t>
                </a:r>
                <a14:m>
                  <m:oMath xmlns:m="http://schemas.openxmlformats.org/officeDocument/2006/math">
                    <m:r>
                      <a:rPr lang="id-ID" sz="2600" b="0" i="1">
                        <a:latin typeface="Cambria Math" panose="02040503050406030204" pitchFamily="18" charset="0"/>
                      </a:rPr>
                      <m:t>𝑗</m:t>
                    </m:r>
                    <m:r>
                      <a:rPr lang="id-ID" sz="2600" b="0" i="1">
                        <a:latin typeface="Cambria Math" panose="02040503050406030204" pitchFamily="18" charset="0"/>
                      </a:rPr>
                      <m:t>=1, 2, …, </m:t>
                    </m:r>
                    <m:r>
                      <a:rPr lang="id-ID" sz="2600" b="0" i="1">
                        <a:latin typeface="Cambria Math" panose="02040503050406030204" pitchFamily="18" charset="0"/>
                      </a:rPr>
                      <m:t>𝑝</m:t>
                    </m:r>
                  </m:oMath>
                </a14:m>
                <a:r>
                  <a:rPr lang="id-ID" sz="2600" dirty="0">
                    <a:latin typeface="Cambria" panose="02040503050406030204" pitchFamily="18" charset="0"/>
                    <a:ea typeface="Cambria" panose="02040503050406030204" pitchFamily="18" charset="0"/>
                  </a:rPr>
                  <a:t>) dan pada masing – masing pengulangan terjadi perkalian antar elemen sebanyak </a:t>
                </a:r>
                <a14:m>
                  <m:oMath xmlns:m="http://schemas.openxmlformats.org/officeDocument/2006/math">
                    <m:r>
                      <a:rPr lang="id-ID" sz="2600" b="0" i="1">
                        <a:latin typeface="Cambria Math" panose="02040503050406030204" pitchFamily="18" charset="0"/>
                        <a:ea typeface="Cambria Math" panose="02040503050406030204" pitchFamily="18" charset="0"/>
                      </a:rPr>
                      <m:t>𝑛</m:t>
                    </m:r>
                  </m:oMath>
                </a14:m>
                <a:r>
                  <a:rPr lang="id-ID" sz="2600" dirty="0">
                    <a:latin typeface="Cambria" panose="02040503050406030204" pitchFamily="18" charset="0"/>
                    <a:ea typeface="Cambria" panose="02040503050406030204" pitchFamily="18" charset="0"/>
                  </a:rPr>
                  <a:t> kali (</a:t>
                </a:r>
                <a14:m>
                  <m:oMath xmlns:m="http://schemas.openxmlformats.org/officeDocument/2006/math">
                    <m:r>
                      <m:rPr>
                        <m:sty m:val="p"/>
                      </m:rPr>
                      <a:rPr lang="id-ID" sz="2600" b="0" i="0" smtClean="0">
                        <a:latin typeface="Cambria Math" panose="02040503050406030204" pitchFamily="18" charset="0"/>
                      </a:rPr>
                      <m:t>k</m:t>
                    </m:r>
                    <m:r>
                      <a:rPr lang="id-ID" sz="2600" b="0" i="1">
                        <a:latin typeface="Cambria Math" panose="02040503050406030204" pitchFamily="18" charset="0"/>
                      </a:rPr>
                      <m:t>=1, 2, …, </m:t>
                    </m:r>
                    <m:r>
                      <a:rPr lang="id-ID" sz="2600" b="0" i="1" smtClean="0">
                        <a:latin typeface="Cambria Math" panose="02040503050406030204" pitchFamily="18" charset="0"/>
                      </a:rPr>
                      <m:t>𝑛</m:t>
                    </m:r>
                    <m:r>
                      <a:rPr lang="id-ID" sz="2600" b="0" i="1" smtClean="0">
                        <a:latin typeface="Cambria Math" panose="02040503050406030204" pitchFamily="18" charset="0"/>
                      </a:rPr>
                      <m:t>). </m:t>
                    </m:r>
                  </m:oMath>
                </a14:m>
                <a:endParaRPr lang="id-ID" sz="2600" dirty="0">
                  <a:latin typeface="Cambria" panose="02040503050406030204" pitchFamily="18" charset="0"/>
                  <a:ea typeface="Cambria" panose="02040503050406030204" pitchFamily="18" charset="0"/>
                </a:endParaRPr>
              </a:p>
              <a:p>
                <a:pPr marL="0" indent="0">
                  <a:lnSpc>
                    <a:spcPct val="120000"/>
                  </a:lnSpc>
                  <a:spcBef>
                    <a:spcPts val="0"/>
                  </a:spcBef>
                  <a:buNone/>
                </a:pPr>
                <a:endParaRPr lang="id-ID" dirty="0"/>
              </a:p>
            </p:txBody>
          </p:sp>
        </mc:Choice>
        <mc:Fallback xmlns="">
          <p:sp>
            <p:nvSpPr>
              <p:cNvPr id="3" name="Content Placeholder 2">
                <a:extLst>
                  <a:ext uri="{FF2B5EF4-FFF2-40B4-BE49-F238E27FC236}">
                    <a16:creationId xmlns:a16="http://schemas.microsoft.com/office/drawing/2014/main" id="{0A763094-3076-4FCE-89A9-45CD73A63AA2}"/>
                  </a:ext>
                </a:extLst>
              </p:cNvPr>
              <p:cNvSpPr>
                <a:spLocks noGrp="1" noRot="1" noChangeAspect="1" noMove="1" noResize="1" noEditPoints="1" noAdjustHandles="1" noChangeArrowheads="1" noChangeShapeType="1" noTextEdit="1"/>
              </p:cNvSpPr>
              <p:nvPr>
                <p:ph idx="1"/>
              </p:nvPr>
            </p:nvSpPr>
            <p:spPr>
              <a:xfrm>
                <a:off x="855496" y="2070086"/>
                <a:ext cx="10481306" cy="4331604"/>
              </a:xfrm>
              <a:blipFill>
                <a:blip r:embed="rId3"/>
                <a:stretch>
                  <a:fillRect l="-756" t="-2535" r="-698"/>
                </a:stretch>
              </a:blipFill>
            </p:spPr>
            <p:txBody>
              <a:bodyPr/>
              <a:lstStyle/>
              <a:p>
                <a:r>
                  <a:rPr lang="id-ID">
                    <a:noFill/>
                  </a:rPr>
                  <a:t> </a:t>
                </a:r>
              </a:p>
            </p:txBody>
          </p:sp>
        </mc:Fallback>
      </mc:AlternateContent>
      <p:grpSp>
        <p:nvGrpSpPr>
          <p:cNvPr id="4" name="Group 3">
            <a:extLst>
              <a:ext uri="{FF2B5EF4-FFF2-40B4-BE49-F238E27FC236}">
                <a16:creationId xmlns:a16="http://schemas.microsoft.com/office/drawing/2014/main" id="{62EBD3D6-5FB8-47A9-8B72-1B0C389922C1}"/>
              </a:ext>
            </a:extLst>
          </p:cNvPr>
          <p:cNvGrpSpPr/>
          <p:nvPr/>
        </p:nvGrpSpPr>
        <p:grpSpPr>
          <a:xfrm>
            <a:off x="101601" y="113638"/>
            <a:ext cx="1465479" cy="1562762"/>
            <a:chOff x="101601" y="113638"/>
            <a:chExt cx="1465479" cy="1562762"/>
          </a:xfrm>
        </p:grpSpPr>
        <p:cxnSp>
          <p:nvCxnSpPr>
            <p:cNvPr id="5" name="Straight Connector 4">
              <a:extLst>
                <a:ext uri="{FF2B5EF4-FFF2-40B4-BE49-F238E27FC236}">
                  <a16:creationId xmlns:a16="http://schemas.microsoft.com/office/drawing/2014/main" id="{8C8723F7-7F74-43A5-8381-22A373B91187}"/>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6" name="Straight Connector 5">
              <a:extLst>
                <a:ext uri="{FF2B5EF4-FFF2-40B4-BE49-F238E27FC236}">
                  <a16:creationId xmlns:a16="http://schemas.microsoft.com/office/drawing/2014/main" id="{696B9DD1-1A6B-48A3-A43D-BC8A5F9ED408}"/>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7" name="Group 6">
            <a:extLst>
              <a:ext uri="{FF2B5EF4-FFF2-40B4-BE49-F238E27FC236}">
                <a16:creationId xmlns:a16="http://schemas.microsoft.com/office/drawing/2014/main" id="{5287E792-D1CA-4140-A2A9-66213DFEC0D2}"/>
              </a:ext>
            </a:extLst>
          </p:cNvPr>
          <p:cNvGrpSpPr/>
          <p:nvPr/>
        </p:nvGrpSpPr>
        <p:grpSpPr>
          <a:xfrm>
            <a:off x="353297" y="402551"/>
            <a:ext cx="11520000" cy="128480"/>
            <a:chOff x="2196612" y="1657878"/>
            <a:chExt cx="7972024" cy="128480"/>
          </a:xfrm>
        </p:grpSpPr>
        <p:cxnSp>
          <p:nvCxnSpPr>
            <p:cNvPr id="8" name="Straight Connector 7">
              <a:extLst>
                <a:ext uri="{FF2B5EF4-FFF2-40B4-BE49-F238E27FC236}">
                  <a16:creationId xmlns:a16="http://schemas.microsoft.com/office/drawing/2014/main" id="{203D984E-D768-4CEF-A822-5088932B4850}"/>
                </a:ext>
              </a:extLst>
            </p:cNvPr>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9" name="Straight Connector 8">
              <a:extLst>
                <a:ext uri="{FF2B5EF4-FFF2-40B4-BE49-F238E27FC236}">
                  <a16:creationId xmlns:a16="http://schemas.microsoft.com/office/drawing/2014/main" id="{DA367ADC-1C82-4A23-AFED-A767714DD143}"/>
                </a:ext>
              </a:extLst>
            </p:cNvPr>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0" name="Group 9">
            <a:extLst>
              <a:ext uri="{FF2B5EF4-FFF2-40B4-BE49-F238E27FC236}">
                <a16:creationId xmlns:a16="http://schemas.microsoft.com/office/drawing/2014/main" id="{EF220CE7-9CE6-4D61-91D7-4C7D73CAD4E8}"/>
              </a:ext>
            </a:extLst>
          </p:cNvPr>
          <p:cNvGrpSpPr/>
          <p:nvPr/>
        </p:nvGrpSpPr>
        <p:grpSpPr>
          <a:xfrm>
            <a:off x="243058" y="6325910"/>
            <a:ext cx="11520000" cy="151558"/>
            <a:chOff x="2086375" y="2485623"/>
            <a:chExt cx="7972024" cy="151558"/>
          </a:xfrm>
        </p:grpSpPr>
        <p:cxnSp>
          <p:nvCxnSpPr>
            <p:cNvPr id="11" name="Straight Connector 10">
              <a:extLst>
                <a:ext uri="{FF2B5EF4-FFF2-40B4-BE49-F238E27FC236}">
                  <a16:creationId xmlns:a16="http://schemas.microsoft.com/office/drawing/2014/main" id="{E197D050-0658-4642-9794-5BF5262D7441}"/>
                </a:ext>
              </a:extLst>
            </p:cNvPr>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2" name="Straight Connector 11">
              <a:extLst>
                <a:ext uri="{FF2B5EF4-FFF2-40B4-BE49-F238E27FC236}">
                  <a16:creationId xmlns:a16="http://schemas.microsoft.com/office/drawing/2014/main" id="{4DAB2AF1-87AA-4EB8-8A48-4CB88A80648D}"/>
                </a:ext>
              </a:extLst>
            </p:cNvPr>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3" name="Group 12">
            <a:extLst>
              <a:ext uri="{FF2B5EF4-FFF2-40B4-BE49-F238E27FC236}">
                <a16:creationId xmlns:a16="http://schemas.microsoft.com/office/drawing/2014/main" id="{CB083896-5168-4ACF-94F7-8D7635B9863C}"/>
              </a:ext>
            </a:extLst>
          </p:cNvPr>
          <p:cNvGrpSpPr/>
          <p:nvPr/>
        </p:nvGrpSpPr>
        <p:grpSpPr>
          <a:xfrm rot="10800000">
            <a:off x="10604063" y="5189105"/>
            <a:ext cx="1465479" cy="1562762"/>
            <a:chOff x="101601" y="113638"/>
            <a:chExt cx="1465479" cy="1562762"/>
          </a:xfrm>
        </p:grpSpPr>
        <p:cxnSp>
          <p:nvCxnSpPr>
            <p:cNvPr id="14" name="Straight Connector 13">
              <a:extLst>
                <a:ext uri="{FF2B5EF4-FFF2-40B4-BE49-F238E27FC236}">
                  <a16:creationId xmlns:a16="http://schemas.microsoft.com/office/drawing/2014/main" id="{FF6EA360-1935-4E64-9A4B-46A2ADEC602D}"/>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5" name="Straight Connector 14">
              <a:extLst>
                <a:ext uri="{FF2B5EF4-FFF2-40B4-BE49-F238E27FC236}">
                  <a16:creationId xmlns:a16="http://schemas.microsoft.com/office/drawing/2014/main" id="{64B93B5E-9399-4D12-ABD3-4F6BD14515F1}"/>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19" name="Title 1">
            <a:extLst>
              <a:ext uri="{FF2B5EF4-FFF2-40B4-BE49-F238E27FC236}">
                <a16:creationId xmlns:a16="http://schemas.microsoft.com/office/drawing/2014/main" id="{25695C98-572E-4575-A5E3-9140CF0AA44B}"/>
              </a:ext>
            </a:extLst>
          </p:cNvPr>
          <p:cNvSpPr>
            <a:spLocks noGrp="1"/>
          </p:cNvSpPr>
          <p:nvPr>
            <p:ph type="title"/>
          </p:nvPr>
        </p:nvSpPr>
        <p:spPr>
          <a:xfrm>
            <a:off x="821202" y="874971"/>
            <a:ext cx="10515600" cy="816221"/>
          </a:xfrm>
        </p:spPr>
        <p:style>
          <a:lnRef idx="0">
            <a:schemeClr val="accent1"/>
          </a:lnRef>
          <a:fillRef idx="3">
            <a:schemeClr val="accent1"/>
          </a:fillRef>
          <a:effectRef idx="3">
            <a:schemeClr val="accent1"/>
          </a:effectRef>
          <a:fontRef idx="minor">
            <a:schemeClr val="lt1"/>
          </a:fontRef>
        </p:style>
        <p:txBody>
          <a:bodyPr>
            <a:normAutofit fontScale="90000"/>
          </a:bodyPr>
          <a:lstStyle/>
          <a:p>
            <a:br>
              <a:rPr lang="id-ID" dirty="0"/>
            </a:br>
            <a:r>
              <a:rPr lang="id-ID" dirty="0"/>
              <a:t>A. Floops Pada Perkalian Matriks</a:t>
            </a:r>
            <a:br>
              <a:rPr lang="id-ID" dirty="0"/>
            </a:br>
            <a:endParaRPr lang="id-ID" dirty="0"/>
          </a:p>
        </p:txBody>
      </p:sp>
    </p:spTree>
    <p:extLst>
      <p:ext uri="{BB962C8B-B14F-4D97-AF65-F5344CB8AC3E}">
        <p14:creationId xmlns:p14="http://schemas.microsoft.com/office/powerpoint/2010/main" val="2889235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7525C0B-A2FA-408A-8A38-C9E9233EA374}"/>
                  </a:ext>
                </a:extLst>
              </p:cNvPr>
              <p:cNvSpPr>
                <a:spLocks noGrp="1"/>
              </p:cNvSpPr>
              <p:nvPr>
                <p:ph idx="1"/>
              </p:nvPr>
            </p:nvSpPr>
            <p:spPr>
              <a:xfrm>
                <a:off x="855496" y="1950800"/>
                <a:ext cx="10515600" cy="4587869"/>
              </a:xfrm>
            </p:spPr>
            <p:txBody>
              <a:bodyPr>
                <a:normAutofit/>
              </a:bodyPr>
              <a:lstStyle/>
              <a:p>
                <a:pPr marL="0" indent="0" algn="just">
                  <a:lnSpc>
                    <a:spcPct val="120000"/>
                  </a:lnSpc>
                  <a:buNone/>
                </a:pPr>
                <a:r>
                  <a:rPr lang="id-ID" sz="2000" b="1" dirty="0">
                    <a:latin typeface="Cambria" panose="02040503050406030204" pitchFamily="18" charset="0"/>
                    <a:ea typeface="Cambria" panose="02040503050406030204" pitchFamily="18" charset="0"/>
                  </a:rPr>
                  <a:t>Perkalian Matriks dengan Matriks</a:t>
                </a:r>
              </a:p>
              <a:p>
                <a:pPr marL="0" indent="0" algn="just">
                  <a:lnSpc>
                    <a:spcPct val="120000"/>
                  </a:lnSpc>
                  <a:buNone/>
                </a:pPr>
                <a:r>
                  <a:rPr lang="id-ID" sz="2000" dirty="0">
                    <a:latin typeface="Cambria" panose="02040503050406030204" pitchFamily="18" charset="0"/>
                    <a:ea typeface="Cambria" panose="02040503050406030204" pitchFamily="18" charset="0"/>
                  </a:rPr>
                  <a:t>Pada implementasi komputer, perkalian matriks dan vektor ini menggunakan algoritma (pseudocode) sebagai berikut:</a:t>
                </a:r>
              </a:p>
              <a:p>
                <a:pPr marL="0" indent="0" algn="just">
                  <a:lnSpc>
                    <a:spcPct val="120000"/>
                  </a:lnSpc>
                  <a:buNone/>
                </a:pPr>
                <a14:m>
                  <m:oMathPara xmlns:m="http://schemas.openxmlformats.org/officeDocument/2006/math">
                    <m:oMathParaPr>
                      <m:jc m:val="left"/>
                    </m:oMathParaPr>
                    <m:oMath xmlns:m="http://schemas.openxmlformats.org/officeDocument/2006/math">
                      <m:r>
                        <a:rPr lang="id-ID" sz="2000" i="1">
                          <a:latin typeface="Cambria Math" panose="02040503050406030204" pitchFamily="18" charset="0"/>
                        </a:rPr>
                        <m:t>𝑏</m:t>
                      </m:r>
                      <m:r>
                        <a:rPr lang="id-ID" sz="2000" i="1">
                          <a:latin typeface="Cambria Math" panose="02040503050406030204" pitchFamily="18" charset="0"/>
                        </a:rPr>
                        <m:t>=0</m:t>
                      </m:r>
                    </m:oMath>
                  </m:oMathPara>
                </a14:m>
                <a:endParaRPr lang="id-ID" sz="2000" dirty="0">
                  <a:latin typeface="Cambria" panose="02040503050406030204" pitchFamily="18" charset="0"/>
                  <a:ea typeface="Cambria" panose="02040503050406030204" pitchFamily="18" charset="0"/>
                </a:endParaRPr>
              </a:p>
              <a:p>
                <a:pPr marL="0" indent="0" algn="just">
                  <a:lnSpc>
                    <a:spcPct val="120000"/>
                  </a:lnSpc>
                  <a:buNone/>
                </a:pPr>
                <a14:m>
                  <m:oMathPara xmlns:m="http://schemas.openxmlformats.org/officeDocument/2006/math">
                    <m:oMathParaPr>
                      <m:jc m:val="left"/>
                    </m:oMathParaPr>
                    <m:oMath xmlns:m="http://schemas.openxmlformats.org/officeDocument/2006/math">
                      <m:r>
                        <a:rPr lang="id-ID" sz="2000" i="1">
                          <a:latin typeface="Cambria Math" panose="02040503050406030204" pitchFamily="18" charset="0"/>
                        </a:rPr>
                        <m:t>𝑓𝑜𝑟</m:t>
                      </m:r>
                      <m:r>
                        <a:rPr lang="id-ID" sz="2000" i="1">
                          <a:latin typeface="Cambria Math" panose="02040503050406030204" pitchFamily="18" charset="0"/>
                        </a:rPr>
                        <m:t> </m:t>
                      </m:r>
                      <m:r>
                        <a:rPr lang="id-ID" sz="2000" i="1">
                          <a:latin typeface="Cambria Math" panose="02040503050406030204" pitchFamily="18" charset="0"/>
                        </a:rPr>
                        <m:t>𝑖</m:t>
                      </m:r>
                      <m:r>
                        <a:rPr lang="id-ID" sz="2000" i="1">
                          <a:latin typeface="Cambria Math" panose="02040503050406030204" pitchFamily="18" charset="0"/>
                        </a:rPr>
                        <m:t>=1:</m:t>
                      </m:r>
                      <m:r>
                        <a:rPr lang="id-ID" sz="2000" i="1">
                          <a:latin typeface="Cambria Math" panose="02040503050406030204" pitchFamily="18" charset="0"/>
                        </a:rPr>
                        <m:t>𝑚</m:t>
                      </m:r>
                    </m:oMath>
                  </m:oMathPara>
                </a14:m>
                <a:endParaRPr lang="id-ID" sz="2000" dirty="0">
                  <a:latin typeface="Cambria" panose="02040503050406030204" pitchFamily="18" charset="0"/>
                  <a:ea typeface="Cambria" panose="02040503050406030204" pitchFamily="18" charset="0"/>
                </a:endParaRPr>
              </a:p>
              <a:p>
                <a:pPr marL="0" indent="0" algn="just">
                  <a:lnSpc>
                    <a:spcPct val="120000"/>
                  </a:lnSpc>
                  <a:buNone/>
                </a:pPr>
                <a14:m>
                  <m:oMathPara xmlns:m="http://schemas.openxmlformats.org/officeDocument/2006/math">
                    <m:oMathParaPr>
                      <m:jc m:val="left"/>
                    </m:oMathParaPr>
                    <m:oMath xmlns:m="http://schemas.openxmlformats.org/officeDocument/2006/math">
                      <m:r>
                        <a:rPr lang="id-ID" sz="2000" i="1">
                          <a:latin typeface="Cambria Math" panose="02040503050406030204" pitchFamily="18" charset="0"/>
                        </a:rPr>
                        <m:t>       </m:t>
                      </m:r>
                      <m:r>
                        <a:rPr lang="id-ID" sz="2000" i="1">
                          <a:latin typeface="Cambria Math" panose="02040503050406030204" pitchFamily="18" charset="0"/>
                        </a:rPr>
                        <m:t>𝑓𝑜𝑟</m:t>
                      </m:r>
                      <m:r>
                        <a:rPr lang="id-ID" sz="2000" i="1">
                          <a:latin typeface="Cambria Math" panose="02040503050406030204" pitchFamily="18" charset="0"/>
                        </a:rPr>
                        <m:t> </m:t>
                      </m:r>
                      <m:r>
                        <a:rPr lang="id-ID" sz="2000" b="0" i="1" smtClean="0">
                          <a:latin typeface="Cambria Math" panose="02040503050406030204" pitchFamily="18" charset="0"/>
                        </a:rPr>
                        <m:t>𝑗</m:t>
                      </m:r>
                      <m:r>
                        <a:rPr lang="id-ID" sz="2000" i="1">
                          <a:latin typeface="Cambria Math" panose="02040503050406030204" pitchFamily="18" charset="0"/>
                        </a:rPr>
                        <m:t>=1:</m:t>
                      </m:r>
                      <m:r>
                        <a:rPr lang="id-ID" sz="2000" b="0" i="1" smtClean="0">
                          <a:latin typeface="Cambria Math" panose="02040503050406030204" pitchFamily="18" charset="0"/>
                        </a:rPr>
                        <m:t>𝑝</m:t>
                      </m:r>
                    </m:oMath>
                  </m:oMathPara>
                </a14:m>
                <a:endParaRPr lang="id-ID" sz="2000" dirty="0">
                  <a:latin typeface="Cambria" panose="02040503050406030204" pitchFamily="18" charset="0"/>
                  <a:ea typeface="Cambria" panose="02040503050406030204" pitchFamily="18" charset="0"/>
                </a:endParaRPr>
              </a:p>
              <a:p>
                <a:pPr marL="0" indent="0" algn="just">
                  <a:lnSpc>
                    <a:spcPct val="120000"/>
                  </a:lnSpc>
                  <a:buNone/>
                </a:pPr>
                <a14:m>
                  <m:oMathPara xmlns:m="http://schemas.openxmlformats.org/officeDocument/2006/math">
                    <m:oMathParaPr>
                      <m:jc m:val="left"/>
                    </m:oMathParaPr>
                    <m:oMath xmlns:m="http://schemas.openxmlformats.org/officeDocument/2006/math">
                      <m:r>
                        <a:rPr lang="id-ID" sz="2000" b="0" i="1" smtClean="0">
                          <a:latin typeface="Cambria Math" panose="02040503050406030204" pitchFamily="18" charset="0"/>
                        </a:rPr>
                        <m:t>              </m:t>
                      </m:r>
                      <m:r>
                        <a:rPr lang="id-ID" sz="2000" i="1">
                          <a:latin typeface="Cambria Math" panose="02040503050406030204" pitchFamily="18" charset="0"/>
                        </a:rPr>
                        <m:t>𝑓𝑜𝑟</m:t>
                      </m:r>
                      <m:r>
                        <a:rPr lang="id-ID" sz="2000" i="1">
                          <a:latin typeface="Cambria Math" panose="02040503050406030204" pitchFamily="18" charset="0"/>
                        </a:rPr>
                        <m:t> </m:t>
                      </m:r>
                      <m:r>
                        <a:rPr lang="id-ID" sz="2000" i="1">
                          <a:latin typeface="Cambria Math" panose="02040503050406030204" pitchFamily="18" charset="0"/>
                        </a:rPr>
                        <m:t>𝑘</m:t>
                      </m:r>
                      <m:r>
                        <a:rPr lang="id-ID" sz="2000" i="1">
                          <a:latin typeface="Cambria Math" panose="02040503050406030204" pitchFamily="18" charset="0"/>
                        </a:rPr>
                        <m:t>=1:</m:t>
                      </m:r>
                      <m:r>
                        <a:rPr lang="id-ID" sz="2000" i="1">
                          <a:latin typeface="Cambria Math" panose="02040503050406030204" pitchFamily="18" charset="0"/>
                        </a:rPr>
                        <m:t>𝑛</m:t>
                      </m:r>
                    </m:oMath>
                  </m:oMathPara>
                </a14:m>
                <a:endParaRPr lang="id-ID" sz="2000" dirty="0">
                  <a:latin typeface="Cambria" panose="02040503050406030204" pitchFamily="18" charset="0"/>
                  <a:ea typeface="Cambria" panose="02040503050406030204" pitchFamily="18" charset="0"/>
                </a:endParaRPr>
              </a:p>
              <a:p>
                <a:pPr marL="0" indent="0" algn="just">
                  <a:lnSpc>
                    <a:spcPct val="120000"/>
                  </a:lnSpc>
                  <a:buNone/>
                </a:pPr>
                <a14:m>
                  <m:oMathPara xmlns:m="http://schemas.openxmlformats.org/officeDocument/2006/math">
                    <m:oMathParaPr>
                      <m:jc m:val="left"/>
                    </m:oMathParaPr>
                    <m:oMath xmlns:m="http://schemas.openxmlformats.org/officeDocument/2006/math">
                      <m:r>
                        <a:rPr lang="id-ID" sz="2000" i="1">
                          <a:latin typeface="Cambria Math" panose="02040503050406030204" pitchFamily="18" charset="0"/>
                        </a:rPr>
                        <m:t>        </m:t>
                      </m:r>
                      <m:r>
                        <a:rPr lang="id-ID" sz="2000" b="0" i="1" smtClean="0">
                          <a:latin typeface="Cambria Math" panose="02040503050406030204" pitchFamily="18" charset="0"/>
                        </a:rPr>
                        <m:t>       </m:t>
                      </m:r>
                      <m:r>
                        <a:rPr lang="id-ID" sz="2000" i="1">
                          <a:latin typeface="Cambria Math" panose="02040503050406030204" pitchFamily="18" charset="0"/>
                        </a:rPr>
                        <m:t>       </m:t>
                      </m:r>
                      <m:r>
                        <a:rPr lang="id-ID" sz="2000" i="1">
                          <a:latin typeface="Cambria Math" panose="02040503050406030204" pitchFamily="18" charset="0"/>
                        </a:rPr>
                        <m:t>𝑏</m:t>
                      </m:r>
                      <m:d>
                        <m:dPr>
                          <m:ctrlPr>
                            <a:rPr lang="id-ID" sz="2000" i="1">
                              <a:latin typeface="Cambria Math" panose="02040503050406030204" pitchFamily="18" charset="0"/>
                            </a:rPr>
                          </m:ctrlPr>
                        </m:dPr>
                        <m:e>
                          <m:r>
                            <a:rPr lang="id-ID" sz="2000" i="1">
                              <a:latin typeface="Cambria Math" panose="02040503050406030204" pitchFamily="18" charset="0"/>
                            </a:rPr>
                            <m:t>𝑖</m:t>
                          </m:r>
                          <m:r>
                            <a:rPr lang="id-ID" sz="2000" b="0" i="1" smtClean="0">
                              <a:latin typeface="Cambria Math" panose="02040503050406030204" pitchFamily="18" charset="0"/>
                            </a:rPr>
                            <m:t>,</m:t>
                          </m:r>
                          <m:r>
                            <a:rPr lang="id-ID" sz="2000" b="0" i="1" smtClean="0">
                              <a:latin typeface="Cambria Math" panose="02040503050406030204" pitchFamily="18" charset="0"/>
                            </a:rPr>
                            <m:t>𝑗</m:t>
                          </m:r>
                        </m:e>
                      </m:d>
                      <m:r>
                        <a:rPr lang="id-ID" sz="2000" i="1">
                          <a:latin typeface="Cambria Math" panose="02040503050406030204" pitchFamily="18" charset="0"/>
                        </a:rPr>
                        <m:t>=</m:t>
                      </m:r>
                      <m:r>
                        <a:rPr lang="id-ID" sz="2000" i="1">
                          <a:latin typeface="Cambria Math" panose="02040503050406030204" pitchFamily="18" charset="0"/>
                        </a:rPr>
                        <m:t>𝑏</m:t>
                      </m:r>
                      <m:d>
                        <m:dPr>
                          <m:ctrlPr>
                            <a:rPr lang="id-ID" sz="2000" i="1">
                              <a:latin typeface="Cambria Math" panose="02040503050406030204" pitchFamily="18" charset="0"/>
                            </a:rPr>
                          </m:ctrlPr>
                        </m:dPr>
                        <m:e>
                          <m:r>
                            <a:rPr lang="id-ID" sz="2000" i="1">
                              <a:latin typeface="Cambria Math" panose="02040503050406030204" pitchFamily="18" charset="0"/>
                            </a:rPr>
                            <m:t>𝑖</m:t>
                          </m:r>
                          <m:r>
                            <a:rPr lang="id-ID" sz="2000" b="0" i="1" smtClean="0">
                              <a:latin typeface="Cambria Math" panose="02040503050406030204" pitchFamily="18" charset="0"/>
                            </a:rPr>
                            <m:t>,</m:t>
                          </m:r>
                          <m:r>
                            <a:rPr lang="id-ID" sz="2000" b="0" i="1" smtClean="0">
                              <a:latin typeface="Cambria Math" panose="02040503050406030204" pitchFamily="18" charset="0"/>
                            </a:rPr>
                            <m:t>𝑗</m:t>
                          </m:r>
                        </m:e>
                      </m:d>
                      <m:r>
                        <a:rPr lang="id-ID" sz="2000" i="1">
                          <a:latin typeface="Cambria Math" panose="02040503050406030204" pitchFamily="18" charset="0"/>
                        </a:rPr>
                        <m:t>+</m:t>
                      </m:r>
                      <m:r>
                        <a:rPr lang="id-ID" sz="2000" i="1">
                          <a:latin typeface="Cambria Math" panose="02040503050406030204" pitchFamily="18" charset="0"/>
                        </a:rPr>
                        <m:t>𝑎</m:t>
                      </m:r>
                      <m:d>
                        <m:dPr>
                          <m:ctrlPr>
                            <a:rPr lang="id-ID" sz="2000" i="1">
                              <a:latin typeface="Cambria Math" panose="02040503050406030204" pitchFamily="18" charset="0"/>
                            </a:rPr>
                          </m:ctrlPr>
                        </m:dPr>
                        <m:e>
                          <m:r>
                            <a:rPr lang="id-ID" sz="2000" i="1">
                              <a:latin typeface="Cambria Math" panose="02040503050406030204" pitchFamily="18" charset="0"/>
                            </a:rPr>
                            <m:t>𝑖</m:t>
                          </m:r>
                          <m:r>
                            <a:rPr lang="id-ID" sz="2000" i="1">
                              <a:latin typeface="Cambria Math" panose="02040503050406030204" pitchFamily="18" charset="0"/>
                            </a:rPr>
                            <m:t>,</m:t>
                          </m:r>
                          <m:r>
                            <a:rPr lang="id-ID" sz="2000" i="1">
                              <a:latin typeface="Cambria Math" panose="02040503050406030204" pitchFamily="18" charset="0"/>
                            </a:rPr>
                            <m:t>𝑘</m:t>
                          </m:r>
                        </m:e>
                      </m:d>
                      <m:r>
                        <a:rPr lang="id-ID" sz="2000" i="1">
                          <a:latin typeface="Cambria Math" panose="02040503050406030204" pitchFamily="18" charset="0"/>
                          <a:ea typeface="Cambria Math" panose="02040503050406030204" pitchFamily="18" charset="0"/>
                        </a:rPr>
                        <m:t>×</m:t>
                      </m:r>
                      <m:d>
                        <m:dPr>
                          <m:ctrlPr>
                            <a:rPr lang="id-ID" sz="2000" i="1">
                              <a:latin typeface="Cambria Math" panose="02040503050406030204" pitchFamily="18" charset="0"/>
                              <a:ea typeface="Cambria Math" panose="02040503050406030204" pitchFamily="18" charset="0"/>
                            </a:rPr>
                          </m:ctrlPr>
                        </m:dPr>
                        <m:e>
                          <m:r>
                            <a:rPr lang="id-ID" sz="2000" i="1">
                              <a:latin typeface="Cambria Math" panose="02040503050406030204" pitchFamily="18" charset="0"/>
                              <a:ea typeface="Cambria Math" panose="02040503050406030204" pitchFamily="18" charset="0"/>
                            </a:rPr>
                            <m:t>𝑘</m:t>
                          </m:r>
                          <m:r>
                            <a:rPr lang="id-ID" sz="2000" b="0" i="1" smtClean="0">
                              <a:latin typeface="Cambria Math" panose="02040503050406030204" pitchFamily="18" charset="0"/>
                              <a:ea typeface="Cambria Math" panose="02040503050406030204" pitchFamily="18" charset="0"/>
                            </a:rPr>
                            <m:t>, </m:t>
                          </m:r>
                          <m:r>
                            <a:rPr lang="id-ID" sz="2000" b="0" i="1" smtClean="0">
                              <a:latin typeface="Cambria Math" panose="02040503050406030204" pitchFamily="18" charset="0"/>
                              <a:ea typeface="Cambria Math" panose="02040503050406030204" pitchFamily="18" charset="0"/>
                            </a:rPr>
                            <m:t>𝑗</m:t>
                          </m:r>
                        </m:e>
                      </m:d>
                    </m:oMath>
                  </m:oMathPara>
                </a14:m>
                <a:endParaRPr lang="id-ID" sz="2000" dirty="0">
                  <a:latin typeface="Cambria" panose="02040503050406030204" pitchFamily="18" charset="0"/>
                  <a:ea typeface="Cambria" panose="02040503050406030204" pitchFamily="18" charset="0"/>
                </a:endParaRPr>
              </a:p>
              <a:p>
                <a:pPr marL="0" indent="0" algn="just">
                  <a:lnSpc>
                    <a:spcPct val="120000"/>
                  </a:lnSpc>
                  <a:buNone/>
                </a:pPr>
                <a14:m>
                  <m:oMathPara xmlns:m="http://schemas.openxmlformats.org/officeDocument/2006/math">
                    <m:oMathParaPr>
                      <m:jc m:val="left"/>
                    </m:oMathParaPr>
                    <m:oMath xmlns:m="http://schemas.openxmlformats.org/officeDocument/2006/math">
                      <m:r>
                        <a:rPr lang="id-ID" sz="2000" i="1">
                          <a:latin typeface="Cambria Math" panose="02040503050406030204" pitchFamily="18" charset="0"/>
                        </a:rPr>
                        <m:t>   </m:t>
                      </m:r>
                      <m:r>
                        <a:rPr lang="id-ID" sz="2000" b="0" i="1" smtClean="0">
                          <a:latin typeface="Cambria Math" panose="02040503050406030204" pitchFamily="18" charset="0"/>
                        </a:rPr>
                        <m:t>      </m:t>
                      </m:r>
                      <m:r>
                        <a:rPr lang="id-ID" sz="2000" i="1">
                          <a:latin typeface="Cambria Math" panose="02040503050406030204" pitchFamily="18" charset="0"/>
                        </a:rPr>
                        <m:t>    </m:t>
                      </m:r>
                      <m:r>
                        <a:rPr lang="id-ID" sz="2000" i="1">
                          <a:latin typeface="Cambria Math" panose="02040503050406030204" pitchFamily="18" charset="0"/>
                        </a:rPr>
                        <m:t>𝑒𝑛𝑑</m:t>
                      </m:r>
                    </m:oMath>
                  </m:oMathPara>
                </a14:m>
                <a:endParaRPr lang="id-ID" sz="2000" dirty="0">
                  <a:latin typeface="Cambria" panose="02040503050406030204" pitchFamily="18" charset="0"/>
                  <a:ea typeface="Cambria" panose="02040503050406030204" pitchFamily="18" charset="0"/>
                </a:endParaRPr>
              </a:p>
              <a:p>
                <a:pPr marL="0" indent="0" algn="just">
                  <a:lnSpc>
                    <a:spcPct val="120000"/>
                  </a:lnSpc>
                  <a:buNone/>
                </a:pPr>
                <a14:m>
                  <m:oMathPara xmlns:m="http://schemas.openxmlformats.org/officeDocument/2006/math">
                    <m:oMathParaPr>
                      <m:jc m:val="left"/>
                    </m:oMathParaPr>
                    <m:oMath xmlns:m="http://schemas.openxmlformats.org/officeDocument/2006/math">
                      <m:r>
                        <a:rPr lang="id-ID" sz="2000" b="0" i="1" smtClean="0">
                          <a:latin typeface="Cambria Math" panose="02040503050406030204" pitchFamily="18" charset="0"/>
                        </a:rPr>
                        <m:t>       </m:t>
                      </m:r>
                      <m:r>
                        <a:rPr lang="id-ID" sz="2000" i="1">
                          <a:latin typeface="Cambria Math" panose="02040503050406030204" pitchFamily="18" charset="0"/>
                        </a:rPr>
                        <m:t>𝑒𝑛𝑑</m:t>
                      </m:r>
                    </m:oMath>
                  </m:oMathPara>
                </a14:m>
                <a:endParaRPr lang="id-ID" sz="2000" i="1" dirty="0">
                  <a:latin typeface="Cambria" panose="02040503050406030204" pitchFamily="18" charset="0"/>
                  <a:ea typeface="Cambria" panose="02040503050406030204" pitchFamily="18" charset="0"/>
                </a:endParaRPr>
              </a:p>
              <a:p>
                <a:pPr marL="0" indent="0" algn="just">
                  <a:lnSpc>
                    <a:spcPct val="120000"/>
                  </a:lnSpc>
                  <a:buNone/>
                </a:pPr>
                <a14:m>
                  <m:oMathPara xmlns:m="http://schemas.openxmlformats.org/officeDocument/2006/math">
                    <m:oMathParaPr>
                      <m:jc m:val="left"/>
                    </m:oMathParaPr>
                    <m:oMath xmlns:m="http://schemas.openxmlformats.org/officeDocument/2006/math">
                      <m:r>
                        <a:rPr lang="id-ID" sz="2000" i="1">
                          <a:latin typeface="Cambria Math" panose="02040503050406030204" pitchFamily="18" charset="0"/>
                        </a:rPr>
                        <m:t>𝑒𝑛𝑑</m:t>
                      </m:r>
                    </m:oMath>
                  </m:oMathPara>
                </a14:m>
                <a:endParaRPr lang="id-ID" sz="2000" dirty="0">
                  <a:latin typeface="Cambria" panose="02040503050406030204" pitchFamily="18" charset="0"/>
                  <a:ea typeface="Cambria" panose="02040503050406030204" pitchFamily="18" charset="0"/>
                </a:endParaRPr>
              </a:p>
            </p:txBody>
          </p:sp>
        </mc:Choice>
        <mc:Fallback xmlns="">
          <p:sp>
            <p:nvSpPr>
              <p:cNvPr id="3" name="Content Placeholder 2">
                <a:extLst>
                  <a:ext uri="{FF2B5EF4-FFF2-40B4-BE49-F238E27FC236}">
                    <a16:creationId xmlns:a16="http://schemas.microsoft.com/office/drawing/2014/main" id="{27525C0B-A2FA-408A-8A38-C9E9233EA374}"/>
                  </a:ext>
                </a:extLst>
              </p:cNvPr>
              <p:cNvSpPr>
                <a:spLocks noGrp="1" noRot="1" noChangeAspect="1" noMove="1" noResize="1" noEditPoints="1" noAdjustHandles="1" noChangeArrowheads="1" noChangeShapeType="1" noTextEdit="1"/>
              </p:cNvSpPr>
              <p:nvPr>
                <p:ph idx="1"/>
              </p:nvPr>
            </p:nvSpPr>
            <p:spPr>
              <a:xfrm>
                <a:off x="855496" y="1950800"/>
                <a:ext cx="10515600" cy="4587869"/>
              </a:xfrm>
              <a:blipFill>
                <a:blip r:embed="rId3"/>
                <a:stretch>
                  <a:fillRect l="-580" t="-133" r="-638"/>
                </a:stretch>
              </a:blipFill>
            </p:spPr>
            <p:txBody>
              <a:bodyPr/>
              <a:lstStyle/>
              <a:p>
                <a:r>
                  <a:rPr lang="id-ID">
                    <a:noFill/>
                  </a:rPr>
                  <a:t> </a:t>
                </a:r>
              </a:p>
            </p:txBody>
          </p:sp>
        </mc:Fallback>
      </mc:AlternateContent>
      <p:grpSp>
        <p:nvGrpSpPr>
          <p:cNvPr id="4" name="Group 3">
            <a:extLst>
              <a:ext uri="{FF2B5EF4-FFF2-40B4-BE49-F238E27FC236}">
                <a16:creationId xmlns:a16="http://schemas.microsoft.com/office/drawing/2014/main" id="{061833F0-C299-45B4-B871-C5856AF3ED3F}"/>
              </a:ext>
            </a:extLst>
          </p:cNvPr>
          <p:cNvGrpSpPr/>
          <p:nvPr/>
        </p:nvGrpSpPr>
        <p:grpSpPr>
          <a:xfrm>
            <a:off x="101601" y="113638"/>
            <a:ext cx="1465479" cy="1562762"/>
            <a:chOff x="101601" y="113638"/>
            <a:chExt cx="1465479" cy="1562762"/>
          </a:xfrm>
        </p:grpSpPr>
        <p:cxnSp>
          <p:nvCxnSpPr>
            <p:cNvPr id="5" name="Straight Connector 4">
              <a:extLst>
                <a:ext uri="{FF2B5EF4-FFF2-40B4-BE49-F238E27FC236}">
                  <a16:creationId xmlns:a16="http://schemas.microsoft.com/office/drawing/2014/main" id="{9A8FDC9B-49B9-49C5-882A-412359C1A8E0}"/>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6" name="Straight Connector 5">
              <a:extLst>
                <a:ext uri="{FF2B5EF4-FFF2-40B4-BE49-F238E27FC236}">
                  <a16:creationId xmlns:a16="http://schemas.microsoft.com/office/drawing/2014/main" id="{A31F3874-06CA-45A6-9880-36EF8B4EC044}"/>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7" name="Group 6">
            <a:extLst>
              <a:ext uri="{FF2B5EF4-FFF2-40B4-BE49-F238E27FC236}">
                <a16:creationId xmlns:a16="http://schemas.microsoft.com/office/drawing/2014/main" id="{5D280A61-A1F7-4906-8DB3-F21215283D41}"/>
              </a:ext>
            </a:extLst>
          </p:cNvPr>
          <p:cNvGrpSpPr/>
          <p:nvPr/>
        </p:nvGrpSpPr>
        <p:grpSpPr>
          <a:xfrm>
            <a:off x="353297" y="402551"/>
            <a:ext cx="11520000" cy="128480"/>
            <a:chOff x="2196612" y="1657878"/>
            <a:chExt cx="7972024" cy="128480"/>
          </a:xfrm>
        </p:grpSpPr>
        <p:cxnSp>
          <p:nvCxnSpPr>
            <p:cNvPr id="8" name="Straight Connector 7">
              <a:extLst>
                <a:ext uri="{FF2B5EF4-FFF2-40B4-BE49-F238E27FC236}">
                  <a16:creationId xmlns:a16="http://schemas.microsoft.com/office/drawing/2014/main" id="{18EA9A01-9AF6-4DC4-A5EC-A35D609BB000}"/>
                </a:ext>
              </a:extLst>
            </p:cNvPr>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9" name="Straight Connector 8">
              <a:extLst>
                <a:ext uri="{FF2B5EF4-FFF2-40B4-BE49-F238E27FC236}">
                  <a16:creationId xmlns:a16="http://schemas.microsoft.com/office/drawing/2014/main" id="{292FE9B4-1408-424F-9D2E-03CA65E7226A}"/>
                </a:ext>
              </a:extLst>
            </p:cNvPr>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0" name="Group 9">
            <a:extLst>
              <a:ext uri="{FF2B5EF4-FFF2-40B4-BE49-F238E27FC236}">
                <a16:creationId xmlns:a16="http://schemas.microsoft.com/office/drawing/2014/main" id="{258658D7-325E-4DF7-9D26-574D9A98D41C}"/>
              </a:ext>
            </a:extLst>
          </p:cNvPr>
          <p:cNvGrpSpPr/>
          <p:nvPr/>
        </p:nvGrpSpPr>
        <p:grpSpPr>
          <a:xfrm>
            <a:off x="243058" y="6325910"/>
            <a:ext cx="11520000" cy="151558"/>
            <a:chOff x="2086375" y="2485623"/>
            <a:chExt cx="7972024" cy="151558"/>
          </a:xfrm>
        </p:grpSpPr>
        <p:cxnSp>
          <p:nvCxnSpPr>
            <p:cNvPr id="11" name="Straight Connector 10">
              <a:extLst>
                <a:ext uri="{FF2B5EF4-FFF2-40B4-BE49-F238E27FC236}">
                  <a16:creationId xmlns:a16="http://schemas.microsoft.com/office/drawing/2014/main" id="{731621AB-F851-4FF2-BDE0-76EBB024300F}"/>
                </a:ext>
              </a:extLst>
            </p:cNvPr>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2" name="Straight Connector 11">
              <a:extLst>
                <a:ext uri="{FF2B5EF4-FFF2-40B4-BE49-F238E27FC236}">
                  <a16:creationId xmlns:a16="http://schemas.microsoft.com/office/drawing/2014/main" id="{30EEFED3-36A7-4884-BC3E-DF9D1688B5DE}"/>
                </a:ext>
              </a:extLst>
            </p:cNvPr>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3" name="Group 12">
            <a:extLst>
              <a:ext uri="{FF2B5EF4-FFF2-40B4-BE49-F238E27FC236}">
                <a16:creationId xmlns:a16="http://schemas.microsoft.com/office/drawing/2014/main" id="{3E70C10F-4AEB-49A4-AC7D-ACA110ECD2BB}"/>
              </a:ext>
            </a:extLst>
          </p:cNvPr>
          <p:cNvGrpSpPr/>
          <p:nvPr/>
        </p:nvGrpSpPr>
        <p:grpSpPr>
          <a:xfrm rot="10800000">
            <a:off x="10604063" y="5189105"/>
            <a:ext cx="1465479" cy="1562762"/>
            <a:chOff x="101601" y="113638"/>
            <a:chExt cx="1465479" cy="1562762"/>
          </a:xfrm>
        </p:grpSpPr>
        <p:cxnSp>
          <p:nvCxnSpPr>
            <p:cNvPr id="14" name="Straight Connector 13">
              <a:extLst>
                <a:ext uri="{FF2B5EF4-FFF2-40B4-BE49-F238E27FC236}">
                  <a16:creationId xmlns:a16="http://schemas.microsoft.com/office/drawing/2014/main" id="{5E187D88-E4D9-4AC1-BF73-EE608D52989F}"/>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5" name="Straight Connector 14">
              <a:extLst>
                <a:ext uri="{FF2B5EF4-FFF2-40B4-BE49-F238E27FC236}">
                  <a16:creationId xmlns:a16="http://schemas.microsoft.com/office/drawing/2014/main" id="{F7836794-2152-4422-89F0-283FDF95DDE6}"/>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19" name="Title 1">
            <a:extLst>
              <a:ext uri="{FF2B5EF4-FFF2-40B4-BE49-F238E27FC236}">
                <a16:creationId xmlns:a16="http://schemas.microsoft.com/office/drawing/2014/main" id="{92C6D10B-B992-487C-A7F2-413BBB33A126}"/>
              </a:ext>
            </a:extLst>
          </p:cNvPr>
          <p:cNvSpPr>
            <a:spLocks noGrp="1"/>
          </p:cNvSpPr>
          <p:nvPr>
            <p:ph type="title"/>
          </p:nvPr>
        </p:nvSpPr>
        <p:spPr>
          <a:xfrm>
            <a:off x="821202" y="874971"/>
            <a:ext cx="10515600" cy="816221"/>
          </a:xfrm>
        </p:spPr>
        <p:style>
          <a:lnRef idx="0">
            <a:schemeClr val="accent1"/>
          </a:lnRef>
          <a:fillRef idx="3">
            <a:schemeClr val="accent1"/>
          </a:fillRef>
          <a:effectRef idx="3">
            <a:schemeClr val="accent1"/>
          </a:effectRef>
          <a:fontRef idx="minor">
            <a:schemeClr val="lt1"/>
          </a:fontRef>
        </p:style>
        <p:txBody>
          <a:bodyPr>
            <a:normAutofit fontScale="90000"/>
          </a:bodyPr>
          <a:lstStyle/>
          <a:p>
            <a:br>
              <a:rPr lang="id-ID" dirty="0"/>
            </a:br>
            <a:r>
              <a:rPr lang="id-ID" dirty="0"/>
              <a:t>A. Floops Pada Perkalian Matriks</a:t>
            </a:r>
            <a:br>
              <a:rPr lang="id-ID" dirty="0"/>
            </a:br>
            <a:endParaRPr lang="id-ID" dirty="0"/>
          </a:p>
        </p:txBody>
      </p:sp>
    </p:spTree>
    <p:extLst>
      <p:ext uri="{BB962C8B-B14F-4D97-AF65-F5344CB8AC3E}">
        <p14:creationId xmlns:p14="http://schemas.microsoft.com/office/powerpoint/2010/main" val="17293518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27525C0B-A2FA-408A-8A38-C9E9233EA374}"/>
                  </a:ext>
                </a:extLst>
              </p:cNvPr>
              <p:cNvSpPr>
                <a:spLocks noGrp="1"/>
              </p:cNvSpPr>
              <p:nvPr>
                <p:ph idx="1"/>
              </p:nvPr>
            </p:nvSpPr>
            <p:spPr>
              <a:xfrm>
                <a:off x="855496" y="1936562"/>
                <a:ext cx="10515600" cy="4374835"/>
              </a:xfrm>
            </p:spPr>
            <p:txBody>
              <a:bodyPr>
                <a:normAutofit fontScale="85000" lnSpcReduction="20000"/>
              </a:bodyPr>
              <a:lstStyle/>
              <a:p>
                <a:pPr marL="0" indent="0" algn="just">
                  <a:lnSpc>
                    <a:spcPct val="120000"/>
                  </a:lnSpc>
                  <a:buNone/>
                </a:pPr>
                <a:r>
                  <a:rPr lang="id-ID" sz="2400" b="1" dirty="0">
                    <a:latin typeface="Cambria" panose="02040503050406030204" pitchFamily="18" charset="0"/>
                    <a:ea typeface="Cambria" panose="02040503050406030204" pitchFamily="18" charset="0"/>
                  </a:rPr>
                  <a:t>Perkalian Matriks dengan Matriks</a:t>
                </a:r>
              </a:p>
              <a:p>
                <a:pPr algn="just">
                  <a:lnSpc>
                    <a:spcPct val="120000"/>
                  </a:lnSpc>
                </a:pPr>
                <a:r>
                  <a:rPr lang="id-ID" sz="2400" dirty="0">
                    <a:latin typeface="Cambria" panose="02040503050406030204" pitchFamily="18" charset="0"/>
                    <a:ea typeface="Cambria" panose="02040503050406030204" pitchFamily="18" charset="0"/>
                  </a:rPr>
                  <a:t>Mengingat masing – masing </a:t>
                </a:r>
                <a14:m>
                  <m:oMath xmlns:m="http://schemas.openxmlformats.org/officeDocument/2006/math">
                    <m:r>
                      <a:rPr lang="id-ID" sz="2400" i="1">
                        <a:latin typeface="Cambria Math" panose="02040503050406030204" pitchFamily="18" charset="0"/>
                      </a:rPr>
                      <m:t>𝑏</m:t>
                    </m:r>
                    <m:d>
                      <m:dPr>
                        <m:ctrlPr>
                          <a:rPr lang="id-ID" sz="2400" i="1">
                            <a:latin typeface="Cambria Math" panose="02040503050406030204" pitchFamily="18" charset="0"/>
                          </a:rPr>
                        </m:ctrlPr>
                      </m:dPr>
                      <m:e>
                        <m:r>
                          <a:rPr lang="id-ID" sz="2400" i="1">
                            <a:latin typeface="Cambria Math" panose="02040503050406030204" pitchFamily="18" charset="0"/>
                          </a:rPr>
                          <m:t>𝑖</m:t>
                        </m:r>
                        <m:r>
                          <a:rPr lang="id-ID" sz="2400" i="1">
                            <a:latin typeface="Cambria Math" panose="02040503050406030204" pitchFamily="18" charset="0"/>
                          </a:rPr>
                          <m:t>,</m:t>
                        </m:r>
                        <m:r>
                          <a:rPr lang="id-ID" sz="2400" i="1">
                            <a:latin typeface="Cambria Math" panose="02040503050406030204" pitchFamily="18" charset="0"/>
                          </a:rPr>
                          <m:t>𝑗</m:t>
                        </m:r>
                      </m:e>
                    </m:d>
                    <m:r>
                      <a:rPr lang="id-ID" sz="2400" i="1">
                        <a:latin typeface="Cambria Math" panose="02040503050406030204" pitchFamily="18" charset="0"/>
                      </a:rPr>
                      <m:t>=</m:t>
                    </m:r>
                    <m:r>
                      <a:rPr lang="id-ID" sz="2400" i="1">
                        <a:latin typeface="Cambria Math" panose="02040503050406030204" pitchFamily="18" charset="0"/>
                      </a:rPr>
                      <m:t>𝑏</m:t>
                    </m:r>
                    <m:d>
                      <m:dPr>
                        <m:ctrlPr>
                          <a:rPr lang="id-ID" sz="2400" i="1">
                            <a:latin typeface="Cambria Math" panose="02040503050406030204" pitchFamily="18" charset="0"/>
                          </a:rPr>
                        </m:ctrlPr>
                      </m:dPr>
                      <m:e>
                        <m:r>
                          <a:rPr lang="id-ID" sz="2400" i="1">
                            <a:latin typeface="Cambria Math" panose="02040503050406030204" pitchFamily="18" charset="0"/>
                          </a:rPr>
                          <m:t>𝑖</m:t>
                        </m:r>
                        <m:r>
                          <a:rPr lang="id-ID" sz="2400" i="1">
                            <a:latin typeface="Cambria Math" panose="02040503050406030204" pitchFamily="18" charset="0"/>
                          </a:rPr>
                          <m:t>,</m:t>
                        </m:r>
                        <m:r>
                          <a:rPr lang="id-ID" sz="2400" i="1">
                            <a:latin typeface="Cambria Math" panose="02040503050406030204" pitchFamily="18" charset="0"/>
                          </a:rPr>
                          <m:t>𝑗</m:t>
                        </m:r>
                      </m:e>
                    </m:d>
                    <m:r>
                      <a:rPr lang="id-ID" sz="2400" i="1">
                        <a:latin typeface="Cambria Math" panose="02040503050406030204" pitchFamily="18" charset="0"/>
                      </a:rPr>
                      <m:t>+</m:t>
                    </m:r>
                    <m:r>
                      <a:rPr lang="id-ID" sz="2400" i="1">
                        <a:latin typeface="Cambria Math" panose="02040503050406030204" pitchFamily="18" charset="0"/>
                      </a:rPr>
                      <m:t>𝑎</m:t>
                    </m:r>
                    <m:d>
                      <m:dPr>
                        <m:ctrlPr>
                          <a:rPr lang="id-ID" sz="2400" i="1">
                            <a:latin typeface="Cambria Math" panose="02040503050406030204" pitchFamily="18" charset="0"/>
                          </a:rPr>
                        </m:ctrlPr>
                      </m:dPr>
                      <m:e>
                        <m:r>
                          <a:rPr lang="id-ID" sz="2400" i="1">
                            <a:latin typeface="Cambria Math" panose="02040503050406030204" pitchFamily="18" charset="0"/>
                          </a:rPr>
                          <m:t>𝑖</m:t>
                        </m:r>
                        <m:r>
                          <a:rPr lang="id-ID" sz="2400" i="1">
                            <a:latin typeface="Cambria Math" panose="02040503050406030204" pitchFamily="18" charset="0"/>
                          </a:rPr>
                          <m:t>,</m:t>
                        </m:r>
                        <m:r>
                          <a:rPr lang="id-ID" sz="2400" i="1">
                            <a:latin typeface="Cambria Math" panose="02040503050406030204" pitchFamily="18" charset="0"/>
                          </a:rPr>
                          <m:t>𝑘</m:t>
                        </m:r>
                      </m:e>
                    </m:d>
                    <m:r>
                      <a:rPr lang="id-ID" sz="2400" i="1">
                        <a:latin typeface="Cambria Math" panose="02040503050406030204" pitchFamily="18" charset="0"/>
                        <a:ea typeface="Cambria Math" panose="02040503050406030204" pitchFamily="18" charset="0"/>
                      </a:rPr>
                      <m:t>×</m:t>
                    </m:r>
                    <m:d>
                      <m:dPr>
                        <m:ctrlPr>
                          <a:rPr lang="id-ID" sz="2400" i="1">
                            <a:latin typeface="Cambria Math" panose="02040503050406030204" pitchFamily="18" charset="0"/>
                            <a:ea typeface="Cambria Math" panose="02040503050406030204" pitchFamily="18" charset="0"/>
                          </a:rPr>
                        </m:ctrlPr>
                      </m:dPr>
                      <m:e>
                        <m:r>
                          <a:rPr lang="id-ID" sz="2400" i="1">
                            <a:latin typeface="Cambria Math" panose="02040503050406030204" pitchFamily="18" charset="0"/>
                            <a:ea typeface="Cambria Math" panose="02040503050406030204" pitchFamily="18" charset="0"/>
                          </a:rPr>
                          <m:t>𝑘</m:t>
                        </m:r>
                        <m:r>
                          <a:rPr lang="id-ID" sz="2400" i="1">
                            <a:latin typeface="Cambria Math" panose="02040503050406030204" pitchFamily="18" charset="0"/>
                            <a:ea typeface="Cambria Math" panose="02040503050406030204" pitchFamily="18" charset="0"/>
                          </a:rPr>
                          <m:t>, </m:t>
                        </m:r>
                        <m:r>
                          <a:rPr lang="id-ID" sz="2400" i="1">
                            <a:latin typeface="Cambria Math" panose="02040503050406030204" pitchFamily="18" charset="0"/>
                            <a:ea typeface="Cambria Math" panose="02040503050406030204" pitchFamily="18" charset="0"/>
                          </a:rPr>
                          <m:t>𝑗</m:t>
                        </m:r>
                      </m:e>
                    </m:d>
                    <m:r>
                      <a:rPr lang="id-ID" sz="2400" i="1">
                        <a:latin typeface="Cambria Math" panose="02040503050406030204" pitchFamily="18" charset="0"/>
                        <a:ea typeface="Cambria Math" panose="02040503050406030204" pitchFamily="18" charset="0"/>
                      </a:rPr>
                      <m:t> </m:t>
                    </m:r>
                  </m:oMath>
                </a14:m>
                <a:r>
                  <a:rPr lang="id-ID" sz="2400" dirty="0">
                    <a:latin typeface="Cambria" panose="02040503050406030204" pitchFamily="18" charset="0"/>
                    <a:ea typeface="Cambria" panose="02040503050406030204" pitchFamily="18" charset="0"/>
                  </a:rPr>
                  <a:t>memuat dua operasi aritmatika maka total flops adalah</a:t>
                </a:r>
              </a:p>
              <a:p>
                <a:pPr marL="0" indent="0" algn="just">
                  <a:lnSpc>
                    <a:spcPct val="120000"/>
                  </a:lnSpc>
                  <a:buNone/>
                </a:pPr>
                <a14:m>
                  <m:oMathPara xmlns:m="http://schemas.openxmlformats.org/officeDocument/2006/math">
                    <m:oMathParaPr>
                      <m:jc m:val="centerGroup"/>
                    </m:oMathParaPr>
                    <m:oMath xmlns:m="http://schemas.openxmlformats.org/officeDocument/2006/math">
                      <m:nary>
                        <m:naryPr>
                          <m:chr m:val="∑"/>
                          <m:ctrlPr>
                            <a:rPr lang="id-ID" sz="2400" i="1" smtClean="0">
                              <a:solidFill>
                                <a:srgbClr val="FF0000"/>
                              </a:solidFill>
                              <a:latin typeface="Cambria Math" panose="02040503050406030204" pitchFamily="18" charset="0"/>
                            </a:rPr>
                          </m:ctrlPr>
                        </m:naryPr>
                        <m:sub>
                          <m:r>
                            <m:rPr>
                              <m:brk m:alnAt="23"/>
                            </m:rPr>
                            <a:rPr lang="id-ID" sz="2400" i="1">
                              <a:solidFill>
                                <a:srgbClr val="FF0000"/>
                              </a:solidFill>
                              <a:latin typeface="Cambria Math" panose="02040503050406030204" pitchFamily="18" charset="0"/>
                            </a:rPr>
                            <m:t>𝑖</m:t>
                          </m:r>
                          <m:r>
                            <a:rPr lang="id-ID" sz="2400" i="1">
                              <a:solidFill>
                                <a:srgbClr val="FF0000"/>
                              </a:solidFill>
                              <a:latin typeface="Cambria Math" panose="02040503050406030204" pitchFamily="18" charset="0"/>
                            </a:rPr>
                            <m:t>=1</m:t>
                          </m:r>
                        </m:sub>
                        <m:sup>
                          <m:r>
                            <a:rPr lang="id-ID" sz="2400" i="1">
                              <a:solidFill>
                                <a:srgbClr val="FF0000"/>
                              </a:solidFill>
                              <a:latin typeface="Cambria Math" panose="02040503050406030204" pitchFamily="18" charset="0"/>
                            </a:rPr>
                            <m:t>𝑚</m:t>
                          </m:r>
                        </m:sup>
                        <m:e>
                          <m:nary>
                            <m:naryPr>
                              <m:chr m:val="∑"/>
                              <m:ctrlPr>
                                <a:rPr lang="id-ID" sz="2400" i="1" smtClean="0">
                                  <a:solidFill>
                                    <a:srgbClr val="FF0000"/>
                                  </a:solidFill>
                                  <a:latin typeface="Cambria Math" panose="02040503050406030204" pitchFamily="18" charset="0"/>
                                </a:rPr>
                              </m:ctrlPr>
                            </m:naryPr>
                            <m:sub>
                              <m:r>
                                <m:rPr>
                                  <m:brk m:alnAt="23"/>
                                </m:rPr>
                                <a:rPr lang="id-ID" sz="2400" b="0" i="1" smtClean="0">
                                  <a:solidFill>
                                    <a:srgbClr val="FF0000"/>
                                  </a:solidFill>
                                  <a:latin typeface="Cambria Math" panose="02040503050406030204" pitchFamily="18" charset="0"/>
                                </a:rPr>
                                <m:t>𝑗</m:t>
                              </m:r>
                              <m:r>
                                <a:rPr lang="id-ID" sz="2400" b="0" i="1" smtClean="0">
                                  <a:solidFill>
                                    <a:srgbClr val="FF0000"/>
                                  </a:solidFill>
                                  <a:latin typeface="Cambria Math" panose="02040503050406030204" pitchFamily="18" charset="0"/>
                                </a:rPr>
                                <m:t>=1</m:t>
                              </m:r>
                            </m:sub>
                            <m:sup>
                              <m:r>
                                <a:rPr lang="id-ID" sz="2400" b="0" i="1" smtClean="0">
                                  <a:solidFill>
                                    <a:srgbClr val="FF0000"/>
                                  </a:solidFill>
                                  <a:latin typeface="Cambria Math" panose="02040503050406030204" pitchFamily="18" charset="0"/>
                                </a:rPr>
                                <m:t>𝑝</m:t>
                              </m:r>
                            </m:sup>
                            <m:e>
                              <m:nary>
                                <m:naryPr>
                                  <m:chr m:val="∑"/>
                                  <m:ctrlPr>
                                    <a:rPr lang="id-ID" sz="2400" i="1" smtClean="0">
                                      <a:solidFill>
                                        <a:srgbClr val="FF0000"/>
                                      </a:solidFill>
                                      <a:latin typeface="Cambria Math" panose="02040503050406030204" pitchFamily="18" charset="0"/>
                                    </a:rPr>
                                  </m:ctrlPr>
                                </m:naryPr>
                                <m:sub>
                                  <m:r>
                                    <m:rPr>
                                      <m:brk m:alnAt="23"/>
                                    </m:rPr>
                                    <a:rPr lang="id-ID" sz="2400" b="0" i="1" smtClean="0">
                                      <a:solidFill>
                                        <a:srgbClr val="FF0000"/>
                                      </a:solidFill>
                                      <a:latin typeface="Cambria Math" panose="02040503050406030204" pitchFamily="18" charset="0"/>
                                    </a:rPr>
                                    <m:t>𝑘</m:t>
                                  </m:r>
                                  <m:r>
                                    <a:rPr lang="id-ID" sz="2400" b="0" i="1" smtClean="0">
                                      <a:solidFill>
                                        <a:srgbClr val="FF0000"/>
                                      </a:solidFill>
                                      <a:latin typeface="Cambria Math" panose="02040503050406030204" pitchFamily="18" charset="0"/>
                                    </a:rPr>
                                    <m:t>=1</m:t>
                                  </m:r>
                                </m:sub>
                                <m:sup>
                                  <m:r>
                                    <a:rPr lang="id-ID" sz="2400" b="0" i="1" smtClean="0">
                                      <a:solidFill>
                                        <a:srgbClr val="FF0000"/>
                                      </a:solidFill>
                                      <a:latin typeface="Cambria Math" panose="02040503050406030204" pitchFamily="18" charset="0"/>
                                    </a:rPr>
                                    <m:t>𝑛</m:t>
                                  </m:r>
                                </m:sup>
                                <m:e>
                                  <m:r>
                                    <a:rPr lang="id-ID" sz="2400" b="0" i="1" smtClean="0">
                                      <a:solidFill>
                                        <a:srgbClr val="FF0000"/>
                                      </a:solidFill>
                                      <a:latin typeface="Cambria Math" panose="02040503050406030204" pitchFamily="18" charset="0"/>
                                    </a:rPr>
                                    <m:t>2=2</m:t>
                                  </m:r>
                                  <m:r>
                                    <a:rPr lang="id-ID" sz="2400" b="0" i="1" smtClean="0">
                                      <a:solidFill>
                                        <a:srgbClr val="FF0000"/>
                                      </a:solidFill>
                                      <a:latin typeface="Cambria Math" panose="02040503050406030204" pitchFamily="18" charset="0"/>
                                    </a:rPr>
                                    <m:t>𝑚𝑝𝑛</m:t>
                                  </m:r>
                                </m:e>
                              </m:nary>
                            </m:e>
                          </m:nary>
                        </m:e>
                      </m:nary>
                    </m:oMath>
                  </m:oMathPara>
                </a14:m>
                <a:endParaRPr lang="id-ID" sz="2400" dirty="0">
                  <a:latin typeface="Cambria" panose="02040503050406030204" pitchFamily="18" charset="0"/>
                  <a:ea typeface="Cambria" panose="02040503050406030204" pitchFamily="18" charset="0"/>
                </a:endParaRPr>
              </a:p>
              <a:p>
                <a:pPr algn="just">
                  <a:lnSpc>
                    <a:spcPct val="120000"/>
                  </a:lnSpc>
                </a:pPr>
                <a:r>
                  <a:rPr lang="id-ID" sz="2400" dirty="0">
                    <a:latin typeface="Cambria" panose="02040503050406030204" pitchFamily="18" charset="0"/>
                    <a:ea typeface="Cambria" panose="02040503050406030204" pitchFamily="18" charset="0"/>
                  </a:rPr>
                  <a:t>Khususnya, untuk perkalian dua matriks persegi berukuran </a:t>
                </a:r>
                <a14:m>
                  <m:oMath xmlns:m="http://schemas.openxmlformats.org/officeDocument/2006/math">
                    <m:r>
                      <a:rPr lang="id-ID" sz="2400" i="1">
                        <a:latin typeface="Cambria Math" panose="02040503050406030204" pitchFamily="18" charset="0"/>
                        <a:ea typeface="Cambria Math" panose="02040503050406030204" pitchFamily="18" charset="0"/>
                      </a:rPr>
                      <m:t>𝑛</m:t>
                    </m:r>
                  </m:oMath>
                </a14:m>
                <a:r>
                  <a:rPr lang="id-ID" sz="2400" dirty="0">
                    <a:latin typeface="Cambria" panose="02040503050406030204" pitchFamily="18" charset="0"/>
                    <a:ea typeface="Cambria" panose="02040503050406030204" pitchFamily="18" charset="0"/>
                  </a:rPr>
                  <a:t>, yakni </a:t>
                </a:r>
                <a14:m>
                  <m:oMath xmlns:m="http://schemas.openxmlformats.org/officeDocument/2006/math">
                    <m:r>
                      <m:rPr>
                        <m:sty m:val="p"/>
                      </m:rPr>
                      <a:rPr lang="id-ID" sz="2400">
                        <a:latin typeface="Cambria Math" panose="02040503050406030204" pitchFamily="18" charset="0"/>
                        <a:ea typeface="Cambria Math" panose="02040503050406030204" pitchFamily="18" charset="0"/>
                      </a:rPr>
                      <m:t>m</m:t>
                    </m:r>
                    <m:r>
                      <a:rPr lang="id-ID" sz="2400">
                        <a:latin typeface="Cambria Math" panose="02040503050406030204" pitchFamily="18" charset="0"/>
                        <a:ea typeface="Cambria Math" panose="02040503050406030204" pitchFamily="18" charset="0"/>
                      </a:rPr>
                      <m:t>=</m:t>
                    </m:r>
                    <m:r>
                      <m:rPr>
                        <m:sty m:val="p"/>
                      </m:rPr>
                      <a:rPr lang="id-ID" sz="2400">
                        <a:latin typeface="Cambria Math" panose="02040503050406030204" pitchFamily="18" charset="0"/>
                        <a:ea typeface="Cambria Math" panose="02040503050406030204" pitchFamily="18" charset="0"/>
                      </a:rPr>
                      <m:t>p</m:t>
                    </m:r>
                    <m:r>
                      <a:rPr lang="id-ID" sz="2400">
                        <a:latin typeface="Cambria Math" panose="02040503050406030204" pitchFamily="18" charset="0"/>
                        <a:ea typeface="Cambria Math" panose="02040503050406030204" pitchFamily="18" charset="0"/>
                      </a:rPr>
                      <m:t>=</m:t>
                    </m:r>
                    <m:r>
                      <a:rPr lang="id-ID" sz="2400" i="1">
                        <a:latin typeface="Cambria Math" panose="02040503050406030204" pitchFamily="18" charset="0"/>
                        <a:ea typeface="Cambria Math" panose="02040503050406030204" pitchFamily="18" charset="0"/>
                      </a:rPr>
                      <m:t>𝑛</m:t>
                    </m:r>
                  </m:oMath>
                </a14:m>
                <a:r>
                  <a:rPr lang="id-ID" sz="2400" dirty="0">
                    <a:latin typeface="Cambria" panose="02040503050406030204" pitchFamily="18" charset="0"/>
                    <a:ea typeface="Cambria" panose="02040503050406030204" pitchFamily="18" charset="0"/>
                  </a:rPr>
                  <a:t> dibutuhkan flops sebanyak </a:t>
                </a:r>
                <a14:m>
                  <m:oMath xmlns:m="http://schemas.openxmlformats.org/officeDocument/2006/math">
                    <m:r>
                      <a:rPr lang="id-ID" sz="2400">
                        <a:latin typeface="Cambria Math" panose="02040503050406030204" pitchFamily="18" charset="0"/>
                        <a:ea typeface="Cambria Math" panose="02040503050406030204" pitchFamily="18" charset="0"/>
                      </a:rPr>
                      <m:t>2</m:t>
                    </m:r>
                    <m:sSup>
                      <m:sSupPr>
                        <m:ctrlPr>
                          <a:rPr lang="id-ID" sz="2400" i="1">
                            <a:latin typeface="Cambria Math" panose="02040503050406030204" pitchFamily="18" charset="0"/>
                            <a:ea typeface="Cambria Math" panose="02040503050406030204" pitchFamily="18" charset="0"/>
                          </a:rPr>
                        </m:ctrlPr>
                      </m:sSupPr>
                      <m:e>
                        <m:r>
                          <a:rPr lang="id-ID" sz="2400" i="1">
                            <a:latin typeface="Cambria Math" panose="02040503050406030204" pitchFamily="18" charset="0"/>
                            <a:ea typeface="Cambria Math" panose="02040503050406030204" pitchFamily="18" charset="0"/>
                          </a:rPr>
                          <m:t>𝑛</m:t>
                        </m:r>
                      </m:e>
                      <m:sup>
                        <m:r>
                          <a:rPr lang="id-ID" sz="2400" i="1">
                            <a:latin typeface="Cambria Math" panose="02040503050406030204" pitchFamily="18" charset="0"/>
                            <a:ea typeface="Cambria Math" panose="02040503050406030204" pitchFamily="18" charset="0"/>
                          </a:rPr>
                          <m:t>3</m:t>
                        </m:r>
                      </m:sup>
                    </m:sSup>
                    <m:r>
                      <a:rPr lang="id-ID" sz="2400" i="1">
                        <a:latin typeface="Cambria Math" panose="02040503050406030204" pitchFamily="18" charset="0"/>
                        <a:ea typeface="Cambria Math" panose="02040503050406030204" pitchFamily="18" charset="0"/>
                      </a:rPr>
                      <m:t>,</m:t>
                    </m:r>
                  </m:oMath>
                </a14:m>
                <a:r>
                  <a:rPr lang="id-ID" sz="2400" dirty="0">
                    <a:latin typeface="Cambria" panose="02040503050406030204" pitchFamily="18" charset="0"/>
                    <a:ea typeface="Cambria" panose="02040503050406030204" pitchFamily="18" charset="0"/>
                  </a:rPr>
                  <a:t> yakni memiliki order </a:t>
                </a:r>
                <a14:m>
                  <m:oMath xmlns:m="http://schemas.openxmlformats.org/officeDocument/2006/math">
                    <m:sSup>
                      <m:sSupPr>
                        <m:ctrlPr>
                          <a:rPr lang="id-ID" sz="2400" i="1">
                            <a:latin typeface="Cambria Math" panose="02040503050406030204" pitchFamily="18" charset="0"/>
                          </a:rPr>
                        </m:ctrlPr>
                      </m:sSupPr>
                      <m:e>
                        <m:r>
                          <a:rPr lang="id-ID" sz="2400" i="1">
                            <a:latin typeface="Cambria Math" panose="02040503050406030204" pitchFamily="18" charset="0"/>
                          </a:rPr>
                          <m:t>𝑂</m:t>
                        </m:r>
                        <m:r>
                          <a:rPr lang="id-ID" sz="2400" i="1">
                            <a:latin typeface="Cambria Math" panose="02040503050406030204" pitchFamily="18" charset="0"/>
                          </a:rPr>
                          <m:t>(</m:t>
                        </m:r>
                        <m:r>
                          <a:rPr lang="id-ID" sz="2400" i="1">
                            <a:latin typeface="Cambria Math" panose="02040503050406030204" pitchFamily="18" charset="0"/>
                          </a:rPr>
                          <m:t>𝑛</m:t>
                        </m:r>
                      </m:e>
                      <m:sup>
                        <m:r>
                          <a:rPr lang="id-ID" sz="2400" i="1">
                            <a:latin typeface="Cambria Math" panose="02040503050406030204" pitchFamily="18" charset="0"/>
                          </a:rPr>
                          <m:t>3</m:t>
                        </m:r>
                      </m:sup>
                    </m:sSup>
                    <m:r>
                      <a:rPr lang="id-ID" sz="2400" i="1">
                        <a:latin typeface="Cambria Math" panose="02040503050406030204" pitchFamily="18" charset="0"/>
                      </a:rPr>
                      <m:t>).</m:t>
                    </m:r>
                  </m:oMath>
                </a14:m>
                <a:r>
                  <a:rPr lang="id-ID" sz="2400" dirty="0">
                    <a:latin typeface="Cambria" panose="02040503050406030204" pitchFamily="18" charset="0"/>
                    <a:ea typeface="Cambria" panose="02040503050406030204" pitchFamily="18" charset="0"/>
                  </a:rPr>
                  <a:t> Sehingga ukuran matriks menjadi dua kali lipat dan kompleksitasnya menjadi delapan kali lipat.  </a:t>
                </a:r>
              </a:p>
              <a:p>
                <a:pPr algn="just">
                  <a:lnSpc>
                    <a:spcPct val="120000"/>
                  </a:lnSpc>
                </a:pPr>
                <a:r>
                  <a:rPr lang="id-ID" sz="2400" dirty="0">
                    <a:latin typeface="Cambria" panose="02040503050406030204" pitchFamily="18" charset="0"/>
                    <a:ea typeface="Cambria" panose="02040503050406030204" pitchFamily="18" charset="0"/>
                  </a:rPr>
                  <a:t>Perhitungan flops diatas mengasumsikan bahwa setiap elemen yang ada pada matriks atau vektor terdapat elemen yang bernilai nol. Oleh karena itu, dalam kasus tersebut matriks disusun secara khusus dan bentuk matriks tersebut disebut matriks jarang </a:t>
                </a:r>
                <a:r>
                  <a:rPr lang="id-ID" sz="2400" i="1" dirty="0">
                    <a:latin typeface="Cambria" panose="02040503050406030204" pitchFamily="18" charset="0"/>
                    <a:ea typeface="Cambria" panose="02040503050406030204" pitchFamily="18" charset="0"/>
                  </a:rPr>
                  <a:t>(sparse).</a:t>
                </a:r>
                <a:endParaRPr lang="id-ID" dirty="0"/>
              </a:p>
            </p:txBody>
          </p:sp>
        </mc:Choice>
        <mc:Fallback>
          <p:sp>
            <p:nvSpPr>
              <p:cNvPr id="3" name="Content Placeholder 2">
                <a:extLst>
                  <a:ext uri="{FF2B5EF4-FFF2-40B4-BE49-F238E27FC236}">
                    <a16:creationId xmlns:a16="http://schemas.microsoft.com/office/drawing/2014/main" id="{27525C0B-A2FA-408A-8A38-C9E9233EA374}"/>
                  </a:ext>
                </a:extLst>
              </p:cNvPr>
              <p:cNvSpPr>
                <a:spLocks noGrp="1" noRot="1" noChangeAspect="1" noMove="1" noResize="1" noEditPoints="1" noAdjustHandles="1" noChangeArrowheads="1" noChangeShapeType="1" noTextEdit="1"/>
              </p:cNvSpPr>
              <p:nvPr>
                <p:ph idx="1"/>
              </p:nvPr>
            </p:nvSpPr>
            <p:spPr>
              <a:xfrm>
                <a:off x="855496" y="1936562"/>
                <a:ext cx="10515600" cy="4374835"/>
              </a:xfrm>
              <a:blipFill>
                <a:blip r:embed="rId3"/>
                <a:stretch>
                  <a:fillRect l="-580" t="-837" r="-638"/>
                </a:stretch>
              </a:blipFill>
            </p:spPr>
            <p:txBody>
              <a:bodyPr/>
              <a:lstStyle/>
              <a:p>
                <a:r>
                  <a:rPr lang="id-ID">
                    <a:noFill/>
                  </a:rPr>
                  <a:t> </a:t>
                </a:r>
              </a:p>
            </p:txBody>
          </p:sp>
        </mc:Fallback>
      </mc:AlternateContent>
      <p:grpSp>
        <p:nvGrpSpPr>
          <p:cNvPr id="4" name="Group 3">
            <a:extLst>
              <a:ext uri="{FF2B5EF4-FFF2-40B4-BE49-F238E27FC236}">
                <a16:creationId xmlns:a16="http://schemas.microsoft.com/office/drawing/2014/main" id="{061833F0-C299-45B4-B871-C5856AF3ED3F}"/>
              </a:ext>
            </a:extLst>
          </p:cNvPr>
          <p:cNvGrpSpPr/>
          <p:nvPr/>
        </p:nvGrpSpPr>
        <p:grpSpPr>
          <a:xfrm>
            <a:off x="101601" y="113638"/>
            <a:ext cx="1465479" cy="1562762"/>
            <a:chOff x="101601" y="113638"/>
            <a:chExt cx="1465479" cy="1562762"/>
          </a:xfrm>
        </p:grpSpPr>
        <p:cxnSp>
          <p:nvCxnSpPr>
            <p:cNvPr id="5" name="Straight Connector 4">
              <a:extLst>
                <a:ext uri="{FF2B5EF4-FFF2-40B4-BE49-F238E27FC236}">
                  <a16:creationId xmlns:a16="http://schemas.microsoft.com/office/drawing/2014/main" id="{9A8FDC9B-49B9-49C5-882A-412359C1A8E0}"/>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6" name="Straight Connector 5">
              <a:extLst>
                <a:ext uri="{FF2B5EF4-FFF2-40B4-BE49-F238E27FC236}">
                  <a16:creationId xmlns:a16="http://schemas.microsoft.com/office/drawing/2014/main" id="{A31F3874-06CA-45A6-9880-36EF8B4EC044}"/>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7" name="Group 6">
            <a:extLst>
              <a:ext uri="{FF2B5EF4-FFF2-40B4-BE49-F238E27FC236}">
                <a16:creationId xmlns:a16="http://schemas.microsoft.com/office/drawing/2014/main" id="{5D280A61-A1F7-4906-8DB3-F21215283D41}"/>
              </a:ext>
            </a:extLst>
          </p:cNvPr>
          <p:cNvGrpSpPr/>
          <p:nvPr/>
        </p:nvGrpSpPr>
        <p:grpSpPr>
          <a:xfrm>
            <a:off x="353297" y="402551"/>
            <a:ext cx="11520000" cy="128480"/>
            <a:chOff x="2196612" y="1657878"/>
            <a:chExt cx="7972024" cy="128480"/>
          </a:xfrm>
        </p:grpSpPr>
        <p:cxnSp>
          <p:nvCxnSpPr>
            <p:cNvPr id="8" name="Straight Connector 7">
              <a:extLst>
                <a:ext uri="{FF2B5EF4-FFF2-40B4-BE49-F238E27FC236}">
                  <a16:creationId xmlns:a16="http://schemas.microsoft.com/office/drawing/2014/main" id="{18EA9A01-9AF6-4DC4-A5EC-A35D609BB000}"/>
                </a:ext>
              </a:extLst>
            </p:cNvPr>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9" name="Straight Connector 8">
              <a:extLst>
                <a:ext uri="{FF2B5EF4-FFF2-40B4-BE49-F238E27FC236}">
                  <a16:creationId xmlns:a16="http://schemas.microsoft.com/office/drawing/2014/main" id="{292FE9B4-1408-424F-9D2E-03CA65E7226A}"/>
                </a:ext>
              </a:extLst>
            </p:cNvPr>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0" name="Group 9">
            <a:extLst>
              <a:ext uri="{FF2B5EF4-FFF2-40B4-BE49-F238E27FC236}">
                <a16:creationId xmlns:a16="http://schemas.microsoft.com/office/drawing/2014/main" id="{258658D7-325E-4DF7-9D26-574D9A98D41C}"/>
              </a:ext>
            </a:extLst>
          </p:cNvPr>
          <p:cNvGrpSpPr/>
          <p:nvPr/>
        </p:nvGrpSpPr>
        <p:grpSpPr>
          <a:xfrm>
            <a:off x="243058" y="6325910"/>
            <a:ext cx="11520000" cy="151558"/>
            <a:chOff x="2086375" y="2485623"/>
            <a:chExt cx="7972024" cy="151558"/>
          </a:xfrm>
        </p:grpSpPr>
        <p:cxnSp>
          <p:nvCxnSpPr>
            <p:cNvPr id="11" name="Straight Connector 10">
              <a:extLst>
                <a:ext uri="{FF2B5EF4-FFF2-40B4-BE49-F238E27FC236}">
                  <a16:creationId xmlns:a16="http://schemas.microsoft.com/office/drawing/2014/main" id="{731621AB-F851-4FF2-BDE0-76EBB024300F}"/>
                </a:ext>
              </a:extLst>
            </p:cNvPr>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2" name="Straight Connector 11">
              <a:extLst>
                <a:ext uri="{FF2B5EF4-FFF2-40B4-BE49-F238E27FC236}">
                  <a16:creationId xmlns:a16="http://schemas.microsoft.com/office/drawing/2014/main" id="{30EEFED3-36A7-4884-BC3E-DF9D1688B5DE}"/>
                </a:ext>
              </a:extLst>
            </p:cNvPr>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3" name="Group 12">
            <a:extLst>
              <a:ext uri="{FF2B5EF4-FFF2-40B4-BE49-F238E27FC236}">
                <a16:creationId xmlns:a16="http://schemas.microsoft.com/office/drawing/2014/main" id="{3E70C10F-4AEB-49A4-AC7D-ACA110ECD2BB}"/>
              </a:ext>
            </a:extLst>
          </p:cNvPr>
          <p:cNvGrpSpPr/>
          <p:nvPr/>
        </p:nvGrpSpPr>
        <p:grpSpPr>
          <a:xfrm rot="10800000">
            <a:off x="10604063" y="5189105"/>
            <a:ext cx="1465479" cy="1562762"/>
            <a:chOff x="101601" y="113638"/>
            <a:chExt cx="1465479" cy="1562762"/>
          </a:xfrm>
        </p:grpSpPr>
        <p:cxnSp>
          <p:nvCxnSpPr>
            <p:cNvPr id="14" name="Straight Connector 13">
              <a:extLst>
                <a:ext uri="{FF2B5EF4-FFF2-40B4-BE49-F238E27FC236}">
                  <a16:creationId xmlns:a16="http://schemas.microsoft.com/office/drawing/2014/main" id="{5E187D88-E4D9-4AC1-BF73-EE608D52989F}"/>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5" name="Straight Connector 14">
              <a:extLst>
                <a:ext uri="{FF2B5EF4-FFF2-40B4-BE49-F238E27FC236}">
                  <a16:creationId xmlns:a16="http://schemas.microsoft.com/office/drawing/2014/main" id="{F7836794-2152-4422-89F0-283FDF95DDE6}"/>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19" name="Title 1">
            <a:extLst>
              <a:ext uri="{FF2B5EF4-FFF2-40B4-BE49-F238E27FC236}">
                <a16:creationId xmlns:a16="http://schemas.microsoft.com/office/drawing/2014/main" id="{92C6D10B-B992-487C-A7F2-413BBB33A126}"/>
              </a:ext>
            </a:extLst>
          </p:cNvPr>
          <p:cNvSpPr>
            <a:spLocks noGrp="1"/>
          </p:cNvSpPr>
          <p:nvPr>
            <p:ph type="title"/>
          </p:nvPr>
        </p:nvSpPr>
        <p:spPr>
          <a:xfrm>
            <a:off x="821202" y="874971"/>
            <a:ext cx="10515600" cy="816221"/>
          </a:xfrm>
        </p:spPr>
        <p:style>
          <a:lnRef idx="0">
            <a:schemeClr val="accent1"/>
          </a:lnRef>
          <a:fillRef idx="3">
            <a:schemeClr val="accent1"/>
          </a:fillRef>
          <a:effectRef idx="3">
            <a:schemeClr val="accent1"/>
          </a:effectRef>
          <a:fontRef idx="minor">
            <a:schemeClr val="lt1"/>
          </a:fontRef>
        </p:style>
        <p:txBody>
          <a:bodyPr>
            <a:normAutofit fontScale="90000"/>
          </a:bodyPr>
          <a:lstStyle/>
          <a:p>
            <a:br>
              <a:rPr lang="id-ID" dirty="0"/>
            </a:br>
            <a:r>
              <a:rPr lang="id-ID" dirty="0"/>
              <a:t>A. Floops Pada Perkalian Matriks</a:t>
            </a:r>
            <a:br>
              <a:rPr lang="id-ID" dirty="0"/>
            </a:br>
            <a:endParaRPr lang="id-ID" dirty="0"/>
          </a:p>
        </p:txBody>
      </p:sp>
    </p:spTree>
    <p:extLst>
      <p:ext uri="{BB962C8B-B14F-4D97-AF65-F5344CB8AC3E}">
        <p14:creationId xmlns:p14="http://schemas.microsoft.com/office/powerpoint/2010/main" val="30961564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F2ACBCF-D662-47BA-B8B5-0FFB608567E7}"/>
                  </a:ext>
                </a:extLst>
              </p:cNvPr>
              <p:cNvSpPr>
                <a:spLocks noGrp="1"/>
              </p:cNvSpPr>
              <p:nvPr>
                <p:ph idx="1"/>
              </p:nvPr>
            </p:nvSpPr>
            <p:spPr>
              <a:xfrm>
                <a:off x="855496" y="2056137"/>
                <a:ext cx="10515600" cy="3885698"/>
              </a:xfrm>
            </p:spPr>
            <p:txBody>
              <a:bodyPr>
                <a:noAutofit/>
              </a:bodyPr>
              <a:lstStyle/>
              <a:p>
                <a:pPr marL="0" indent="0" algn="just">
                  <a:buNone/>
                </a:pPr>
                <a:r>
                  <a:rPr lang="id-ID" sz="2000" b="1" dirty="0">
                    <a:latin typeface="Cambria" panose="02040503050406030204" pitchFamily="18" charset="0"/>
                    <a:ea typeface="Cambria" panose="02040503050406030204" pitchFamily="18" charset="0"/>
                  </a:rPr>
                  <a:t>Algoritma Eliminasi Gaussian Tanpa Strategi Pivoting</a:t>
                </a:r>
              </a:p>
              <a:p>
                <a:pPr marL="0" indent="0" algn="just">
                  <a:lnSpc>
                    <a:spcPct val="120000"/>
                  </a:lnSpc>
                  <a:buNone/>
                </a:pPr>
                <a14:m>
                  <m:oMathPara xmlns:m="http://schemas.openxmlformats.org/officeDocument/2006/math">
                    <m:oMathParaPr>
                      <m:jc m:val="left"/>
                    </m:oMathParaPr>
                    <m:oMath xmlns:m="http://schemas.openxmlformats.org/officeDocument/2006/math">
                      <m:r>
                        <a:rPr lang="id-ID" sz="2000" i="1">
                          <a:latin typeface="Cambria Math" panose="02040503050406030204" pitchFamily="18" charset="0"/>
                        </a:rPr>
                        <m:t>𝑓𝑜𝑟</m:t>
                      </m:r>
                      <m:r>
                        <a:rPr lang="id-ID" sz="2000" i="1">
                          <a:latin typeface="Cambria Math" panose="02040503050406030204" pitchFamily="18" charset="0"/>
                        </a:rPr>
                        <m:t> </m:t>
                      </m:r>
                      <m:r>
                        <a:rPr lang="id-ID" sz="2000" i="1">
                          <a:latin typeface="Cambria Math" panose="02040503050406030204" pitchFamily="18" charset="0"/>
                        </a:rPr>
                        <m:t>𝑖</m:t>
                      </m:r>
                      <m:r>
                        <a:rPr lang="id-ID" sz="2000" i="1">
                          <a:latin typeface="Cambria Math" panose="02040503050406030204" pitchFamily="18" charset="0"/>
                        </a:rPr>
                        <m:t>=1 </m:t>
                      </m:r>
                      <m:r>
                        <a:rPr lang="id-ID" sz="2000" i="1">
                          <a:latin typeface="Cambria Math" panose="02040503050406030204" pitchFamily="18" charset="0"/>
                        </a:rPr>
                        <m:t>𝑡𝑜</m:t>
                      </m:r>
                      <m:r>
                        <a:rPr lang="id-ID" sz="2000" i="1">
                          <a:latin typeface="Cambria Math" panose="02040503050406030204" pitchFamily="18" charset="0"/>
                        </a:rPr>
                        <m:t> </m:t>
                      </m:r>
                      <m:r>
                        <a:rPr lang="id-ID" sz="2000" i="1">
                          <a:latin typeface="Cambria Math" panose="02040503050406030204" pitchFamily="18" charset="0"/>
                        </a:rPr>
                        <m:t>𝑛</m:t>
                      </m:r>
                      <m:r>
                        <a:rPr lang="id-ID" sz="2000" i="1">
                          <a:latin typeface="Cambria Math" panose="02040503050406030204" pitchFamily="18" charset="0"/>
                        </a:rPr>
                        <m:t>−1</m:t>
                      </m:r>
                    </m:oMath>
                  </m:oMathPara>
                </a14:m>
                <a:endParaRPr lang="id-ID" sz="2000" dirty="0">
                  <a:latin typeface="Cambria" panose="02040503050406030204" pitchFamily="18" charset="0"/>
                  <a:ea typeface="Cambria" panose="02040503050406030204" pitchFamily="18" charset="0"/>
                </a:endParaRPr>
              </a:p>
              <a:p>
                <a:pPr marL="0" indent="0" algn="just">
                  <a:lnSpc>
                    <a:spcPct val="120000"/>
                  </a:lnSpc>
                  <a:buNone/>
                </a:pPr>
                <a14:m>
                  <m:oMathPara xmlns:m="http://schemas.openxmlformats.org/officeDocument/2006/math">
                    <m:oMathParaPr>
                      <m:jc m:val="left"/>
                    </m:oMathParaPr>
                    <m:oMath xmlns:m="http://schemas.openxmlformats.org/officeDocument/2006/math">
                      <m:r>
                        <a:rPr lang="id-ID" sz="2000" i="1">
                          <a:latin typeface="Cambria Math" panose="02040503050406030204" pitchFamily="18" charset="0"/>
                        </a:rPr>
                        <m:t>       </m:t>
                      </m:r>
                      <m:r>
                        <a:rPr lang="id-ID" sz="2000" i="1">
                          <a:latin typeface="Cambria Math" panose="02040503050406030204" pitchFamily="18" charset="0"/>
                        </a:rPr>
                        <m:t>𝑓𝑜𝑟</m:t>
                      </m:r>
                      <m:r>
                        <a:rPr lang="id-ID" sz="2000" i="1">
                          <a:latin typeface="Cambria Math" panose="02040503050406030204" pitchFamily="18" charset="0"/>
                        </a:rPr>
                        <m:t> </m:t>
                      </m:r>
                      <m:r>
                        <a:rPr lang="id-ID" sz="2000" i="1">
                          <a:latin typeface="Cambria Math" panose="02040503050406030204" pitchFamily="18" charset="0"/>
                        </a:rPr>
                        <m:t>𝑗</m:t>
                      </m:r>
                      <m:r>
                        <a:rPr lang="id-ID" sz="2000" i="1">
                          <a:latin typeface="Cambria Math" panose="02040503050406030204" pitchFamily="18" charset="0"/>
                        </a:rPr>
                        <m:t>=</m:t>
                      </m:r>
                      <m:r>
                        <a:rPr lang="id-ID" sz="2000" i="1">
                          <a:latin typeface="Cambria Math" panose="02040503050406030204" pitchFamily="18" charset="0"/>
                        </a:rPr>
                        <m:t>𝑖</m:t>
                      </m:r>
                      <m:r>
                        <a:rPr lang="id-ID" sz="2000" i="1">
                          <a:latin typeface="Cambria Math" panose="02040503050406030204" pitchFamily="18" charset="0"/>
                        </a:rPr>
                        <m:t>+1 </m:t>
                      </m:r>
                      <m:r>
                        <a:rPr lang="id-ID" sz="2000" i="1">
                          <a:latin typeface="Cambria Math" panose="02040503050406030204" pitchFamily="18" charset="0"/>
                        </a:rPr>
                        <m:t>𝑡𝑜</m:t>
                      </m:r>
                      <m:r>
                        <a:rPr lang="id-ID" sz="2000" i="1">
                          <a:latin typeface="Cambria Math" panose="02040503050406030204" pitchFamily="18" charset="0"/>
                        </a:rPr>
                        <m:t> </m:t>
                      </m:r>
                      <m:r>
                        <a:rPr lang="id-ID" sz="2000" i="1">
                          <a:latin typeface="Cambria Math" panose="02040503050406030204" pitchFamily="18" charset="0"/>
                        </a:rPr>
                        <m:t>𝑛</m:t>
                      </m:r>
                    </m:oMath>
                  </m:oMathPara>
                </a14:m>
                <a:endParaRPr lang="id-ID" sz="2000" dirty="0">
                  <a:latin typeface="Cambria" panose="02040503050406030204" pitchFamily="18" charset="0"/>
                  <a:ea typeface="Cambria" panose="02040503050406030204" pitchFamily="18" charset="0"/>
                </a:endParaRPr>
              </a:p>
              <a:p>
                <a:pPr marL="0" indent="0" algn="just">
                  <a:lnSpc>
                    <a:spcPct val="120000"/>
                  </a:lnSpc>
                  <a:buNone/>
                </a:pPr>
                <a14:m>
                  <m:oMathPara xmlns:m="http://schemas.openxmlformats.org/officeDocument/2006/math">
                    <m:oMathParaPr>
                      <m:jc m:val="left"/>
                    </m:oMathParaPr>
                    <m:oMath xmlns:m="http://schemas.openxmlformats.org/officeDocument/2006/math">
                      <m:r>
                        <a:rPr lang="id-ID" sz="2000" i="1">
                          <a:latin typeface="Cambria Math" panose="02040503050406030204" pitchFamily="18" charset="0"/>
                        </a:rPr>
                        <m:t>              </m:t>
                      </m:r>
                      <m:r>
                        <a:rPr lang="id-ID" sz="2000" i="1">
                          <a:latin typeface="Cambria Math" panose="02040503050406030204" pitchFamily="18" charset="0"/>
                        </a:rPr>
                        <m:t>𝑙𝑎𝑚𝑏𝑑𝑎</m:t>
                      </m:r>
                      <m:r>
                        <a:rPr lang="id-ID" sz="2000" i="1">
                          <a:latin typeface="Cambria Math" panose="02040503050406030204" pitchFamily="18" charset="0"/>
                        </a:rPr>
                        <m:t>=</m:t>
                      </m:r>
                      <m:r>
                        <a:rPr lang="id-ID" sz="2000" i="1">
                          <a:latin typeface="Cambria Math" panose="02040503050406030204" pitchFamily="18" charset="0"/>
                        </a:rPr>
                        <m:t>𝑎</m:t>
                      </m:r>
                      <m:r>
                        <a:rPr lang="id-ID" sz="2000" i="1">
                          <a:latin typeface="Cambria Math" panose="02040503050406030204" pitchFamily="18" charset="0"/>
                        </a:rPr>
                        <m:t>(</m:t>
                      </m:r>
                      <m:r>
                        <a:rPr lang="id-ID" sz="2000" i="1">
                          <a:latin typeface="Cambria Math" panose="02040503050406030204" pitchFamily="18" charset="0"/>
                        </a:rPr>
                        <m:t>𝑗</m:t>
                      </m:r>
                      <m:r>
                        <a:rPr lang="id-ID" sz="2000" i="1">
                          <a:latin typeface="Cambria Math" panose="02040503050406030204" pitchFamily="18" charset="0"/>
                        </a:rPr>
                        <m:t>,</m:t>
                      </m:r>
                      <m:r>
                        <a:rPr lang="id-ID" sz="2000" i="1">
                          <a:latin typeface="Cambria Math" panose="02040503050406030204" pitchFamily="18" charset="0"/>
                        </a:rPr>
                        <m:t>𝑖</m:t>
                      </m:r>
                      <m:r>
                        <a:rPr lang="id-ID" sz="2000" i="1">
                          <a:latin typeface="Cambria Math" panose="02040503050406030204" pitchFamily="18" charset="0"/>
                        </a:rPr>
                        <m:t>)/</m:t>
                      </m:r>
                      <m:r>
                        <a:rPr lang="id-ID" sz="2000" i="1">
                          <a:latin typeface="Cambria Math" panose="02040503050406030204" pitchFamily="18" charset="0"/>
                        </a:rPr>
                        <m:t>𝑎</m:t>
                      </m:r>
                      <m:r>
                        <a:rPr lang="id-ID" sz="2000" i="1">
                          <a:latin typeface="Cambria Math" panose="02040503050406030204" pitchFamily="18" charset="0"/>
                        </a:rPr>
                        <m:t>(</m:t>
                      </m:r>
                      <m:r>
                        <a:rPr lang="id-ID" sz="2000" i="1">
                          <a:latin typeface="Cambria Math" panose="02040503050406030204" pitchFamily="18" charset="0"/>
                        </a:rPr>
                        <m:t>𝑖</m:t>
                      </m:r>
                      <m:r>
                        <a:rPr lang="id-ID" sz="2000" i="1">
                          <a:latin typeface="Cambria Math" panose="02040503050406030204" pitchFamily="18" charset="0"/>
                        </a:rPr>
                        <m:t>,</m:t>
                      </m:r>
                      <m:r>
                        <a:rPr lang="id-ID" sz="2000" i="1">
                          <a:latin typeface="Cambria Math" panose="02040503050406030204" pitchFamily="18" charset="0"/>
                        </a:rPr>
                        <m:t>𝑖</m:t>
                      </m:r>
                      <m:r>
                        <a:rPr lang="id-ID" sz="2000" i="1">
                          <a:latin typeface="Cambria Math" panose="02040503050406030204" pitchFamily="18" charset="0"/>
                        </a:rPr>
                        <m:t>)</m:t>
                      </m:r>
                    </m:oMath>
                  </m:oMathPara>
                </a14:m>
                <a:endParaRPr lang="id-ID" sz="2000" dirty="0">
                  <a:latin typeface="Cambria" panose="02040503050406030204" pitchFamily="18" charset="0"/>
                  <a:ea typeface="Cambria" panose="02040503050406030204" pitchFamily="18" charset="0"/>
                </a:endParaRPr>
              </a:p>
              <a:p>
                <a:pPr marL="0" indent="0" algn="just">
                  <a:lnSpc>
                    <a:spcPct val="120000"/>
                  </a:lnSpc>
                  <a:buNone/>
                </a:pPr>
                <a:r>
                  <a:rPr lang="id-ID" sz="2000" dirty="0">
                    <a:latin typeface="Cambria" panose="02040503050406030204" pitchFamily="18" charset="0"/>
                    <a:ea typeface="Cambria" panose="02040503050406030204" pitchFamily="18" charset="0"/>
                  </a:rPr>
                  <a:t>             </a:t>
                </a:r>
                <a14:m>
                  <m:oMath xmlns:m="http://schemas.openxmlformats.org/officeDocument/2006/math">
                    <m:r>
                      <a:rPr lang="id-ID" sz="2000" i="1">
                        <a:latin typeface="Cambria Math" panose="02040503050406030204" pitchFamily="18" charset="0"/>
                      </a:rPr>
                      <m:t>𝑓𝑜𝑟</m:t>
                    </m:r>
                    <m:r>
                      <a:rPr lang="id-ID" sz="2000" i="1">
                        <a:latin typeface="Cambria Math" panose="02040503050406030204" pitchFamily="18" charset="0"/>
                      </a:rPr>
                      <m:t> </m:t>
                    </m:r>
                    <m:r>
                      <a:rPr lang="id-ID" sz="2000" i="1">
                        <a:latin typeface="Cambria Math" panose="02040503050406030204" pitchFamily="18" charset="0"/>
                      </a:rPr>
                      <m:t>𝑘</m:t>
                    </m:r>
                    <m:r>
                      <a:rPr lang="id-ID" sz="2000" i="1">
                        <a:latin typeface="Cambria Math" panose="02040503050406030204" pitchFamily="18" charset="0"/>
                      </a:rPr>
                      <m:t>=</m:t>
                    </m:r>
                    <m:r>
                      <a:rPr lang="id-ID" sz="2000" i="1">
                        <a:latin typeface="Cambria Math" panose="02040503050406030204" pitchFamily="18" charset="0"/>
                      </a:rPr>
                      <m:t>𝑖</m:t>
                    </m:r>
                    <m:r>
                      <a:rPr lang="id-ID" sz="2000" i="1">
                        <a:latin typeface="Cambria Math" panose="02040503050406030204" pitchFamily="18" charset="0"/>
                      </a:rPr>
                      <m:t> </m:t>
                    </m:r>
                    <m:r>
                      <a:rPr lang="id-ID" sz="2000" i="1">
                        <a:latin typeface="Cambria Math" panose="02040503050406030204" pitchFamily="18" charset="0"/>
                      </a:rPr>
                      <m:t>𝑡𝑜</m:t>
                    </m:r>
                    <m:r>
                      <a:rPr lang="id-ID" sz="2000" i="1">
                        <a:latin typeface="Cambria Math" panose="02040503050406030204" pitchFamily="18" charset="0"/>
                      </a:rPr>
                      <m:t> </m:t>
                    </m:r>
                    <m:r>
                      <a:rPr lang="id-ID" sz="2000" i="1">
                        <a:latin typeface="Cambria Math" panose="02040503050406030204" pitchFamily="18" charset="0"/>
                      </a:rPr>
                      <m:t>𝑛</m:t>
                    </m:r>
                  </m:oMath>
                </a14:m>
                <a:endParaRPr lang="id-ID" sz="2000" dirty="0">
                  <a:latin typeface="Cambria" panose="02040503050406030204" pitchFamily="18" charset="0"/>
                  <a:ea typeface="Cambria" panose="02040503050406030204" pitchFamily="18" charset="0"/>
                </a:endParaRPr>
              </a:p>
              <a:p>
                <a:pPr marL="0" indent="0" algn="just">
                  <a:lnSpc>
                    <a:spcPct val="120000"/>
                  </a:lnSpc>
                  <a:buNone/>
                </a:pPr>
                <a14:m>
                  <m:oMathPara xmlns:m="http://schemas.openxmlformats.org/officeDocument/2006/math">
                    <m:oMathParaPr>
                      <m:jc m:val="left"/>
                    </m:oMathParaPr>
                    <m:oMath xmlns:m="http://schemas.openxmlformats.org/officeDocument/2006/math">
                      <m:r>
                        <a:rPr lang="id-ID" sz="2000" i="1">
                          <a:latin typeface="Cambria Math" panose="02040503050406030204" pitchFamily="18" charset="0"/>
                        </a:rPr>
                        <m:t>                      </m:t>
                      </m:r>
                      <m:r>
                        <a:rPr lang="id-ID" sz="2000" i="1">
                          <a:latin typeface="Cambria Math" panose="02040503050406030204" pitchFamily="18" charset="0"/>
                        </a:rPr>
                        <m:t>𝑎</m:t>
                      </m:r>
                      <m:d>
                        <m:dPr>
                          <m:ctrlPr>
                            <a:rPr lang="id-ID" sz="2000" i="1">
                              <a:latin typeface="Cambria Math" panose="02040503050406030204" pitchFamily="18" charset="0"/>
                            </a:rPr>
                          </m:ctrlPr>
                        </m:dPr>
                        <m:e>
                          <m:r>
                            <a:rPr lang="id-ID" sz="2000" i="1">
                              <a:latin typeface="Cambria Math" panose="02040503050406030204" pitchFamily="18" charset="0"/>
                            </a:rPr>
                            <m:t>𝑗</m:t>
                          </m:r>
                          <m:r>
                            <a:rPr lang="id-ID" sz="2000" i="1">
                              <a:latin typeface="Cambria Math" panose="02040503050406030204" pitchFamily="18" charset="0"/>
                            </a:rPr>
                            <m:t>,</m:t>
                          </m:r>
                          <m:r>
                            <a:rPr lang="id-ID" sz="2000" i="1">
                              <a:latin typeface="Cambria Math" panose="02040503050406030204" pitchFamily="18" charset="0"/>
                            </a:rPr>
                            <m:t>𝑘</m:t>
                          </m:r>
                        </m:e>
                      </m:d>
                      <m:r>
                        <a:rPr lang="id-ID" sz="2000" i="1">
                          <a:latin typeface="Cambria Math" panose="02040503050406030204" pitchFamily="18" charset="0"/>
                        </a:rPr>
                        <m:t>=</m:t>
                      </m:r>
                      <m:r>
                        <a:rPr lang="id-ID" sz="2000" i="1">
                          <a:latin typeface="Cambria Math" panose="02040503050406030204" pitchFamily="18" charset="0"/>
                        </a:rPr>
                        <m:t>𝑎</m:t>
                      </m:r>
                      <m:d>
                        <m:dPr>
                          <m:ctrlPr>
                            <a:rPr lang="id-ID" sz="2000" i="1">
                              <a:latin typeface="Cambria Math" panose="02040503050406030204" pitchFamily="18" charset="0"/>
                            </a:rPr>
                          </m:ctrlPr>
                        </m:dPr>
                        <m:e>
                          <m:r>
                            <a:rPr lang="id-ID" sz="2000" i="1">
                              <a:latin typeface="Cambria Math" panose="02040503050406030204" pitchFamily="18" charset="0"/>
                            </a:rPr>
                            <m:t>𝑗</m:t>
                          </m:r>
                          <m:r>
                            <a:rPr lang="id-ID" sz="2000" i="1">
                              <a:latin typeface="Cambria Math" panose="02040503050406030204" pitchFamily="18" charset="0"/>
                            </a:rPr>
                            <m:t>,</m:t>
                          </m:r>
                          <m:r>
                            <a:rPr lang="id-ID" sz="2000" i="1">
                              <a:latin typeface="Cambria Math" panose="02040503050406030204" pitchFamily="18" charset="0"/>
                            </a:rPr>
                            <m:t>𝑘</m:t>
                          </m:r>
                        </m:e>
                      </m:d>
                      <m:r>
                        <a:rPr lang="id-ID" sz="2000" i="1">
                          <a:latin typeface="Cambria Math" panose="02040503050406030204" pitchFamily="18" charset="0"/>
                        </a:rPr>
                        <m:t>−</m:t>
                      </m:r>
                      <m:r>
                        <a:rPr lang="id-ID" sz="2000" i="1">
                          <a:latin typeface="Cambria Math" panose="02040503050406030204" pitchFamily="18" charset="0"/>
                        </a:rPr>
                        <m:t>𝑙𝑎𝑚𝑏𝑑𝑎</m:t>
                      </m:r>
                      <m:r>
                        <a:rPr lang="id-ID" sz="2000" i="1">
                          <a:latin typeface="Cambria Math" panose="02040503050406030204" pitchFamily="18" charset="0"/>
                        </a:rPr>
                        <m:t>∗</m:t>
                      </m:r>
                      <m:r>
                        <a:rPr lang="id-ID" sz="2000" i="1">
                          <a:latin typeface="Cambria Math" panose="02040503050406030204" pitchFamily="18" charset="0"/>
                        </a:rPr>
                        <m:t>𝑎</m:t>
                      </m:r>
                      <m:d>
                        <m:dPr>
                          <m:ctrlPr>
                            <a:rPr lang="id-ID" sz="2000" i="1">
                              <a:latin typeface="Cambria Math" panose="02040503050406030204" pitchFamily="18" charset="0"/>
                            </a:rPr>
                          </m:ctrlPr>
                        </m:dPr>
                        <m:e>
                          <m:r>
                            <a:rPr lang="id-ID" sz="2000" i="1">
                              <a:latin typeface="Cambria Math" panose="02040503050406030204" pitchFamily="18" charset="0"/>
                            </a:rPr>
                            <m:t>𝑖</m:t>
                          </m:r>
                          <m:r>
                            <a:rPr lang="id-ID" sz="2000" i="1">
                              <a:latin typeface="Cambria Math" panose="02040503050406030204" pitchFamily="18" charset="0"/>
                            </a:rPr>
                            <m:t>,</m:t>
                          </m:r>
                          <m:r>
                            <a:rPr lang="id-ID" sz="2000" i="1">
                              <a:latin typeface="Cambria Math" panose="02040503050406030204" pitchFamily="18" charset="0"/>
                            </a:rPr>
                            <m:t>𝑘</m:t>
                          </m:r>
                        </m:e>
                      </m:d>
                    </m:oMath>
                  </m:oMathPara>
                </a14:m>
                <a:endParaRPr lang="id-ID" sz="2000" dirty="0">
                  <a:latin typeface="Cambria" panose="02040503050406030204" pitchFamily="18" charset="0"/>
                  <a:ea typeface="Cambria" panose="02040503050406030204" pitchFamily="18" charset="0"/>
                </a:endParaRPr>
              </a:p>
              <a:p>
                <a:pPr marL="0" indent="0" algn="just">
                  <a:lnSpc>
                    <a:spcPct val="120000"/>
                  </a:lnSpc>
                  <a:buNone/>
                </a:pPr>
                <a14:m>
                  <m:oMathPara xmlns:m="http://schemas.openxmlformats.org/officeDocument/2006/math">
                    <m:oMathParaPr>
                      <m:jc m:val="left"/>
                    </m:oMathParaPr>
                    <m:oMath xmlns:m="http://schemas.openxmlformats.org/officeDocument/2006/math">
                      <m:r>
                        <a:rPr lang="id-ID" sz="2000" i="1">
                          <a:latin typeface="Cambria Math" panose="02040503050406030204" pitchFamily="18" charset="0"/>
                        </a:rPr>
                        <m:t>             </m:t>
                      </m:r>
                      <m:r>
                        <a:rPr lang="id-ID" sz="2000" i="1">
                          <a:latin typeface="Cambria Math" panose="02040503050406030204" pitchFamily="18" charset="0"/>
                        </a:rPr>
                        <m:t>𝑒𝑛𝑑𝑓𝑜𝑟</m:t>
                      </m:r>
                    </m:oMath>
                  </m:oMathPara>
                </a14:m>
                <a:endParaRPr lang="id-ID" sz="2000" i="1" dirty="0">
                  <a:latin typeface="Cambria" panose="02040503050406030204" pitchFamily="18" charset="0"/>
                  <a:ea typeface="Cambria" panose="02040503050406030204" pitchFamily="18" charset="0"/>
                </a:endParaRPr>
              </a:p>
              <a:p>
                <a:pPr marL="0" indent="0" algn="just">
                  <a:lnSpc>
                    <a:spcPct val="120000"/>
                  </a:lnSpc>
                  <a:buNone/>
                </a:pPr>
                <a14:m>
                  <m:oMathPara xmlns:m="http://schemas.openxmlformats.org/officeDocument/2006/math">
                    <m:oMathParaPr>
                      <m:jc m:val="left"/>
                    </m:oMathParaPr>
                    <m:oMath xmlns:m="http://schemas.openxmlformats.org/officeDocument/2006/math">
                      <m:r>
                        <a:rPr lang="id-ID" sz="2000" i="1">
                          <a:latin typeface="Cambria Math" panose="02040503050406030204" pitchFamily="18" charset="0"/>
                        </a:rPr>
                        <m:t>             </m:t>
                      </m:r>
                      <m:r>
                        <a:rPr lang="id-ID" sz="2000" i="1">
                          <a:latin typeface="Cambria Math" panose="02040503050406030204" pitchFamily="18" charset="0"/>
                        </a:rPr>
                        <m:t>𝑏</m:t>
                      </m:r>
                      <m:d>
                        <m:dPr>
                          <m:ctrlPr>
                            <a:rPr lang="id-ID" sz="2000" i="1">
                              <a:latin typeface="Cambria Math" panose="02040503050406030204" pitchFamily="18" charset="0"/>
                            </a:rPr>
                          </m:ctrlPr>
                        </m:dPr>
                        <m:e>
                          <m:r>
                            <a:rPr lang="id-ID" sz="2000" i="1">
                              <a:latin typeface="Cambria Math" panose="02040503050406030204" pitchFamily="18" charset="0"/>
                            </a:rPr>
                            <m:t>𝑗</m:t>
                          </m:r>
                        </m:e>
                      </m:d>
                      <m:r>
                        <a:rPr lang="id-ID" sz="2000" i="1">
                          <a:latin typeface="Cambria Math" panose="02040503050406030204" pitchFamily="18" charset="0"/>
                        </a:rPr>
                        <m:t>=</m:t>
                      </m:r>
                      <m:r>
                        <a:rPr lang="id-ID" sz="2000" i="1">
                          <a:latin typeface="Cambria Math" panose="02040503050406030204" pitchFamily="18" charset="0"/>
                        </a:rPr>
                        <m:t>𝑏</m:t>
                      </m:r>
                      <m:d>
                        <m:dPr>
                          <m:ctrlPr>
                            <a:rPr lang="id-ID" sz="2000" i="1">
                              <a:latin typeface="Cambria Math" panose="02040503050406030204" pitchFamily="18" charset="0"/>
                            </a:rPr>
                          </m:ctrlPr>
                        </m:dPr>
                        <m:e>
                          <m:r>
                            <a:rPr lang="id-ID" sz="2000" i="1">
                              <a:latin typeface="Cambria Math" panose="02040503050406030204" pitchFamily="18" charset="0"/>
                            </a:rPr>
                            <m:t>𝑗</m:t>
                          </m:r>
                        </m:e>
                      </m:d>
                      <m:r>
                        <a:rPr lang="id-ID" sz="2000" i="1">
                          <a:latin typeface="Cambria Math" panose="02040503050406030204" pitchFamily="18" charset="0"/>
                        </a:rPr>
                        <m:t>−</m:t>
                      </m:r>
                      <m:r>
                        <a:rPr lang="id-ID" sz="2000" i="1">
                          <a:latin typeface="Cambria Math" panose="02040503050406030204" pitchFamily="18" charset="0"/>
                        </a:rPr>
                        <m:t>𝑙𝑎𝑚𝑏𝑑𝑎</m:t>
                      </m:r>
                      <m:r>
                        <a:rPr lang="id-ID" sz="2000" i="1">
                          <a:latin typeface="Cambria Math" panose="02040503050406030204" pitchFamily="18" charset="0"/>
                        </a:rPr>
                        <m:t>∗</m:t>
                      </m:r>
                      <m:r>
                        <a:rPr lang="id-ID" sz="2000" i="1">
                          <a:latin typeface="Cambria Math" panose="02040503050406030204" pitchFamily="18" charset="0"/>
                        </a:rPr>
                        <m:t>𝑏</m:t>
                      </m:r>
                      <m:d>
                        <m:dPr>
                          <m:ctrlPr>
                            <a:rPr lang="id-ID" sz="2000" i="1">
                              <a:latin typeface="Cambria Math" panose="02040503050406030204" pitchFamily="18" charset="0"/>
                            </a:rPr>
                          </m:ctrlPr>
                        </m:dPr>
                        <m:e>
                          <m:r>
                            <a:rPr lang="id-ID" sz="2000" i="1">
                              <a:latin typeface="Cambria Math" panose="02040503050406030204" pitchFamily="18" charset="0"/>
                            </a:rPr>
                            <m:t>𝑖</m:t>
                          </m:r>
                        </m:e>
                      </m:d>
                    </m:oMath>
                  </m:oMathPara>
                </a14:m>
                <a:endParaRPr lang="id-ID" sz="2000" dirty="0">
                  <a:latin typeface="Cambria" panose="02040503050406030204" pitchFamily="18" charset="0"/>
                  <a:ea typeface="Cambria" panose="02040503050406030204" pitchFamily="18" charset="0"/>
                </a:endParaRPr>
              </a:p>
              <a:p>
                <a:pPr marL="0" indent="0" algn="just">
                  <a:lnSpc>
                    <a:spcPct val="120000"/>
                  </a:lnSpc>
                  <a:buNone/>
                </a:pPr>
                <a14:m>
                  <m:oMath xmlns:m="http://schemas.openxmlformats.org/officeDocument/2006/math">
                    <m:r>
                      <a:rPr lang="id-ID" sz="2000" i="1">
                        <a:latin typeface="Cambria Math" panose="02040503050406030204" pitchFamily="18" charset="0"/>
                      </a:rPr>
                      <m:t>       </m:t>
                    </m:r>
                    <m:r>
                      <a:rPr lang="id-ID" sz="2000" i="1">
                        <a:latin typeface="Cambria Math" panose="02040503050406030204" pitchFamily="18" charset="0"/>
                      </a:rPr>
                      <m:t>𝑒𝑛𝑑</m:t>
                    </m:r>
                  </m:oMath>
                </a14:m>
                <a:r>
                  <a:rPr lang="id-ID" sz="2000" i="1" dirty="0">
                    <a:latin typeface="Cambria" panose="02040503050406030204" pitchFamily="18" charset="0"/>
                    <a:ea typeface="Cambria" panose="02040503050406030204" pitchFamily="18" charset="0"/>
                  </a:rPr>
                  <a:t>for</a:t>
                </a:r>
              </a:p>
              <a:p>
                <a:pPr marL="0" indent="0" algn="just">
                  <a:lnSpc>
                    <a:spcPct val="120000"/>
                  </a:lnSpc>
                  <a:buNone/>
                </a:pPr>
                <a14:m>
                  <m:oMathPara xmlns:m="http://schemas.openxmlformats.org/officeDocument/2006/math">
                    <m:oMathParaPr>
                      <m:jc m:val="left"/>
                    </m:oMathParaPr>
                    <m:oMath xmlns:m="http://schemas.openxmlformats.org/officeDocument/2006/math">
                      <m:r>
                        <a:rPr lang="id-ID" sz="2000" i="1">
                          <a:latin typeface="Cambria Math" panose="02040503050406030204" pitchFamily="18" charset="0"/>
                        </a:rPr>
                        <m:t>𝑒𝑛𝑑𝑓𝑜𝑟</m:t>
                      </m:r>
                    </m:oMath>
                  </m:oMathPara>
                </a14:m>
                <a:endParaRPr lang="id-ID" sz="2000" dirty="0">
                  <a:latin typeface="Cambria" panose="02040503050406030204" pitchFamily="18" charset="0"/>
                  <a:ea typeface="Cambria" panose="02040503050406030204" pitchFamily="18" charset="0"/>
                </a:endParaRPr>
              </a:p>
            </p:txBody>
          </p:sp>
        </mc:Choice>
        <mc:Fallback xmlns="">
          <p:sp>
            <p:nvSpPr>
              <p:cNvPr id="3" name="Content Placeholder 2">
                <a:extLst>
                  <a:ext uri="{FF2B5EF4-FFF2-40B4-BE49-F238E27FC236}">
                    <a16:creationId xmlns:a16="http://schemas.microsoft.com/office/drawing/2014/main" id="{0F2ACBCF-D662-47BA-B8B5-0FFB608567E7}"/>
                  </a:ext>
                </a:extLst>
              </p:cNvPr>
              <p:cNvSpPr>
                <a:spLocks noGrp="1" noRot="1" noChangeAspect="1" noMove="1" noResize="1" noEditPoints="1" noAdjustHandles="1" noChangeArrowheads="1" noChangeShapeType="1" noTextEdit="1"/>
              </p:cNvSpPr>
              <p:nvPr>
                <p:ph idx="1"/>
              </p:nvPr>
            </p:nvSpPr>
            <p:spPr>
              <a:xfrm>
                <a:off x="855496" y="2056137"/>
                <a:ext cx="10515600" cy="3885698"/>
              </a:xfrm>
              <a:blipFill>
                <a:blip r:embed="rId3"/>
                <a:stretch>
                  <a:fillRect l="-580" t="-1567"/>
                </a:stretch>
              </a:blipFill>
            </p:spPr>
            <p:txBody>
              <a:bodyPr/>
              <a:lstStyle/>
              <a:p>
                <a:r>
                  <a:rPr lang="id-ID">
                    <a:noFill/>
                  </a:rPr>
                  <a:t> </a:t>
                </a:r>
              </a:p>
            </p:txBody>
          </p:sp>
        </mc:Fallback>
      </mc:AlternateContent>
      <p:grpSp>
        <p:nvGrpSpPr>
          <p:cNvPr id="4" name="Group 3">
            <a:extLst>
              <a:ext uri="{FF2B5EF4-FFF2-40B4-BE49-F238E27FC236}">
                <a16:creationId xmlns:a16="http://schemas.microsoft.com/office/drawing/2014/main" id="{56079CB8-137D-4720-AFE1-2C8C59F355B1}"/>
              </a:ext>
            </a:extLst>
          </p:cNvPr>
          <p:cNvGrpSpPr/>
          <p:nvPr/>
        </p:nvGrpSpPr>
        <p:grpSpPr>
          <a:xfrm>
            <a:off x="101601" y="113638"/>
            <a:ext cx="1465479" cy="1562762"/>
            <a:chOff x="101601" y="113638"/>
            <a:chExt cx="1465479" cy="1562762"/>
          </a:xfrm>
        </p:grpSpPr>
        <p:cxnSp>
          <p:nvCxnSpPr>
            <p:cNvPr id="5" name="Straight Connector 4">
              <a:extLst>
                <a:ext uri="{FF2B5EF4-FFF2-40B4-BE49-F238E27FC236}">
                  <a16:creationId xmlns:a16="http://schemas.microsoft.com/office/drawing/2014/main" id="{E8059347-B8FD-481B-9E64-F6A991D1B24B}"/>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6" name="Straight Connector 5">
              <a:extLst>
                <a:ext uri="{FF2B5EF4-FFF2-40B4-BE49-F238E27FC236}">
                  <a16:creationId xmlns:a16="http://schemas.microsoft.com/office/drawing/2014/main" id="{9BA0A828-BE8F-4021-9197-9DEA2182A999}"/>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7" name="Group 6">
            <a:extLst>
              <a:ext uri="{FF2B5EF4-FFF2-40B4-BE49-F238E27FC236}">
                <a16:creationId xmlns:a16="http://schemas.microsoft.com/office/drawing/2014/main" id="{6FAA1048-F02F-4FF9-B563-46F13FF5F606}"/>
              </a:ext>
            </a:extLst>
          </p:cNvPr>
          <p:cNvGrpSpPr/>
          <p:nvPr/>
        </p:nvGrpSpPr>
        <p:grpSpPr>
          <a:xfrm>
            <a:off x="353297" y="402551"/>
            <a:ext cx="11520000" cy="128480"/>
            <a:chOff x="2196612" y="1657878"/>
            <a:chExt cx="7972024" cy="128480"/>
          </a:xfrm>
        </p:grpSpPr>
        <p:cxnSp>
          <p:nvCxnSpPr>
            <p:cNvPr id="8" name="Straight Connector 7">
              <a:extLst>
                <a:ext uri="{FF2B5EF4-FFF2-40B4-BE49-F238E27FC236}">
                  <a16:creationId xmlns:a16="http://schemas.microsoft.com/office/drawing/2014/main" id="{F574349D-556F-45B5-8170-E51327CB0F85}"/>
                </a:ext>
              </a:extLst>
            </p:cNvPr>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9" name="Straight Connector 8">
              <a:extLst>
                <a:ext uri="{FF2B5EF4-FFF2-40B4-BE49-F238E27FC236}">
                  <a16:creationId xmlns:a16="http://schemas.microsoft.com/office/drawing/2014/main" id="{75FAD53C-1294-46AF-8D69-0D8847113802}"/>
                </a:ext>
              </a:extLst>
            </p:cNvPr>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0" name="Group 9">
            <a:extLst>
              <a:ext uri="{FF2B5EF4-FFF2-40B4-BE49-F238E27FC236}">
                <a16:creationId xmlns:a16="http://schemas.microsoft.com/office/drawing/2014/main" id="{509D839E-C84F-4F7D-91AB-611726D177D6}"/>
              </a:ext>
            </a:extLst>
          </p:cNvPr>
          <p:cNvGrpSpPr/>
          <p:nvPr/>
        </p:nvGrpSpPr>
        <p:grpSpPr>
          <a:xfrm>
            <a:off x="243058" y="6325910"/>
            <a:ext cx="11520000" cy="151558"/>
            <a:chOff x="2086375" y="2485623"/>
            <a:chExt cx="7972024" cy="151558"/>
          </a:xfrm>
        </p:grpSpPr>
        <p:cxnSp>
          <p:nvCxnSpPr>
            <p:cNvPr id="11" name="Straight Connector 10">
              <a:extLst>
                <a:ext uri="{FF2B5EF4-FFF2-40B4-BE49-F238E27FC236}">
                  <a16:creationId xmlns:a16="http://schemas.microsoft.com/office/drawing/2014/main" id="{DA2345B5-9AB3-4D77-8F67-99D475D945CD}"/>
                </a:ext>
              </a:extLst>
            </p:cNvPr>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2" name="Straight Connector 11">
              <a:extLst>
                <a:ext uri="{FF2B5EF4-FFF2-40B4-BE49-F238E27FC236}">
                  <a16:creationId xmlns:a16="http://schemas.microsoft.com/office/drawing/2014/main" id="{A66089C8-7383-456C-902F-6C9D3EA53434}"/>
                </a:ext>
              </a:extLst>
            </p:cNvPr>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3" name="Group 12">
            <a:extLst>
              <a:ext uri="{FF2B5EF4-FFF2-40B4-BE49-F238E27FC236}">
                <a16:creationId xmlns:a16="http://schemas.microsoft.com/office/drawing/2014/main" id="{7CEC24A0-D961-448A-877D-8A9CF01510BB}"/>
              </a:ext>
            </a:extLst>
          </p:cNvPr>
          <p:cNvGrpSpPr/>
          <p:nvPr/>
        </p:nvGrpSpPr>
        <p:grpSpPr>
          <a:xfrm rot="10800000">
            <a:off x="10604063" y="5189105"/>
            <a:ext cx="1465479" cy="1562762"/>
            <a:chOff x="101601" y="113638"/>
            <a:chExt cx="1465479" cy="1562762"/>
          </a:xfrm>
        </p:grpSpPr>
        <p:cxnSp>
          <p:nvCxnSpPr>
            <p:cNvPr id="14" name="Straight Connector 13">
              <a:extLst>
                <a:ext uri="{FF2B5EF4-FFF2-40B4-BE49-F238E27FC236}">
                  <a16:creationId xmlns:a16="http://schemas.microsoft.com/office/drawing/2014/main" id="{53A75EEC-04B6-4AA6-91F9-4670E5E5BA66}"/>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5" name="Straight Connector 14">
              <a:extLst>
                <a:ext uri="{FF2B5EF4-FFF2-40B4-BE49-F238E27FC236}">
                  <a16:creationId xmlns:a16="http://schemas.microsoft.com/office/drawing/2014/main" id="{241073CB-CCB0-4A2D-AB19-FBDCABDA35E4}"/>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17" name="Title 1">
            <a:extLst>
              <a:ext uri="{FF2B5EF4-FFF2-40B4-BE49-F238E27FC236}">
                <a16:creationId xmlns:a16="http://schemas.microsoft.com/office/drawing/2014/main" id="{1D6C6EDD-D243-4753-9934-385B63828D7B}"/>
              </a:ext>
            </a:extLst>
          </p:cNvPr>
          <p:cNvSpPr>
            <a:spLocks noGrp="1"/>
          </p:cNvSpPr>
          <p:nvPr>
            <p:ph type="title"/>
          </p:nvPr>
        </p:nvSpPr>
        <p:spPr>
          <a:xfrm>
            <a:off x="821202" y="874971"/>
            <a:ext cx="10515600" cy="816221"/>
          </a:xfrm>
        </p:spPr>
        <p:style>
          <a:lnRef idx="0">
            <a:schemeClr val="accent1"/>
          </a:lnRef>
          <a:fillRef idx="3">
            <a:schemeClr val="accent1"/>
          </a:fillRef>
          <a:effectRef idx="3">
            <a:schemeClr val="accent1"/>
          </a:effectRef>
          <a:fontRef idx="minor">
            <a:schemeClr val="lt1"/>
          </a:fontRef>
        </p:style>
        <p:txBody>
          <a:bodyPr>
            <a:normAutofit fontScale="90000"/>
          </a:bodyPr>
          <a:lstStyle/>
          <a:p>
            <a:br>
              <a:rPr lang="id-ID" dirty="0"/>
            </a:br>
            <a:r>
              <a:rPr lang="id-ID" dirty="0"/>
              <a:t>B. Floops Pada Metode Eliminasi Gaussian</a:t>
            </a:r>
            <a:br>
              <a:rPr lang="id-ID" dirty="0"/>
            </a:br>
            <a:endParaRPr lang="id-ID" dirty="0"/>
          </a:p>
        </p:txBody>
      </p:sp>
    </p:spTree>
    <p:extLst>
      <p:ext uri="{BB962C8B-B14F-4D97-AF65-F5344CB8AC3E}">
        <p14:creationId xmlns:p14="http://schemas.microsoft.com/office/powerpoint/2010/main" val="9504322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F2ACBCF-D662-47BA-B8B5-0FFB608567E7}"/>
                  </a:ext>
                </a:extLst>
              </p:cNvPr>
              <p:cNvSpPr>
                <a:spLocks noGrp="1"/>
              </p:cNvSpPr>
              <p:nvPr>
                <p:ph idx="1"/>
              </p:nvPr>
            </p:nvSpPr>
            <p:spPr>
              <a:xfrm>
                <a:off x="838200" y="2234491"/>
                <a:ext cx="10515600" cy="3885698"/>
              </a:xfrm>
            </p:spPr>
            <p:txBody>
              <a:bodyPr>
                <a:normAutofit/>
              </a:bodyPr>
              <a:lstStyle/>
              <a:p>
                <a:pPr marL="0" indent="0" algn="just">
                  <a:buNone/>
                </a:pPr>
                <a:r>
                  <a:rPr lang="id-ID" sz="2000" b="1" dirty="0">
                    <a:latin typeface="Cambria" panose="02040503050406030204" pitchFamily="18" charset="0"/>
                    <a:ea typeface="Cambria" panose="02040503050406030204" pitchFamily="18" charset="0"/>
                  </a:rPr>
                  <a:t>Algoritma Eliminasi Gaussian Tanpa Strategi Pivoting</a:t>
                </a:r>
              </a:p>
              <a:p>
                <a:pPr algn="just">
                  <a:lnSpc>
                    <a:spcPct val="120000"/>
                  </a:lnSpc>
                </a:pPr>
                <a:r>
                  <a:rPr lang="id-ID" sz="2000" dirty="0">
                    <a:latin typeface="Cambria" panose="02040503050406030204" pitchFamily="18" charset="0"/>
                    <a:ea typeface="Cambria" panose="02040503050406030204" pitchFamily="18" charset="0"/>
                  </a:rPr>
                  <a:t>Pengulangan terluar ditunjukkan oleh indeks </a:t>
                </a:r>
                <a14:m>
                  <m:oMath xmlns:m="http://schemas.openxmlformats.org/officeDocument/2006/math">
                    <m:r>
                      <a:rPr lang="id-ID" sz="2000" i="1">
                        <a:latin typeface="Cambria Math" panose="02040503050406030204" pitchFamily="18" charset="0"/>
                      </a:rPr>
                      <m:t>𝑖</m:t>
                    </m:r>
                  </m:oMath>
                </a14:m>
                <a:r>
                  <a:rPr lang="id-ID" sz="2000" dirty="0">
                    <a:latin typeface="Cambria" panose="02040503050406030204" pitchFamily="18" charset="0"/>
                    <a:ea typeface="Cambria" panose="02040503050406030204" pitchFamily="18" charset="0"/>
                  </a:rPr>
                  <a:t> dari 1 sampai </a:t>
                </a:r>
                <a14:m>
                  <m:oMath xmlns:m="http://schemas.openxmlformats.org/officeDocument/2006/math">
                    <m:r>
                      <a:rPr lang="id-ID" sz="2000" i="1">
                        <a:latin typeface="Cambria Math" panose="02040503050406030204" pitchFamily="18" charset="0"/>
                      </a:rPr>
                      <m:t>𝑖</m:t>
                    </m:r>
                    <m:r>
                      <a:rPr lang="id-ID" sz="2000" i="1">
                        <a:latin typeface="Cambria Math" panose="02040503050406030204" pitchFamily="18" charset="0"/>
                      </a:rPr>
                      <m:t>+1, </m:t>
                    </m:r>
                  </m:oMath>
                </a14:m>
                <a:r>
                  <a:rPr lang="id-ID" sz="2000" dirty="0">
                    <a:latin typeface="Cambria" panose="02040503050406030204" pitchFamily="18" charset="0"/>
                    <a:ea typeface="Cambria" panose="02040503050406030204" pitchFamily="18" charset="0"/>
                  </a:rPr>
                  <a:t>kemudian pengulangan berikutnya pada </a:t>
                </a:r>
                <a14:m>
                  <m:oMath xmlns:m="http://schemas.openxmlformats.org/officeDocument/2006/math">
                    <m:r>
                      <a:rPr lang="id-ID" sz="2000" i="1">
                        <a:latin typeface="Cambria Math" panose="02040503050406030204" pitchFamily="18" charset="0"/>
                      </a:rPr>
                      <m:t>𝑗</m:t>
                    </m:r>
                  </m:oMath>
                </a14:m>
                <a:r>
                  <a:rPr lang="id-ID" sz="2000" dirty="0">
                    <a:latin typeface="Cambria" panose="02040503050406030204" pitchFamily="18" charset="0"/>
                    <a:ea typeface="Cambria" panose="02040503050406030204" pitchFamily="18" charset="0"/>
                  </a:rPr>
                  <a:t> dari </a:t>
                </a:r>
                <a14:m>
                  <m:oMath xmlns:m="http://schemas.openxmlformats.org/officeDocument/2006/math">
                    <m:r>
                      <a:rPr lang="id-ID" sz="2000" i="1">
                        <a:latin typeface="Cambria Math" panose="02040503050406030204" pitchFamily="18" charset="0"/>
                      </a:rPr>
                      <m:t>𝑖</m:t>
                    </m:r>
                    <m:r>
                      <a:rPr lang="id-ID" sz="2000" i="1">
                        <a:latin typeface="Cambria Math" panose="02040503050406030204" pitchFamily="18" charset="0"/>
                      </a:rPr>
                      <m:t>+1</m:t>
                    </m:r>
                  </m:oMath>
                </a14:m>
                <a:r>
                  <a:rPr lang="id-ID" sz="2000" dirty="0">
                    <a:latin typeface="Cambria" panose="02040503050406030204" pitchFamily="18" charset="0"/>
                    <a:ea typeface="Cambria" panose="02040503050406030204" pitchFamily="18" charset="0"/>
                  </a:rPr>
                  <a:t> sampai</a:t>
                </a:r>
                <a14:m>
                  <m:oMath xmlns:m="http://schemas.openxmlformats.org/officeDocument/2006/math">
                    <m:r>
                      <a:rPr lang="id-ID" sz="2000">
                        <a:latin typeface="Cambria Math" panose="02040503050406030204" pitchFamily="18" charset="0"/>
                      </a:rPr>
                      <m:t> </m:t>
                    </m:r>
                    <m:r>
                      <a:rPr lang="id-ID" sz="2000" i="1">
                        <a:latin typeface="Cambria Math" panose="02040503050406030204" pitchFamily="18" charset="0"/>
                      </a:rPr>
                      <m:t>𝑛</m:t>
                    </m:r>
                  </m:oMath>
                </a14:m>
                <a:r>
                  <a:rPr lang="id-ID" sz="2000" dirty="0">
                    <a:latin typeface="Cambria" panose="02040503050406030204" pitchFamily="18" charset="0"/>
                    <a:ea typeface="Cambria" panose="02040503050406030204" pitchFamily="18" charset="0"/>
                  </a:rPr>
                  <a:t> diikuti pengulangan pada </a:t>
                </a:r>
                <a14:m>
                  <m:oMath xmlns:m="http://schemas.openxmlformats.org/officeDocument/2006/math">
                    <m:r>
                      <a:rPr lang="id-ID" sz="2000" i="1">
                        <a:latin typeface="Cambria Math" panose="02040503050406030204" pitchFamily="18" charset="0"/>
                      </a:rPr>
                      <m:t>𝑘</m:t>
                    </m:r>
                  </m:oMath>
                </a14:m>
                <a:r>
                  <a:rPr lang="id-ID" sz="2000" dirty="0">
                    <a:latin typeface="Cambria" panose="02040503050406030204" pitchFamily="18" charset="0"/>
                    <a:ea typeface="Cambria" panose="02040503050406030204" pitchFamily="18" charset="0"/>
                  </a:rPr>
                  <a:t> dari </a:t>
                </a:r>
                <a14:m>
                  <m:oMath xmlns:m="http://schemas.openxmlformats.org/officeDocument/2006/math">
                    <m:r>
                      <a:rPr lang="id-ID" sz="2000" i="1">
                        <a:latin typeface="Cambria Math" panose="02040503050406030204" pitchFamily="18" charset="0"/>
                      </a:rPr>
                      <m:t>𝑖</m:t>
                    </m:r>
                    <m:r>
                      <a:rPr lang="id-ID" sz="2000" i="1">
                        <a:latin typeface="Cambria Math" panose="02040503050406030204" pitchFamily="18" charset="0"/>
                      </a:rPr>
                      <m:t>+1</m:t>
                    </m:r>
                  </m:oMath>
                </a14:m>
                <a:r>
                  <a:rPr lang="id-ID" sz="2000" dirty="0">
                    <a:latin typeface="Cambria" panose="02040503050406030204" pitchFamily="18" charset="0"/>
                    <a:ea typeface="Cambria" panose="02040503050406030204" pitchFamily="18" charset="0"/>
                  </a:rPr>
                  <a:t> sampai </a:t>
                </a:r>
                <a14:m>
                  <m:oMath xmlns:m="http://schemas.openxmlformats.org/officeDocument/2006/math">
                    <m:r>
                      <a:rPr lang="id-ID" sz="2000" i="1">
                        <a:latin typeface="Cambria Math" panose="02040503050406030204" pitchFamily="18" charset="0"/>
                      </a:rPr>
                      <m:t>𝑛</m:t>
                    </m:r>
                  </m:oMath>
                </a14:m>
                <a:r>
                  <a:rPr lang="id-ID" sz="2000" dirty="0">
                    <a:latin typeface="Cambria" panose="02040503050406030204" pitchFamily="18" charset="0"/>
                    <a:ea typeface="Cambria" panose="02040503050406030204" pitchFamily="18" charset="0"/>
                  </a:rPr>
                  <a:t>. </a:t>
                </a:r>
              </a:p>
              <a:p>
                <a:pPr algn="just">
                  <a:lnSpc>
                    <a:spcPct val="120000"/>
                  </a:lnSpc>
                </a:pPr>
                <a:r>
                  <a:rPr lang="id-ID" sz="2000" dirty="0">
                    <a:latin typeface="Cambria" panose="02040503050406030204" pitchFamily="18" charset="0"/>
                    <a:ea typeface="Cambria" panose="02040503050406030204" pitchFamily="18" charset="0"/>
                  </a:rPr>
                  <a:t>Pada </a:t>
                </a:r>
                <a14:m>
                  <m:oMath xmlns:m="http://schemas.openxmlformats.org/officeDocument/2006/math">
                    <m:r>
                      <a:rPr lang="id-ID" sz="2000" i="1">
                        <a:latin typeface="Cambria Math" panose="02040503050406030204" pitchFamily="18" charset="0"/>
                      </a:rPr>
                      <m:t>𝑖</m:t>
                    </m:r>
                  </m:oMath>
                </a14:m>
                <a:r>
                  <a:rPr lang="id-ID" sz="2000" dirty="0">
                    <a:latin typeface="Cambria" panose="02040503050406030204" pitchFamily="18" charset="0"/>
                    <a:ea typeface="Cambria" panose="02040503050406030204" pitchFamily="18" charset="0"/>
                  </a:rPr>
                  <a:t> tidak ada operasi bebas, pada </a:t>
                </a:r>
                <a14:m>
                  <m:oMath xmlns:m="http://schemas.openxmlformats.org/officeDocument/2006/math">
                    <m:r>
                      <a:rPr lang="id-ID" sz="2000" i="1">
                        <a:latin typeface="Cambria Math" panose="02040503050406030204" pitchFamily="18" charset="0"/>
                      </a:rPr>
                      <m:t>𝑗</m:t>
                    </m:r>
                  </m:oMath>
                </a14:m>
                <a:r>
                  <a:rPr lang="id-ID" sz="2000" dirty="0">
                    <a:latin typeface="Cambria" panose="02040503050406030204" pitchFamily="18" charset="0"/>
                    <a:ea typeface="Cambria" panose="02040503050406030204" pitchFamily="18" charset="0"/>
                  </a:rPr>
                  <a:t> terdapat tiga operasi yaitu satu pembagian pada </a:t>
                </a:r>
                <a14:m>
                  <m:oMath xmlns:m="http://schemas.openxmlformats.org/officeDocument/2006/math">
                    <m:r>
                      <a:rPr lang="id-ID" sz="2000" i="1">
                        <a:latin typeface="Cambria Math" panose="02040503050406030204" pitchFamily="18" charset="0"/>
                      </a:rPr>
                      <m:t>𝑎</m:t>
                    </m:r>
                    <m:r>
                      <a:rPr lang="id-ID" sz="2000" i="1">
                        <a:latin typeface="Cambria Math" panose="02040503050406030204" pitchFamily="18" charset="0"/>
                      </a:rPr>
                      <m:t>(</m:t>
                    </m:r>
                    <m:r>
                      <a:rPr lang="id-ID" sz="2000" i="1">
                        <a:latin typeface="Cambria Math" panose="02040503050406030204" pitchFamily="18" charset="0"/>
                      </a:rPr>
                      <m:t>𝑗</m:t>
                    </m:r>
                    <m:r>
                      <a:rPr lang="id-ID" sz="2000" i="1">
                        <a:latin typeface="Cambria Math" panose="02040503050406030204" pitchFamily="18" charset="0"/>
                      </a:rPr>
                      <m:t>,</m:t>
                    </m:r>
                    <m:r>
                      <a:rPr lang="id-ID" sz="2000" i="1">
                        <a:latin typeface="Cambria Math" panose="02040503050406030204" pitchFamily="18" charset="0"/>
                      </a:rPr>
                      <m:t>𝑖</m:t>
                    </m:r>
                    <m:r>
                      <a:rPr lang="id-ID" sz="2000" i="1">
                        <a:latin typeface="Cambria Math" panose="02040503050406030204" pitchFamily="18" charset="0"/>
                      </a:rPr>
                      <m:t>)/</m:t>
                    </m:r>
                    <m:r>
                      <a:rPr lang="id-ID" sz="2000" i="1">
                        <a:latin typeface="Cambria Math" panose="02040503050406030204" pitchFamily="18" charset="0"/>
                      </a:rPr>
                      <m:t>𝑎</m:t>
                    </m:r>
                    <m:r>
                      <a:rPr lang="id-ID" sz="2000" i="1">
                        <a:latin typeface="Cambria Math" panose="02040503050406030204" pitchFamily="18" charset="0"/>
                      </a:rPr>
                      <m:t>(</m:t>
                    </m:r>
                    <m:r>
                      <a:rPr lang="id-ID" sz="2000" i="1">
                        <a:latin typeface="Cambria Math" panose="02040503050406030204" pitchFamily="18" charset="0"/>
                      </a:rPr>
                      <m:t>𝑖</m:t>
                    </m:r>
                    <m:r>
                      <a:rPr lang="id-ID" sz="2000" i="1">
                        <a:latin typeface="Cambria Math" panose="02040503050406030204" pitchFamily="18" charset="0"/>
                      </a:rPr>
                      <m:t>,</m:t>
                    </m:r>
                    <m:r>
                      <a:rPr lang="id-ID" sz="2000" i="1">
                        <a:latin typeface="Cambria Math" panose="02040503050406030204" pitchFamily="18" charset="0"/>
                      </a:rPr>
                      <m:t>𝑖</m:t>
                    </m:r>
                    <m:r>
                      <a:rPr lang="id-ID" sz="2000" i="1">
                        <a:latin typeface="Cambria Math" panose="02040503050406030204" pitchFamily="18" charset="0"/>
                      </a:rPr>
                      <m:t>)</m:t>
                    </m:r>
                  </m:oMath>
                </a14:m>
                <a:r>
                  <a:rPr lang="id-ID" sz="2000" dirty="0">
                    <a:latin typeface="Cambria" panose="02040503050406030204" pitchFamily="18" charset="0"/>
                    <a:ea typeface="Cambria" panose="02040503050406030204" pitchFamily="18" charset="0"/>
                  </a:rPr>
                  <a:t> dan dua operasi pengurangan dan perkalian pada </a:t>
                </a:r>
                <a14:m>
                  <m:oMath xmlns:m="http://schemas.openxmlformats.org/officeDocument/2006/math">
                    <m:r>
                      <a:rPr lang="id-ID" sz="2000" i="1">
                        <a:latin typeface="Cambria Math" panose="02040503050406030204" pitchFamily="18" charset="0"/>
                      </a:rPr>
                      <m:t>𝑏</m:t>
                    </m:r>
                    <m:d>
                      <m:dPr>
                        <m:ctrlPr>
                          <a:rPr lang="id-ID" sz="2000" i="1">
                            <a:latin typeface="Cambria Math" panose="02040503050406030204" pitchFamily="18" charset="0"/>
                          </a:rPr>
                        </m:ctrlPr>
                      </m:dPr>
                      <m:e>
                        <m:r>
                          <a:rPr lang="id-ID" sz="2000" i="1">
                            <a:latin typeface="Cambria Math" panose="02040503050406030204" pitchFamily="18" charset="0"/>
                          </a:rPr>
                          <m:t>𝑗</m:t>
                        </m:r>
                      </m:e>
                    </m:d>
                    <m:r>
                      <a:rPr lang="id-ID" sz="2000" i="1">
                        <a:latin typeface="Cambria Math" panose="02040503050406030204" pitchFamily="18" charset="0"/>
                      </a:rPr>
                      <m:t>=</m:t>
                    </m:r>
                    <m:r>
                      <a:rPr lang="id-ID" sz="2000" i="1">
                        <a:latin typeface="Cambria Math" panose="02040503050406030204" pitchFamily="18" charset="0"/>
                      </a:rPr>
                      <m:t>𝑏</m:t>
                    </m:r>
                    <m:d>
                      <m:dPr>
                        <m:ctrlPr>
                          <a:rPr lang="id-ID" sz="2000" i="1">
                            <a:latin typeface="Cambria Math" panose="02040503050406030204" pitchFamily="18" charset="0"/>
                          </a:rPr>
                        </m:ctrlPr>
                      </m:dPr>
                      <m:e>
                        <m:r>
                          <a:rPr lang="id-ID" sz="2000" i="1">
                            <a:latin typeface="Cambria Math" panose="02040503050406030204" pitchFamily="18" charset="0"/>
                          </a:rPr>
                          <m:t>𝑗</m:t>
                        </m:r>
                      </m:e>
                    </m:d>
                    <m:r>
                      <a:rPr lang="id-ID" sz="2000" i="1">
                        <a:latin typeface="Cambria Math" panose="02040503050406030204" pitchFamily="18" charset="0"/>
                      </a:rPr>
                      <m:t>−</m:t>
                    </m:r>
                    <m:r>
                      <a:rPr lang="id-ID" sz="2000" i="1">
                        <a:latin typeface="Cambria Math" panose="02040503050406030204" pitchFamily="18" charset="0"/>
                      </a:rPr>
                      <m:t>𝑙𝑎𝑚𝑏𝑑𝑎</m:t>
                    </m:r>
                    <m:r>
                      <a:rPr lang="id-ID" sz="2000" i="1">
                        <a:latin typeface="Cambria Math" panose="02040503050406030204" pitchFamily="18" charset="0"/>
                      </a:rPr>
                      <m:t>∗</m:t>
                    </m:r>
                    <m:r>
                      <a:rPr lang="id-ID" sz="2000" i="1">
                        <a:latin typeface="Cambria Math" panose="02040503050406030204" pitchFamily="18" charset="0"/>
                      </a:rPr>
                      <m:t>𝑏</m:t>
                    </m:r>
                    <m:d>
                      <m:dPr>
                        <m:ctrlPr>
                          <a:rPr lang="id-ID" sz="2000" i="1">
                            <a:latin typeface="Cambria Math" panose="02040503050406030204" pitchFamily="18" charset="0"/>
                          </a:rPr>
                        </m:ctrlPr>
                      </m:dPr>
                      <m:e>
                        <m:r>
                          <a:rPr lang="id-ID" sz="2000" i="1">
                            <a:latin typeface="Cambria Math" panose="02040503050406030204" pitchFamily="18" charset="0"/>
                          </a:rPr>
                          <m:t>𝑖</m:t>
                        </m:r>
                      </m:e>
                    </m:d>
                  </m:oMath>
                </a14:m>
                <a:r>
                  <a:rPr lang="id-ID" sz="2000" dirty="0">
                    <a:latin typeface="Cambria" panose="02040503050406030204" pitchFamily="18" charset="0"/>
                    <a:ea typeface="Cambria" panose="02040503050406030204" pitchFamily="18" charset="0"/>
                  </a:rPr>
                  <a:t>, pada </a:t>
                </a:r>
                <a14:m>
                  <m:oMath xmlns:m="http://schemas.openxmlformats.org/officeDocument/2006/math">
                    <m:r>
                      <a:rPr lang="id-ID" sz="2000" i="1">
                        <a:latin typeface="Cambria Math" panose="02040503050406030204" pitchFamily="18" charset="0"/>
                      </a:rPr>
                      <m:t>𝑘</m:t>
                    </m:r>
                  </m:oMath>
                </a14:m>
                <a:r>
                  <a:rPr lang="id-ID" sz="2000" dirty="0">
                    <a:latin typeface="Cambria" panose="02040503050406030204" pitchFamily="18" charset="0"/>
                    <a:ea typeface="Cambria" panose="02040503050406030204" pitchFamily="18" charset="0"/>
                  </a:rPr>
                  <a:t> ada dua operasi yaitu pada </a:t>
                </a:r>
                <a14:m>
                  <m:oMath xmlns:m="http://schemas.openxmlformats.org/officeDocument/2006/math">
                    <m:r>
                      <a:rPr lang="id-ID" sz="2000" i="1">
                        <a:latin typeface="Cambria Math" panose="02040503050406030204" pitchFamily="18" charset="0"/>
                      </a:rPr>
                      <m:t>𝑎</m:t>
                    </m:r>
                    <m:d>
                      <m:dPr>
                        <m:ctrlPr>
                          <a:rPr lang="id-ID" sz="2000" i="1">
                            <a:latin typeface="Cambria Math" panose="02040503050406030204" pitchFamily="18" charset="0"/>
                          </a:rPr>
                        </m:ctrlPr>
                      </m:dPr>
                      <m:e>
                        <m:r>
                          <a:rPr lang="id-ID" sz="2000" i="1">
                            <a:latin typeface="Cambria Math" panose="02040503050406030204" pitchFamily="18" charset="0"/>
                          </a:rPr>
                          <m:t>𝑗</m:t>
                        </m:r>
                        <m:r>
                          <a:rPr lang="id-ID" sz="2000" i="1">
                            <a:latin typeface="Cambria Math" panose="02040503050406030204" pitchFamily="18" charset="0"/>
                          </a:rPr>
                          <m:t>,</m:t>
                        </m:r>
                        <m:r>
                          <a:rPr lang="id-ID" sz="2000" i="1">
                            <a:latin typeface="Cambria Math" panose="02040503050406030204" pitchFamily="18" charset="0"/>
                          </a:rPr>
                          <m:t>𝑘</m:t>
                        </m:r>
                      </m:e>
                    </m:d>
                    <m:r>
                      <a:rPr lang="id-ID" sz="2000" i="1">
                        <a:latin typeface="Cambria Math" panose="02040503050406030204" pitchFamily="18" charset="0"/>
                      </a:rPr>
                      <m:t>=</m:t>
                    </m:r>
                    <m:r>
                      <a:rPr lang="id-ID" sz="2000" i="1">
                        <a:latin typeface="Cambria Math" panose="02040503050406030204" pitchFamily="18" charset="0"/>
                      </a:rPr>
                      <m:t>𝑎</m:t>
                    </m:r>
                    <m:d>
                      <m:dPr>
                        <m:ctrlPr>
                          <a:rPr lang="id-ID" sz="2000" i="1">
                            <a:latin typeface="Cambria Math" panose="02040503050406030204" pitchFamily="18" charset="0"/>
                          </a:rPr>
                        </m:ctrlPr>
                      </m:dPr>
                      <m:e>
                        <m:eqArr>
                          <m:eqArrPr>
                            <m:ctrlPr>
                              <a:rPr lang="id-ID" sz="2000" i="1">
                                <a:latin typeface="Cambria Math" panose="02040503050406030204" pitchFamily="18" charset="0"/>
                              </a:rPr>
                            </m:ctrlPr>
                          </m:eqArrPr>
                          <m:e>
                            <m:r>
                              <a:rPr lang="id-ID" sz="2000" i="1">
                                <a:latin typeface="Cambria Math" panose="02040503050406030204" pitchFamily="18" charset="0"/>
                              </a:rPr>
                              <m:t>𝑗</m:t>
                            </m:r>
                          </m:e>
                          <m:e>
                            <m:r>
                              <a:rPr lang="id-ID" sz="2000" i="1">
                                <a:latin typeface="Cambria Math" panose="02040503050406030204" pitchFamily="18" charset="0"/>
                              </a:rPr>
                              <m:t>𝑘</m:t>
                            </m:r>
                          </m:e>
                        </m:eqArr>
                      </m:e>
                    </m:d>
                    <m:r>
                      <a:rPr lang="id-ID" sz="2000" i="1">
                        <a:latin typeface="Cambria Math" panose="02040503050406030204" pitchFamily="18" charset="0"/>
                      </a:rPr>
                      <m:t>−</m:t>
                    </m:r>
                    <m:r>
                      <a:rPr lang="id-ID" sz="2000" i="1">
                        <a:latin typeface="Cambria Math" panose="02040503050406030204" pitchFamily="18" charset="0"/>
                      </a:rPr>
                      <m:t>𝑙𝑎𝑚𝑏𝑑𝑎</m:t>
                    </m:r>
                    <m:r>
                      <a:rPr lang="id-ID" sz="2000" i="1">
                        <a:latin typeface="Cambria Math" panose="02040503050406030204" pitchFamily="18" charset="0"/>
                      </a:rPr>
                      <m:t>∗</m:t>
                    </m:r>
                    <m:r>
                      <a:rPr lang="id-ID" sz="2000" i="1">
                        <a:latin typeface="Cambria Math" panose="02040503050406030204" pitchFamily="18" charset="0"/>
                      </a:rPr>
                      <m:t>𝑎</m:t>
                    </m:r>
                    <m:d>
                      <m:dPr>
                        <m:ctrlPr>
                          <a:rPr lang="id-ID" sz="2000" i="1">
                            <a:latin typeface="Cambria Math" panose="02040503050406030204" pitchFamily="18" charset="0"/>
                          </a:rPr>
                        </m:ctrlPr>
                      </m:dPr>
                      <m:e>
                        <m:r>
                          <a:rPr lang="id-ID" sz="2000" i="1">
                            <a:latin typeface="Cambria Math" panose="02040503050406030204" pitchFamily="18" charset="0"/>
                          </a:rPr>
                          <m:t>𝑖</m:t>
                        </m:r>
                        <m:r>
                          <a:rPr lang="id-ID" sz="2000" i="1">
                            <a:latin typeface="Cambria Math" panose="02040503050406030204" pitchFamily="18" charset="0"/>
                          </a:rPr>
                          <m:t>,</m:t>
                        </m:r>
                        <m:r>
                          <a:rPr lang="id-ID" sz="2000" i="1">
                            <a:latin typeface="Cambria Math" panose="02040503050406030204" pitchFamily="18" charset="0"/>
                          </a:rPr>
                          <m:t>𝑘</m:t>
                        </m:r>
                      </m:e>
                    </m:d>
                  </m:oMath>
                </a14:m>
                <a:r>
                  <a:rPr lang="id-ID" sz="2000" dirty="0">
                    <a:latin typeface="Cambria" panose="02040503050406030204" pitchFamily="18" charset="0"/>
                    <a:ea typeface="Cambria" panose="02040503050406030204" pitchFamily="18" charset="0"/>
                  </a:rPr>
                  <a:t>.</a:t>
                </a:r>
              </a:p>
            </p:txBody>
          </p:sp>
        </mc:Choice>
        <mc:Fallback xmlns="">
          <p:sp>
            <p:nvSpPr>
              <p:cNvPr id="3" name="Content Placeholder 2">
                <a:extLst>
                  <a:ext uri="{FF2B5EF4-FFF2-40B4-BE49-F238E27FC236}">
                    <a16:creationId xmlns:a16="http://schemas.microsoft.com/office/drawing/2014/main" id="{0F2ACBCF-D662-47BA-B8B5-0FFB608567E7}"/>
                  </a:ext>
                </a:extLst>
              </p:cNvPr>
              <p:cNvSpPr>
                <a:spLocks noGrp="1" noRot="1" noChangeAspect="1" noMove="1" noResize="1" noEditPoints="1" noAdjustHandles="1" noChangeArrowheads="1" noChangeShapeType="1" noTextEdit="1"/>
              </p:cNvSpPr>
              <p:nvPr>
                <p:ph idx="1"/>
              </p:nvPr>
            </p:nvSpPr>
            <p:spPr>
              <a:xfrm>
                <a:off x="838200" y="2234491"/>
                <a:ext cx="10515600" cy="3885698"/>
              </a:xfrm>
              <a:blipFill>
                <a:blip r:embed="rId3"/>
                <a:stretch>
                  <a:fillRect l="-638" t="-1727" r="-580"/>
                </a:stretch>
              </a:blipFill>
            </p:spPr>
            <p:txBody>
              <a:bodyPr/>
              <a:lstStyle/>
              <a:p>
                <a:r>
                  <a:rPr lang="id-ID">
                    <a:noFill/>
                  </a:rPr>
                  <a:t> </a:t>
                </a:r>
              </a:p>
            </p:txBody>
          </p:sp>
        </mc:Fallback>
      </mc:AlternateContent>
      <p:grpSp>
        <p:nvGrpSpPr>
          <p:cNvPr id="4" name="Group 3">
            <a:extLst>
              <a:ext uri="{FF2B5EF4-FFF2-40B4-BE49-F238E27FC236}">
                <a16:creationId xmlns:a16="http://schemas.microsoft.com/office/drawing/2014/main" id="{56079CB8-137D-4720-AFE1-2C8C59F355B1}"/>
              </a:ext>
            </a:extLst>
          </p:cNvPr>
          <p:cNvGrpSpPr/>
          <p:nvPr/>
        </p:nvGrpSpPr>
        <p:grpSpPr>
          <a:xfrm>
            <a:off x="101601" y="113638"/>
            <a:ext cx="1465479" cy="1562762"/>
            <a:chOff x="101601" y="113638"/>
            <a:chExt cx="1465479" cy="1562762"/>
          </a:xfrm>
        </p:grpSpPr>
        <p:cxnSp>
          <p:nvCxnSpPr>
            <p:cNvPr id="5" name="Straight Connector 4">
              <a:extLst>
                <a:ext uri="{FF2B5EF4-FFF2-40B4-BE49-F238E27FC236}">
                  <a16:creationId xmlns:a16="http://schemas.microsoft.com/office/drawing/2014/main" id="{E8059347-B8FD-481B-9E64-F6A991D1B24B}"/>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6" name="Straight Connector 5">
              <a:extLst>
                <a:ext uri="{FF2B5EF4-FFF2-40B4-BE49-F238E27FC236}">
                  <a16:creationId xmlns:a16="http://schemas.microsoft.com/office/drawing/2014/main" id="{9BA0A828-BE8F-4021-9197-9DEA2182A999}"/>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7" name="Group 6">
            <a:extLst>
              <a:ext uri="{FF2B5EF4-FFF2-40B4-BE49-F238E27FC236}">
                <a16:creationId xmlns:a16="http://schemas.microsoft.com/office/drawing/2014/main" id="{6FAA1048-F02F-4FF9-B563-46F13FF5F606}"/>
              </a:ext>
            </a:extLst>
          </p:cNvPr>
          <p:cNvGrpSpPr/>
          <p:nvPr/>
        </p:nvGrpSpPr>
        <p:grpSpPr>
          <a:xfrm>
            <a:off x="353297" y="402551"/>
            <a:ext cx="11520000" cy="128480"/>
            <a:chOff x="2196612" y="1657878"/>
            <a:chExt cx="7972024" cy="128480"/>
          </a:xfrm>
        </p:grpSpPr>
        <p:cxnSp>
          <p:nvCxnSpPr>
            <p:cNvPr id="8" name="Straight Connector 7">
              <a:extLst>
                <a:ext uri="{FF2B5EF4-FFF2-40B4-BE49-F238E27FC236}">
                  <a16:creationId xmlns:a16="http://schemas.microsoft.com/office/drawing/2014/main" id="{F574349D-556F-45B5-8170-E51327CB0F85}"/>
                </a:ext>
              </a:extLst>
            </p:cNvPr>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9" name="Straight Connector 8">
              <a:extLst>
                <a:ext uri="{FF2B5EF4-FFF2-40B4-BE49-F238E27FC236}">
                  <a16:creationId xmlns:a16="http://schemas.microsoft.com/office/drawing/2014/main" id="{75FAD53C-1294-46AF-8D69-0D8847113802}"/>
                </a:ext>
              </a:extLst>
            </p:cNvPr>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0" name="Group 9">
            <a:extLst>
              <a:ext uri="{FF2B5EF4-FFF2-40B4-BE49-F238E27FC236}">
                <a16:creationId xmlns:a16="http://schemas.microsoft.com/office/drawing/2014/main" id="{509D839E-C84F-4F7D-91AB-611726D177D6}"/>
              </a:ext>
            </a:extLst>
          </p:cNvPr>
          <p:cNvGrpSpPr/>
          <p:nvPr/>
        </p:nvGrpSpPr>
        <p:grpSpPr>
          <a:xfrm>
            <a:off x="243058" y="6325910"/>
            <a:ext cx="11520000" cy="151558"/>
            <a:chOff x="2086375" y="2485623"/>
            <a:chExt cx="7972024" cy="151558"/>
          </a:xfrm>
        </p:grpSpPr>
        <p:cxnSp>
          <p:nvCxnSpPr>
            <p:cNvPr id="11" name="Straight Connector 10">
              <a:extLst>
                <a:ext uri="{FF2B5EF4-FFF2-40B4-BE49-F238E27FC236}">
                  <a16:creationId xmlns:a16="http://schemas.microsoft.com/office/drawing/2014/main" id="{DA2345B5-9AB3-4D77-8F67-99D475D945CD}"/>
                </a:ext>
              </a:extLst>
            </p:cNvPr>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2" name="Straight Connector 11">
              <a:extLst>
                <a:ext uri="{FF2B5EF4-FFF2-40B4-BE49-F238E27FC236}">
                  <a16:creationId xmlns:a16="http://schemas.microsoft.com/office/drawing/2014/main" id="{A66089C8-7383-456C-902F-6C9D3EA53434}"/>
                </a:ext>
              </a:extLst>
            </p:cNvPr>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3" name="Group 12">
            <a:extLst>
              <a:ext uri="{FF2B5EF4-FFF2-40B4-BE49-F238E27FC236}">
                <a16:creationId xmlns:a16="http://schemas.microsoft.com/office/drawing/2014/main" id="{7CEC24A0-D961-448A-877D-8A9CF01510BB}"/>
              </a:ext>
            </a:extLst>
          </p:cNvPr>
          <p:cNvGrpSpPr/>
          <p:nvPr/>
        </p:nvGrpSpPr>
        <p:grpSpPr>
          <a:xfrm rot="10800000">
            <a:off x="10604063" y="5189105"/>
            <a:ext cx="1465479" cy="1562762"/>
            <a:chOff x="101601" y="113638"/>
            <a:chExt cx="1465479" cy="1562762"/>
          </a:xfrm>
        </p:grpSpPr>
        <p:cxnSp>
          <p:nvCxnSpPr>
            <p:cNvPr id="14" name="Straight Connector 13">
              <a:extLst>
                <a:ext uri="{FF2B5EF4-FFF2-40B4-BE49-F238E27FC236}">
                  <a16:creationId xmlns:a16="http://schemas.microsoft.com/office/drawing/2014/main" id="{53A75EEC-04B6-4AA6-91F9-4670E5E5BA66}"/>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5" name="Straight Connector 14">
              <a:extLst>
                <a:ext uri="{FF2B5EF4-FFF2-40B4-BE49-F238E27FC236}">
                  <a16:creationId xmlns:a16="http://schemas.microsoft.com/office/drawing/2014/main" id="{241073CB-CCB0-4A2D-AB19-FBDCABDA35E4}"/>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17" name="Title 1">
            <a:extLst>
              <a:ext uri="{FF2B5EF4-FFF2-40B4-BE49-F238E27FC236}">
                <a16:creationId xmlns:a16="http://schemas.microsoft.com/office/drawing/2014/main" id="{1D6C6EDD-D243-4753-9934-385B63828D7B}"/>
              </a:ext>
            </a:extLst>
          </p:cNvPr>
          <p:cNvSpPr>
            <a:spLocks noGrp="1"/>
          </p:cNvSpPr>
          <p:nvPr>
            <p:ph type="title"/>
          </p:nvPr>
        </p:nvSpPr>
        <p:spPr>
          <a:xfrm>
            <a:off x="821202" y="874971"/>
            <a:ext cx="10515600" cy="816221"/>
          </a:xfrm>
        </p:spPr>
        <p:style>
          <a:lnRef idx="0">
            <a:schemeClr val="accent1"/>
          </a:lnRef>
          <a:fillRef idx="3">
            <a:schemeClr val="accent1"/>
          </a:fillRef>
          <a:effectRef idx="3">
            <a:schemeClr val="accent1"/>
          </a:effectRef>
          <a:fontRef idx="minor">
            <a:schemeClr val="lt1"/>
          </a:fontRef>
        </p:style>
        <p:txBody>
          <a:bodyPr>
            <a:normAutofit fontScale="90000"/>
          </a:bodyPr>
          <a:lstStyle/>
          <a:p>
            <a:br>
              <a:rPr lang="id-ID" dirty="0"/>
            </a:br>
            <a:r>
              <a:rPr lang="id-ID" dirty="0"/>
              <a:t>B. Floops Pada Metode Eliminasi Gaussian</a:t>
            </a:r>
            <a:br>
              <a:rPr lang="id-ID" dirty="0"/>
            </a:br>
            <a:endParaRPr lang="id-ID" dirty="0"/>
          </a:p>
        </p:txBody>
      </p:sp>
    </p:spTree>
    <p:extLst>
      <p:ext uri="{BB962C8B-B14F-4D97-AF65-F5344CB8AC3E}">
        <p14:creationId xmlns:p14="http://schemas.microsoft.com/office/powerpoint/2010/main" val="19457453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F2ACBCF-D662-47BA-B8B5-0FFB608567E7}"/>
                  </a:ext>
                </a:extLst>
              </p:cNvPr>
              <p:cNvSpPr>
                <a:spLocks noGrp="1"/>
              </p:cNvSpPr>
              <p:nvPr>
                <p:ph idx="1"/>
              </p:nvPr>
            </p:nvSpPr>
            <p:spPr>
              <a:xfrm>
                <a:off x="838200" y="1828235"/>
                <a:ext cx="10515600" cy="4620205"/>
              </a:xfrm>
            </p:spPr>
            <p:txBody>
              <a:bodyPr>
                <a:normAutofit fontScale="55000" lnSpcReduction="20000"/>
              </a:bodyPr>
              <a:lstStyle/>
              <a:p>
                <a:pPr marL="0" indent="0" algn="just">
                  <a:lnSpc>
                    <a:spcPct val="120000"/>
                  </a:lnSpc>
                  <a:buNone/>
                </a:pPr>
                <a:r>
                  <a:rPr lang="id-ID" sz="3600" dirty="0">
                    <a:latin typeface="Cambria" panose="02040503050406030204" pitchFamily="18" charset="0"/>
                    <a:ea typeface="Cambria" panose="02040503050406030204" pitchFamily="18" charset="0"/>
                  </a:rPr>
                  <a:t>Diperoleh flops untuk membentuk sistem segitiga atas adalah </a:t>
                </a:r>
                <a14:m>
                  <m:oMath xmlns:m="http://schemas.openxmlformats.org/officeDocument/2006/math">
                    <m:nary>
                      <m:naryPr>
                        <m:chr m:val="∑"/>
                        <m:limLoc m:val="subSup"/>
                        <m:ctrlPr>
                          <a:rPr lang="id-ID" sz="3600" i="1" smtClean="0">
                            <a:latin typeface="Cambria Math" panose="02040503050406030204" pitchFamily="18" charset="0"/>
                          </a:rPr>
                        </m:ctrlPr>
                      </m:naryPr>
                      <m:sub>
                        <m:r>
                          <m:rPr>
                            <m:brk m:alnAt="25"/>
                          </m:rPr>
                          <a:rPr lang="id-ID" sz="3600" b="0" i="1" smtClean="0">
                            <a:latin typeface="Cambria Math" panose="02040503050406030204" pitchFamily="18" charset="0"/>
                          </a:rPr>
                          <m:t>𝑖</m:t>
                        </m:r>
                        <m:r>
                          <a:rPr lang="id-ID" sz="3600" b="0" i="1" smtClean="0">
                            <a:latin typeface="Cambria Math" panose="02040503050406030204" pitchFamily="18" charset="0"/>
                          </a:rPr>
                          <m:t>=1</m:t>
                        </m:r>
                      </m:sub>
                      <m:sup>
                        <m:r>
                          <a:rPr lang="id-ID" sz="3600" b="0" i="1" smtClean="0">
                            <a:latin typeface="Cambria Math" panose="02040503050406030204" pitchFamily="18" charset="0"/>
                          </a:rPr>
                          <m:t>𝑛</m:t>
                        </m:r>
                        <m:r>
                          <a:rPr lang="id-ID" sz="3600" b="0" i="1" smtClean="0">
                            <a:latin typeface="Cambria Math" panose="02040503050406030204" pitchFamily="18" charset="0"/>
                          </a:rPr>
                          <m:t>−1</m:t>
                        </m:r>
                      </m:sup>
                      <m:e>
                        <m:nary>
                          <m:naryPr>
                            <m:chr m:val="∑"/>
                            <m:limLoc m:val="subSup"/>
                            <m:ctrlPr>
                              <a:rPr lang="id-ID" sz="3600" i="1" smtClean="0">
                                <a:latin typeface="Cambria Math" panose="02040503050406030204" pitchFamily="18" charset="0"/>
                              </a:rPr>
                            </m:ctrlPr>
                          </m:naryPr>
                          <m:sub>
                            <m:r>
                              <m:rPr>
                                <m:brk m:alnAt="25"/>
                              </m:rPr>
                              <a:rPr lang="id-ID" sz="3600" b="0" i="1" smtClean="0">
                                <a:latin typeface="Cambria Math" panose="02040503050406030204" pitchFamily="18" charset="0"/>
                              </a:rPr>
                              <m:t>𝑗</m:t>
                            </m:r>
                            <m:r>
                              <a:rPr lang="id-ID" sz="3600" b="0" i="1" smtClean="0">
                                <a:latin typeface="Cambria Math" panose="02040503050406030204" pitchFamily="18" charset="0"/>
                              </a:rPr>
                              <m:t>=</m:t>
                            </m:r>
                            <m:r>
                              <a:rPr lang="id-ID" sz="3600" b="0" i="1" smtClean="0">
                                <a:latin typeface="Cambria Math" panose="02040503050406030204" pitchFamily="18" charset="0"/>
                              </a:rPr>
                              <m:t>𝑖</m:t>
                            </m:r>
                            <m:r>
                              <a:rPr lang="id-ID" sz="3600" b="0" i="1" smtClean="0">
                                <a:latin typeface="Cambria Math" panose="02040503050406030204" pitchFamily="18" charset="0"/>
                              </a:rPr>
                              <m:t>+1</m:t>
                            </m:r>
                          </m:sub>
                          <m:sup>
                            <m:r>
                              <a:rPr lang="id-ID" sz="3600" b="0" i="1" smtClean="0">
                                <a:latin typeface="Cambria Math" panose="02040503050406030204" pitchFamily="18" charset="0"/>
                              </a:rPr>
                              <m:t>𝑛</m:t>
                            </m:r>
                          </m:sup>
                          <m:e>
                            <m:r>
                              <a:rPr lang="id-ID" sz="3600" b="0" i="1" smtClean="0">
                                <a:latin typeface="Cambria Math" panose="02040503050406030204" pitchFamily="18" charset="0"/>
                              </a:rPr>
                              <m:t>(3+</m:t>
                            </m:r>
                            <m:nary>
                              <m:naryPr>
                                <m:chr m:val="∑"/>
                                <m:limLoc m:val="subSup"/>
                                <m:ctrlPr>
                                  <a:rPr lang="id-ID" sz="3600" b="0" i="1" smtClean="0">
                                    <a:latin typeface="Cambria Math" panose="02040503050406030204" pitchFamily="18" charset="0"/>
                                  </a:rPr>
                                </m:ctrlPr>
                              </m:naryPr>
                              <m:sub>
                                <m:r>
                                  <m:rPr>
                                    <m:brk m:alnAt="25"/>
                                  </m:rPr>
                                  <a:rPr lang="id-ID" sz="3600" b="0" i="1" smtClean="0">
                                    <a:latin typeface="Cambria Math" panose="02040503050406030204" pitchFamily="18" charset="0"/>
                                  </a:rPr>
                                  <m:t>𝑘</m:t>
                                </m:r>
                                <m:r>
                                  <a:rPr lang="id-ID" sz="3600" b="0" i="1" smtClean="0">
                                    <a:latin typeface="Cambria Math" panose="02040503050406030204" pitchFamily="18" charset="0"/>
                                  </a:rPr>
                                  <m:t>=</m:t>
                                </m:r>
                                <m:r>
                                  <a:rPr lang="id-ID" sz="3600" b="0" i="1" smtClean="0">
                                    <a:latin typeface="Cambria Math" panose="02040503050406030204" pitchFamily="18" charset="0"/>
                                  </a:rPr>
                                  <m:t>𝑖</m:t>
                                </m:r>
                              </m:sub>
                              <m:sup>
                                <m:r>
                                  <a:rPr lang="id-ID" sz="3600" b="0" i="1" smtClean="0">
                                    <a:latin typeface="Cambria Math" panose="02040503050406030204" pitchFamily="18" charset="0"/>
                                  </a:rPr>
                                  <m:t>𝑛</m:t>
                                </m:r>
                              </m:sup>
                              <m:e>
                                <m:r>
                                  <a:rPr lang="id-ID" sz="3600" b="0" i="1" smtClean="0">
                                    <a:latin typeface="Cambria Math" panose="02040503050406030204" pitchFamily="18" charset="0"/>
                                  </a:rPr>
                                  <m:t>2).</m:t>
                                </m:r>
                              </m:e>
                            </m:nary>
                          </m:e>
                        </m:nary>
                      </m:e>
                    </m:nary>
                  </m:oMath>
                </a14:m>
                <a:r>
                  <a:rPr lang="id-ID" sz="3600" dirty="0">
                    <a:latin typeface="Cambria" panose="02040503050406030204" pitchFamily="18" charset="0"/>
                    <a:ea typeface="Cambria" panose="02040503050406030204" pitchFamily="18" charset="0"/>
                  </a:rPr>
                  <a:t> Selanjutnya dijabarkan menggunakan sifat jumlahan suku – suku:</a:t>
                </a:r>
              </a:p>
              <a:p>
                <a:pPr marL="0" indent="0">
                  <a:buNone/>
                </a:pPr>
                <a:endParaRPr lang="id-ID" dirty="0">
                  <a:latin typeface="Cambria" panose="02040503050406030204" pitchFamily="18" charset="0"/>
                  <a:ea typeface="Cambria" panose="02040503050406030204" pitchFamily="18" charset="0"/>
                </a:endParaRPr>
              </a:p>
              <a:p>
                <a:pPr marL="0" indent="0">
                  <a:buNone/>
                </a:pPr>
                <a14:m>
                  <m:oMathPara xmlns:m="http://schemas.openxmlformats.org/officeDocument/2006/math">
                    <m:oMathParaPr>
                      <m:jc m:val="left"/>
                    </m:oMathParaPr>
                    <m:oMath xmlns:m="http://schemas.openxmlformats.org/officeDocument/2006/math">
                      <m:nary>
                        <m:naryPr>
                          <m:chr m:val="∑"/>
                          <m:ctrlPr>
                            <a:rPr lang="id-ID" i="1" smtClean="0">
                              <a:latin typeface="Cambria Math" panose="02040503050406030204" pitchFamily="18" charset="0"/>
                            </a:rPr>
                          </m:ctrlPr>
                        </m:naryPr>
                        <m:sub>
                          <m:r>
                            <m:rPr>
                              <m:brk m:alnAt="23"/>
                            </m:rPr>
                            <a:rPr lang="id-ID" b="0" i="1" smtClean="0">
                              <a:latin typeface="Cambria Math" panose="02040503050406030204" pitchFamily="18" charset="0"/>
                            </a:rPr>
                            <m:t>𝑖</m:t>
                          </m:r>
                          <m:r>
                            <a:rPr lang="id-ID" b="0" i="1" smtClean="0">
                              <a:latin typeface="Cambria Math" panose="02040503050406030204" pitchFamily="18" charset="0"/>
                            </a:rPr>
                            <m:t>=1</m:t>
                          </m:r>
                        </m:sub>
                        <m:sup>
                          <m:r>
                            <a:rPr lang="id-ID" b="0" i="1" smtClean="0">
                              <a:latin typeface="Cambria Math" panose="02040503050406030204" pitchFamily="18" charset="0"/>
                            </a:rPr>
                            <m:t>𝑛</m:t>
                          </m:r>
                          <m:r>
                            <a:rPr lang="id-ID" b="0" i="1" smtClean="0">
                              <a:latin typeface="Cambria Math" panose="02040503050406030204" pitchFamily="18" charset="0"/>
                            </a:rPr>
                            <m:t>−1</m:t>
                          </m:r>
                        </m:sup>
                        <m:e>
                          <m:nary>
                            <m:naryPr>
                              <m:chr m:val="∑"/>
                              <m:ctrlPr>
                                <a:rPr lang="id-ID" i="1" smtClean="0">
                                  <a:latin typeface="Cambria Math" panose="02040503050406030204" pitchFamily="18" charset="0"/>
                                </a:rPr>
                              </m:ctrlPr>
                            </m:naryPr>
                            <m:sub>
                              <m:r>
                                <m:rPr>
                                  <m:brk m:alnAt="23"/>
                                </m:rPr>
                                <a:rPr lang="id-ID" b="0" i="1" smtClean="0">
                                  <a:latin typeface="Cambria Math" panose="02040503050406030204" pitchFamily="18" charset="0"/>
                                </a:rPr>
                                <m:t>𝑗</m:t>
                              </m:r>
                              <m:r>
                                <a:rPr lang="id-ID" b="0" i="1" smtClean="0">
                                  <a:latin typeface="Cambria Math" panose="02040503050406030204" pitchFamily="18" charset="0"/>
                                </a:rPr>
                                <m:t>=</m:t>
                              </m:r>
                              <m:r>
                                <a:rPr lang="id-ID" b="0" i="1" smtClean="0">
                                  <a:latin typeface="Cambria Math" panose="02040503050406030204" pitchFamily="18" charset="0"/>
                                </a:rPr>
                                <m:t>𝑖</m:t>
                              </m:r>
                              <m:r>
                                <a:rPr lang="id-ID" b="0" i="1" smtClean="0">
                                  <a:latin typeface="Cambria Math" panose="02040503050406030204" pitchFamily="18" charset="0"/>
                                </a:rPr>
                                <m:t>+1</m:t>
                              </m:r>
                            </m:sub>
                            <m:sup>
                              <m:r>
                                <a:rPr lang="id-ID" b="0" i="1" smtClean="0">
                                  <a:latin typeface="Cambria Math" panose="02040503050406030204" pitchFamily="18" charset="0"/>
                                </a:rPr>
                                <m:t>𝑛</m:t>
                              </m:r>
                            </m:sup>
                            <m:e>
                              <m:d>
                                <m:dPr>
                                  <m:ctrlPr>
                                    <a:rPr lang="id-ID" i="1" smtClean="0">
                                      <a:latin typeface="Cambria Math" panose="02040503050406030204" pitchFamily="18" charset="0"/>
                                    </a:rPr>
                                  </m:ctrlPr>
                                </m:dPr>
                                <m:e>
                                  <m:r>
                                    <a:rPr lang="id-ID" i="1">
                                      <a:latin typeface="Cambria Math" panose="02040503050406030204" pitchFamily="18" charset="0"/>
                                    </a:rPr>
                                    <m:t>3+</m:t>
                                  </m:r>
                                  <m:nary>
                                    <m:naryPr>
                                      <m:chr m:val="∑"/>
                                      <m:ctrlPr>
                                        <a:rPr lang="id-ID" i="1">
                                          <a:latin typeface="Cambria Math" panose="02040503050406030204" pitchFamily="18" charset="0"/>
                                        </a:rPr>
                                      </m:ctrlPr>
                                    </m:naryPr>
                                    <m:sub>
                                      <m:r>
                                        <m:rPr>
                                          <m:brk m:alnAt="23"/>
                                        </m:rPr>
                                        <a:rPr lang="id-ID" i="1">
                                          <a:latin typeface="Cambria Math" panose="02040503050406030204" pitchFamily="18" charset="0"/>
                                        </a:rPr>
                                        <m:t>𝑘</m:t>
                                      </m:r>
                                      <m:r>
                                        <a:rPr lang="id-ID" i="1">
                                          <a:latin typeface="Cambria Math" panose="02040503050406030204" pitchFamily="18" charset="0"/>
                                        </a:rPr>
                                        <m:t>=</m:t>
                                      </m:r>
                                      <m:r>
                                        <a:rPr lang="id-ID" i="1">
                                          <a:latin typeface="Cambria Math" panose="02040503050406030204" pitchFamily="18" charset="0"/>
                                        </a:rPr>
                                        <m:t>𝑖</m:t>
                                      </m:r>
                                    </m:sub>
                                    <m:sup>
                                      <m:r>
                                        <a:rPr lang="id-ID" i="1">
                                          <a:latin typeface="Cambria Math" panose="02040503050406030204" pitchFamily="18" charset="0"/>
                                        </a:rPr>
                                        <m:t>𝑛</m:t>
                                      </m:r>
                                    </m:sup>
                                    <m:e>
                                      <m:r>
                                        <a:rPr lang="id-ID" i="1">
                                          <a:latin typeface="Cambria Math" panose="02040503050406030204" pitchFamily="18" charset="0"/>
                                        </a:rPr>
                                        <m:t>2</m:t>
                                      </m:r>
                                    </m:e>
                                  </m:nary>
                                </m:e>
                              </m:d>
                              <m:r>
                                <a:rPr lang="id-ID" b="0" i="1" smtClean="0">
                                  <a:latin typeface="Cambria Math" panose="02040503050406030204" pitchFamily="18" charset="0"/>
                                </a:rPr>
                                <m:t>= </m:t>
                              </m:r>
                            </m:e>
                          </m:nary>
                          <m:nary>
                            <m:naryPr>
                              <m:chr m:val="∑"/>
                              <m:ctrlPr>
                                <a:rPr lang="id-ID" i="1" smtClean="0">
                                  <a:latin typeface="Cambria Math" panose="02040503050406030204" pitchFamily="18" charset="0"/>
                                </a:rPr>
                              </m:ctrlPr>
                            </m:naryPr>
                            <m:sub>
                              <m:r>
                                <m:rPr>
                                  <m:brk m:alnAt="23"/>
                                </m:rPr>
                                <a:rPr lang="id-ID" b="0" i="1" smtClean="0">
                                  <a:latin typeface="Cambria Math" panose="02040503050406030204" pitchFamily="18" charset="0"/>
                                </a:rPr>
                                <m:t>𝑖</m:t>
                              </m:r>
                              <m:r>
                                <a:rPr lang="id-ID" b="0" i="1" smtClean="0">
                                  <a:latin typeface="Cambria Math" panose="02040503050406030204" pitchFamily="18" charset="0"/>
                                </a:rPr>
                                <m:t>=1</m:t>
                              </m:r>
                            </m:sub>
                            <m:sup>
                              <m:r>
                                <a:rPr lang="id-ID" b="0" i="1" smtClean="0">
                                  <a:latin typeface="Cambria Math" panose="02040503050406030204" pitchFamily="18" charset="0"/>
                                </a:rPr>
                                <m:t>𝑛</m:t>
                              </m:r>
                              <m:r>
                                <a:rPr lang="id-ID" b="0" i="1" smtClean="0">
                                  <a:latin typeface="Cambria Math" panose="02040503050406030204" pitchFamily="18" charset="0"/>
                                </a:rPr>
                                <m:t>−1</m:t>
                              </m:r>
                            </m:sup>
                            <m:e>
                              <m:d>
                                <m:dPr>
                                  <m:ctrlPr>
                                    <a:rPr lang="id-ID" i="1" smtClean="0">
                                      <a:latin typeface="Cambria Math" panose="02040503050406030204" pitchFamily="18" charset="0"/>
                                    </a:rPr>
                                  </m:ctrlPr>
                                </m:dPr>
                                <m:e>
                                  <m:nary>
                                    <m:naryPr>
                                      <m:chr m:val="∑"/>
                                      <m:ctrlPr>
                                        <a:rPr lang="id-ID" i="1" smtClean="0">
                                          <a:latin typeface="Cambria Math" panose="02040503050406030204" pitchFamily="18" charset="0"/>
                                        </a:rPr>
                                      </m:ctrlPr>
                                    </m:naryPr>
                                    <m:sub>
                                      <m:r>
                                        <m:rPr>
                                          <m:brk m:alnAt="23"/>
                                        </m:rPr>
                                        <a:rPr lang="id-ID" b="0" i="1" smtClean="0">
                                          <a:latin typeface="Cambria Math" panose="02040503050406030204" pitchFamily="18" charset="0"/>
                                        </a:rPr>
                                        <m:t>𝑗</m:t>
                                      </m:r>
                                      <m:r>
                                        <a:rPr lang="id-ID" b="0" i="1" smtClean="0">
                                          <a:latin typeface="Cambria Math" panose="02040503050406030204" pitchFamily="18" charset="0"/>
                                        </a:rPr>
                                        <m:t>=</m:t>
                                      </m:r>
                                      <m:r>
                                        <a:rPr lang="id-ID" b="0" i="1" smtClean="0">
                                          <a:latin typeface="Cambria Math" panose="02040503050406030204" pitchFamily="18" charset="0"/>
                                        </a:rPr>
                                        <m:t>𝑖</m:t>
                                      </m:r>
                                      <m:r>
                                        <a:rPr lang="id-ID" b="0" i="1" smtClean="0">
                                          <a:latin typeface="Cambria Math" panose="02040503050406030204" pitchFamily="18" charset="0"/>
                                        </a:rPr>
                                        <m:t>+1</m:t>
                                      </m:r>
                                    </m:sub>
                                    <m:sup>
                                      <m:r>
                                        <a:rPr lang="id-ID" b="0" i="1" smtClean="0">
                                          <a:latin typeface="Cambria Math" panose="02040503050406030204" pitchFamily="18" charset="0"/>
                                        </a:rPr>
                                        <m:t>𝑛</m:t>
                                      </m:r>
                                    </m:sup>
                                    <m:e>
                                      <m:r>
                                        <a:rPr lang="id-ID" b="0" i="1" smtClean="0">
                                          <a:latin typeface="Cambria Math" panose="02040503050406030204" pitchFamily="18" charset="0"/>
                                        </a:rPr>
                                        <m:t>(3+2</m:t>
                                      </m:r>
                                      <m:d>
                                        <m:dPr>
                                          <m:ctrlPr>
                                            <a:rPr lang="id-ID" b="0" i="1" smtClean="0">
                                              <a:latin typeface="Cambria Math" panose="02040503050406030204" pitchFamily="18" charset="0"/>
                                            </a:rPr>
                                          </m:ctrlPr>
                                        </m:dPr>
                                        <m:e>
                                          <m:r>
                                            <a:rPr lang="id-ID" b="0" i="1" smtClean="0">
                                              <a:latin typeface="Cambria Math" panose="02040503050406030204" pitchFamily="18" charset="0"/>
                                            </a:rPr>
                                            <m:t>𝑛</m:t>
                                          </m:r>
                                          <m:r>
                                            <a:rPr lang="id-ID" b="0" i="1" smtClean="0">
                                              <a:latin typeface="Cambria Math" panose="02040503050406030204" pitchFamily="18" charset="0"/>
                                            </a:rPr>
                                            <m:t>−</m:t>
                                          </m:r>
                                          <m:r>
                                            <a:rPr lang="id-ID" b="0" i="1" smtClean="0">
                                              <a:latin typeface="Cambria Math" panose="02040503050406030204" pitchFamily="18" charset="0"/>
                                            </a:rPr>
                                            <m:t>𝑖</m:t>
                                          </m:r>
                                          <m:r>
                                            <a:rPr lang="id-ID" b="0" i="1" smtClean="0">
                                              <a:latin typeface="Cambria Math" panose="02040503050406030204" pitchFamily="18" charset="0"/>
                                            </a:rPr>
                                            <m:t>+1</m:t>
                                          </m:r>
                                        </m:e>
                                      </m:d>
                                      <m:r>
                                        <a:rPr lang="id-ID" b="0" i="1" smtClean="0">
                                          <a:latin typeface="Cambria Math" panose="02040503050406030204" pitchFamily="18" charset="0"/>
                                        </a:rPr>
                                        <m:t>)</m:t>
                                      </m:r>
                                    </m:e>
                                  </m:nary>
                                </m:e>
                              </m:d>
                            </m:e>
                          </m:nary>
                        </m:e>
                      </m:nary>
                    </m:oMath>
                  </m:oMathPara>
                </a14:m>
                <a:endParaRPr lang="id-ID" dirty="0">
                  <a:latin typeface="Cambria" panose="02040503050406030204" pitchFamily="18" charset="0"/>
                  <a:ea typeface="Cambria" panose="02040503050406030204" pitchFamily="18" charset="0"/>
                </a:endParaRPr>
              </a:p>
              <a:p>
                <a:pPr marL="0" indent="0">
                  <a:buNone/>
                </a:pPr>
                <a14:m>
                  <m:oMathPara xmlns:m="http://schemas.openxmlformats.org/officeDocument/2006/math">
                    <m:oMathParaPr>
                      <m:jc m:val="left"/>
                    </m:oMathParaPr>
                    <m:oMath xmlns:m="http://schemas.openxmlformats.org/officeDocument/2006/math">
                      <m:r>
                        <a:rPr lang="id-ID" b="0" i="1" smtClean="0">
                          <a:latin typeface="Cambria Math" panose="02040503050406030204" pitchFamily="18" charset="0"/>
                        </a:rPr>
                        <m:t>                                           =</m:t>
                      </m:r>
                      <m:nary>
                        <m:naryPr>
                          <m:chr m:val="∑"/>
                          <m:ctrlPr>
                            <a:rPr lang="id-ID" i="1">
                              <a:latin typeface="Cambria Math" panose="02040503050406030204" pitchFamily="18" charset="0"/>
                            </a:rPr>
                          </m:ctrlPr>
                        </m:naryPr>
                        <m:sub>
                          <m:r>
                            <m:rPr>
                              <m:brk m:alnAt="23"/>
                            </m:rPr>
                            <a:rPr lang="id-ID" i="1">
                              <a:latin typeface="Cambria Math" panose="02040503050406030204" pitchFamily="18" charset="0"/>
                            </a:rPr>
                            <m:t>𝑖</m:t>
                          </m:r>
                          <m:r>
                            <a:rPr lang="id-ID" i="1">
                              <a:latin typeface="Cambria Math" panose="02040503050406030204" pitchFamily="18" charset="0"/>
                            </a:rPr>
                            <m:t>=1</m:t>
                          </m:r>
                        </m:sub>
                        <m:sup>
                          <m:r>
                            <a:rPr lang="id-ID" i="1">
                              <a:latin typeface="Cambria Math" panose="02040503050406030204" pitchFamily="18" charset="0"/>
                            </a:rPr>
                            <m:t>𝑛</m:t>
                          </m:r>
                          <m:r>
                            <a:rPr lang="id-ID" i="1">
                              <a:latin typeface="Cambria Math" panose="02040503050406030204" pitchFamily="18" charset="0"/>
                            </a:rPr>
                            <m:t>−1</m:t>
                          </m:r>
                        </m:sup>
                        <m:e>
                          <m:d>
                            <m:dPr>
                              <m:ctrlPr>
                                <a:rPr lang="id-ID" i="1">
                                  <a:latin typeface="Cambria Math" panose="02040503050406030204" pitchFamily="18" charset="0"/>
                                </a:rPr>
                              </m:ctrlPr>
                            </m:dPr>
                            <m:e>
                              <m:r>
                                <a:rPr lang="id-ID" b="0" i="1" smtClean="0">
                                  <a:latin typeface="Cambria Math" panose="02040503050406030204" pitchFamily="18" charset="0"/>
                                </a:rPr>
                                <m:t>(5+2</m:t>
                              </m:r>
                              <m:r>
                                <a:rPr lang="id-ID" b="0" i="1" smtClean="0">
                                  <a:latin typeface="Cambria Math" panose="02040503050406030204" pitchFamily="18" charset="0"/>
                                </a:rPr>
                                <m:t>𝑛</m:t>
                              </m:r>
                              <m:r>
                                <a:rPr lang="id-ID" b="0" i="1" smtClean="0">
                                  <a:latin typeface="Cambria Math" panose="02040503050406030204" pitchFamily="18" charset="0"/>
                                </a:rPr>
                                <m:t>−2</m:t>
                              </m:r>
                              <m:r>
                                <a:rPr lang="id-ID" b="0" i="1" smtClean="0">
                                  <a:latin typeface="Cambria Math" panose="02040503050406030204" pitchFamily="18" charset="0"/>
                                </a:rPr>
                                <m:t>𝑖</m:t>
                              </m:r>
                              <m:r>
                                <a:rPr lang="id-ID" b="0" i="1" smtClean="0">
                                  <a:latin typeface="Cambria Math" panose="02040503050406030204" pitchFamily="18" charset="0"/>
                                </a:rPr>
                                <m:t>)</m:t>
                              </m:r>
                              <m:nary>
                                <m:naryPr>
                                  <m:chr m:val="∑"/>
                                  <m:ctrlPr>
                                    <a:rPr lang="id-ID" b="0" i="1" smtClean="0">
                                      <a:latin typeface="Cambria Math" panose="02040503050406030204" pitchFamily="18" charset="0"/>
                                    </a:rPr>
                                  </m:ctrlPr>
                                </m:naryPr>
                                <m:sub>
                                  <m:r>
                                    <m:rPr>
                                      <m:brk m:alnAt="23"/>
                                    </m:rPr>
                                    <a:rPr lang="id-ID" b="0" i="1" smtClean="0">
                                      <a:latin typeface="Cambria Math" panose="02040503050406030204" pitchFamily="18" charset="0"/>
                                    </a:rPr>
                                    <m:t>𝑗</m:t>
                                  </m:r>
                                  <m:r>
                                    <a:rPr lang="id-ID" b="0" i="1" smtClean="0">
                                      <a:latin typeface="Cambria Math" panose="02040503050406030204" pitchFamily="18" charset="0"/>
                                    </a:rPr>
                                    <m:t>=</m:t>
                                  </m:r>
                                  <m:r>
                                    <a:rPr lang="id-ID" b="0" i="1" smtClean="0">
                                      <a:latin typeface="Cambria Math" panose="02040503050406030204" pitchFamily="18" charset="0"/>
                                    </a:rPr>
                                    <m:t>𝑖</m:t>
                                  </m:r>
                                  <m:r>
                                    <a:rPr lang="id-ID" b="0" i="1" smtClean="0">
                                      <a:latin typeface="Cambria Math" panose="02040503050406030204" pitchFamily="18" charset="0"/>
                                    </a:rPr>
                                    <m:t>+1</m:t>
                                  </m:r>
                                </m:sub>
                                <m:sup>
                                  <m:r>
                                    <a:rPr lang="id-ID" b="0" i="1" smtClean="0">
                                      <a:latin typeface="Cambria Math" panose="02040503050406030204" pitchFamily="18" charset="0"/>
                                    </a:rPr>
                                    <m:t>𝑛</m:t>
                                  </m:r>
                                </m:sup>
                                <m:e>
                                  <m:r>
                                    <a:rPr lang="id-ID" b="0" i="1" smtClean="0">
                                      <a:latin typeface="Cambria Math" panose="02040503050406030204" pitchFamily="18" charset="0"/>
                                    </a:rPr>
                                    <m:t>1</m:t>
                                  </m:r>
                                </m:e>
                              </m:nary>
                            </m:e>
                          </m:d>
                        </m:e>
                      </m:nary>
                    </m:oMath>
                  </m:oMathPara>
                </a14:m>
                <a:endParaRPr lang="id-ID" dirty="0">
                  <a:latin typeface="Cambria" panose="02040503050406030204" pitchFamily="18" charset="0"/>
                  <a:ea typeface="Cambria" panose="02040503050406030204" pitchFamily="18" charset="0"/>
                </a:endParaRPr>
              </a:p>
              <a:p>
                <a:pPr marL="0" indent="0">
                  <a:buNone/>
                </a:pPr>
                <a14:m>
                  <m:oMathPara xmlns:m="http://schemas.openxmlformats.org/officeDocument/2006/math">
                    <m:oMathParaPr>
                      <m:jc m:val="left"/>
                    </m:oMathParaPr>
                    <m:oMath xmlns:m="http://schemas.openxmlformats.org/officeDocument/2006/math">
                      <m:r>
                        <a:rPr lang="id-ID" b="0" i="1" smtClean="0">
                          <a:latin typeface="Cambria Math" panose="02040503050406030204" pitchFamily="18" charset="0"/>
                        </a:rPr>
                        <m:t>                                          </m:t>
                      </m:r>
                      <m:r>
                        <a:rPr lang="id-ID" i="1">
                          <a:latin typeface="Cambria Math" panose="02040503050406030204" pitchFamily="18" charset="0"/>
                        </a:rPr>
                        <m:t> =</m:t>
                      </m:r>
                      <m:nary>
                        <m:naryPr>
                          <m:chr m:val="∑"/>
                          <m:ctrlPr>
                            <a:rPr lang="id-ID" i="1">
                              <a:latin typeface="Cambria Math" panose="02040503050406030204" pitchFamily="18" charset="0"/>
                            </a:rPr>
                          </m:ctrlPr>
                        </m:naryPr>
                        <m:sub>
                          <m:r>
                            <m:rPr>
                              <m:brk m:alnAt="23"/>
                            </m:rPr>
                            <a:rPr lang="id-ID" i="1">
                              <a:latin typeface="Cambria Math" panose="02040503050406030204" pitchFamily="18" charset="0"/>
                            </a:rPr>
                            <m:t>𝑖</m:t>
                          </m:r>
                          <m:r>
                            <a:rPr lang="id-ID" i="1">
                              <a:latin typeface="Cambria Math" panose="02040503050406030204" pitchFamily="18" charset="0"/>
                            </a:rPr>
                            <m:t>=1</m:t>
                          </m:r>
                        </m:sub>
                        <m:sup>
                          <m:r>
                            <a:rPr lang="id-ID" i="1">
                              <a:latin typeface="Cambria Math" panose="02040503050406030204" pitchFamily="18" charset="0"/>
                            </a:rPr>
                            <m:t>𝑛</m:t>
                          </m:r>
                          <m:r>
                            <a:rPr lang="id-ID" i="1">
                              <a:latin typeface="Cambria Math" panose="02040503050406030204" pitchFamily="18" charset="0"/>
                            </a:rPr>
                            <m:t>−1</m:t>
                          </m:r>
                        </m:sup>
                        <m:e>
                          <m:r>
                            <a:rPr lang="id-ID" b="0" i="1" smtClean="0">
                              <a:latin typeface="Cambria Math" panose="02040503050406030204" pitchFamily="18" charset="0"/>
                            </a:rPr>
                            <m:t>(5+2</m:t>
                          </m:r>
                          <m:r>
                            <a:rPr lang="id-ID" b="0" i="1" smtClean="0">
                              <a:latin typeface="Cambria Math" panose="02040503050406030204" pitchFamily="18" charset="0"/>
                            </a:rPr>
                            <m:t>𝑛</m:t>
                          </m:r>
                          <m:r>
                            <a:rPr lang="id-ID" b="0" i="1" smtClean="0">
                              <a:latin typeface="Cambria Math" panose="02040503050406030204" pitchFamily="18" charset="0"/>
                            </a:rPr>
                            <m:t>−2</m:t>
                          </m:r>
                          <m:r>
                            <a:rPr lang="id-ID" b="0" i="1" smtClean="0">
                              <a:latin typeface="Cambria Math" panose="02040503050406030204" pitchFamily="18" charset="0"/>
                            </a:rPr>
                            <m:t>𝑖</m:t>
                          </m:r>
                          <m:r>
                            <a:rPr lang="id-ID" b="0" i="1" smtClean="0">
                              <a:latin typeface="Cambria Math" panose="02040503050406030204" pitchFamily="18" charset="0"/>
                            </a:rPr>
                            <m:t>)(</m:t>
                          </m:r>
                          <m:r>
                            <a:rPr lang="id-ID" b="0" i="1" smtClean="0">
                              <a:latin typeface="Cambria Math" panose="02040503050406030204" pitchFamily="18" charset="0"/>
                            </a:rPr>
                            <m:t>𝑛</m:t>
                          </m:r>
                          <m:r>
                            <a:rPr lang="id-ID" b="0" i="1" smtClean="0">
                              <a:latin typeface="Cambria Math" panose="02040503050406030204" pitchFamily="18" charset="0"/>
                            </a:rPr>
                            <m:t>−</m:t>
                          </m:r>
                          <m:r>
                            <a:rPr lang="id-ID" b="0" i="1" smtClean="0">
                              <a:latin typeface="Cambria Math" panose="02040503050406030204" pitchFamily="18" charset="0"/>
                            </a:rPr>
                            <m:t>𝑖</m:t>
                          </m:r>
                          <m:r>
                            <a:rPr lang="id-ID" b="0" i="1" smtClean="0">
                              <a:latin typeface="Cambria Math" panose="02040503050406030204" pitchFamily="18" charset="0"/>
                            </a:rPr>
                            <m:t>)</m:t>
                          </m:r>
                        </m:e>
                      </m:nary>
                    </m:oMath>
                  </m:oMathPara>
                </a14:m>
                <a:endParaRPr lang="id-ID" dirty="0">
                  <a:latin typeface="Cambria" panose="02040503050406030204" pitchFamily="18" charset="0"/>
                  <a:ea typeface="Cambria" panose="02040503050406030204" pitchFamily="18" charset="0"/>
                </a:endParaRPr>
              </a:p>
              <a:p>
                <a:pPr marL="0" indent="0">
                  <a:buNone/>
                </a:pPr>
                <a14:m>
                  <m:oMathPara xmlns:m="http://schemas.openxmlformats.org/officeDocument/2006/math">
                    <m:oMathParaPr>
                      <m:jc m:val="left"/>
                    </m:oMathParaPr>
                    <m:oMath xmlns:m="http://schemas.openxmlformats.org/officeDocument/2006/math">
                      <m:r>
                        <a:rPr lang="id-ID" b="0" i="1" smtClean="0">
                          <a:latin typeface="Cambria Math" panose="02040503050406030204" pitchFamily="18" charset="0"/>
                        </a:rPr>
                        <m:t>                                           </m:t>
                      </m:r>
                      <m:r>
                        <a:rPr lang="id-ID" i="1" smtClean="0">
                          <a:latin typeface="Cambria Math" panose="02040503050406030204" pitchFamily="18" charset="0"/>
                        </a:rPr>
                        <m:t>=</m:t>
                      </m:r>
                      <m:nary>
                        <m:naryPr>
                          <m:chr m:val="∑"/>
                          <m:ctrlPr>
                            <a:rPr lang="id-ID" i="1">
                              <a:latin typeface="Cambria Math" panose="02040503050406030204" pitchFamily="18" charset="0"/>
                            </a:rPr>
                          </m:ctrlPr>
                        </m:naryPr>
                        <m:sub>
                          <m:r>
                            <m:rPr>
                              <m:brk m:alnAt="23"/>
                            </m:rPr>
                            <a:rPr lang="id-ID" i="1">
                              <a:latin typeface="Cambria Math" panose="02040503050406030204" pitchFamily="18" charset="0"/>
                            </a:rPr>
                            <m:t>𝑖</m:t>
                          </m:r>
                          <m:r>
                            <a:rPr lang="id-ID" i="1">
                              <a:latin typeface="Cambria Math" panose="02040503050406030204" pitchFamily="18" charset="0"/>
                            </a:rPr>
                            <m:t>=1</m:t>
                          </m:r>
                        </m:sub>
                        <m:sup>
                          <m:r>
                            <a:rPr lang="id-ID" i="1">
                              <a:latin typeface="Cambria Math" panose="02040503050406030204" pitchFamily="18" charset="0"/>
                            </a:rPr>
                            <m:t>𝑛</m:t>
                          </m:r>
                          <m:r>
                            <a:rPr lang="id-ID" i="1">
                              <a:latin typeface="Cambria Math" panose="02040503050406030204" pitchFamily="18" charset="0"/>
                            </a:rPr>
                            <m:t>−1</m:t>
                          </m:r>
                        </m:sup>
                        <m:e>
                          <m:r>
                            <a:rPr lang="id-ID" i="1">
                              <a:latin typeface="Cambria Math" panose="02040503050406030204" pitchFamily="18" charset="0"/>
                            </a:rPr>
                            <m:t>(5</m:t>
                          </m:r>
                          <m:r>
                            <a:rPr lang="id-ID" b="0" i="1" smtClean="0">
                              <a:latin typeface="Cambria Math" panose="02040503050406030204" pitchFamily="18" charset="0"/>
                            </a:rPr>
                            <m:t>𝑛</m:t>
                          </m:r>
                          <m:r>
                            <a:rPr lang="id-ID" b="0" i="1" smtClean="0">
                              <a:latin typeface="Cambria Math" panose="02040503050406030204" pitchFamily="18" charset="0"/>
                            </a:rPr>
                            <m:t>+2</m:t>
                          </m:r>
                          <m:sSup>
                            <m:sSupPr>
                              <m:ctrlPr>
                                <a:rPr lang="id-ID" b="0" i="1" smtClean="0">
                                  <a:latin typeface="Cambria Math" panose="02040503050406030204" pitchFamily="18" charset="0"/>
                                </a:rPr>
                              </m:ctrlPr>
                            </m:sSupPr>
                            <m:e>
                              <m:r>
                                <a:rPr lang="id-ID" b="0" i="1" smtClean="0">
                                  <a:latin typeface="Cambria Math" panose="02040503050406030204" pitchFamily="18" charset="0"/>
                                </a:rPr>
                                <m:t>𝑛</m:t>
                              </m:r>
                            </m:e>
                            <m:sup>
                              <m:r>
                                <a:rPr lang="id-ID" b="0" i="1" smtClean="0">
                                  <a:latin typeface="Cambria Math" panose="02040503050406030204" pitchFamily="18" charset="0"/>
                                </a:rPr>
                                <m:t>2</m:t>
                              </m:r>
                            </m:sup>
                          </m:sSup>
                          <m:r>
                            <a:rPr lang="id-ID" i="1">
                              <a:latin typeface="Cambria Math" panose="02040503050406030204" pitchFamily="18" charset="0"/>
                            </a:rPr>
                            <m:t>−</m:t>
                          </m:r>
                          <m:d>
                            <m:dPr>
                              <m:ctrlPr>
                                <a:rPr lang="id-ID" b="0" i="1" smtClean="0">
                                  <a:latin typeface="Cambria Math" panose="02040503050406030204" pitchFamily="18" charset="0"/>
                                </a:rPr>
                              </m:ctrlPr>
                            </m:dPr>
                            <m:e>
                              <m:r>
                                <a:rPr lang="id-ID" b="0" i="1" smtClean="0">
                                  <a:latin typeface="Cambria Math" panose="02040503050406030204" pitchFamily="18" charset="0"/>
                                </a:rPr>
                                <m:t>4</m:t>
                              </m:r>
                              <m:r>
                                <a:rPr lang="id-ID" b="0" i="1" smtClean="0">
                                  <a:latin typeface="Cambria Math" panose="02040503050406030204" pitchFamily="18" charset="0"/>
                                </a:rPr>
                                <m:t>𝑛</m:t>
                              </m:r>
                              <m:r>
                                <a:rPr lang="id-ID" b="0" i="1" smtClean="0">
                                  <a:latin typeface="Cambria Math" panose="02040503050406030204" pitchFamily="18" charset="0"/>
                                </a:rPr>
                                <m:t>+5</m:t>
                              </m:r>
                            </m:e>
                          </m:d>
                          <m:r>
                            <a:rPr lang="id-ID" i="1">
                              <a:latin typeface="Cambria Math" panose="02040503050406030204" pitchFamily="18" charset="0"/>
                            </a:rPr>
                            <m:t>𝑖</m:t>
                          </m:r>
                          <m:r>
                            <a:rPr lang="id-ID" b="0" i="1" smtClean="0">
                              <a:latin typeface="Cambria Math" panose="02040503050406030204" pitchFamily="18" charset="0"/>
                            </a:rPr>
                            <m:t>+</m:t>
                          </m:r>
                          <m:sSup>
                            <m:sSupPr>
                              <m:ctrlPr>
                                <a:rPr lang="id-ID" b="0" i="1" smtClean="0">
                                  <a:latin typeface="Cambria Math" panose="02040503050406030204" pitchFamily="18" charset="0"/>
                                </a:rPr>
                              </m:ctrlPr>
                            </m:sSupPr>
                            <m:e>
                              <m:r>
                                <a:rPr lang="id-ID" b="0" i="1" smtClean="0">
                                  <a:latin typeface="Cambria Math" panose="02040503050406030204" pitchFamily="18" charset="0"/>
                                </a:rPr>
                                <m:t>𝑖</m:t>
                              </m:r>
                            </m:e>
                            <m:sup>
                              <m:r>
                                <a:rPr lang="id-ID" b="0" i="1" smtClean="0">
                                  <a:latin typeface="Cambria Math" panose="02040503050406030204" pitchFamily="18" charset="0"/>
                                </a:rPr>
                                <m:t>2</m:t>
                              </m:r>
                            </m:sup>
                          </m:sSup>
                          <m:r>
                            <a:rPr lang="id-ID" b="0" i="1" smtClean="0">
                              <a:latin typeface="Cambria Math" panose="02040503050406030204" pitchFamily="18" charset="0"/>
                            </a:rPr>
                            <m:t>)</m:t>
                          </m:r>
                        </m:e>
                      </m:nary>
                    </m:oMath>
                  </m:oMathPara>
                </a14:m>
                <a:endParaRPr lang="id-ID" u="sng" dirty="0">
                  <a:latin typeface="Cambria" panose="02040503050406030204" pitchFamily="18" charset="0"/>
                  <a:ea typeface="Cambria" panose="02040503050406030204" pitchFamily="18" charset="0"/>
                </a:endParaRPr>
              </a:p>
              <a:p>
                <a:pPr marL="0" indent="0">
                  <a:buNone/>
                </a:pPr>
                <a14:m>
                  <m:oMathPara xmlns:m="http://schemas.openxmlformats.org/officeDocument/2006/math">
                    <m:oMathParaPr>
                      <m:jc m:val="left"/>
                    </m:oMathParaPr>
                    <m:oMath xmlns:m="http://schemas.openxmlformats.org/officeDocument/2006/math">
                      <m:r>
                        <a:rPr lang="id-ID" b="0" i="1" smtClean="0">
                          <a:latin typeface="Cambria Math" panose="02040503050406030204" pitchFamily="18" charset="0"/>
                        </a:rPr>
                        <m:t>                                           </m:t>
                      </m:r>
                      <m:r>
                        <a:rPr lang="id-ID" i="1">
                          <a:latin typeface="Cambria Math" panose="02040503050406030204" pitchFamily="18" charset="0"/>
                        </a:rPr>
                        <m:t>=</m:t>
                      </m:r>
                      <m:d>
                        <m:dPr>
                          <m:ctrlPr>
                            <a:rPr lang="id-ID" b="0" i="1" smtClean="0">
                              <a:latin typeface="Cambria Math" panose="02040503050406030204" pitchFamily="18" charset="0"/>
                            </a:rPr>
                          </m:ctrlPr>
                        </m:dPr>
                        <m:e>
                          <m:r>
                            <a:rPr lang="id-ID" i="1">
                              <a:latin typeface="Cambria Math" panose="02040503050406030204" pitchFamily="18" charset="0"/>
                            </a:rPr>
                            <m:t>5</m:t>
                          </m:r>
                          <m:r>
                            <a:rPr lang="id-ID" b="0" i="1" smtClean="0">
                              <a:latin typeface="Cambria Math" panose="02040503050406030204" pitchFamily="18" charset="0"/>
                            </a:rPr>
                            <m:t>𝑛</m:t>
                          </m:r>
                          <m:r>
                            <a:rPr lang="id-ID" i="1">
                              <a:latin typeface="Cambria Math" panose="02040503050406030204" pitchFamily="18" charset="0"/>
                            </a:rPr>
                            <m:t>+2</m:t>
                          </m:r>
                          <m:sSup>
                            <m:sSupPr>
                              <m:ctrlPr>
                                <a:rPr lang="id-ID" i="1">
                                  <a:latin typeface="Cambria Math" panose="02040503050406030204" pitchFamily="18" charset="0"/>
                                </a:rPr>
                              </m:ctrlPr>
                            </m:sSupPr>
                            <m:e>
                              <m:r>
                                <a:rPr lang="id-ID" i="1">
                                  <a:latin typeface="Cambria Math" panose="02040503050406030204" pitchFamily="18" charset="0"/>
                                </a:rPr>
                                <m:t>𝑛</m:t>
                              </m:r>
                            </m:e>
                            <m:sup>
                              <m:r>
                                <a:rPr lang="id-ID" i="1">
                                  <a:latin typeface="Cambria Math" panose="02040503050406030204" pitchFamily="18" charset="0"/>
                                </a:rPr>
                                <m:t>2</m:t>
                              </m:r>
                            </m:sup>
                          </m:sSup>
                        </m:e>
                      </m:d>
                      <m:nary>
                        <m:naryPr>
                          <m:chr m:val="∑"/>
                          <m:ctrlPr>
                            <a:rPr lang="id-ID" i="1">
                              <a:latin typeface="Cambria Math" panose="02040503050406030204" pitchFamily="18" charset="0"/>
                            </a:rPr>
                          </m:ctrlPr>
                        </m:naryPr>
                        <m:sub>
                          <m:r>
                            <m:rPr>
                              <m:brk m:alnAt="23"/>
                            </m:rPr>
                            <a:rPr lang="id-ID" i="1">
                              <a:latin typeface="Cambria Math" panose="02040503050406030204" pitchFamily="18" charset="0"/>
                            </a:rPr>
                            <m:t>𝑖</m:t>
                          </m:r>
                          <m:r>
                            <a:rPr lang="id-ID" i="1">
                              <a:latin typeface="Cambria Math" panose="02040503050406030204" pitchFamily="18" charset="0"/>
                            </a:rPr>
                            <m:t>=1</m:t>
                          </m:r>
                        </m:sub>
                        <m:sup>
                          <m:r>
                            <a:rPr lang="id-ID" i="1">
                              <a:latin typeface="Cambria Math" panose="02040503050406030204" pitchFamily="18" charset="0"/>
                            </a:rPr>
                            <m:t>𝑛</m:t>
                          </m:r>
                          <m:r>
                            <a:rPr lang="id-ID" i="1">
                              <a:latin typeface="Cambria Math" panose="02040503050406030204" pitchFamily="18" charset="0"/>
                            </a:rPr>
                            <m:t>−1</m:t>
                          </m:r>
                        </m:sup>
                        <m:e>
                          <m:r>
                            <a:rPr lang="id-ID" b="0" i="1" smtClean="0">
                              <a:latin typeface="Cambria Math" panose="02040503050406030204" pitchFamily="18" charset="0"/>
                            </a:rPr>
                            <m:t>−</m:t>
                          </m:r>
                        </m:e>
                      </m:nary>
                      <m:d>
                        <m:dPr>
                          <m:ctrlPr>
                            <a:rPr lang="id-ID" b="0" i="1" smtClean="0">
                              <a:latin typeface="Cambria Math" panose="02040503050406030204" pitchFamily="18" charset="0"/>
                            </a:rPr>
                          </m:ctrlPr>
                        </m:dPr>
                        <m:e>
                          <m:r>
                            <a:rPr lang="id-ID" b="0" i="1" smtClean="0">
                              <a:latin typeface="Cambria Math" panose="02040503050406030204" pitchFamily="18" charset="0"/>
                            </a:rPr>
                            <m:t>4</m:t>
                          </m:r>
                          <m:r>
                            <a:rPr lang="id-ID" b="0" i="1" smtClean="0">
                              <a:latin typeface="Cambria Math" panose="02040503050406030204" pitchFamily="18" charset="0"/>
                            </a:rPr>
                            <m:t>𝑛</m:t>
                          </m:r>
                          <m:r>
                            <a:rPr lang="id-ID" b="0" i="1" smtClean="0">
                              <a:latin typeface="Cambria Math" panose="02040503050406030204" pitchFamily="18" charset="0"/>
                            </a:rPr>
                            <m:t>+5</m:t>
                          </m:r>
                        </m:e>
                      </m:d>
                      <m:nary>
                        <m:naryPr>
                          <m:chr m:val="∑"/>
                          <m:ctrlPr>
                            <a:rPr lang="id-ID" b="0" i="1" smtClean="0">
                              <a:latin typeface="Cambria Math" panose="02040503050406030204" pitchFamily="18" charset="0"/>
                            </a:rPr>
                          </m:ctrlPr>
                        </m:naryPr>
                        <m:sub>
                          <m:r>
                            <m:rPr>
                              <m:brk m:alnAt="23"/>
                            </m:rPr>
                            <a:rPr lang="id-ID" b="0" i="1" smtClean="0">
                              <a:latin typeface="Cambria Math" panose="02040503050406030204" pitchFamily="18" charset="0"/>
                            </a:rPr>
                            <m:t>𝑖</m:t>
                          </m:r>
                          <m:r>
                            <a:rPr lang="id-ID" b="0" i="1" smtClean="0">
                              <a:latin typeface="Cambria Math" panose="02040503050406030204" pitchFamily="18" charset="0"/>
                            </a:rPr>
                            <m:t>=1</m:t>
                          </m:r>
                        </m:sub>
                        <m:sup>
                          <m:r>
                            <a:rPr lang="id-ID" b="0" i="1" smtClean="0">
                              <a:latin typeface="Cambria Math" panose="02040503050406030204" pitchFamily="18" charset="0"/>
                            </a:rPr>
                            <m:t>𝑛</m:t>
                          </m:r>
                          <m:r>
                            <a:rPr lang="id-ID" b="0" i="1" smtClean="0">
                              <a:latin typeface="Cambria Math" panose="02040503050406030204" pitchFamily="18" charset="0"/>
                            </a:rPr>
                            <m:t>−1</m:t>
                          </m:r>
                        </m:sup>
                        <m:e>
                          <m:r>
                            <a:rPr lang="id-ID" b="0" i="1" smtClean="0">
                              <a:latin typeface="Cambria Math" panose="02040503050406030204" pitchFamily="18" charset="0"/>
                            </a:rPr>
                            <m:t>𝑖</m:t>
                          </m:r>
                          <m:r>
                            <a:rPr lang="id-ID" b="0" i="1" smtClean="0">
                              <a:latin typeface="Cambria Math" panose="02040503050406030204" pitchFamily="18" charset="0"/>
                            </a:rPr>
                            <m:t>+</m:t>
                          </m:r>
                          <m:nary>
                            <m:naryPr>
                              <m:chr m:val="∑"/>
                              <m:ctrlPr>
                                <a:rPr lang="id-ID" b="0" i="1" smtClean="0">
                                  <a:latin typeface="Cambria Math" panose="02040503050406030204" pitchFamily="18" charset="0"/>
                                </a:rPr>
                              </m:ctrlPr>
                            </m:naryPr>
                            <m:sub>
                              <m:r>
                                <m:rPr>
                                  <m:brk m:alnAt="23"/>
                                </m:rPr>
                                <a:rPr lang="id-ID" b="0" i="1" smtClean="0">
                                  <a:latin typeface="Cambria Math" panose="02040503050406030204" pitchFamily="18" charset="0"/>
                                </a:rPr>
                                <m:t>𝑖</m:t>
                              </m:r>
                              <m:r>
                                <a:rPr lang="id-ID" b="0" i="1" smtClean="0">
                                  <a:latin typeface="Cambria Math" panose="02040503050406030204" pitchFamily="18" charset="0"/>
                                </a:rPr>
                                <m:t>=1</m:t>
                              </m:r>
                            </m:sub>
                            <m:sup>
                              <m:r>
                                <a:rPr lang="id-ID" b="0" i="1" smtClean="0">
                                  <a:latin typeface="Cambria Math" panose="02040503050406030204" pitchFamily="18" charset="0"/>
                                </a:rPr>
                                <m:t>𝑛</m:t>
                              </m:r>
                              <m:r>
                                <a:rPr lang="id-ID" b="0" i="1" smtClean="0">
                                  <a:latin typeface="Cambria Math" panose="02040503050406030204" pitchFamily="18" charset="0"/>
                                </a:rPr>
                                <m:t>−1</m:t>
                              </m:r>
                            </m:sup>
                            <m:e>
                              <m:sSup>
                                <m:sSupPr>
                                  <m:ctrlPr>
                                    <a:rPr lang="id-ID" b="0" i="1" smtClean="0">
                                      <a:latin typeface="Cambria Math" panose="02040503050406030204" pitchFamily="18" charset="0"/>
                                    </a:rPr>
                                  </m:ctrlPr>
                                </m:sSupPr>
                                <m:e>
                                  <m:r>
                                    <a:rPr lang="id-ID" b="0" i="1" smtClean="0">
                                      <a:latin typeface="Cambria Math" panose="02040503050406030204" pitchFamily="18" charset="0"/>
                                    </a:rPr>
                                    <m:t>𝑖</m:t>
                                  </m:r>
                                </m:e>
                                <m:sup>
                                  <m:r>
                                    <a:rPr lang="id-ID" b="0" i="1" smtClean="0">
                                      <a:latin typeface="Cambria Math" panose="02040503050406030204" pitchFamily="18" charset="0"/>
                                    </a:rPr>
                                    <m:t>2</m:t>
                                  </m:r>
                                </m:sup>
                              </m:sSup>
                            </m:e>
                          </m:nary>
                        </m:e>
                      </m:nary>
                    </m:oMath>
                  </m:oMathPara>
                </a14:m>
                <a:endParaRPr lang="id-ID" b="0" dirty="0">
                  <a:latin typeface="Cambria" panose="02040503050406030204" pitchFamily="18" charset="0"/>
                  <a:ea typeface="Cambria" panose="02040503050406030204" pitchFamily="18" charset="0"/>
                </a:endParaRPr>
              </a:p>
              <a:p>
                <a:pPr marL="0" indent="0">
                  <a:buNone/>
                </a:pPr>
                <a14:m>
                  <m:oMath xmlns:m="http://schemas.openxmlformats.org/officeDocument/2006/math">
                    <m:r>
                      <a:rPr lang="id-ID" b="0" i="1" smtClean="0">
                        <a:latin typeface="Cambria Math" panose="02040503050406030204" pitchFamily="18" charset="0"/>
                      </a:rPr>
                      <m:t>                                           =(5</m:t>
                    </m:r>
                    <m:r>
                      <a:rPr lang="id-ID" b="0" i="1" smtClean="0">
                        <a:latin typeface="Cambria Math" panose="02040503050406030204" pitchFamily="18" charset="0"/>
                      </a:rPr>
                      <m:t>𝑛</m:t>
                    </m:r>
                    <m:r>
                      <a:rPr lang="id-ID" b="0" i="1" smtClean="0">
                        <a:latin typeface="Cambria Math" panose="02040503050406030204" pitchFamily="18" charset="0"/>
                      </a:rPr>
                      <m:t>+</m:t>
                    </m:r>
                  </m:oMath>
                </a14:m>
                <a:r>
                  <a:rPr lang="id-ID" dirty="0">
                    <a:latin typeface="Cambria" panose="02040503050406030204" pitchFamily="18" charset="0"/>
                    <a:ea typeface="Cambria" panose="02040503050406030204" pitchFamily="18" charset="0"/>
                  </a:rPr>
                  <a:t> </a:t>
                </a:r>
                <a14:m>
                  <m:oMath xmlns:m="http://schemas.openxmlformats.org/officeDocument/2006/math">
                    <m:r>
                      <a:rPr lang="id-ID" i="1">
                        <a:latin typeface="Cambria Math" panose="02040503050406030204" pitchFamily="18" charset="0"/>
                      </a:rPr>
                      <m:t>2</m:t>
                    </m:r>
                    <m:sSup>
                      <m:sSupPr>
                        <m:ctrlPr>
                          <a:rPr lang="id-ID" i="1">
                            <a:latin typeface="Cambria Math" panose="02040503050406030204" pitchFamily="18" charset="0"/>
                          </a:rPr>
                        </m:ctrlPr>
                      </m:sSupPr>
                      <m:e>
                        <m:r>
                          <a:rPr lang="id-ID" i="1">
                            <a:latin typeface="Cambria Math" panose="02040503050406030204" pitchFamily="18" charset="0"/>
                          </a:rPr>
                          <m:t>𝑛</m:t>
                        </m:r>
                      </m:e>
                      <m:sup>
                        <m:r>
                          <a:rPr lang="id-ID" i="1">
                            <a:latin typeface="Cambria Math" panose="02040503050406030204" pitchFamily="18" charset="0"/>
                          </a:rPr>
                          <m:t>2</m:t>
                        </m:r>
                      </m:sup>
                    </m:sSup>
                    <m:r>
                      <a:rPr lang="id-ID" b="0" i="1" smtClean="0">
                        <a:latin typeface="Cambria Math" panose="02040503050406030204" pitchFamily="18" charset="0"/>
                      </a:rPr>
                      <m:t>)</m:t>
                    </m:r>
                    <m:d>
                      <m:dPr>
                        <m:ctrlPr>
                          <a:rPr lang="id-ID" b="0" i="1" smtClean="0">
                            <a:latin typeface="Cambria Math" panose="02040503050406030204" pitchFamily="18" charset="0"/>
                          </a:rPr>
                        </m:ctrlPr>
                      </m:dPr>
                      <m:e>
                        <m:r>
                          <a:rPr lang="id-ID" b="0" i="1" smtClean="0">
                            <a:latin typeface="Cambria Math" panose="02040503050406030204" pitchFamily="18" charset="0"/>
                          </a:rPr>
                          <m:t>𝑛</m:t>
                        </m:r>
                        <m:r>
                          <a:rPr lang="id-ID" b="0" i="1" smtClean="0">
                            <a:latin typeface="Cambria Math" panose="02040503050406030204" pitchFamily="18" charset="0"/>
                          </a:rPr>
                          <m:t>−1</m:t>
                        </m:r>
                      </m:e>
                    </m:d>
                    <m:r>
                      <a:rPr lang="id-ID" b="0" i="1" smtClean="0">
                        <a:latin typeface="Cambria Math" panose="02040503050406030204" pitchFamily="18" charset="0"/>
                      </a:rPr>
                      <m:t>−</m:t>
                    </m:r>
                    <m:d>
                      <m:dPr>
                        <m:ctrlPr>
                          <a:rPr lang="id-ID" b="0" i="1" smtClean="0">
                            <a:latin typeface="Cambria Math" panose="02040503050406030204" pitchFamily="18" charset="0"/>
                          </a:rPr>
                        </m:ctrlPr>
                      </m:dPr>
                      <m:e>
                        <m:r>
                          <a:rPr lang="id-ID" b="0" i="1" smtClean="0">
                            <a:latin typeface="Cambria Math" panose="02040503050406030204" pitchFamily="18" charset="0"/>
                          </a:rPr>
                          <m:t>4</m:t>
                        </m:r>
                        <m:r>
                          <a:rPr lang="id-ID" b="0" i="1" smtClean="0">
                            <a:latin typeface="Cambria Math" panose="02040503050406030204" pitchFamily="18" charset="0"/>
                          </a:rPr>
                          <m:t>𝑛</m:t>
                        </m:r>
                        <m:r>
                          <a:rPr lang="id-ID" b="0" i="1" smtClean="0">
                            <a:latin typeface="Cambria Math" panose="02040503050406030204" pitchFamily="18" charset="0"/>
                          </a:rPr>
                          <m:t>+5</m:t>
                        </m:r>
                      </m:e>
                    </m:d>
                    <m:f>
                      <m:fPr>
                        <m:ctrlPr>
                          <a:rPr lang="id-ID" b="0" i="1" smtClean="0">
                            <a:latin typeface="Cambria Math" panose="02040503050406030204" pitchFamily="18" charset="0"/>
                          </a:rPr>
                        </m:ctrlPr>
                      </m:fPr>
                      <m:num>
                        <m:r>
                          <a:rPr lang="id-ID" b="0" i="1" smtClean="0">
                            <a:latin typeface="Cambria Math" panose="02040503050406030204" pitchFamily="18" charset="0"/>
                          </a:rPr>
                          <m:t>𝑛</m:t>
                        </m:r>
                        <m:r>
                          <a:rPr lang="id-ID" b="0" i="1" smtClean="0">
                            <a:latin typeface="Cambria Math" panose="02040503050406030204" pitchFamily="18" charset="0"/>
                          </a:rPr>
                          <m:t>−1</m:t>
                        </m:r>
                      </m:num>
                      <m:den>
                        <m:r>
                          <a:rPr lang="id-ID" b="0" i="1" smtClean="0">
                            <a:latin typeface="Cambria Math" panose="02040503050406030204" pitchFamily="18" charset="0"/>
                          </a:rPr>
                          <m:t>2</m:t>
                        </m:r>
                      </m:den>
                    </m:f>
                    <m:r>
                      <a:rPr lang="id-ID" b="0" i="1" smtClean="0">
                        <a:latin typeface="Cambria Math" panose="02040503050406030204" pitchFamily="18" charset="0"/>
                      </a:rPr>
                      <m:t>𝑛</m:t>
                    </m:r>
                    <m:r>
                      <a:rPr lang="id-ID" b="0" i="1" smtClean="0">
                        <a:latin typeface="Cambria Math" panose="02040503050406030204" pitchFamily="18" charset="0"/>
                      </a:rPr>
                      <m:t>+</m:t>
                    </m:r>
                    <m:f>
                      <m:fPr>
                        <m:ctrlPr>
                          <a:rPr lang="id-ID" b="0" i="1" smtClean="0">
                            <a:latin typeface="Cambria Math" panose="02040503050406030204" pitchFamily="18" charset="0"/>
                          </a:rPr>
                        </m:ctrlPr>
                      </m:fPr>
                      <m:num>
                        <m:r>
                          <a:rPr lang="id-ID" b="0" i="1" smtClean="0">
                            <a:latin typeface="Cambria Math" panose="02040503050406030204" pitchFamily="18" charset="0"/>
                          </a:rPr>
                          <m:t>𝑛</m:t>
                        </m:r>
                        <m:r>
                          <a:rPr lang="id-ID" b="0" i="1" smtClean="0">
                            <a:latin typeface="Cambria Math" panose="02040503050406030204" pitchFamily="18" charset="0"/>
                          </a:rPr>
                          <m:t>−1</m:t>
                        </m:r>
                      </m:num>
                      <m:den>
                        <m:r>
                          <a:rPr lang="id-ID" b="0" i="1" smtClean="0">
                            <a:latin typeface="Cambria Math" panose="02040503050406030204" pitchFamily="18" charset="0"/>
                          </a:rPr>
                          <m:t>6</m:t>
                        </m:r>
                      </m:den>
                    </m:f>
                    <m:r>
                      <a:rPr lang="id-ID" b="0" i="1" smtClean="0">
                        <a:latin typeface="Cambria Math" panose="02040503050406030204" pitchFamily="18" charset="0"/>
                      </a:rPr>
                      <m:t>𝑛</m:t>
                    </m:r>
                    <m:r>
                      <a:rPr lang="id-ID" b="0" i="1" smtClean="0">
                        <a:latin typeface="Cambria Math" panose="02040503050406030204" pitchFamily="18" charset="0"/>
                      </a:rPr>
                      <m:t>(2</m:t>
                    </m:r>
                    <m:r>
                      <a:rPr lang="id-ID" b="0" i="1" smtClean="0">
                        <a:latin typeface="Cambria Math" panose="02040503050406030204" pitchFamily="18" charset="0"/>
                      </a:rPr>
                      <m:t>𝑛</m:t>
                    </m:r>
                    <m:r>
                      <a:rPr lang="id-ID" b="0" i="1" smtClean="0">
                        <a:latin typeface="Cambria Math" panose="02040503050406030204" pitchFamily="18" charset="0"/>
                      </a:rPr>
                      <m:t>−1)</m:t>
                    </m:r>
                  </m:oMath>
                </a14:m>
                <a:endParaRPr lang="id-ID" dirty="0">
                  <a:latin typeface="Cambria" panose="02040503050406030204" pitchFamily="18" charset="0"/>
                  <a:ea typeface="Cambria" panose="02040503050406030204" pitchFamily="18" charset="0"/>
                </a:endParaRPr>
              </a:p>
            </p:txBody>
          </p:sp>
        </mc:Choice>
        <mc:Fallback xmlns="">
          <p:sp>
            <p:nvSpPr>
              <p:cNvPr id="3" name="Content Placeholder 2">
                <a:extLst>
                  <a:ext uri="{FF2B5EF4-FFF2-40B4-BE49-F238E27FC236}">
                    <a16:creationId xmlns:a16="http://schemas.microsoft.com/office/drawing/2014/main" id="{0F2ACBCF-D662-47BA-B8B5-0FFB608567E7}"/>
                  </a:ext>
                </a:extLst>
              </p:cNvPr>
              <p:cNvSpPr>
                <a:spLocks noGrp="1" noRot="1" noChangeAspect="1" noMove="1" noResize="1" noEditPoints="1" noAdjustHandles="1" noChangeArrowheads="1" noChangeShapeType="1" noTextEdit="1"/>
              </p:cNvSpPr>
              <p:nvPr>
                <p:ph idx="1"/>
              </p:nvPr>
            </p:nvSpPr>
            <p:spPr>
              <a:xfrm>
                <a:off x="838200" y="1828235"/>
                <a:ext cx="10515600" cy="4620205"/>
              </a:xfrm>
              <a:blipFill>
                <a:blip r:embed="rId3"/>
                <a:stretch>
                  <a:fillRect l="-638" t="-10290" r="-1739"/>
                </a:stretch>
              </a:blipFill>
            </p:spPr>
            <p:txBody>
              <a:bodyPr/>
              <a:lstStyle/>
              <a:p>
                <a:r>
                  <a:rPr lang="id-ID">
                    <a:noFill/>
                  </a:rPr>
                  <a:t> </a:t>
                </a:r>
              </a:p>
            </p:txBody>
          </p:sp>
        </mc:Fallback>
      </mc:AlternateContent>
      <p:grpSp>
        <p:nvGrpSpPr>
          <p:cNvPr id="4" name="Group 3">
            <a:extLst>
              <a:ext uri="{FF2B5EF4-FFF2-40B4-BE49-F238E27FC236}">
                <a16:creationId xmlns:a16="http://schemas.microsoft.com/office/drawing/2014/main" id="{56079CB8-137D-4720-AFE1-2C8C59F355B1}"/>
              </a:ext>
            </a:extLst>
          </p:cNvPr>
          <p:cNvGrpSpPr/>
          <p:nvPr/>
        </p:nvGrpSpPr>
        <p:grpSpPr>
          <a:xfrm>
            <a:off x="101601" y="113638"/>
            <a:ext cx="1465479" cy="1562762"/>
            <a:chOff x="101601" y="113638"/>
            <a:chExt cx="1465479" cy="1562762"/>
          </a:xfrm>
        </p:grpSpPr>
        <p:cxnSp>
          <p:nvCxnSpPr>
            <p:cNvPr id="5" name="Straight Connector 4">
              <a:extLst>
                <a:ext uri="{FF2B5EF4-FFF2-40B4-BE49-F238E27FC236}">
                  <a16:creationId xmlns:a16="http://schemas.microsoft.com/office/drawing/2014/main" id="{E8059347-B8FD-481B-9E64-F6A991D1B24B}"/>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6" name="Straight Connector 5">
              <a:extLst>
                <a:ext uri="{FF2B5EF4-FFF2-40B4-BE49-F238E27FC236}">
                  <a16:creationId xmlns:a16="http://schemas.microsoft.com/office/drawing/2014/main" id="{9BA0A828-BE8F-4021-9197-9DEA2182A999}"/>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7" name="Group 6">
            <a:extLst>
              <a:ext uri="{FF2B5EF4-FFF2-40B4-BE49-F238E27FC236}">
                <a16:creationId xmlns:a16="http://schemas.microsoft.com/office/drawing/2014/main" id="{6FAA1048-F02F-4FF9-B563-46F13FF5F606}"/>
              </a:ext>
            </a:extLst>
          </p:cNvPr>
          <p:cNvGrpSpPr/>
          <p:nvPr/>
        </p:nvGrpSpPr>
        <p:grpSpPr>
          <a:xfrm>
            <a:off x="353297" y="402551"/>
            <a:ext cx="11520000" cy="128480"/>
            <a:chOff x="2196612" y="1657878"/>
            <a:chExt cx="7972024" cy="128480"/>
          </a:xfrm>
        </p:grpSpPr>
        <p:cxnSp>
          <p:nvCxnSpPr>
            <p:cNvPr id="8" name="Straight Connector 7">
              <a:extLst>
                <a:ext uri="{FF2B5EF4-FFF2-40B4-BE49-F238E27FC236}">
                  <a16:creationId xmlns:a16="http://schemas.microsoft.com/office/drawing/2014/main" id="{F574349D-556F-45B5-8170-E51327CB0F85}"/>
                </a:ext>
              </a:extLst>
            </p:cNvPr>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9" name="Straight Connector 8">
              <a:extLst>
                <a:ext uri="{FF2B5EF4-FFF2-40B4-BE49-F238E27FC236}">
                  <a16:creationId xmlns:a16="http://schemas.microsoft.com/office/drawing/2014/main" id="{75FAD53C-1294-46AF-8D69-0D8847113802}"/>
                </a:ext>
              </a:extLst>
            </p:cNvPr>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0" name="Group 9">
            <a:extLst>
              <a:ext uri="{FF2B5EF4-FFF2-40B4-BE49-F238E27FC236}">
                <a16:creationId xmlns:a16="http://schemas.microsoft.com/office/drawing/2014/main" id="{509D839E-C84F-4F7D-91AB-611726D177D6}"/>
              </a:ext>
            </a:extLst>
          </p:cNvPr>
          <p:cNvGrpSpPr/>
          <p:nvPr/>
        </p:nvGrpSpPr>
        <p:grpSpPr>
          <a:xfrm>
            <a:off x="243058" y="6325910"/>
            <a:ext cx="11520000" cy="151558"/>
            <a:chOff x="2086375" y="2485623"/>
            <a:chExt cx="7972024" cy="151558"/>
          </a:xfrm>
        </p:grpSpPr>
        <p:cxnSp>
          <p:nvCxnSpPr>
            <p:cNvPr id="11" name="Straight Connector 10">
              <a:extLst>
                <a:ext uri="{FF2B5EF4-FFF2-40B4-BE49-F238E27FC236}">
                  <a16:creationId xmlns:a16="http://schemas.microsoft.com/office/drawing/2014/main" id="{DA2345B5-9AB3-4D77-8F67-99D475D945CD}"/>
                </a:ext>
              </a:extLst>
            </p:cNvPr>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2" name="Straight Connector 11">
              <a:extLst>
                <a:ext uri="{FF2B5EF4-FFF2-40B4-BE49-F238E27FC236}">
                  <a16:creationId xmlns:a16="http://schemas.microsoft.com/office/drawing/2014/main" id="{A66089C8-7383-456C-902F-6C9D3EA53434}"/>
                </a:ext>
              </a:extLst>
            </p:cNvPr>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3" name="Group 12">
            <a:extLst>
              <a:ext uri="{FF2B5EF4-FFF2-40B4-BE49-F238E27FC236}">
                <a16:creationId xmlns:a16="http://schemas.microsoft.com/office/drawing/2014/main" id="{7CEC24A0-D961-448A-877D-8A9CF01510BB}"/>
              </a:ext>
            </a:extLst>
          </p:cNvPr>
          <p:cNvGrpSpPr/>
          <p:nvPr/>
        </p:nvGrpSpPr>
        <p:grpSpPr>
          <a:xfrm rot="10800000">
            <a:off x="10604063" y="5189105"/>
            <a:ext cx="1465479" cy="1562762"/>
            <a:chOff x="101601" y="113638"/>
            <a:chExt cx="1465479" cy="1562762"/>
          </a:xfrm>
        </p:grpSpPr>
        <p:cxnSp>
          <p:nvCxnSpPr>
            <p:cNvPr id="14" name="Straight Connector 13">
              <a:extLst>
                <a:ext uri="{FF2B5EF4-FFF2-40B4-BE49-F238E27FC236}">
                  <a16:creationId xmlns:a16="http://schemas.microsoft.com/office/drawing/2014/main" id="{53A75EEC-04B6-4AA6-91F9-4670E5E5BA66}"/>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5" name="Straight Connector 14">
              <a:extLst>
                <a:ext uri="{FF2B5EF4-FFF2-40B4-BE49-F238E27FC236}">
                  <a16:creationId xmlns:a16="http://schemas.microsoft.com/office/drawing/2014/main" id="{241073CB-CCB0-4A2D-AB19-FBDCABDA35E4}"/>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17" name="Title 1">
            <a:extLst>
              <a:ext uri="{FF2B5EF4-FFF2-40B4-BE49-F238E27FC236}">
                <a16:creationId xmlns:a16="http://schemas.microsoft.com/office/drawing/2014/main" id="{1D6C6EDD-D243-4753-9934-385B63828D7B}"/>
              </a:ext>
            </a:extLst>
          </p:cNvPr>
          <p:cNvSpPr>
            <a:spLocks noGrp="1"/>
          </p:cNvSpPr>
          <p:nvPr>
            <p:ph type="title"/>
          </p:nvPr>
        </p:nvSpPr>
        <p:spPr>
          <a:xfrm>
            <a:off x="821202" y="874971"/>
            <a:ext cx="10515600" cy="816221"/>
          </a:xfrm>
        </p:spPr>
        <p:style>
          <a:lnRef idx="0">
            <a:schemeClr val="accent1"/>
          </a:lnRef>
          <a:fillRef idx="3">
            <a:schemeClr val="accent1"/>
          </a:fillRef>
          <a:effectRef idx="3">
            <a:schemeClr val="accent1"/>
          </a:effectRef>
          <a:fontRef idx="minor">
            <a:schemeClr val="lt1"/>
          </a:fontRef>
        </p:style>
        <p:txBody>
          <a:bodyPr>
            <a:normAutofit fontScale="90000"/>
          </a:bodyPr>
          <a:lstStyle/>
          <a:p>
            <a:br>
              <a:rPr lang="id-ID" dirty="0"/>
            </a:br>
            <a:r>
              <a:rPr lang="id-ID" dirty="0"/>
              <a:t>B. Floops Pada Metode Eliminasi Gaussian</a:t>
            </a:r>
            <a:br>
              <a:rPr lang="id-ID" dirty="0"/>
            </a:br>
            <a:endParaRPr lang="id-ID" dirty="0"/>
          </a:p>
        </p:txBody>
      </p:sp>
    </p:spTree>
    <p:extLst>
      <p:ext uri="{BB962C8B-B14F-4D97-AF65-F5344CB8AC3E}">
        <p14:creationId xmlns:p14="http://schemas.microsoft.com/office/powerpoint/2010/main" val="16767009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182CFE1-070F-48C0-8B22-2D22CB49C2EF}"/>
                  </a:ext>
                </a:extLst>
              </p:cNvPr>
              <p:cNvSpPr>
                <a:spLocks noGrp="1"/>
              </p:cNvSpPr>
              <p:nvPr>
                <p:ph idx="1"/>
              </p:nvPr>
            </p:nvSpPr>
            <p:spPr>
              <a:xfrm>
                <a:off x="855496" y="2178832"/>
                <a:ext cx="10515600" cy="3872679"/>
              </a:xfrm>
            </p:spPr>
            <p:txBody>
              <a:bodyPr>
                <a:normAutofit/>
              </a:bodyPr>
              <a:lstStyle/>
              <a:p>
                <a:pPr marL="0" indent="0" algn="just">
                  <a:buNone/>
                </a:pPr>
                <a:r>
                  <a:rPr lang="id-ID" sz="2000" b="1" dirty="0">
                    <a:latin typeface="Cambria" panose="02040503050406030204" pitchFamily="18" charset="0"/>
                    <a:ea typeface="Cambria" panose="02040503050406030204" pitchFamily="18" charset="0"/>
                  </a:rPr>
                  <a:t>Algoritma Eliminasi Gaussian Tanpa Strategi Pivoting</a:t>
                </a:r>
                <a:endParaRPr lang="id-ID" sz="2000" dirty="0">
                  <a:latin typeface="Cambria" panose="02040503050406030204" pitchFamily="18" charset="0"/>
                  <a:ea typeface="Cambria" panose="02040503050406030204" pitchFamily="18" charset="0"/>
                </a:endParaRPr>
              </a:p>
              <a:p>
                <a:pPr marL="0" indent="0" algn="just">
                  <a:lnSpc>
                    <a:spcPct val="100000"/>
                  </a:lnSpc>
                  <a:buNone/>
                </a:pPr>
                <a:r>
                  <a:rPr lang="id-ID" sz="2000" dirty="0">
                    <a:latin typeface="Cambria" panose="02040503050406030204" pitchFamily="18" charset="0"/>
                    <a:ea typeface="Cambria" panose="02040503050406030204" pitchFamily="18" charset="0"/>
                  </a:rPr>
                  <a:t>Basis terakhir menggunakan formula jumlahan </a:t>
                </a:r>
                <a14:m>
                  <m:oMath xmlns:m="http://schemas.openxmlformats.org/officeDocument/2006/math">
                    <m:nary>
                      <m:naryPr>
                        <m:chr m:val="∑"/>
                        <m:limLoc m:val="subSup"/>
                        <m:ctrlPr>
                          <a:rPr lang="id-ID" sz="2000" i="1" smtClean="0">
                            <a:latin typeface="Cambria Math" panose="02040503050406030204" pitchFamily="18" charset="0"/>
                          </a:rPr>
                        </m:ctrlPr>
                      </m:naryPr>
                      <m:sub>
                        <m:r>
                          <m:rPr>
                            <m:brk m:alnAt="25"/>
                          </m:rPr>
                          <a:rPr lang="id-ID" sz="2000" b="0" i="1" smtClean="0">
                            <a:latin typeface="Cambria Math" panose="02040503050406030204" pitchFamily="18" charset="0"/>
                          </a:rPr>
                          <m:t>𝑘</m:t>
                        </m:r>
                        <m:r>
                          <a:rPr lang="id-ID" sz="2000" b="0" i="1" smtClean="0">
                            <a:latin typeface="Cambria Math" panose="02040503050406030204" pitchFamily="18" charset="0"/>
                          </a:rPr>
                          <m:t>=1</m:t>
                        </m:r>
                      </m:sub>
                      <m:sup>
                        <m:r>
                          <a:rPr lang="id-ID" sz="2000" b="0" i="1" smtClean="0">
                            <a:latin typeface="Cambria Math" panose="02040503050406030204" pitchFamily="18" charset="0"/>
                          </a:rPr>
                          <m:t>𝑛</m:t>
                        </m:r>
                      </m:sup>
                      <m:e>
                        <m:r>
                          <a:rPr lang="id-ID" sz="2000" b="0" i="1" smtClean="0">
                            <a:latin typeface="Cambria Math" panose="02040503050406030204" pitchFamily="18" charset="0"/>
                          </a:rPr>
                          <m:t>𝑘</m:t>
                        </m:r>
                        <m:r>
                          <a:rPr lang="id-ID" sz="2000" b="0" i="1" smtClean="0">
                            <a:latin typeface="Cambria Math" panose="02040503050406030204" pitchFamily="18" charset="0"/>
                          </a:rPr>
                          <m:t>=</m:t>
                        </m:r>
                        <m:f>
                          <m:fPr>
                            <m:ctrlPr>
                              <a:rPr lang="id-ID" sz="2000" b="0" i="1" smtClean="0">
                                <a:latin typeface="Cambria Math" panose="02040503050406030204" pitchFamily="18" charset="0"/>
                              </a:rPr>
                            </m:ctrlPr>
                          </m:fPr>
                          <m:num>
                            <m:r>
                              <a:rPr lang="id-ID" sz="2000" b="0" i="1" smtClean="0">
                                <a:latin typeface="Cambria Math" panose="02040503050406030204" pitchFamily="18" charset="0"/>
                              </a:rPr>
                              <m:t>𝑛</m:t>
                            </m:r>
                          </m:num>
                          <m:den>
                            <m:r>
                              <a:rPr lang="id-ID" sz="2000" b="0" i="1" smtClean="0">
                                <a:latin typeface="Cambria Math" panose="02040503050406030204" pitchFamily="18" charset="0"/>
                              </a:rPr>
                              <m:t>2</m:t>
                            </m:r>
                          </m:den>
                        </m:f>
                        <m:r>
                          <a:rPr lang="id-ID" sz="2000" b="0" i="1" smtClean="0">
                            <a:latin typeface="Cambria Math" panose="02040503050406030204" pitchFamily="18" charset="0"/>
                          </a:rPr>
                          <m:t>(</m:t>
                        </m:r>
                        <m:r>
                          <a:rPr lang="id-ID" sz="2000" b="0" i="1" smtClean="0">
                            <a:latin typeface="Cambria Math" panose="02040503050406030204" pitchFamily="18" charset="0"/>
                          </a:rPr>
                          <m:t>𝑛</m:t>
                        </m:r>
                        <m:r>
                          <a:rPr lang="id-ID" sz="2000" b="0" i="1" smtClean="0">
                            <a:latin typeface="Cambria Math" panose="02040503050406030204" pitchFamily="18" charset="0"/>
                          </a:rPr>
                          <m:t>+1)</m:t>
                        </m:r>
                      </m:e>
                    </m:nary>
                  </m:oMath>
                </a14:m>
                <a:r>
                  <a:rPr lang="id-ID" sz="2000" dirty="0">
                    <a:latin typeface="Cambria" panose="02040503050406030204" pitchFamily="18" charset="0"/>
                    <a:ea typeface="Cambria" panose="02040503050406030204" pitchFamily="18" charset="0"/>
                  </a:rPr>
                  <a:t> dan </a:t>
                </a:r>
                <a14:m>
                  <m:oMath xmlns:m="http://schemas.openxmlformats.org/officeDocument/2006/math">
                    <m:nary>
                      <m:naryPr>
                        <m:chr m:val="∑"/>
                        <m:limLoc m:val="subSup"/>
                        <m:ctrlPr>
                          <a:rPr lang="id-ID" sz="2000" i="1">
                            <a:latin typeface="Cambria Math" panose="02040503050406030204" pitchFamily="18" charset="0"/>
                          </a:rPr>
                        </m:ctrlPr>
                      </m:naryPr>
                      <m:sub>
                        <m:r>
                          <m:rPr>
                            <m:brk m:alnAt="25"/>
                          </m:rPr>
                          <a:rPr lang="id-ID" sz="2000" i="1">
                            <a:latin typeface="Cambria Math" panose="02040503050406030204" pitchFamily="18" charset="0"/>
                          </a:rPr>
                          <m:t>𝑘</m:t>
                        </m:r>
                        <m:r>
                          <a:rPr lang="id-ID" sz="2000" i="1">
                            <a:latin typeface="Cambria Math" panose="02040503050406030204" pitchFamily="18" charset="0"/>
                          </a:rPr>
                          <m:t>=1</m:t>
                        </m:r>
                      </m:sub>
                      <m:sup>
                        <m:r>
                          <a:rPr lang="id-ID" sz="2000" i="1">
                            <a:latin typeface="Cambria Math" panose="02040503050406030204" pitchFamily="18" charset="0"/>
                          </a:rPr>
                          <m:t>𝑛</m:t>
                        </m:r>
                      </m:sup>
                      <m:e>
                        <m:sSup>
                          <m:sSupPr>
                            <m:ctrlPr>
                              <a:rPr lang="id-ID" sz="2000" i="1" smtClean="0">
                                <a:latin typeface="Cambria Math" panose="02040503050406030204" pitchFamily="18" charset="0"/>
                              </a:rPr>
                            </m:ctrlPr>
                          </m:sSupPr>
                          <m:e>
                            <m:r>
                              <a:rPr lang="id-ID" sz="2000" b="0" i="1" smtClean="0">
                                <a:latin typeface="Cambria Math" panose="02040503050406030204" pitchFamily="18" charset="0"/>
                              </a:rPr>
                              <m:t>𝑘</m:t>
                            </m:r>
                          </m:e>
                          <m:sup>
                            <m:r>
                              <a:rPr lang="id-ID" sz="2000" b="0" i="1" smtClean="0">
                                <a:latin typeface="Cambria Math" panose="02040503050406030204" pitchFamily="18" charset="0"/>
                              </a:rPr>
                              <m:t>2</m:t>
                            </m:r>
                          </m:sup>
                        </m:sSup>
                        <m:r>
                          <a:rPr lang="id-ID" sz="2000" i="1">
                            <a:latin typeface="Cambria Math" panose="02040503050406030204" pitchFamily="18" charset="0"/>
                          </a:rPr>
                          <m:t>=</m:t>
                        </m:r>
                        <m:f>
                          <m:fPr>
                            <m:ctrlPr>
                              <a:rPr lang="id-ID" sz="2000" i="1">
                                <a:latin typeface="Cambria Math" panose="02040503050406030204" pitchFamily="18" charset="0"/>
                              </a:rPr>
                            </m:ctrlPr>
                          </m:fPr>
                          <m:num>
                            <m:r>
                              <a:rPr lang="id-ID" sz="2000" i="1">
                                <a:latin typeface="Cambria Math" panose="02040503050406030204" pitchFamily="18" charset="0"/>
                              </a:rPr>
                              <m:t>𝑛</m:t>
                            </m:r>
                          </m:num>
                          <m:den>
                            <m:r>
                              <a:rPr lang="id-ID" sz="2000" b="0" i="1" smtClean="0">
                                <a:latin typeface="Cambria Math" panose="02040503050406030204" pitchFamily="18" charset="0"/>
                              </a:rPr>
                              <m:t>6</m:t>
                            </m:r>
                          </m:den>
                        </m:f>
                        <m:r>
                          <a:rPr lang="id-ID" sz="2000" i="1">
                            <a:latin typeface="Cambria Math" panose="02040503050406030204" pitchFamily="18" charset="0"/>
                          </a:rPr>
                          <m:t>(</m:t>
                        </m:r>
                        <m:r>
                          <a:rPr lang="id-ID" sz="2000" i="1">
                            <a:latin typeface="Cambria Math" panose="02040503050406030204" pitchFamily="18" charset="0"/>
                          </a:rPr>
                          <m:t>𝑛</m:t>
                        </m:r>
                        <m:r>
                          <a:rPr lang="id-ID" sz="2000" i="1">
                            <a:latin typeface="Cambria Math" panose="02040503050406030204" pitchFamily="18" charset="0"/>
                          </a:rPr>
                          <m:t>+1)(2</m:t>
                        </m:r>
                        <m:r>
                          <a:rPr lang="id-ID" sz="2000" b="0" i="1" smtClean="0">
                            <a:latin typeface="Cambria Math" panose="02040503050406030204" pitchFamily="18" charset="0"/>
                          </a:rPr>
                          <m:t>𝑛</m:t>
                        </m:r>
                        <m:r>
                          <a:rPr lang="id-ID" sz="2000" b="0" i="1" smtClean="0">
                            <a:latin typeface="Cambria Math" panose="02040503050406030204" pitchFamily="18" charset="0"/>
                          </a:rPr>
                          <m:t>+1)</m:t>
                        </m:r>
                      </m:e>
                    </m:nary>
                    <m:r>
                      <a:rPr lang="id-ID" sz="2000" b="0" i="1" smtClean="0">
                        <a:latin typeface="Cambria Math" panose="02040503050406030204" pitchFamily="18" charset="0"/>
                      </a:rPr>
                      <m:t>.</m:t>
                    </m:r>
                  </m:oMath>
                </a14:m>
                <a:r>
                  <a:rPr lang="id-ID" sz="2000" dirty="0">
                    <a:latin typeface="Cambria" panose="02040503050406030204" pitchFamily="18" charset="0"/>
                    <a:ea typeface="Cambria" panose="02040503050406030204" pitchFamily="18" charset="0"/>
                  </a:rPr>
                  <a:t> Misalkan jumlah ini dinyatakan dengan</a:t>
                </a:r>
                <a14:m>
                  <m:oMath xmlns:m="http://schemas.openxmlformats.org/officeDocument/2006/math">
                    <m:r>
                      <a:rPr lang="id-ID" sz="2000" b="0" i="0" smtClean="0">
                        <a:latin typeface="Cambria Math" panose="02040503050406030204" pitchFamily="18" charset="0"/>
                      </a:rPr>
                      <m:t> </m:t>
                    </m:r>
                    <m:sSub>
                      <m:sSubPr>
                        <m:ctrlPr>
                          <a:rPr lang="id-ID" sz="2000" i="1" smtClean="0">
                            <a:latin typeface="Cambria Math" panose="02040503050406030204" pitchFamily="18" charset="0"/>
                          </a:rPr>
                        </m:ctrlPr>
                      </m:sSubPr>
                      <m:e>
                        <m:r>
                          <a:rPr lang="id-ID" sz="2000" b="0" i="1" smtClean="0">
                            <a:latin typeface="Cambria Math" panose="02040503050406030204" pitchFamily="18" charset="0"/>
                          </a:rPr>
                          <m:t>𝐹</m:t>
                        </m:r>
                      </m:e>
                      <m:sub>
                        <m:r>
                          <a:rPr lang="id-ID" sz="2000" b="0" i="1" smtClean="0">
                            <a:latin typeface="Cambria Math" panose="02040503050406030204" pitchFamily="18" charset="0"/>
                          </a:rPr>
                          <m:t>1</m:t>
                        </m:r>
                      </m:sub>
                    </m:sSub>
                  </m:oMath>
                </a14:m>
                <a:r>
                  <a:rPr lang="id-ID" sz="2000" dirty="0">
                    <a:latin typeface="Cambria" panose="02040503050406030204" pitchFamily="18" charset="0"/>
                    <a:ea typeface="Cambria" panose="02040503050406030204" pitchFamily="18" charset="0"/>
                  </a:rPr>
                  <a:t> maka setelah disederhanakan diperoleh:</a:t>
                </a:r>
              </a:p>
              <a:p>
                <a:pPr marL="0" indent="0" algn="just">
                  <a:buNone/>
                </a:pPr>
                <a:endParaRPr lang="id-ID" sz="2000" dirty="0">
                  <a:latin typeface="Cambria" panose="02040503050406030204" pitchFamily="18" charset="0"/>
                  <a:ea typeface="Cambria" panose="02040503050406030204" pitchFamily="18" charset="0"/>
                </a:endParaRPr>
              </a:p>
              <a:p>
                <a:pPr marL="0" indent="0" algn="just">
                  <a:lnSpc>
                    <a:spcPct val="150000"/>
                  </a:lnSpc>
                  <a:buNone/>
                </a:pPr>
                <a14:m>
                  <m:oMathPara xmlns:m="http://schemas.openxmlformats.org/officeDocument/2006/math">
                    <m:oMathParaPr>
                      <m:jc m:val="left"/>
                    </m:oMathParaPr>
                    <m:oMath xmlns:m="http://schemas.openxmlformats.org/officeDocument/2006/math">
                      <m:sSub>
                        <m:sSubPr>
                          <m:ctrlPr>
                            <a:rPr lang="id-ID" sz="2000" i="1">
                              <a:latin typeface="Cambria Math" panose="02040503050406030204" pitchFamily="18" charset="0"/>
                            </a:rPr>
                          </m:ctrlPr>
                        </m:sSubPr>
                        <m:e>
                          <m:r>
                            <a:rPr lang="id-ID" sz="2000" i="1">
                              <a:latin typeface="Cambria Math" panose="02040503050406030204" pitchFamily="18" charset="0"/>
                            </a:rPr>
                            <m:t>𝐹</m:t>
                          </m:r>
                        </m:e>
                        <m:sub>
                          <m:r>
                            <a:rPr lang="id-ID" sz="2000" i="1">
                              <a:latin typeface="Cambria Math" panose="02040503050406030204" pitchFamily="18" charset="0"/>
                            </a:rPr>
                            <m:t>1</m:t>
                          </m:r>
                        </m:sub>
                      </m:sSub>
                      <m:r>
                        <a:rPr lang="id-ID" sz="2000" b="0" i="1" smtClean="0">
                          <a:latin typeface="Cambria Math" panose="02040503050406030204" pitchFamily="18" charset="0"/>
                        </a:rPr>
                        <m:t>=</m:t>
                      </m:r>
                      <m:f>
                        <m:fPr>
                          <m:ctrlPr>
                            <a:rPr lang="id-ID" sz="2000" b="0" i="1" smtClean="0">
                              <a:latin typeface="Cambria Math" panose="02040503050406030204" pitchFamily="18" charset="0"/>
                            </a:rPr>
                          </m:ctrlPr>
                        </m:fPr>
                        <m:num>
                          <m:r>
                            <a:rPr lang="id-ID" sz="2000" b="0" i="1" smtClean="0">
                              <a:latin typeface="Cambria Math" panose="02040503050406030204" pitchFamily="18" charset="0"/>
                            </a:rPr>
                            <m:t>1</m:t>
                          </m:r>
                        </m:num>
                        <m:den>
                          <m:r>
                            <a:rPr lang="id-ID" sz="2000" b="0" i="1" smtClean="0">
                              <a:latin typeface="Cambria Math" panose="02040503050406030204" pitchFamily="18" charset="0"/>
                            </a:rPr>
                            <m:t>3</m:t>
                          </m:r>
                        </m:den>
                      </m:f>
                      <m:sSup>
                        <m:sSupPr>
                          <m:ctrlPr>
                            <a:rPr lang="id-ID" sz="2000" b="0" i="1" smtClean="0">
                              <a:latin typeface="Cambria Math" panose="02040503050406030204" pitchFamily="18" charset="0"/>
                            </a:rPr>
                          </m:ctrlPr>
                        </m:sSupPr>
                        <m:e>
                          <m:r>
                            <a:rPr lang="id-ID" sz="2000" b="0" i="1" smtClean="0">
                              <a:latin typeface="Cambria Math" panose="02040503050406030204" pitchFamily="18" charset="0"/>
                            </a:rPr>
                            <m:t>𝑛</m:t>
                          </m:r>
                        </m:e>
                        <m:sup>
                          <m:r>
                            <a:rPr lang="id-ID" sz="2000" b="0" i="1" smtClean="0">
                              <a:latin typeface="Cambria Math" panose="02040503050406030204" pitchFamily="18" charset="0"/>
                            </a:rPr>
                            <m:t>3</m:t>
                          </m:r>
                        </m:sup>
                      </m:sSup>
                      <m:r>
                        <a:rPr lang="id-ID" sz="2000" b="0" i="1" smtClean="0">
                          <a:latin typeface="Cambria Math" panose="02040503050406030204" pitchFamily="18" charset="0"/>
                        </a:rPr>
                        <m:t>+2</m:t>
                      </m:r>
                      <m:sSup>
                        <m:sSupPr>
                          <m:ctrlPr>
                            <a:rPr lang="id-ID" sz="2000" i="1">
                              <a:latin typeface="Cambria Math" panose="02040503050406030204" pitchFamily="18" charset="0"/>
                            </a:rPr>
                          </m:ctrlPr>
                        </m:sSupPr>
                        <m:e>
                          <m:r>
                            <a:rPr lang="id-ID" sz="2000" b="0" i="1" smtClean="0">
                              <a:latin typeface="Cambria Math" panose="02040503050406030204" pitchFamily="18" charset="0"/>
                            </a:rPr>
                            <m:t>𝑛</m:t>
                          </m:r>
                        </m:e>
                        <m:sup>
                          <m:r>
                            <a:rPr lang="id-ID" sz="2000" i="1">
                              <a:latin typeface="Cambria Math" panose="02040503050406030204" pitchFamily="18" charset="0"/>
                            </a:rPr>
                            <m:t>2</m:t>
                          </m:r>
                        </m:sup>
                      </m:sSup>
                      <m:r>
                        <a:rPr lang="id-ID" sz="2000" b="0" i="1" smtClean="0">
                          <a:latin typeface="Cambria Math" panose="02040503050406030204" pitchFamily="18" charset="0"/>
                        </a:rPr>
                        <m:t>−</m:t>
                      </m:r>
                      <m:f>
                        <m:fPr>
                          <m:ctrlPr>
                            <a:rPr lang="id-ID" sz="2000" b="0" i="1" smtClean="0">
                              <a:latin typeface="Cambria Math" panose="02040503050406030204" pitchFamily="18" charset="0"/>
                            </a:rPr>
                          </m:ctrlPr>
                        </m:fPr>
                        <m:num>
                          <m:r>
                            <a:rPr lang="id-ID" sz="2000" b="0" i="1" smtClean="0">
                              <a:latin typeface="Cambria Math" panose="02040503050406030204" pitchFamily="18" charset="0"/>
                            </a:rPr>
                            <m:t>7</m:t>
                          </m:r>
                        </m:num>
                        <m:den>
                          <m:r>
                            <a:rPr lang="id-ID" sz="2000" b="0" i="1" smtClean="0">
                              <a:latin typeface="Cambria Math" panose="02040503050406030204" pitchFamily="18" charset="0"/>
                            </a:rPr>
                            <m:t>2</m:t>
                          </m:r>
                        </m:den>
                      </m:f>
                      <m:r>
                        <a:rPr lang="id-ID" sz="2000" b="0" i="1" smtClean="0">
                          <a:latin typeface="Cambria Math" panose="02040503050406030204" pitchFamily="18" charset="0"/>
                        </a:rPr>
                        <m:t>𝑛</m:t>
                      </m:r>
                    </m:oMath>
                  </m:oMathPara>
                </a14:m>
                <a:endParaRPr lang="id-ID" sz="2000" dirty="0">
                  <a:latin typeface="Cambria" panose="02040503050406030204" pitchFamily="18" charset="0"/>
                  <a:ea typeface="Cambria" panose="02040503050406030204" pitchFamily="18" charset="0"/>
                </a:endParaRPr>
              </a:p>
              <a:p>
                <a:pPr marL="0" indent="0" algn="just">
                  <a:lnSpc>
                    <a:spcPct val="150000"/>
                  </a:lnSpc>
                  <a:buNone/>
                </a:pPr>
                <a14:m>
                  <m:oMathPara xmlns:m="http://schemas.openxmlformats.org/officeDocument/2006/math">
                    <m:oMathParaPr>
                      <m:jc m:val="left"/>
                    </m:oMathParaPr>
                    <m:oMath xmlns:m="http://schemas.openxmlformats.org/officeDocument/2006/math">
                      <m:sSub>
                        <m:sSubPr>
                          <m:ctrlPr>
                            <a:rPr lang="id-ID" sz="2000" i="1">
                              <a:latin typeface="Cambria Math" panose="02040503050406030204" pitchFamily="18" charset="0"/>
                            </a:rPr>
                          </m:ctrlPr>
                        </m:sSubPr>
                        <m:e>
                          <m:r>
                            <a:rPr lang="id-ID" sz="2000" i="1">
                              <a:latin typeface="Cambria Math" panose="02040503050406030204" pitchFamily="18" charset="0"/>
                            </a:rPr>
                            <m:t>𝐹</m:t>
                          </m:r>
                        </m:e>
                        <m:sub>
                          <m:r>
                            <a:rPr lang="id-ID" sz="2000" i="1">
                              <a:latin typeface="Cambria Math" panose="02040503050406030204" pitchFamily="18" charset="0"/>
                            </a:rPr>
                            <m:t>1</m:t>
                          </m:r>
                        </m:sub>
                      </m:sSub>
                      <m:r>
                        <a:rPr lang="id-ID" sz="2000" i="1">
                          <a:latin typeface="Cambria Math" panose="02040503050406030204" pitchFamily="18" charset="0"/>
                        </a:rPr>
                        <m:t>=</m:t>
                      </m:r>
                      <m:f>
                        <m:fPr>
                          <m:ctrlPr>
                            <a:rPr lang="id-ID" sz="2000" i="1">
                              <a:latin typeface="Cambria Math" panose="02040503050406030204" pitchFamily="18" charset="0"/>
                            </a:rPr>
                          </m:ctrlPr>
                        </m:fPr>
                        <m:num>
                          <m:r>
                            <a:rPr lang="id-ID" sz="2000" i="1">
                              <a:latin typeface="Cambria Math" panose="02040503050406030204" pitchFamily="18" charset="0"/>
                            </a:rPr>
                            <m:t>1</m:t>
                          </m:r>
                        </m:num>
                        <m:den>
                          <m:r>
                            <a:rPr lang="id-ID" sz="2000" i="1">
                              <a:latin typeface="Cambria Math" panose="02040503050406030204" pitchFamily="18" charset="0"/>
                            </a:rPr>
                            <m:t>3</m:t>
                          </m:r>
                        </m:den>
                      </m:f>
                      <m:sSup>
                        <m:sSupPr>
                          <m:ctrlPr>
                            <a:rPr lang="id-ID" sz="2000" i="1">
                              <a:latin typeface="Cambria Math" panose="02040503050406030204" pitchFamily="18" charset="0"/>
                            </a:rPr>
                          </m:ctrlPr>
                        </m:sSupPr>
                        <m:e>
                          <m:r>
                            <a:rPr lang="id-ID" sz="2000" i="1">
                              <a:latin typeface="Cambria Math" panose="02040503050406030204" pitchFamily="18" charset="0"/>
                            </a:rPr>
                            <m:t>𝑛</m:t>
                          </m:r>
                        </m:e>
                        <m:sup>
                          <m:r>
                            <a:rPr lang="id-ID" sz="2000" i="1">
                              <a:latin typeface="Cambria Math" panose="02040503050406030204" pitchFamily="18" charset="0"/>
                            </a:rPr>
                            <m:t>3</m:t>
                          </m:r>
                        </m:sup>
                      </m:sSup>
                      <m:r>
                        <a:rPr lang="id-ID" sz="2000" b="0" i="1" smtClean="0">
                          <a:latin typeface="Cambria Math" panose="02040503050406030204" pitchFamily="18" charset="0"/>
                        </a:rPr>
                        <m:t>+</m:t>
                      </m:r>
                      <m:r>
                        <a:rPr lang="id-ID" sz="2000" b="0" i="1" smtClean="0">
                          <a:latin typeface="Cambria Math" panose="02040503050406030204" pitchFamily="18" charset="0"/>
                        </a:rPr>
                        <m:t>𝑂</m:t>
                      </m:r>
                      <m:r>
                        <a:rPr lang="id-ID" sz="2000" b="0" i="0" smtClean="0">
                          <a:latin typeface="Cambria Math" panose="02040503050406030204" pitchFamily="18" charset="0"/>
                        </a:rPr>
                        <m:t>(</m:t>
                      </m:r>
                      <m:sSup>
                        <m:sSupPr>
                          <m:ctrlPr>
                            <a:rPr lang="id-ID" sz="2000" i="1">
                              <a:latin typeface="Cambria Math" panose="02040503050406030204" pitchFamily="18" charset="0"/>
                            </a:rPr>
                          </m:ctrlPr>
                        </m:sSupPr>
                        <m:e>
                          <m:r>
                            <a:rPr lang="id-ID" sz="2000" i="1">
                              <a:latin typeface="Cambria Math" panose="02040503050406030204" pitchFamily="18" charset="0"/>
                            </a:rPr>
                            <m:t>𝑛</m:t>
                          </m:r>
                        </m:e>
                        <m:sup>
                          <m:r>
                            <a:rPr lang="id-ID" sz="2000" i="1">
                              <a:latin typeface="Cambria Math" panose="02040503050406030204" pitchFamily="18" charset="0"/>
                            </a:rPr>
                            <m:t>2</m:t>
                          </m:r>
                        </m:sup>
                      </m:sSup>
                      <m:r>
                        <a:rPr lang="id-ID" sz="2000" b="0" i="1" smtClean="0">
                          <a:latin typeface="Cambria Math" panose="02040503050406030204" pitchFamily="18" charset="0"/>
                        </a:rPr>
                        <m:t>)</m:t>
                      </m:r>
                    </m:oMath>
                  </m:oMathPara>
                </a14:m>
                <a:endParaRPr lang="id-ID" sz="2000" dirty="0">
                  <a:latin typeface="Cambria" panose="02040503050406030204" pitchFamily="18" charset="0"/>
                  <a:ea typeface="Cambria" panose="02040503050406030204" pitchFamily="18" charset="0"/>
                </a:endParaRPr>
              </a:p>
            </p:txBody>
          </p:sp>
        </mc:Choice>
        <mc:Fallback xmlns="">
          <p:sp>
            <p:nvSpPr>
              <p:cNvPr id="3" name="Content Placeholder 2">
                <a:extLst>
                  <a:ext uri="{FF2B5EF4-FFF2-40B4-BE49-F238E27FC236}">
                    <a16:creationId xmlns:a16="http://schemas.microsoft.com/office/drawing/2014/main" id="{6182CFE1-070F-48C0-8B22-2D22CB49C2EF}"/>
                  </a:ext>
                </a:extLst>
              </p:cNvPr>
              <p:cNvSpPr>
                <a:spLocks noGrp="1" noRot="1" noChangeAspect="1" noMove="1" noResize="1" noEditPoints="1" noAdjustHandles="1" noChangeArrowheads="1" noChangeShapeType="1" noTextEdit="1"/>
              </p:cNvSpPr>
              <p:nvPr>
                <p:ph idx="1"/>
              </p:nvPr>
            </p:nvSpPr>
            <p:spPr>
              <a:xfrm>
                <a:off x="855496" y="2178832"/>
                <a:ext cx="10515600" cy="3872679"/>
              </a:xfrm>
              <a:blipFill>
                <a:blip r:embed="rId3"/>
                <a:stretch>
                  <a:fillRect l="-3536" t="-1572" r="-638"/>
                </a:stretch>
              </a:blipFill>
            </p:spPr>
            <p:txBody>
              <a:bodyPr/>
              <a:lstStyle/>
              <a:p>
                <a:r>
                  <a:rPr lang="id-ID">
                    <a:noFill/>
                  </a:rPr>
                  <a:t> </a:t>
                </a:r>
              </a:p>
            </p:txBody>
          </p:sp>
        </mc:Fallback>
      </mc:AlternateContent>
      <p:grpSp>
        <p:nvGrpSpPr>
          <p:cNvPr id="4" name="Group 3">
            <a:extLst>
              <a:ext uri="{FF2B5EF4-FFF2-40B4-BE49-F238E27FC236}">
                <a16:creationId xmlns:a16="http://schemas.microsoft.com/office/drawing/2014/main" id="{BC46AB31-4B4E-4295-A7E0-1F64BE012A94}"/>
              </a:ext>
            </a:extLst>
          </p:cNvPr>
          <p:cNvGrpSpPr/>
          <p:nvPr/>
        </p:nvGrpSpPr>
        <p:grpSpPr>
          <a:xfrm>
            <a:off x="101601" y="113638"/>
            <a:ext cx="1465479" cy="1562762"/>
            <a:chOff x="101601" y="113638"/>
            <a:chExt cx="1465479" cy="1562762"/>
          </a:xfrm>
        </p:grpSpPr>
        <p:cxnSp>
          <p:nvCxnSpPr>
            <p:cNvPr id="5" name="Straight Connector 4">
              <a:extLst>
                <a:ext uri="{FF2B5EF4-FFF2-40B4-BE49-F238E27FC236}">
                  <a16:creationId xmlns:a16="http://schemas.microsoft.com/office/drawing/2014/main" id="{66F83A5A-836B-4BE6-81BD-C02B593D169B}"/>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6" name="Straight Connector 5">
              <a:extLst>
                <a:ext uri="{FF2B5EF4-FFF2-40B4-BE49-F238E27FC236}">
                  <a16:creationId xmlns:a16="http://schemas.microsoft.com/office/drawing/2014/main" id="{F7150E7E-6FC8-44EB-B894-1613C9CC9149}"/>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7" name="Group 6">
            <a:extLst>
              <a:ext uri="{FF2B5EF4-FFF2-40B4-BE49-F238E27FC236}">
                <a16:creationId xmlns:a16="http://schemas.microsoft.com/office/drawing/2014/main" id="{6F913456-6387-4FFA-9E11-8CDB8997A2E8}"/>
              </a:ext>
            </a:extLst>
          </p:cNvPr>
          <p:cNvGrpSpPr/>
          <p:nvPr/>
        </p:nvGrpSpPr>
        <p:grpSpPr>
          <a:xfrm>
            <a:off x="353297" y="402551"/>
            <a:ext cx="11520000" cy="128480"/>
            <a:chOff x="2196612" y="1657878"/>
            <a:chExt cx="7972024" cy="128480"/>
          </a:xfrm>
        </p:grpSpPr>
        <p:cxnSp>
          <p:nvCxnSpPr>
            <p:cNvPr id="8" name="Straight Connector 7">
              <a:extLst>
                <a:ext uri="{FF2B5EF4-FFF2-40B4-BE49-F238E27FC236}">
                  <a16:creationId xmlns:a16="http://schemas.microsoft.com/office/drawing/2014/main" id="{6502270E-59F3-4D03-8137-F668A7406511}"/>
                </a:ext>
              </a:extLst>
            </p:cNvPr>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9" name="Straight Connector 8">
              <a:extLst>
                <a:ext uri="{FF2B5EF4-FFF2-40B4-BE49-F238E27FC236}">
                  <a16:creationId xmlns:a16="http://schemas.microsoft.com/office/drawing/2014/main" id="{E147E164-95C8-4A4B-BF65-E115A98FFE5F}"/>
                </a:ext>
              </a:extLst>
            </p:cNvPr>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0" name="Group 9">
            <a:extLst>
              <a:ext uri="{FF2B5EF4-FFF2-40B4-BE49-F238E27FC236}">
                <a16:creationId xmlns:a16="http://schemas.microsoft.com/office/drawing/2014/main" id="{2668965D-4F51-47A1-9553-C78E977D3AF9}"/>
              </a:ext>
            </a:extLst>
          </p:cNvPr>
          <p:cNvGrpSpPr/>
          <p:nvPr/>
        </p:nvGrpSpPr>
        <p:grpSpPr>
          <a:xfrm>
            <a:off x="243058" y="6325910"/>
            <a:ext cx="11520000" cy="151558"/>
            <a:chOff x="2086375" y="2485623"/>
            <a:chExt cx="7972024" cy="151558"/>
          </a:xfrm>
        </p:grpSpPr>
        <p:cxnSp>
          <p:nvCxnSpPr>
            <p:cNvPr id="11" name="Straight Connector 10">
              <a:extLst>
                <a:ext uri="{FF2B5EF4-FFF2-40B4-BE49-F238E27FC236}">
                  <a16:creationId xmlns:a16="http://schemas.microsoft.com/office/drawing/2014/main" id="{6A6DC77F-14E8-444A-93ED-697CB37C2512}"/>
                </a:ext>
              </a:extLst>
            </p:cNvPr>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2" name="Straight Connector 11">
              <a:extLst>
                <a:ext uri="{FF2B5EF4-FFF2-40B4-BE49-F238E27FC236}">
                  <a16:creationId xmlns:a16="http://schemas.microsoft.com/office/drawing/2014/main" id="{67BF86A1-2D53-4FB1-A811-8C8CF32C4AAF}"/>
                </a:ext>
              </a:extLst>
            </p:cNvPr>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3" name="Group 12">
            <a:extLst>
              <a:ext uri="{FF2B5EF4-FFF2-40B4-BE49-F238E27FC236}">
                <a16:creationId xmlns:a16="http://schemas.microsoft.com/office/drawing/2014/main" id="{EA8BF45E-FBB9-4927-AE90-B1AF936E12B9}"/>
              </a:ext>
            </a:extLst>
          </p:cNvPr>
          <p:cNvGrpSpPr/>
          <p:nvPr/>
        </p:nvGrpSpPr>
        <p:grpSpPr>
          <a:xfrm rot="10800000">
            <a:off x="10604063" y="5189105"/>
            <a:ext cx="1465479" cy="1562762"/>
            <a:chOff x="101601" y="113638"/>
            <a:chExt cx="1465479" cy="1562762"/>
          </a:xfrm>
        </p:grpSpPr>
        <p:cxnSp>
          <p:nvCxnSpPr>
            <p:cNvPr id="14" name="Straight Connector 13">
              <a:extLst>
                <a:ext uri="{FF2B5EF4-FFF2-40B4-BE49-F238E27FC236}">
                  <a16:creationId xmlns:a16="http://schemas.microsoft.com/office/drawing/2014/main" id="{95F9E5E7-10F2-41BD-9612-278F9B9F5600}"/>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5" name="Straight Connector 14">
              <a:extLst>
                <a:ext uri="{FF2B5EF4-FFF2-40B4-BE49-F238E27FC236}">
                  <a16:creationId xmlns:a16="http://schemas.microsoft.com/office/drawing/2014/main" id="{F3CC223D-7B1A-418D-A965-195897C6D463}"/>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16" name="Title 1">
            <a:extLst>
              <a:ext uri="{FF2B5EF4-FFF2-40B4-BE49-F238E27FC236}">
                <a16:creationId xmlns:a16="http://schemas.microsoft.com/office/drawing/2014/main" id="{0328C10E-3531-48A5-8173-A7D8675843F3}"/>
              </a:ext>
            </a:extLst>
          </p:cNvPr>
          <p:cNvSpPr>
            <a:spLocks noGrp="1"/>
          </p:cNvSpPr>
          <p:nvPr>
            <p:ph type="title"/>
          </p:nvPr>
        </p:nvSpPr>
        <p:spPr>
          <a:xfrm>
            <a:off x="821202" y="874971"/>
            <a:ext cx="10515600" cy="816221"/>
          </a:xfrm>
        </p:spPr>
        <p:style>
          <a:lnRef idx="0">
            <a:schemeClr val="accent1"/>
          </a:lnRef>
          <a:fillRef idx="3">
            <a:schemeClr val="accent1"/>
          </a:fillRef>
          <a:effectRef idx="3">
            <a:schemeClr val="accent1"/>
          </a:effectRef>
          <a:fontRef idx="minor">
            <a:schemeClr val="lt1"/>
          </a:fontRef>
        </p:style>
        <p:txBody>
          <a:bodyPr>
            <a:normAutofit fontScale="90000"/>
          </a:bodyPr>
          <a:lstStyle/>
          <a:p>
            <a:br>
              <a:rPr lang="id-ID" dirty="0"/>
            </a:br>
            <a:r>
              <a:rPr lang="id-ID" dirty="0"/>
              <a:t>B. Floops Pada Metode Eliminasi Gaussian</a:t>
            </a:r>
            <a:br>
              <a:rPr lang="id-ID" dirty="0"/>
            </a:br>
            <a:endParaRPr lang="id-ID" dirty="0"/>
          </a:p>
        </p:txBody>
      </p:sp>
    </p:spTree>
    <p:extLst>
      <p:ext uri="{BB962C8B-B14F-4D97-AF65-F5344CB8AC3E}">
        <p14:creationId xmlns:p14="http://schemas.microsoft.com/office/powerpoint/2010/main" val="33664087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DAEE3D3-487E-4880-9202-A944C149EF01}"/>
                  </a:ext>
                </a:extLst>
              </p:cNvPr>
              <p:cNvSpPr>
                <a:spLocks noGrp="1"/>
              </p:cNvSpPr>
              <p:nvPr>
                <p:ph idx="1"/>
              </p:nvPr>
            </p:nvSpPr>
            <p:spPr>
              <a:xfrm>
                <a:off x="855496" y="2051621"/>
                <a:ext cx="10515600" cy="4351338"/>
              </a:xfrm>
            </p:spPr>
            <p:txBody>
              <a:bodyPr>
                <a:normAutofit/>
              </a:bodyPr>
              <a:lstStyle/>
              <a:p>
                <a:pPr marL="0" indent="0" algn="just">
                  <a:lnSpc>
                    <a:spcPct val="150000"/>
                  </a:lnSpc>
                  <a:buNone/>
                </a:pPr>
                <a:r>
                  <a:rPr lang="id-ID" sz="2200" b="1" dirty="0">
                    <a:latin typeface="Cambria" panose="02040503050406030204" pitchFamily="18" charset="0"/>
                    <a:ea typeface="Cambria" panose="02040503050406030204" pitchFamily="18" charset="0"/>
                  </a:rPr>
                  <a:t>Algoritma Eliminasi Gaussian Substitusi Mundur:</a:t>
                </a:r>
              </a:p>
              <a:p>
                <a:pPr marL="0" indent="0" algn="just">
                  <a:lnSpc>
                    <a:spcPct val="150000"/>
                  </a:lnSpc>
                  <a:buNone/>
                </a:pPr>
                <a14:m>
                  <m:oMathPara xmlns:m="http://schemas.openxmlformats.org/officeDocument/2006/math">
                    <m:oMathParaPr>
                      <m:jc m:val="left"/>
                    </m:oMathParaPr>
                    <m:oMath xmlns:m="http://schemas.openxmlformats.org/officeDocument/2006/math">
                      <m:r>
                        <a:rPr lang="id-ID" sz="2200" b="0" i="1" smtClean="0">
                          <a:latin typeface="Cambria Math" panose="02040503050406030204" pitchFamily="18" charset="0"/>
                        </a:rPr>
                        <m:t>𝑥</m:t>
                      </m:r>
                      <m:d>
                        <m:dPr>
                          <m:ctrlPr>
                            <a:rPr lang="id-ID" sz="2200" b="0" i="1" smtClean="0">
                              <a:latin typeface="Cambria Math" panose="02040503050406030204" pitchFamily="18" charset="0"/>
                            </a:rPr>
                          </m:ctrlPr>
                        </m:dPr>
                        <m:e>
                          <m:r>
                            <a:rPr lang="id-ID" sz="2200" b="0" i="1" smtClean="0">
                              <a:latin typeface="Cambria Math" panose="02040503050406030204" pitchFamily="18" charset="0"/>
                            </a:rPr>
                            <m:t>𝑛</m:t>
                          </m:r>
                        </m:e>
                      </m:d>
                      <m:r>
                        <a:rPr lang="id-ID" sz="2200" b="0" i="1" smtClean="0">
                          <a:latin typeface="Cambria Math" panose="02040503050406030204" pitchFamily="18" charset="0"/>
                        </a:rPr>
                        <m:t>=</m:t>
                      </m:r>
                      <m:r>
                        <a:rPr lang="id-ID" sz="2200" b="0" i="1" smtClean="0">
                          <a:latin typeface="Cambria Math" panose="02040503050406030204" pitchFamily="18" charset="0"/>
                        </a:rPr>
                        <m:t>𝑏</m:t>
                      </m:r>
                      <m:r>
                        <a:rPr lang="id-ID" sz="2200" b="0" i="1" smtClean="0">
                          <a:latin typeface="Cambria Math" panose="02040503050406030204" pitchFamily="18" charset="0"/>
                        </a:rPr>
                        <m:t>(</m:t>
                      </m:r>
                      <m:r>
                        <a:rPr lang="id-ID" sz="2200" b="0" i="1" smtClean="0">
                          <a:latin typeface="Cambria Math" panose="02040503050406030204" pitchFamily="18" charset="0"/>
                        </a:rPr>
                        <m:t>𝑛</m:t>
                      </m:r>
                      <m:r>
                        <a:rPr lang="id-ID" sz="2200" b="0" i="1" smtClean="0">
                          <a:latin typeface="Cambria Math" panose="02040503050406030204" pitchFamily="18" charset="0"/>
                        </a:rPr>
                        <m:t>)/</m:t>
                      </m:r>
                      <m:r>
                        <a:rPr lang="id-ID" sz="2200" b="0" i="1" smtClean="0">
                          <a:latin typeface="Cambria Math" panose="02040503050406030204" pitchFamily="18" charset="0"/>
                        </a:rPr>
                        <m:t>𝑎</m:t>
                      </m:r>
                      <m:r>
                        <a:rPr lang="id-ID" sz="2200" b="0" i="1" smtClean="0">
                          <a:latin typeface="Cambria Math" panose="02040503050406030204" pitchFamily="18" charset="0"/>
                        </a:rPr>
                        <m:t>(</m:t>
                      </m:r>
                      <m:r>
                        <a:rPr lang="id-ID" sz="2200" b="0" i="1" smtClean="0">
                          <a:latin typeface="Cambria Math" panose="02040503050406030204" pitchFamily="18" charset="0"/>
                        </a:rPr>
                        <m:t>𝑛</m:t>
                      </m:r>
                      <m:r>
                        <a:rPr lang="id-ID" sz="2200" b="0" i="1" smtClean="0">
                          <a:latin typeface="Cambria Math" panose="02040503050406030204" pitchFamily="18" charset="0"/>
                        </a:rPr>
                        <m:t>,</m:t>
                      </m:r>
                      <m:r>
                        <a:rPr lang="id-ID" sz="2200" b="0" i="1" smtClean="0">
                          <a:latin typeface="Cambria Math" panose="02040503050406030204" pitchFamily="18" charset="0"/>
                        </a:rPr>
                        <m:t>𝑛</m:t>
                      </m:r>
                      <m:r>
                        <a:rPr lang="id-ID" sz="2200" b="0" i="1" smtClean="0">
                          <a:latin typeface="Cambria Math" panose="02040503050406030204" pitchFamily="18" charset="0"/>
                        </a:rPr>
                        <m:t>)</m:t>
                      </m:r>
                    </m:oMath>
                  </m:oMathPara>
                </a14:m>
                <a:endParaRPr lang="id-ID" sz="2200" dirty="0">
                  <a:latin typeface="Cambria" panose="02040503050406030204" pitchFamily="18" charset="0"/>
                  <a:ea typeface="Cambria" panose="02040503050406030204" pitchFamily="18" charset="0"/>
                </a:endParaRPr>
              </a:p>
              <a:p>
                <a:pPr marL="0" indent="0" algn="just">
                  <a:lnSpc>
                    <a:spcPct val="120000"/>
                  </a:lnSpc>
                  <a:buNone/>
                </a:pPr>
                <a14:m>
                  <m:oMathPara xmlns:m="http://schemas.openxmlformats.org/officeDocument/2006/math">
                    <m:oMathParaPr>
                      <m:jc m:val="left"/>
                    </m:oMathParaPr>
                    <m:oMath xmlns:m="http://schemas.openxmlformats.org/officeDocument/2006/math">
                      <m:r>
                        <a:rPr lang="id-ID" sz="2200" i="1">
                          <a:latin typeface="Cambria Math" panose="02040503050406030204" pitchFamily="18" charset="0"/>
                        </a:rPr>
                        <m:t>       </m:t>
                      </m:r>
                      <m:r>
                        <a:rPr lang="id-ID" sz="2200" i="1">
                          <a:latin typeface="Cambria Math" panose="02040503050406030204" pitchFamily="18" charset="0"/>
                        </a:rPr>
                        <m:t>𝑓𝑜𝑟</m:t>
                      </m:r>
                      <m:r>
                        <a:rPr lang="id-ID" sz="2200" i="1">
                          <a:latin typeface="Cambria Math" panose="02040503050406030204" pitchFamily="18" charset="0"/>
                        </a:rPr>
                        <m:t> </m:t>
                      </m:r>
                      <m:r>
                        <a:rPr lang="id-ID" sz="2200" b="0" i="1" smtClean="0">
                          <a:latin typeface="Cambria Math" panose="02040503050406030204" pitchFamily="18" charset="0"/>
                        </a:rPr>
                        <m:t>𝑘</m:t>
                      </m:r>
                      <m:r>
                        <a:rPr lang="id-ID" sz="2200" i="1">
                          <a:latin typeface="Cambria Math" panose="02040503050406030204" pitchFamily="18" charset="0"/>
                        </a:rPr>
                        <m:t>=</m:t>
                      </m:r>
                      <m:r>
                        <a:rPr lang="id-ID" sz="2200" b="0" i="1" smtClean="0">
                          <a:latin typeface="Cambria Math" panose="02040503050406030204" pitchFamily="18" charset="0"/>
                        </a:rPr>
                        <m:t>𝑛</m:t>
                      </m:r>
                      <m:r>
                        <a:rPr lang="id-ID" sz="2200" b="0" i="1" smtClean="0">
                          <a:latin typeface="Cambria Math" panose="02040503050406030204" pitchFamily="18" charset="0"/>
                        </a:rPr>
                        <m:t>−1 </m:t>
                      </m:r>
                      <m:r>
                        <a:rPr lang="id-ID" sz="2200" i="1">
                          <a:latin typeface="Cambria Math" panose="02040503050406030204" pitchFamily="18" charset="0"/>
                        </a:rPr>
                        <m:t>𝑡𝑜</m:t>
                      </m:r>
                      <m:r>
                        <a:rPr lang="id-ID" sz="2200" i="1">
                          <a:latin typeface="Cambria Math" panose="02040503050406030204" pitchFamily="18" charset="0"/>
                        </a:rPr>
                        <m:t> 1</m:t>
                      </m:r>
                    </m:oMath>
                  </m:oMathPara>
                </a14:m>
                <a:endParaRPr lang="id-ID" sz="2200" dirty="0">
                  <a:latin typeface="Cambria" panose="02040503050406030204" pitchFamily="18" charset="0"/>
                  <a:ea typeface="Cambria" panose="02040503050406030204" pitchFamily="18" charset="0"/>
                </a:endParaRPr>
              </a:p>
              <a:p>
                <a:pPr marL="0" indent="0" algn="just">
                  <a:lnSpc>
                    <a:spcPct val="120000"/>
                  </a:lnSpc>
                  <a:buNone/>
                </a:pPr>
                <a14:m>
                  <m:oMathPara xmlns:m="http://schemas.openxmlformats.org/officeDocument/2006/math">
                    <m:oMathParaPr>
                      <m:jc m:val="left"/>
                    </m:oMathParaPr>
                    <m:oMath xmlns:m="http://schemas.openxmlformats.org/officeDocument/2006/math">
                      <m:r>
                        <a:rPr lang="id-ID" sz="2200" i="1">
                          <a:latin typeface="Cambria Math" panose="02040503050406030204" pitchFamily="18" charset="0"/>
                        </a:rPr>
                        <m:t>             </m:t>
                      </m:r>
                      <m:r>
                        <a:rPr lang="id-ID" sz="2200" b="0" i="1" smtClean="0">
                          <a:latin typeface="Cambria Math" panose="02040503050406030204" pitchFamily="18" charset="0"/>
                        </a:rPr>
                        <m:t>  </m:t>
                      </m:r>
                      <m:r>
                        <a:rPr lang="id-ID" sz="2200" b="0" i="1" smtClean="0">
                          <a:latin typeface="Cambria Math" panose="02040503050406030204" pitchFamily="18" charset="0"/>
                        </a:rPr>
                        <m:t>𝑠𝑢𝑚</m:t>
                      </m:r>
                      <m:r>
                        <a:rPr lang="id-ID" sz="2200" b="0" i="1" smtClean="0">
                          <a:latin typeface="Cambria Math" panose="02040503050406030204" pitchFamily="18" charset="0"/>
                        </a:rPr>
                        <m:t>=0</m:t>
                      </m:r>
                    </m:oMath>
                  </m:oMathPara>
                </a14:m>
                <a:endParaRPr lang="id-ID" sz="2200" dirty="0">
                  <a:latin typeface="Cambria" panose="02040503050406030204" pitchFamily="18" charset="0"/>
                  <a:ea typeface="Cambria" panose="02040503050406030204" pitchFamily="18" charset="0"/>
                </a:endParaRPr>
              </a:p>
              <a:p>
                <a:pPr marL="0" indent="0" algn="just">
                  <a:lnSpc>
                    <a:spcPct val="120000"/>
                  </a:lnSpc>
                  <a:buNone/>
                </a:pPr>
                <a:r>
                  <a:rPr lang="id-ID" sz="2200" dirty="0">
                    <a:latin typeface="Cambria" panose="02040503050406030204" pitchFamily="18" charset="0"/>
                    <a:ea typeface="Cambria" panose="02040503050406030204" pitchFamily="18" charset="0"/>
                  </a:rPr>
                  <a:t>              </a:t>
                </a:r>
                <a14:m>
                  <m:oMath xmlns:m="http://schemas.openxmlformats.org/officeDocument/2006/math">
                    <m:r>
                      <a:rPr lang="id-ID" sz="2200" i="1">
                        <a:latin typeface="Cambria Math" panose="02040503050406030204" pitchFamily="18" charset="0"/>
                      </a:rPr>
                      <m:t>𝑓𝑜𝑟</m:t>
                    </m:r>
                    <m:r>
                      <a:rPr lang="id-ID" sz="2200" i="1">
                        <a:latin typeface="Cambria Math" panose="02040503050406030204" pitchFamily="18" charset="0"/>
                      </a:rPr>
                      <m:t> </m:t>
                    </m:r>
                    <m:r>
                      <a:rPr lang="id-ID" sz="2200" b="0" i="1" smtClean="0">
                        <a:latin typeface="Cambria Math" panose="02040503050406030204" pitchFamily="18" charset="0"/>
                      </a:rPr>
                      <m:t>𝑗</m:t>
                    </m:r>
                    <m:r>
                      <a:rPr lang="id-ID" sz="2200" b="0" i="1" smtClean="0">
                        <a:latin typeface="Cambria Math" panose="02040503050406030204" pitchFamily="18" charset="0"/>
                      </a:rPr>
                      <m:t>=</m:t>
                    </m:r>
                    <m:r>
                      <a:rPr lang="id-ID" sz="2200" b="0" i="1" smtClean="0">
                        <a:latin typeface="Cambria Math" panose="02040503050406030204" pitchFamily="18" charset="0"/>
                      </a:rPr>
                      <m:t>𝑘</m:t>
                    </m:r>
                    <m:r>
                      <a:rPr lang="id-ID" sz="2200" b="0" i="1" smtClean="0">
                        <a:latin typeface="Cambria Math" panose="02040503050406030204" pitchFamily="18" charset="0"/>
                      </a:rPr>
                      <m:t>+1 </m:t>
                    </m:r>
                    <m:r>
                      <a:rPr lang="id-ID" sz="2200" i="1">
                        <a:latin typeface="Cambria Math" panose="02040503050406030204" pitchFamily="18" charset="0"/>
                      </a:rPr>
                      <m:t>𝑡𝑜</m:t>
                    </m:r>
                    <m:r>
                      <a:rPr lang="id-ID" sz="2200" i="1">
                        <a:latin typeface="Cambria Math" panose="02040503050406030204" pitchFamily="18" charset="0"/>
                      </a:rPr>
                      <m:t> </m:t>
                    </m:r>
                    <m:r>
                      <a:rPr lang="id-ID" sz="2200" i="1">
                        <a:latin typeface="Cambria Math" panose="02040503050406030204" pitchFamily="18" charset="0"/>
                      </a:rPr>
                      <m:t>𝑛</m:t>
                    </m:r>
                  </m:oMath>
                </a14:m>
                <a:endParaRPr lang="id-ID" sz="2200" dirty="0">
                  <a:latin typeface="Cambria" panose="02040503050406030204" pitchFamily="18" charset="0"/>
                  <a:ea typeface="Cambria" panose="02040503050406030204" pitchFamily="18" charset="0"/>
                </a:endParaRPr>
              </a:p>
              <a:p>
                <a:pPr marL="0" indent="0" algn="just">
                  <a:lnSpc>
                    <a:spcPct val="120000"/>
                  </a:lnSpc>
                  <a:buNone/>
                </a:pPr>
                <a14:m>
                  <m:oMathPara xmlns:m="http://schemas.openxmlformats.org/officeDocument/2006/math">
                    <m:oMathParaPr>
                      <m:jc m:val="left"/>
                    </m:oMathParaPr>
                    <m:oMath xmlns:m="http://schemas.openxmlformats.org/officeDocument/2006/math">
                      <m:r>
                        <a:rPr lang="id-ID" sz="2200" i="1">
                          <a:latin typeface="Cambria Math" panose="02040503050406030204" pitchFamily="18" charset="0"/>
                        </a:rPr>
                        <m:t>                      </m:t>
                      </m:r>
                      <m:r>
                        <a:rPr lang="id-ID" sz="2200" b="0" i="1" smtClean="0">
                          <a:latin typeface="Cambria Math" panose="02040503050406030204" pitchFamily="18" charset="0"/>
                        </a:rPr>
                        <m:t>𝑠𝑢𝑚</m:t>
                      </m:r>
                      <m:r>
                        <a:rPr lang="id-ID" sz="2200" b="0" i="1" smtClean="0">
                          <a:latin typeface="Cambria Math" panose="02040503050406030204" pitchFamily="18" charset="0"/>
                        </a:rPr>
                        <m:t>=</m:t>
                      </m:r>
                      <m:r>
                        <a:rPr lang="id-ID" sz="2200" b="0" i="1" smtClean="0">
                          <a:latin typeface="Cambria Math" panose="02040503050406030204" pitchFamily="18" charset="0"/>
                        </a:rPr>
                        <m:t>𝑠𝑢𝑚</m:t>
                      </m:r>
                      <m:r>
                        <a:rPr lang="id-ID" sz="2200" b="0" i="1" smtClean="0">
                          <a:latin typeface="Cambria Math" panose="02040503050406030204" pitchFamily="18" charset="0"/>
                        </a:rPr>
                        <m:t>+</m:t>
                      </m:r>
                      <m:r>
                        <a:rPr lang="id-ID" sz="2200" i="1">
                          <a:latin typeface="Cambria Math" panose="02040503050406030204" pitchFamily="18" charset="0"/>
                        </a:rPr>
                        <m:t>𝑎</m:t>
                      </m:r>
                      <m:d>
                        <m:dPr>
                          <m:ctrlPr>
                            <a:rPr lang="id-ID" sz="2200" i="1">
                              <a:latin typeface="Cambria Math" panose="02040503050406030204" pitchFamily="18" charset="0"/>
                            </a:rPr>
                          </m:ctrlPr>
                        </m:dPr>
                        <m:e>
                          <m:r>
                            <a:rPr lang="id-ID" sz="2200" b="0" i="1" smtClean="0">
                              <a:latin typeface="Cambria Math" panose="02040503050406030204" pitchFamily="18" charset="0"/>
                            </a:rPr>
                            <m:t>𝑘</m:t>
                          </m:r>
                          <m:r>
                            <a:rPr lang="id-ID" sz="2200" i="1">
                              <a:latin typeface="Cambria Math" panose="02040503050406030204" pitchFamily="18" charset="0"/>
                            </a:rPr>
                            <m:t>,</m:t>
                          </m:r>
                          <m:r>
                            <a:rPr lang="id-ID" sz="2200" b="0" i="1" smtClean="0">
                              <a:latin typeface="Cambria Math" panose="02040503050406030204" pitchFamily="18" charset="0"/>
                            </a:rPr>
                            <m:t>𝑗</m:t>
                          </m:r>
                        </m:e>
                      </m:d>
                      <m:r>
                        <a:rPr lang="id-ID" sz="2200" i="1">
                          <a:latin typeface="Cambria Math" panose="02040503050406030204" pitchFamily="18" charset="0"/>
                        </a:rPr>
                        <m:t>∗</m:t>
                      </m:r>
                      <m:r>
                        <a:rPr lang="id-ID" sz="2200" b="0" i="1" smtClean="0">
                          <a:latin typeface="Cambria Math" panose="02040503050406030204" pitchFamily="18" charset="0"/>
                        </a:rPr>
                        <m:t>𝑥</m:t>
                      </m:r>
                      <m:r>
                        <a:rPr lang="id-ID" sz="2200" b="0" i="1" smtClean="0">
                          <a:latin typeface="Cambria Math" panose="02040503050406030204" pitchFamily="18" charset="0"/>
                        </a:rPr>
                        <m:t>(</m:t>
                      </m:r>
                      <m:r>
                        <a:rPr lang="id-ID" sz="2200" b="0" i="1" smtClean="0">
                          <a:latin typeface="Cambria Math" panose="02040503050406030204" pitchFamily="18" charset="0"/>
                        </a:rPr>
                        <m:t>𝑗</m:t>
                      </m:r>
                      <m:r>
                        <a:rPr lang="id-ID" sz="2200" b="0" i="1" smtClean="0">
                          <a:latin typeface="Cambria Math" panose="02040503050406030204" pitchFamily="18" charset="0"/>
                        </a:rPr>
                        <m:t>)</m:t>
                      </m:r>
                    </m:oMath>
                  </m:oMathPara>
                </a14:m>
                <a:endParaRPr lang="id-ID" sz="2200" dirty="0">
                  <a:latin typeface="Cambria" panose="02040503050406030204" pitchFamily="18" charset="0"/>
                  <a:ea typeface="Cambria" panose="02040503050406030204" pitchFamily="18" charset="0"/>
                </a:endParaRPr>
              </a:p>
              <a:p>
                <a:pPr marL="0" indent="0" algn="just">
                  <a:lnSpc>
                    <a:spcPct val="120000"/>
                  </a:lnSpc>
                  <a:buNone/>
                </a:pPr>
                <a14:m>
                  <m:oMathPara xmlns:m="http://schemas.openxmlformats.org/officeDocument/2006/math">
                    <m:oMathParaPr>
                      <m:jc m:val="left"/>
                    </m:oMathParaPr>
                    <m:oMath xmlns:m="http://schemas.openxmlformats.org/officeDocument/2006/math">
                      <m:r>
                        <a:rPr lang="id-ID" sz="2200" i="1">
                          <a:latin typeface="Cambria Math" panose="02040503050406030204" pitchFamily="18" charset="0"/>
                        </a:rPr>
                        <m:t>             </m:t>
                      </m:r>
                      <m:r>
                        <a:rPr lang="id-ID" sz="2200" i="1">
                          <a:latin typeface="Cambria Math" panose="02040503050406030204" pitchFamily="18" charset="0"/>
                        </a:rPr>
                        <m:t>𝑒𝑛𝑑𝑓𝑜𝑟</m:t>
                      </m:r>
                    </m:oMath>
                  </m:oMathPara>
                </a14:m>
                <a:endParaRPr lang="id-ID" sz="2200" i="1" dirty="0">
                  <a:latin typeface="Cambria" panose="02040503050406030204" pitchFamily="18" charset="0"/>
                  <a:ea typeface="Cambria" panose="02040503050406030204" pitchFamily="18" charset="0"/>
                </a:endParaRPr>
              </a:p>
              <a:p>
                <a:pPr marL="0" indent="0" algn="just">
                  <a:lnSpc>
                    <a:spcPct val="120000"/>
                  </a:lnSpc>
                  <a:buNone/>
                </a:pPr>
                <a14:m>
                  <m:oMathPara xmlns:m="http://schemas.openxmlformats.org/officeDocument/2006/math">
                    <m:oMathParaPr>
                      <m:jc m:val="left"/>
                    </m:oMathParaPr>
                    <m:oMath xmlns:m="http://schemas.openxmlformats.org/officeDocument/2006/math">
                      <m:r>
                        <a:rPr lang="id-ID" sz="2200" i="1">
                          <a:latin typeface="Cambria Math" panose="02040503050406030204" pitchFamily="18" charset="0"/>
                        </a:rPr>
                        <m:t>             </m:t>
                      </m:r>
                      <m:r>
                        <a:rPr lang="id-ID" sz="2200" b="0" i="1" smtClean="0">
                          <a:latin typeface="Cambria Math" panose="02040503050406030204" pitchFamily="18" charset="0"/>
                        </a:rPr>
                        <m:t>𝑥</m:t>
                      </m:r>
                      <m:d>
                        <m:dPr>
                          <m:ctrlPr>
                            <a:rPr lang="id-ID" sz="2200" i="1">
                              <a:latin typeface="Cambria Math" panose="02040503050406030204" pitchFamily="18" charset="0"/>
                            </a:rPr>
                          </m:ctrlPr>
                        </m:dPr>
                        <m:e>
                          <m:r>
                            <a:rPr lang="id-ID" sz="2200" b="0" i="1" smtClean="0">
                              <a:latin typeface="Cambria Math" panose="02040503050406030204" pitchFamily="18" charset="0"/>
                            </a:rPr>
                            <m:t>𝑘</m:t>
                          </m:r>
                        </m:e>
                      </m:d>
                      <m:r>
                        <a:rPr lang="id-ID" sz="2200" i="1">
                          <a:latin typeface="Cambria Math" panose="02040503050406030204" pitchFamily="18" charset="0"/>
                        </a:rPr>
                        <m:t>=</m:t>
                      </m:r>
                      <m:r>
                        <a:rPr lang="id-ID" sz="2200" b="0" i="1" smtClean="0">
                          <a:latin typeface="Cambria Math" panose="02040503050406030204" pitchFamily="18" charset="0"/>
                        </a:rPr>
                        <m:t>(</m:t>
                      </m:r>
                      <m:r>
                        <a:rPr lang="id-ID" sz="2200" i="1">
                          <a:latin typeface="Cambria Math" panose="02040503050406030204" pitchFamily="18" charset="0"/>
                        </a:rPr>
                        <m:t>𝑏</m:t>
                      </m:r>
                      <m:d>
                        <m:dPr>
                          <m:ctrlPr>
                            <a:rPr lang="id-ID" sz="2200" i="1">
                              <a:latin typeface="Cambria Math" panose="02040503050406030204" pitchFamily="18" charset="0"/>
                            </a:rPr>
                          </m:ctrlPr>
                        </m:dPr>
                        <m:e>
                          <m:r>
                            <a:rPr lang="id-ID" sz="2200" b="0" i="1" smtClean="0">
                              <a:latin typeface="Cambria Math" panose="02040503050406030204" pitchFamily="18" charset="0"/>
                            </a:rPr>
                            <m:t>𝑘</m:t>
                          </m:r>
                        </m:e>
                      </m:d>
                      <m:r>
                        <a:rPr lang="id-ID" sz="2200" i="1">
                          <a:latin typeface="Cambria Math" panose="02040503050406030204" pitchFamily="18" charset="0"/>
                        </a:rPr>
                        <m:t>−</m:t>
                      </m:r>
                      <m:r>
                        <a:rPr lang="id-ID" sz="2200" b="0" i="1" smtClean="0">
                          <a:latin typeface="Cambria Math" panose="02040503050406030204" pitchFamily="18" charset="0"/>
                        </a:rPr>
                        <m:t>𝑠𝑢𝑚</m:t>
                      </m:r>
                      <m:r>
                        <a:rPr lang="id-ID" sz="2200" b="0" i="1" smtClean="0">
                          <a:latin typeface="Cambria Math" panose="02040503050406030204" pitchFamily="18" charset="0"/>
                        </a:rPr>
                        <m:t>)/</m:t>
                      </m:r>
                      <m:r>
                        <a:rPr lang="id-ID" sz="2200" b="0" i="1" smtClean="0">
                          <a:latin typeface="Cambria Math" panose="02040503050406030204" pitchFamily="18" charset="0"/>
                        </a:rPr>
                        <m:t>𝑎</m:t>
                      </m:r>
                      <m:d>
                        <m:dPr>
                          <m:ctrlPr>
                            <a:rPr lang="id-ID" sz="2200" i="1">
                              <a:latin typeface="Cambria Math" panose="02040503050406030204" pitchFamily="18" charset="0"/>
                            </a:rPr>
                          </m:ctrlPr>
                        </m:dPr>
                        <m:e>
                          <m:r>
                            <a:rPr lang="id-ID" sz="2200" b="0" i="1" smtClean="0">
                              <a:latin typeface="Cambria Math" panose="02040503050406030204" pitchFamily="18" charset="0"/>
                            </a:rPr>
                            <m:t>𝑘</m:t>
                          </m:r>
                          <m:r>
                            <a:rPr lang="id-ID" sz="2200" b="0" i="1" smtClean="0">
                              <a:latin typeface="Cambria Math" panose="02040503050406030204" pitchFamily="18" charset="0"/>
                            </a:rPr>
                            <m:t>,</m:t>
                          </m:r>
                          <m:r>
                            <a:rPr lang="id-ID" sz="2200" b="0" i="1" smtClean="0">
                              <a:latin typeface="Cambria Math" panose="02040503050406030204" pitchFamily="18" charset="0"/>
                            </a:rPr>
                            <m:t>𝑘</m:t>
                          </m:r>
                        </m:e>
                      </m:d>
                    </m:oMath>
                  </m:oMathPara>
                </a14:m>
                <a:endParaRPr lang="id-ID" sz="2200" dirty="0">
                  <a:latin typeface="Cambria" panose="02040503050406030204" pitchFamily="18" charset="0"/>
                  <a:ea typeface="Cambria" panose="02040503050406030204" pitchFamily="18" charset="0"/>
                </a:endParaRPr>
              </a:p>
              <a:p>
                <a:pPr marL="0" indent="0" algn="just">
                  <a:lnSpc>
                    <a:spcPct val="120000"/>
                  </a:lnSpc>
                  <a:buNone/>
                </a:pPr>
                <a14:m>
                  <m:oMath xmlns:m="http://schemas.openxmlformats.org/officeDocument/2006/math">
                    <m:r>
                      <a:rPr lang="id-ID" sz="2200" i="1">
                        <a:latin typeface="Cambria Math" panose="02040503050406030204" pitchFamily="18" charset="0"/>
                      </a:rPr>
                      <m:t>       </m:t>
                    </m:r>
                    <m:r>
                      <a:rPr lang="id-ID" sz="2200" i="1">
                        <a:latin typeface="Cambria Math" panose="02040503050406030204" pitchFamily="18" charset="0"/>
                      </a:rPr>
                      <m:t>𝑒𝑛𝑑</m:t>
                    </m:r>
                  </m:oMath>
                </a14:m>
                <a:r>
                  <a:rPr lang="id-ID" sz="2200" i="1" dirty="0">
                    <a:latin typeface="Cambria" panose="02040503050406030204" pitchFamily="18" charset="0"/>
                    <a:ea typeface="Cambria" panose="02040503050406030204" pitchFamily="18" charset="0"/>
                  </a:rPr>
                  <a:t>for</a:t>
                </a:r>
              </a:p>
              <a:p>
                <a:pPr marL="0" indent="0">
                  <a:buNone/>
                </a:pPr>
                <a:endParaRPr lang="id-ID" dirty="0"/>
              </a:p>
            </p:txBody>
          </p:sp>
        </mc:Choice>
        <mc:Fallback xmlns="">
          <p:sp>
            <p:nvSpPr>
              <p:cNvPr id="3" name="Content Placeholder 2">
                <a:extLst>
                  <a:ext uri="{FF2B5EF4-FFF2-40B4-BE49-F238E27FC236}">
                    <a16:creationId xmlns:a16="http://schemas.microsoft.com/office/drawing/2014/main" id="{BDAEE3D3-487E-4880-9202-A944C149EF01}"/>
                  </a:ext>
                </a:extLst>
              </p:cNvPr>
              <p:cNvSpPr>
                <a:spLocks noGrp="1" noRot="1" noChangeAspect="1" noMove="1" noResize="1" noEditPoints="1" noAdjustHandles="1" noChangeArrowheads="1" noChangeShapeType="1" noTextEdit="1"/>
              </p:cNvSpPr>
              <p:nvPr>
                <p:ph idx="1"/>
              </p:nvPr>
            </p:nvSpPr>
            <p:spPr>
              <a:xfrm>
                <a:off x="855496" y="2051621"/>
                <a:ext cx="10515600" cy="4351338"/>
              </a:xfrm>
              <a:blipFill>
                <a:blip r:embed="rId3"/>
                <a:stretch>
                  <a:fillRect l="-754"/>
                </a:stretch>
              </a:blipFill>
            </p:spPr>
            <p:txBody>
              <a:bodyPr/>
              <a:lstStyle/>
              <a:p>
                <a:r>
                  <a:rPr lang="id-ID">
                    <a:noFill/>
                  </a:rPr>
                  <a:t> </a:t>
                </a:r>
              </a:p>
            </p:txBody>
          </p:sp>
        </mc:Fallback>
      </mc:AlternateContent>
      <p:grpSp>
        <p:nvGrpSpPr>
          <p:cNvPr id="4" name="Group 3">
            <a:extLst>
              <a:ext uri="{FF2B5EF4-FFF2-40B4-BE49-F238E27FC236}">
                <a16:creationId xmlns:a16="http://schemas.microsoft.com/office/drawing/2014/main" id="{C5BDC225-EC12-43C4-B947-42E9062020C8}"/>
              </a:ext>
            </a:extLst>
          </p:cNvPr>
          <p:cNvGrpSpPr/>
          <p:nvPr/>
        </p:nvGrpSpPr>
        <p:grpSpPr>
          <a:xfrm>
            <a:off x="101601" y="113638"/>
            <a:ext cx="1465479" cy="1562762"/>
            <a:chOff x="101601" y="113638"/>
            <a:chExt cx="1465479" cy="1562762"/>
          </a:xfrm>
        </p:grpSpPr>
        <p:cxnSp>
          <p:nvCxnSpPr>
            <p:cNvPr id="5" name="Straight Connector 4">
              <a:extLst>
                <a:ext uri="{FF2B5EF4-FFF2-40B4-BE49-F238E27FC236}">
                  <a16:creationId xmlns:a16="http://schemas.microsoft.com/office/drawing/2014/main" id="{A95C0704-E7A4-42BD-91F4-7DC25910649E}"/>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6" name="Straight Connector 5">
              <a:extLst>
                <a:ext uri="{FF2B5EF4-FFF2-40B4-BE49-F238E27FC236}">
                  <a16:creationId xmlns:a16="http://schemas.microsoft.com/office/drawing/2014/main" id="{F4D7A91F-1566-48DE-879B-751FEFF25F09}"/>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7" name="Group 6">
            <a:extLst>
              <a:ext uri="{FF2B5EF4-FFF2-40B4-BE49-F238E27FC236}">
                <a16:creationId xmlns:a16="http://schemas.microsoft.com/office/drawing/2014/main" id="{8FD3573D-A034-4463-848C-EE87D66CA806}"/>
              </a:ext>
            </a:extLst>
          </p:cNvPr>
          <p:cNvGrpSpPr/>
          <p:nvPr/>
        </p:nvGrpSpPr>
        <p:grpSpPr>
          <a:xfrm>
            <a:off x="353297" y="402551"/>
            <a:ext cx="11520000" cy="128480"/>
            <a:chOff x="2196612" y="1657878"/>
            <a:chExt cx="7972024" cy="128480"/>
          </a:xfrm>
        </p:grpSpPr>
        <p:cxnSp>
          <p:nvCxnSpPr>
            <p:cNvPr id="8" name="Straight Connector 7">
              <a:extLst>
                <a:ext uri="{FF2B5EF4-FFF2-40B4-BE49-F238E27FC236}">
                  <a16:creationId xmlns:a16="http://schemas.microsoft.com/office/drawing/2014/main" id="{C5B62031-2D00-4492-A5FA-2D40BBA43EFB}"/>
                </a:ext>
              </a:extLst>
            </p:cNvPr>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9" name="Straight Connector 8">
              <a:extLst>
                <a:ext uri="{FF2B5EF4-FFF2-40B4-BE49-F238E27FC236}">
                  <a16:creationId xmlns:a16="http://schemas.microsoft.com/office/drawing/2014/main" id="{28C163A3-E1D4-455F-92EB-1CFD73634DA8}"/>
                </a:ext>
              </a:extLst>
            </p:cNvPr>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0" name="Group 9">
            <a:extLst>
              <a:ext uri="{FF2B5EF4-FFF2-40B4-BE49-F238E27FC236}">
                <a16:creationId xmlns:a16="http://schemas.microsoft.com/office/drawing/2014/main" id="{05B20501-7773-40C1-8673-B114CE5B2FA7}"/>
              </a:ext>
            </a:extLst>
          </p:cNvPr>
          <p:cNvGrpSpPr/>
          <p:nvPr/>
        </p:nvGrpSpPr>
        <p:grpSpPr>
          <a:xfrm>
            <a:off x="243058" y="6325910"/>
            <a:ext cx="11520000" cy="151558"/>
            <a:chOff x="2086375" y="2485623"/>
            <a:chExt cx="7972024" cy="151558"/>
          </a:xfrm>
        </p:grpSpPr>
        <p:cxnSp>
          <p:nvCxnSpPr>
            <p:cNvPr id="11" name="Straight Connector 10">
              <a:extLst>
                <a:ext uri="{FF2B5EF4-FFF2-40B4-BE49-F238E27FC236}">
                  <a16:creationId xmlns:a16="http://schemas.microsoft.com/office/drawing/2014/main" id="{0DBEC200-003C-4B04-B8F9-EEBD2198CF49}"/>
                </a:ext>
              </a:extLst>
            </p:cNvPr>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2" name="Straight Connector 11">
              <a:extLst>
                <a:ext uri="{FF2B5EF4-FFF2-40B4-BE49-F238E27FC236}">
                  <a16:creationId xmlns:a16="http://schemas.microsoft.com/office/drawing/2014/main" id="{48E17FF3-EDE7-43AD-9D12-56EA05A88B62}"/>
                </a:ext>
              </a:extLst>
            </p:cNvPr>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3" name="Group 12">
            <a:extLst>
              <a:ext uri="{FF2B5EF4-FFF2-40B4-BE49-F238E27FC236}">
                <a16:creationId xmlns:a16="http://schemas.microsoft.com/office/drawing/2014/main" id="{DC7B9A74-D7C6-4A0F-A21F-30987E86C5DD}"/>
              </a:ext>
            </a:extLst>
          </p:cNvPr>
          <p:cNvGrpSpPr/>
          <p:nvPr/>
        </p:nvGrpSpPr>
        <p:grpSpPr>
          <a:xfrm rot="10800000">
            <a:off x="10604063" y="5189105"/>
            <a:ext cx="1465479" cy="1562762"/>
            <a:chOff x="101601" y="113638"/>
            <a:chExt cx="1465479" cy="1562762"/>
          </a:xfrm>
        </p:grpSpPr>
        <p:cxnSp>
          <p:nvCxnSpPr>
            <p:cNvPr id="14" name="Straight Connector 13">
              <a:extLst>
                <a:ext uri="{FF2B5EF4-FFF2-40B4-BE49-F238E27FC236}">
                  <a16:creationId xmlns:a16="http://schemas.microsoft.com/office/drawing/2014/main" id="{2621AE05-D3D7-4D0B-8010-09574993B41E}"/>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5" name="Straight Connector 14">
              <a:extLst>
                <a:ext uri="{FF2B5EF4-FFF2-40B4-BE49-F238E27FC236}">
                  <a16:creationId xmlns:a16="http://schemas.microsoft.com/office/drawing/2014/main" id="{E2A3E296-2DA2-4C43-B085-C3ECE0CB85FE}"/>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16" name="Title 1">
            <a:extLst>
              <a:ext uri="{FF2B5EF4-FFF2-40B4-BE49-F238E27FC236}">
                <a16:creationId xmlns:a16="http://schemas.microsoft.com/office/drawing/2014/main" id="{6C8D9E03-550F-4BB8-9FD5-5715A00E0276}"/>
              </a:ext>
            </a:extLst>
          </p:cNvPr>
          <p:cNvSpPr>
            <a:spLocks noGrp="1"/>
          </p:cNvSpPr>
          <p:nvPr>
            <p:ph type="title"/>
          </p:nvPr>
        </p:nvSpPr>
        <p:spPr>
          <a:xfrm>
            <a:off x="821202" y="874971"/>
            <a:ext cx="10515600" cy="816221"/>
          </a:xfrm>
        </p:spPr>
        <p:style>
          <a:lnRef idx="0">
            <a:schemeClr val="accent1"/>
          </a:lnRef>
          <a:fillRef idx="3">
            <a:schemeClr val="accent1"/>
          </a:fillRef>
          <a:effectRef idx="3">
            <a:schemeClr val="accent1"/>
          </a:effectRef>
          <a:fontRef idx="minor">
            <a:schemeClr val="lt1"/>
          </a:fontRef>
        </p:style>
        <p:txBody>
          <a:bodyPr>
            <a:normAutofit fontScale="90000"/>
          </a:bodyPr>
          <a:lstStyle/>
          <a:p>
            <a:br>
              <a:rPr lang="id-ID" dirty="0"/>
            </a:br>
            <a:r>
              <a:rPr lang="id-ID" dirty="0"/>
              <a:t>B. Floops Pada Metode Eliminasi Gaussian</a:t>
            </a:r>
            <a:br>
              <a:rPr lang="id-ID" dirty="0"/>
            </a:br>
            <a:endParaRPr lang="id-ID" dirty="0"/>
          </a:p>
        </p:txBody>
      </p:sp>
    </p:spTree>
    <p:extLst>
      <p:ext uri="{BB962C8B-B14F-4D97-AF65-F5344CB8AC3E}">
        <p14:creationId xmlns:p14="http://schemas.microsoft.com/office/powerpoint/2010/main" val="26487350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B4972E3-9C18-4EFE-AE26-9961AF5C6F26}"/>
                  </a:ext>
                </a:extLst>
              </p:cNvPr>
              <p:cNvSpPr>
                <a:spLocks noGrp="1"/>
              </p:cNvSpPr>
              <p:nvPr>
                <p:ph idx="1"/>
              </p:nvPr>
            </p:nvSpPr>
            <p:spPr>
              <a:xfrm>
                <a:off x="821201" y="1950800"/>
                <a:ext cx="10515601" cy="4494332"/>
              </a:xfrm>
            </p:spPr>
            <p:txBody>
              <a:bodyPr>
                <a:normAutofit fontScale="47500" lnSpcReduction="20000"/>
              </a:bodyPr>
              <a:lstStyle/>
              <a:p>
                <a:pPr marL="0" indent="0" algn="just">
                  <a:buNone/>
                </a:pPr>
                <a:r>
                  <a:rPr lang="id-ID" sz="3800" dirty="0">
                    <a:latin typeface="Cambria" panose="02040503050406030204" pitchFamily="18" charset="0"/>
                    <a:ea typeface="Cambria" panose="02040503050406030204" pitchFamily="18" charset="0"/>
                  </a:rPr>
                  <a:t>Analogi dengan cara sebelumnya, flops dihitung sebagai berikut:</a:t>
                </a:r>
              </a:p>
              <a:p>
                <a:pPr marL="0" indent="0">
                  <a:buNone/>
                </a:pPr>
                <a14:m>
                  <m:oMathPara xmlns:m="http://schemas.openxmlformats.org/officeDocument/2006/math">
                    <m:oMathParaPr>
                      <m:jc m:val="left"/>
                    </m:oMathParaPr>
                    <m:oMath xmlns:m="http://schemas.openxmlformats.org/officeDocument/2006/math">
                      <m:sSub>
                        <m:sSubPr>
                          <m:ctrlPr>
                            <a:rPr lang="id-ID" sz="2900" i="1" smtClean="0">
                              <a:latin typeface="Cambria Math" panose="02040503050406030204" pitchFamily="18" charset="0"/>
                            </a:rPr>
                          </m:ctrlPr>
                        </m:sSubPr>
                        <m:e>
                          <m:r>
                            <a:rPr lang="id-ID" sz="2900" b="0" i="1" smtClean="0">
                              <a:latin typeface="Cambria Math" panose="02040503050406030204" pitchFamily="18" charset="0"/>
                            </a:rPr>
                            <m:t>𝐹</m:t>
                          </m:r>
                        </m:e>
                        <m:sub>
                          <m:r>
                            <a:rPr lang="id-ID" sz="2900" b="0" i="1" smtClean="0">
                              <a:latin typeface="Cambria Math" panose="02040503050406030204" pitchFamily="18" charset="0"/>
                            </a:rPr>
                            <m:t>2</m:t>
                          </m:r>
                        </m:sub>
                      </m:sSub>
                      <m:r>
                        <a:rPr lang="id-ID" sz="2900" b="0" i="1" smtClean="0">
                          <a:latin typeface="Cambria Math" panose="02040503050406030204" pitchFamily="18" charset="0"/>
                        </a:rPr>
                        <m:t>=</m:t>
                      </m:r>
                      <m:nary>
                        <m:naryPr>
                          <m:chr m:val="∑"/>
                          <m:ctrlPr>
                            <a:rPr lang="id-ID" sz="2900" b="0" i="1" smtClean="0">
                              <a:latin typeface="Cambria Math" panose="02040503050406030204" pitchFamily="18" charset="0"/>
                            </a:rPr>
                          </m:ctrlPr>
                        </m:naryPr>
                        <m:sub>
                          <m:r>
                            <m:rPr>
                              <m:brk m:alnAt="23"/>
                            </m:rPr>
                            <a:rPr lang="id-ID" sz="2900" b="0" i="1" smtClean="0">
                              <a:latin typeface="Cambria Math" panose="02040503050406030204" pitchFamily="18" charset="0"/>
                            </a:rPr>
                            <m:t>𝑘</m:t>
                          </m:r>
                          <m:r>
                            <a:rPr lang="id-ID" sz="2900" b="0" i="1" smtClean="0">
                              <a:latin typeface="Cambria Math" panose="02040503050406030204" pitchFamily="18" charset="0"/>
                            </a:rPr>
                            <m:t>=</m:t>
                          </m:r>
                          <m:r>
                            <a:rPr lang="id-ID" sz="2900" b="0" i="1" smtClean="0">
                              <a:latin typeface="Cambria Math" panose="02040503050406030204" pitchFamily="18" charset="0"/>
                            </a:rPr>
                            <m:t>𝑛</m:t>
                          </m:r>
                          <m:r>
                            <a:rPr lang="id-ID" sz="2900" b="0" i="1" smtClean="0">
                              <a:latin typeface="Cambria Math" panose="02040503050406030204" pitchFamily="18" charset="0"/>
                            </a:rPr>
                            <m:t>−1</m:t>
                          </m:r>
                        </m:sub>
                        <m:sup>
                          <m:r>
                            <a:rPr lang="id-ID" sz="2900" b="0" i="1" smtClean="0">
                              <a:latin typeface="Cambria Math" panose="02040503050406030204" pitchFamily="18" charset="0"/>
                            </a:rPr>
                            <m:t>1</m:t>
                          </m:r>
                        </m:sup>
                        <m:e>
                          <m:d>
                            <m:dPr>
                              <m:ctrlPr>
                                <a:rPr lang="id-ID" sz="2900" b="0" i="1" smtClean="0">
                                  <a:latin typeface="Cambria Math" panose="02040503050406030204" pitchFamily="18" charset="0"/>
                                </a:rPr>
                              </m:ctrlPr>
                            </m:dPr>
                            <m:e>
                              <m:r>
                                <a:rPr lang="id-ID" sz="2900" b="0" i="1" smtClean="0">
                                  <a:latin typeface="Cambria Math" panose="02040503050406030204" pitchFamily="18" charset="0"/>
                                </a:rPr>
                                <m:t>2+</m:t>
                              </m:r>
                              <m:nary>
                                <m:naryPr>
                                  <m:chr m:val="∑"/>
                                  <m:ctrlPr>
                                    <a:rPr lang="id-ID" sz="2900" b="0" i="1" smtClean="0">
                                      <a:latin typeface="Cambria Math" panose="02040503050406030204" pitchFamily="18" charset="0"/>
                                    </a:rPr>
                                  </m:ctrlPr>
                                </m:naryPr>
                                <m:sub>
                                  <m:r>
                                    <m:rPr>
                                      <m:brk m:alnAt="23"/>
                                    </m:rPr>
                                    <a:rPr lang="id-ID" sz="2900" b="0" i="1" smtClean="0">
                                      <a:latin typeface="Cambria Math" panose="02040503050406030204" pitchFamily="18" charset="0"/>
                                    </a:rPr>
                                    <m:t>𝑗</m:t>
                                  </m:r>
                                  <m:r>
                                    <a:rPr lang="id-ID" sz="2900" b="0" i="1" smtClean="0">
                                      <a:latin typeface="Cambria Math" panose="02040503050406030204" pitchFamily="18" charset="0"/>
                                    </a:rPr>
                                    <m:t>=</m:t>
                                  </m:r>
                                  <m:r>
                                    <a:rPr lang="id-ID" sz="2900" b="0" i="1" smtClean="0">
                                      <a:latin typeface="Cambria Math" panose="02040503050406030204" pitchFamily="18" charset="0"/>
                                    </a:rPr>
                                    <m:t>𝑘</m:t>
                                  </m:r>
                                  <m:r>
                                    <a:rPr lang="id-ID" sz="2900" b="0" i="1" smtClean="0">
                                      <a:latin typeface="Cambria Math" panose="02040503050406030204" pitchFamily="18" charset="0"/>
                                    </a:rPr>
                                    <m:t>+1</m:t>
                                  </m:r>
                                </m:sub>
                                <m:sup>
                                  <m:r>
                                    <a:rPr lang="id-ID" sz="2900" b="0" i="1" smtClean="0">
                                      <a:latin typeface="Cambria Math" panose="02040503050406030204" pitchFamily="18" charset="0"/>
                                    </a:rPr>
                                    <m:t>𝑛</m:t>
                                  </m:r>
                                </m:sup>
                                <m:e>
                                  <m:r>
                                    <a:rPr lang="id-ID" sz="2900" b="0" i="1" smtClean="0">
                                      <a:latin typeface="Cambria Math" panose="02040503050406030204" pitchFamily="18" charset="0"/>
                                    </a:rPr>
                                    <m:t>2</m:t>
                                  </m:r>
                                </m:e>
                              </m:nary>
                            </m:e>
                          </m:d>
                        </m:e>
                      </m:nary>
                    </m:oMath>
                  </m:oMathPara>
                </a14:m>
                <a:endParaRPr lang="id-ID" sz="2900" dirty="0">
                  <a:latin typeface="Cambria" panose="02040503050406030204" pitchFamily="18" charset="0"/>
                  <a:ea typeface="Cambria" panose="02040503050406030204" pitchFamily="18" charset="0"/>
                </a:endParaRPr>
              </a:p>
              <a:p>
                <a:pPr marL="0" indent="0">
                  <a:buNone/>
                </a:pPr>
                <a14:m>
                  <m:oMathPara xmlns:m="http://schemas.openxmlformats.org/officeDocument/2006/math">
                    <m:oMathParaPr>
                      <m:jc m:val="left"/>
                    </m:oMathParaPr>
                    <m:oMath xmlns:m="http://schemas.openxmlformats.org/officeDocument/2006/math">
                      <m:sSub>
                        <m:sSubPr>
                          <m:ctrlPr>
                            <a:rPr lang="id-ID" sz="2900" i="1">
                              <a:latin typeface="Cambria Math" panose="02040503050406030204" pitchFamily="18" charset="0"/>
                            </a:rPr>
                          </m:ctrlPr>
                        </m:sSubPr>
                        <m:e>
                          <m:r>
                            <a:rPr lang="id-ID" sz="2900" i="1">
                              <a:latin typeface="Cambria Math" panose="02040503050406030204" pitchFamily="18" charset="0"/>
                            </a:rPr>
                            <m:t>𝐹</m:t>
                          </m:r>
                        </m:e>
                        <m:sub>
                          <m:r>
                            <a:rPr lang="id-ID" sz="2900" i="1">
                              <a:latin typeface="Cambria Math" panose="02040503050406030204" pitchFamily="18" charset="0"/>
                            </a:rPr>
                            <m:t>2</m:t>
                          </m:r>
                        </m:sub>
                      </m:sSub>
                      <m:r>
                        <a:rPr lang="id-ID" sz="2900" i="1">
                          <a:latin typeface="Cambria Math" panose="02040503050406030204" pitchFamily="18" charset="0"/>
                        </a:rPr>
                        <m:t>=</m:t>
                      </m:r>
                      <m:nary>
                        <m:naryPr>
                          <m:chr m:val="∑"/>
                          <m:ctrlPr>
                            <a:rPr lang="id-ID" sz="2900" i="1">
                              <a:latin typeface="Cambria Math" panose="02040503050406030204" pitchFamily="18" charset="0"/>
                            </a:rPr>
                          </m:ctrlPr>
                        </m:naryPr>
                        <m:sub>
                          <m:r>
                            <m:rPr>
                              <m:brk m:alnAt="23"/>
                            </m:rPr>
                            <a:rPr lang="id-ID" sz="2900" i="1">
                              <a:latin typeface="Cambria Math" panose="02040503050406030204" pitchFamily="18" charset="0"/>
                            </a:rPr>
                            <m:t>𝑘</m:t>
                          </m:r>
                          <m:r>
                            <a:rPr lang="id-ID" sz="2900" i="1">
                              <a:latin typeface="Cambria Math" panose="02040503050406030204" pitchFamily="18" charset="0"/>
                            </a:rPr>
                            <m:t>=</m:t>
                          </m:r>
                          <m:r>
                            <a:rPr lang="id-ID" sz="2900" i="1">
                              <a:latin typeface="Cambria Math" panose="02040503050406030204" pitchFamily="18" charset="0"/>
                            </a:rPr>
                            <m:t>𝑛</m:t>
                          </m:r>
                          <m:r>
                            <a:rPr lang="id-ID" sz="2900" i="1">
                              <a:latin typeface="Cambria Math" panose="02040503050406030204" pitchFamily="18" charset="0"/>
                            </a:rPr>
                            <m:t>−1</m:t>
                          </m:r>
                        </m:sub>
                        <m:sup>
                          <m:r>
                            <a:rPr lang="id-ID" sz="2900" i="1">
                              <a:latin typeface="Cambria Math" panose="02040503050406030204" pitchFamily="18" charset="0"/>
                            </a:rPr>
                            <m:t>1</m:t>
                          </m:r>
                        </m:sup>
                        <m:e>
                          <m:r>
                            <a:rPr lang="id-ID" sz="2900" b="0" i="1" smtClean="0">
                              <a:latin typeface="Cambria Math" panose="02040503050406030204" pitchFamily="18" charset="0"/>
                            </a:rPr>
                            <m:t>(2+2</m:t>
                          </m:r>
                          <m:d>
                            <m:dPr>
                              <m:ctrlPr>
                                <a:rPr lang="id-ID" sz="2900" b="0" i="1" smtClean="0">
                                  <a:latin typeface="Cambria Math" panose="02040503050406030204" pitchFamily="18" charset="0"/>
                                </a:rPr>
                              </m:ctrlPr>
                            </m:dPr>
                            <m:e>
                              <m:r>
                                <a:rPr lang="id-ID" sz="2900" b="0" i="1" smtClean="0">
                                  <a:latin typeface="Cambria Math" panose="02040503050406030204" pitchFamily="18" charset="0"/>
                                </a:rPr>
                                <m:t>𝑛</m:t>
                              </m:r>
                              <m:r>
                                <a:rPr lang="id-ID" sz="2900" b="0" i="1" smtClean="0">
                                  <a:latin typeface="Cambria Math" panose="02040503050406030204" pitchFamily="18" charset="0"/>
                                </a:rPr>
                                <m:t>−</m:t>
                              </m:r>
                              <m:r>
                                <a:rPr lang="id-ID" sz="2900" b="0" i="1" smtClean="0">
                                  <a:latin typeface="Cambria Math" panose="02040503050406030204" pitchFamily="18" charset="0"/>
                                </a:rPr>
                                <m:t>𝑘</m:t>
                              </m:r>
                            </m:e>
                          </m:d>
                          <m:r>
                            <a:rPr lang="id-ID" sz="2900" b="0" i="1" smtClean="0">
                              <a:latin typeface="Cambria Math" panose="02040503050406030204" pitchFamily="18" charset="0"/>
                            </a:rPr>
                            <m:t>)</m:t>
                          </m:r>
                        </m:e>
                      </m:nary>
                    </m:oMath>
                  </m:oMathPara>
                </a14:m>
                <a:endParaRPr lang="id-ID" sz="2900" dirty="0">
                  <a:latin typeface="Cambria" panose="02040503050406030204" pitchFamily="18" charset="0"/>
                  <a:ea typeface="Cambria" panose="02040503050406030204" pitchFamily="18" charset="0"/>
                </a:endParaRPr>
              </a:p>
              <a:p>
                <a:pPr marL="0" indent="0">
                  <a:buNone/>
                </a:pPr>
                <a14:m>
                  <m:oMathPara xmlns:m="http://schemas.openxmlformats.org/officeDocument/2006/math">
                    <m:oMathParaPr>
                      <m:jc m:val="left"/>
                    </m:oMathParaPr>
                    <m:oMath xmlns:m="http://schemas.openxmlformats.org/officeDocument/2006/math">
                      <m:sSub>
                        <m:sSubPr>
                          <m:ctrlPr>
                            <a:rPr lang="id-ID" sz="2900" i="1">
                              <a:latin typeface="Cambria Math" panose="02040503050406030204" pitchFamily="18" charset="0"/>
                            </a:rPr>
                          </m:ctrlPr>
                        </m:sSubPr>
                        <m:e>
                          <m:r>
                            <a:rPr lang="id-ID" sz="2900" i="1">
                              <a:latin typeface="Cambria Math" panose="02040503050406030204" pitchFamily="18" charset="0"/>
                            </a:rPr>
                            <m:t>𝐹</m:t>
                          </m:r>
                        </m:e>
                        <m:sub>
                          <m:r>
                            <a:rPr lang="id-ID" sz="2900" i="1">
                              <a:latin typeface="Cambria Math" panose="02040503050406030204" pitchFamily="18" charset="0"/>
                            </a:rPr>
                            <m:t>2</m:t>
                          </m:r>
                        </m:sub>
                      </m:sSub>
                      <m:r>
                        <a:rPr lang="id-ID" sz="2900" i="1">
                          <a:latin typeface="Cambria Math" panose="02040503050406030204" pitchFamily="18" charset="0"/>
                        </a:rPr>
                        <m:t>=</m:t>
                      </m:r>
                      <m:r>
                        <a:rPr lang="id-ID" sz="2900" b="0" i="1" smtClean="0">
                          <a:latin typeface="Cambria Math" panose="02040503050406030204" pitchFamily="18" charset="0"/>
                        </a:rPr>
                        <m:t>2(</m:t>
                      </m:r>
                      <m:r>
                        <a:rPr lang="id-ID" sz="2900" b="0" i="1" smtClean="0">
                          <a:latin typeface="Cambria Math" panose="02040503050406030204" pitchFamily="18" charset="0"/>
                        </a:rPr>
                        <m:t>𝑛</m:t>
                      </m:r>
                      <m:r>
                        <a:rPr lang="id-ID" sz="2900" b="0" i="1" smtClean="0">
                          <a:latin typeface="Cambria Math" panose="02040503050406030204" pitchFamily="18" charset="0"/>
                        </a:rPr>
                        <m:t>+1)</m:t>
                      </m:r>
                      <m:nary>
                        <m:naryPr>
                          <m:chr m:val="∑"/>
                          <m:ctrlPr>
                            <a:rPr lang="id-ID" sz="2900" i="1">
                              <a:latin typeface="Cambria Math" panose="02040503050406030204" pitchFamily="18" charset="0"/>
                            </a:rPr>
                          </m:ctrlPr>
                        </m:naryPr>
                        <m:sub>
                          <m:r>
                            <m:rPr>
                              <m:brk m:alnAt="23"/>
                            </m:rPr>
                            <a:rPr lang="id-ID" sz="2900" i="1">
                              <a:latin typeface="Cambria Math" panose="02040503050406030204" pitchFamily="18" charset="0"/>
                            </a:rPr>
                            <m:t>𝑘</m:t>
                          </m:r>
                          <m:r>
                            <a:rPr lang="id-ID" sz="2900" i="1">
                              <a:latin typeface="Cambria Math" panose="02040503050406030204" pitchFamily="18" charset="0"/>
                            </a:rPr>
                            <m:t>=</m:t>
                          </m:r>
                          <m:r>
                            <a:rPr lang="id-ID" sz="2900" i="1">
                              <a:latin typeface="Cambria Math" panose="02040503050406030204" pitchFamily="18" charset="0"/>
                            </a:rPr>
                            <m:t>𝑛</m:t>
                          </m:r>
                          <m:r>
                            <a:rPr lang="id-ID" sz="2900" i="1">
                              <a:latin typeface="Cambria Math" panose="02040503050406030204" pitchFamily="18" charset="0"/>
                            </a:rPr>
                            <m:t>−1</m:t>
                          </m:r>
                        </m:sub>
                        <m:sup>
                          <m:r>
                            <a:rPr lang="id-ID" sz="2900" i="1">
                              <a:latin typeface="Cambria Math" panose="02040503050406030204" pitchFamily="18" charset="0"/>
                            </a:rPr>
                            <m:t>1</m:t>
                          </m:r>
                        </m:sup>
                        <m:e>
                          <m:r>
                            <a:rPr lang="id-ID" sz="2900" b="0" i="1" smtClean="0">
                              <a:latin typeface="Cambria Math" panose="02040503050406030204" pitchFamily="18" charset="0"/>
                            </a:rPr>
                            <m:t>1−2</m:t>
                          </m:r>
                        </m:e>
                      </m:nary>
                      <m:nary>
                        <m:naryPr>
                          <m:chr m:val="∑"/>
                          <m:ctrlPr>
                            <a:rPr lang="id-ID" sz="2900" i="1" smtClean="0">
                              <a:latin typeface="Cambria Math" panose="02040503050406030204" pitchFamily="18" charset="0"/>
                            </a:rPr>
                          </m:ctrlPr>
                        </m:naryPr>
                        <m:sub>
                          <m:r>
                            <m:rPr>
                              <m:brk m:alnAt="23"/>
                            </m:rPr>
                            <a:rPr lang="id-ID" sz="2900" b="0" i="1" smtClean="0">
                              <a:latin typeface="Cambria Math" panose="02040503050406030204" pitchFamily="18" charset="0"/>
                            </a:rPr>
                            <m:t>𝑘</m:t>
                          </m:r>
                          <m:r>
                            <a:rPr lang="id-ID" sz="2900" b="0" i="1" smtClean="0">
                              <a:latin typeface="Cambria Math" panose="02040503050406030204" pitchFamily="18" charset="0"/>
                            </a:rPr>
                            <m:t>=</m:t>
                          </m:r>
                          <m:r>
                            <a:rPr lang="id-ID" sz="2900" b="0" i="1" smtClean="0">
                              <a:latin typeface="Cambria Math" panose="02040503050406030204" pitchFamily="18" charset="0"/>
                            </a:rPr>
                            <m:t>𝑛</m:t>
                          </m:r>
                          <m:r>
                            <a:rPr lang="id-ID" sz="2900" b="0" i="1" smtClean="0">
                              <a:latin typeface="Cambria Math" panose="02040503050406030204" pitchFamily="18" charset="0"/>
                            </a:rPr>
                            <m:t>−1</m:t>
                          </m:r>
                        </m:sub>
                        <m:sup>
                          <m:r>
                            <a:rPr lang="id-ID" sz="2900" b="0" i="1" smtClean="0">
                              <a:latin typeface="Cambria Math" panose="02040503050406030204" pitchFamily="18" charset="0"/>
                            </a:rPr>
                            <m:t>1</m:t>
                          </m:r>
                        </m:sup>
                        <m:e>
                          <m:r>
                            <a:rPr lang="id-ID" sz="2900" b="0" i="1" smtClean="0">
                              <a:latin typeface="Cambria Math" panose="02040503050406030204" pitchFamily="18" charset="0"/>
                            </a:rPr>
                            <m:t>𝑘</m:t>
                          </m:r>
                        </m:e>
                      </m:nary>
                    </m:oMath>
                  </m:oMathPara>
                </a14:m>
                <a:endParaRPr lang="id-ID" sz="2900" dirty="0">
                  <a:latin typeface="Cambria" panose="02040503050406030204" pitchFamily="18" charset="0"/>
                  <a:ea typeface="Cambria" panose="02040503050406030204" pitchFamily="18" charset="0"/>
                </a:endParaRPr>
              </a:p>
              <a:p>
                <a:pPr marL="0" indent="0">
                  <a:buNone/>
                </a:pPr>
                <a14:m>
                  <m:oMathPara xmlns:m="http://schemas.openxmlformats.org/officeDocument/2006/math">
                    <m:oMathParaPr>
                      <m:jc m:val="left"/>
                    </m:oMathParaPr>
                    <m:oMath xmlns:m="http://schemas.openxmlformats.org/officeDocument/2006/math">
                      <m:sSub>
                        <m:sSubPr>
                          <m:ctrlPr>
                            <a:rPr lang="id-ID" sz="2900" i="1">
                              <a:latin typeface="Cambria Math" panose="02040503050406030204" pitchFamily="18" charset="0"/>
                            </a:rPr>
                          </m:ctrlPr>
                        </m:sSubPr>
                        <m:e>
                          <m:r>
                            <a:rPr lang="id-ID" sz="2900" i="1">
                              <a:latin typeface="Cambria Math" panose="02040503050406030204" pitchFamily="18" charset="0"/>
                            </a:rPr>
                            <m:t>𝐹</m:t>
                          </m:r>
                        </m:e>
                        <m:sub>
                          <m:r>
                            <a:rPr lang="id-ID" sz="2900" i="1">
                              <a:latin typeface="Cambria Math" panose="02040503050406030204" pitchFamily="18" charset="0"/>
                            </a:rPr>
                            <m:t>2</m:t>
                          </m:r>
                        </m:sub>
                      </m:sSub>
                      <m:r>
                        <a:rPr lang="id-ID" sz="2900" i="1">
                          <a:latin typeface="Cambria Math" panose="02040503050406030204" pitchFamily="18" charset="0"/>
                        </a:rPr>
                        <m:t>=2</m:t>
                      </m:r>
                      <m:d>
                        <m:dPr>
                          <m:ctrlPr>
                            <a:rPr lang="id-ID" sz="2900" i="1">
                              <a:latin typeface="Cambria Math" panose="02040503050406030204" pitchFamily="18" charset="0"/>
                            </a:rPr>
                          </m:ctrlPr>
                        </m:dPr>
                        <m:e>
                          <m:r>
                            <a:rPr lang="id-ID" sz="2900" i="1">
                              <a:latin typeface="Cambria Math" panose="02040503050406030204" pitchFamily="18" charset="0"/>
                            </a:rPr>
                            <m:t>𝑛</m:t>
                          </m:r>
                          <m:r>
                            <a:rPr lang="id-ID" sz="2900" i="1">
                              <a:latin typeface="Cambria Math" panose="02040503050406030204" pitchFamily="18" charset="0"/>
                            </a:rPr>
                            <m:t>+1</m:t>
                          </m:r>
                        </m:e>
                      </m:d>
                      <m:d>
                        <m:dPr>
                          <m:ctrlPr>
                            <a:rPr lang="id-ID" sz="2900" b="0" i="1" smtClean="0">
                              <a:latin typeface="Cambria Math" panose="02040503050406030204" pitchFamily="18" charset="0"/>
                            </a:rPr>
                          </m:ctrlPr>
                        </m:dPr>
                        <m:e>
                          <m:r>
                            <a:rPr lang="id-ID" sz="2900" b="0" i="1" smtClean="0">
                              <a:latin typeface="Cambria Math" panose="02040503050406030204" pitchFamily="18" charset="0"/>
                            </a:rPr>
                            <m:t>𝑛</m:t>
                          </m:r>
                          <m:r>
                            <a:rPr lang="id-ID" sz="2900" b="0" i="1" smtClean="0">
                              <a:latin typeface="Cambria Math" panose="02040503050406030204" pitchFamily="18" charset="0"/>
                            </a:rPr>
                            <m:t>−1</m:t>
                          </m:r>
                        </m:e>
                      </m:d>
                      <m:r>
                        <a:rPr lang="id-ID" sz="2900" b="0" i="1" smtClean="0">
                          <a:latin typeface="Cambria Math" panose="02040503050406030204" pitchFamily="18" charset="0"/>
                        </a:rPr>
                        <m:t>−2</m:t>
                      </m:r>
                      <m:d>
                        <m:dPr>
                          <m:ctrlPr>
                            <a:rPr lang="id-ID" sz="2900" b="0" i="1" smtClean="0">
                              <a:latin typeface="Cambria Math" panose="02040503050406030204" pitchFamily="18" charset="0"/>
                            </a:rPr>
                          </m:ctrlPr>
                        </m:dPr>
                        <m:e>
                          <m:f>
                            <m:fPr>
                              <m:ctrlPr>
                                <a:rPr lang="id-ID" sz="2900" b="0" i="1" smtClean="0">
                                  <a:latin typeface="Cambria Math" panose="02040503050406030204" pitchFamily="18" charset="0"/>
                                </a:rPr>
                              </m:ctrlPr>
                            </m:fPr>
                            <m:num>
                              <m:r>
                                <a:rPr lang="id-ID" sz="2900" b="0" i="1" smtClean="0">
                                  <a:latin typeface="Cambria Math" panose="02040503050406030204" pitchFamily="18" charset="0"/>
                                </a:rPr>
                                <m:t>𝑛</m:t>
                              </m:r>
                              <m:r>
                                <a:rPr lang="id-ID" sz="2900" b="0" i="1" smtClean="0">
                                  <a:latin typeface="Cambria Math" panose="02040503050406030204" pitchFamily="18" charset="0"/>
                                </a:rPr>
                                <m:t>−1</m:t>
                              </m:r>
                            </m:num>
                            <m:den>
                              <m:r>
                                <a:rPr lang="id-ID" sz="2900" b="0" i="1" smtClean="0">
                                  <a:latin typeface="Cambria Math" panose="02040503050406030204" pitchFamily="18" charset="0"/>
                                </a:rPr>
                                <m:t>2</m:t>
                              </m:r>
                            </m:den>
                          </m:f>
                        </m:e>
                      </m:d>
                      <m:d>
                        <m:dPr>
                          <m:ctrlPr>
                            <a:rPr lang="id-ID" sz="2900" b="0" i="1" smtClean="0">
                              <a:latin typeface="Cambria Math" panose="02040503050406030204" pitchFamily="18" charset="0"/>
                            </a:rPr>
                          </m:ctrlPr>
                        </m:dPr>
                        <m:e>
                          <m:r>
                            <a:rPr lang="id-ID" sz="2900" b="0" i="1" smtClean="0">
                              <a:latin typeface="Cambria Math" panose="02040503050406030204" pitchFamily="18" charset="0"/>
                            </a:rPr>
                            <m:t>𝑛</m:t>
                          </m:r>
                        </m:e>
                      </m:d>
                    </m:oMath>
                  </m:oMathPara>
                </a14:m>
                <a:endParaRPr lang="id-ID" sz="2900" b="0" dirty="0">
                  <a:latin typeface="Cambria" panose="02040503050406030204" pitchFamily="18" charset="0"/>
                  <a:ea typeface="Cambria" panose="02040503050406030204" pitchFamily="18" charset="0"/>
                </a:endParaRPr>
              </a:p>
              <a:p>
                <a:pPr marL="0" indent="0">
                  <a:buNone/>
                </a:pPr>
                <a14:m>
                  <m:oMathPara xmlns:m="http://schemas.openxmlformats.org/officeDocument/2006/math">
                    <m:oMathParaPr>
                      <m:jc m:val="left"/>
                    </m:oMathParaPr>
                    <m:oMath xmlns:m="http://schemas.openxmlformats.org/officeDocument/2006/math">
                      <m:sSub>
                        <m:sSubPr>
                          <m:ctrlPr>
                            <a:rPr lang="id-ID" sz="2900" i="1" smtClean="0">
                              <a:latin typeface="Cambria Math" panose="02040503050406030204" pitchFamily="18" charset="0"/>
                            </a:rPr>
                          </m:ctrlPr>
                        </m:sSubPr>
                        <m:e>
                          <m:r>
                            <a:rPr lang="id-ID" sz="2900" i="1">
                              <a:latin typeface="Cambria Math" panose="02040503050406030204" pitchFamily="18" charset="0"/>
                            </a:rPr>
                            <m:t>𝐹</m:t>
                          </m:r>
                        </m:e>
                        <m:sub>
                          <m:r>
                            <a:rPr lang="id-ID" sz="2900" i="1">
                              <a:latin typeface="Cambria Math" panose="02040503050406030204" pitchFamily="18" charset="0"/>
                            </a:rPr>
                            <m:t>2</m:t>
                          </m:r>
                        </m:sub>
                      </m:sSub>
                      <m:r>
                        <a:rPr lang="id-ID" sz="2900" i="1">
                          <a:latin typeface="Cambria Math" panose="02040503050406030204" pitchFamily="18" charset="0"/>
                        </a:rPr>
                        <m:t>=</m:t>
                      </m:r>
                      <m:sSup>
                        <m:sSupPr>
                          <m:ctrlPr>
                            <a:rPr lang="id-ID" sz="2900" i="1" smtClean="0">
                              <a:latin typeface="Cambria Math" panose="02040503050406030204" pitchFamily="18" charset="0"/>
                            </a:rPr>
                          </m:ctrlPr>
                        </m:sSupPr>
                        <m:e>
                          <m:r>
                            <a:rPr lang="id-ID" sz="2900" b="0" i="1" smtClean="0">
                              <a:latin typeface="Cambria Math" panose="02040503050406030204" pitchFamily="18" charset="0"/>
                            </a:rPr>
                            <m:t>𝑛</m:t>
                          </m:r>
                        </m:e>
                        <m:sup>
                          <m:r>
                            <a:rPr lang="id-ID" sz="2900" b="0" i="1" smtClean="0">
                              <a:latin typeface="Cambria Math" panose="02040503050406030204" pitchFamily="18" charset="0"/>
                            </a:rPr>
                            <m:t>2</m:t>
                          </m:r>
                        </m:sup>
                      </m:sSup>
                      <m:r>
                        <a:rPr lang="id-ID" sz="2900" b="0" i="1" smtClean="0">
                          <a:latin typeface="Cambria Math" panose="02040503050406030204" pitchFamily="18" charset="0"/>
                        </a:rPr>
                        <m:t>+</m:t>
                      </m:r>
                      <m:r>
                        <a:rPr lang="id-ID" sz="2900" b="0" i="1" smtClean="0">
                          <a:latin typeface="Cambria Math" panose="02040503050406030204" pitchFamily="18" charset="0"/>
                        </a:rPr>
                        <m:t>𝑛</m:t>
                      </m:r>
                      <m:r>
                        <a:rPr lang="id-ID" sz="2900" b="0" i="1" smtClean="0">
                          <a:latin typeface="Cambria Math" panose="02040503050406030204" pitchFamily="18" charset="0"/>
                        </a:rPr>
                        <m:t>−2</m:t>
                      </m:r>
                    </m:oMath>
                  </m:oMathPara>
                </a14:m>
                <a:endParaRPr lang="id-ID" sz="2900" dirty="0">
                  <a:latin typeface="Cambria" panose="02040503050406030204" pitchFamily="18" charset="0"/>
                  <a:ea typeface="Cambria" panose="02040503050406030204" pitchFamily="18" charset="0"/>
                </a:endParaRPr>
              </a:p>
              <a:p>
                <a:pPr marL="0" indent="0">
                  <a:buNone/>
                </a:pPr>
                <a14:m>
                  <m:oMathPara xmlns:m="http://schemas.openxmlformats.org/officeDocument/2006/math">
                    <m:oMathParaPr>
                      <m:jc m:val="left"/>
                    </m:oMathParaPr>
                    <m:oMath xmlns:m="http://schemas.openxmlformats.org/officeDocument/2006/math">
                      <m:sSub>
                        <m:sSubPr>
                          <m:ctrlPr>
                            <a:rPr lang="id-ID" sz="2900" i="1">
                              <a:latin typeface="Cambria Math" panose="02040503050406030204" pitchFamily="18" charset="0"/>
                            </a:rPr>
                          </m:ctrlPr>
                        </m:sSubPr>
                        <m:e>
                          <m:r>
                            <a:rPr lang="id-ID" sz="2900" i="1">
                              <a:latin typeface="Cambria Math" panose="02040503050406030204" pitchFamily="18" charset="0"/>
                            </a:rPr>
                            <m:t>𝐹</m:t>
                          </m:r>
                        </m:e>
                        <m:sub>
                          <m:r>
                            <a:rPr lang="id-ID" sz="2900" i="1">
                              <a:latin typeface="Cambria Math" panose="02040503050406030204" pitchFamily="18" charset="0"/>
                            </a:rPr>
                            <m:t>2</m:t>
                          </m:r>
                        </m:sub>
                      </m:sSub>
                      <m:r>
                        <a:rPr lang="id-ID" sz="2900" i="1">
                          <a:latin typeface="Cambria Math" panose="02040503050406030204" pitchFamily="18" charset="0"/>
                        </a:rPr>
                        <m:t>=</m:t>
                      </m:r>
                      <m:sSup>
                        <m:sSupPr>
                          <m:ctrlPr>
                            <a:rPr lang="id-ID" sz="2900" i="1">
                              <a:latin typeface="Cambria Math" panose="02040503050406030204" pitchFamily="18" charset="0"/>
                            </a:rPr>
                          </m:ctrlPr>
                        </m:sSupPr>
                        <m:e>
                          <m:r>
                            <a:rPr lang="id-ID" sz="2900" i="1">
                              <a:latin typeface="Cambria Math" panose="02040503050406030204" pitchFamily="18" charset="0"/>
                            </a:rPr>
                            <m:t>𝑛</m:t>
                          </m:r>
                        </m:e>
                        <m:sup>
                          <m:r>
                            <a:rPr lang="id-ID" sz="2900" i="1">
                              <a:latin typeface="Cambria Math" panose="02040503050406030204" pitchFamily="18" charset="0"/>
                            </a:rPr>
                            <m:t>2</m:t>
                          </m:r>
                        </m:sup>
                      </m:sSup>
                      <m:r>
                        <a:rPr lang="id-ID" sz="2900" i="1">
                          <a:latin typeface="Cambria Math" panose="02040503050406030204" pitchFamily="18" charset="0"/>
                        </a:rPr>
                        <m:t>+</m:t>
                      </m:r>
                      <m:r>
                        <a:rPr lang="id-ID" sz="2900" b="0" i="1" smtClean="0">
                          <a:latin typeface="Cambria Math" panose="02040503050406030204" pitchFamily="18" charset="0"/>
                        </a:rPr>
                        <m:t>𝑂</m:t>
                      </m:r>
                      <m:r>
                        <a:rPr lang="id-ID" sz="2900" b="0" i="1" smtClean="0">
                          <a:latin typeface="Cambria Math" panose="02040503050406030204" pitchFamily="18" charset="0"/>
                        </a:rPr>
                        <m:t>(</m:t>
                      </m:r>
                      <m:r>
                        <a:rPr lang="id-ID" sz="2900" b="0" i="1" smtClean="0">
                          <a:latin typeface="Cambria Math" panose="02040503050406030204" pitchFamily="18" charset="0"/>
                        </a:rPr>
                        <m:t>𝑛</m:t>
                      </m:r>
                      <m:r>
                        <a:rPr lang="id-ID" sz="2900" b="0" i="1" smtClean="0">
                          <a:latin typeface="Cambria Math" panose="02040503050406030204" pitchFamily="18" charset="0"/>
                        </a:rPr>
                        <m:t>)</m:t>
                      </m:r>
                    </m:oMath>
                  </m:oMathPara>
                </a14:m>
                <a:endParaRPr lang="id-ID" sz="2900" dirty="0">
                  <a:latin typeface="Cambria" panose="02040503050406030204" pitchFamily="18" charset="0"/>
                  <a:ea typeface="Cambria" panose="02040503050406030204" pitchFamily="18" charset="0"/>
                </a:endParaRPr>
              </a:p>
              <a:p>
                <a:pPr marL="0" indent="0" algn="just">
                  <a:buNone/>
                </a:pPr>
                <a:r>
                  <a:rPr lang="id-ID" sz="3800" dirty="0">
                    <a:latin typeface="Cambria" panose="02040503050406030204" pitchFamily="18" charset="0"/>
                    <a:ea typeface="Cambria" panose="02040503050406030204" pitchFamily="18" charset="0"/>
                  </a:rPr>
                  <a:t>Jadi, total flops untuk menyelesaikan sistem persamaan linear adalah jumlahan dari kedua tahap tersebut, yaitu:</a:t>
                </a:r>
              </a:p>
              <a:p>
                <a:pPr marL="0" indent="0">
                  <a:lnSpc>
                    <a:spcPct val="120000"/>
                  </a:lnSpc>
                  <a:buNone/>
                </a:pPr>
                <a14:m>
                  <m:oMathPara xmlns:m="http://schemas.openxmlformats.org/officeDocument/2006/math">
                    <m:oMathParaPr>
                      <m:jc m:val="left"/>
                    </m:oMathParaPr>
                    <m:oMath xmlns:m="http://schemas.openxmlformats.org/officeDocument/2006/math">
                      <m:sSub>
                        <m:sSubPr>
                          <m:ctrlPr>
                            <a:rPr lang="id-ID" sz="2900" i="1">
                              <a:latin typeface="Cambria Math" panose="02040503050406030204" pitchFamily="18" charset="0"/>
                            </a:rPr>
                          </m:ctrlPr>
                        </m:sSubPr>
                        <m:e>
                          <m:r>
                            <a:rPr lang="id-ID" sz="2900" i="1">
                              <a:latin typeface="Cambria Math" panose="02040503050406030204" pitchFamily="18" charset="0"/>
                            </a:rPr>
                            <m:t>𝐹</m:t>
                          </m:r>
                        </m:e>
                        <m:sub>
                          <m:r>
                            <a:rPr lang="id-ID" sz="2900" b="0" i="1" smtClean="0">
                              <a:latin typeface="Cambria Math" panose="02040503050406030204" pitchFamily="18" charset="0"/>
                            </a:rPr>
                            <m:t>1</m:t>
                          </m:r>
                        </m:sub>
                      </m:sSub>
                      <m:r>
                        <a:rPr lang="id-ID" sz="2900" b="0" i="1" smtClean="0">
                          <a:latin typeface="Cambria Math" panose="02040503050406030204" pitchFamily="18" charset="0"/>
                        </a:rPr>
                        <m:t>+</m:t>
                      </m:r>
                      <m:sSub>
                        <m:sSubPr>
                          <m:ctrlPr>
                            <a:rPr lang="id-ID" sz="2900" i="1">
                              <a:latin typeface="Cambria Math" panose="02040503050406030204" pitchFamily="18" charset="0"/>
                            </a:rPr>
                          </m:ctrlPr>
                        </m:sSubPr>
                        <m:e>
                          <m:r>
                            <a:rPr lang="id-ID" sz="2900" i="1">
                              <a:latin typeface="Cambria Math" panose="02040503050406030204" pitchFamily="18" charset="0"/>
                            </a:rPr>
                            <m:t>𝐹</m:t>
                          </m:r>
                        </m:e>
                        <m:sub>
                          <m:r>
                            <a:rPr lang="id-ID" sz="2900" i="1">
                              <a:latin typeface="Cambria Math" panose="02040503050406030204" pitchFamily="18" charset="0"/>
                            </a:rPr>
                            <m:t>2</m:t>
                          </m:r>
                        </m:sub>
                      </m:sSub>
                      <m:r>
                        <a:rPr lang="id-ID" sz="2900" b="0" i="1" smtClean="0">
                          <a:latin typeface="Cambria Math" panose="02040503050406030204" pitchFamily="18" charset="0"/>
                        </a:rPr>
                        <m:t>=</m:t>
                      </m:r>
                      <m:d>
                        <m:dPr>
                          <m:ctrlPr>
                            <a:rPr lang="id-ID" sz="2900" b="0" i="1" smtClean="0">
                              <a:latin typeface="Cambria Math" panose="02040503050406030204" pitchFamily="18" charset="0"/>
                            </a:rPr>
                          </m:ctrlPr>
                        </m:dPr>
                        <m:e>
                          <m:f>
                            <m:fPr>
                              <m:ctrlPr>
                                <a:rPr lang="id-ID" sz="2900" i="1">
                                  <a:latin typeface="Cambria Math" panose="02040503050406030204" pitchFamily="18" charset="0"/>
                                </a:rPr>
                              </m:ctrlPr>
                            </m:fPr>
                            <m:num>
                              <m:r>
                                <a:rPr lang="id-ID" sz="2900" i="1">
                                  <a:latin typeface="Cambria Math" panose="02040503050406030204" pitchFamily="18" charset="0"/>
                                </a:rPr>
                                <m:t>1</m:t>
                              </m:r>
                            </m:num>
                            <m:den>
                              <m:r>
                                <a:rPr lang="id-ID" sz="2900" i="1">
                                  <a:latin typeface="Cambria Math" panose="02040503050406030204" pitchFamily="18" charset="0"/>
                                </a:rPr>
                                <m:t>3</m:t>
                              </m:r>
                            </m:den>
                          </m:f>
                          <m:sSup>
                            <m:sSupPr>
                              <m:ctrlPr>
                                <a:rPr lang="id-ID" sz="2900" i="1">
                                  <a:latin typeface="Cambria Math" panose="02040503050406030204" pitchFamily="18" charset="0"/>
                                </a:rPr>
                              </m:ctrlPr>
                            </m:sSupPr>
                            <m:e>
                              <m:r>
                                <a:rPr lang="id-ID" sz="2900" i="1">
                                  <a:latin typeface="Cambria Math" panose="02040503050406030204" pitchFamily="18" charset="0"/>
                                </a:rPr>
                                <m:t>𝑛</m:t>
                              </m:r>
                            </m:e>
                            <m:sup>
                              <m:r>
                                <a:rPr lang="id-ID" sz="2900" i="1">
                                  <a:latin typeface="Cambria Math" panose="02040503050406030204" pitchFamily="18" charset="0"/>
                                </a:rPr>
                                <m:t>3</m:t>
                              </m:r>
                            </m:sup>
                          </m:sSup>
                          <m:r>
                            <a:rPr lang="id-ID" sz="2900" i="1">
                              <a:latin typeface="Cambria Math" panose="02040503050406030204" pitchFamily="18" charset="0"/>
                            </a:rPr>
                            <m:t>+</m:t>
                          </m:r>
                          <m:r>
                            <a:rPr lang="id-ID" sz="2900" i="1">
                              <a:latin typeface="Cambria Math" panose="02040503050406030204" pitchFamily="18" charset="0"/>
                            </a:rPr>
                            <m:t>𝑂</m:t>
                          </m:r>
                          <m:r>
                            <a:rPr lang="id-ID" sz="2900">
                              <a:latin typeface="Cambria Math" panose="02040503050406030204" pitchFamily="18" charset="0"/>
                            </a:rPr>
                            <m:t>(</m:t>
                          </m:r>
                          <m:sSup>
                            <m:sSupPr>
                              <m:ctrlPr>
                                <a:rPr lang="id-ID" sz="2900" i="1">
                                  <a:latin typeface="Cambria Math" panose="02040503050406030204" pitchFamily="18" charset="0"/>
                                </a:rPr>
                              </m:ctrlPr>
                            </m:sSupPr>
                            <m:e>
                              <m:r>
                                <a:rPr lang="id-ID" sz="2900" i="1">
                                  <a:latin typeface="Cambria Math" panose="02040503050406030204" pitchFamily="18" charset="0"/>
                                </a:rPr>
                                <m:t>𝑛</m:t>
                              </m:r>
                            </m:e>
                            <m:sup>
                              <m:r>
                                <a:rPr lang="id-ID" sz="2900" i="1">
                                  <a:latin typeface="Cambria Math" panose="02040503050406030204" pitchFamily="18" charset="0"/>
                                </a:rPr>
                                <m:t>2</m:t>
                              </m:r>
                            </m:sup>
                          </m:sSup>
                          <m:r>
                            <a:rPr lang="id-ID" sz="2900" i="1">
                              <a:latin typeface="Cambria Math" panose="02040503050406030204" pitchFamily="18" charset="0"/>
                            </a:rPr>
                            <m:t>)</m:t>
                          </m:r>
                        </m:e>
                      </m:d>
                      <m:r>
                        <a:rPr lang="id-ID" sz="2900" b="0" i="1" smtClean="0">
                          <a:latin typeface="Cambria Math" panose="02040503050406030204" pitchFamily="18" charset="0"/>
                        </a:rPr>
                        <m:t>+</m:t>
                      </m:r>
                      <m:d>
                        <m:dPr>
                          <m:ctrlPr>
                            <a:rPr lang="id-ID" sz="2900" b="0" i="1" smtClean="0">
                              <a:latin typeface="Cambria Math" panose="02040503050406030204" pitchFamily="18" charset="0"/>
                            </a:rPr>
                          </m:ctrlPr>
                        </m:dPr>
                        <m:e>
                          <m:sSup>
                            <m:sSupPr>
                              <m:ctrlPr>
                                <a:rPr lang="id-ID" sz="2900" i="1">
                                  <a:latin typeface="Cambria Math" panose="02040503050406030204" pitchFamily="18" charset="0"/>
                                </a:rPr>
                              </m:ctrlPr>
                            </m:sSupPr>
                            <m:e>
                              <m:r>
                                <a:rPr lang="id-ID" sz="2900" i="1">
                                  <a:latin typeface="Cambria Math" panose="02040503050406030204" pitchFamily="18" charset="0"/>
                                </a:rPr>
                                <m:t>𝑛</m:t>
                              </m:r>
                            </m:e>
                            <m:sup>
                              <m:r>
                                <a:rPr lang="id-ID" sz="2900" i="1">
                                  <a:latin typeface="Cambria Math" panose="02040503050406030204" pitchFamily="18" charset="0"/>
                                </a:rPr>
                                <m:t>2</m:t>
                              </m:r>
                            </m:sup>
                          </m:sSup>
                          <m:r>
                            <a:rPr lang="id-ID" sz="2900" i="1">
                              <a:latin typeface="Cambria Math" panose="02040503050406030204" pitchFamily="18" charset="0"/>
                            </a:rPr>
                            <m:t>+</m:t>
                          </m:r>
                          <m:r>
                            <a:rPr lang="id-ID" sz="2900" i="1">
                              <a:latin typeface="Cambria Math" panose="02040503050406030204" pitchFamily="18" charset="0"/>
                            </a:rPr>
                            <m:t>𝑂</m:t>
                          </m:r>
                          <m:r>
                            <a:rPr lang="id-ID" sz="2900" i="1">
                              <a:latin typeface="Cambria Math" panose="02040503050406030204" pitchFamily="18" charset="0"/>
                            </a:rPr>
                            <m:t>(</m:t>
                          </m:r>
                          <m:r>
                            <a:rPr lang="id-ID" sz="2900" i="1">
                              <a:latin typeface="Cambria Math" panose="02040503050406030204" pitchFamily="18" charset="0"/>
                            </a:rPr>
                            <m:t>𝑛</m:t>
                          </m:r>
                          <m:r>
                            <a:rPr lang="id-ID" sz="2900" i="1">
                              <a:latin typeface="Cambria Math" panose="02040503050406030204" pitchFamily="18" charset="0"/>
                            </a:rPr>
                            <m:t>)</m:t>
                          </m:r>
                          <m:r>
                            <m:rPr>
                              <m:nor/>
                            </m:rPr>
                            <a:rPr lang="id-ID" sz="2900" dirty="0">
                              <a:latin typeface="Cambria" panose="02040503050406030204" pitchFamily="18" charset="0"/>
                              <a:ea typeface="Cambria" panose="02040503050406030204" pitchFamily="18" charset="0"/>
                            </a:rPr>
                            <m:t> </m:t>
                          </m:r>
                        </m:e>
                      </m:d>
                    </m:oMath>
                  </m:oMathPara>
                </a14:m>
                <a:endParaRPr lang="id-ID" sz="2900" dirty="0">
                  <a:latin typeface="Cambria" panose="02040503050406030204" pitchFamily="18" charset="0"/>
                  <a:ea typeface="Cambria" panose="02040503050406030204" pitchFamily="18" charset="0"/>
                </a:endParaRPr>
              </a:p>
              <a:p>
                <a:pPr marL="0" indent="0">
                  <a:lnSpc>
                    <a:spcPct val="120000"/>
                  </a:lnSpc>
                  <a:buNone/>
                </a:pPr>
                <a14:m>
                  <m:oMathPara xmlns:m="http://schemas.openxmlformats.org/officeDocument/2006/math">
                    <m:oMathParaPr>
                      <m:jc m:val="left"/>
                    </m:oMathParaPr>
                    <m:oMath xmlns:m="http://schemas.openxmlformats.org/officeDocument/2006/math">
                      <m:sSub>
                        <m:sSubPr>
                          <m:ctrlPr>
                            <a:rPr lang="id-ID" sz="2900" i="1">
                              <a:latin typeface="Cambria Math" panose="02040503050406030204" pitchFamily="18" charset="0"/>
                            </a:rPr>
                          </m:ctrlPr>
                        </m:sSubPr>
                        <m:e>
                          <m:r>
                            <a:rPr lang="id-ID" sz="2900" i="1">
                              <a:latin typeface="Cambria Math" panose="02040503050406030204" pitchFamily="18" charset="0"/>
                            </a:rPr>
                            <m:t>𝐹</m:t>
                          </m:r>
                        </m:e>
                        <m:sub>
                          <m:r>
                            <a:rPr lang="id-ID" sz="2900" i="1">
                              <a:latin typeface="Cambria Math" panose="02040503050406030204" pitchFamily="18" charset="0"/>
                            </a:rPr>
                            <m:t>1</m:t>
                          </m:r>
                        </m:sub>
                      </m:sSub>
                      <m:r>
                        <a:rPr lang="id-ID" sz="2900" i="1">
                          <a:latin typeface="Cambria Math" panose="02040503050406030204" pitchFamily="18" charset="0"/>
                        </a:rPr>
                        <m:t>+</m:t>
                      </m:r>
                      <m:sSub>
                        <m:sSubPr>
                          <m:ctrlPr>
                            <a:rPr lang="id-ID" sz="2900" i="1">
                              <a:latin typeface="Cambria Math" panose="02040503050406030204" pitchFamily="18" charset="0"/>
                            </a:rPr>
                          </m:ctrlPr>
                        </m:sSubPr>
                        <m:e>
                          <m:r>
                            <a:rPr lang="id-ID" sz="2900" i="1">
                              <a:latin typeface="Cambria Math" panose="02040503050406030204" pitchFamily="18" charset="0"/>
                            </a:rPr>
                            <m:t>𝐹</m:t>
                          </m:r>
                        </m:e>
                        <m:sub>
                          <m:r>
                            <a:rPr lang="id-ID" sz="2900" i="1">
                              <a:latin typeface="Cambria Math" panose="02040503050406030204" pitchFamily="18" charset="0"/>
                            </a:rPr>
                            <m:t>2</m:t>
                          </m:r>
                        </m:sub>
                      </m:sSub>
                      <m:r>
                        <a:rPr lang="id-ID" sz="2900" i="1">
                          <a:latin typeface="Cambria Math" panose="02040503050406030204" pitchFamily="18" charset="0"/>
                        </a:rPr>
                        <m:t>=</m:t>
                      </m:r>
                      <m:f>
                        <m:fPr>
                          <m:ctrlPr>
                            <a:rPr lang="id-ID" sz="2900" i="1">
                              <a:latin typeface="Cambria Math" panose="02040503050406030204" pitchFamily="18" charset="0"/>
                            </a:rPr>
                          </m:ctrlPr>
                        </m:fPr>
                        <m:num>
                          <m:r>
                            <a:rPr lang="id-ID" sz="2900" i="1">
                              <a:latin typeface="Cambria Math" panose="02040503050406030204" pitchFamily="18" charset="0"/>
                            </a:rPr>
                            <m:t>1</m:t>
                          </m:r>
                        </m:num>
                        <m:den>
                          <m:r>
                            <a:rPr lang="id-ID" sz="2900" i="1">
                              <a:latin typeface="Cambria Math" panose="02040503050406030204" pitchFamily="18" charset="0"/>
                            </a:rPr>
                            <m:t>3</m:t>
                          </m:r>
                        </m:den>
                      </m:f>
                      <m:sSup>
                        <m:sSupPr>
                          <m:ctrlPr>
                            <a:rPr lang="id-ID" sz="2900" i="1">
                              <a:latin typeface="Cambria Math" panose="02040503050406030204" pitchFamily="18" charset="0"/>
                            </a:rPr>
                          </m:ctrlPr>
                        </m:sSupPr>
                        <m:e>
                          <m:r>
                            <a:rPr lang="id-ID" sz="2900" i="1">
                              <a:latin typeface="Cambria Math" panose="02040503050406030204" pitchFamily="18" charset="0"/>
                            </a:rPr>
                            <m:t>𝑛</m:t>
                          </m:r>
                        </m:e>
                        <m:sup>
                          <m:r>
                            <a:rPr lang="id-ID" sz="2900" i="1">
                              <a:latin typeface="Cambria Math" panose="02040503050406030204" pitchFamily="18" charset="0"/>
                            </a:rPr>
                            <m:t>3</m:t>
                          </m:r>
                        </m:sup>
                      </m:sSup>
                      <m:r>
                        <a:rPr lang="id-ID" sz="2900" i="1">
                          <a:latin typeface="Cambria Math" panose="02040503050406030204" pitchFamily="18" charset="0"/>
                        </a:rPr>
                        <m:t>+</m:t>
                      </m:r>
                      <m:r>
                        <a:rPr lang="id-ID" sz="2900" i="1">
                          <a:latin typeface="Cambria Math" panose="02040503050406030204" pitchFamily="18" charset="0"/>
                        </a:rPr>
                        <m:t>𝑂</m:t>
                      </m:r>
                      <m:r>
                        <a:rPr lang="id-ID" sz="2900">
                          <a:latin typeface="Cambria Math" panose="02040503050406030204" pitchFamily="18" charset="0"/>
                        </a:rPr>
                        <m:t>(</m:t>
                      </m:r>
                      <m:sSup>
                        <m:sSupPr>
                          <m:ctrlPr>
                            <a:rPr lang="id-ID" sz="2900" i="1">
                              <a:latin typeface="Cambria Math" panose="02040503050406030204" pitchFamily="18" charset="0"/>
                            </a:rPr>
                          </m:ctrlPr>
                        </m:sSupPr>
                        <m:e>
                          <m:r>
                            <a:rPr lang="id-ID" sz="2900" i="1">
                              <a:latin typeface="Cambria Math" panose="02040503050406030204" pitchFamily="18" charset="0"/>
                            </a:rPr>
                            <m:t>𝑛</m:t>
                          </m:r>
                        </m:e>
                        <m:sup>
                          <m:r>
                            <a:rPr lang="id-ID" sz="2900" i="1">
                              <a:latin typeface="Cambria Math" panose="02040503050406030204" pitchFamily="18" charset="0"/>
                            </a:rPr>
                            <m:t>2</m:t>
                          </m:r>
                        </m:sup>
                      </m:sSup>
                      <m:r>
                        <a:rPr lang="id-ID" sz="2900" i="1">
                          <a:latin typeface="Cambria Math" panose="02040503050406030204" pitchFamily="18" charset="0"/>
                        </a:rPr>
                        <m:t>)</m:t>
                      </m:r>
                    </m:oMath>
                  </m:oMathPara>
                </a14:m>
                <a:endParaRPr lang="id-ID" sz="2900" dirty="0">
                  <a:latin typeface="Cambria" panose="02040503050406030204" pitchFamily="18" charset="0"/>
                  <a:ea typeface="Cambria" panose="02040503050406030204" pitchFamily="18" charset="0"/>
                </a:endParaRPr>
              </a:p>
            </p:txBody>
          </p:sp>
        </mc:Choice>
        <mc:Fallback xmlns="">
          <p:sp>
            <p:nvSpPr>
              <p:cNvPr id="3" name="Content Placeholder 2">
                <a:extLst>
                  <a:ext uri="{FF2B5EF4-FFF2-40B4-BE49-F238E27FC236}">
                    <a16:creationId xmlns:a16="http://schemas.microsoft.com/office/drawing/2014/main" id="{6B4972E3-9C18-4EFE-AE26-9961AF5C6F26}"/>
                  </a:ext>
                </a:extLst>
              </p:cNvPr>
              <p:cNvSpPr>
                <a:spLocks noGrp="1" noRot="1" noChangeAspect="1" noMove="1" noResize="1" noEditPoints="1" noAdjustHandles="1" noChangeArrowheads="1" noChangeShapeType="1" noTextEdit="1"/>
              </p:cNvSpPr>
              <p:nvPr>
                <p:ph idx="1"/>
              </p:nvPr>
            </p:nvSpPr>
            <p:spPr>
              <a:xfrm>
                <a:off x="821201" y="1950800"/>
                <a:ext cx="10515601" cy="4494332"/>
              </a:xfrm>
              <a:blipFill>
                <a:blip r:embed="rId3"/>
                <a:stretch>
                  <a:fillRect l="-522" t="-2442" r="-464"/>
                </a:stretch>
              </a:blipFill>
            </p:spPr>
            <p:txBody>
              <a:bodyPr/>
              <a:lstStyle/>
              <a:p>
                <a:r>
                  <a:rPr lang="id-ID">
                    <a:noFill/>
                  </a:rPr>
                  <a:t> </a:t>
                </a:r>
              </a:p>
            </p:txBody>
          </p:sp>
        </mc:Fallback>
      </mc:AlternateContent>
      <p:grpSp>
        <p:nvGrpSpPr>
          <p:cNvPr id="4" name="Group 3">
            <a:extLst>
              <a:ext uri="{FF2B5EF4-FFF2-40B4-BE49-F238E27FC236}">
                <a16:creationId xmlns:a16="http://schemas.microsoft.com/office/drawing/2014/main" id="{33168B94-3327-4207-BD85-4DC6A507A92B}"/>
              </a:ext>
            </a:extLst>
          </p:cNvPr>
          <p:cNvGrpSpPr/>
          <p:nvPr/>
        </p:nvGrpSpPr>
        <p:grpSpPr>
          <a:xfrm>
            <a:off x="101601" y="113638"/>
            <a:ext cx="1465479" cy="1562762"/>
            <a:chOff x="101601" y="113638"/>
            <a:chExt cx="1465479" cy="1562762"/>
          </a:xfrm>
        </p:grpSpPr>
        <p:cxnSp>
          <p:nvCxnSpPr>
            <p:cNvPr id="5" name="Straight Connector 4">
              <a:extLst>
                <a:ext uri="{FF2B5EF4-FFF2-40B4-BE49-F238E27FC236}">
                  <a16:creationId xmlns:a16="http://schemas.microsoft.com/office/drawing/2014/main" id="{43C67769-5843-4378-899F-2D32CC4C4220}"/>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6" name="Straight Connector 5">
              <a:extLst>
                <a:ext uri="{FF2B5EF4-FFF2-40B4-BE49-F238E27FC236}">
                  <a16:creationId xmlns:a16="http://schemas.microsoft.com/office/drawing/2014/main" id="{ADAB4CF1-8868-43A3-B292-E525084FB8A9}"/>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7" name="Group 6">
            <a:extLst>
              <a:ext uri="{FF2B5EF4-FFF2-40B4-BE49-F238E27FC236}">
                <a16:creationId xmlns:a16="http://schemas.microsoft.com/office/drawing/2014/main" id="{1026DF94-540B-4830-8431-F3DBD32ADD68}"/>
              </a:ext>
            </a:extLst>
          </p:cNvPr>
          <p:cNvGrpSpPr/>
          <p:nvPr/>
        </p:nvGrpSpPr>
        <p:grpSpPr>
          <a:xfrm>
            <a:off x="353297" y="402551"/>
            <a:ext cx="11520000" cy="128480"/>
            <a:chOff x="2196612" y="1657878"/>
            <a:chExt cx="7972024" cy="128480"/>
          </a:xfrm>
        </p:grpSpPr>
        <p:cxnSp>
          <p:nvCxnSpPr>
            <p:cNvPr id="8" name="Straight Connector 7">
              <a:extLst>
                <a:ext uri="{FF2B5EF4-FFF2-40B4-BE49-F238E27FC236}">
                  <a16:creationId xmlns:a16="http://schemas.microsoft.com/office/drawing/2014/main" id="{809096A9-E412-4D61-99F9-BC448FF2520A}"/>
                </a:ext>
              </a:extLst>
            </p:cNvPr>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9" name="Straight Connector 8">
              <a:extLst>
                <a:ext uri="{FF2B5EF4-FFF2-40B4-BE49-F238E27FC236}">
                  <a16:creationId xmlns:a16="http://schemas.microsoft.com/office/drawing/2014/main" id="{6774F772-BB11-4158-AF88-1B7C0A5FDF21}"/>
                </a:ext>
              </a:extLst>
            </p:cNvPr>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0" name="Group 9">
            <a:extLst>
              <a:ext uri="{FF2B5EF4-FFF2-40B4-BE49-F238E27FC236}">
                <a16:creationId xmlns:a16="http://schemas.microsoft.com/office/drawing/2014/main" id="{0AF7CEED-8150-4635-A88D-B7BA45D04C0F}"/>
              </a:ext>
            </a:extLst>
          </p:cNvPr>
          <p:cNvGrpSpPr/>
          <p:nvPr/>
        </p:nvGrpSpPr>
        <p:grpSpPr>
          <a:xfrm>
            <a:off x="243058" y="6325910"/>
            <a:ext cx="11520000" cy="151558"/>
            <a:chOff x="2086375" y="2485623"/>
            <a:chExt cx="7972024" cy="151558"/>
          </a:xfrm>
        </p:grpSpPr>
        <p:cxnSp>
          <p:nvCxnSpPr>
            <p:cNvPr id="11" name="Straight Connector 10">
              <a:extLst>
                <a:ext uri="{FF2B5EF4-FFF2-40B4-BE49-F238E27FC236}">
                  <a16:creationId xmlns:a16="http://schemas.microsoft.com/office/drawing/2014/main" id="{21CAB499-1379-4789-AEC3-6FEF558F5695}"/>
                </a:ext>
              </a:extLst>
            </p:cNvPr>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2" name="Straight Connector 11">
              <a:extLst>
                <a:ext uri="{FF2B5EF4-FFF2-40B4-BE49-F238E27FC236}">
                  <a16:creationId xmlns:a16="http://schemas.microsoft.com/office/drawing/2014/main" id="{54CBB961-3481-4FC0-8E5B-1A1E653CCDF5}"/>
                </a:ext>
              </a:extLst>
            </p:cNvPr>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3" name="Group 12">
            <a:extLst>
              <a:ext uri="{FF2B5EF4-FFF2-40B4-BE49-F238E27FC236}">
                <a16:creationId xmlns:a16="http://schemas.microsoft.com/office/drawing/2014/main" id="{CAFF1B94-6E88-4A91-A6C8-CCA340CA2EBE}"/>
              </a:ext>
            </a:extLst>
          </p:cNvPr>
          <p:cNvGrpSpPr/>
          <p:nvPr/>
        </p:nvGrpSpPr>
        <p:grpSpPr>
          <a:xfrm rot="10800000">
            <a:off x="10604063" y="5189105"/>
            <a:ext cx="1465479" cy="1562762"/>
            <a:chOff x="101601" y="113638"/>
            <a:chExt cx="1465479" cy="1562762"/>
          </a:xfrm>
        </p:grpSpPr>
        <p:cxnSp>
          <p:nvCxnSpPr>
            <p:cNvPr id="14" name="Straight Connector 13">
              <a:extLst>
                <a:ext uri="{FF2B5EF4-FFF2-40B4-BE49-F238E27FC236}">
                  <a16:creationId xmlns:a16="http://schemas.microsoft.com/office/drawing/2014/main" id="{08F22CFA-C440-4AB2-BD7B-4C0C3D4EB9E8}"/>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5" name="Straight Connector 14">
              <a:extLst>
                <a:ext uri="{FF2B5EF4-FFF2-40B4-BE49-F238E27FC236}">
                  <a16:creationId xmlns:a16="http://schemas.microsoft.com/office/drawing/2014/main" id="{1C1B5190-0193-428B-9755-5914B33CD9F5}"/>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16" name="Title 1">
            <a:extLst>
              <a:ext uri="{FF2B5EF4-FFF2-40B4-BE49-F238E27FC236}">
                <a16:creationId xmlns:a16="http://schemas.microsoft.com/office/drawing/2014/main" id="{5BF11C38-FAFF-495C-BE2B-33D216BAE731}"/>
              </a:ext>
            </a:extLst>
          </p:cNvPr>
          <p:cNvSpPr>
            <a:spLocks noGrp="1"/>
          </p:cNvSpPr>
          <p:nvPr>
            <p:ph type="title"/>
          </p:nvPr>
        </p:nvSpPr>
        <p:spPr>
          <a:xfrm>
            <a:off x="821202" y="874971"/>
            <a:ext cx="10515600" cy="816221"/>
          </a:xfrm>
        </p:spPr>
        <p:style>
          <a:lnRef idx="0">
            <a:schemeClr val="accent1"/>
          </a:lnRef>
          <a:fillRef idx="3">
            <a:schemeClr val="accent1"/>
          </a:fillRef>
          <a:effectRef idx="3">
            <a:schemeClr val="accent1"/>
          </a:effectRef>
          <a:fontRef idx="minor">
            <a:schemeClr val="lt1"/>
          </a:fontRef>
        </p:style>
        <p:txBody>
          <a:bodyPr>
            <a:normAutofit fontScale="90000"/>
          </a:bodyPr>
          <a:lstStyle/>
          <a:p>
            <a:br>
              <a:rPr lang="id-ID" dirty="0"/>
            </a:br>
            <a:r>
              <a:rPr lang="id-ID" dirty="0"/>
              <a:t>B. Floops Pada Metode Eliminasi Gaussian</a:t>
            </a:r>
            <a:br>
              <a:rPr lang="id-ID" dirty="0"/>
            </a:br>
            <a:endParaRPr lang="id-ID" dirty="0"/>
          </a:p>
        </p:txBody>
      </p:sp>
    </p:spTree>
    <p:extLst>
      <p:ext uri="{BB962C8B-B14F-4D97-AF65-F5344CB8AC3E}">
        <p14:creationId xmlns:p14="http://schemas.microsoft.com/office/powerpoint/2010/main" val="1339862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4"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9"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20"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2" name="TextBox 1"/>
          <p:cNvSpPr txBox="1"/>
          <p:nvPr/>
        </p:nvSpPr>
        <p:spPr>
          <a:xfrm>
            <a:off x="443023" y="1944710"/>
            <a:ext cx="184731" cy="369332"/>
          </a:xfrm>
          <a:prstGeom prst="rect">
            <a:avLst/>
          </a:prstGeom>
          <a:noFill/>
        </p:spPr>
        <p:txBody>
          <a:bodyPr wrap="none" rtlCol="0">
            <a:spAutoFit/>
          </a:bodyPr>
          <a:lstStyle/>
          <a:p>
            <a:endParaRPr lang="en-US" dirty="0"/>
          </a:p>
        </p:txBody>
      </p:sp>
      <p:sp>
        <p:nvSpPr>
          <p:cNvPr id="15" name="Title 14"/>
          <p:cNvSpPr>
            <a:spLocks noGrp="1"/>
          </p:cNvSpPr>
          <p:nvPr>
            <p:ph type="title"/>
          </p:nvPr>
        </p:nvSpPr>
        <p:spPr>
          <a:xfrm>
            <a:off x="855496" y="929114"/>
            <a:ext cx="10515600" cy="1150166"/>
          </a:xfrm>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a:noAutofit/>
          </a:bodyPr>
          <a:lstStyle/>
          <a:p>
            <a:pPr algn="ctr"/>
            <a:r>
              <a:rPr lang="id-ID" sz="3200" b="1" spc="50" dirty="0">
                <a:ln w="9525" cmpd="sng">
                  <a:solidFill>
                    <a:schemeClr val="accent1"/>
                  </a:solidFill>
                  <a:prstDash val="solid"/>
                </a:ln>
                <a:solidFill>
                  <a:srgbClr val="70AD47">
                    <a:tint val="1000"/>
                  </a:srgbClr>
                </a:solidFill>
                <a:effectLst>
                  <a:glow rad="38100">
                    <a:schemeClr val="accent1">
                      <a:alpha val="40000"/>
                    </a:schemeClr>
                  </a:glow>
                </a:effectLst>
                <a:latin typeface="Flicker DEMO" pitchFamily="50" charset="0"/>
              </a:rPr>
              <a:t>SISTEM PERSAMAAN LINEAR:</a:t>
            </a:r>
            <a:br>
              <a:rPr lang="id-ID" sz="3200" b="1" spc="50" dirty="0">
                <a:ln w="9525" cmpd="sng">
                  <a:solidFill>
                    <a:schemeClr val="accent1"/>
                  </a:solidFill>
                  <a:prstDash val="solid"/>
                </a:ln>
                <a:solidFill>
                  <a:srgbClr val="70AD47">
                    <a:tint val="1000"/>
                  </a:srgbClr>
                </a:solidFill>
                <a:effectLst>
                  <a:glow rad="38100">
                    <a:schemeClr val="accent1">
                      <a:alpha val="40000"/>
                    </a:schemeClr>
                  </a:glow>
                </a:effectLst>
                <a:latin typeface="Flicker DEMO" pitchFamily="50" charset="0"/>
              </a:rPr>
            </a:br>
            <a:r>
              <a:rPr lang="id-ID" sz="3200" b="1" spc="50" dirty="0">
                <a:ln w="9525" cmpd="sng">
                  <a:solidFill>
                    <a:schemeClr val="accent1"/>
                  </a:solidFill>
                  <a:prstDash val="solid"/>
                </a:ln>
                <a:solidFill>
                  <a:srgbClr val="70AD47">
                    <a:tint val="1000"/>
                  </a:srgbClr>
                </a:solidFill>
                <a:effectLst>
                  <a:glow rad="38100">
                    <a:schemeClr val="accent1">
                      <a:alpha val="40000"/>
                    </a:schemeClr>
                  </a:glow>
                </a:effectLst>
                <a:latin typeface="Flicker DEMO" pitchFamily="50" charset="0"/>
              </a:rPr>
              <a:t>KOMPLEKSITAS KOMPUTASI</a:t>
            </a:r>
            <a:endParaRPr lang="en-US" sz="3200" b="1" spc="50" dirty="0">
              <a:ln w="9525" cmpd="sng">
                <a:solidFill>
                  <a:schemeClr val="accent1"/>
                </a:solidFill>
                <a:prstDash val="solid"/>
              </a:ln>
              <a:solidFill>
                <a:srgbClr val="70AD47">
                  <a:tint val="1000"/>
                </a:srgbClr>
              </a:solidFill>
              <a:effectLst>
                <a:glow rad="38100">
                  <a:schemeClr val="accent1">
                    <a:alpha val="40000"/>
                  </a:schemeClr>
                </a:glow>
              </a:effectLst>
              <a:latin typeface="Flicker DEMO" pitchFamily="50" charset="0"/>
            </a:endParaRPr>
          </a:p>
        </p:txBody>
      </p:sp>
      <mc:AlternateContent xmlns:mc="http://schemas.openxmlformats.org/markup-compatibility/2006" xmlns:a14="http://schemas.microsoft.com/office/drawing/2010/main">
        <mc:Choice Requires="a14">
          <p:sp>
            <p:nvSpPr>
              <p:cNvPr id="11" name="Content Placeholder 10">
                <a:extLst>
                  <a:ext uri="{FF2B5EF4-FFF2-40B4-BE49-F238E27FC236}">
                    <a16:creationId xmlns:a16="http://schemas.microsoft.com/office/drawing/2014/main" id="{53EB5F4C-6595-46D2-B4CB-598D3B9D40B6}"/>
                  </a:ext>
                </a:extLst>
              </p:cNvPr>
              <p:cNvSpPr>
                <a:spLocks noGrp="1"/>
              </p:cNvSpPr>
              <p:nvPr>
                <p:ph idx="1"/>
              </p:nvPr>
            </p:nvSpPr>
            <p:spPr>
              <a:xfrm>
                <a:off x="897489" y="2438159"/>
                <a:ext cx="10473607" cy="3677680"/>
              </a:xfrm>
            </p:spPr>
            <p:txBody>
              <a:bodyPr>
                <a:normAutofit/>
              </a:bodyPr>
              <a:lstStyle/>
              <a:p>
                <a:pPr marL="0" indent="0" algn="just">
                  <a:lnSpc>
                    <a:spcPct val="110000"/>
                  </a:lnSpc>
                  <a:buNone/>
                </a:pPr>
                <a:r>
                  <a:rPr lang="id-ID" sz="2200" dirty="0">
                    <a:latin typeface="Cambria" panose="02040503050406030204" pitchFamily="18" charset="0"/>
                    <a:ea typeface="Cambria" panose="02040503050406030204" pitchFamily="18" charset="0"/>
                    <a:cs typeface="Times New Roman" panose="02020603050405020304" pitchFamily="18" charset="0"/>
                  </a:rPr>
                  <a:t>Operasi aritmatika yang dilakukan oleh komputer untuk suatu bilangan disebut </a:t>
                </a:r>
                <a:r>
                  <a:rPr lang="id-ID" sz="2200" dirty="0">
                    <a:solidFill>
                      <a:srgbClr val="FF0000"/>
                    </a:solidFill>
                    <a:latin typeface="Cambria" panose="02040503050406030204" pitchFamily="18" charset="0"/>
                    <a:ea typeface="Cambria" panose="02040503050406030204" pitchFamily="18" charset="0"/>
                    <a:cs typeface="Times New Roman" panose="02020603050405020304" pitchFamily="18" charset="0"/>
                  </a:rPr>
                  <a:t>operasi titik mengambang </a:t>
                </a:r>
                <a:r>
                  <a:rPr lang="id-ID" sz="2200" i="1" dirty="0">
                    <a:solidFill>
                      <a:srgbClr val="FF0000"/>
                    </a:solidFill>
                    <a:latin typeface="Cambria" panose="02040503050406030204" pitchFamily="18" charset="0"/>
                    <a:ea typeface="Cambria" panose="02040503050406030204" pitchFamily="18" charset="0"/>
                    <a:cs typeface="Times New Roman" panose="02020603050405020304" pitchFamily="18" charset="0"/>
                  </a:rPr>
                  <a:t>(floating – point operation).</a:t>
                </a:r>
              </a:p>
              <a:p>
                <a:pPr marL="0" indent="0" algn="just">
                  <a:lnSpc>
                    <a:spcPct val="110000"/>
                  </a:lnSpc>
                  <a:buNone/>
                </a:pPr>
                <a:r>
                  <a:rPr lang="id-ID" sz="2200" b="1" dirty="0">
                    <a:latin typeface="Cambria" panose="02040503050406030204" pitchFamily="18" charset="0"/>
                    <a:ea typeface="Cambria" panose="02040503050406030204" pitchFamily="18" charset="0"/>
                    <a:cs typeface="Times New Roman" panose="02020603050405020304" pitchFamily="18" charset="0"/>
                  </a:rPr>
                  <a:t>Contoh:</a:t>
                </a:r>
              </a:p>
              <a:p>
                <a:pPr marL="514350" indent="-514350" algn="just">
                  <a:lnSpc>
                    <a:spcPct val="110000"/>
                  </a:lnSpc>
                  <a:buAutoNum type="arabicPeriod"/>
                </a:pPr>
                <a:r>
                  <a:rPr lang="id-ID" sz="2200" dirty="0">
                    <a:latin typeface="Cambria" panose="02040503050406030204" pitchFamily="18" charset="0"/>
                    <a:ea typeface="Cambria" panose="02040503050406030204" pitchFamily="18" charset="0"/>
                    <a:cs typeface="Times New Roman" panose="02020603050405020304" pitchFamily="18" charset="0"/>
                  </a:rPr>
                  <a:t>Pemutakhiran </a:t>
                </a:r>
                <a14:m>
                  <m:oMath xmlns:m="http://schemas.openxmlformats.org/officeDocument/2006/math">
                    <m:sSub>
                      <m:sSubPr>
                        <m:ctrlPr>
                          <a:rPr lang="id-ID" sz="2200" b="0" i="1" smtClean="0">
                            <a:latin typeface="Cambria Math" panose="02040503050406030204" pitchFamily="18" charset="0"/>
                          </a:rPr>
                        </m:ctrlPr>
                      </m:sSubPr>
                      <m:e>
                        <m:r>
                          <a:rPr lang="id-ID" sz="2200" b="0" i="1" smtClean="0">
                            <a:latin typeface="Cambria Math" panose="02040503050406030204" pitchFamily="18" charset="0"/>
                          </a:rPr>
                          <m:t>𝑏</m:t>
                        </m:r>
                      </m:e>
                      <m:sub>
                        <m:r>
                          <a:rPr lang="id-ID" sz="2200" b="0" i="1" smtClean="0">
                            <a:latin typeface="Cambria Math" panose="02040503050406030204" pitchFamily="18" charset="0"/>
                          </a:rPr>
                          <m:t>𝑖</m:t>
                        </m:r>
                      </m:sub>
                    </m:sSub>
                    <m:r>
                      <a:rPr lang="id-ID" sz="2200" b="0" i="1" smtClean="0">
                        <a:latin typeface="Cambria Math" panose="02040503050406030204" pitchFamily="18" charset="0"/>
                        <a:ea typeface="Cambria Math" panose="02040503050406030204" pitchFamily="18" charset="0"/>
                      </a:rPr>
                      <m:t>←</m:t>
                    </m:r>
                    <m:sSub>
                      <m:sSubPr>
                        <m:ctrlPr>
                          <a:rPr lang="id-ID" sz="2200" i="1">
                            <a:latin typeface="Cambria Math" panose="02040503050406030204" pitchFamily="18" charset="0"/>
                          </a:rPr>
                        </m:ctrlPr>
                      </m:sSubPr>
                      <m:e>
                        <m:r>
                          <a:rPr lang="id-ID" sz="2200" i="1">
                            <a:latin typeface="Cambria Math" panose="02040503050406030204" pitchFamily="18" charset="0"/>
                          </a:rPr>
                          <m:t>𝑏</m:t>
                        </m:r>
                      </m:e>
                      <m:sub>
                        <m:r>
                          <a:rPr lang="id-ID" sz="2200" i="1">
                            <a:latin typeface="Cambria Math" panose="02040503050406030204" pitchFamily="18" charset="0"/>
                          </a:rPr>
                          <m:t>𝑖</m:t>
                        </m:r>
                      </m:sub>
                    </m:sSub>
                  </m:oMath>
                </a14:m>
                <a:r>
                  <a:rPr lang="id-ID" sz="2200" dirty="0">
                    <a:latin typeface="Cambria" panose="02040503050406030204" pitchFamily="18" charset="0"/>
                    <a:ea typeface="Cambria" panose="02040503050406030204" pitchFamily="18" charset="0"/>
                    <a:cs typeface="Times New Roman" panose="02020603050405020304" pitchFamily="18" charset="0"/>
                  </a:rPr>
                  <a:t> + </a:t>
                </a:r>
                <a14:m>
                  <m:oMath xmlns:m="http://schemas.openxmlformats.org/officeDocument/2006/math">
                    <m:sSub>
                      <m:sSubPr>
                        <m:ctrlPr>
                          <a:rPr lang="id-ID" sz="2200" i="1">
                            <a:latin typeface="Cambria Math" panose="02040503050406030204" pitchFamily="18" charset="0"/>
                          </a:rPr>
                        </m:ctrlPr>
                      </m:sSubPr>
                      <m:e>
                        <m:r>
                          <a:rPr lang="id-ID" sz="2200" b="0" i="1" smtClean="0">
                            <a:latin typeface="Cambria Math" panose="02040503050406030204" pitchFamily="18" charset="0"/>
                          </a:rPr>
                          <m:t>𝑎</m:t>
                        </m:r>
                      </m:e>
                      <m:sub>
                        <m:r>
                          <a:rPr lang="id-ID" sz="2200" b="0" i="1" smtClean="0">
                            <a:latin typeface="Cambria Math" panose="02040503050406030204" pitchFamily="18" charset="0"/>
                          </a:rPr>
                          <m:t>𝑖𝑗</m:t>
                        </m:r>
                      </m:sub>
                    </m:sSub>
                    <m:sSub>
                      <m:sSubPr>
                        <m:ctrlPr>
                          <a:rPr lang="id-ID" sz="2200" i="1">
                            <a:latin typeface="Cambria Math" panose="02040503050406030204" pitchFamily="18" charset="0"/>
                          </a:rPr>
                        </m:ctrlPr>
                      </m:sSubPr>
                      <m:e>
                        <m:r>
                          <a:rPr lang="id-ID" sz="2200" b="0" i="1" smtClean="0">
                            <a:latin typeface="Cambria Math" panose="02040503050406030204" pitchFamily="18" charset="0"/>
                          </a:rPr>
                          <m:t>𝑥</m:t>
                        </m:r>
                      </m:e>
                      <m:sub>
                        <m:r>
                          <a:rPr lang="id-ID" sz="2200" b="0" i="1" smtClean="0">
                            <a:latin typeface="Cambria Math" panose="02040503050406030204" pitchFamily="18" charset="0"/>
                          </a:rPr>
                          <m:t>𝑗</m:t>
                        </m:r>
                      </m:sub>
                    </m:sSub>
                  </m:oMath>
                </a14:m>
                <a:endParaRPr lang="id-ID" sz="2200" dirty="0">
                  <a:latin typeface="Cambria" panose="02040503050406030204" pitchFamily="18" charset="0"/>
                  <a:ea typeface="Cambria" panose="02040503050406030204" pitchFamily="18" charset="0"/>
                  <a:cs typeface="Times New Roman" panose="02020603050405020304" pitchFamily="18" charset="0"/>
                </a:endParaRPr>
              </a:p>
              <a:p>
                <a:pPr marL="514350" indent="-514350" algn="just">
                  <a:lnSpc>
                    <a:spcPct val="110000"/>
                  </a:lnSpc>
                  <a:buAutoNum type="arabicPeriod"/>
                </a:pPr>
                <a:r>
                  <a:rPr lang="id-ID" sz="2200" dirty="0">
                    <a:latin typeface="Cambria" panose="02040503050406030204" pitchFamily="18" charset="0"/>
                    <a:ea typeface="Cambria" panose="02040503050406030204" pitchFamily="18" charset="0"/>
                    <a:cs typeface="Times New Roman" panose="02020603050405020304" pitchFamily="18" charset="0"/>
                  </a:rPr>
                  <a:t>Memuat Dua Flops</a:t>
                </a:r>
              </a:p>
              <a:p>
                <a:pPr marL="514350" indent="-514350" algn="just">
                  <a:lnSpc>
                    <a:spcPct val="110000"/>
                  </a:lnSpc>
                  <a:buAutoNum type="arabicPeriod"/>
                </a:pPr>
                <a:r>
                  <a:rPr lang="id-ID" sz="2200" dirty="0">
                    <a:latin typeface="Cambria" panose="02040503050406030204" pitchFamily="18" charset="0"/>
                    <a:ea typeface="Cambria" panose="02040503050406030204" pitchFamily="18" charset="0"/>
                    <a:cs typeface="Times New Roman" panose="02020603050405020304" pitchFamily="18" charset="0"/>
                  </a:rPr>
                  <a:t>Perkalian Pada Suku </a:t>
                </a:r>
                <a14:m>
                  <m:oMath xmlns:m="http://schemas.openxmlformats.org/officeDocument/2006/math">
                    <m:sSub>
                      <m:sSubPr>
                        <m:ctrlPr>
                          <a:rPr lang="id-ID" sz="2200" i="1">
                            <a:latin typeface="Cambria Math" panose="02040503050406030204" pitchFamily="18" charset="0"/>
                          </a:rPr>
                        </m:ctrlPr>
                      </m:sSubPr>
                      <m:e>
                        <m:r>
                          <a:rPr lang="id-ID" sz="2200" i="1">
                            <a:latin typeface="Cambria Math" panose="02040503050406030204" pitchFamily="18" charset="0"/>
                          </a:rPr>
                          <m:t>𝑎</m:t>
                        </m:r>
                      </m:e>
                      <m:sub>
                        <m:r>
                          <a:rPr lang="id-ID" sz="2200" i="1">
                            <a:latin typeface="Cambria Math" panose="02040503050406030204" pitchFamily="18" charset="0"/>
                          </a:rPr>
                          <m:t>𝑖𝑗</m:t>
                        </m:r>
                      </m:sub>
                    </m:sSub>
                    <m:sSub>
                      <m:sSubPr>
                        <m:ctrlPr>
                          <a:rPr lang="id-ID" sz="2200" i="1">
                            <a:latin typeface="Cambria Math" panose="02040503050406030204" pitchFamily="18" charset="0"/>
                          </a:rPr>
                        </m:ctrlPr>
                      </m:sSubPr>
                      <m:e>
                        <m:r>
                          <a:rPr lang="id-ID" sz="2200" i="1">
                            <a:latin typeface="Cambria Math" panose="02040503050406030204" pitchFamily="18" charset="0"/>
                          </a:rPr>
                          <m:t>𝑥</m:t>
                        </m:r>
                      </m:e>
                      <m:sub>
                        <m:r>
                          <a:rPr lang="id-ID" sz="2200" i="1">
                            <a:latin typeface="Cambria Math" panose="02040503050406030204" pitchFamily="18" charset="0"/>
                          </a:rPr>
                          <m:t>𝑗</m:t>
                        </m:r>
                      </m:sub>
                    </m:sSub>
                  </m:oMath>
                </a14:m>
                <a:endParaRPr lang="id-ID" sz="2200" dirty="0">
                  <a:latin typeface="Cambria" panose="02040503050406030204" pitchFamily="18" charset="0"/>
                  <a:ea typeface="Cambria" panose="02040503050406030204" pitchFamily="18" charset="0"/>
                  <a:cs typeface="Times New Roman" panose="02020603050405020304" pitchFamily="18" charset="0"/>
                </a:endParaRPr>
              </a:p>
              <a:p>
                <a:pPr marL="514350" indent="-514350" algn="just">
                  <a:lnSpc>
                    <a:spcPct val="110000"/>
                  </a:lnSpc>
                  <a:buAutoNum type="arabicPeriod"/>
                </a:pPr>
                <a:r>
                  <a:rPr lang="id-ID" sz="2200" dirty="0">
                    <a:latin typeface="Cambria" panose="02040503050406030204" pitchFamily="18" charset="0"/>
                    <a:ea typeface="Cambria" panose="02040503050406030204" pitchFamily="18" charset="0"/>
                    <a:cs typeface="Times New Roman" panose="02020603050405020304" pitchFamily="18" charset="0"/>
                  </a:rPr>
                  <a:t>Penjumlahan</a:t>
                </a:r>
              </a:p>
            </p:txBody>
          </p:sp>
        </mc:Choice>
        <mc:Fallback xmlns="">
          <p:sp>
            <p:nvSpPr>
              <p:cNvPr id="11" name="Content Placeholder 10">
                <a:extLst>
                  <a:ext uri="{FF2B5EF4-FFF2-40B4-BE49-F238E27FC236}">
                    <a16:creationId xmlns:a16="http://schemas.microsoft.com/office/drawing/2014/main" id="{53EB5F4C-6595-46D2-B4CB-598D3B9D40B6}"/>
                  </a:ext>
                </a:extLst>
              </p:cNvPr>
              <p:cNvSpPr>
                <a:spLocks noGrp="1" noRot="1" noChangeAspect="1" noMove="1" noResize="1" noEditPoints="1" noAdjustHandles="1" noChangeArrowheads="1" noChangeShapeType="1" noTextEdit="1"/>
              </p:cNvSpPr>
              <p:nvPr>
                <p:ph idx="1"/>
              </p:nvPr>
            </p:nvSpPr>
            <p:spPr>
              <a:xfrm>
                <a:off x="897489" y="2438159"/>
                <a:ext cx="10473607" cy="3677680"/>
              </a:xfrm>
              <a:blipFill>
                <a:blip r:embed="rId3"/>
                <a:stretch>
                  <a:fillRect l="-757" t="-1161" r="-757"/>
                </a:stretch>
              </a:blipFill>
            </p:spPr>
            <p:txBody>
              <a:bodyPr/>
              <a:lstStyle/>
              <a:p>
                <a:r>
                  <a:rPr lang="id-ID">
                    <a:noFill/>
                  </a:rPr>
                  <a:t> </a:t>
                </a:r>
              </a:p>
            </p:txBody>
          </p:sp>
        </mc:Fallback>
      </mc:AlternateContent>
    </p:spTree>
    <p:extLst>
      <p:ext uri="{BB962C8B-B14F-4D97-AF65-F5344CB8AC3E}">
        <p14:creationId xmlns:p14="http://schemas.microsoft.com/office/powerpoint/2010/main" val="36291918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FFC2215-3C87-41EC-917D-D6655398BED3}"/>
                  </a:ext>
                </a:extLst>
              </p:cNvPr>
              <p:cNvSpPr>
                <a:spLocks noGrp="1"/>
              </p:cNvSpPr>
              <p:nvPr>
                <p:ph idx="1"/>
              </p:nvPr>
            </p:nvSpPr>
            <p:spPr>
              <a:xfrm>
                <a:off x="821202" y="2168512"/>
                <a:ext cx="10515600" cy="4351338"/>
              </a:xfrm>
            </p:spPr>
            <p:txBody>
              <a:bodyPr>
                <a:normAutofit/>
              </a:bodyPr>
              <a:lstStyle/>
              <a:p>
                <a:pPr marL="0" indent="0" algn="just">
                  <a:buNone/>
                </a:pPr>
                <a:r>
                  <a:rPr lang="id-ID" sz="2000" b="1" dirty="0">
                    <a:latin typeface="Cambria" panose="02040503050406030204" pitchFamily="18" charset="0"/>
                    <a:ea typeface="Cambria" panose="02040503050406030204" pitchFamily="18" charset="0"/>
                  </a:rPr>
                  <a:t>Mengapa tidak mengunakan invers matriks?</a:t>
                </a:r>
              </a:p>
              <a:p>
                <a:pPr marL="0" indent="0" algn="just">
                  <a:lnSpc>
                    <a:spcPct val="150000"/>
                  </a:lnSpc>
                  <a:buNone/>
                </a:pPr>
                <a:r>
                  <a:rPr lang="id-ID" sz="2000" dirty="0">
                    <a:latin typeface="Cambria" panose="02040503050406030204" pitchFamily="18" charset="0"/>
                    <a:ea typeface="Cambria" panose="02040503050406030204" pitchFamily="18" charset="0"/>
                  </a:rPr>
                  <a:t>Misalkan matriks </a:t>
                </a:r>
                <a14:m>
                  <m:oMath xmlns:m="http://schemas.openxmlformats.org/officeDocument/2006/math">
                    <m:r>
                      <a:rPr lang="id-ID" sz="2000" b="0" i="1" smtClean="0">
                        <a:latin typeface="Cambria Math" panose="02040503050406030204" pitchFamily="18" charset="0"/>
                      </a:rPr>
                      <m:t>𝑋</m:t>
                    </m:r>
                  </m:oMath>
                </a14:m>
                <a:r>
                  <a:rPr lang="id-ID" sz="2000" dirty="0">
                    <a:latin typeface="Cambria" panose="02040503050406030204" pitchFamily="18" charset="0"/>
                    <a:ea typeface="Cambria" panose="02040503050406030204" pitchFamily="18" charset="0"/>
                  </a:rPr>
                  <a:t> adalah invers dari </a:t>
                </a:r>
                <a14:m>
                  <m:oMath xmlns:m="http://schemas.openxmlformats.org/officeDocument/2006/math">
                    <m:r>
                      <a:rPr lang="id-ID" sz="2000" b="0" i="1" smtClean="0">
                        <a:latin typeface="Cambria Math" panose="02040503050406030204" pitchFamily="18" charset="0"/>
                      </a:rPr>
                      <m:t>𝐴</m:t>
                    </m:r>
                  </m:oMath>
                </a14:m>
                <a:r>
                  <a:rPr lang="id-ID" sz="2000" dirty="0">
                    <a:latin typeface="Cambria" panose="02040503050406030204" pitchFamily="18" charset="0"/>
                    <a:ea typeface="Cambria" panose="02040503050406030204" pitchFamily="18" charset="0"/>
                  </a:rPr>
                  <a:t> maka harus dipenuhi:</a:t>
                </a:r>
              </a:p>
              <a:p>
                <a:pPr marL="0" indent="0" algn="just">
                  <a:lnSpc>
                    <a:spcPct val="150000"/>
                  </a:lnSpc>
                  <a:buNone/>
                </a:pPr>
                <a14:m>
                  <m:oMathPara xmlns:m="http://schemas.openxmlformats.org/officeDocument/2006/math">
                    <m:oMathParaPr>
                      <m:jc m:val="centerGroup"/>
                    </m:oMathParaPr>
                    <m:oMath xmlns:m="http://schemas.openxmlformats.org/officeDocument/2006/math">
                      <m:r>
                        <a:rPr lang="id-ID" sz="2000" b="0" i="1" smtClean="0">
                          <a:solidFill>
                            <a:srgbClr val="FF0000"/>
                          </a:solidFill>
                          <a:latin typeface="Cambria Math" panose="02040503050406030204" pitchFamily="18" charset="0"/>
                        </a:rPr>
                        <m:t>𝐴𝑋</m:t>
                      </m:r>
                      <m:r>
                        <a:rPr lang="id-ID" sz="2000" b="0" i="1" smtClean="0">
                          <a:solidFill>
                            <a:srgbClr val="FF0000"/>
                          </a:solidFill>
                          <a:latin typeface="Cambria Math" panose="02040503050406030204" pitchFamily="18" charset="0"/>
                        </a:rPr>
                        <m:t>=</m:t>
                      </m:r>
                      <m:r>
                        <a:rPr lang="id-ID" sz="2000" b="0" i="1" smtClean="0">
                          <a:solidFill>
                            <a:srgbClr val="FF0000"/>
                          </a:solidFill>
                          <a:latin typeface="Cambria Math" panose="02040503050406030204" pitchFamily="18" charset="0"/>
                        </a:rPr>
                        <m:t>𝐼</m:t>
                      </m:r>
                    </m:oMath>
                  </m:oMathPara>
                </a14:m>
                <a:endParaRPr lang="id-ID" sz="2000" dirty="0">
                  <a:solidFill>
                    <a:srgbClr val="FF0000"/>
                  </a:solidFill>
                  <a:latin typeface="Cambria" panose="02040503050406030204" pitchFamily="18" charset="0"/>
                  <a:ea typeface="Cambria" panose="02040503050406030204" pitchFamily="18" charset="0"/>
                </a:endParaRPr>
              </a:p>
              <a:p>
                <a:pPr marL="0" indent="0" algn="just">
                  <a:lnSpc>
                    <a:spcPct val="150000"/>
                  </a:lnSpc>
                  <a:buNone/>
                </a:pPr>
                <a:r>
                  <a:rPr lang="id-ID" sz="2000" dirty="0">
                    <a:latin typeface="Cambria" panose="02040503050406030204" pitchFamily="18" charset="0"/>
                    <a:ea typeface="Cambria" panose="02040503050406030204" pitchFamily="18" charset="0"/>
                  </a:rPr>
                  <a:t>Dengan </a:t>
                </a:r>
                <a14:m>
                  <m:oMath xmlns:m="http://schemas.openxmlformats.org/officeDocument/2006/math">
                    <m:r>
                      <a:rPr lang="id-ID" sz="2000" i="1">
                        <a:latin typeface="Cambria Math" panose="02040503050406030204" pitchFamily="18" charset="0"/>
                      </a:rPr>
                      <m:t>𝐼</m:t>
                    </m:r>
                  </m:oMath>
                </a14:m>
                <a:r>
                  <a:rPr lang="id-ID" sz="2000" dirty="0">
                    <a:latin typeface="Cambria" panose="02040503050406030204" pitchFamily="18" charset="0"/>
                    <a:ea typeface="Cambria" panose="02040503050406030204" pitchFamily="18" charset="0"/>
                  </a:rPr>
                  <a:t> sebuah matriks identitas. Perhatikan sistem persamaan linear dibawah ini:</a:t>
                </a:r>
              </a:p>
              <a:p>
                <a:pPr marL="0" indent="0" algn="ctr">
                  <a:lnSpc>
                    <a:spcPct val="150000"/>
                  </a:lnSpc>
                  <a:buNone/>
                </a:pPr>
                <a14:m>
                  <m:oMath xmlns:m="http://schemas.openxmlformats.org/officeDocument/2006/math">
                    <m:r>
                      <a:rPr lang="id-ID" sz="2000" i="1" smtClean="0">
                        <a:solidFill>
                          <a:srgbClr val="FF0000"/>
                        </a:solidFill>
                        <a:latin typeface="Cambria Math" panose="02040503050406030204" pitchFamily="18" charset="0"/>
                      </a:rPr>
                      <m:t>𝐴</m:t>
                    </m:r>
                    <m:sSub>
                      <m:sSubPr>
                        <m:ctrlPr>
                          <a:rPr lang="id-ID" sz="2000" i="1" smtClean="0">
                            <a:solidFill>
                              <a:srgbClr val="FF0000"/>
                            </a:solidFill>
                            <a:latin typeface="Cambria Math" panose="02040503050406030204" pitchFamily="18" charset="0"/>
                          </a:rPr>
                        </m:ctrlPr>
                      </m:sSubPr>
                      <m:e>
                        <m:r>
                          <a:rPr lang="id-ID" sz="2000" b="0" i="1" smtClean="0">
                            <a:solidFill>
                              <a:srgbClr val="FF0000"/>
                            </a:solidFill>
                            <a:latin typeface="Cambria Math" panose="02040503050406030204" pitchFamily="18" charset="0"/>
                          </a:rPr>
                          <m:t>𝑋</m:t>
                        </m:r>
                      </m:e>
                      <m:sub>
                        <m:r>
                          <a:rPr lang="id-ID" sz="2000" b="0" i="1" smtClean="0">
                            <a:solidFill>
                              <a:srgbClr val="FF0000"/>
                            </a:solidFill>
                            <a:latin typeface="Cambria Math" panose="02040503050406030204" pitchFamily="18" charset="0"/>
                          </a:rPr>
                          <m:t>1</m:t>
                        </m:r>
                      </m:sub>
                    </m:sSub>
                    <m:r>
                      <a:rPr lang="id-ID" sz="2000" b="0" i="1" smtClean="0">
                        <a:solidFill>
                          <a:srgbClr val="FF0000"/>
                        </a:solidFill>
                        <a:latin typeface="Cambria Math" panose="02040503050406030204" pitchFamily="18" charset="0"/>
                      </a:rPr>
                      <m:t>=</m:t>
                    </m:r>
                    <m:sSub>
                      <m:sSubPr>
                        <m:ctrlPr>
                          <a:rPr lang="id-ID" sz="2000" b="0" i="1" smtClean="0">
                            <a:solidFill>
                              <a:srgbClr val="FF0000"/>
                            </a:solidFill>
                            <a:latin typeface="Cambria Math" panose="02040503050406030204" pitchFamily="18" charset="0"/>
                          </a:rPr>
                        </m:ctrlPr>
                      </m:sSubPr>
                      <m:e>
                        <m:r>
                          <a:rPr lang="id-ID" sz="2000" b="0" i="1" smtClean="0">
                            <a:solidFill>
                              <a:srgbClr val="FF0000"/>
                            </a:solidFill>
                            <a:latin typeface="Cambria Math" panose="02040503050406030204" pitchFamily="18" charset="0"/>
                          </a:rPr>
                          <m:t>𝐼</m:t>
                        </m:r>
                      </m:e>
                      <m:sub>
                        <m:r>
                          <a:rPr lang="id-ID" sz="2000" b="0" i="1" smtClean="0">
                            <a:solidFill>
                              <a:srgbClr val="FF0000"/>
                            </a:solidFill>
                            <a:latin typeface="Cambria Math" panose="02040503050406030204" pitchFamily="18" charset="0"/>
                          </a:rPr>
                          <m:t>1</m:t>
                        </m:r>
                      </m:sub>
                    </m:sSub>
                    <m:r>
                      <a:rPr lang="id-ID" sz="2000" b="0" i="1" smtClean="0">
                        <a:solidFill>
                          <a:srgbClr val="FF0000"/>
                        </a:solidFill>
                        <a:latin typeface="Cambria Math" panose="02040503050406030204" pitchFamily="18" charset="0"/>
                      </a:rPr>
                      <m:t>,</m:t>
                    </m:r>
                  </m:oMath>
                </a14:m>
                <a:r>
                  <a:rPr lang="id-ID" sz="2000" dirty="0">
                    <a:solidFill>
                      <a:srgbClr val="FF0000"/>
                    </a:solidFill>
                    <a:latin typeface="Cambria" panose="02040503050406030204" pitchFamily="18" charset="0"/>
                    <a:ea typeface="Cambria" panose="02040503050406030204" pitchFamily="18" charset="0"/>
                  </a:rPr>
                  <a:t> </a:t>
                </a:r>
                <a14:m>
                  <m:oMath xmlns:m="http://schemas.openxmlformats.org/officeDocument/2006/math">
                    <m:r>
                      <a:rPr lang="id-ID" sz="2000" i="1">
                        <a:solidFill>
                          <a:srgbClr val="FF0000"/>
                        </a:solidFill>
                        <a:latin typeface="Cambria Math" panose="02040503050406030204" pitchFamily="18" charset="0"/>
                      </a:rPr>
                      <m:t>𝐴</m:t>
                    </m:r>
                    <m:sSub>
                      <m:sSubPr>
                        <m:ctrlPr>
                          <a:rPr lang="id-ID" sz="2000" i="1">
                            <a:solidFill>
                              <a:srgbClr val="FF0000"/>
                            </a:solidFill>
                            <a:latin typeface="Cambria Math" panose="02040503050406030204" pitchFamily="18" charset="0"/>
                          </a:rPr>
                        </m:ctrlPr>
                      </m:sSubPr>
                      <m:e>
                        <m:r>
                          <a:rPr lang="id-ID" sz="2000" i="1">
                            <a:solidFill>
                              <a:srgbClr val="FF0000"/>
                            </a:solidFill>
                            <a:latin typeface="Cambria Math" panose="02040503050406030204" pitchFamily="18" charset="0"/>
                          </a:rPr>
                          <m:t>𝑋</m:t>
                        </m:r>
                      </m:e>
                      <m:sub>
                        <m:r>
                          <a:rPr lang="id-ID" sz="2000" b="0" i="1" smtClean="0">
                            <a:solidFill>
                              <a:srgbClr val="FF0000"/>
                            </a:solidFill>
                            <a:latin typeface="Cambria Math" panose="02040503050406030204" pitchFamily="18" charset="0"/>
                          </a:rPr>
                          <m:t>2</m:t>
                        </m:r>
                      </m:sub>
                    </m:sSub>
                    <m:r>
                      <a:rPr lang="id-ID" sz="2000" i="1">
                        <a:solidFill>
                          <a:srgbClr val="FF0000"/>
                        </a:solidFill>
                        <a:latin typeface="Cambria Math" panose="02040503050406030204" pitchFamily="18" charset="0"/>
                      </a:rPr>
                      <m:t>=</m:t>
                    </m:r>
                    <m:sSub>
                      <m:sSubPr>
                        <m:ctrlPr>
                          <a:rPr lang="id-ID" sz="2000" i="1">
                            <a:solidFill>
                              <a:srgbClr val="FF0000"/>
                            </a:solidFill>
                            <a:latin typeface="Cambria Math" panose="02040503050406030204" pitchFamily="18" charset="0"/>
                          </a:rPr>
                        </m:ctrlPr>
                      </m:sSubPr>
                      <m:e>
                        <m:r>
                          <a:rPr lang="id-ID" sz="2000" i="1">
                            <a:solidFill>
                              <a:srgbClr val="FF0000"/>
                            </a:solidFill>
                            <a:latin typeface="Cambria Math" panose="02040503050406030204" pitchFamily="18" charset="0"/>
                          </a:rPr>
                          <m:t>𝐼</m:t>
                        </m:r>
                      </m:e>
                      <m:sub>
                        <m:r>
                          <a:rPr lang="id-ID" sz="2000" b="0" i="1" smtClean="0">
                            <a:solidFill>
                              <a:srgbClr val="FF0000"/>
                            </a:solidFill>
                            <a:latin typeface="Cambria Math" panose="02040503050406030204" pitchFamily="18" charset="0"/>
                          </a:rPr>
                          <m:t>2</m:t>
                        </m:r>
                      </m:sub>
                    </m:sSub>
                    <m:r>
                      <a:rPr lang="id-ID" sz="2000" b="0" i="0" smtClean="0">
                        <a:solidFill>
                          <a:srgbClr val="FF0000"/>
                        </a:solidFill>
                        <a:latin typeface="Cambria Math" panose="02040503050406030204" pitchFamily="18" charset="0"/>
                      </a:rPr>
                      <m:t>,…,</m:t>
                    </m:r>
                    <m:r>
                      <a:rPr lang="id-ID" sz="2000" i="1">
                        <a:solidFill>
                          <a:srgbClr val="FF0000"/>
                        </a:solidFill>
                        <a:latin typeface="Cambria Math" panose="02040503050406030204" pitchFamily="18" charset="0"/>
                      </a:rPr>
                      <m:t>𝐴</m:t>
                    </m:r>
                    <m:sSub>
                      <m:sSubPr>
                        <m:ctrlPr>
                          <a:rPr lang="id-ID" sz="2000" i="1">
                            <a:solidFill>
                              <a:srgbClr val="FF0000"/>
                            </a:solidFill>
                            <a:latin typeface="Cambria Math" panose="02040503050406030204" pitchFamily="18" charset="0"/>
                          </a:rPr>
                        </m:ctrlPr>
                      </m:sSubPr>
                      <m:e>
                        <m:r>
                          <a:rPr lang="id-ID" sz="2000" i="1">
                            <a:solidFill>
                              <a:srgbClr val="FF0000"/>
                            </a:solidFill>
                            <a:latin typeface="Cambria Math" panose="02040503050406030204" pitchFamily="18" charset="0"/>
                          </a:rPr>
                          <m:t>𝑋</m:t>
                        </m:r>
                      </m:e>
                      <m:sub>
                        <m:r>
                          <a:rPr lang="id-ID" sz="2000" b="0" i="1" smtClean="0">
                            <a:solidFill>
                              <a:srgbClr val="FF0000"/>
                            </a:solidFill>
                            <a:latin typeface="Cambria Math" panose="02040503050406030204" pitchFamily="18" charset="0"/>
                          </a:rPr>
                          <m:t>𝑛</m:t>
                        </m:r>
                      </m:sub>
                    </m:sSub>
                    <m:r>
                      <a:rPr lang="id-ID" sz="2000" i="1">
                        <a:solidFill>
                          <a:srgbClr val="FF0000"/>
                        </a:solidFill>
                        <a:latin typeface="Cambria Math" panose="02040503050406030204" pitchFamily="18" charset="0"/>
                      </a:rPr>
                      <m:t>=</m:t>
                    </m:r>
                    <m:sSub>
                      <m:sSubPr>
                        <m:ctrlPr>
                          <a:rPr lang="id-ID" sz="2000" i="1">
                            <a:solidFill>
                              <a:srgbClr val="FF0000"/>
                            </a:solidFill>
                            <a:latin typeface="Cambria Math" panose="02040503050406030204" pitchFamily="18" charset="0"/>
                          </a:rPr>
                        </m:ctrlPr>
                      </m:sSubPr>
                      <m:e>
                        <m:r>
                          <a:rPr lang="id-ID" sz="2000" i="1">
                            <a:solidFill>
                              <a:srgbClr val="FF0000"/>
                            </a:solidFill>
                            <a:latin typeface="Cambria Math" panose="02040503050406030204" pitchFamily="18" charset="0"/>
                          </a:rPr>
                          <m:t>𝐼</m:t>
                        </m:r>
                      </m:e>
                      <m:sub>
                        <m:r>
                          <a:rPr lang="id-ID" sz="2000" b="0" i="1" smtClean="0">
                            <a:solidFill>
                              <a:srgbClr val="FF0000"/>
                            </a:solidFill>
                            <a:latin typeface="Cambria Math" panose="02040503050406030204" pitchFamily="18" charset="0"/>
                          </a:rPr>
                          <m:t>𝑛</m:t>
                        </m:r>
                      </m:sub>
                    </m:sSub>
                  </m:oMath>
                </a14:m>
                <a:endParaRPr lang="id-ID" sz="2000" dirty="0">
                  <a:solidFill>
                    <a:srgbClr val="FF0000"/>
                  </a:solidFill>
                  <a:latin typeface="Cambria" panose="02040503050406030204" pitchFamily="18" charset="0"/>
                  <a:ea typeface="Cambria" panose="02040503050406030204" pitchFamily="18" charset="0"/>
                </a:endParaRPr>
              </a:p>
              <a:p>
                <a:pPr marL="0" indent="0" algn="just">
                  <a:lnSpc>
                    <a:spcPct val="100000"/>
                  </a:lnSpc>
                  <a:buNone/>
                </a:pPr>
                <a:r>
                  <a:rPr lang="id-ID" sz="2000" dirty="0">
                    <a:latin typeface="Cambria" panose="02040503050406030204" pitchFamily="18" charset="0"/>
                    <a:ea typeface="Cambria" panose="02040503050406030204" pitchFamily="18" charset="0"/>
                  </a:rPr>
                  <a:t>Dengan </a:t>
                </a:r>
                <a14:m>
                  <m:oMath xmlns:m="http://schemas.openxmlformats.org/officeDocument/2006/math">
                    <m:sSub>
                      <m:sSubPr>
                        <m:ctrlPr>
                          <a:rPr lang="id-ID" sz="2000" i="1">
                            <a:latin typeface="Cambria Math" panose="02040503050406030204" pitchFamily="18" charset="0"/>
                          </a:rPr>
                        </m:ctrlPr>
                      </m:sSubPr>
                      <m:e>
                        <m:r>
                          <a:rPr lang="id-ID" sz="2000" i="1">
                            <a:latin typeface="Cambria Math" panose="02040503050406030204" pitchFamily="18" charset="0"/>
                          </a:rPr>
                          <m:t>𝑋</m:t>
                        </m:r>
                      </m:e>
                      <m:sub>
                        <m:r>
                          <a:rPr lang="id-ID" sz="2000" b="0" i="1" smtClean="0">
                            <a:latin typeface="Cambria Math" panose="02040503050406030204" pitchFamily="18" charset="0"/>
                          </a:rPr>
                          <m:t>𝑘</m:t>
                        </m:r>
                      </m:sub>
                    </m:sSub>
                  </m:oMath>
                </a14:m>
                <a:r>
                  <a:rPr lang="id-ID" sz="2000" dirty="0">
                    <a:latin typeface="Cambria" panose="02040503050406030204" pitchFamily="18" charset="0"/>
                    <a:ea typeface="Cambria" panose="02040503050406030204" pitchFamily="18" charset="0"/>
                  </a:rPr>
                  <a:t> dan </a:t>
                </a:r>
                <a14:m>
                  <m:oMath xmlns:m="http://schemas.openxmlformats.org/officeDocument/2006/math">
                    <m:sSub>
                      <m:sSubPr>
                        <m:ctrlPr>
                          <a:rPr lang="id-ID" sz="2000" i="1">
                            <a:latin typeface="Cambria Math" panose="02040503050406030204" pitchFamily="18" charset="0"/>
                          </a:rPr>
                        </m:ctrlPr>
                      </m:sSubPr>
                      <m:e>
                        <m:r>
                          <a:rPr lang="id-ID" sz="2000" b="0" i="1" smtClean="0">
                            <a:latin typeface="Cambria Math" panose="02040503050406030204" pitchFamily="18" charset="0"/>
                          </a:rPr>
                          <m:t>𝐼</m:t>
                        </m:r>
                      </m:e>
                      <m:sub>
                        <m:r>
                          <a:rPr lang="id-ID" sz="2000" b="0" i="1" smtClean="0">
                            <a:latin typeface="Cambria Math" panose="02040503050406030204" pitchFamily="18" charset="0"/>
                          </a:rPr>
                          <m:t>𝑘</m:t>
                        </m:r>
                      </m:sub>
                    </m:sSub>
                  </m:oMath>
                </a14:m>
                <a:r>
                  <a:rPr lang="id-ID" sz="2000" dirty="0">
                    <a:latin typeface="Cambria" panose="02040503050406030204" pitchFamily="18" charset="0"/>
                    <a:ea typeface="Cambria" panose="02040503050406030204" pitchFamily="18" charset="0"/>
                  </a:rPr>
                  <a:t> adalah vektor – vektor matriks </a:t>
                </a:r>
                <a14:m>
                  <m:oMath xmlns:m="http://schemas.openxmlformats.org/officeDocument/2006/math">
                    <m:r>
                      <a:rPr lang="id-ID" sz="2000" i="1">
                        <a:latin typeface="Cambria Math" panose="02040503050406030204" pitchFamily="18" charset="0"/>
                      </a:rPr>
                      <m:t>𝑋</m:t>
                    </m:r>
                  </m:oMath>
                </a14:m>
                <a:r>
                  <a:rPr lang="id-ID" sz="2000" dirty="0">
                    <a:latin typeface="Cambria" panose="02040503050406030204" pitchFamily="18" charset="0"/>
                    <a:ea typeface="Cambria" panose="02040503050406030204" pitchFamily="18" charset="0"/>
                  </a:rPr>
                  <a:t> dan </a:t>
                </a:r>
                <a14:m>
                  <m:oMath xmlns:m="http://schemas.openxmlformats.org/officeDocument/2006/math">
                    <m:r>
                      <a:rPr lang="id-ID" sz="2000" b="0" i="1" smtClean="0">
                        <a:latin typeface="Cambria Math" panose="02040503050406030204" pitchFamily="18" charset="0"/>
                      </a:rPr>
                      <m:t>𝐼</m:t>
                    </m:r>
                    <m:r>
                      <a:rPr lang="id-ID" sz="2000" b="0" i="1" smtClean="0">
                        <a:latin typeface="Cambria Math" panose="02040503050406030204" pitchFamily="18" charset="0"/>
                      </a:rPr>
                      <m:t>.</m:t>
                    </m:r>
                  </m:oMath>
                </a14:m>
                <a:r>
                  <a:rPr lang="id-ID" sz="2000" dirty="0">
                    <a:latin typeface="Cambria" panose="02040503050406030204" pitchFamily="18" charset="0"/>
                    <a:ea typeface="Cambria" panose="02040503050406030204" pitchFamily="18" charset="0"/>
                  </a:rPr>
                  <a:t> Sehingga, untuk menyelesaikan sistem persamaan linear tersebut, pru modifikasi algoritma Gaussian dengan menambahkan loop lagi untuk mengakomodasi banyakanya vektor ruas kanan.</a:t>
                </a:r>
              </a:p>
            </p:txBody>
          </p:sp>
        </mc:Choice>
        <mc:Fallback xmlns="">
          <p:sp>
            <p:nvSpPr>
              <p:cNvPr id="3" name="Content Placeholder 2">
                <a:extLst>
                  <a:ext uri="{FF2B5EF4-FFF2-40B4-BE49-F238E27FC236}">
                    <a16:creationId xmlns:a16="http://schemas.microsoft.com/office/drawing/2014/main" id="{0FFC2215-3C87-41EC-917D-D6655398BED3}"/>
                  </a:ext>
                </a:extLst>
              </p:cNvPr>
              <p:cNvSpPr>
                <a:spLocks noGrp="1" noRot="1" noChangeAspect="1" noMove="1" noResize="1" noEditPoints="1" noAdjustHandles="1" noChangeArrowheads="1" noChangeShapeType="1" noTextEdit="1"/>
              </p:cNvSpPr>
              <p:nvPr>
                <p:ph idx="1"/>
              </p:nvPr>
            </p:nvSpPr>
            <p:spPr>
              <a:xfrm>
                <a:off x="821202" y="2168512"/>
                <a:ext cx="10515600" cy="4351338"/>
              </a:xfrm>
              <a:blipFill>
                <a:blip r:embed="rId3"/>
                <a:stretch>
                  <a:fillRect l="-638" t="-1541" r="-580"/>
                </a:stretch>
              </a:blipFill>
            </p:spPr>
            <p:txBody>
              <a:bodyPr/>
              <a:lstStyle/>
              <a:p>
                <a:r>
                  <a:rPr lang="id-ID">
                    <a:noFill/>
                  </a:rPr>
                  <a:t> </a:t>
                </a:r>
              </a:p>
            </p:txBody>
          </p:sp>
        </mc:Fallback>
      </mc:AlternateContent>
      <p:grpSp>
        <p:nvGrpSpPr>
          <p:cNvPr id="4" name="Group 3">
            <a:extLst>
              <a:ext uri="{FF2B5EF4-FFF2-40B4-BE49-F238E27FC236}">
                <a16:creationId xmlns:a16="http://schemas.microsoft.com/office/drawing/2014/main" id="{2B7744A4-A514-477A-8D61-7CBE4D336CFF}"/>
              </a:ext>
            </a:extLst>
          </p:cNvPr>
          <p:cNvGrpSpPr/>
          <p:nvPr/>
        </p:nvGrpSpPr>
        <p:grpSpPr>
          <a:xfrm>
            <a:off x="101601" y="113638"/>
            <a:ext cx="1465479" cy="1562762"/>
            <a:chOff x="101601" y="113638"/>
            <a:chExt cx="1465479" cy="1562762"/>
          </a:xfrm>
        </p:grpSpPr>
        <p:cxnSp>
          <p:nvCxnSpPr>
            <p:cNvPr id="5" name="Straight Connector 4">
              <a:extLst>
                <a:ext uri="{FF2B5EF4-FFF2-40B4-BE49-F238E27FC236}">
                  <a16:creationId xmlns:a16="http://schemas.microsoft.com/office/drawing/2014/main" id="{4AB73410-951C-4A84-8BFD-12445CF7E0B9}"/>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6" name="Straight Connector 5">
              <a:extLst>
                <a:ext uri="{FF2B5EF4-FFF2-40B4-BE49-F238E27FC236}">
                  <a16:creationId xmlns:a16="http://schemas.microsoft.com/office/drawing/2014/main" id="{F2096607-50C8-4C52-9B63-F22E7DA65CCA}"/>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7" name="Group 6">
            <a:extLst>
              <a:ext uri="{FF2B5EF4-FFF2-40B4-BE49-F238E27FC236}">
                <a16:creationId xmlns:a16="http://schemas.microsoft.com/office/drawing/2014/main" id="{E09D3AFC-03AF-4DFD-8C60-675E0D776EF1}"/>
              </a:ext>
            </a:extLst>
          </p:cNvPr>
          <p:cNvGrpSpPr/>
          <p:nvPr/>
        </p:nvGrpSpPr>
        <p:grpSpPr>
          <a:xfrm>
            <a:off x="353297" y="402551"/>
            <a:ext cx="11520000" cy="128480"/>
            <a:chOff x="2196612" y="1657878"/>
            <a:chExt cx="7972024" cy="128480"/>
          </a:xfrm>
        </p:grpSpPr>
        <p:cxnSp>
          <p:nvCxnSpPr>
            <p:cNvPr id="8" name="Straight Connector 7">
              <a:extLst>
                <a:ext uri="{FF2B5EF4-FFF2-40B4-BE49-F238E27FC236}">
                  <a16:creationId xmlns:a16="http://schemas.microsoft.com/office/drawing/2014/main" id="{2C04ED0D-2266-4CFA-8C98-40990596903E}"/>
                </a:ext>
              </a:extLst>
            </p:cNvPr>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9" name="Straight Connector 8">
              <a:extLst>
                <a:ext uri="{FF2B5EF4-FFF2-40B4-BE49-F238E27FC236}">
                  <a16:creationId xmlns:a16="http://schemas.microsoft.com/office/drawing/2014/main" id="{76589A41-ADE9-4173-A487-954305403CC9}"/>
                </a:ext>
              </a:extLst>
            </p:cNvPr>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0" name="Group 9">
            <a:extLst>
              <a:ext uri="{FF2B5EF4-FFF2-40B4-BE49-F238E27FC236}">
                <a16:creationId xmlns:a16="http://schemas.microsoft.com/office/drawing/2014/main" id="{8D2AD316-8F35-41EC-AEB4-732EF9956F1E}"/>
              </a:ext>
            </a:extLst>
          </p:cNvPr>
          <p:cNvGrpSpPr/>
          <p:nvPr/>
        </p:nvGrpSpPr>
        <p:grpSpPr>
          <a:xfrm>
            <a:off x="243058" y="6325910"/>
            <a:ext cx="11520000" cy="151558"/>
            <a:chOff x="2086375" y="2485623"/>
            <a:chExt cx="7972024" cy="151558"/>
          </a:xfrm>
        </p:grpSpPr>
        <p:cxnSp>
          <p:nvCxnSpPr>
            <p:cNvPr id="11" name="Straight Connector 10">
              <a:extLst>
                <a:ext uri="{FF2B5EF4-FFF2-40B4-BE49-F238E27FC236}">
                  <a16:creationId xmlns:a16="http://schemas.microsoft.com/office/drawing/2014/main" id="{4322A08C-9993-4C38-9CEA-88D09934C80D}"/>
                </a:ext>
              </a:extLst>
            </p:cNvPr>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2" name="Straight Connector 11">
              <a:extLst>
                <a:ext uri="{FF2B5EF4-FFF2-40B4-BE49-F238E27FC236}">
                  <a16:creationId xmlns:a16="http://schemas.microsoft.com/office/drawing/2014/main" id="{944D016E-F160-4CDC-8750-0B646424DA76}"/>
                </a:ext>
              </a:extLst>
            </p:cNvPr>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3" name="Group 12">
            <a:extLst>
              <a:ext uri="{FF2B5EF4-FFF2-40B4-BE49-F238E27FC236}">
                <a16:creationId xmlns:a16="http://schemas.microsoft.com/office/drawing/2014/main" id="{971DD5AF-991A-4BCC-B2C7-F7547AC58287}"/>
              </a:ext>
            </a:extLst>
          </p:cNvPr>
          <p:cNvGrpSpPr/>
          <p:nvPr/>
        </p:nvGrpSpPr>
        <p:grpSpPr>
          <a:xfrm rot="10800000">
            <a:off x="10604063" y="5189105"/>
            <a:ext cx="1465479" cy="1562762"/>
            <a:chOff x="101601" y="113638"/>
            <a:chExt cx="1465479" cy="1562762"/>
          </a:xfrm>
        </p:grpSpPr>
        <p:cxnSp>
          <p:nvCxnSpPr>
            <p:cNvPr id="14" name="Straight Connector 13">
              <a:extLst>
                <a:ext uri="{FF2B5EF4-FFF2-40B4-BE49-F238E27FC236}">
                  <a16:creationId xmlns:a16="http://schemas.microsoft.com/office/drawing/2014/main" id="{113BA2D4-0999-4C25-9DEB-0379273AAA87}"/>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5" name="Straight Connector 14">
              <a:extLst>
                <a:ext uri="{FF2B5EF4-FFF2-40B4-BE49-F238E27FC236}">
                  <a16:creationId xmlns:a16="http://schemas.microsoft.com/office/drawing/2014/main" id="{0EEAC3C0-61A2-4887-A00C-F16EF921994A}"/>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17" name="Title 1">
            <a:extLst>
              <a:ext uri="{FF2B5EF4-FFF2-40B4-BE49-F238E27FC236}">
                <a16:creationId xmlns:a16="http://schemas.microsoft.com/office/drawing/2014/main" id="{C07910C4-3C1A-48E2-839B-1258F2FE52F6}"/>
              </a:ext>
            </a:extLst>
          </p:cNvPr>
          <p:cNvSpPr>
            <a:spLocks noGrp="1"/>
          </p:cNvSpPr>
          <p:nvPr>
            <p:ph type="title"/>
          </p:nvPr>
        </p:nvSpPr>
        <p:spPr>
          <a:xfrm>
            <a:off x="821202" y="874971"/>
            <a:ext cx="10515600" cy="816221"/>
          </a:xfrm>
        </p:spPr>
        <p:style>
          <a:lnRef idx="0">
            <a:schemeClr val="accent1"/>
          </a:lnRef>
          <a:fillRef idx="3">
            <a:schemeClr val="accent1"/>
          </a:fillRef>
          <a:effectRef idx="3">
            <a:schemeClr val="accent1"/>
          </a:effectRef>
          <a:fontRef idx="minor">
            <a:schemeClr val="lt1"/>
          </a:fontRef>
        </p:style>
        <p:txBody>
          <a:bodyPr>
            <a:normAutofit fontScale="90000"/>
          </a:bodyPr>
          <a:lstStyle/>
          <a:p>
            <a:br>
              <a:rPr lang="id-ID" dirty="0"/>
            </a:br>
            <a:r>
              <a:rPr lang="id-ID" dirty="0"/>
              <a:t>B. Floops Pada Metode Eliminasi Gaussian</a:t>
            </a:r>
            <a:br>
              <a:rPr lang="id-ID" dirty="0"/>
            </a:br>
            <a:endParaRPr lang="id-ID" dirty="0"/>
          </a:p>
        </p:txBody>
      </p:sp>
    </p:spTree>
    <p:extLst>
      <p:ext uri="{BB962C8B-B14F-4D97-AF65-F5344CB8AC3E}">
        <p14:creationId xmlns:p14="http://schemas.microsoft.com/office/powerpoint/2010/main" val="24087074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82C6FEB-395A-411C-B9CF-977F37142798}"/>
                  </a:ext>
                </a:extLst>
              </p:cNvPr>
              <p:cNvSpPr>
                <a:spLocks noGrp="1"/>
              </p:cNvSpPr>
              <p:nvPr>
                <p:ph idx="1"/>
              </p:nvPr>
            </p:nvSpPr>
            <p:spPr>
              <a:xfrm>
                <a:off x="855496" y="2180294"/>
                <a:ext cx="10515600" cy="4351338"/>
              </a:xfrm>
            </p:spPr>
            <p:txBody>
              <a:bodyPr/>
              <a:lstStyle/>
              <a:p>
                <a:pPr marL="0" indent="0" algn="just">
                  <a:buNone/>
                </a:pPr>
                <a:r>
                  <a:rPr lang="id-ID" sz="2000" b="1" dirty="0">
                    <a:latin typeface="Cambria" panose="02040503050406030204" pitchFamily="18" charset="0"/>
                    <a:ea typeface="Cambria" panose="02040503050406030204" pitchFamily="18" charset="0"/>
                  </a:rPr>
                  <a:t>Menurut Eperson (2013) </a:t>
                </a:r>
                <a:r>
                  <a:rPr lang="id-ID" sz="2000" dirty="0">
                    <a:latin typeface="Cambria" panose="02040503050406030204" pitchFamily="18" charset="0"/>
                    <a:ea typeface="Cambria" panose="02040503050406030204" pitchFamily="18" charset="0"/>
                  </a:rPr>
                  <a:t>flops untuk menyelesaikan algoritma modifikasi adalah </a:t>
                </a:r>
              </a:p>
              <a:p>
                <a:pPr algn="just"/>
                <a:r>
                  <a:rPr lang="id-ID" sz="2000" b="1" dirty="0">
                    <a:latin typeface="Cambria" panose="02040503050406030204" pitchFamily="18" charset="0"/>
                    <a:ea typeface="Cambria" panose="02040503050406030204" pitchFamily="18" charset="0"/>
                  </a:rPr>
                  <a:t>Untuk eliminasi </a:t>
                </a:r>
                <a14:m>
                  <m:oMath xmlns:m="http://schemas.openxmlformats.org/officeDocument/2006/math">
                    <m:f>
                      <m:fPr>
                        <m:ctrlPr>
                          <a:rPr lang="id-ID" sz="2000" i="1">
                            <a:latin typeface="Cambria Math" panose="02040503050406030204" pitchFamily="18" charset="0"/>
                          </a:rPr>
                        </m:ctrlPr>
                      </m:fPr>
                      <m:num>
                        <m:r>
                          <a:rPr lang="id-ID" sz="2000" b="0" i="1" smtClean="0">
                            <a:latin typeface="Cambria Math" panose="02040503050406030204" pitchFamily="18" charset="0"/>
                          </a:rPr>
                          <m:t>5</m:t>
                        </m:r>
                      </m:num>
                      <m:den>
                        <m:r>
                          <a:rPr lang="id-ID" sz="2000" b="0" i="1" smtClean="0">
                            <a:latin typeface="Cambria Math" panose="02040503050406030204" pitchFamily="18" charset="0"/>
                          </a:rPr>
                          <m:t>6</m:t>
                        </m:r>
                      </m:den>
                    </m:f>
                    <m:sSup>
                      <m:sSupPr>
                        <m:ctrlPr>
                          <a:rPr lang="id-ID" sz="2000" i="1">
                            <a:latin typeface="Cambria Math" panose="02040503050406030204" pitchFamily="18" charset="0"/>
                          </a:rPr>
                        </m:ctrlPr>
                      </m:sSupPr>
                      <m:e>
                        <m:r>
                          <a:rPr lang="id-ID" sz="2000" i="1">
                            <a:latin typeface="Cambria Math" panose="02040503050406030204" pitchFamily="18" charset="0"/>
                          </a:rPr>
                          <m:t>𝑛</m:t>
                        </m:r>
                      </m:e>
                      <m:sup>
                        <m:r>
                          <a:rPr lang="id-ID" sz="2000" i="1">
                            <a:latin typeface="Cambria Math" panose="02040503050406030204" pitchFamily="18" charset="0"/>
                          </a:rPr>
                          <m:t>3</m:t>
                        </m:r>
                      </m:sup>
                    </m:sSup>
                    <m:r>
                      <a:rPr lang="id-ID" sz="2000" i="1">
                        <a:latin typeface="Cambria Math" panose="02040503050406030204" pitchFamily="18" charset="0"/>
                      </a:rPr>
                      <m:t>+</m:t>
                    </m:r>
                    <m:r>
                      <a:rPr lang="id-ID" sz="2000" i="1">
                        <a:latin typeface="Cambria Math" panose="02040503050406030204" pitchFamily="18" charset="0"/>
                      </a:rPr>
                      <m:t>𝑂</m:t>
                    </m:r>
                    <m:r>
                      <a:rPr lang="id-ID" sz="2000">
                        <a:latin typeface="Cambria Math" panose="02040503050406030204" pitchFamily="18" charset="0"/>
                      </a:rPr>
                      <m:t>(</m:t>
                    </m:r>
                    <m:sSup>
                      <m:sSupPr>
                        <m:ctrlPr>
                          <a:rPr lang="id-ID" sz="2000" i="1">
                            <a:latin typeface="Cambria Math" panose="02040503050406030204" pitchFamily="18" charset="0"/>
                          </a:rPr>
                        </m:ctrlPr>
                      </m:sSupPr>
                      <m:e>
                        <m:r>
                          <a:rPr lang="id-ID" sz="2000" i="1">
                            <a:latin typeface="Cambria Math" panose="02040503050406030204" pitchFamily="18" charset="0"/>
                          </a:rPr>
                          <m:t>𝑛</m:t>
                        </m:r>
                      </m:e>
                      <m:sup>
                        <m:r>
                          <a:rPr lang="id-ID" sz="2000" i="1">
                            <a:latin typeface="Cambria Math" panose="02040503050406030204" pitchFamily="18" charset="0"/>
                          </a:rPr>
                          <m:t>2</m:t>
                        </m:r>
                      </m:sup>
                    </m:sSup>
                    <m:r>
                      <a:rPr lang="id-ID" sz="2000" i="1">
                        <a:latin typeface="Cambria Math" panose="02040503050406030204" pitchFamily="18" charset="0"/>
                      </a:rPr>
                      <m:t>)</m:t>
                    </m:r>
                  </m:oMath>
                </a14:m>
                <a:endParaRPr lang="id-ID" sz="2000" b="1" dirty="0">
                  <a:latin typeface="Cambria" panose="02040503050406030204" pitchFamily="18" charset="0"/>
                  <a:ea typeface="Cambria" panose="02040503050406030204" pitchFamily="18" charset="0"/>
                </a:endParaRPr>
              </a:p>
              <a:p>
                <a:pPr algn="just"/>
                <a:r>
                  <a:rPr lang="id-ID" sz="2000" b="1" dirty="0">
                    <a:latin typeface="Cambria" panose="02040503050406030204" pitchFamily="18" charset="0"/>
                    <a:ea typeface="Cambria" panose="02040503050406030204" pitchFamily="18" charset="0"/>
                  </a:rPr>
                  <a:t>Untuk substitusi mundur </a:t>
                </a:r>
                <a14:m>
                  <m:oMath xmlns:m="http://schemas.openxmlformats.org/officeDocument/2006/math">
                    <m:f>
                      <m:fPr>
                        <m:ctrlPr>
                          <a:rPr lang="id-ID" sz="2000" i="1">
                            <a:latin typeface="Cambria Math" panose="02040503050406030204" pitchFamily="18" charset="0"/>
                          </a:rPr>
                        </m:ctrlPr>
                      </m:fPr>
                      <m:num>
                        <m:r>
                          <a:rPr lang="id-ID" sz="2000" i="1">
                            <a:latin typeface="Cambria Math" panose="02040503050406030204" pitchFamily="18" charset="0"/>
                          </a:rPr>
                          <m:t>1</m:t>
                        </m:r>
                      </m:num>
                      <m:den>
                        <m:r>
                          <a:rPr lang="id-ID" sz="2000" b="0" i="1" smtClean="0">
                            <a:latin typeface="Cambria Math" panose="02040503050406030204" pitchFamily="18" charset="0"/>
                          </a:rPr>
                          <m:t>2</m:t>
                        </m:r>
                      </m:den>
                    </m:f>
                    <m:sSup>
                      <m:sSupPr>
                        <m:ctrlPr>
                          <a:rPr lang="id-ID" sz="2000" i="1">
                            <a:latin typeface="Cambria Math" panose="02040503050406030204" pitchFamily="18" charset="0"/>
                          </a:rPr>
                        </m:ctrlPr>
                      </m:sSupPr>
                      <m:e>
                        <m:r>
                          <a:rPr lang="id-ID" sz="2000" i="1">
                            <a:latin typeface="Cambria Math" panose="02040503050406030204" pitchFamily="18" charset="0"/>
                          </a:rPr>
                          <m:t>𝑛</m:t>
                        </m:r>
                      </m:e>
                      <m:sup>
                        <m:r>
                          <a:rPr lang="id-ID" sz="2000" i="1">
                            <a:latin typeface="Cambria Math" panose="02040503050406030204" pitchFamily="18" charset="0"/>
                          </a:rPr>
                          <m:t>3</m:t>
                        </m:r>
                      </m:sup>
                    </m:sSup>
                    <m:r>
                      <a:rPr lang="id-ID" sz="2000" i="1">
                        <a:latin typeface="Cambria Math" panose="02040503050406030204" pitchFamily="18" charset="0"/>
                      </a:rPr>
                      <m:t>+</m:t>
                    </m:r>
                    <m:r>
                      <a:rPr lang="id-ID" sz="2000" i="1">
                        <a:latin typeface="Cambria Math" panose="02040503050406030204" pitchFamily="18" charset="0"/>
                      </a:rPr>
                      <m:t>𝑂</m:t>
                    </m:r>
                    <m:r>
                      <a:rPr lang="id-ID" sz="2000">
                        <a:latin typeface="Cambria Math" panose="02040503050406030204" pitchFamily="18" charset="0"/>
                      </a:rPr>
                      <m:t>(</m:t>
                    </m:r>
                    <m:sSup>
                      <m:sSupPr>
                        <m:ctrlPr>
                          <a:rPr lang="id-ID" sz="2000" i="1">
                            <a:latin typeface="Cambria Math" panose="02040503050406030204" pitchFamily="18" charset="0"/>
                          </a:rPr>
                        </m:ctrlPr>
                      </m:sSupPr>
                      <m:e>
                        <m:r>
                          <a:rPr lang="id-ID" sz="2000" i="1">
                            <a:latin typeface="Cambria Math" panose="02040503050406030204" pitchFamily="18" charset="0"/>
                          </a:rPr>
                          <m:t>𝑛</m:t>
                        </m:r>
                      </m:e>
                      <m:sup>
                        <m:r>
                          <a:rPr lang="id-ID" sz="2000" i="1">
                            <a:latin typeface="Cambria Math" panose="02040503050406030204" pitchFamily="18" charset="0"/>
                          </a:rPr>
                          <m:t>2</m:t>
                        </m:r>
                      </m:sup>
                    </m:sSup>
                    <m:r>
                      <a:rPr lang="id-ID" sz="2000" i="1">
                        <a:latin typeface="Cambria Math" panose="02040503050406030204" pitchFamily="18" charset="0"/>
                      </a:rPr>
                      <m:t>)</m:t>
                    </m:r>
                  </m:oMath>
                </a14:m>
                <a:endParaRPr lang="id-ID" sz="2000" b="1" dirty="0">
                  <a:latin typeface="Cambria" panose="02040503050406030204" pitchFamily="18" charset="0"/>
                  <a:ea typeface="Cambria" panose="02040503050406030204" pitchFamily="18" charset="0"/>
                </a:endParaRPr>
              </a:p>
              <a:p>
                <a:pPr marL="457200" lvl="1" indent="0" algn="just">
                  <a:lnSpc>
                    <a:spcPct val="150000"/>
                  </a:lnSpc>
                  <a:buNone/>
                </a:pPr>
                <a:r>
                  <a:rPr lang="id-ID" sz="2000" dirty="0">
                    <a:latin typeface="Cambria" panose="02040503050406030204" pitchFamily="18" charset="0"/>
                    <a:ea typeface="Cambria" panose="02040503050406030204" pitchFamily="18" charset="0"/>
                  </a:rPr>
                  <a:t>Sehingga, total flops adalah</a:t>
                </a:r>
              </a:p>
              <a:p>
                <a:pPr marL="457200" lvl="1" indent="0" algn="just">
                  <a:lnSpc>
                    <a:spcPct val="150000"/>
                  </a:lnSpc>
                  <a:buNone/>
                </a:pPr>
                <a14:m>
                  <m:oMathPara xmlns:m="http://schemas.openxmlformats.org/officeDocument/2006/math">
                    <m:oMathParaPr>
                      <m:jc m:val="left"/>
                    </m:oMathParaPr>
                    <m:oMath xmlns:m="http://schemas.openxmlformats.org/officeDocument/2006/math">
                      <m:sSub>
                        <m:sSubPr>
                          <m:ctrlPr>
                            <a:rPr lang="id-ID" sz="2000" i="1">
                              <a:latin typeface="Cambria Math" panose="02040503050406030204" pitchFamily="18" charset="0"/>
                            </a:rPr>
                          </m:ctrlPr>
                        </m:sSubPr>
                        <m:e>
                          <m:r>
                            <a:rPr lang="id-ID" sz="2000" i="1">
                              <a:latin typeface="Cambria Math" panose="02040503050406030204" pitchFamily="18" charset="0"/>
                            </a:rPr>
                            <m:t>𝐹</m:t>
                          </m:r>
                        </m:e>
                        <m:sub>
                          <m:r>
                            <a:rPr lang="id-ID" sz="2000" i="1">
                              <a:latin typeface="Cambria Math" panose="02040503050406030204" pitchFamily="18" charset="0"/>
                            </a:rPr>
                            <m:t>1</m:t>
                          </m:r>
                        </m:sub>
                      </m:sSub>
                      <m:r>
                        <a:rPr lang="id-ID" sz="2000" i="1">
                          <a:latin typeface="Cambria Math" panose="02040503050406030204" pitchFamily="18" charset="0"/>
                        </a:rPr>
                        <m:t>+</m:t>
                      </m:r>
                      <m:sSub>
                        <m:sSubPr>
                          <m:ctrlPr>
                            <a:rPr lang="id-ID" sz="2000" i="1">
                              <a:latin typeface="Cambria Math" panose="02040503050406030204" pitchFamily="18" charset="0"/>
                            </a:rPr>
                          </m:ctrlPr>
                        </m:sSubPr>
                        <m:e>
                          <m:r>
                            <a:rPr lang="id-ID" sz="2000" i="1">
                              <a:latin typeface="Cambria Math" panose="02040503050406030204" pitchFamily="18" charset="0"/>
                            </a:rPr>
                            <m:t>𝐹</m:t>
                          </m:r>
                        </m:e>
                        <m:sub>
                          <m:r>
                            <a:rPr lang="id-ID" sz="2000" i="1">
                              <a:latin typeface="Cambria Math" panose="02040503050406030204" pitchFamily="18" charset="0"/>
                            </a:rPr>
                            <m:t>2</m:t>
                          </m:r>
                        </m:sub>
                      </m:sSub>
                      <m:r>
                        <a:rPr lang="id-ID" sz="2000" b="0" i="1" smtClean="0">
                          <a:latin typeface="Cambria Math" panose="02040503050406030204" pitchFamily="18" charset="0"/>
                        </a:rPr>
                        <m:t>=</m:t>
                      </m:r>
                      <m:d>
                        <m:dPr>
                          <m:ctrlPr>
                            <a:rPr lang="id-ID" sz="2000" b="0" i="1" smtClean="0">
                              <a:latin typeface="Cambria Math" panose="02040503050406030204" pitchFamily="18" charset="0"/>
                            </a:rPr>
                          </m:ctrlPr>
                        </m:dPr>
                        <m:e>
                          <m:f>
                            <m:fPr>
                              <m:ctrlPr>
                                <a:rPr lang="id-ID" sz="2000" i="1">
                                  <a:latin typeface="Cambria Math" panose="02040503050406030204" pitchFamily="18" charset="0"/>
                                </a:rPr>
                              </m:ctrlPr>
                            </m:fPr>
                            <m:num>
                              <m:r>
                                <a:rPr lang="id-ID" sz="2000" i="1">
                                  <a:latin typeface="Cambria Math" panose="02040503050406030204" pitchFamily="18" charset="0"/>
                                </a:rPr>
                                <m:t>5</m:t>
                              </m:r>
                            </m:num>
                            <m:den>
                              <m:r>
                                <a:rPr lang="id-ID" sz="2000" i="1">
                                  <a:latin typeface="Cambria Math" panose="02040503050406030204" pitchFamily="18" charset="0"/>
                                </a:rPr>
                                <m:t>6</m:t>
                              </m:r>
                            </m:den>
                          </m:f>
                          <m:sSup>
                            <m:sSupPr>
                              <m:ctrlPr>
                                <a:rPr lang="id-ID" sz="2000" i="1">
                                  <a:latin typeface="Cambria Math" panose="02040503050406030204" pitchFamily="18" charset="0"/>
                                </a:rPr>
                              </m:ctrlPr>
                            </m:sSupPr>
                            <m:e>
                              <m:r>
                                <a:rPr lang="id-ID" sz="2000" i="1">
                                  <a:latin typeface="Cambria Math" panose="02040503050406030204" pitchFamily="18" charset="0"/>
                                </a:rPr>
                                <m:t>𝑛</m:t>
                              </m:r>
                            </m:e>
                            <m:sup>
                              <m:r>
                                <a:rPr lang="id-ID" sz="2000" i="1">
                                  <a:latin typeface="Cambria Math" panose="02040503050406030204" pitchFamily="18" charset="0"/>
                                </a:rPr>
                                <m:t>3</m:t>
                              </m:r>
                            </m:sup>
                          </m:sSup>
                          <m:r>
                            <a:rPr lang="id-ID" sz="2000" i="1">
                              <a:latin typeface="Cambria Math" panose="02040503050406030204" pitchFamily="18" charset="0"/>
                            </a:rPr>
                            <m:t>+</m:t>
                          </m:r>
                          <m:r>
                            <a:rPr lang="id-ID" sz="2000" i="1">
                              <a:latin typeface="Cambria Math" panose="02040503050406030204" pitchFamily="18" charset="0"/>
                            </a:rPr>
                            <m:t>𝑂</m:t>
                          </m:r>
                          <m:r>
                            <a:rPr lang="id-ID" sz="2000">
                              <a:latin typeface="Cambria Math" panose="02040503050406030204" pitchFamily="18" charset="0"/>
                            </a:rPr>
                            <m:t>(</m:t>
                          </m:r>
                          <m:sSup>
                            <m:sSupPr>
                              <m:ctrlPr>
                                <a:rPr lang="id-ID" sz="2000" i="1">
                                  <a:latin typeface="Cambria Math" panose="02040503050406030204" pitchFamily="18" charset="0"/>
                                </a:rPr>
                              </m:ctrlPr>
                            </m:sSupPr>
                            <m:e>
                              <m:r>
                                <a:rPr lang="id-ID" sz="2000" i="1">
                                  <a:latin typeface="Cambria Math" panose="02040503050406030204" pitchFamily="18" charset="0"/>
                                </a:rPr>
                                <m:t>𝑛</m:t>
                              </m:r>
                            </m:e>
                            <m:sup>
                              <m:r>
                                <a:rPr lang="id-ID" sz="2000" i="1">
                                  <a:latin typeface="Cambria Math" panose="02040503050406030204" pitchFamily="18" charset="0"/>
                                </a:rPr>
                                <m:t>2</m:t>
                              </m:r>
                            </m:sup>
                          </m:sSup>
                          <m:r>
                            <a:rPr lang="id-ID" sz="2000" i="1">
                              <a:latin typeface="Cambria Math" panose="02040503050406030204" pitchFamily="18" charset="0"/>
                            </a:rPr>
                            <m:t>)</m:t>
                          </m:r>
                          <m:r>
                            <m:rPr>
                              <m:nor/>
                            </m:rPr>
                            <a:rPr lang="id-ID" sz="2000" b="1" dirty="0">
                              <a:latin typeface="Cambria" panose="02040503050406030204" pitchFamily="18" charset="0"/>
                              <a:ea typeface="Cambria" panose="02040503050406030204" pitchFamily="18" charset="0"/>
                            </a:rPr>
                            <m:t> </m:t>
                          </m:r>
                        </m:e>
                      </m:d>
                      <m:r>
                        <a:rPr lang="id-ID" sz="2000" b="0" i="1" smtClean="0">
                          <a:latin typeface="Cambria Math" panose="02040503050406030204" pitchFamily="18" charset="0"/>
                        </a:rPr>
                        <m:t>+</m:t>
                      </m:r>
                      <m:d>
                        <m:dPr>
                          <m:ctrlPr>
                            <a:rPr lang="id-ID" sz="2000" b="0" i="1" smtClean="0">
                              <a:latin typeface="Cambria Math" panose="02040503050406030204" pitchFamily="18" charset="0"/>
                            </a:rPr>
                          </m:ctrlPr>
                        </m:dPr>
                        <m:e>
                          <m:f>
                            <m:fPr>
                              <m:ctrlPr>
                                <a:rPr lang="id-ID" sz="2000" i="1">
                                  <a:latin typeface="Cambria Math" panose="02040503050406030204" pitchFamily="18" charset="0"/>
                                </a:rPr>
                              </m:ctrlPr>
                            </m:fPr>
                            <m:num>
                              <m:r>
                                <a:rPr lang="id-ID" sz="2000" i="1">
                                  <a:latin typeface="Cambria Math" panose="02040503050406030204" pitchFamily="18" charset="0"/>
                                </a:rPr>
                                <m:t>1</m:t>
                              </m:r>
                            </m:num>
                            <m:den>
                              <m:r>
                                <a:rPr lang="id-ID" sz="2000" i="1">
                                  <a:latin typeface="Cambria Math" panose="02040503050406030204" pitchFamily="18" charset="0"/>
                                </a:rPr>
                                <m:t>2</m:t>
                              </m:r>
                            </m:den>
                          </m:f>
                          <m:sSup>
                            <m:sSupPr>
                              <m:ctrlPr>
                                <a:rPr lang="id-ID" sz="2000" i="1">
                                  <a:latin typeface="Cambria Math" panose="02040503050406030204" pitchFamily="18" charset="0"/>
                                </a:rPr>
                              </m:ctrlPr>
                            </m:sSupPr>
                            <m:e>
                              <m:r>
                                <a:rPr lang="id-ID" sz="2000" i="1">
                                  <a:latin typeface="Cambria Math" panose="02040503050406030204" pitchFamily="18" charset="0"/>
                                </a:rPr>
                                <m:t>𝑛</m:t>
                              </m:r>
                            </m:e>
                            <m:sup>
                              <m:r>
                                <a:rPr lang="id-ID" sz="2000" i="1">
                                  <a:latin typeface="Cambria Math" panose="02040503050406030204" pitchFamily="18" charset="0"/>
                                </a:rPr>
                                <m:t>3</m:t>
                              </m:r>
                            </m:sup>
                          </m:sSup>
                          <m:r>
                            <a:rPr lang="id-ID" sz="2000" i="1">
                              <a:latin typeface="Cambria Math" panose="02040503050406030204" pitchFamily="18" charset="0"/>
                            </a:rPr>
                            <m:t>+</m:t>
                          </m:r>
                          <m:r>
                            <a:rPr lang="id-ID" sz="2000" i="1">
                              <a:latin typeface="Cambria Math" panose="02040503050406030204" pitchFamily="18" charset="0"/>
                            </a:rPr>
                            <m:t>𝑂</m:t>
                          </m:r>
                          <m:r>
                            <a:rPr lang="id-ID" sz="2000">
                              <a:latin typeface="Cambria Math" panose="02040503050406030204" pitchFamily="18" charset="0"/>
                            </a:rPr>
                            <m:t>(</m:t>
                          </m:r>
                          <m:sSup>
                            <m:sSupPr>
                              <m:ctrlPr>
                                <a:rPr lang="id-ID" sz="2000" i="1">
                                  <a:latin typeface="Cambria Math" panose="02040503050406030204" pitchFamily="18" charset="0"/>
                                </a:rPr>
                              </m:ctrlPr>
                            </m:sSupPr>
                            <m:e>
                              <m:r>
                                <a:rPr lang="id-ID" sz="2000" i="1">
                                  <a:latin typeface="Cambria Math" panose="02040503050406030204" pitchFamily="18" charset="0"/>
                                </a:rPr>
                                <m:t>𝑛</m:t>
                              </m:r>
                            </m:e>
                            <m:sup>
                              <m:r>
                                <a:rPr lang="id-ID" sz="2000" i="1">
                                  <a:latin typeface="Cambria Math" panose="02040503050406030204" pitchFamily="18" charset="0"/>
                                </a:rPr>
                                <m:t>2</m:t>
                              </m:r>
                            </m:sup>
                          </m:sSup>
                          <m:r>
                            <a:rPr lang="id-ID" sz="2000" i="1">
                              <a:latin typeface="Cambria Math" panose="02040503050406030204" pitchFamily="18" charset="0"/>
                            </a:rPr>
                            <m:t>)</m:t>
                          </m:r>
                          <m:r>
                            <m:rPr>
                              <m:nor/>
                            </m:rPr>
                            <a:rPr lang="id-ID" sz="2000" b="1" dirty="0">
                              <a:latin typeface="Cambria" panose="02040503050406030204" pitchFamily="18" charset="0"/>
                              <a:ea typeface="Cambria" panose="02040503050406030204" pitchFamily="18" charset="0"/>
                            </a:rPr>
                            <m:t> </m:t>
                          </m:r>
                        </m:e>
                      </m:d>
                    </m:oMath>
                  </m:oMathPara>
                </a14:m>
                <a:endParaRPr lang="id-ID" sz="2000" dirty="0">
                  <a:latin typeface="Cambria" panose="02040503050406030204" pitchFamily="18" charset="0"/>
                  <a:ea typeface="Cambria" panose="02040503050406030204" pitchFamily="18" charset="0"/>
                </a:endParaRPr>
              </a:p>
              <a:p>
                <a:pPr marL="457200" lvl="1" indent="0" algn="just">
                  <a:lnSpc>
                    <a:spcPct val="150000"/>
                  </a:lnSpc>
                  <a:buNone/>
                </a:pPr>
                <a14:m>
                  <m:oMathPara xmlns:m="http://schemas.openxmlformats.org/officeDocument/2006/math">
                    <m:oMathParaPr>
                      <m:jc m:val="left"/>
                    </m:oMathParaPr>
                    <m:oMath xmlns:m="http://schemas.openxmlformats.org/officeDocument/2006/math">
                      <m:sSub>
                        <m:sSubPr>
                          <m:ctrlPr>
                            <a:rPr lang="id-ID" sz="2000" i="1">
                              <a:latin typeface="Cambria Math" panose="02040503050406030204" pitchFamily="18" charset="0"/>
                            </a:rPr>
                          </m:ctrlPr>
                        </m:sSubPr>
                        <m:e>
                          <m:r>
                            <a:rPr lang="id-ID" sz="2000" i="1">
                              <a:latin typeface="Cambria Math" panose="02040503050406030204" pitchFamily="18" charset="0"/>
                            </a:rPr>
                            <m:t>𝐹</m:t>
                          </m:r>
                        </m:e>
                        <m:sub>
                          <m:r>
                            <a:rPr lang="id-ID" sz="2000" i="1">
                              <a:latin typeface="Cambria Math" panose="02040503050406030204" pitchFamily="18" charset="0"/>
                            </a:rPr>
                            <m:t>1</m:t>
                          </m:r>
                        </m:sub>
                      </m:sSub>
                      <m:r>
                        <a:rPr lang="id-ID" sz="2000" i="1">
                          <a:latin typeface="Cambria Math" panose="02040503050406030204" pitchFamily="18" charset="0"/>
                        </a:rPr>
                        <m:t>+</m:t>
                      </m:r>
                      <m:sSub>
                        <m:sSubPr>
                          <m:ctrlPr>
                            <a:rPr lang="id-ID" sz="2000" i="1">
                              <a:latin typeface="Cambria Math" panose="02040503050406030204" pitchFamily="18" charset="0"/>
                            </a:rPr>
                          </m:ctrlPr>
                        </m:sSubPr>
                        <m:e>
                          <m:r>
                            <a:rPr lang="id-ID" sz="2000" i="1">
                              <a:latin typeface="Cambria Math" panose="02040503050406030204" pitchFamily="18" charset="0"/>
                            </a:rPr>
                            <m:t>𝐹</m:t>
                          </m:r>
                        </m:e>
                        <m:sub>
                          <m:r>
                            <a:rPr lang="id-ID" sz="2000" i="1">
                              <a:latin typeface="Cambria Math" panose="02040503050406030204" pitchFamily="18" charset="0"/>
                            </a:rPr>
                            <m:t>2</m:t>
                          </m:r>
                        </m:sub>
                      </m:sSub>
                      <m:r>
                        <a:rPr lang="id-ID" sz="2000" i="1">
                          <a:latin typeface="Cambria Math" panose="02040503050406030204" pitchFamily="18" charset="0"/>
                        </a:rPr>
                        <m:t>=</m:t>
                      </m:r>
                      <m:f>
                        <m:fPr>
                          <m:ctrlPr>
                            <a:rPr lang="id-ID" sz="2000" i="1">
                              <a:latin typeface="Cambria Math" panose="02040503050406030204" pitchFamily="18" charset="0"/>
                            </a:rPr>
                          </m:ctrlPr>
                        </m:fPr>
                        <m:num>
                          <m:r>
                            <a:rPr lang="id-ID" sz="2000" b="0" i="1" smtClean="0">
                              <a:latin typeface="Cambria Math" panose="02040503050406030204" pitchFamily="18" charset="0"/>
                            </a:rPr>
                            <m:t>4</m:t>
                          </m:r>
                        </m:num>
                        <m:den>
                          <m:r>
                            <a:rPr lang="id-ID" sz="2000" b="0" i="1" smtClean="0">
                              <a:latin typeface="Cambria Math" panose="02040503050406030204" pitchFamily="18" charset="0"/>
                            </a:rPr>
                            <m:t>3</m:t>
                          </m:r>
                        </m:den>
                      </m:f>
                      <m:sSup>
                        <m:sSupPr>
                          <m:ctrlPr>
                            <a:rPr lang="id-ID" sz="2000" i="1">
                              <a:latin typeface="Cambria Math" panose="02040503050406030204" pitchFamily="18" charset="0"/>
                            </a:rPr>
                          </m:ctrlPr>
                        </m:sSupPr>
                        <m:e>
                          <m:r>
                            <a:rPr lang="id-ID" sz="2000" i="1">
                              <a:latin typeface="Cambria Math" panose="02040503050406030204" pitchFamily="18" charset="0"/>
                            </a:rPr>
                            <m:t>𝑛</m:t>
                          </m:r>
                        </m:e>
                        <m:sup>
                          <m:r>
                            <a:rPr lang="id-ID" sz="2000" i="1">
                              <a:latin typeface="Cambria Math" panose="02040503050406030204" pitchFamily="18" charset="0"/>
                            </a:rPr>
                            <m:t>3</m:t>
                          </m:r>
                        </m:sup>
                      </m:sSup>
                      <m:r>
                        <a:rPr lang="id-ID" sz="2000" i="1">
                          <a:latin typeface="Cambria Math" panose="02040503050406030204" pitchFamily="18" charset="0"/>
                        </a:rPr>
                        <m:t>+</m:t>
                      </m:r>
                      <m:r>
                        <a:rPr lang="id-ID" sz="2000" i="1">
                          <a:latin typeface="Cambria Math" panose="02040503050406030204" pitchFamily="18" charset="0"/>
                        </a:rPr>
                        <m:t>𝑂</m:t>
                      </m:r>
                      <m:r>
                        <a:rPr lang="id-ID" sz="2000">
                          <a:latin typeface="Cambria Math" panose="02040503050406030204" pitchFamily="18" charset="0"/>
                        </a:rPr>
                        <m:t>(</m:t>
                      </m:r>
                      <m:sSup>
                        <m:sSupPr>
                          <m:ctrlPr>
                            <a:rPr lang="id-ID" sz="2000" i="1">
                              <a:latin typeface="Cambria Math" panose="02040503050406030204" pitchFamily="18" charset="0"/>
                            </a:rPr>
                          </m:ctrlPr>
                        </m:sSupPr>
                        <m:e>
                          <m:r>
                            <a:rPr lang="id-ID" sz="2000" i="1">
                              <a:latin typeface="Cambria Math" panose="02040503050406030204" pitchFamily="18" charset="0"/>
                            </a:rPr>
                            <m:t>𝑛</m:t>
                          </m:r>
                        </m:e>
                        <m:sup>
                          <m:r>
                            <a:rPr lang="id-ID" sz="2000" i="1">
                              <a:latin typeface="Cambria Math" panose="02040503050406030204" pitchFamily="18" charset="0"/>
                            </a:rPr>
                            <m:t>2</m:t>
                          </m:r>
                        </m:sup>
                      </m:sSup>
                      <m:r>
                        <a:rPr lang="id-ID" sz="2000" i="1">
                          <a:latin typeface="Cambria Math" panose="02040503050406030204" pitchFamily="18" charset="0"/>
                        </a:rPr>
                        <m:t>)</m:t>
                      </m:r>
                    </m:oMath>
                  </m:oMathPara>
                </a14:m>
                <a:endParaRPr lang="id-ID" sz="2000" b="1" dirty="0">
                  <a:latin typeface="Cambria" panose="02040503050406030204" pitchFamily="18" charset="0"/>
                  <a:ea typeface="Cambria" panose="02040503050406030204" pitchFamily="18" charset="0"/>
                </a:endParaRPr>
              </a:p>
              <a:p>
                <a:pPr marL="0" indent="0">
                  <a:buNone/>
                </a:pPr>
                <a:endParaRPr lang="id-ID" dirty="0"/>
              </a:p>
            </p:txBody>
          </p:sp>
        </mc:Choice>
        <mc:Fallback xmlns="">
          <p:sp>
            <p:nvSpPr>
              <p:cNvPr id="3" name="Content Placeholder 2">
                <a:extLst>
                  <a:ext uri="{FF2B5EF4-FFF2-40B4-BE49-F238E27FC236}">
                    <a16:creationId xmlns:a16="http://schemas.microsoft.com/office/drawing/2014/main" id="{682C6FEB-395A-411C-B9CF-977F37142798}"/>
                  </a:ext>
                </a:extLst>
              </p:cNvPr>
              <p:cNvSpPr>
                <a:spLocks noGrp="1" noRot="1" noChangeAspect="1" noMove="1" noResize="1" noEditPoints="1" noAdjustHandles="1" noChangeArrowheads="1" noChangeShapeType="1" noTextEdit="1"/>
              </p:cNvSpPr>
              <p:nvPr>
                <p:ph idx="1"/>
              </p:nvPr>
            </p:nvSpPr>
            <p:spPr>
              <a:xfrm>
                <a:off x="855496" y="2180294"/>
                <a:ext cx="10515600" cy="4351338"/>
              </a:xfrm>
              <a:blipFill>
                <a:blip r:embed="rId3"/>
                <a:stretch>
                  <a:fillRect l="-580" t="-1543"/>
                </a:stretch>
              </a:blipFill>
            </p:spPr>
            <p:txBody>
              <a:bodyPr/>
              <a:lstStyle/>
              <a:p>
                <a:r>
                  <a:rPr lang="id-ID">
                    <a:noFill/>
                  </a:rPr>
                  <a:t> </a:t>
                </a:r>
              </a:p>
            </p:txBody>
          </p:sp>
        </mc:Fallback>
      </mc:AlternateContent>
      <p:grpSp>
        <p:nvGrpSpPr>
          <p:cNvPr id="17" name="Group 16">
            <a:extLst>
              <a:ext uri="{FF2B5EF4-FFF2-40B4-BE49-F238E27FC236}">
                <a16:creationId xmlns:a16="http://schemas.microsoft.com/office/drawing/2014/main" id="{48B752BB-96EC-4C4C-A8F2-E44999B694A4}"/>
              </a:ext>
            </a:extLst>
          </p:cNvPr>
          <p:cNvGrpSpPr/>
          <p:nvPr/>
        </p:nvGrpSpPr>
        <p:grpSpPr>
          <a:xfrm>
            <a:off x="101601" y="113638"/>
            <a:ext cx="1465479" cy="1562762"/>
            <a:chOff x="101601" y="113638"/>
            <a:chExt cx="1465479" cy="1562762"/>
          </a:xfrm>
        </p:grpSpPr>
        <p:cxnSp>
          <p:nvCxnSpPr>
            <p:cNvPr id="18" name="Straight Connector 17">
              <a:extLst>
                <a:ext uri="{FF2B5EF4-FFF2-40B4-BE49-F238E27FC236}">
                  <a16:creationId xmlns:a16="http://schemas.microsoft.com/office/drawing/2014/main" id="{C673EE2A-13C6-409F-B8FF-9F366FEFE8F0}"/>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9" name="Straight Connector 18">
              <a:extLst>
                <a:ext uri="{FF2B5EF4-FFF2-40B4-BE49-F238E27FC236}">
                  <a16:creationId xmlns:a16="http://schemas.microsoft.com/office/drawing/2014/main" id="{34750BEE-6C60-46A0-A189-05EC2E60E73B}"/>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20" name="Group 19">
            <a:extLst>
              <a:ext uri="{FF2B5EF4-FFF2-40B4-BE49-F238E27FC236}">
                <a16:creationId xmlns:a16="http://schemas.microsoft.com/office/drawing/2014/main" id="{47E83188-7E5F-4E00-A22D-5588FFB96717}"/>
              </a:ext>
            </a:extLst>
          </p:cNvPr>
          <p:cNvGrpSpPr/>
          <p:nvPr/>
        </p:nvGrpSpPr>
        <p:grpSpPr>
          <a:xfrm>
            <a:off x="353297" y="402551"/>
            <a:ext cx="11520000" cy="128480"/>
            <a:chOff x="2196612" y="1657878"/>
            <a:chExt cx="7972024" cy="128480"/>
          </a:xfrm>
        </p:grpSpPr>
        <p:cxnSp>
          <p:nvCxnSpPr>
            <p:cNvPr id="21" name="Straight Connector 20">
              <a:extLst>
                <a:ext uri="{FF2B5EF4-FFF2-40B4-BE49-F238E27FC236}">
                  <a16:creationId xmlns:a16="http://schemas.microsoft.com/office/drawing/2014/main" id="{A1856C22-D162-4296-8252-751A25BB4EAD}"/>
                </a:ext>
              </a:extLst>
            </p:cNvPr>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22" name="Straight Connector 21">
              <a:extLst>
                <a:ext uri="{FF2B5EF4-FFF2-40B4-BE49-F238E27FC236}">
                  <a16:creationId xmlns:a16="http://schemas.microsoft.com/office/drawing/2014/main" id="{D86F0773-DA6C-4BAB-B4CB-B0E47BBB5431}"/>
                </a:ext>
              </a:extLst>
            </p:cNvPr>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23" name="Group 22">
            <a:extLst>
              <a:ext uri="{FF2B5EF4-FFF2-40B4-BE49-F238E27FC236}">
                <a16:creationId xmlns:a16="http://schemas.microsoft.com/office/drawing/2014/main" id="{5C74BE28-F57C-4B95-8408-6BF7A45DC5D9}"/>
              </a:ext>
            </a:extLst>
          </p:cNvPr>
          <p:cNvGrpSpPr/>
          <p:nvPr/>
        </p:nvGrpSpPr>
        <p:grpSpPr>
          <a:xfrm>
            <a:off x="243058" y="6325910"/>
            <a:ext cx="11520000" cy="151558"/>
            <a:chOff x="2086375" y="2485623"/>
            <a:chExt cx="7972024" cy="151558"/>
          </a:xfrm>
        </p:grpSpPr>
        <p:cxnSp>
          <p:nvCxnSpPr>
            <p:cNvPr id="24" name="Straight Connector 23">
              <a:extLst>
                <a:ext uri="{FF2B5EF4-FFF2-40B4-BE49-F238E27FC236}">
                  <a16:creationId xmlns:a16="http://schemas.microsoft.com/office/drawing/2014/main" id="{2DCB474E-DC24-42F2-A870-5878AAA2F4F3}"/>
                </a:ext>
              </a:extLst>
            </p:cNvPr>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25" name="Straight Connector 24">
              <a:extLst>
                <a:ext uri="{FF2B5EF4-FFF2-40B4-BE49-F238E27FC236}">
                  <a16:creationId xmlns:a16="http://schemas.microsoft.com/office/drawing/2014/main" id="{838C6E76-2283-457A-ACB2-18A27943935C}"/>
                </a:ext>
              </a:extLst>
            </p:cNvPr>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26" name="Group 25">
            <a:extLst>
              <a:ext uri="{FF2B5EF4-FFF2-40B4-BE49-F238E27FC236}">
                <a16:creationId xmlns:a16="http://schemas.microsoft.com/office/drawing/2014/main" id="{91E3E5A1-C623-4854-A277-FC7CB87E5A51}"/>
              </a:ext>
            </a:extLst>
          </p:cNvPr>
          <p:cNvGrpSpPr/>
          <p:nvPr/>
        </p:nvGrpSpPr>
        <p:grpSpPr>
          <a:xfrm rot="10800000">
            <a:off x="10604063" y="5189105"/>
            <a:ext cx="1465479" cy="1562762"/>
            <a:chOff x="101601" y="113638"/>
            <a:chExt cx="1465479" cy="1562762"/>
          </a:xfrm>
        </p:grpSpPr>
        <p:cxnSp>
          <p:nvCxnSpPr>
            <p:cNvPr id="27" name="Straight Connector 26">
              <a:extLst>
                <a:ext uri="{FF2B5EF4-FFF2-40B4-BE49-F238E27FC236}">
                  <a16:creationId xmlns:a16="http://schemas.microsoft.com/office/drawing/2014/main" id="{D2D64AFD-6820-4F2D-AFEC-DB3EB11D2B1A}"/>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8" name="Straight Connector 27">
              <a:extLst>
                <a:ext uri="{FF2B5EF4-FFF2-40B4-BE49-F238E27FC236}">
                  <a16:creationId xmlns:a16="http://schemas.microsoft.com/office/drawing/2014/main" id="{981C497B-3AF0-46FD-9872-88DE67703CE3}"/>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30" name="Title 1">
            <a:extLst>
              <a:ext uri="{FF2B5EF4-FFF2-40B4-BE49-F238E27FC236}">
                <a16:creationId xmlns:a16="http://schemas.microsoft.com/office/drawing/2014/main" id="{464E2FFF-CD08-40FB-932A-8A992683EC09}"/>
              </a:ext>
            </a:extLst>
          </p:cNvPr>
          <p:cNvSpPr>
            <a:spLocks noGrp="1"/>
          </p:cNvSpPr>
          <p:nvPr>
            <p:ph type="title"/>
          </p:nvPr>
        </p:nvSpPr>
        <p:spPr>
          <a:xfrm>
            <a:off x="821202" y="874971"/>
            <a:ext cx="10515600" cy="816221"/>
          </a:xfrm>
        </p:spPr>
        <p:style>
          <a:lnRef idx="0">
            <a:schemeClr val="accent1"/>
          </a:lnRef>
          <a:fillRef idx="3">
            <a:schemeClr val="accent1"/>
          </a:fillRef>
          <a:effectRef idx="3">
            <a:schemeClr val="accent1"/>
          </a:effectRef>
          <a:fontRef idx="minor">
            <a:schemeClr val="lt1"/>
          </a:fontRef>
        </p:style>
        <p:txBody>
          <a:bodyPr>
            <a:normAutofit fontScale="90000"/>
          </a:bodyPr>
          <a:lstStyle/>
          <a:p>
            <a:br>
              <a:rPr lang="id-ID" dirty="0"/>
            </a:br>
            <a:r>
              <a:rPr lang="id-ID" dirty="0"/>
              <a:t>B. Floops Pada Metode Eliminasi Gaussian</a:t>
            </a:r>
            <a:br>
              <a:rPr lang="id-ID" dirty="0"/>
            </a:br>
            <a:endParaRPr lang="id-ID" dirty="0"/>
          </a:p>
        </p:txBody>
      </p:sp>
    </p:spTree>
    <p:extLst>
      <p:ext uri="{BB962C8B-B14F-4D97-AF65-F5344CB8AC3E}">
        <p14:creationId xmlns:p14="http://schemas.microsoft.com/office/powerpoint/2010/main" val="18965682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E8B30B0-7972-4CBC-AD21-8411BF06419C}"/>
                  </a:ext>
                </a:extLst>
              </p:cNvPr>
              <p:cNvSpPr>
                <a:spLocks noGrp="1"/>
              </p:cNvSpPr>
              <p:nvPr>
                <p:ph idx="1"/>
              </p:nvPr>
            </p:nvSpPr>
            <p:spPr>
              <a:xfrm>
                <a:off x="855496" y="1950800"/>
                <a:ext cx="10515600" cy="4485772"/>
              </a:xfrm>
            </p:spPr>
            <p:txBody>
              <a:bodyPr>
                <a:normAutofit fontScale="40000" lnSpcReduction="20000"/>
              </a:bodyPr>
              <a:lstStyle/>
              <a:p>
                <a:pPr marL="0" indent="0" algn="just">
                  <a:buNone/>
                </a:pPr>
                <a:r>
                  <a:rPr lang="id-ID" sz="4500" dirty="0">
                    <a:latin typeface="Cambria" panose="02040503050406030204" pitchFamily="18" charset="0"/>
                    <a:ea typeface="Cambria" panose="02040503050406030204" pitchFamily="18" charset="0"/>
                  </a:rPr>
                  <a:t>Selain dari masalah kompleksitas, penggunaan metode invers berdampak pada akurasi penyelesaian.</a:t>
                </a:r>
              </a:p>
              <a:p>
                <a:pPr marL="0" indent="0" algn="just">
                  <a:buNone/>
                </a:pPr>
                <a:r>
                  <a:rPr lang="id-ID" sz="4500" b="1" dirty="0">
                    <a:latin typeface="Cambria" panose="02040503050406030204" pitchFamily="18" charset="0"/>
                    <a:ea typeface="Cambria" panose="02040503050406030204" pitchFamily="18" charset="0"/>
                  </a:rPr>
                  <a:t>Contoh:</a:t>
                </a:r>
              </a:p>
              <a:p>
                <a:pPr marL="0" indent="0" algn="just">
                  <a:buNone/>
                </a:pPr>
                <a:r>
                  <a:rPr lang="id-ID" sz="4500" dirty="0">
                    <a:latin typeface="Cambria" panose="02040503050406030204" pitchFamily="18" charset="0"/>
                    <a:ea typeface="Cambria" panose="02040503050406030204" pitchFamily="18" charset="0"/>
                  </a:rPr>
                  <a:t>Diketahui persamaan </a:t>
                </a:r>
                <a14:m>
                  <m:oMath xmlns:m="http://schemas.openxmlformats.org/officeDocument/2006/math">
                    <m:r>
                      <a:rPr lang="id-ID" sz="4500" b="0" i="0" smtClean="0">
                        <a:latin typeface="Cambria Math" panose="02040503050406030204" pitchFamily="18" charset="0"/>
                      </a:rPr>
                      <m:t>3</m:t>
                    </m:r>
                    <m:r>
                      <m:rPr>
                        <m:sty m:val="p"/>
                      </m:rPr>
                      <a:rPr lang="id-ID" sz="4500" b="0" i="0" smtClean="0">
                        <a:latin typeface="Cambria Math" panose="02040503050406030204" pitchFamily="18" charset="0"/>
                      </a:rPr>
                      <m:t>x</m:t>
                    </m:r>
                    <m:r>
                      <a:rPr lang="id-ID" sz="4500" b="0" i="0" smtClean="0">
                        <a:latin typeface="Cambria Math" panose="02040503050406030204" pitchFamily="18" charset="0"/>
                      </a:rPr>
                      <m:t>=6</m:t>
                    </m:r>
                  </m:oMath>
                </a14:m>
                <a:endParaRPr lang="id-ID" sz="4500" dirty="0">
                  <a:latin typeface="Cambria" panose="02040503050406030204" pitchFamily="18" charset="0"/>
                  <a:ea typeface="Cambria" panose="02040503050406030204" pitchFamily="18" charset="0"/>
                </a:endParaRPr>
              </a:p>
              <a:p>
                <a:pPr algn="just"/>
                <a:r>
                  <a:rPr lang="id-ID" sz="4500" dirty="0">
                    <a:latin typeface="Cambria" panose="02040503050406030204" pitchFamily="18" charset="0"/>
                    <a:ea typeface="Cambria" panose="02040503050406030204" pitchFamily="18" charset="0"/>
                  </a:rPr>
                  <a:t>Jika menggunakan eliminasi hasilnya berupa eksak, yaitu:</a:t>
                </a:r>
              </a:p>
              <a:p>
                <a:pPr marL="0" indent="0" algn="just">
                  <a:buNone/>
                </a:pPr>
                <a14:m>
                  <m:oMathPara xmlns:m="http://schemas.openxmlformats.org/officeDocument/2006/math">
                    <m:oMathParaPr>
                      <m:jc m:val="left"/>
                    </m:oMathParaPr>
                    <m:oMath xmlns:m="http://schemas.openxmlformats.org/officeDocument/2006/math">
                      <m:r>
                        <a:rPr lang="id-ID" sz="4500" b="0" i="0" smtClean="0">
                          <a:latin typeface="Cambria Math" panose="02040503050406030204" pitchFamily="18" charset="0"/>
                        </a:rPr>
                        <m:t>     </m:t>
                      </m:r>
                      <m:r>
                        <a:rPr lang="id-ID" sz="4500">
                          <a:latin typeface="Cambria Math" panose="02040503050406030204" pitchFamily="18" charset="0"/>
                        </a:rPr>
                        <m:t>3</m:t>
                      </m:r>
                      <m:r>
                        <m:rPr>
                          <m:sty m:val="p"/>
                        </m:rPr>
                        <a:rPr lang="id-ID" sz="4500">
                          <a:latin typeface="Cambria Math" panose="02040503050406030204" pitchFamily="18" charset="0"/>
                        </a:rPr>
                        <m:t>x</m:t>
                      </m:r>
                      <m:r>
                        <a:rPr lang="id-ID" sz="4500">
                          <a:latin typeface="Cambria Math" panose="02040503050406030204" pitchFamily="18" charset="0"/>
                        </a:rPr>
                        <m:t>=6</m:t>
                      </m:r>
                    </m:oMath>
                  </m:oMathPara>
                </a14:m>
                <a:endParaRPr lang="id-ID" sz="4500" dirty="0">
                  <a:latin typeface="Cambria" panose="02040503050406030204" pitchFamily="18" charset="0"/>
                  <a:ea typeface="Cambria" panose="02040503050406030204" pitchFamily="18" charset="0"/>
                </a:endParaRPr>
              </a:p>
              <a:p>
                <a:pPr marL="0" indent="0" algn="just">
                  <a:buNone/>
                </a:pPr>
                <a:r>
                  <a:rPr lang="id-ID" sz="4500" dirty="0">
                    <a:latin typeface="Cambria" panose="02040503050406030204" pitchFamily="18" charset="0"/>
                    <a:ea typeface="Cambria" panose="02040503050406030204" pitchFamily="18" charset="0"/>
                  </a:rPr>
                  <a:t>     </a:t>
                </a:r>
                <a14:m>
                  <m:oMath xmlns:m="http://schemas.openxmlformats.org/officeDocument/2006/math">
                    <m:f>
                      <m:fPr>
                        <m:ctrlPr>
                          <a:rPr lang="id-ID" sz="4500" i="1" smtClean="0">
                            <a:latin typeface="Cambria Math" panose="02040503050406030204" pitchFamily="18" charset="0"/>
                          </a:rPr>
                        </m:ctrlPr>
                      </m:fPr>
                      <m:num>
                        <m:r>
                          <a:rPr lang="id-ID" sz="4500" b="0" i="1" smtClean="0">
                            <a:latin typeface="Cambria Math" panose="02040503050406030204" pitchFamily="18" charset="0"/>
                          </a:rPr>
                          <m:t>3</m:t>
                        </m:r>
                      </m:num>
                      <m:den>
                        <m:r>
                          <a:rPr lang="id-ID" sz="4500" b="0" i="1" smtClean="0">
                            <a:latin typeface="Cambria Math" panose="02040503050406030204" pitchFamily="18" charset="0"/>
                          </a:rPr>
                          <m:t>3</m:t>
                        </m:r>
                      </m:den>
                    </m:f>
                    <m:r>
                      <m:rPr>
                        <m:sty m:val="p"/>
                      </m:rPr>
                      <a:rPr lang="id-ID" sz="4500">
                        <a:latin typeface="Cambria Math" panose="02040503050406030204" pitchFamily="18" charset="0"/>
                      </a:rPr>
                      <m:t>x</m:t>
                    </m:r>
                    <m:r>
                      <a:rPr lang="id-ID" sz="4500" b="0" i="0" smtClean="0">
                        <a:latin typeface="Cambria Math" panose="02040503050406030204" pitchFamily="18" charset="0"/>
                      </a:rPr>
                      <m:t>=</m:t>
                    </m:r>
                    <m:f>
                      <m:fPr>
                        <m:ctrlPr>
                          <a:rPr lang="id-ID" sz="4500" b="0" i="1" smtClean="0">
                            <a:latin typeface="Cambria Math" panose="02040503050406030204" pitchFamily="18" charset="0"/>
                          </a:rPr>
                        </m:ctrlPr>
                      </m:fPr>
                      <m:num>
                        <m:r>
                          <a:rPr lang="id-ID" sz="4500" b="0" i="1" smtClean="0">
                            <a:latin typeface="Cambria Math" panose="02040503050406030204" pitchFamily="18" charset="0"/>
                          </a:rPr>
                          <m:t>6</m:t>
                        </m:r>
                      </m:num>
                      <m:den>
                        <m:r>
                          <a:rPr lang="id-ID" sz="4500" b="0" i="1" smtClean="0">
                            <a:latin typeface="Cambria Math" panose="02040503050406030204" pitchFamily="18" charset="0"/>
                          </a:rPr>
                          <m:t>3</m:t>
                        </m:r>
                      </m:den>
                    </m:f>
                  </m:oMath>
                </a14:m>
                <a:endParaRPr lang="id-ID" sz="4500" dirty="0">
                  <a:latin typeface="Cambria" panose="02040503050406030204" pitchFamily="18" charset="0"/>
                  <a:ea typeface="Cambria" panose="02040503050406030204" pitchFamily="18" charset="0"/>
                </a:endParaRPr>
              </a:p>
              <a:p>
                <a:pPr marL="0" indent="0" algn="just">
                  <a:buNone/>
                </a:pPr>
                <a:r>
                  <a:rPr lang="id-ID" sz="4500" dirty="0">
                    <a:latin typeface="Cambria" panose="02040503050406030204" pitchFamily="18" charset="0"/>
                    <a:ea typeface="Cambria" panose="02040503050406030204" pitchFamily="18" charset="0"/>
                  </a:rPr>
                  <a:t>       </a:t>
                </a:r>
                <a14:m>
                  <m:oMath xmlns:m="http://schemas.openxmlformats.org/officeDocument/2006/math">
                    <m:r>
                      <a:rPr lang="id-ID" sz="4500" b="0" i="0" smtClean="0">
                        <a:latin typeface="Cambria Math" panose="02040503050406030204" pitchFamily="18" charset="0"/>
                      </a:rPr>
                      <m:t> </m:t>
                    </m:r>
                    <m:r>
                      <m:rPr>
                        <m:sty m:val="p"/>
                      </m:rPr>
                      <a:rPr lang="id-ID" sz="4500">
                        <a:latin typeface="Cambria Math" panose="02040503050406030204" pitchFamily="18" charset="0"/>
                      </a:rPr>
                      <m:t>x</m:t>
                    </m:r>
                    <m:r>
                      <a:rPr lang="id-ID" sz="4500">
                        <a:latin typeface="Cambria Math" panose="02040503050406030204" pitchFamily="18" charset="0"/>
                      </a:rPr>
                      <m:t>=</m:t>
                    </m:r>
                    <m:f>
                      <m:fPr>
                        <m:ctrlPr>
                          <a:rPr lang="id-ID" sz="4500" i="1">
                            <a:latin typeface="Cambria Math" panose="02040503050406030204" pitchFamily="18" charset="0"/>
                          </a:rPr>
                        </m:ctrlPr>
                      </m:fPr>
                      <m:num>
                        <m:r>
                          <a:rPr lang="id-ID" sz="4500" i="1">
                            <a:latin typeface="Cambria Math" panose="02040503050406030204" pitchFamily="18" charset="0"/>
                          </a:rPr>
                          <m:t>6</m:t>
                        </m:r>
                      </m:num>
                      <m:den>
                        <m:r>
                          <a:rPr lang="id-ID" sz="4500" i="1">
                            <a:latin typeface="Cambria Math" panose="02040503050406030204" pitchFamily="18" charset="0"/>
                          </a:rPr>
                          <m:t>3</m:t>
                        </m:r>
                      </m:den>
                    </m:f>
                  </m:oMath>
                </a14:m>
                <a:endParaRPr lang="id-ID" sz="4500" dirty="0">
                  <a:latin typeface="Cambria" panose="02040503050406030204" pitchFamily="18" charset="0"/>
                  <a:ea typeface="Cambria" panose="02040503050406030204" pitchFamily="18" charset="0"/>
                </a:endParaRPr>
              </a:p>
              <a:p>
                <a:pPr algn="just"/>
                <a:r>
                  <a:rPr lang="id-ID" sz="4500" dirty="0">
                    <a:latin typeface="Cambria" panose="02040503050406030204" pitchFamily="18" charset="0"/>
                    <a:ea typeface="Cambria" panose="02040503050406030204" pitchFamily="18" charset="0"/>
                  </a:rPr>
                  <a:t>Sedangkan menggunakan metode invers hasilnya memuat kesalahan, yaitu:</a:t>
                </a:r>
              </a:p>
              <a:p>
                <a:pPr marL="0" indent="0" algn="just">
                  <a:buNone/>
                </a:pPr>
                <a:r>
                  <a:rPr lang="id-ID" sz="4500" dirty="0">
                    <a:latin typeface="Cambria" panose="02040503050406030204" pitchFamily="18" charset="0"/>
                    <a:ea typeface="Cambria" panose="02040503050406030204" pitchFamily="18" charset="0"/>
                  </a:rPr>
                  <a:t>    </a:t>
                </a:r>
                <a14:m>
                  <m:oMath xmlns:m="http://schemas.openxmlformats.org/officeDocument/2006/math">
                    <m:r>
                      <a:rPr lang="id-ID" sz="4500" b="0" i="0" smtClean="0">
                        <a:latin typeface="Cambria Math" panose="02040503050406030204" pitchFamily="18" charset="0"/>
                      </a:rPr>
                      <m:t> </m:t>
                    </m:r>
                    <m:r>
                      <m:rPr>
                        <m:sty m:val="p"/>
                      </m:rPr>
                      <a:rPr lang="id-ID" sz="4500" smtClean="0">
                        <a:latin typeface="Cambria Math" panose="02040503050406030204" pitchFamily="18" charset="0"/>
                      </a:rPr>
                      <m:t>x</m:t>
                    </m:r>
                    <m:r>
                      <a:rPr lang="id-ID" sz="4500">
                        <a:latin typeface="Cambria Math" panose="02040503050406030204" pitchFamily="18" charset="0"/>
                      </a:rPr>
                      <m:t>=</m:t>
                    </m:r>
                    <m:sSup>
                      <m:sSupPr>
                        <m:ctrlPr>
                          <a:rPr lang="id-ID" sz="4500" i="1" smtClean="0">
                            <a:latin typeface="Cambria Math" panose="02040503050406030204" pitchFamily="18" charset="0"/>
                          </a:rPr>
                        </m:ctrlPr>
                      </m:sSupPr>
                      <m:e>
                        <m:r>
                          <a:rPr lang="id-ID" sz="4500" b="0" i="1" smtClean="0">
                            <a:latin typeface="Cambria Math" panose="02040503050406030204" pitchFamily="18" charset="0"/>
                          </a:rPr>
                          <m:t>3</m:t>
                        </m:r>
                      </m:e>
                      <m:sup>
                        <m:r>
                          <a:rPr lang="id-ID" sz="4500" b="0" i="1" smtClean="0">
                            <a:latin typeface="Cambria Math" panose="02040503050406030204" pitchFamily="18" charset="0"/>
                          </a:rPr>
                          <m:t>−1</m:t>
                        </m:r>
                      </m:sup>
                    </m:sSup>
                    <m:r>
                      <a:rPr lang="id-ID" sz="4500" i="1" smtClean="0">
                        <a:latin typeface="Cambria Math" panose="02040503050406030204" pitchFamily="18" charset="0"/>
                        <a:ea typeface="Cambria Math" panose="02040503050406030204" pitchFamily="18" charset="0"/>
                      </a:rPr>
                      <m:t>×</m:t>
                    </m:r>
                    <m:r>
                      <a:rPr lang="id-ID" sz="4500" b="0" i="1" smtClean="0">
                        <a:latin typeface="Cambria Math" panose="02040503050406030204" pitchFamily="18" charset="0"/>
                        <a:ea typeface="Cambria Math" panose="02040503050406030204" pitchFamily="18" charset="0"/>
                      </a:rPr>
                      <m:t>6</m:t>
                    </m:r>
                  </m:oMath>
                </a14:m>
                <a:endParaRPr lang="id-ID" sz="4500" dirty="0">
                  <a:latin typeface="Cambria" panose="02040503050406030204" pitchFamily="18" charset="0"/>
                  <a:ea typeface="Cambria" panose="02040503050406030204" pitchFamily="18" charset="0"/>
                </a:endParaRPr>
              </a:p>
              <a:p>
                <a:pPr marL="0" indent="0" algn="just">
                  <a:buNone/>
                </a:pPr>
                <a:r>
                  <a:rPr lang="id-ID" sz="4500" dirty="0">
                    <a:latin typeface="Cambria" panose="02040503050406030204" pitchFamily="18" charset="0"/>
                    <a:ea typeface="Cambria" panose="02040503050406030204" pitchFamily="18" charset="0"/>
                  </a:rPr>
                  <a:t>     </a:t>
                </a:r>
                <a14:m>
                  <m:oMath xmlns:m="http://schemas.openxmlformats.org/officeDocument/2006/math">
                    <m:r>
                      <m:rPr>
                        <m:sty m:val="p"/>
                      </m:rPr>
                      <a:rPr lang="id-ID" sz="4500">
                        <a:latin typeface="Cambria Math" panose="02040503050406030204" pitchFamily="18" charset="0"/>
                      </a:rPr>
                      <m:t>x</m:t>
                    </m:r>
                    <m:r>
                      <a:rPr lang="id-ID" sz="4500">
                        <a:latin typeface="Cambria Math" panose="02040503050406030204" pitchFamily="18" charset="0"/>
                      </a:rPr>
                      <m:t>=</m:t>
                    </m:r>
                    <m:f>
                      <m:fPr>
                        <m:ctrlPr>
                          <a:rPr lang="id-ID" sz="4500" i="1" smtClean="0">
                            <a:latin typeface="Cambria Math" panose="02040503050406030204" pitchFamily="18" charset="0"/>
                          </a:rPr>
                        </m:ctrlPr>
                      </m:fPr>
                      <m:num>
                        <m:r>
                          <a:rPr lang="id-ID" sz="4500" b="0" i="1" smtClean="0">
                            <a:latin typeface="Cambria Math" panose="02040503050406030204" pitchFamily="18" charset="0"/>
                          </a:rPr>
                          <m:t>1</m:t>
                        </m:r>
                      </m:num>
                      <m:den>
                        <m:r>
                          <a:rPr lang="id-ID" sz="4500" b="0" i="1" smtClean="0">
                            <a:latin typeface="Cambria Math" panose="02040503050406030204" pitchFamily="18" charset="0"/>
                          </a:rPr>
                          <m:t>3</m:t>
                        </m:r>
                      </m:den>
                    </m:f>
                    <m:r>
                      <a:rPr lang="id-ID" sz="4500" i="1">
                        <a:latin typeface="Cambria Math" panose="02040503050406030204" pitchFamily="18" charset="0"/>
                        <a:ea typeface="Cambria Math" panose="02040503050406030204" pitchFamily="18" charset="0"/>
                      </a:rPr>
                      <m:t>×6</m:t>
                    </m:r>
                  </m:oMath>
                </a14:m>
                <a:endParaRPr lang="id-ID" sz="4500" dirty="0">
                  <a:latin typeface="Cambria" panose="02040503050406030204" pitchFamily="18" charset="0"/>
                  <a:ea typeface="Cambria" panose="02040503050406030204" pitchFamily="18" charset="0"/>
                </a:endParaRPr>
              </a:p>
              <a:p>
                <a:pPr marL="0" indent="0" algn="just">
                  <a:buNone/>
                </a:pPr>
                <a:r>
                  <a:rPr lang="id-ID" sz="4500" dirty="0">
                    <a:latin typeface="Cambria" panose="02040503050406030204" pitchFamily="18" charset="0"/>
                    <a:ea typeface="Cambria" panose="02040503050406030204" pitchFamily="18" charset="0"/>
                  </a:rPr>
                  <a:t>     </a:t>
                </a:r>
                <a14:m>
                  <m:oMath xmlns:m="http://schemas.openxmlformats.org/officeDocument/2006/math">
                    <m:r>
                      <m:rPr>
                        <m:sty m:val="p"/>
                      </m:rPr>
                      <a:rPr lang="id-ID" sz="4500">
                        <a:latin typeface="Cambria Math" panose="02040503050406030204" pitchFamily="18" charset="0"/>
                      </a:rPr>
                      <m:t>x</m:t>
                    </m:r>
                    <m:r>
                      <a:rPr lang="id-ID" sz="4500">
                        <a:latin typeface="Cambria Math" panose="02040503050406030204" pitchFamily="18" charset="0"/>
                      </a:rPr>
                      <m:t>=</m:t>
                    </m:r>
                    <m:r>
                      <a:rPr lang="id-ID" sz="4500" b="0" i="1" smtClean="0">
                        <a:latin typeface="Cambria Math" panose="02040503050406030204" pitchFamily="18" charset="0"/>
                      </a:rPr>
                      <m:t>0,3333</m:t>
                    </m:r>
                    <m:r>
                      <a:rPr lang="id-ID" sz="4500" i="1">
                        <a:latin typeface="Cambria Math" panose="02040503050406030204" pitchFamily="18" charset="0"/>
                        <a:ea typeface="Cambria Math" panose="02040503050406030204" pitchFamily="18" charset="0"/>
                      </a:rPr>
                      <m:t>×6</m:t>
                    </m:r>
                  </m:oMath>
                </a14:m>
                <a:endParaRPr lang="id-ID" sz="4500" dirty="0">
                  <a:latin typeface="Cambria" panose="02040503050406030204" pitchFamily="18" charset="0"/>
                  <a:ea typeface="Cambria" panose="02040503050406030204" pitchFamily="18" charset="0"/>
                </a:endParaRPr>
              </a:p>
              <a:p>
                <a:pPr marL="0" indent="0" algn="just">
                  <a:buNone/>
                </a:pPr>
                <a:r>
                  <a:rPr lang="id-ID" sz="4500" dirty="0">
                    <a:latin typeface="Cambria" panose="02040503050406030204" pitchFamily="18" charset="0"/>
                    <a:ea typeface="Cambria" panose="02040503050406030204" pitchFamily="18" charset="0"/>
                  </a:rPr>
                  <a:t>     </a:t>
                </a:r>
                <a14:m>
                  <m:oMath xmlns:m="http://schemas.openxmlformats.org/officeDocument/2006/math">
                    <m:r>
                      <m:rPr>
                        <m:sty m:val="p"/>
                      </m:rPr>
                      <a:rPr lang="id-ID" sz="4500">
                        <a:latin typeface="Cambria Math" panose="02040503050406030204" pitchFamily="18" charset="0"/>
                      </a:rPr>
                      <m:t>x</m:t>
                    </m:r>
                    <m:r>
                      <a:rPr lang="id-ID" sz="4500" b="0" i="0" smtClean="0">
                        <a:latin typeface="Cambria Math" panose="02040503050406030204" pitchFamily="18" charset="0"/>
                      </a:rPr>
                      <m:t>=1,9998</m:t>
                    </m:r>
                  </m:oMath>
                </a14:m>
                <a:endParaRPr lang="id-ID" sz="4500" dirty="0">
                  <a:latin typeface="Cambria" panose="02040503050406030204" pitchFamily="18" charset="0"/>
                  <a:ea typeface="Cambria" panose="02040503050406030204" pitchFamily="18" charset="0"/>
                </a:endParaRPr>
              </a:p>
              <a:p>
                <a:pPr marL="0" indent="0" algn="just">
                  <a:buNone/>
                </a:pPr>
                <a:r>
                  <a:rPr lang="id-ID" sz="4500" dirty="0">
                    <a:latin typeface="Cambria" panose="02040503050406030204" pitchFamily="18" charset="0"/>
                    <a:ea typeface="Cambria" panose="02040503050406030204" pitchFamily="18" charset="0"/>
                  </a:rPr>
                  <a:t>Dengan demikian, metode invers tidak digunakan dalam implementasi numerik.</a:t>
                </a:r>
              </a:p>
              <a:p>
                <a:pPr marL="0" indent="0">
                  <a:buNone/>
                </a:pPr>
                <a:endParaRPr lang="id-ID" dirty="0"/>
              </a:p>
            </p:txBody>
          </p:sp>
        </mc:Choice>
        <mc:Fallback xmlns="">
          <p:sp>
            <p:nvSpPr>
              <p:cNvPr id="3" name="Content Placeholder 2">
                <a:extLst>
                  <a:ext uri="{FF2B5EF4-FFF2-40B4-BE49-F238E27FC236}">
                    <a16:creationId xmlns:a16="http://schemas.microsoft.com/office/drawing/2014/main" id="{CE8B30B0-7972-4CBC-AD21-8411BF06419C}"/>
                  </a:ext>
                </a:extLst>
              </p:cNvPr>
              <p:cNvSpPr>
                <a:spLocks noGrp="1" noRot="1" noChangeAspect="1" noMove="1" noResize="1" noEditPoints="1" noAdjustHandles="1" noChangeArrowheads="1" noChangeShapeType="1" noTextEdit="1"/>
              </p:cNvSpPr>
              <p:nvPr>
                <p:ph idx="1"/>
              </p:nvPr>
            </p:nvSpPr>
            <p:spPr>
              <a:xfrm>
                <a:off x="855496" y="1950800"/>
                <a:ext cx="10515600" cy="4485772"/>
              </a:xfrm>
              <a:blipFill>
                <a:blip r:embed="rId3"/>
                <a:stretch>
                  <a:fillRect l="-464" t="-2446"/>
                </a:stretch>
              </a:blipFill>
            </p:spPr>
            <p:txBody>
              <a:bodyPr/>
              <a:lstStyle/>
              <a:p>
                <a:r>
                  <a:rPr lang="id-ID">
                    <a:noFill/>
                  </a:rPr>
                  <a:t> </a:t>
                </a:r>
              </a:p>
            </p:txBody>
          </p:sp>
        </mc:Fallback>
      </mc:AlternateContent>
      <p:grpSp>
        <p:nvGrpSpPr>
          <p:cNvPr id="4" name="Group 3">
            <a:extLst>
              <a:ext uri="{FF2B5EF4-FFF2-40B4-BE49-F238E27FC236}">
                <a16:creationId xmlns:a16="http://schemas.microsoft.com/office/drawing/2014/main" id="{763D904B-4688-44CD-B3C6-0B342DA3EFC3}"/>
              </a:ext>
            </a:extLst>
          </p:cNvPr>
          <p:cNvGrpSpPr/>
          <p:nvPr/>
        </p:nvGrpSpPr>
        <p:grpSpPr>
          <a:xfrm>
            <a:off x="101601" y="113638"/>
            <a:ext cx="1465479" cy="1562762"/>
            <a:chOff x="101601" y="113638"/>
            <a:chExt cx="1465479" cy="1562762"/>
          </a:xfrm>
        </p:grpSpPr>
        <p:cxnSp>
          <p:nvCxnSpPr>
            <p:cNvPr id="5" name="Straight Connector 4">
              <a:extLst>
                <a:ext uri="{FF2B5EF4-FFF2-40B4-BE49-F238E27FC236}">
                  <a16:creationId xmlns:a16="http://schemas.microsoft.com/office/drawing/2014/main" id="{C4D7E47B-427C-4D96-BD41-EB511B5F60E6}"/>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6" name="Straight Connector 5">
              <a:extLst>
                <a:ext uri="{FF2B5EF4-FFF2-40B4-BE49-F238E27FC236}">
                  <a16:creationId xmlns:a16="http://schemas.microsoft.com/office/drawing/2014/main" id="{6B834EE1-40B9-4A55-A536-8E3950C2E627}"/>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7" name="Group 6">
            <a:extLst>
              <a:ext uri="{FF2B5EF4-FFF2-40B4-BE49-F238E27FC236}">
                <a16:creationId xmlns:a16="http://schemas.microsoft.com/office/drawing/2014/main" id="{03DD4DC5-8AFD-462A-8634-C9731AB5D226}"/>
              </a:ext>
            </a:extLst>
          </p:cNvPr>
          <p:cNvGrpSpPr/>
          <p:nvPr/>
        </p:nvGrpSpPr>
        <p:grpSpPr>
          <a:xfrm>
            <a:off x="353297" y="402551"/>
            <a:ext cx="11520000" cy="128480"/>
            <a:chOff x="2196612" y="1657878"/>
            <a:chExt cx="7972024" cy="128480"/>
          </a:xfrm>
        </p:grpSpPr>
        <p:cxnSp>
          <p:nvCxnSpPr>
            <p:cNvPr id="8" name="Straight Connector 7">
              <a:extLst>
                <a:ext uri="{FF2B5EF4-FFF2-40B4-BE49-F238E27FC236}">
                  <a16:creationId xmlns:a16="http://schemas.microsoft.com/office/drawing/2014/main" id="{1C71C66C-0FFF-4B86-A535-5B456903768E}"/>
                </a:ext>
              </a:extLst>
            </p:cNvPr>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9" name="Straight Connector 8">
              <a:extLst>
                <a:ext uri="{FF2B5EF4-FFF2-40B4-BE49-F238E27FC236}">
                  <a16:creationId xmlns:a16="http://schemas.microsoft.com/office/drawing/2014/main" id="{8C30A4A4-7130-4FA8-B9E9-5E2784098207}"/>
                </a:ext>
              </a:extLst>
            </p:cNvPr>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0" name="Group 9">
            <a:extLst>
              <a:ext uri="{FF2B5EF4-FFF2-40B4-BE49-F238E27FC236}">
                <a16:creationId xmlns:a16="http://schemas.microsoft.com/office/drawing/2014/main" id="{326D03E4-EA88-4270-A3D8-CBBCAC7B3E10}"/>
              </a:ext>
            </a:extLst>
          </p:cNvPr>
          <p:cNvGrpSpPr/>
          <p:nvPr/>
        </p:nvGrpSpPr>
        <p:grpSpPr>
          <a:xfrm>
            <a:off x="243058" y="6325910"/>
            <a:ext cx="11520000" cy="151558"/>
            <a:chOff x="2086375" y="2485623"/>
            <a:chExt cx="7972024" cy="151558"/>
          </a:xfrm>
        </p:grpSpPr>
        <p:cxnSp>
          <p:nvCxnSpPr>
            <p:cNvPr id="11" name="Straight Connector 10">
              <a:extLst>
                <a:ext uri="{FF2B5EF4-FFF2-40B4-BE49-F238E27FC236}">
                  <a16:creationId xmlns:a16="http://schemas.microsoft.com/office/drawing/2014/main" id="{B156B513-C893-4236-98C0-9CB49998E155}"/>
                </a:ext>
              </a:extLst>
            </p:cNvPr>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2" name="Straight Connector 11">
              <a:extLst>
                <a:ext uri="{FF2B5EF4-FFF2-40B4-BE49-F238E27FC236}">
                  <a16:creationId xmlns:a16="http://schemas.microsoft.com/office/drawing/2014/main" id="{E2B1DCC4-02F1-4D4C-9166-9D2EC2EBE19A}"/>
                </a:ext>
              </a:extLst>
            </p:cNvPr>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3" name="Group 12">
            <a:extLst>
              <a:ext uri="{FF2B5EF4-FFF2-40B4-BE49-F238E27FC236}">
                <a16:creationId xmlns:a16="http://schemas.microsoft.com/office/drawing/2014/main" id="{9B20970F-C0B2-440A-B572-860D8E53C680}"/>
              </a:ext>
            </a:extLst>
          </p:cNvPr>
          <p:cNvGrpSpPr/>
          <p:nvPr/>
        </p:nvGrpSpPr>
        <p:grpSpPr>
          <a:xfrm rot="10800000">
            <a:off x="10604063" y="5189105"/>
            <a:ext cx="1465479" cy="1562762"/>
            <a:chOff x="101601" y="113638"/>
            <a:chExt cx="1465479" cy="1562762"/>
          </a:xfrm>
        </p:grpSpPr>
        <p:cxnSp>
          <p:nvCxnSpPr>
            <p:cNvPr id="14" name="Straight Connector 13">
              <a:extLst>
                <a:ext uri="{FF2B5EF4-FFF2-40B4-BE49-F238E27FC236}">
                  <a16:creationId xmlns:a16="http://schemas.microsoft.com/office/drawing/2014/main" id="{03D7EBEB-FE41-427D-B0B3-34B189C4743C}"/>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5" name="Straight Connector 14">
              <a:extLst>
                <a:ext uri="{FF2B5EF4-FFF2-40B4-BE49-F238E27FC236}">
                  <a16:creationId xmlns:a16="http://schemas.microsoft.com/office/drawing/2014/main" id="{F93A5B73-C550-471D-A668-92BEDAC6B539}"/>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18" name="Title 1">
            <a:extLst>
              <a:ext uri="{FF2B5EF4-FFF2-40B4-BE49-F238E27FC236}">
                <a16:creationId xmlns:a16="http://schemas.microsoft.com/office/drawing/2014/main" id="{455C542B-88A6-4834-AA15-61F2EE561E69}"/>
              </a:ext>
            </a:extLst>
          </p:cNvPr>
          <p:cNvSpPr>
            <a:spLocks noGrp="1"/>
          </p:cNvSpPr>
          <p:nvPr>
            <p:ph type="title"/>
          </p:nvPr>
        </p:nvSpPr>
        <p:spPr>
          <a:xfrm>
            <a:off x="821202" y="874971"/>
            <a:ext cx="10515600" cy="816221"/>
          </a:xfrm>
        </p:spPr>
        <p:style>
          <a:lnRef idx="0">
            <a:schemeClr val="accent1"/>
          </a:lnRef>
          <a:fillRef idx="3">
            <a:schemeClr val="accent1"/>
          </a:fillRef>
          <a:effectRef idx="3">
            <a:schemeClr val="accent1"/>
          </a:effectRef>
          <a:fontRef idx="minor">
            <a:schemeClr val="lt1"/>
          </a:fontRef>
        </p:style>
        <p:txBody>
          <a:bodyPr>
            <a:normAutofit fontScale="90000"/>
          </a:bodyPr>
          <a:lstStyle/>
          <a:p>
            <a:br>
              <a:rPr lang="id-ID" dirty="0"/>
            </a:br>
            <a:r>
              <a:rPr lang="id-ID" dirty="0"/>
              <a:t>B. Floops Pada Metode Eliminasi Gaussian</a:t>
            </a:r>
            <a:br>
              <a:rPr lang="id-ID" dirty="0"/>
            </a:br>
            <a:endParaRPr lang="id-ID" dirty="0"/>
          </a:p>
        </p:txBody>
      </p:sp>
    </p:spTree>
    <p:extLst>
      <p:ext uri="{BB962C8B-B14F-4D97-AF65-F5344CB8AC3E}">
        <p14:creationId xmlns:p14="http://schemas.microsoft.com/office/powerpoint/2010/main" val="40518828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4"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5"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9"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2" name="TextBox 1"/>
          <p:cNvSpPr txBox="1"/>
          <p:nvPr/>
        </p:nvSpPr>
        <p:spPr>
          <a:xfrm>
            <a:off x="443023" y="1944710"/>
            <a:ext cx="184731" cy="369332"/>
          </a:xfrm>
          <a:prstGeom prst="rect">
            <a:avLst/>
          </a:prstGeom>
          <a:noFill/>
        </p:spPr>
        <p:txBody>
          <a:bodyPr wrap="none" rtlCol="0">
            <a:spAutoFit/>
          </a:bodyPr>
          <a:lstStyle/>
          <a:p>
            <a:endParaRPr lang="en-US" dirty="0"/>
          </a:p>
        </p:txBody>
      </p:sp>
      <p:sp>
        <p:nvSpPr>
          <p:cNvPr id="11" name="Content Placeholder 10"/>
          <p:cNvSpPr>
            <a:spLocks noGrp="1"/>
          </p:cNvSpPr>
          <p:nvPr>
            <p:ph idx="1"/>
          </p:nvPr>
        </p:nvSpPr>
        <p:spPr>
          <a:xfrm>
            <a:off x="661768" y="2506662"/>
            <a:ext cx="10903056" cy="4351338"/>
          </a:xfrm>
        </p:spPr>
        <p:txBody>
          <a:bodyPr>
            <a:normAutofit/>
          </a:bodyPr>
          <a:lstStyle/>
          <a:p>
            <a:pPr marL="0" indent="0" algn="ctr">
              <a:buNone/>
            </a:pPr>
            <a:r>
              <a:rPr lang="id-ID" sz="2000" dirty="0">
                <a:latin typeface="Cambria" panose="02040503050406030204" pitchFamily="18" charset="0"/>
                <a:ea typeface="Cambria" panose="02040503050406030204" pitchFamily="18" charset="0"/>
              </a:rPr>
              <a:t>Hernadi Julan. 2017. Teori dan Praktikum Metode Numerik. Yogyakarta: UMPO Press</a:t>
            </a:r>
            <a:endParaRPr lang="en-US" sz="2000" dirty="0">
              <a:latin typeface="Cambria" panose="02040503050406030204" pitchFamily="18" charset="0"/>
              <a:ea typeface="Cambria" panose="02040503050406030204" pitchFamily="18" charset="0"/>
            </a:endParaRPr>
          </a:p>
        </p:txBody>
      </p:sp>
      <p:sp>
        <p:nvSpPr>
          <p:cNvPr id="19" name="Title 1">
            <a:extLst>
              <a:ext uri="{FF2B5EF4-FFF2-40B4-BE49-F238E27FC236}">
                <a16:creationId xmlns:a16="http://schemas.microsoft.com/office/drawing/2014/main" id="{485AB0BE-D69A-401A-A9C1-5DFD1D2BC5AC}"/>
              </a:ext>
            </a:extLst>
          </p:cNvPr>
          <p:cNvSpPr>
            <a:spLocks noGrp="1"/>
          </p:cNvSpPr>
          <p:nvPr>
            <p:ph type="title"/>
          </p:nvPr>
        </p:nvSpPr>
        <p:spPr>
          <a:xfrm>
            <a:off x="821202" y="874971"/>
            <a:ext cx="10515600" cy="816221"/>
          </a:xfrm>
        </p:spPr>
        <p:style>
          <a:lnRef idx="0">
            <a:schemeClr val="accent1"/>
          </a:lnRef>
          <a:fillRef idx="3">
            <a:schemeClr val="accent1"/>
          </a:fillRef>
          <a:effectRef idx="3">
            <a:schemeClr val="accent1"/>
          </a:effectRef>
          <a:fontRef idx="minor">
            <a:schemeClr val="lt1"/>
          </a:fontRef>
        </p:style>
        <p:txBody>
          <a:bodyPr>
            <a:normAutofit fontScale="90000"/>
          </a:bodyPr>
          <a:lstStyle/>
          <a:p>
            <a:pPr algn="ctr"/>
            <a:br>
              <a:rPr lang="id-ID" dirty="0"/>
            </a:br>
            <a:r>
              <a:rPr lang="id-ID" b="1" spc="50" dirty="0">
                <a:ln w="9525" cmpd="sng">
                  <a:solidFill>
                    <a:schemeClr val="accent1"/>
                  </a:solidFill>
                  <a:prstDash val="solid"/>
                </a:ln>
                <a:solidFill>
                  <a:srgbClr val="70AD47">
                    <a:tint val="1000"/>
                  </a:srgbClr>
                </a:solidFill>
                <a:effectLst>
                  <a:glow rad="38100">
                    <a:schemeClr val="accent1">
                      <a:alpha val="40000"/>
                    </a:schemeClr>
                  </a:glow>
                </a:effectLst>
              </a:rPr>
              <a:t>REFERENSI</a:t>
            </a:r>
            <a:br>
              <a:rPr lang="id-ID" dirty="0"/>
            </a:br>
            <a:endParaRPr lang="id-ID" dirty="0"/>
          </a:p>
        </p:txBody>
      </p:sp>
    </p:spTree>
    <p:extLst>
      <p:ext uri="{BB962C8B-B14F-4D97-AF65-F5344CB8AC3E}">
        <p14:creationId xmlns:p14="http://schemas.microsoft.com/office/powerpoint/2010/main" val="3629191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FB8672-7786-4EAF-BD20-87BFCABC135D}"/>
              </a:ext>
            </a:extLst>
          </p:cNvPr>
          <p:cNvSpPr>
            <a:spLocks noGrp="1"/>
          </p:cNvSpPr>
          <p:nvPr>
            <p:ph idx="1"/>
          </p:nvPr>
        </p:nvSpPr>
        <p:spPr>
          <a:xfrm>
            <a:off x="855496" y="2634113"/>
            <a:ext cx="10515600" cy="3054717"/>
          </a:xfrm>
        </p:spPr>
        <p:txBody>
          <a:bodyPr>
            <a:normAutofit/>
          </a:bodyPr>
          <a:lstStyle/>
          <a:p>
            <a:pPr algn="just">
              <a:lnSpc>
                <a:spcPct val="110000"/>
              </a:lnSpc>
            </a:pPr>
            <a:r>
              <a:rPr lang="id-ID" sz="2200" dirty="0">
                <a:latin typeface="Cambria" panose="02040503050406030204" pitchFamily="18" charset="0"/>
                <a:ea typeface="Cambria" panose="02040503050406030204" pitchFamily="18" charset="0"/>
                <a:cs typeface="Times New Roman" panose="02020603050405020304" pitchFamily="18" charset="0"/>
              </a:rPr>
              <a:t>Kompleksitas sebuah algoritma didefinisikan sebagai banyaknya flops yang harus dilakukan untuk menyelesaikan algoritma tersebut.</a:t>
            </a:r>
          </a:p>
          <a:p>
            <a:pPr algn="just">
              <a:lnSpc>
                <a:spcPct val="110000"/>
              </a:lnSpc>
            </a:pPr>
            <a:r>
              <a:rPr lang="id-ID" sz="2200" dirty="0">
                <a:latin typeface="Cambria" panose="02040503050406030204" pitchFamily="18" charset="0"/>
                <a:ea typeface="Cambria" panose="02040503050406030204" pitchFamily="18" charset="0"/>
                <a:cs typeface="Times New Roman" panose="02020603050405020304" pitchFamily="18" charset="0"/>
              </a:rPr>
              <a:t>Banyaknya flops yang harus dilakukan komputer bergantung pada algoritma yang disusun, sedangkan algoritma berdasarkan pada metode yang digunakan.</a:t>
            </a:r>
          </a:p>
          <a:p>
            <a:pPr algn="just">
              <a:lnSpc>
                <a:spcPct val="110000"/>
              </a:lnSpc>
            </a:pPr>
            <a:r>
              <a:rPr lang="id-ID" sz="2200" dirty="0">
                <a:latin typeface="Cambria" panose="02040503050406030204" pitchFamily="18" charset="0"/>
                <a:ea typeface="Cambria" panose="02040503050406030204" pitchFamily="18" charset="0"/>
                <a:cs typeface="Times New Roman" panose="02020603050405020304" pitchFamily="18" charset="0"/>
              </a:rPr>
              <a:t>Istilah lain yang sering digunakan untuk kompleksitas adalah biaya komputasi </a:t>
            </a:r>
            <a:r>
              <a:rPr lang="id-ID" sz="2200" i="1" dirty="0">
                <a:latin typeface="Cambria" panose="02040503050406030204" pitchFamily="18" charset="0"/>
                <a:ea typeface="Cambria" panose="02040503050406030204" pitchFamily="18" charset="0"/>
                <a:cs typeface="Times New Roman" panose="02020603050405020304" pitchFamily="18" charset="0"/>
              </a:rPr>
              <a:t>(computational cost).</a:t>
            </a:r>
            <a:endParaRPr lang="id-ID" sz="2200" dirty="0">
              <a:latin typeface="Cambria" panose="02040503050406030204" pitchFamily="18" charset="0"/>
              <a:ea typeface="Cambria" panose="02040503050406030204" pitchFamily="18" charset="0"/>
              <a:cs typeface="Times New Roman" panose="02020603050405020304" pitchFamily="18" charset="0"/>
            </a:endParaRPr>
          </a:p>
        </p:txBody>
      </p:sp>
      <p:grpSp>
        <p:nvGrpSpPr>
          <p:cNvPr id="4" name="Group 3">
            <a:extLst>
              <a:ext uri="{FF2B5EF4-FFF2-40B4-BE49-F238E27FC236}">
                <a16:creationId xmlns:a16="http://schemas.microsoft.com/office/drawing/2014/main" id="{09AE4714-4C88-4D6F-8BE6-F5E603B4443B}"/>
              </a:ext>
            </a:extLst>
          </p:cNvPr>
          <p:cNvGrpSpPr/>
          <p:nvPr/>
        </p:nvGrpSpPr>
        <p:grpSpPr>
          <a:xfrm rot="10800000">
            <a:off x="10604063" y="5189105"/>
            <a:ext cx="1465479" cy="1562762"/>
            <a:chOff x="101601" y="113638"/>
            <a:chExt cx="1465479" cy="1562762"/>
          </a:xfrm>
        </p:grpSpPr>
        <p:cxnSp>
          <p:nvCxnSpPr>
            <p:cNvPr id="5" name="Straight Connector 4">
              <a:extLst>
                <a:ext uri="{FF2B5EF4-FFF2-40B4-BE49-F238E27FC236}">
                  <a16:creationId xmlns:a16="http://schemas.microsoft.com/office/drawing/2014/main" id="{C2E86E80-C988-4DED-95A2-5730EE564731}"/>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6" name="Straight Connector 5">
              <a:extLst>
                <a:ext uri="{FF2B5EF4-FFF2-40B4-BE49-F238E27FC236}">
                  <a16:creationId xmlns:a16="http://schemas.microsoft.com/office/drawing/2014/main" id="{3F3C1082-D985-4B68-A181-07830403A095}"/>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7" name="Group 6">
            <a:extLst>
              <a:ext uri="{FF2B5EF4-FFF2-40B4-BE49-F238E27FC236}">
                <a16:creationId xmlns:a16="http://schemas.microsoft.com/office/drawing/2014/main" id="{8738E0FC-EB77-42F6-B554-A1A39A5E2C73}"/>
              </a:ext>
            </a:extLst>
          </p:cNvPr>
          <p:cNvGrpSpPr/>
          <p:nvPr/>
        </p:nvGrpSpPr>
        <p:grpSpPr>
          <a:xfrm>
            <a:off x="243058" y="6311396"/>
            <a:ext cx="11520000" cy="151558"/>
            <a:chOff x="2086375" y="2485623"/>
            <a:chExt cx="7972024" cy="151558"/>
          </a:xfrm>
        </p:grpSpPr>
        <p:cxnSp>
          <p:nvCxnSpPr>
            <p:cNvPr id="8" name="Straight Connector 7">
              <a:extLst>
                <a:ext uri="{FF2B5EF4-FFF2-40B4-BE49-F238E27FC236}">
                  <a16:creationId xmlns:a16="http://schemas.microsoft.com/office/drawing/2014/main" id="{B6ED55C1-510E-4148-8162-838FA080B53A}"/>
                </a:ext>
              </a:extLst>
            </p:cNvPr>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9" name="Straight Connector 8">
              <a:extLst>
                <a:ext uri="{FF2B5EF4-FFF2-40B4-BE49-F238E27FC236}">
                  <a16:creationId xmlns:a16="http://schemas.microsoft.com/office/drawing/2014/main" id="{D6743814-8447-49BE-87BB-F4B7F9F3C50A}"/>
                </a:ext>
              </a:extLst>
            </p:cNvPr>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0" name="Group 9">
            <a:extLst>
              <a:ext uri="{FF2B5EF4-FFF2-40B4-BE49-F238E27FC236}">
                <a16:creationId xmlns:a16="http://schemas.microsoft.com/office/drawing/2014/main" id="{8955203F-D3B9-4A50-A2A8-DD4CB263D4B5}"/>
              </a:ext>
            </a:extLst>
          </p:cNvPr>
          <p:cNvGrpSpPr/>
          <p:nvPr/>
        </p:nvGrpSpPr>
        <p:grpSpPr>
          <a:xfrm>
            <a:off x="353297" y="402551"/>
            <a:ext cx="11520000" cy="128480"/>
            <a:chOff x="2196612" y="1657878"/>
            <a:chExt cx="7972024" cy="128480"/>
          </a:xfrm>
        </p:grpSpPr>
        <p:cxnSp>
          <p:nvCxnSpPr>
            <p:cNvPr id="11" name="Straight Connector 10">
              <a:extLst>
                <a:ext uri="{FF2B5EF4-FFF2-40B4-BE49-F238E27FC236}">
                  <a16:creationId xmlns:a16="http://schemas.microsoft.com/office/drawing/2014/main" id="{EE298037-62F7-4361-BAB0-56263090E626}"/>
                </a:ext>
              </a:extLst>
            </p:cNvPr>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12" name="Straight Connector 11">
              <a:extLst>
                <a:ext uri="{FF2B5EF4-FFF2-40B4-BE49-F238E27FC236}">
                  <a16:creationId xmlns:a16="http://schemas.microsoft.com/office/drawing/2014/main" id="{21320F48-BCD8-4A64-8BD7-4C79FCE22EAA}"/>
                </a:ext>
              </a:extLst>
            </p:cNvPr>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3" name="Group 12">
            <a:extLst>
              <a:ext uri="{FF2B5EF4-FFF2-40B4-BE49-F238E27FC236}">
                <a16:creationId xmlns:a16="http://schemas.microsoft.com/office/drawing/2014/main" id="{27CCA7C6-C6E9-4D0E-BF32-57A37317EEED}"/>
              </a:ext>
            </a:extLst>
          </p:cNvPr>
          <p:cNvGrpSpPr/>
          <p:nvPr/>
        </p:nvGrpSpPr>
        <p:grpSpPr>
          <a:xfrm>
            <a:off x="101601" y="113638"/>
            <a:ext cx="1465479" cy="1562762"/>
            <a:chOff x="101601" y="113638"/>
            <a:chExt cx="1465479" cy="1562762"/>
          </a:xfrm>
        </p:grpSpPr>
        <p:cxnSp>
          <p:nvCxnSpPr>
            <p:cNvPr id="14" name="Straight Connector 13">
              <a:extLst>
                <a:ext uri="{FF2B5EF4-FFF2-40B4-BE49-F238E27FC236}">
                  <a16:creationId xmlns:a16="http://schemas.microsoft.com/office/drawing/2014/main" id="{CB6A53E7-3510-4F58-9788-2B61B8D95870}"/>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5" name="Straight Connector 14">
              <a:extLst>
                <a:ext uri="{FF2B5EF4-FFF2-40B4-BE49-F238E27FC236}">
                  <a16:creationId xmlns:a16="http://schemas.microsoft.com/office/drawing/2014/main" id="{E8BFBDD4-7F87-46D4-A0EE-E690F4A6A0D6}"/>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18" name="Title 14">
            <a:extLst>
              <a:ext uri="{FF2B5EF4-FFF2-40B4-BE49-F238E27FC236}">
                <a16:creationId xmlns:a16="http://schemas.microsoft.com/office/drawing/2014/main" id="{AD97C866-9854-4222-A91F-45ED1FB10B1F}"/>
              </a:ext>
            </a:extLst>
          </p:cNvPr>
          <p:cNvSpPr>
            <a:spLocks noGrp="1"/>
          </p:cNvSpPr>
          <p:nvPr>
            <p:ph type="title"/>
          </p:nvPr>
        </p:nvSpPr>
        <p:spPr>
          <a:xfrm>
            <a:off x="855496" y="929114"/>
            <a:ext cx="10515600" cy="1150166"/>
          </a:xfrm>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a:noAutofit/>
          </a:bodyPr>
          <a:lstStyle/>
          <a:p>
            <a:pPr algn="ctr"/>
            <a:r>
              <a:rPr lang="id-ID" sz="3200" b="1" spc="50" dirty="0">
                <a:ln w="9525" cmpd="sng">
                  <a:solidFill>
                    <a:schemeClr val="accent1"/>
                  </a:solidFill>
                  <a:prstDash val="solid"/>
                </a:ln>
                <a:solidFill>
                  <a:srgbClr val="70AD47">
                    <a:tint val="1000"/>
                  </a:srgbClr>
                </a:solidFill>
                <a:effectLst>
                  <a:glow rad="38100">
                    <a:schemeClr val="accent1">
                      <a:alpha val="40000"/>
                    </a:schemeClr>
                  </a:glow>
                </a:effectLst>
                <a:latin typeface="Flicker DEMO" pitchFamily="50" charset="0"/>
              </a:rPr>
              <a:t>SISTEM PERSAMAAN LINEAR:</a:t>
            </a:r>
            <a:br>
              <a:rPr lang="id-ID" sz="3200" b="1" spc="50" dirty="0">
                <a:ln w="9525" cmpd="sng">
                  <a:solidFill>
                    <a:schemeClr val="accent1"/>
                  </a:solidFill>
                  <a:prstDash val="solid"/>
                </a:ln>
                <a:solidFill>
                  <a:srgbClr val="70AD47">
                    <a:tint val="1000"/>
                  </a:srgbClr>
                </a:solidFill>
                <a:effectLst>
                  <a:glow rad="38100">
                    <a:schemeClr val="accent1">
                      <a:alpha val="40000"/>
                    </a:schemeClr>
                  </a:glow>
                </a:effectLst>
                <a:latin typeface="Flicker DEMO" pitchFamily="50" charset="0"/>
              </a:rPr>
            </a:br>
            <a:r>
              <a:rPr lang="id-ID" sz="3200" b="1" spc="50" dirty="0">
                <a:ln w="9525" cmpd="sng">
                  <a:solidFill>
                    <a:schemeClr val="accent1"/>
                  </a:solidFill>
                  <a:prstDash val="solid"/>
                </a:ln>
                <a:solidFill>
                  <a:srgbClr val="70AD47">
                    <a:tint val="1000"/>
                  </a:srgbClr>
                </a:solidFill>
                <a:effectLst>
                  <a:glow rad="38100">
                    <a:schemeClr val="accent1">
                      <a:alpha val="40000"/>
                    </a:schemeClr>
                  </a:glow>
                </a:effectLst>
                <a:latin typeface="Flicker DEMO" pitchFamily="50" charset="0"/>
              </a:rPr>
              <a:t>KOMPLEKSITAS KOMPUTASI</a:t>
            </a:r>
            <a:endParaRPr lang="en-US" sz="3200" b="1" spc="50" dirty="0">
              <a:ln w="9525" cmpd="sng">
                <a:solidFill>
                  <a:schemeClr val="accent1"/>
                </a:solidFill>
                <a:prstDash val="solid"/>
              </a:ln>
              <a:solidFill>
                <a:srgbClr val="70AD47">
                  <a:tint val="1000"/>
                </a:srgbClr>
              </a:solidFill>
              <a:effectLst>
                <a:glow rad="38100">
                  <a:schemeClr val="accent1">
                    <a:alpha val="40000"/>
                  </a:schemeClr>
                </a:glow>
              </a:effectLst>
              <a:latin typeface="Flicker DEMO" pitchFamily="50" charset="0"/>
            </a:endParaRPr>
          </a:p>
        </p:txBody>
      </p:sp>
    </p:spTree>
    <p:extLst>
      <p:ext uri="{BB962C8B-B14F-4D97-AF65-F5344CB8AC3E}">
        <p14:creationId xmlns:p14="http://schemas.microsoft.com/office/powerpoint/2010/main" val="2292208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425A9A8E-0E32-408D-A67F-904C6E73280E}"/>
              </a:ext>
            </a:extLst>
          </p:cNvPr>
          <p:cNvGrpSpPr/>
          <p:nvPr/>
        </p:nvGrpSpPr>
        <p:grpSpPr>
          <a:xfrm>
            <a:off x="101601" y="113638"/>
            <a:ext cx="1465479" cy="1562762"/>
            <a:chOff x="101601" y="113638"/>
            <a:chExt cx="1465479" cy="1562762"/>
          </a:xfrm>
        </p:grpSpPr>
        <p:cxnSp>
          <p:nvCxnSpPr>
            <p:cNvPr id="5" name="Straight Connector 4">
              <a:extLst>
                <a:ext uri="{FF2B5EF4-FFF2-40B4-BE49-F238E27FC236}">
                  <a16:creationId xmlns:a16="http://schemas.microsoft.com/office/drawing/2014/main" id="{832C0766-5EA2-4ED3-B81E-A8E4D1E4015C}"/>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6" name="Straight Connector 5">
              <a:extLst>
                <a:ext uri="{FF2B5EF4-FFF2-40B4-BE49-F238E27FC236}">
                  <a16:creationId xmlns:a16="http://schemas.microsoft.com/office/drawing/2014/main" id="{D1CC7A92-30DA-4ECF-BFEF-A2B813F127BF}"/>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7" name="Group 6">
            <a:extLst>
              <a:ext uri="{FF2B5EF4-FFF2-40B4-BE49-F238E27FC236}">
                <a16:creationId xmlns:a16="http://schemas.microsoft.com/office/drawing/2014/main" id="{B817E926-69C0-406E-83C0-1064A6155935}"/>
              </a:ext>
            </a:extLst>
          </p:cNvPr>
          <p:cNvGrpSpPr/>
          <p:nvPr/>
        </p:nvGrpSpPr>
        <p:grpSpPr>
          <a:xfrm>
            <a:off x="353297" y="402551"/>
            <a:ext cx="11520000" cy="128480"/>
            <a:chOff x="2196612" y="1657878"/>
            <a:chExt cx="7972024" cy="128480"/>
          </a:xfrm>
        </p:grpSpPr>
        <p:cxnSp>
          <p:nvCxnSpPr>
            <p:cNvPr id="8" name="Straight Connector 7">
              <a:extLst>
                <a:ext uri="{FF2B5EF4-FFF2-40B4-BE49-F238E27FC236}">
                  <a16:creationId xmlns:a16="http://schemas.microsoft.com/office/drawing/2014/main" id="{A735527C-3B2F-454C-8A1F-4732CB20B9DF}"/>
                </a:ext>
              </a:extLst>
            </p:cNvPr>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9" name="Straight Connector 8">
              <a:extLst>
                <a:ext uri="{FF2B5EF4-FFF2-40B4-BE49-F238E27FC236}">
                  <a16:creationId xmlns:a16="http://schemas.microsoft.com/office/drawing/2014/main" id="{A437B172-CF65-43F1-A5A0-66FE53042B76}"/>
                </a:ext>
              </a:extLst>
            </p:cNvPr>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0" name="Group 9">
            <a:extLst>
              <a:ext uri="{FF2B5EF4-FFF2-40B4-BE49-F238E27FC236}">
                <a16:creationId xmlns:a16="http://schemas.microsoft.com/office/drawing/2014/main" id="{0C32BF52-4DC4-4065-9377-9CEE3B4466B8}"/>
              </a:ext>
            </a:extLst>
          </p:cNvPr>
          <p:cNvGrpSpPr/>
          <p:nvPr/>
        </p:nvGrpSpPr>
        <p:grpSpPr>
          <a:xfrm>
            <a:off x="243058" y="6311396"/>
            <a:ext cx="11520000" cy="151558"/>
            <a:chOff x="2086375" y="2485623"/>
            <a:chExt cx="7972024" cy="151558"/>
          </a:xfrm>
        </p:grpSpPr>
        <p:cxnSp>
          <p:nvCxnSpPr>
            <p:cNvPr id="11" name="Straight Connector 10">
              <a:extLst>
                <a:ext uri="{FF2B5EF4-FFF2-40B4-BE49-F238E27FC236}">
                  <a16:creationId xmlns:a16="http://schemas.microsoft.com/office/drawing/2014/main" id="{CF49E782-A45C-481E-AB76-A63EAB5A4154}"/>
                </a:ext>
              </a:extLst>
            </p:cNvPr>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2" name="Straight Connector 11">
              <a:extLst>
                <a:ext uri="{FF2B5EF4-FFF2-40B4-BE49-F238E27FC236}">
                  <a16:creationId xmlns:a16="http://schemas.microsoft.com/office/drawing/2014/main" id="{9AEE78A6-9013-4F6E-9AE8-48FA6D2F26E4}"/>
                </a:ext>
              </a:extLst>
            </p:cNvPr>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3" name="Group 12">
            <a:extLst>
              <a:ext uri="{FF2B5EF4-FFF2-40B4-BE49-F238E27FC236}">
                <a16:creationId xmlns:a16="http://schemas.microsoft.com/office/drawing/2014/main" id="{38F07F79-A44F-4261-9115-BA24DC7D31F9}"/>
              </a:ext>
            </a:extLst>
          </p:cNvPr>
          <p:cNvGrpSpPr/>
          <p:nvPr/>
        </p:nvGrpSpPr>
        <p:grpSpPr>
          <a:xfrm rot="10800000">
            <a:off x="10604063" y="5189105"/>
            <a:ext cx="1465479" cy="1562762"/>
            <a:chOff x="101601" y="113638"/>
            <a:chExt cx="1465479" cy="1562762"/>
          </a:xfrm>
        </p:grpSpPr>
        <p:cxnSp>
          <p:nvCxnSpPr>
            <p:cNvPr id="14" name="Straight Connector 13">
              <a:extLst>
                <a:ext uri="{FF2B5EF4-FFF2-40B4-BE49-F238E27FC236}">
                  <a16:creationId xmlns:a16="http://schemas.microsoft.com/office/drawing/2014/main" id="{05B2A627-B832-4A70-B76E-E6A57C085CEB}"/>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5" name="Straight Connector 14">
              <a:extLst>
                <a:ext uri="{FF2B5EF4-FFF2-40B4-BE49-F238E27FC236}">
                  <a16:creationId xmlns:a16="http://schemas.microsoft.com/office/drawing/2014/main" id="{D88455FC-500B-49F2-AC99-730F9CCB96BE}"/>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aphicFrame>
        <p:nvGraphicFramePr>
          <p:cNvPr id="24" name="Content Placeholder 23">
            <a:extLst>
              <a:ext uri="{FF2B5EF4-FFF2-40B4-BE49-F238E27FC236}">
                <a16:creationId xmlns:a16="http://schemas.microsoft.com/office/drawing/2014/main" id="{4E3B7106-97E7-49C6-87E1-FF9DA4131335}"/>
              </a:ext>
            </a:extLst>
          </p:cNvPr>
          <p:cNvGraphicFramePr>
            <a:graphicFrameLocks noGrp="1"/>
          </p:cNvGraphicFramePr>
          <p:nvPr>
            <p:ph idx="1"/>
            <p:extLst>
              <p:ext uri="{D42A27DB-BD31-4B8C-83A1-F6EECF244321}">
                <p14:modId xmlns:p14="http://schemas.microsoft.com/office/powerpoint/2010/main" val="3597247408"/>
              </p:ext>
            </p:extLst>
          </p:nvPr>
        </p:nvGraphicFramePr>
        <p:xfrm>
          <a:off x="755245" y="2529732"/>
          <a:ext cx="10716101" cy="34076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8" name="Title 14">
            <a:extLst>
              <a:ext uri="{FF2B5EF4-FFF2-40B4-BE49-F238E27FC236}">
                <a16:creationId xmlns:a16="http://schemas.microsoft.com/office/drawing/2014/main" id="{A64E532B-9787-4954-A3C4-572CC96E84C6}"/>
              </a:ext>
            </a:extLst>
          </p:cNvPr>
          <p:cNvSpPr>
            <a:spLocks noGrp="1"/>
          </p:cNvSpPr>
          <p:nvPr>
            <p:ph type="title"/>
          </p:nvPr>
        </p:nvSpPr>
        <p:spPr>
          <a:xfrm>
            <a:off x="855496" y="929114"/>
            <a:ext cx="10515600" cy="1150166"/>
          </a:xfrm>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a:noAutofit/>
          </a:bodyPr>
          <a:lstStyle/>
          <a:p>
            <a:pPr algn="ctr"/>
            <a:r>
              <a:rPr lang="id-ID" sz="3200" b="1" spc="50" dirty="0">
                <a:ln w="9525" cmpd="sng">
                  <a:solidFill>
                    <a:schemeClr val="accent1"/>
                  </a:solidFill>
                  <a:prstDash val="solid"/>
                </a:ln>
                <a:solidFill>
                  <a:srgbClr val="70AD47">
                    <a:tint val="1000"/>
                  </a:srgbClr>
                </a:solidFill>
                <a:effectLst>
                  <a:glow rad="38100">
                    <a:schemeClr val="accent1">
                      <a:alpha val="40000"/>
                    </a:schemeClr>
                  </a:glow>
                </a:effectLst>
                <a:latin typeface="Flicker DEMO" pitchFamily="50" charset="0"/>
              </a:rPr>
              <a:t>SISTEM PERSAMAAN LINEAR:</a:t>
            </a:r>
            <a:br>
              <a:rPr lang="id-ID" sz="3200" b="1" spc="50" dirty="0">
                <a:ln w="9525" cmpd="sng">
                  <a:solidFill>
                    <a:schemeClr val="accent1"/>
                  </a:solidFill>
                  <a:prstDash val="solid"/>
                </a:ln>
                <a:solidFill>
                  <a:srgbClr val="70AD47">
                    <a:tint val="1000"/>
                  </a:srgbClr>
                </a:solidFill>
                <a:effectLst>
                  <a:glow rad="38100">
                    <a:schemeClr val="accent1">
                      <a:alpha val="40000"/>
                    </a:schemeClr>
                  </a:glow>
                </a:effectLst>
                <a:latin typeface="Flicker DEMO" pitchFamily="50" charset="0"/>
              </a:rPr>
            </a:br>
            <a:r>
              <a:rPr lang="id-ID" sz="3200" b="1" spc="50" dirty="0">
                <a:ln w="9525" cmpd="sng">
                  <a:solidFill>
                    <a:schemeClr val="accent1"/>
                  </a:solidFill>
                  <a:prstDash val="solid"/>
                </a:ln>
                <a:solidFill>
                  <a:srgbClr val="70AD47">
                    <a:tint val="1000"/>
                  </a:srgbClr>
                </a:solidFill>
                <a:effectLst>
                  <a:glow rad="38100">
                    <a:schemeClr val="accent1">
                      <a:alpha val="40000"/>
                    </a:schemeClr>
                  </a:glow>
                </a:effectLst>
                <a:latin typeface="Flicker DEMO" pitchFamily="50" charset="0"/>
              </a:rPr>
              <a:t>KOMPLEKSITAS KOMPUTASI</a:t>
            </a:r>
            <a:endParaRPr lang="en-US" sz="3200" b="1" spc="50" dirty="0">
              <a:ln w="9525" cmpd="sng">
                <a:solidFill>
                  <a:schemeClr val="accent1"/>
                </a:solidFill>
                <a:prstDash val="solid"/>
              </a:ln>
              <a:solidFill>
                <a:srgbClr val="70AD47">
                  <a:tint val="1000"/>
                </a:srgbClr>
              </a:solidFill>
              <a:effectLst>
                <a:glow rad="38100">
                  <a:schemeClr val="accent1">
                    <a:alpha val="40000"/>
                  </a:schemeClr>
                </a:glow>
              </a:effectLst>
              <a:latin typeface="Flicker DEMO" pitchFamily="50" charset="0"/>
            </a:endParaRPr>
          </a:p>
        </p:txBody>
      </p:sp>
    </p:spTree>
    <p:extLst>
      <p:ext uri="{BB962C8B-B14F-4D97-AF65-F5344CB8AC3E}">
        <p14:creationId xmlns:p14="http://schemas.microsoft.com/office/powerpoint/2010/main" val="3470033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0853D-7E8F-44B0-B2F7-FFE8AF69F811}"/>
              </a:ext>
            </a:extLst>
          </p:cNvPr>
          <p:cNvSpPr>
            <a:spLocks noGrp="1"/>
          </p:cNvSpPr>
          <p:nvPr>
            <p:ph type="title"/>
          </p:nvPr>
        </p:nvSpPr>
        <p:spPr>
          <a:xfrm>
            <a:off x="821202" y="874971"/>
            <a:ext cx="10515600" cy="816221"/>
          </a:xfrm>
        </p:spPr>
        <p:style>
          <a:lnRef idx="0">
            <a:schemeClr val="accent1"/>
          </a:lnRef>
          <a:fillRef idx="3">
            <a:schemeClr val="accent1"/>
          </a:fillRef>
          <a:effectRef idx="3">
            <a:schemeClr val="accent1"/>
          </a:effectRef>
          <a:fontRef idx="minor">
            <a:schemeClr val="lt1"/>
          </a:fontRef>
        </p:style>
        <p:txBody>
          <a:bodyPr>
            <a:normAutofit fontScale="90000"/>
          </a:bodyPr>
          <a:lstStyle/>
          <a:p>
            <a:br>
              <a:rPr lang="id-ID" dirty="0"/>
            </a:br>
            <a:r>
              <a:rPr lang="id-ID" dirty="0"/>
              <a:t>A. Floops Pada Perkalian Matriks</a:t>
            </a:r>
            <a:br>
              <a:rPr lang="id-ID" dirty="0"/>
            </a:br>
            <a:endParaRPr lang="id-ID"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F7AD411-F10D-4E3B-82AA-8ED6401529D5}"/>
                  </a:ext>
                </a:extLst>
              </p:cNvPr>
              <p:cNvSpPr>
                <a:spLocks noGrp="1"/>
              </p:cNvSpPr>
              <p:nvPr>
                <p:ph idx="1"/>
              </p:nvPr>
            </p:nvSpPr>
            <p:spPr>
              <a:xfrm>
                <a:off x="855496" y="1983136"/>
                <a:ext cx="10515600" cy="4351338"/>
              </a:xfrm>
            </p:spPr>
            <p:txBody>
              <a:bodyPr>
                <a:normAutofit fontScale="77500" lnSpcReduction="20000"/>
              </a:bodyPr>
              <a:lstStyle/>
              <a:p>
                <a:pPr marL="0" indent="0" algn="just">
                  <a:lnSpc>
                    <a:spcPct val="110000"/>
                  </a:lnSpc>
                  <a:buNone/>
                </a:pPr>
                <a:r>
                  <a:rPr lang="id-ID" sz="2600" b="1" dirty="0">
                    <a:latin typeface="Cambria" panose="02040503050406030204" pitchFamily="18" charset="0"/>
                    <a:ea typeface="Cambria" panose="02040503050406030204" pitchFamily="18" charset="0"/>
                  </a:rPr>
                  <a:t>Perkalian Matriks dengan Vektor</a:t>
                </a:r>
              </a:p>
              <a:p>
                <a:pPr marL="0" indent="0" algn="just">
                  <a:lnSpc>
                    <a:spcPct val="110000"/>
                  </a:lnSpc>
                  <a:buNone/>
                </a:pPr>
                <a:r>
                  <a:rPr lang="id-ID" sz="2600" dirty="0">
                    <a:latin typeface="Cambria" panose="02040503050406030204" pitchFamily="18" charset="0"/>
                    <a:ea typeface="Cambria" panose="02040503050406030204" pitchFamily="18" charset="0"/>
                  </a:rPr>
                  <a:t>Contoh 5.10</a:t>
                </a:r>
              </a:p>
              <a:p>
                <a:pPr marL="0" indent="0" algn="just">
                  <a:lnSpc>
                    <a:spcPct val="110000"/>
                  </a:lnSpc>
                  <a:buNone/>
                </a:pPr>
                <a:r>
                  <a:rPr lang="id-ID" sz="2600" dirty="0">
                    <a:latin typeface="Cambria" panose="02040503050406030204" pitchFamily="18" charset="0"/>
                    <a:ea typeface="Cambria" panose="02040503050406030204" pitchFamily="18" charset="0"/>
                  </a:rPr>
                  <a:t>Perhatikan perkalian matriks dibawah ini:</a:t>
                </a:r>
              </a:p>
              <a:p>
                <a:pPr marL="0" indent="0" algn="just">
                  <a:lnSpc>
                    <a:spcPct val="110000"/>
                  </a:lnSpc>
                  <a:buNone/>
                </a:pPr>
                <a14:m>
                  <m:oMathPara xmlns:m="http://schemas.openxmlformats.org/officeDocument/2006/math">
                    <m:oMathParaPr>
                      <m:jc m:val="centerGroup"/>
                    </m:oMathParaPr>
                    <m:oMath xmlns:m="http://schemas.openxmlformats.org/officeDocument/2006/math">
                      <m:d>
                        <m:dPr>
                          <m:begChr m:val="["/>
                          <m:endChr m:val="]"/>
                          <m:ctrlPr>
                            <a:rPr lang="id-ID" sz="2600" i="1" smtClean="0">
                              <a:latin typeface="Cambria Math" panose="02040503050406030204" pitchFamily="18" charset="0"/>
                            </a:rPr>
                          </m:ctrlPr>
                        </m:dPr>
                        <m:e>
                          <m:m>
                            <m:mPr>
                              <m:mcs>
                                <m:mc>
                                  <m:mcPr>
                                    <m:count m:val="3"/>
                                    <m:mcJc m:val="center"/>
                                  </m:mcPr>
                                </m:mc>
                              </m:mcs>
                              <m:ctrlPr>
                                <a:rPr lang="id-ID" sz="2600" i="1" smtClean="0">
                                  <a:latin typeface="Cambria Math" panose="02040503050406030204" pitchFamily="18" charset="0"/>
                                </a:rPr>
                              </m:ctrlPr>
                            </m:mPr>
                            <m:mr>
                              <m:e>
                                <m:r>
                                  <m:rPr>
                                    <m:brk m:alnAt="7"/>
                                  </m:rPr>
                                  <a:rPr lang="id-ID" sz="2600" b="0" i="1" smtClean="0">
                                    <a:latin typeface="Cambria Math" panose="02040503050406030204" pitchFamily="18" charset="0"/>
                                  </a:rPr>
                                  <m:t>1</m:t>
                                </m:r>
                              </m:e>
                              <m:e>
                                <m:r>
                                  <a:rPr lang="id-ID" sz="2600" b="0" i="1" smtClean="0">
                                    <a:latin typeface="Cambria Math" panose="02040503050406030204" pitchFamily="18" charset="0"/>
                                  </a:rPr>
                                  <m:t>2</m:t>
                                </m:r>
                              </m:e>
                              <m:e>
                                <m:r>
                                  <a:rPr lang="id-ID" sz="2600" b="0" i="1" smtClean="0">
                                    <a:latin typeface="Cambria Math" panose="02040503050406030204" pitchFamily="18" charset="0"/>
                                  </a:rPr>
                                  <m:t>3</m:t>
                                </m:r>
                              </m:e>
                            </m:mr>
                            <m:mr>
                              <m:e>
                                <m:r>
                                  <a:rPr lang="id-ID" sz="2600" b="0" i="1" smtClean="0">
                                    <a:latin typeface="Cambria Math" panose="02040503050406030204" pitchFamily="18" charset="0"/>
                                  </a:rPr>
                                  <m:t>4</m:t>
                                </m:r>
                              </m:e>
                              <m:e>
                                <m:r>
                                  <a:rPr lang="id-ID" sz="2600" b="0" i="1" smtClean="0">
                                    <a:latin typeface="Cambria Math" panose="02040503050406030204" pitchFamily="18" charset="0"/>
                                  </a:rPr>
                                  <m:t>5</m:t>
                                </m:r>
                              </m:e>
                              <m:e>
                                <m:r>
                                  <a:rPr lang="id-ID" sz="2600" b="0" i="1" smtClean="0">
                                    <a:latin typeface="Cambria Math" panose="02040503050406030204" pitchFamily="18" charset="0"/>
                                  </a:rPr>
                                  <m:t>6</m:t>
                                </m:r>
                              </m:e>
                            </m:mr>
                          </m:m>
                        </m:e>
                      </m:d>
                      <m:d>
                        <m:dPr>
                          <m:begChr m:val="["/>
                          <m:endChr m:val="]"/>
                          <m:ctrlPr>
                            <a:rPr lang="id-ID" sz="2600" i="1" smtClean="0">
                              <a:latin typeface="Cambria Math" panose="02040503050406030204" pitchFamily="18" charset="0"/>
                            </a:rPr>
                          </m:ctrlPr>
                        </m:dPr>
                        <m:e>
                          <m:m>
                            <m:mPr>
                              <m:mcs>
                                <m:mc>
                                  <m:mcPr>
                                    <m:count m:val="1"/>
                                    <m:mcJc m:val="center"/>
                                  </m:mcPr>
                                </m:mc>
                              </m:mcs>
                              <m:ctrlPr>
                                <a:rPr lang="id-ID" sz="2600" i="1" smtClean="0">
                                  <a:latin typeface="Cambria Math" panose="02040503050406030204" pitchFamily="18" charset="0"/>
                                </a:rPr>
                              </m:ctrlPr>
                            </m:mPr>
                            <m:mr>
                              <m:e>
                                <m:r>
                                  <m:rPr>
                                    <m:brk m:alnAt="7"/>
                                  </m:rPr>
                                  <a:rPr lang="id-ID" sz="2600" b="0" i="1" smtClean="0">
                                    <a:latin typeface="Cambria Math" panose="02040503050406030204" pitchFamily="18" charset="0"/>
                                  </a:rPr>
                                  <m:t>7</m:t>
                                </m:r>
                              </m:e>
                            </m:mr>
                            <m:mr>
                              <m:e>
                                <m:r>
                                  <a:rPr lang="id-ID" sz="2600" b="0" i="1" smtClean="0">
                                    <a:latin typeface="Cambria Math" panose="02040503050406030204" pitchFamily="18" charset="0"/>
                                  </a:rPr>
                                  <m:t>8</m:t>
                                </m:r>
                              </m:e>
                            </m:mr>
                            <m:mr>
                              <m:e>
                                <m:r>
                                  <a:rPr lang="id-ID" sz="2600" b="0" i="1" smtClean="0">
                                    <a:latin typeface="Cambria Math" panose="02040503050406030204" pitchFamily="18" charset="0"/>
                                  </a:rPr>
                                  <m:t>9</m:t>
                                </m:r>
                              </m:e>
                            </m:mr>
                          </m:m>
                        </m:e>
                      </m:d>
                      <m:r>
                        <a:rPr lang="id-ID" sz="2600" b="0" i="0" smtClean="0">
                          <a:latin typeface="Cambria Math" panose="02040503050406030204" pitchFamily="18" charset="0"/>
                        </a:rPr>
                        <m:t>=</m:t>
                      </m:r>
                      <m:d>
                        <m:dPr>
                          <m:begChr m:val="["/>
                          <m:endChr m:val="]"/>
                          <m:ctrlPr>
                            <a:rPr lang="id-ID" sz="2600" b="0" i="1" smtClean="0">
                              <a:latin typeface="Cambria Math" panose="02040503050406030204" pitchFamily="18" charset="0"/>
                            </a:rPr>
                          </m:ctrlPr>
                        </m:dPr>
                        <m:e>
                          <m:m>
                            <m:mPr>
                              <m:mcs>
                                <m:mc>
                                  <m:mcPr>
                                    <m:count m:val="1"/>
                                    <m:mcJc m:val="center"/>
                                  </m:mcPr>
                                </m:mc>
                              </m:mcs>
                              <m:ctrlPr>
                                <a:rPr lang="id-ID" sz="2600" b="0" i="1" smtClean="0">
                                  <a:latin typeface="Cambria Math" panose="02040503050406030204" pitchFamily="18" charset="0"/>
                                </a:rPr>
                              </m:ctrlPr>
                            </m:mPr>
                            <m:mr>
                              <m:e>
                                <m:r>
                                  <m:rPr>
                                    <m:brk m:alnAt="7"/>
                                  </m:rPr>
                                  <a:rPr lang="id-ID" sz="2600" b="0" i="1" smtClean="0">
                                    <a:latin typeface="Cambria Math" panose="02040503050406030204" pitchFamily="18" charset="0"/>
                                  </a:rPr>
                                  <m:t>5</m:t>
                                </m:r>
                                <m:r>
                                  <a:rPr lang="id-ID" sz="2600" b="0" i="1" smtClean="0">
                                    <a:latin typeface="Cambria Math" panose="02040503050406030204" pitchFamily="18" charset="0"/>
                                  </a:rPr>
                                  <m:t>0</m:t>
                                </m:r>
                              </m:e>
                            </m:mr>
                            <m:mr>
                              <m:e>
                                <m:r>
                                  <a:rPr lang="id-ID" sz="2600" b="0" i="1" smtClean="0">
                                    <a:latin typeface="Cambria Math" panose="02040503050406030204" pitchFamily="18" charset="0"/>
                                  </a:rPr>
                                  <m:t>122</m:t>
                                </m:r>
                              </m:e>
                            </m:mr>
                          </m:m>
                        </m:e>
                      </m:d>
                    </m:oMath>
                  </m:oMathPara>
                </a14:m>
                <a:endParaRPr lang="id-ID" sz="2600" dirty="0">
                  <a:latin typeface="Cambria" panose="02040503050406030204" pitchFamily="18" charset="0"/>
                  <a:ea typeface="Cambria" panose="02040503050406030204" pitchFamily="18" charset="0"/>
                </a:endParaRPr>
              </a:p>
              <a:p>
                <a:pPr marL="0" indent="0" algn="just">
                  <a:lnSpc>
                    <a:spcPct val="110000"/>
                  </a:lnSpc>
                  <a:buNone/>
                </a:pPr>
                <a:r>
                  <a:rPr lang="id-ID" sz="2600" dirty="0">
                    <a:latin typeface="Cambria" panose="02040503050406030204" pitchFamily="18" charset="0"/>
                    <a:ea typeface="Cambria" panose="02040503050406030204" pitchFamily="18" charset="0"/>
                  </a:rPr>
                  <a:t>Diperoleh:</a:t>
                </a:r>
              </a:p>
              <a:p>
                <a:pPr marL="0" indent="0" algn="just">
                  <a:lnSpc>
                    <a:spcPct val="110000"/>
                  </a:lnSpc>
                  <a:buNone/>
                </a:pPr>
                <a14:m>
                  <m:oMathPara xmlns:m="http://schemas.openxmlformats.org/officeDocument/2006/math">
                    <m:oMathParaPr>
                      <m:jc m:val="left"/>
                    </m:oMathParaPr>
                    <m:oMath xmlns:m="http://schemas.openxmlformats.org/officeDocument/2006/math">
                      <m:d>
                        <m:dPr>
                          <m:ctrlPr>
                            <a:rPr lang="id-ID" sz="2600" i="1">
                              <a:latin typeface="Cambria Math" panose="02040503050406030204" pitchFamily="18" charset="0"/>
                            </a:rPr>
                          </m:ctrlPr>
                        </m:dPr>
                        <m:e>
                          <m:r>
                            <a:rPr lang="id-ID" sz="2600" i="1">
                              <a:latin typeface="Cambria Math" panose="02040503050406030204" pitchFamily="18" charset="0"/>
                            </a:rPr>
                            <m:t>1</m:t>
                          </m:r>
                          <m:r>
                            <a:rPr lang="id-ID" sz="2600" i="1">
                              <a:latin typeface="Cambria Math" panose="02040503050406030204" pitchFamily="18" charset="0"/>
                              <a:ea typeface="Cambria Math" panose="02040503050406030204" pitchFamily="18" charset="0"/>
                            </a:rPr>
                            <m:t>×7</m:t>
                          </m:r>
                        </m:e>
                      </m:d>
                      <m:r>
                        <a:rPr lang="id-ID" sz="2600" i="1">
                          <a:latin typeface="Cambria Math" panose="02040503050406030204" pitchFamily="18" charset="0"/>
                          <a:ea typeface="Cambria Math" panose="02040503050406030204" pitchFamily="18" charset="0"/>
                        </a:rPr>
                        <m:t>+</m:t>
                      </m:r>
                      <m:d>
                        <m:dPr>
                          <m:ctrlPr>
                            <a:rPr lang="id-ID" sz="2600" i="1">
                              <a:latin typeface="Cambria Math" panose="02040503050406030204" pitchFamily="18" charset="0"/>
                              <a:ea typeface="Cambria Math" panose="02040503050406030204" pitchFamily="18" charset="0"/>
                            </a:rPr>
                          </m:ctrlPr>
                        </m:dPr>
                        <m:e>
                          <m:r>
                            <a:rPr lang="id-ID" sz="2600" i="1">
                              <a:latin typeface="Cambria Math" panose="02040503050406030204" pitchFamily="18" charset="0"/>
                              <a:ea typeface="Cambria Math" panose="02040503050406030204" pitchFamily="18" charset="0"/>
                            </a:rPr>
                            <m:t>2×8</m:t>
                          </m:r>
                        </m:e>
                      </m:d>
                      <m:r>
                        <a:rPr lang="id-ID" sz="2600" i="1">
                          <a:latin typeface="Cambria Math" panose="02040503050406030204" pitchFamily="18" charset="0"/>
                          <a:ea typeface="Cambria Math" panose="02040503050406030204" pitchFamily="18" charset="0"/>
                        </a:rPr>
                        <m:t>+</m:t>
                      </m:r>
                      <m:d>
                        <m:dPr>
                          <m:ctrlPr>
                            <a:rPr lang="id-ID" sz="2600" i="1">
                              <a:latin typeface="Cambria Math" panose="02040503050406030204" pitchFamily="18" charset="0"/>
                              <a:ea typeface="Cambria Math" panose="02040503050406030204" pitchFamily="18" charset="0"/>
                            </a:rPr>
                          </m:ctrlPr>
                        </m:dPr>
                        <m:e>
                          <m:r>
                            <a:rPr lang="id-ID" sz="2600" i="1">
                              <a:latin typeface="Cambria Math" panose="02040503050406030204" pitchFamily="18" charset="0"/>
                              <a:ea typeface="Cambria Math" panose="02040503050406030204" pitchFamily="18" charset="0"/>
                            </a:rPr>
                            <m:t>3×9</m:t>
                          </m:r>
                        </m:e>
                      </m:d>
                      <m:r>
                        <a:rPr lang="id-ID" sz="2600" i="1">
                          <a:latin typeface="Cambria Math" panose="02040503050406030204" pitchFamily="18" charset="0"/>
                          <a:ea typeface="Cambria Math" panose="02040503050406030204" pitchFamily="18" charset="0"/>
                        </a:rPr>
                        <m:t>=50</m:t>
                      </m:r>
                    </m:oMath>
                  </m:oMathPara>
                </a14:m>
                <a:endParaRPr lang="id-ID" sz="2600" dirty="0">
                  <a:latin typeface="Cambria" panose="02040503050406030204" pitchFamily="18" charset="0"/>
                  <a:ea typeface="Cambria" panose="02040503050406030204" pitchFamily="18" charset="0"/>
                </a:endParaRPr>
              </a:p>
              <a:p>
                <a:pPr marL="0" indent="0" algn="just">
                  <a:lnSpc>
                    <a:spcPct val="110000"/>
                  </a:lnSpc>
                  <a:buNone/>
                </a:pPr>
                <a14:m>
                  <m:oMathPara xmlns:m="http://schemas.openxmlformats.org/officeDocument/2006/math">
                    <m:oMathParaPr>
                      <m:jc m:val="left"/>
                    </m:oMathParaPr>
                    <m:oMath xmlns:m="http://schemas.openxmlformats.org/officeDocument/2006/math">
                      <m:d>
                        <m:dPr>
                          <m:ctrlPr>
                            <a:rPr lang="id-ID" sz="2600" i="1">
                              <a:latin typeface="Cambria Math" panose="02040503050406030204" pitchFamily="18" charset="0"/>
                            </a:rPr>
                          </m:ctrlPr>
                        </m:dPr>
                        <m:e>
                          <m:r>
                            <a:rPr lang="id-ID" sz="2600" b="0" i="1" smtClean="0">
                              <a:latin typeface="Cambria Math" panose="02040503050406030204" pitchFamily="18" charset="0"/>
                            </a:rPr>
                            <m:t>4</m:t>
                          </m:r>
                          <m:r>
                            <a:rPr lang="id-ID" sz="2600" i="1">
                              <a:latin typeface="Cambria Math" panose="02040503050406030204" pitchFamily="18" charset="0"/>
                              <a:ea typeface="Cambria Math" panose="02040503050406030204" pitchFamily="18" charset="0"/>
                            </a:rPr>
                            <m:t>×7</m:t>
                          </m:r>
                        </m:e>
                      </m:d>
                      <m:r>
                        <a:rPr lang="id-ID" sz="2600" i="1">
                          <a:latin typeface="Cambria Math" panose="02040503050406030204" pitchFamily="18" charset="0"/>
                          <a:ea typeface="Cambria Math" panose="02040503050406030204" pitchFamily="18" charset="0"/>
                        </a:rPr>
                        <m:t>+</m:t>
                      </m:r>
                      <m:d>
                        <m:dPr>
                          <m:ctrlPr>
                            <a:rPr lang="id-ID" sz="2600" i="1">
                              <a:latin typeface="Cambria Math" panose="02040503050406030204" pitchFamily="18" charset="0"/>
                              <a:ea typeface="Cambria Math" panose="02040503050406030204" pitchFamily="18" charset="0"/>
                            </a:rPr>
                          </m:ctrlPr>
                        </m:dPr>
                        <m:e>
                          <m:r>
                            <a:rPr lang="id-ID" sz="2600" b="0" i="1" smtClean="0">
                              <a:latin typeface="Cambria Math" panose="02040503050406030204" pitchFamily="18" charset="0"/>
                              <a:ea typeface="Cambria Math" panose="02040503050406030204" pitchFamily="18" charset="0"/>
                            </a:rPr>
                            <m:t>5</m:t>
                          </m:r>
                          <m:r>
                            <a:rPr lang="id-ID" sz="2600" i="1">
                              <a:latin typeface="Cambria Math" panose="02040503050406030204" pitchFamily="18" charset="0"/>
                              <a:ea typeface="Cambria Math" panose="02040503050406030204" pitchFamily="18" charset="0"/>
                            </a:rPr>
                            <m:t>×8</m:t>
                          </m:r>
                        </m:e>
                      </m:d>
                      <m:r>
                        <a:rPr lang="id-ID" sz="2600" i="1">
                          <a:latin typeface="Cambria Math" panose="02040503050406030204" pitchFamily="18" charset="0"/>
                          <a:ea typeface="Cambria Math" panose="02040503050406030204" pitchFamily="18" charset="0"/>
                        </a:rPr>
                        <m:t>+</m:t>
                      </m:r>
                      <m:d>
                        <m:dPr>
                          <m:ctrlPr>
                            <a:rPr lang="id-ID" sz="2600" i="1">
                              <a:latin typeface="Cambria Math" panose="02040503050406030204" pitchFamily="18" charset="0"/>
                              <a:ea typeface="Cambria Math" panose="02040503050406030204" pitchFamily="18" charset="0"/>
                            </a:rPr>
                          </m:ctrlPr>
                        </m:dPr>
                        <m:e>
                          <m:r>
                            <a:rPr lang="id-ID" sz="2600" b="0" i="1" smtClean="0">
                              <a:latin typeface="Cambria Math" panose="02040503050406030204" pitchFamily="18" charset="0"/>
                              <a:ea typeface="Cambria Math" panose="02040503050406030204" pitchFamily="18" charset="0"/>
                            </a:rPr>
                            <m:t>6</m:t>
                          </m:r>
                          <m:r>
                            <a:rPr lang="id-ID" sz="2600" i="1">
                              <a:latin typeface="Cambria Math" panose="02040503050406030204" pitchFamily="18" charset="0"/>
                              <a:ea typeface="Cambria Math" panose="02040503050406030204" pitchFamily="18" charset="0"/>
                            </a:rPr>
                            <m:t>×9</m:t>
                          </m:r>
                        </m:e>
                      </m:d>
                      <m:r>
                        <a:rPr lang="id-ID" sz="2600" i="1">
                          <a:latin typeface="Cambria Math" panose="02040503050406030204" pitchFamily="18" charset="0"/>
                          <a:ea typeface="Cambria Math" panose="02040503050406030204" pitchFamily="18" charset="0"/>
                        </a:rPr>
                        <m:t>=</m:t>
                      </m:r>
                      <m:r>
                        <a:rPr lang="id-ID" sz="2600" b="0" i="1" smtClean="0">
                          <a:latin typeface="Cambria Math" panose="02040503050406030204" pitchFamily="18" charset="0"/>
                          <a:ea typeface="Cambria Math" panose="02040503050406030204" pitchFamily="18" charset="0"/>
                        </a:rPr>
                        <m:t>122</m:t>
                      </m:r>
                    </m:oMath>
                  </m:oMathPara>
                </a14:m>
                <a:endParaRPr lang="id-ID" sz="2600" dirty="0">
                  <a:latin typeface="Cambria" panose="02040503050406030204" pitchFamily="18" charset="0"/>
                  <a:ea typeface="Cambria" panose="02040503050406030204" pitchFamily="18" charset="0"/>
                </a:endParaRPr>
              </a:p>
              <a:p>
                <a:pPr marL="0" indent="0" algn="just">
                  <a:lnSpc>
                    <a:spcPct val="110000"/>
                  </a:lnSpc>
                  <a:buNone/>
                </a:pPr>
                <a:r>
                  <a:rPr lang="id-ID" sz="2600" dirty="0">
                    <a:latin typeface="Cambria" panose="02040503050406030204" pitchFamily="18" charset="0"/>
                    <a:ea typeface="Cambria" panose="02040503050406030204" pitchFamily="18" charset="0"/>
                  </a:rPr>
                  <a:t>Jadi, secara manual dibutuhkan 2 penjumlahan dan 3 perkalian pada setiap matriks, sehingga total flops untuk menyelesaikan perkalian tersebut adalah</a:t>
                </a:r>
              </a:p>
              <a:p>
                <a:pPr marL="0" indent="0" algn="just">
                  <a:lnSpc>
                    <a:spcPct val="110000"/>
                  </a:lnSpc>
                  <a:buNone/>
                </a:pPr>
                <a14:m>
                  <m:oMathPara xmlns:m="http://schemas.openxmlformats.org/officeDocument/2006/math">
                    <m:oMathParaPr>
                      <m:jc m:val="left"/>
                    </m:oMathParaPr>
                    <m:oMath xmlns:m="http://schemas.openxmlformats.org/officeDocument/2006/math">
                      <m:r>
                        <a:rPr lang="id-ID" sz="2600" b="0" i="0" smtClean="0">
                          <a:latin typeface="Cambria Math" panose="02040503050406030204" pitchFamily="18" charset="0"/>
                        </a:rPr>
                        <m:t>2</m:t>
                      </m:r>
                      <m:r>
                        <a:rPr lang="id-ID" sz="2600" b="0" i="1" smtClean="0">
                          <a:latin typeface="Cambria Math" panose="02040503050406030204" pitchFamily="18" charset="0"/>
                        </a:rPr>
                        <m:t>(2</m:t>
                      </m:r>
                      <m:r>
                        <a:rPr lang="id-ID" sz="2600" i="1">
                          <a:latin typeface="Cambria Math" panose="02040503050406030204" pitchFamily="18" charset="0"/>
                          <a:ea typeface="Cambria Math" panose="02040503050406030204" pitchFamily="18" charset="0"/>
                        </a:rPr>
                        <m:t>+</m:t>
                      </m:r>
                      <m:r>
                        <a:rPr lang="id-ID" sz="2600" b="0" i="1" smtClean="0">
                          <a:latin typeface="Cambria Math" panose="02040503050406030204" pitchFamily="18" charset="0"/>
                          <a:ea typeface="Cambria Math" panose="02040503050406030204" pitchFamily="18" charset="0"/>
                        </a:rPr>
                        <m:t>3)</m:t>
                      </m:r>
                      <m:r>
                        <a:rPr lang="id-ID" sz="2600" i="1">
                          <a:latin typeface="Cambria Math" panose="02040503050406030204" pitchFamily="18" charset="0"/>
                          <a:ea typeface="Cambria Math" panose="02040503050406030204" pitchFamily="18" charset="0"/>
                        </a:rPr>
                        <m:t>=</m:t>
                      </m:r>
                      <m:r>
                        <a:rPr lang="id-ID" sz="2600" b="0" i="1" smtClean="0">
                          <a:latin typeface="Cambria Math" panose="02040503050406030204" pitchFamily="18" charset="0"/>
                          <a:ea typeface="Cambria Math" panose="02040503050406030204" pitchFamily="18" charset="0"/>
                        </a:rPr>
                        <m:t>10.</m:t>
                      </m:r>
                    </m:oMath>
                  </m:oMathPara>
                </a14:m>
                <a:endParaRPr lang="id-ID" sz="2600" dirty="0">
                  <a:latin typeface="Cambria" panose="02040503050406030204" pitchFamily="18" charset="0"/>
                  <a:ea typeface="Cambria" panose="02040503050406030204" pitchFamily="18" charset="0"/>
                </a:endParaRPr>
              </a:p>
              <a:p>
                <a:pPr marL="0" indent="0">
                  <a:buNone/>
                </a:pPr>
                <a:endParaRPr lang="id-ID" dirty="0"/>
              </a:p>
              <a:p>
                <a:pPr marL="0" indent="0">
                  <a:buNone/>
                </a:pPr>
                <a:endParaRPr lang="id-ID" dirty="0"/>
              </a:p>
            </p:txBody>
          </p:sp>
        </mc:Choice>
        <mc:Fallback xmlns="">
          <p:sp>
            <p:nvSpPr>
              <p:cNvPr id="3" name="Content Placeholder 2">
                <a:extLst>
                  <a:ext uri="{FF2B5EF4-FFF2-40B4-BE49-F238E27FC236}">
                    <a16:creationId xmlns:a16="http://schemas.microsoft.com/office/drawing/2014/main" id="{4F7AD411-F10D-4E3B-82AA-8ED6401529D5}"/>
                  </a:ext>
                </a:extLst>
              </p:cNvPr>
              <p:cNvSpPr>
                <a:spLocks noGrp="1" noRot="1" noChangeAspect="1" noMove="1" noResize="1" noEditPoints="1" noAdjustHandles="1" noChangeArrowheads="1" noChangeShapeType="1" noTextEdit="1"/>
              </p:cNvSpPr>
              <p:nvPr>
                <p:ph idx="1"/>
              </p:nvPr>
            </p:nvSpPr>
            <p:spPr>
              <a:xfrm>
                <a:off x="855496" y="1983136"/>
                <a:ext cx="10515600" cy="4351338"/>
              </a:xfrm>
              <a:blipFill>
                <a:blip r:embed="rId3"/>
                <a:stretch>
                  <a:fillRect l="-580" t="-1401" r="-638"/>
                </a:stretch>
              </a:blipFill>
            </p:spPr>
            <p:txBody>
              <a:bodyPr/>
              <a:lstStyle/>
              <a:p>
                <a:r>
                  <a:rPr lang="id-ID">
                    <a:noFill/>
                  </a:rPr>
                  <a:t> </a:t>
                </a:r>
              </a:p>
            </p:txBody>
          </p:sp>
        </mc:Fallback>
      </mc:AlternateContent>
      <p:grpSp>
        <p:nvGrpSpPr>
          <p:cNvPr id="4" name="Group 3">
            <a:extLst>
              <a:ext uri="{FF2B5EF4-FFF2-40B4-BE49-F238E27FC236}">
                <a16:creationId xmlns:a16="http://schemas.microsoft.com/office/drawing/2014/main" id="{D024301D-D7F9-4973-AC5D-E2F129464201}"/>
              </a:ext>
            </a:extLst>
          </p:cNvPr>
          <p:cNvGrpSpPr/>
          <p:nvPr/>
        </p:nvGrpSpPr>
        <p:grpSpPr>
          <a:xfrm>
            <a:off x="101601" y="113638"/>
            <a:ext cx="1465479" cy="1562762"/>
            <a:chOff x="101601" y="113638"/>
            <a:chExt cx="1465479" cy="1562762"/>
          </a:xfrm>
        </p:grpSpPr>
        <p:cxnSp>
          <p:nvCxnSpPr>
            <p:cNvPr id="5" name="Straight Connector 4">
              <a:extLst>
                <a:ext uri="{FF2B5EF4-FFF2-40B4-BE49-F238E27FC236}">
                  <a16:creationId xmlns:a16="http://schemas.microsoft.com/office/drawing/2014/main" id="{59114338-E5B6-4D39-A926-2568D76A40C0}"/>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6" name="Straight Connector 5">
              <a:extLst>
                <a:ext uri="{FF2B5EF4-FFF2-40B4-BE49-F238E27FC236}">
                  <a16:creationId xmlns:a16="http://schemas.microsoft.com/office/drawing/2014/main" id="{63A6BC1C-AA58-493F-9F50-963019873D1C}"/>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7" name="Group 6">
            <a:extLst>
              <a:ext uri="{FF2B5EF4-FFF2-40B4-BE49-F238E27FC236}">
                <a16:creationId xmlns:a16="http://schemas.microsoft.com/office/drawing/2014/main" id="{DCAA9445-3B74-40E3-BA57-726B942BB4E7}"/>
              </a:ext>
            </a:extLst>
          </p:cNvPr>
          <p:cNvGrpSpPr/>
          <p:nvPr/>
        </p:nvGrpSpPr>
        <p:grpSpPr>
          <a:xfrm>
            <a:off x="353297" y="431579"/>
            <a:ext cx="11520000" cy="128480"/>
            <a:chOff x="2196612" y="1657878"/>
            <a:chExt cx="7972024" cy="128480"/>
          </a:xfrm>
        </p:grpSpPr>
        <p:cxnSp>
          <p:nvCxnSpPr>
            <p:cNvPr id="8" name="Straight Connector 7">
              <a:extLst>
                <a:ext uri="{FF2B5EF4-FFF2-40B4-BE49-F238E27FC236}">
                  <a16:creationId xmlns:a16="http://schemas.microsoft.com/office/drawing/2014/main" id="{F5BAC054-C55C-4CF2-94F8-D24AD155BDE4}"/>
                </a:ext>
              </a:extLst>
            </p:cNvPr>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9" name="Straight Connector 8">
              <a:extLst>
                <a:ext uri="{FF2B5EF4-FFF2-40B4-BE49-F238E27FC236}">
                  <a16:creationId xmlns:a16="http://schemas.microsoft.com/office/drawing/2014/main" id="{04CA53A3-EDED-4053-BD65-93299ED58E78}"/>
                </a:ext>
              </a:extLst>
            </p:cNvPr>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0" name="Group 9">
            <a:extLst>
              <a:ext uri="{FF2B5EF4-FFF2-40B4-BE49-F238E27FC236}">
                <a16:creationId xmlns:a16="http://schemas.microsoft.com/office/drawing/2014/main" id="{31F0D6BE-E09F-4EC8-9DBC-2AA72CE6546F}"/>
              </a:ext>
            </a:extLst>
          </p:cNvPr>
          <p:cNvGrpSpPr/>
          <p:nvPr/>
        </p:nvGrpSpPr>
        <p:grpSpPr>
          <a:xfrm>
            <a:off x="243058" y="6311396"/>
            <a:ext cx="11520000" cy="151558"/>
            <a:chOff x="2086375" y="2485623"/>
            <a:chExt cx="7972024" cy="151558"/>
          </a:xfrm>
        </p:grpSpPr>
        <p:cxnSp>
          <p:nvCxnSpPr>
            <p:cNvPr id="11" name="Straight Connector 10">
              <a:extLst>
                <a:ext uri="{FF2B5EF4-FFF2-40B4-BE49-F238E27FC236}">
                  <a16:creationId xmlns:a16="http://schemas.microsoft.com/office/drawing/2014/main" id="{97245F1B-5105-4934-AD92-F47F81537A7C}"/>
                </a:ext>
              </a:extLst>
            </p:cNvPr>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2" name="Straight Connector 11">
              <a:extLst>
                <a:ext uri="{FF2B5EF4-FFF2-40B4-BE49-F238E27FC236}">
                  <a16:creationId xmlns:a16="http://schemas.microsoft.com/office/drawing/2014/main" id="{072FA54C-4F83-4B43-968E-4025CC5B3A5B}"/>
                </a:ext>
              </a:extLst>
            </p:cNvPr>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3" name="Group 12">
            <a:extLst>
              <a:ext uri="{FF2B5EF4-FFF2-40B4-BE49-F238E27FC236}">
                <a16:creationId xmlns:a16="http://schemas.microsoft.com/office/drawing/2014/main" id="{C35E9969-CD1C-48C9-919F-F1C9FBF5C5C4}"/>
              </a:ext>
            </a:extLst>
          </p:cNvPr>
          <p:cNvGrpSpPr/>
          <p:nvPr/>
        </p:nvGrpSpPr>
        <p:grpSpPr>
          <a:xfrm rot="10800000">
            <a:off x="10604063" y="5189105"/>
            <a:ext cx="1465479" cy="1562762"/>
            <a:chOff x="101601" y="113638"/>
            <a:chExt cx="1465479" cy="1562762"/>
          </a:xfrm>
        </p:grpSpPr>
        <p:cxnSp>
          <p:nvCxnSpPr>
            <p:cNvPr id="14" name="Straight Connector 13">
              <a:extLst>
                <a:ext uri="{FF2B5EF4-FFF2-40B4-BE49-F238E27FC236}">
                  <a16:creationId xmlns:a16="http://schemas.microsoft.com/office/drawing/2014/main" id="{760761A6-54CB-4436-83CE-4E15557E26FC}"/>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5" name="Straight Connector 14">
              <a:extLst>
                <a:ext uri="{FF2B5EF4-FFF2-40B4-BE49-F238E27FC236}">
                  <a16:creationId xmlns:a16="http://schemas.microsoft.com/office/drawing/2014/main" id="{F31C241A-2116-4548-8E8E-1ECB49BFA515}"/>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Tree>
    <p:extLst>
      <p:ext uri="{BB962C8B-B14F-4D97-AF65-F5344CB8AC3E}">
        <p14:creationId xmlns:p14="http://schemas.microsoft.com/office/powerpoint/2010/main" val="42288476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E84D3E0-9C32-4697-AF83-F96DB0E9FACB}"/>
                  </a:ext>
                </a:extLst>
              </p:cNvPr>
              <p:cNvSpPr>
                <a:spLocks noGrp="1"/>
              </p:cNvSpPr>
              <p:nvPr>
                <p:ph idx="1"/>
              </p:nvPr>
            </p:nvSpPr>
            <p:spPr>
              <a:xfrm>
                <a:off x="834340" y="1877663"/>
                <a:ext cx="10494742" cy="4383674"/>
              </a:xfrm>
            </p:spPr>
            <p:txBody>
              <a:bodyPr>
                <a:normAutofit fontScale="70000" lnSpcReduction="20000"/>
              </a:bodyPr>
              <a:lstStyle/>
              <a:p>
                <a:pPr marL="0" indent="0" algn="just">
                  <a:lnSpc>
                    <a:spcPct val="120000"/>
                  </a:lnSpc>
                  <a:spcBef>
                    <a:spcPts val="0"/>
                  </a:spcBef>
                  <a:buNone/>
                </a:pPr>
                <a:r>
                  <a:rPr lang="id-ID" b="1" dirty="0">
                    <a:latin typeface="Cambria" panose="02040503050406030204" pitchFamily="18" charset="0"/>
                    <a:ea typeface="Cambria" panose="02040503050406030204" pitchFamily="18" charset="0"/>
                  </a:rPr>
                  <a:t>Perkalian Matriks dengan Vektor</a:t>
                </a:r>
              </a:p>
              <a:p>
                <a:pPr marL="0" indent="0" algn="just">
                  <a:lnSpc>
                    <a:spcPct val="120000"/>
                  </a:lnSpc>
                  <a:spcBef>
                    <a:spcPts val="0"/>
                  </a:spcBef>
                  <a:buNone/>
                </a:pPr>
                <a:r>
                  <a:rPr lang="id-ID" dirty="0">
                    <a:latin typeface="Cambria" panose="02040503050406030204" pitchFamily="18" charset="0"/>
                    <a:ea typeface="Cambria" panose="02040503050406030204" pitchFamily="18" charset="0"/>
                  </a:rPr>
                  <a:t>Misalkan A matriks berukuran </a:t>
                </a:r>
                <a14:m>
                  <m:oMath xmlns:m="http://schemas.openxmlformats.org/officeDocument/2006/math">
                    <m:r>
                      <a:rPr lang="id-ID" i="1">
                        <a:latin typeface="Cambria Math" panose="02040503050406030204" pitchFamily="18" charset="0"/>
                      </a:rPr>
                      <m:t>𝑚</m:t>
                    </m:r>
                    <m:r>
                      <a:rPr lang="id-ID" i="1">
                        <a:latin typeface="Cambria Math" panose="02040503050406030204" pitchFamily="18" charset="0"/>
                        <a:ea typeface="Cambria Math" panose="02040503050406030204" pitchFamily="18" charset="0"/>
                      </a:rPr>
                      <m:t>×</m:t>
                    </m:r>
                    <m:r>
                      <a:rPr lang="id-ID" i="1">
                        <a:latin typeface="Cambria Math" panose="02040503050406030204" pitchFamily="18" charset="0"/>
                        <a:ea typeface="Cambria Math" panose="02040503050406030204" pitchFamily="18" charset="0"/>
                      </a:rPr>
                      <m:t>𝑛</m:t>
                    </m:r>
                  </m:oMath>
                </a14:m>
                <a:r>
                  <a:rPr lang="id-ID" dirty="0">
                    <a:latin typeface="Cambria" panose="02040503050406030204" pitchFamily="18" charset="0"/>
                    <a:ea typeface="Cambria" panose="02040503050406030204" pitchFamily="18" charset="0"/>
                  </a:rPr>
                  <a:t> dan </a:t>
                </a:r>
                <a14:m>
                  <m:oMath xmlns:m="http://schemas.openxmlformats.org/officeDocument/2006/math">
                    <m:r>
                      <a:rPr lang="id-ID" i="1">
                        <a:latin typeface="Cambria Math" panose="02040503050406030204" pitchFamily="18" charset="0"/>
                      </a:rPr>
                      <m:t>𝑥</m:t>
                    </m:r>
                  </m:oMath>
                </a14:m>
                <a:r>
                  <a:rPr lang="id-ID" dirty="0">
                    <a:latin typeface="Cambria" panose="02040503050406030204" pitchFamily="18" charset="0"/>
                    <a:ea typeface="Cambria" panose="02040503050406030204" pitchFamily="18" charset="0"/>
                  </a:rPr>
                  <a:t> vektor berukuran </a:t>
                </a:r>
                <a14:m>
                  <m:oMath xmlns:m="http://schemas.openxmlformats.org/officeDocument/2006/math">
                    <m:r>
                      <m:rPr>
                        <m:sty m:val="p"/>
                      </m:rPr>
                      <a:rPr lang="id-ID">
                        <a:latin typeface="Cambria Math" panose="02040503050406030204" pitchFamily="18" charset="0"/>
                        <a:ea typeface="Cambria Math" panose="02040503050406030204" pitchFamily="18" charset="0"/>
                      </a:rPr>
                      <m:t>n</m:t>
                    </m:r>
                    <m:r>
                      <a:rPr lang="id-ID" i="1">
                        <a:latin typeface="Cambria Math" panose="02040503050406030204" pitchFamily="18" charset="0"/>
                        <a:ea typeface="Cambria Math" panose="02040503050406030204" pitchFamily="18" charset="0"/>
                      </a:rPr>
                      <m:t>×</m:t>
                    </m:r>
                    <m:r>
                      <a:rPr lang="id-ID" i="1">
                        <a:latin typeface="Cambria Math" panose="02040503050406030204" pitchFamily="18" charset="0"/>
                        <a:ea typeface="Cambria Math" panose="02040503050406030204" pitchFamily="18" charset="0"/>
                      </a:rPr>
                      <m:t>𝑙</m:t>
                    </m:r>
                  </m:oMath>
                </a14:m>
                <a:r>
                  <a:rPr lang="id-ID" dirty="0">
                    <a:latin typeface="Cambria" panose="02040503050406030204" pitchFamily="18" charset="0"/>
                    <a:ea typeface="Cambria" panose="02040503050406030204" pitchFamily="18" charset="0"/>
                  </a:rPr>
                  <a:t> sebagai berikut:</a:t>
                </a:r>
              </a:p>
              <a:p>
                <a:pPr marL="0" indent="0" algn="just">
                  <a:lnSpc>
                    <a:spcPct val="120000"/>
                  </a:lnSpc>
                  <a:spcBef>
                    <a:spcPts val="0"/>
                  </a:spcBef>
                  <a:buNone/>
                </a:pPr>
                <a:endParaRPr lang="id-ID" dirty="0">
                  <a:latin typeface="Cambria" panose="02040503050406030204" pitchFamily="18" charset="0"/>
                  <a:ea typeface="Cambria" panose="02040503050406030204" pitchFamily="18" charset="0"/>
                </a:endParaRPr>
              </a:p>
              <a:p>
                <a:pPr marL="0" indent="0" algn="ctr">
                  <a:lnSpc>
                    <a:spcPct val="120000"/>
                  </a:lnSpc>
                  <a:spcBef>
                    <a:spcPts val="0"/>
                  </a:spcBef>
                  <a:buNone/>
                </a:pPr>
                <a14:m>
                  <m:oMath xmlns:m="http://schemas.openxmlformats.org/officeDocument/2006/math">
                    <m:r>
                      <a:rPr lang="id-ID" i="1" smtClean="0">
                        <a:solidFill>
                          <a:schemeClr val="tx1"/>
                        </a:solidFill>
                        <a:latin typeface="Cambria Math" panose="02040503050406030204" pitchFamily="18" charset="0"/>
                      </a:rPr>
                      <m:t>𝐴</m:t>
                    </m:r>
                    <m:r>
                      <a:rPr lang="id-ID" i="1" smtClean="0">
                        <a:solidFill>
                          <a:schemeClr val="tx1"/>
                        </a:solidFill>
                        <a:latin typeface="Cambria Math" panose="02040503050406030204" pitchFamily="18" charset="0"/>
                      </a:rPr>
                      <m:t>= </m:t>
                    </m:r>
                    <m:d>
                      <m:dPr>
                        <m:begChr m:val="["/>
                        <m:endChr m:val="]"/>
                        <m:ctrlPr>
                          <a:rPr lang="id-ID" i="1">
                            <a:solidFill>
                              <a:schemeClr val="tx1"/>
                            </a:solidFill>
                            <a:latin typeface="Cambria Math" panose="02040503050406030204" pitchFamily="18" charset="0"/>
                          </a:rPr>
                        </m:ctrlPr>
                      </m:dPr>
                      <m:e>
                        <m:m>
                          <m:mPr>
                            <m:mcs>
                              <m:mc>
                                <m:mcPr>
                                  <m:count m:val="3"/>
                                  <m:mcJc m:val="center"/>
                                </m:mcPr>
                              </m:mc>
                            </m:mcs>
                            <m:ctrlPr>
                              <a:rPr lang="id-ID" i="1">
                                <a:solidFill>
                                  <a:schemeClr val="tx1"/>
                                </a:solidFill>
                                <a:latin typeface="Cambria Math" panose="02040503050406030204" pitchFamily="18" charset="0"/>
                              </a:rPr>
                            </m:ctrlPr>
                          </m:mPr>
                          <m:mr>
                            <m:e>
                              <m:sSub>
                                <m:sSubPr>
                                  <m:ctrlPr>
                                    <a:rPr lang="id-ID" i="1">
                                      <a:solidFill>
                                        <a:schemeClr val="tx1"/>
                                      </a:solidFill>
                                      <a:latin typeface="Cambria Math" panose="02040503050406030204" pitchFamily="18" charset="0"/>
                                    </a:rPr>
                                  </m:ctrlPr>
                                </m:sSubPr>
                                <m:e>
                                  <m:r>
                                    <a:rPr lang="id-ID" i="1">
                                      <a:solidFill>
                                        <a:schemeClr val="tx1"/>
                                      </a:solidFill>
                                      <a:latin typeface="Cambria Math" panose="02040503050406030204" pitchFamily="18" charset="0"/>
                                    </a:rPr>
                                    <m:t>𝑎</m:t>
                                  </m:r>
                                </m:e>
                                <m:sub>
                                  <m:r>
                                    <a:rPr lang="id-ID" i="1">
                                      <a:solidFill>
                                        <a:schemeClr val="tx1"/>
                                      </a:solidFill>
                                      <a:latin typeface="Cambria Math" panose="02040503050406030204" pitchFamily="18" charset="0"/>
                                    </a:rPr>
                                    <m:t>11</m:t>
                                  </m:r>
                                </m:sub>
                              </m:sSub>
                            </m:e>
                            <m:e>
                              <m:r>
                                <a:rPr lang="id-ID" i="1">
                                  <a:solidFill>
                                    <a:schemeClr val="tx1"/>
                                  </a:solidFill>
                                  <a:latin typeface="Cambria Math" panose="02040503050406030204" pitchFamily="18" charset="0"/>
                                </a:rPr>
                                <m:t>⋯</m:t>
                              </m:r>
                            </m:e>
                            <m:e>
                              <m:sSub>
                                <m:sSubPr>
                                  <m:ctrlPr>
                                    <a:rPr lang="id-ID" i="1">
                                      <a:solidFill>
                                        <a:schemeClr val="tx1"/>
                                      </a:solidFill>
                                      <a:latin typeface="Cambria Math" panose="02040503050406030204" pitchFamily="18" charset="0"/>
                                    </a:rPr>
                                  </m:ctrlPr>
                                </m:sSubPr>
                                <m:e>
                                  <m:r>
                                    <a:rPr lang="id-ID" i="1">
                                      <a:solidFill>
                                        <a:schemeClr val="tx1"/>
                                      </a:solidFill>
                                      <a:latin typeface="Cambria Math" panose="02040503050406030204" pitchFamily="18" charset="0"/>
                                    </a:rPr>
                                    <m:t>𝑎</m:t>
                                  </m:r>
                                </m:e>
                                <m:sub>
                                  <m:r>
                                    <a:rPr lang="id-ID" i="1">
                                      <a:solidFill>
                                        <a:schemeClr val="tx1"/>
                                      </a:solidFill>
                                      <a:latin typeface="Cambria Math" panose="02040503050406030204" pitchFamily="18" charset="0"/>
                                    </a:rPr>
                                    <m:t>1</m:t>
                                  </m:r>
                                  <m:r>
                                    <a:rPr lang="id-ID" i="1">
                                      <a:solidFill>
                                        <a:schemeClr val="tx1"/>
                                      </a:solidFill>
                                      <a:latin typeface="Cambria Math" panose="02040503050406030204" pitchFamily="18" charset="0"/>
                                    </a:rPr>
                                    <m:t>𝑛</m:t>
                                  </m:r>
                                </m:sub>
                              </m:sSub>
                            </m:e>
                          </m:mr>
                          <m:mr>
                            <m:e>
                              <m:r>
                                <a:rPr lang="id-ID" i="1">
                                  <a:solidFill>
                                    <a:schemeClr val="tx1"/>
                                  </a:solidFill>
                                  <a:latin typeface="Cambria Math" panose="02040503050406030204" pitchFamily="18" charset="0"/>
                                </a:rPr>
                                <m:t>⋮</m:t>
                              </m:r>
                            </m:e>
                            <m:e>
                              <m:r>
                                <a:rPr lang="id-ID" i="1">
                                  <a:solidFill>
                                    <a:schemeClr val="tx1"/>
                                  </a:solidFill>
                                  <a:latin typeface="Cambria Math" panose="02040503050406030204" pitchFamily="18" charset="0"/>
                                </a:rPr>
                                <m:t>⋱</m:t>
                              </m:r>
                            </m:e>
                            <m:e>
                              <m:r>
                                <a:rPr lang="id-ID" i="1">
                                  <a:solidFill>
                                    <a:schemeClr val="tx1"/>
                                  </a:solidFill>
                                  <a:latin typeface="Cambria Math" panose="02040503050406030204" pitchFamily="18" charset="0"/>
                                </a:rPr>
                                <m:t>⋮</m:t>
                              </m:r>
                            </m:e>
                          </m:mr>
                          <m:mr>
                            <m:e>
                              <m:sSub>
                                <m:sSubPr>
                                  <m:ctrlPr>
                                    <a:rPr lang="id-ID" i="1">
                                      <a:solidFill>
                                        <a:schemeClr val="tx1"/>
                                      </a:solidFill>
                                      <a:latin typeface="Cambria Math" panose="02040503050406030204" pitchFamily="18" charset="0"/>
                                    </a:rPr>
                                  </m:ctrlPr>
                                </m:sSubPr>
                                <m:e>
                                  <m:r>
                                    <a:rPr lang="id-ID" i="1">
                                      <a:solidFill>
                                        <a:schemeClr val="tx1"/>
                                      </a:solidFill>
                                      <a:latin typeface="Cambria Math" panose="02040503050406030204" pitchFamily="18" charset="0"/>
                                    </a:rPr>
                                    <m:t>𝑎</m:t>
                                  </m:r>
                                </m:e>
                                <m:sub>
                                  <m:r>
                                    <a:rPr lang="id-ID" i="1">
                                      <a:solidFill>
                                        <a:schemeClr val="tx1"/>
                                      </a:solidFill>
                                      <a:latin typeface="Cambria Math" panose="02040503050406030204" pitchFamily="18" charset="0"/>
                                    </a:rPr>
                                    <m:t>𝑚</m:t>
                                  </m:r>
                                  <m:r>
                                    <a:rPr lang="id-ID" i="1">
                                      <a:solidFill>
                                        <a:schemeClr val="tx1"/>
                                      </a:solidFill>
                                      <a:latin typeface="Cambria Math" panose="02040503050406030204" pitchFamily="18" charset="0"/>
                                    </a:rPr>
                                    <m:t>1</m:t>
                                  </m:r>
                                </m:sub>
                              </m:sSub>
                            </m:e>
                            <m:e>
                              <m:r>
                                <a:rPr lang="id-ID" i="1">
                                  <a:solidFill>
                                    <a:schemeClr val="tx1"/>
                                  </a:solidFill>
                                  <a:latin typeface="Cambria Math" panose="02040503050406030204" pitchFamily="18" charset="0"/>
                                </a:rPr>
                                <m:t>⋯</m:t>
                              </m:r>
                            </m:e>
                            <m:e>
                              <m:sSub>
                                <m:sSubPr>
                                  <m:ctrlPr>
                                    <a:rPr lang="id-ID" i="1">
                                      <a:solidFill>
                                        <a:schemeClr val="tx1"/>
                                      </a:solidFill>
                                      <a:latin typeface="Cambria Math" panose="02040503050406030204" pitchFamily="18" charset="0"/>
                                    </a:rPr>
                                  </m:ctrlPr>
                                </m:sSubPr>
                                <m:e>
                                  <m:r>
                                    <a:rPr lang="id-ID" i="1">
                                      <a:solidFill>
                                        <a:schemeClr val="tx1"/>
                                      </a:solidFill>
                                      <a:latin typeface="Cambria Math" panose="02040503050406030204" pitchFamily="18" charset="0"/>
                                    </a:rPr>
                                    <m:t>𝑎</m:t>
                                  </m:r>
                                </m:e>
                                <m:sub>
                                  <m:r>
                                    <a:rPr lang="id-ID" i="1">
                                      <a:solidFill>
                                        <a:schemeClr val="tx1"/>
                                      </a:solidFill>
                                      <a:latin typeface="Cambria Math" panose="02040503050406030204" pitchFamily="18" charset="0"/>
                                    </a:rPr>
                                    <m:t>𝑚𝑛</m:t>
                                  </m:r>
                                </m:sub>
                              </m:sSub>
                            </m:e>
                          </m:mr>
                        </m:m>
                      </m:e>
                    </m:d>
                  </m:oMath>
                </a14:m>
                <a:r>
                  <a:rPr lang="id-ID" dirty="0">
                    <a:solidFill>
                      <a:schemeClr val="tx1"/>
                    </a:solidFill>
                    <a:latin typeface="Cambria" panose="02040503050406030204" pitchFamily="18" charset="0"/>
                    <a:ea typeface="Cambria" panose="02040503050406030204" pitchFamily="18" charset="0"/>
                  </a:rPr>
                  <a:t> dan </a:t>
                </a:r>
                <a14:m>
                  <m:oMath xmlns:m="http://schemas.openxmlformats.org/officeDocument/2006/math">
                    <m:r>
                      <a:rPr lang="id-ID" i="1">
                        <a:solidFill>
                          <a:schemeClr val="tx1"/>
                        </a:solidFill>
                        <a:latin typeface="Cambria Math" panose="02040503050406030204" pitchFamily="18" charset="0"/>
                      </a:rPr>
                      <m:t>𝑥</m:t>
                    </m:r>
                    <m:r>
                      <a:rPr lang="id-ID" i="1">
                        <a:solidFill>
                          <a:schemeClr val="tx1"/>
                        </a:solidFill>
                        <a:latin typeface="Cambria Math" panose="02040503050406030204" pitchFamily="18" charset="0"/>
                      </a:rPr>
                      <m:t>= </m:t>
                    </m:r>
                    <m:d>
                      <m:dPr>
                        <m:begChr m:val="["/>
                        <m:endChr m:val="]"/>
                        <m:ctrlPr>
                          <a:rPr lang="id-ID" i="1">
                            <a:solidFill>
                              <a:schemeClr val="tx1"/>
                            </a:solidFill>
                            <a:latin typeface="Cambria Math" panose="02040503050406030204" pitchFamily="18" charset="0"/>
                          </a:rPr>
                        </m:ctrlPr>
                      </m:dPr>
                      <m:e>
                        <m:m>
                          <m:mPr>
                            <m:mcs>
                              <m:mc>
                                <m:mcPr>
                                  <m:count m:val="1"/>
                                  <m:mcJc m:val="center"/>
                                </m:mcPr>
                              </m:mc>
                            </m:mcs>
                            <m:ctrlPr>
                              <a:rPr lang="id-ID" i="1">
                                <a:solidFill>
                                  <a:schemeClr val="tx1"/>
                                </a:solidFill>
                                <a:latin typeface="Cambria Math" panose="02040503050406030204" pitchFamily="18" charset="0"/>
                              </a:rPr>
                            </m:ctrlPr>
                          </m:mPr>
                          <m:mr>
                            <m:e>
                              <m:sSub>
                                <m:sSubPr>
                                  <m:ctrlPr>
                                    <a:rPr lang="id-ID" i="1">
                                      <a:solidFill>
                                        <a:schemeClr val="tx1"/>
                                      </a:solidFill>
                                      <a:latin typeface="Cambria Math" panose="02040503050406030204" pitchFamily="18" charset="0"/>
                                    </a:rPr>
                                  </m:ctrlPr>
                                </m:sSubPr>
                                <m:e>
                                  <m:r>
                                    <a:rPr lang="id-ID" i="1">
                                      <a:solidFill>
                                        <a:schemeClr val="tx1"/>
                                      </a:solidFill>
                                      <a:latin typeface="Cambria Math" panose="02040503050406030204" pitchFamily="18" charset="0"/>
                                    </a:rPr>
                                    <m:t>𝑥</m:t>
                                  </m:r>
                                </m:e>
                                <m:sub>
                                  <m:r>
                                    <a:rPr lang="id-ID" i="1">
                                      <a:solidFill>
                                        <a:schemeClr val="tx1"/>
                                      </a:solidFill>
                                      <a:latin typeface="Cambria Math" panose="02040503050406030204" pitchFamily="18" charset="0"/>
                                    </a:rPr>
                                    <m:t>1</m:t>
                                  </m:r>
                                </m:sub>
                              </m:sSub>
                            </m:e>
                          </m:mr>
                          <m:mr>
                            <m:e>
                              <m:r>
                                <a:rPr lang="id-ID" i="1">
                                  <a:solidFill>
                                    <a:schemeClr val="tx1"/>
                                  </a:solidFill>
                                  <a:latin typeface="Cambria Math" panose="02040503050406030204" pitchFamily="18" charset="0"/>
                                </a:rPr>
                                <m:t>…</m:t>
                              </m:r>
                            </m:e>
                          </m:mr>
                          <m:mr>
                            <m:e>
                              <m:sSub>
                                <m:sSubPr>
                                  <m:ctrlPr>
                                    <a:rPr lang="id-ID" i="1">
                                      <a:solidFill>
                                        <a:schemeClr val="tx1"/>
                                      </a:solidFill>
                                      <a:latin typeface="Cambria Math" panose="02040503050406030204" pitchFamily="18" charset="0"/>
                                    </a:rPr>
                                  </m:ctrlPr>
                                </m:sSubPr>
                                <m:e>
                                  <m:r>
                                    <a:rPr lang="id-ID" i="1">
                                      <a:solidFill>
                                        <a:schemeClr val="tx1"/>
                                      </a:solidFill>
                                      <a:latin typeface="Cambria Math" panose="02040503050406030204" pitchFamily="18" charset="0"/>
                                    </a:rPr>
                                    <m:t>𝑥</m:t>
                                  </m:r>
                                </m:e>
                                <m:sub>
                                  <m:r>
                                    <a:rPr lang="id-ID" i="1">
                                      <a:solidFill>
                                        <a:schemeClr val="tx1"/>
                                      </a:solidFill>
                                      <a:latin typeface="Cambria Math" panose="02040503050406030204" pitchFamily="18" charset="0"/>
                                    </a:rPr>
                                    <m:t>𝑛</m:t>
                                  </m:r>
                                </m:sub>
                              </m:sSub>
                            </m:e>
                          </m:mr>
                        </m:m>
                      </m:e>
                    </m:d>
                  </m:oMath>
                </a14:m>
                <a:endParaRPr lang="id-ID" dirty="0">
                  <a:solidFill>
                    <a:schemeClr val="tx1"/>
                  </a:solidFill>
                  <a:latin typeface="Cambria" panose="02040503050406030204" pitchFamily="18" charset="0"/>
                  <a:ea typeface="Cambria" panose="02040503050406030204" pitchFamily="18" charset="0"/>
                </a:endParaRPr>
              </a:p>
              <a:p>
                <a:pPr marL="0" indent="0" algn="just">
                  <a:lnSpc>
                    <a:spcPct val="120000"/>
                  </a:lnSpc>
                  <a:spcBef>
                    <a:spcPts val="0"/>
                  </a:spcBef>
                  <a:buNone/>
                </a:pPr>
                <a:endParaRPr lang="id-ID" dirty="0">
                  <a:latin typeface="Cambria" panose="02040503050406030204" pitchFamily="18" charset="0"/>
                  <a:ea typeface="Cambria" panose="02040503050406030204" pitchFamily="18" charset="0"/>
                </a:endParaRPr>
              </a:p>
              <a:p>
                <a:pPr marL="0" indent="0" algn="just">
                  <a:lnSpc>
                    <a:spcPct val="120000"/>
                  </a:lnSpc>
                  <a:spcBef>
                    <a:spcPts val="0"/>
                  </a:spcBef>
                  <a:buNone/>
                </a:pPr>
                <a:r>
                  <a:rPr lang="id-ID" dirty="0">
                    <a:latin typeface="Cambria" panose="02040503050406030204" pitchFamily="18" charset="0"/>
                    <a:ea typeface="Cambria" panose="02040503050406030204" pitchFamily="18" charset="0"/>
                  </a:rPr>
                  <a:t>Untuk menghasilkan vektor </a:t>
                </a:r>
                <a14:m>
                  <m:oMath xmlns:m="http://schemas.openxmlformats.org/officeDocument/2006/math">
                    <m:r>
                      <a:rPr lang="id-ID" i="1">
                        <a:latin typeface="Cambria Math" panose="02040503050406030204" pitchFamily="18" charset="0"/>
                      </a:rPr>
                      <m:t>𝑏</m:t>
                    </m:r>
                    <m:r>
                      <a:rPr lang="id-ID" i="1">
                        <a:latin typeface="Cambria Math" panose="02040503050406030204" pitchFamily="18" charset="0"/>
                      </a:rPr>
                      <m:t>≔</m:t>
                    </m:r>
                    <m:r>
                      <a:rPr lang="id-ID" i="1">
                        <a:latin typeface="Cambria Math" panose="02040503050406030204" pitchFamily="18" charset="0"/>
                      </a:rPr>
                      <m:t>𝐴𝑥</m:t>
                    </m:r>
                  </m:oMath>
                </a14:m>
                <a:r>
                  <a:rPr lang="id-ID" dirty="0">
                    <a:latin typeface="Cambria" panose="02040503050406030204" pitchFamily="18" charset="0"/>
                    <a:ea typeface="Cambria" panose="02040503050406030204" pitchFamily="18" charset="0"/>
                  </a:rPr>
                  <a:t> maka perlu menghitung komponen – komponen vektor </a:t>
                </a:r>
                <a14:m>
                  <m:oMath xmlns:m="http://schemas.openxmlformats.org/officeDocument/2006/math">
                    <m:r>
                      <a:rPr lang="id-ID" i="1">
                        <a:latin typeface="Cambria Math" panose="02040503050406030204" pitchFamily="18" charset="0"/>
                      </a:rPr>
                      <m:t>𝑏</m:t>
                    </m:r>
                  </m:oMath>
                </a14:m>
                <a:r>
                  <a:rPr lang="id-ID" dirty="0">
                    <a:latin typeface="Cambria" panose="02040503050406030204" pitchFamily="18" charset="0"/>
                    <a:ea typeface="Cambria" panose="02040503050406030204" pitchFamily="18" charset="0"/>
                  </a:rPr>
                  <a:t> yaitu </a:t>
                </a:r>
                <a14:m>
                  <m:oMath xmlns:m="http://schemas.openxmlformats.org/officeDocument/2006/math">
                    <m:sSub>
                      <m:sSubPr>
                        <m:ctrlPr>
                          <a:rPr lang="id-ID" i="1">
                            <a:latin typeface="Cambria Math" panose="02040503050406030204" pitchFamily="18" charset="0"/>
                          </a:rPr>
                        </m:ctrlPr>
                      </m:sSubPr>
                      <m:e>
                        <m:r>
                          <a:rPr lang="id-ID" i="1">
                            <a:latin typeface="Cambria Math" panose="02040503050406030204" pitchFamily="18" charset="0"/>
                          </a:rPr>
                          <m:t>𝑏</m:t>
                        </m:r>
                      </m:e>
                      <m:sub>
                        <m:r>
                          <a:rPr lang="id-ID" i="1">
                            <a:latin typeface="Cambria Math" panose="02040503050406030204" pitchFamily="18" charset="0"/>
                          </a:rPr>
                          <m:t>𝑖</m:t>
                        </m:r>
                        <m:r>
                          <a:rPr lang="id-ID" i="1">
                            <a:latin typeface="Cambria Math" panose="02040503050406030204" pitchFamily="18" charset="0"/>
                          </a:rPr>
                          <m:t>,</m:t>
                        </m:r>
                      </m:sub>
                    </m:sSub>
                    <m:r>
                      <a:rPr lang="id-ID" i="1">
                        <a:latin typeface="Cambria Math" panose="02040503050406030204" pitchFamily="18" charset="0"/>
                      </a:rPr>
                      <m:t>𝑖</m:t>
                    </m:r>
                    <m:r>
                      <a:rPr lang="id-ID" i="1">
                        <a:latin typeface="Cambria Math" panose="02040503050406030204" pitchFamily="18" charset="0"/>
                      </a:rPr>
                      <m:t>=1, 2, …, </m:t>
                    </m:r>
                    <m:r>
                      <a:rPr lang="id-ID" i="1">
                        <a:latin typeface="Cambria Math" panose="02040503050406030204" pitchFamily="18" charset="0"/>
                      </a:rPr>
                      <m:t>𝑚</m:t>
                    </m:r>
                    <m:r>
                      <a:rPr lang="id-ID" i="1">
                        <a:latin typeface="Cambria Math" panose="02040503050406030204" pitchFamily="18" charset="0"/>
                      </a:rPr>
                      <m:t> </m:t>
                    </m:r>
                  </m:oMath>
                </a14:m>
                <a:r>
                  <a:rPr lang="id-ID" dirty="0">
                    <a:latin typeface="Cambria" panose="02040503050406030204" pitchFamily="18" charset="0"/>
                    <a:ea typeface="Cambria" panose="02040503050406030204" pitchFamily="18" charset="0"/>
                  </a:rPr>
                  <a:t>dengan</a:t>
                </a:r>
              </a:p>
              <a:p>
                <a:pPr marL="0" indent="0" algn="just">
                  <a:lnSpc>
                    <a:spcPct val="120000"/>
                  </a:lnSpc>
                  <a:spcBef>
                    <a:spcPts val="0"/>
                  </a:spcBef>
                  <a:buNone/>
                </a:pPr>
                <a14:m>
                  <m:oMathPara xmlns:m="http://schemas.openxmlformats.org/officeDocument/2006/math">
                    <m:oMathParaPr>
                      <m:jc m:val="centerGroup"/>
                    </m:oMathParaPr>
                    <m:oMath xmlns:m="http://schemas.openxmlformats.org/officeDocument/2006/math">
                      <m:sSub>
                        <m:sSubPr>
                          <m:ctrlPr>
                            <a:rPr lang="id-ID" i="1" smtClean="0">
                              <a:solidFill>
                                <a:srgbClr val="FF0000"/>
                              </a:solidFill>
                              <a:latin typeface="Cambria Math" panose="02040503050406030204" pitchFamily="18" charset="0"/>
                            </a:rPr>
                          </m:ctrlPr>
                        </m:sSubPr>
                        <m:e>
                          <m:r>
                            <a:rPr lang="id-ID" i="1">
                              <a:solidFill>
                                <a:srgbClr val="FF0000"/>
                              </a:solidFill>
                              <a:latin typeface="Cambria Math" panose="02040503050406030204" pitchFamily="18" charset="0"/>
                            </a:rPr>
                            <m:t>𝑏</m:t>
                          </m:r>
                        </m:e>
                        <m:sub>
                          <m:r>
                            <a:rPr lang="id-ID" i="1">
                              <a:solidFill>
                                <a:srgbClr val="FF0000"/>
                              </a:solidFill>
                              <a:latin typeface="Cambria Math" panose="02040503050406030204" pitchFamily="18" charset="0"/>
                            </a:rPr>
                            <m:t>𝑖</m:t>
                          </m:r>
                        </m:sub>
                      </m:sSub>
                      <m:r>
                        <a:rPr lang="id-ID" i="1">
                          <a:solidFill>
                            <a:srgbClr val="FF0000"/>
                          </a:solidFill>
                          <a:latin typeface="Cambria Math" panose="02040503050406030204" pitchFamily="18" charset="0"/>
                        </a:rPr>
                        <m:t>=</m:t>
                      </m:r>
                      <m:sSub>
                        <m:sSubPr>
                          <m:ctrlPr>
                            <a:rPr lang="id-ID" i="1">
                              <a:solidFill>
                                <a:srgbClr val="FF0000"/>
                              </a:solidFill>
                              <a:latin typeface="Cambria Math" panose="02040503050406030204" pitchFamily="18" charset="0"/>
                            </a:rPr>
                          </m:ctrlPr>
                        </m:sSubPr>
                        <m:e>
                          <m:r>
                            <a:rPr lang="id-ID" i="1">
                              <a:solidFill>
                                <a:srgbClr val="FF0000"/>
                              </a:solidFill>
                              <a:latin typeface="Cambria Math" panose="02040503050406030204" pitchFamily="18" charset="0"/>
                            </a:rPr>
                            <m:t>𝑎</m:t>
                          </m:r>
                        </m:e>
                        <m:sub>
                          <m:r>
                            <a:rPr lang="id-ID" i="1">
                              <a:solidFill>
                                <a:srgbClr val="FF0000"/>
                              </a:solidFill>
                              <a:latin typeface="Cambria Math" panose="02040503050406030204" pitchFamily="18" charset="0"/>
                            </a:rPr>
                            <m:t>𝑖</m:t>
                          </m:r>
                          <m:r>
                            <a:rPr lang="id-ID" i="1">
                              <a:solidFill>
                                <a:srgbClr val="FF0000"/>
                              </a:solidFill>
                              <a:latin typeface="Cambria Math" panose="02040503050406030204" pitchFamily="18" charset="0"/>
                            </a:rPr>
                            <m:t>1</m:t>
                          </m:r>
                        </m:sub>
                      </m:sSub>
                      <m:sSub>
                        <m:sSubPr>
                          <m:ctrlPr>
                            <a:rPr lang="id-ID" i="1">
                              <a:solidFill>
                                <a:srgbClr val="FF0000"/>
                              </a:solidFill>
                              <a:latin typeface="Cambria Math" panose="02040503050406030204" pitchFamily="18" charset="0"/>
                            </a:rPr>
                          </m:ctrlPr>
                        </m:sSubPr>
                        <m:e>
                          <m:r>
                            <a:rPr lang="id-ID" i="1">
                              <a:solidFill>
                                <a:srgbClr val="FF0000"/>
                              </a:solidFill>
                              <a:latin typeface="Cambria Math" panose="02040503050406030204" pitchFamily="18" charset="0"/>
                            </a:rPr>
                            <m:t>𝑥</m:t>
                          </m:r>
                        </m:e>
                        <m:sub>
                          <m:r>
                            <a:rPr lang="id-ID" i="1">
                              <a:solidFill>
                                <a:srgbClr val="FF0000"/>
                              </a:solidFill>
                              <a:latin typeface="Cambria Math" panose="02040503050406030204" pitchFamily="18" charset="0"/>
                            </a:rPr>
                            <m:t>1</m:t>
                          </m:r>
                        </m:sub>
                      </m:sSub>
                      <m:r>
                        <a:rPr lang="id-ID" i="1">
                          <a:solidFill>
                            <a:srgbClr val="FF0000"/>
                          </a:solidFill>
                          <a:latin typeface="Cambria Math" panose="02040503050406030204" pitchFamily="18" charset="0"/>
                        </a:rPr>
                        <m:t>+</m:t>
                      </m:r>
                      <m:sSub>
                        <m:sSubPr>
                          <m:ctrlPr>
                            <a:rPr lang="id-ID" i="1">
                              <a:solidFill>
                                <a:srgbClr val="FF0000"/>
                              </a:solidFill>
                              <a:latin typeface="Cambria Math" panose="02040503050406030204" pitchFamily="18" charset="0"/>
                            </a:rPr>
                          </m:ctrlPr>
                        </m:sSubPr>
                        <m:e>
                          <m:r>
                            <a:rPr lang="id-ID" i="1">
                              <a:solidFill>
                                <a:srgbClr val="FF0000"/>
                              </a:solidFill>
                              <a:latin typeface="Cambria Math" panose="02040503050406030204" pitchFamily="18" charset="0"/>
                            </a:rPr>
                            <m:t>𝑎</m:t>
                          </m:r>
                        </m:e>
                        <m:sub>
                          <m:r>
                            <a:rPr lang="id-ID" i="1">
                              <a:solidFill>
                                <a:srgbClr val="FF0000"/>
                              </a:solidFill>
                              <a:latin typeface="Cambria Math" panose="02040503050406030204" pitchFamily="18" charset="0"/>
                            </a:rPr>
                            <m:t>𝑖</m:t>
                          </m:r>
                          <m:r>
                            <a:rPr lang="id-ID" i="1">
                              <a:solidFill>
                                <a:srgbClr val="FF0000"/>
                              </a:solidFill>
                              <a:latin typeface="Cambria Math" panose="02040503050406030204" pitchFamily="18" charset="0"/>
                            </a:rPr>
                            <m:t>2</m:t>
                          </m:r>
                        </m:sub>
                      </m:sSub>
                      <m:sSub>
                        <m:sSubPr>
                          <m:ctrlPr>
                            <a:rPr lang="id-ID" i="1">
                              <a:solidFill>
                                <a:srgbClr val="FF0000"/>
                              </a:solidFill>
                              <a:latin typeface="Cambria Math" panose="02040503050406030204" pitchFamily="18" charset="0"/>
                            </a:rPr>
                          </m:ctrlPr>
                        </m:sSubPr>
                        <m:e>
                          <m:r>
                            <a:rPr lang="id-ID" i="1">
                              <a:solidFill>
                                <a:srgbClr val="FF0000"/>
                              </a:solidFill>
                              <a:latin typeface="Cambria Math" panose="02040503050406030204" pitchFamily="18" charset="0"/>
                            </a:rPr>
                            <m:t>𝑥</m:t>
                          </m:r>
                        </m:e>
                        <m:sub>
                          <m:r>
                            <a:rPr lang="id-ID" i="1">
                              <a:solidFill>
                                <a:srgbClr val="FF0000"/>
                              </a:solidFill>
                              <a:latin typeface="Cambria Math" panose="02040503050406030204" pitchFamily="18" charset="0"/>
                            </a:rPr>
                            <m:t>2</m:t>
                          </m:r>
                        </m:sub>
                      </m:sSub>
                      <m:r>
                        <a:rPr lang="id-ID" i="1">
                          <a:solidFill>
                            <a:srgbClr val="FF0000"/>
                          </a:solidFill>
                          <a:latin typeface="Cambria Math" panose="02040503050406030204" pitchFamily="18" charset="0"/>
                        </a:rPr>
                        <m:t>+…+</m:t>
                      </m:r>
                      <m:sSub>
                        <m:sSubPr>
                          <m:ctrlPr>
                            <a:rPr lang="id-ID" i="1">
                              <a:solidFill>
                                <a:srgbClr val="FF0000"/>
                              </a:solidFill>
                              <a:latin typeface="Cambria Math" panose="02040503050406030204" pitchFamily="18" charset="0"/>
                            </a:rPr>
                          </m:ctrlPr>
                        </m:sSubPr>
                        <m:e>
                          <m:r>
                            <a:rPr lang="id-ID" i="1">
                              <a:solidFill>
                                <a:srgbClr val="FF0000"/>
                              </a:solidFill>
                              <a:latin typeface="Cambria Math" panose="02040503050406030204" pitchFamily="18" charset="0"/>
                            </a:rPr>
                            <m:t>𝑎</m:t>
                          </m:r>
                        </m:e>
                        <m:sub>
                          <m:r>
                            <a:rPr lang="id-ID" i="1">
                              <a:solidFill>
                                <a:srgbClr val="FF0000"/>
                              </a:solidFill>
                              <a:latin typeface="Cambria Math" panose="02040503050406030204" pitchFamily="18" charset="0"/>
                            </a:rPr>
                            <m:t>𝑖𝑛</m:t>
                          </m:r>
                        </m:sub>
                      </m:sSub>
                      <m:sSub>
                        <m:sSubPr>
                          <m:ctrlPr>
                            <a:rPr lang="id-ID" i="1">
                              <a:solidFill>
                                <a:srgbClr val="FF0000"/>
                              </a:solidFill>
                              <a:latin typeface="Cambria Math" panose="02040503050406030204" pitchFamily="18" charset="0"/>
                            </a:rPr>
                          </m:ctrlPr>
                        </m:sSubPr>
                        <m:e>
                          <m:r>
                            <a:rPr lang="id-ID" i="1">
                              <a:solidFill>
                                <a:srgbClr val="FF0000"/>
                              </a:solidFill>
                              <a:latin typeface="Cambria Math" panose="02040503050406030204" pitchFamily="18" charset="0"/>
                            </a:rPr>
                            <m:t>𝑥</m:t>
                          </m:r>
                        </m:e>
                        <m:sub>
                          <m:r>
                            <a:rPr lang="id-ID" i="1">
                              <a:solidFill>
                                <a:srgbClr val="FF0000"/>
                              </a:solidFill>
                              <a:latin typeface="Cambria Math" panose="02040503050406030204" pitchFamily="18" charset="0"/>
                            </a:rPr>
                            <m:t>𝑛</m:t>
                          </m:r>
                        </m:sub>
                      </m:sSub>
                      <m:r>
                        <a:rPr lang="id-ID" i="1">
                          <a:solidFill>
                            <a:srgbClr val="FF0000"/>
                          </a:solidFill>
                          <a:latin typeface="Cambria Math" panose="02040503050406030204" pitchFamily="18" charset="0"/>
                        </a:rPr>
                        <m:t>= </m:t>
                      </m:r>
                      <m:nary>
                        <m:naryPr>
                          <m:chr m:val="∑"/>
                          <m:ctrlPr>
                            <a:rPr lang="id-ID" i="1">
                              <a:solidFill>
                                <a:srgbClr val="FF0000"/>
                              </a:solidFill>
                              <a:latin typeface="Cambria Math" panose="02040503050406030204" pitchFamily="18" charset="0"/>
                            </a:rPr>
                          </m:ctrlPr>
                        </m:naryPr>
                        <m:sub>
                          <m:r>
                            <m:rPr>
                              <m:brk m:alnAt="23"/>
                            </m:rPr>
                            <a:rPr lang="id-ID" i="1">
                              <a:solidFill>
                                <a:srgbClr val="FF0000"/>
                              </a:solidFill>
                              <a:latin typeface="Cambria Math" panose="02040503050406030204" pitchFamily="18" charset="0"/>
                            </a:rPr>
                            <m:t>𝑘</m:t>
                          </m:r>
                          <m:r>
                            <a:rPr lang="id-ID" i="1">
                              <a:solidFill>
                                <a:srgbClr val="FF0000"/>
                              </a:solidFill>
                              <a:latin typeface="Cambria Math" panose="02040503050406030204" pitchFamily="18" charset="0"/>
                            </a:rPr>
                            <m:t>=1</m:t>
                          </m:r>
                        </m:sub>
                        <m:sup>
                          <m:r>
                            <a:rPr lang="id-ID" i="1">
                              <a:solidFill>
                                <a:srgbClr val="FF0000"/>
                              </a:solidFill>
                              <a:latin typeface="Cambria Math" panose="02040503050406030204" pitchFamily="18" charset="0"/>
                            </a:rPr>
                            <m:t>𝑛</m:t>
                          </m:r>
                        </m:sup>
                        <m:e>
                          <m:sSub>
                            <m:sSubPr>
                              <m:ctrlPr>
                                <a:rPr lang="id-ID" i="1">
                                  <a:solidFill>
                                    <a:srgbClr val="FF0000"/>
                                  </a:solidFill>
                                  <a:latin typeface="Cambria Math" panose="02040503050406030204" pitchFamily="18" charset="0"/>
                                </a:rPr>
                              </m:ctrlPr>
                            </m:sSubPr>
                            <m:e>
                              <m:r>
                                <a:rPr lang="id-ID" i="1">
                                  <a:solidFill>
                                    <a:srgbClr val="FF0000"/>
                                  </a:solidFill>
                                  <a:latin typeface="Cambria Math" panose="02040503050406030204" pitchFamily="18" charset="0"/>
                                </a:rPr>
                                <m:t>𝑎</m:t>
                              </m:r>
                            </m:e>
                            <m:sub>
                              <m:r>
                                <a:rPr lang="id-ID" i="1">
                                  <a:solidFill>
                                    <a:srgbClr val="FF0000"/>
                                  </a:solidFill>
                                  <a:latin typeface="Cambria Math" panose="02040503050406030204" pitchFamily="18" charset="0"/>
                                </a:rPr>
                                <m:t>𝑖𝑘</m:t>
                              </m:r>
                            </m:sub>
                          </m:sSub>
                          <m:sSub>
                            <m:sSubPr>
                              <m:ctrlPr>
                                <a:rPr lang="id-ID" i="1">
                                  <a:solidFill>
                                    <a:srgbClr val="FF0000"/>
                                  </a:solidFill>
                                  <a:latin typeface="Cambria Math" panose="02040503050406030204" pitchFamily="18" charset="0"/>
                                </a:rPr>
                              </m:ctrlPr>
                            </m:sSubPr>
                            <m:e>
                              <m:r>
                                <a:rPr lang="id-ID" i="1">
                                  <a:solidFill>
                                    <a:srgbClr val="FF0000"/>
                                  </a:solidFill>
                                  <a:latin typeface="Cambria Math" panose="02040503050406030204" pitchFamily="18" charset="0"/>
                                </a:rPr>
                                <m:t>𝑥</m:t>
                              </m:r>
                            </m:e>
                            <m:sub>
                              <m:r>
                                <a:rPr lang="id-ID" i="1">
                                  <a:solidFill>
                                    <a:srgbClr val="FF0000"/>
                                  </a:solidFill>
                                  <a:latin typeface="Cambria Math" panose="02040503050406030204" pitchFamily="18" charset="0"/>
                                </a:rPr>
                                <m:t>𝑘</m:t>
                              </m:r>
                            </m:sub>
                          </m:sSub>
                        </m:e>
                      </m:nary>
                    </m:oMath>
                  </m:oMathPara>
                </a14:m>
                <a:endParaRPr lang="id-ID" dirty="0">
                  <a:latin typeface="Cambria" panose="02040503050406030204" pitchFamily="18" charset="0"/>
                  <a:ea typeface="Cambria" panose="02040503050406030204" pitchFamily="18" charset="0"/>
                </a:endParaRPr>
              </a:p>
              <a:p>
                <a:pPr marL="0" indent="0" algn="just">
                  <a:lnSpc>
                    <a:spcPct val="120000"/>
                  </a:lnSpc>
                  <a:spcBef>
                    <a:spcPts val="0"/>
                  </a:spcBef>
                  <a:buNone/>
                </a:pPr>
                <a:r>
                  <a:rPr lang="id-ID" dirty="0">
                    <a:latin typeface="Cambria" panose="02040503050406030204" pitchFamily="18" charset="0"/>
                    <a:ea typeface="Cambria" panose="02040503050406030204" pitchFamily="18" charset="0"/>
                  </a:rPr>
                  <a:t>Jadi, untuk setiap </a:t>
                </a:r>
                <a14:m>
                  <m:oMath xmlns:m="http://schemas.openxmlformats.org/officeDocument/2006/math">
                    <m:r>
                      <a:rPr lang="id-ID" i="1">
                        <a:latin typeface="Cambria Math" panose="02040503050406030204" pitchFamily="18" charset="0"/>
                      </a:rPr>
                      <m:t>𝑖</m:t>
                    </m:r>
                    <m:r>
                      <a:rPr lang="id-ID" i="1">
                        <a:latin typeface="Cambria Math" panose="02040503050406030204" pitchFamily="18" charset="0"/>
                      </a:rPr>
                      <m:t>=1, 2, …, </m:t>
                    </m:r>
                    <m:r>
                      <a:rPr lang="id-ID" i="1">
                        <a:latin typeface="Cambria Math" panose="02040503050406030204" pitchFamily="18" charset="0"/>
                      </a:rPr>
                      <m:t>𝑚</m:t>
                    </m:r>
                    <m:r>
                      <a:rPr lang="id-ID" i="1">
                        <a:latin typeface="Cambria Math" panose="02040503050406030204" pitchFamily="18" charset="0"/>
                      </a:rPr>
                      <m:t> </m:t>
                    </m:r>
                  </m:oMath>
                </a14:m>
                <a:r>
                  <a:rPr lang="id-ID" dirty="0">
                    <a:latin typeface="Cambria" panose="02040503050406030204" pitchFamily="18" charset="0"/>
                    <a:ea typeface="Cambria" panose="02040503050406030204" pitchFamily="18" charset="0"/>
                  </a:rPr>
                  <a:t>dibutuhkan </a:t>
                </a:r>
                <a14:m>
                  <m:oMath xmlns:m="http://schemas.openxmlformats.org/officeDocument/2006/math">
                    <m:r>
                      <a:rPr lang="id-ID" i="1">
                        <a:latin typeface="Cambria Math" panose="02040503050406030204" pitchFamily="18" charset="0"/>
                        <a:ea typeface="Cambria Math" panose="02040503050406030204" pitchFamily="18" charset="0"/>
                      </a:rPr>
                      <m:t>𝑛</m:t>
                    </m:r>
                  </m:oMath>
                </a14:m>
                <a:r>
                  <a:rPr lang="id-ID" dirty="0">
                    <a:latin typeface="Cambria" panose="02040503050406030204" pitchFamily="18" charset="0"/>
                    <a:ea typeface="Cambria" panose="02040503050406030204" pitchFamily="18" charset="0"/>
                  </a:rPr>
                  <a:t> buah perkalian pada suku – suku </a:t>
                </a:r>
                <a14:m>
                  <m:oMath xmlns:m="http://schemas.openxmlformats.org/officeDocument/2006/math">
                    <m:sSub>
                      <m:sSubPr>
                        <m:ctrlPr>
                          <a:rPr lang="id-ID" i="1">
                            <a:latin typeface="Cambria Math" panose="02040503050406030204" pitchFamily="18" charset="0"/>
                          </a:rPr>
                        </m:ctrlPr>
                      </m:sSubPr>
                      <m:e>
                        <m:r>
                          <a:rPr lang="id-ID" i="1">
                            <a:latin typeface="Cambria Math" panose="02040503050406030204" pitchFamily="18" charset="0"/>
                          </a:rPr>
                          <m:t>𝑎</m:t>
                        </m:r>
                      </m:e>
                      <m:sub>
                        <m:r>
                          <a:rPr lang="id-ID" i="1">
                            <a:latin typeface="Cambria Math" panose="02040503050406030204" pitchFamily="18" charset="0"/>
                          </a:rPr>
                          <m:t>𝑖𝑘</m:t>
                        </m:r>
                      </m:sub>
                    </m:sSub>
                    <m:sSub>
                      <m:sSubPr>
                        <m:ctrlPr>
                          <a:rPr lang="id-ID" i="1">
                            <a:latin typeface="Cambria Math" panose="02040503050406030204" pitchFamily="18" charset="0"/>
                          </a:rPr>
                        </m:ctrlPr>
                      </m:sSubPr>
                      <m:e>
                        <m:r>
                          <a:rPr lang="id-ID" i="1">
                            <a:latin typeface="Cambria Math" panose="02040503050406030204" pitchFamily="18" charset="0"/>
                          </a:rPr>
                          <m:t>𝑥</m:t>
                        </m:r>
                      </m:e>
                      <m:sub>
                        <m:r>
                          <a:rPr lang="id-ID" i="1">
                            <a:latin typeface="Cambria Math" panose="02040503050406030204" pitchFamily="18" charset="0"/>
                          </a:rPr>
                          <m:t>𝑘</m:t>
                        </m:r>
                      </m:sub>
                    </m:sSub>
                  </m:oMath>
                </a14:m>
                <a:r>
                  <a:rPr lang="id-ID" dirty="0">
                    <a:latin typeface="Cambria" panose="02040503050406030204" pitchFamily="18" charset="0"/>
                    <a:ea typeface="Cambria" panose="02040503050406030204" pitchFamily="18" charset="0"/>
                  </a:rPr>
                  <a:t> dan </a:t>
                </a:r>
                <a14:m>
                  <m:oMath xmlns:m="http://schemas.openxmlformats.org/officeDocument/2006/math">
                    <m:r>
                      <a:rPr lang="id-ID" i="1">
                        <a:latin typeface="Cambria Math" panose="02040503050406030204" pitchFamily="18" charset="0"/>
                        <a:ea typeface="Cambria Math" panose="02040503050406030204" pitchFamily="18" charset="0"/>
                      </a:rPr>
                      <m:t>𝑛</m:t>
                    </m:r>
                  </m:oMath>
                </a14:m>
                <a:r>
                  <a:rPr lang="id-ID" dirty="0">
                    <a:latin typeface="Cambria" panose="02040503050406030204" pitchFamily="18" charset="0"/>
                    <a:ea typeface="Cambria" panose="02040503050406030204" pitchFamily="18" charset="0"/>
                  </a:rPr>
                  <a:t> buah penjumlahan terhadap suku – suku sehingga total flops adalah </a:t>
                </a:r>
                <a14:m>
                  <m:oMath xmlns:m="http://schemas.openxmlformats.org/officeDocument/2006/math">
                    <m:r>
                      <a:rPr lang="id-ID" i="1">
                        <a:latin typeface="Cambria Math" panose="02040503050406030204" pitchFamily="18" charset="0"/>
                      </a:rPr>
                      <m:t>𝑛</m:t>
                    </m:r>
                    <m:r>
                      <a:rPr lang="id-ID" i="1">
                        <a:latin typeface="Cambria Math" panose="02040503050406030204" pitchFamily="18" charset="0"/>
                      </a:rPr>
                      <m:t>+</m:t>
                    </m:r>
                    <m:r>
                      <a:rPr lang="id-ID" i="1">
                        <a:latin typeface="Cambria Math" panose="02040503050406030204" pitchFamily="18" charset="0"/>
                      </a:rPr>
                      <m:t>𝑛</m:t>
                    </m:r>
                    <m:r>
                      <a:rPr lang="id-ID" i="1">
                        <a:latin typeface="Cambria Math" panose="02040503050406030204" pitchFamily="18" charset="0"/>
                      </a:rPr>
                      <m:t>=2</m:t>
                    </m:r>
                    <m:r>
                      <a:rPr lang="id-ID" i="1">
                        <a:latin typeface="Cambria Math" panose="02040503050406030204" pitchFamily="18" charset="0"/>
                      </a:rPr>
                      <m:t>𝑛</m:t>
                    </m:r>
                    <m:r>
                      <a:rPr lang="id-ID" i="1">
                        <a:latin typeface="Cambria Math" panose="02040503050406030204" pitchFamily="18" charset="0"/>
                      </a:rPr>
                      <m:t>.</m:t>
                    </m:r>
                  </m:oMath>
                </a14:m>
                <a:endParaRPr lang="id-ID" dirty="0">
                  <a:latin typeface="Cambria" panose="02040503050406030204" pitchFamily="18" charset="0"/>
                  <a:ea typeface="Cambria" panose="02040503050406030204" pitchFamily="18" charset="0"/>
                </a:endParaRPr>
              </a:p>
            </p:txBody>
          </p:sp>
        </mc:Choice>
        <mc:Fallback xmlns="">
          <p:sp>
            <p:nvSpPr>
              <p:cNvPr id="3" name="Content Placeholder 2">
                <a:extLst>
                  <a:ext uri="{FF2B5EF4-FFF2-40B4-BE49-F238E27FC236}">
                    <a16:creationId xmlns:a16="http://schemas.microsoft.com/office/drawing/2014/main" id="{FE84D3E0-9C32-4697-AF83-F96DB0E9FACB}"/>
                  </a:ext>
                </a:extLst>
              </p:cNvPr>
              <p:cNvSpPr>
                <a:spLocks noGrp="1" noRot="1" noChangeAspect="1" noMove="1" noResize="1" noEditPoints="1" noAdjustHandles="1" noChangeArrowheads="1" noChangeShapeType="1" noTextEdit="1"/>
              </p:cNvSpPr>
              <p:nvPr>
                <p:ph idx="1"/>
              </p:nvPr>
            </p:nvSpPr>
            <p:spPr>
              <a:xfrm>
                <a:off x="834340" y="1877663"/>
                <a:ext cx="10494742" cy="4383674"/>
              </a:xfrm>
              <a:blipFill>
                <a:blip r:embed="rId3"/>
                <a:stretch>
                  <a:fillRect l="-639" t="-695" b="-1669"/>
                </a:stretch>
              </a:blipFill>
            </p:spPr>
            <p:txBody>
              <a:bodyPr/>
              <a:lstStyle/>
              <a:p>
                <a:r>
                  <a:rPr lang="id-ID">
                    <a:noFill/>
                  </a:rPr>
                  <a:t> </a:t>
                </a:r>
              </a:p>
            </p:txBody>
          </p:sp>
        </mc:Fallback>
      </mc:AlternateContent>
      <p:grpSp>
        <p:nvGrpSpPr>
          <p:cNvPr id="4" name="Group 3">
            <a:extLst>
              <a:ext uri="{FF2B5EF4-FFF2-40B4-BE49-F238E27FC236}">
                <a16:creationId xmlns:a16="http://schemas.microsoft.com/office/drawing/2014/main" id="{88352BAE-EB69-453B-95B9-243E21063B26}"/>
              </a:ext>
            </a:extLst>
          </p:cNvPr>
          <p:cNvGrpSpPr/>
          <p:nvPr/>
        </p:nvGrpSpPr>
        <p:grpSpPr>
          <a:xfrm>
            <a:off x="101601" y="113638"/>
            <a:ext cx="1465479" cy="1562762"/>
            <a:chOff x="101601" y="113638"/>
            <a:chExt cx="1465479" cy="1562762"/>
          </a:xfrm>
        </p:grpSpPr>
        <p:cxnSp>
          <p:nvCxnSpPr>
            <p:cNvPr id="5" name="Straight Connector 4">
              <a:extLst>
                <a:ext uri="{FF2B5EF4-FFF2-40B4-BE49-F238E27FC236}">
                  <a16:creationId xmlns:a16="http://schemas.microsoft.com/office/drawing/2014/main" id="{944FA291-BACA-4D46-A81D-4760B08E2FA3}"/>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6" name="Straight Connector 5">
              <a:extLst>
                <a:ext uri="{FF2B5EF4-FFF2-40B4-BE49-F238E27FC236}">
                  <a16:creationId xmlns:a16="http://schemas.microsoft.com/office/drawing/2014/main" id="{6BD15B5B-DE85-4BDD-BB57-1CDA9CF310A6}"/>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7" name="Group 6">
            <a:extLst>
              <a:ext uri="{FF2B5EF4-FFF2-40B4-BE49-F238E27FC236}">
                <a16:creationId xmlns:a16="http://schemas.microsoft.com/office/drawing/2014/main" id="{156A2B02-7FAE-4A29-BD07-89B69F5019D8}"/>
              </a:ext>
            </a:extLst>
          </p:cNvPr>
          <p:cNvGrpSpPr/>
          <p:nvPr/>
        </p:nvGrpSpPr>
        <p:grpSpPr>
          <a:xfrm>
            <a:off x="353297" y="402551"/>
            <a:ext cx="11520000" cy="128480"/>
            <a:chOff x="2196612" y="1657878"/>
            <a:chExt cx="7972024" cy="128480"/>
          </a:xfrm>
        </p:grpSpPr>
        <p:cxnSp>
          <p:nvCxnSpPr>
            <p:cNvPr id="8" name="Straight Connector 7">
              <a:extLst>
                <a:ext uri="{FF2B5EF4-FFF2-40B4-BE49-F238E27FC236}">
                  <a16:creationId xmlns:a16="http://schemas.microsoft.com/office/drawing/2014/main" id="{BDCE4585-975F-4855-A794-FA1750CAAD9E}"/>
                </a:ext>
              </a:extLst>
            </p:cNvPr>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9" name="Straight Connector 8">
              <a:extLst>
                <a:ext uri="{FF2B5EF4-FFF2-40B4-BE49-F238E27FC236}">
                  <a16:creationId xmlns:a16="http://schemas.microsoft.com/office/drawing/2014/main" id="{E4E5E4CB-080A-4EB4-948B-8F24035B9EED}"/>
                </a:ext>
              </a:extLst>
            </p:cNvPr>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0" name="Group 9">
            <a:extLst>
              <a:ext uri="{FF2B5EF4-FFF2-40B4-BE49-F238E27FC236}">
                <a16:creationId xmlns:a16="http://schemas.microsoft.com/office/drawing/2014/main" id="{089C9295-6AD0-463F-A7FC-1437D38665AD}"/>
              </a:ext>
            </a:extLst>
          </p:cNvPr>
          <p:cNvGrpSpPr/>
          <p:nvPr/>
        </p:nvGrpSpPr>
        <p:grpSpPr>
          <a:xfrm>
            <a:off x="243058" y="6311396"/>
            <a:ext cx="11520000" cy="151558"/>
            <a:chOff x="2086375" y="2485623"/>
            <a:chExt cx="7972024" cy="151558"/>
          </a:xfrm>
        </p:grpSpPr>
        <p:cxnSp>
          <p:nvCxnSpPr>
            <p:cNvPr id="11" name="Straight Connector 10">
              <a:extLst>
                <a:ext uri="{FF2B5EF4-FFF2-40B4-BE49-F238E27FC236}">
                  <a16:creationId xmlns:a16="http://schemas.microsoft.com/office/drawing/2014/main" id="{D79792B8-D9D5-425F-A708-CFD8D191A9FB}"/>
                </a:ext>
              </a:extLst>
            </p:cNvPr>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2" name="Straight Connector 11">
              <a:extLst>
                <a:ext uri="{FF2B5EF4-FFF2-40B4-BE49-F238E27FC236}">
                  <a16:creationId xmlns:a16="http://schemas.microsoft.com/office/drawing/2014/main" id="{5B1FA9AF-BF2D-47BF-8BD4-449B186F6251}"/>
                </a:ext>
              </a:extLst>
            </p:cNvPr>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6" name="Group 15">
            <a:extLst>
              <a:ext uri="{FF2B5EF4-FFF2-40B4-BE49-F238E27FC236}">
                <a16:creationId xmlns:a16="http://schemas.microsoft.com/office/drawing/2014/main" id="{CE320450-D406-4CDF-8515-418B942ED390}"/>
              </a:ext>
            </a:extLst>
          </p:cNvPr>
          <p:cNvGrpSpPr/>
          <p:nvPr/>
        </p:nvGrpSpPr>
        <p:grpSpPr>
          <a:xfrm rot="10800000">
            <a:off x="10604063" y="5189105"/>
            <a:ext cx="1465479" cy="1562762"/>
            <a:chOff x="101601" y="113638"/>
            <a:chExt cx="1465479" cy="1562762"/>
          </a:xfrm>
        </p:grpSpPr>
        <p:cxnSp>
          <p:nvCxnSpPr>
            <p:cNvPr id="17" name="Straight Connector 16">
              <a:extLst>
                <a:ext uri="{FF2B5EF4-FFF2-40B4-BE49-F238E27FC236}">
                  <a16:creationId xmlns:a16="http://schemas.microsoft.com/office/drawing/2014/main" id="{312CAFA4-4441-4A41-A07B-9AC6C66A819A}"/>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8" name="Straight Connector 17">
              <a:extLst>
                <a:ext uri="{FF2B5EF4-FFF2-40B4-BE49-F238E27FC236}">
                  <a16:creationId xmlns:a16="http://schemas.microsoft.com/office/drawing/2014/main" id="{C4F042BC-C1FE-4C3C-B7A8-335737CC63D5}"/>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22" name="Title 1">
            <a:extLst>
              <a:ext uri="{FF2B5EF4-FFF2-40B4-BE49-F238E27FC236}">
                <a16:creationId xmlns:a16="http://schemas.microsoft.com/office/drawing/2014/main" id="{BD0A365D-7E86-4EEC-90BC-EFEB2E1A20E6}"/>
              </a:ext>
            </a:extLst>
          </p:cNvPr>
          <p:cNvSpPr>
            <a:spLocks noGrp="1"/>
          </p:cNvSpPr>
          <p:nvPr>
            <p:ph type="title"/>
          </p:nvPr>
        </p:nvSpPr>
        <p:spPr>
          <a:xfrm>
            <a:off x="821202" y="874971"/>
            <a:ext cx="10515600" cy="816221"/>
          </a:xfrm>
        </p:spPr>
        <p:style>
          <a:lnRef idx="0">
            <a:schemeClr val="accent1"/>
          </a:lnRef>
          <a:fillRef idx="3">
            <a:schemeClr val="accent1"/>
          </a:fillRef>
          <a:effectRef idx="3">
            <a:schemeClr val="accent1"/>
          </a:effectRef>
          <a:fontRef idx="minor">
            <a:schemeClr val="lt1"/>
          </a:fontRef>
        </p:style>
        <p:txBody>
          <a:bodyPr>
            <a:normAutofit fontScale="90000"/>
          </a:bodyPr>
          <a:lstStyle/>
          <a:p>
            <a:br>
              <a:rPr lang="id-ID" dirty="0"/>
            </a:br>
            <a:r>
              <a:rPr lang="id-ID" dirty="0"/>
              <a:t>A. Floops Pada Perkalian Matriks</a:t>
            </a:r>
            <a:br>
              <a:rPr lang="id-ID" dirty="0"/>
            </a:br>
            <a:endParaRPr lang="id-ID" dirty="0"/>
          </a:p>
        </p:txBody>
      </p:sp>
    </p:spTree>
    <p:extLst>
      <p:ext uri="{BB962C8B-B14F-4D97-AF65-F5344CB8AC3E}">
        <p14:creationId xmlns:p14="http://schemas.microsoft.com/office/powerpoint/2010/main" val="1535436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A6A78B4-471A-41C4-A498-CB28FFC4AA81}"/>
                  </a:ext>
                </a:extLst>
              </p:cNvPr>
              <p:cNvSpPr>
                <a:spLocks noGrp="1"/>
              </p:cNvSpPr>
              <p:nvPr>
                <p:ph idx="1"/>
              </p:nvPr>
            </p:nvSpPr>
            <p:spPr>
              <a:xfrm>
                <a:off x="846699" y="1898638"/>
                <a:ext cx="10498602" cy="4351338"/>
              </a:xfrm>
            </p:spPr>
            <p:txBody>
              <a:bodyPr>
                <a:normAutofit fontScale="92500"/>
              </a:bodyPr>
              <a:lstStyle/>
              <a:p>
                <a:pPr marL="0" indent="0" algn="just">
                  <a:buNone/>
                </a:pPr>
                <a:r>
                  <a:rPr lang="id-ID" sz="2200" b="1" dirty="0">
                    <a:latin typeface="Cambria" panose="02040503050406030204" pitchFamily="18" charset="0"/>
                    <a:ea typeface="Cambria" panose="02040503050406030204" pitchFamily="18" charset="0"/>
                  </a:rPr>
                  <a:t>Perkalian Matriks dengan Vektor</a:t>
                </a:r>
              </a:p>
              <a:p>
                <a:pPr marL="0" indent="0" algn="just">
                  <a:lnSpc>
                    <a:spcPct val="120000"/>
                  </a:lnSpc>
                  <a:buNone/>
                </a:pPr>
                <a:r>
                  <a:rPr lang="id-ID" sz="2200" dirty="0">
                    <a:latin typeface="Cambria" panose="02040503050406030204" pitchFamily="18" charset="0"/>
                    <a:ea typeface="Cambria" panose="02040503050406030204" pitchFamily="18" charset="0"/>
                  </a:rPr>
                  <a:t>Pada implementasi komputer, perkalian matriks dan vektor ini menggunakan algoritma (pseudocode) sebagai berikut:</a:t>
                </a:r>
              </a:p>
              <a:p>
                <a:pPr marL="0" indent="0" algn="just">
                  <a:lnSpc>
                    <a:spcPct val="120000"/>
                  </a:lnSpc>
                  <a:buNone/>
                </a:pPr>
                <a14:m>
                  <m:oMathPara xmlns:m="http://schemas.openxmlformats.org/officeDocument/2006/math">
                    <m:oMathParaPr>
                      <m:jc m:val="left"/>
                    </m:oMathParaPr>
                    <m:oMath xmlns:m="http://schemas.openxmlformats.org/officeDocument/2006/math">
                      <m:r>
                        <a:rPr lang="id-ID" sz="2200" i="1">
                          <a:latin typeface="Cambria Math" panose="02040503050406030204" pitchFamily="18" charset="0"/>
                        </a:rPr>
                        <m:t>𝑏</m:t>
                      </m:r>
                      <m:r>
                        <a:rPr lang="id-ID" sz="2200" i="1">
                          <a:latin typeface="Cambria Math" panose="02040503050406030204" pitchFamily="18" charset="0"/>
                        </a:rPr>
                        <m:t>=0</m:t>
                      </m:r>
                    </m:oMath>
                  </m:oMathPara>
                </a14:m>
                <a:endParaRPr lang="id-ID" sz="2200" dirty="0">
                  <a:latin typeface="Cambria" panose="02040503050406030204" pitchFamily="18" charset="0"/>
                  <a:ea typeface="Cambria" panose="02040503050406030204" pitchFamily="18" charset="0"/>
                </a:endParaRPr>
              </a:p>
              <a:p>
                <a:pPr marL="0" indent="0" algn="just">
                  <a:lnSpc>
                    <a:spcPct val="120000"/>
                  </a:lnSpc>
                  <a:buNone/>
                </a:pPr>
                <a14:m>
                  <m:oMathPara xmlns:m="http://schemas.openxmlformats.org/officeDocument/2006/math">
                    <m:oMathParaPr>
                      <m:jc m:val="left"/>
                    </m:oMathParaPr>
                    <m:oMath xmlns:m="http://schemas.openxmlformats.org/officeDocument/2006/math">
                      <m:r>
                        <a:rPr lang="id-ID" sz="2200" i="1">
                          <a:latin typeface="Cambria Math" panose="02040503050406030204" pitchFamily="18" charset="0"/>
                        </a:rPr>
                        <m:t>𝑓𝑜𝑟</m:t>
                      </m:r>
                      <m:r>
                        <a:rPr lang="id-ID" sz="2200" i="1">
                          <a:latin typeface="Cambria Math" panose="02040503050406030204" pitchFamily="18" charset="0"/>
                        </a:rPr>
                        <m:t> </m:t>
                      </m:r>
                      <m:r>
                        <a:rPr lang="id-ID" sz="2200" i="1">
                          <a:latin typeface="Cambria Math" panose="02040503050406030204" pitchFamily="18" charset="0"/>
                        </a:rPr>
                        <m:t>𝑖</m:t>
                      </m:r>
                      <m:r>
                        <a:rPr lang="id-ID" sz="2200" i="1">
                          <a:latin typeface="Cambria Math" panose="02040503050406030204" pitchFamily="18" charset="0"/>
                        </a:rPr>
                        <m:t>=1:</m:t>
                      </m:r>
                      <m:r>
                        <a:rPr lang="id-ID" sz="2200" i="1">
                          <a:latin typeface="Cambria Math" panose="02040503050406030204" pitchFamily="18" charset="0"/>
                        </a:rPr>
                        <m:t>𝑚</m:t>
                      </m:r>
                    </m:oMath>
                  </m:oMathPara>
                </a14:m>
                <a:endParaRPr lang="id-ID" sz="2200" dirty="0">
                  <a:latin typeface="Cambria" panose="02040503050406030204" pitchFamily="18" charset="0"/>
                  <a:ea typeface="Cambria" panose="02040503050406030204" pitchFamily="18" charset="0"/>
                </a:endParaRPr>
              </a:p>
              <a:p>
                <a:pPr marL="0" indent="0" algn="just">
                  <a:lnSpc>
                    <a:spcPct val="120000"/>
                  </a:lnSpc>
                  <a:buNone/>
                </a:pPr>
                <a14:m>
                  <m:oMathPara xmlns:m="http://schemas.openxmlformats.org/officeDocument/2006/math">
                    <m:oMathParaPr>
                      <m:jc m:val="left"/>
                    </m:oMathParaPr>
                    <m:oMath xmlns:m="http://schemas.openxmlformats.org/officeDocument/2006/math">
                      <m:r>
                        <a:rPr lang="id-ID" sz="2200" i="1">
                          <a:latin typeface="Cambria Math" panose="02040503050406030204" pitchFamily="18" charset="0"/>
                        </a:rPr>
                        <m:t>       </m:t>
                      </m:r>
                      <m:r>
                        <a:rPr lang="id-ID" sz="2200" i="1">
                          <a:latin typeface="Cambria Math" panose="02040503050406030204" pitchFamily="18" charset="0"/>
                        </a:rPr>
                        <m:t>𝑓𝑜𝑟</m:t>
                      </m:r>
                      <m:r>
                        <a:rPr lang="id-ID" sz="2200" i="1">
                          <a:latin typeface="Cambria Math" panose="02040503050406030204" pitchFamily="18" charset="0"/>
                        </a:rPr>
                        <m:t> </m:t>
                      </m:r>
                      <m:r>
                        <a:rPr lang="id-ID" sz="2200" i="1">
                          <a:latin typeface="Cambria Math" panose="02040503050406030204" pitchFamily="18" charset="0"/>
                        </a:rPr>
                        <m:t>𝑘</m:t>
                      </m:r>
                      <m:r>
                        <a:rPr lang="id-ID" sz="2200" i="1">
                          <a:latin typeface="Cambria Math" panose="02040503050406030204" pitchFamily="18" charset="0"/>
                        </a:rPr>
                        <m:t>=1:</m:t>
                      </m:r>
                      <m:r>
                        <a:rPr lang="id-ID" sz="2200" i="1">
                          <a:latin typeface="Cambria Math" panose="02040503050406030204" pitchFamily="18" charset="0"/>
                        </a:rPr>
                        <m:t>𝑛</m:t>
                      </m:r>
                    </m:oMath>
                  </m:oMathPara>
                </a14:m>
                <a:endParaRPr lang="id-ID" sz="2200" dirty="0">
                  <a:latin typeface="Cambria" panose="02040503050406030204" pitchFamily="18" charset="0"/>
                  <a:ea typeface="Cambria" panose="02040503050406030204" pitchFamily="18" charset="0"/>
                </a:endParaRPr>
              </a:p>
              <a:p>
                <a:pPr marL="0" indent="0" algn="just">
                  <a:lnSpc>
                    <a:spcPct val="120000"/>
                  </a:lnSpc>
                  <a:buNone/>
                </a:pPr>
                <a14:m>
                  <m:oMathPara xmlns:m="http://schemas.openxmlformats.org/officeDocument/2006/math">
                    <m:oMathParaPr>
                      <m:jc m:val="left"/>
                    </m:oMathParaPr>
                    <m:oMath xmlns:m="http://schemas.openxmlformats.org/officeDocument/2006/math">
                      <m:r>
                        <a:rPr lang="id-ID" sz="2200" i="1">
                          <a:latin typeface="Cambria Math" panose="02040503050406030204" pitchFamily="18" charset="0"/>
                        </a:rPr>
                        <m:t>               </m:t>
                      </m:r>
                      <m:r>
                        <a:rPr lang="id-ID" sz="2200" i="1">
                          <a:latin typeface="Cambria Math" panose="02040503050406030204" pitchFamily="18" charset="0"/>
                        </a:rPr>
                        <m:t>𝑏</m:t>
                      </m:r>
                      <m:d>
                        <m:dPr>
                          <m:ctrlPr>
                            <a:rPr lang="id-ID" sz="2200" i="1">
                              <a:latin typeface="Cambria Math" panose="02040503050406030204" pitchFamily="18" charset="0"/>
                            </a:rPr>
                          </m:ctrlPr>
                        </m:dPr>
                        <m:e>
                          <m:r>
                            <a:rPr lang="id-ID" sz="2200" i="1">
                              <a:latin typeface="Cambria Math" panose="02040503050406030204" pitchFamily="18" charset="0"/>
                            </a:rPr>
                            <m:t>𝑖</m:t>
                          </m:r>
                        </m:e>
                      </m:d>
                      <m:r>
                        <a:rPr lang="id-ID" sz="2200" i="1">
                          <a:latin typeface="Cambria Math" panose="02040503050406030204" pitchFamily="18" charset="0"/>
                        </a:rPr>
                        <m:t>=</m:t>
                      </m:r>
                      <m:r>
                        <a:rPr lang="id-ID" sz="2200" i="1">
                          <a:latin typeface="Cambria Math" panose="02040503050406030204" pitchFamily="18" charset="0"/>
                        </a:rPr>
                        <m:t>𝑏</m:t>
                      </m:r>
                      <m:d>
                        <m:dPr>
                          <m:ctrlPr>
                            <a:rPr lang="id-ID" sz="2200" i="1">
                              <a:latin typeface="Cambria Math" panose="02040503050406030204" pitchFamily="18" charset="0"/>
                            </a:rPr>
                          </m:ctrlPr>
                        </m:dPr>
                        <m:e>
                          <m:r>
                            <a:rPr lang="id-ID" sz="2200" i="1">
                              <a:latin typeface="Cambria Math" panose="02040503050406030204" pitchFamily="18" charset="0"/>
                            </a:rPr>
                            <m:t>𝑖</m:t>
                          </m:r>
                        </m:e>
                      </m:d>
                      <m:r>
                        <a:rPr lang="id-ID" sz="2200" i="1">
                          <a:latin typeface="Cambria Math" panose="02040503050406030204" pitchFamily="18" charset="0"/>
                        </a:rPr>
                        <m:t>+</m:t>
                      </m:r>
                      <m:r>
                        <a:rPr lang="id-ID" sz="2200" i="1">
                          <a:latin typeface="Cambria Math" panose="02040503050406030204" pitchFamily="18" charset="0"/>
                        </a:rPr>
                        <m:t>𝑎</m:t>
                      </m:r>
                      <m:d>
                        <m:dPr>
                          <m:ctrlPr>
                            <a:rPr lang="id-ID" sz="2200" i="1">
                              <a:latin typeface="Cambria Math" panose="02040503050406030204" pitchFamily="18" charset="0"/>
                            </a:rPr>
                          </m:ctrlPr>
                        </m:dPr>
                        <m:e>
                          <m:r>
                            <a:rPr lang="id-ID" sz="2200" i="1">
                              <a:latin typeface="Cambria Math" panose="02040503050406030204" pitchFamily="18" charset="0"/>
                            </a:rPr>
                            <m:t>𝑖</m:t>
                          </m:r>
                          <m:r>
                            <a:rPr lang="id-ID" sz="2200" i="1">
                              <a:latin typeface="Cambria Math" panose="02040503050406030204" pitchFamily="18" charset="0"/>
                            </a:rPr>
                            <m:t>,</m:t>
                          </m:r>
                          <m:r>
                            <a:rPr lang="id-ID" sz="2200" i="1">
                              <a:latin typeface="Cambria Math" panose="02040503050406030204" pitchFamily="18" charset="0"/>
                            </a:rPr>
                            <m:t>𝑘</m:t>
                          </m:r>
                        </m:e>
                      </m:d>
                      <m:r>
                        <a:rPr lang="id-ID" sz="2200" i="1">
                          <a:latin typeface="Cambria Math" panose="02040503050406030204" pitchFamily="18" charset="0"/>
                          <a:ea typeface="Cambria Math" panose="02040503050406030204" pitchFamily="18" charset="0"/>
                        </a:rPr>
                        <m:t>×</m:t>
                      </m:r>
                      <m:d>
                        <m:dPr>
                          <m:ctrlPr>
                            <a:rPr lang="id-ID" sz="2200" i="1">
                              <a:latin typeface="Cambria Math" panose="02040503050406030204" pitchFamily="18" charset="0"/>
                              <a:ea typeface="Cambria Math" panose="02040503050406030204" pitchFamily="18" charset="0"/>
                            </a:rPr>
                          </m:ctrlPr>
                        </m:dPr>
                        <m:e>
                          <m:r>
                            <a:rPr lang="id-ID" sz="2200" i="1">
                              <a:latin typeface="Cambria Math" panose="02040503050406030204" pitchFamily="18" charset="0"/>
                              <a:ea typeface="Cambria Math" panose="02040503050406030204" pitchFamily="18" charset="0"/>
                            </a:rPr>
                            <m:t>𝑘</m:t>
                          </m:r>
                        </m:e>
                      </m:d>
                    </m:oMath>
                  </m:oMathPara>
                </a14:m>
                <a:endParaRPr lang="id-ID" sz="2200" dirty="0">
                  <a:latin typeface="Cambria" panose="02040503050406030204" pitchFamily="18" charset="0"/>
                  <a:ea typeface="Cambria" panose="02040503050406030204" pitchFamily="18" charset="0"/>
                </a:endParaRPr>
              </a:p>
              <a:p>
                <a:pPr marL="0" indent="0" algn="just">
                  <a:lnSpc>
                    <a:spcPct val="120000"/>
                  </a:lnSpc>
                  <a:buNone/>
                </a:pPr>
                <a14:m>
                  <m:oMathPara xmlns:m="http://schemas.openxmlformats.org/officeDocument/2006/math">
                    <m:oMathParaPr>
                      <m:jc m:val="left"/>
                    </m:oMathParaPr>
                    <m:oMath xmlns:m="http://schemas.openxmlformats.org/officeDocument/2006/math">
                      <m:r>
                        <a:rPr lang="id-ID" sz="2200" i="1">
                          <a:latin typeface="Cambria Math" panose="02040503050406030204" pitchFamily="18" charset="0"/>
                        </a:rPr>
                        <m:t>       </m:t>
                      </m:r>
                      <m:r>
                        <a:rPr lang="id-ID" sz="2200" i="1">
                          <a:latin typeface="Cambria Math" panose="02040503050406030204" pitchFamily="18" charset="0"/>
                        </a:rPr>
                        <m:t>𝑒𝑛𝑑𝑓𝑜𝑟</m:t>
                      </m:r>
                    </m:oMath>
                  </m:oMathPara>
                </a14:m>
                <a:endParaRPr lang="id-ID" sz="2200" dirty="0">
                  <a:latin typeface="Cambria" panose="02040503050406030204" pitchFamily="18" charset="0"/>
                  <a:ea typeface="Cambria" panose="02040503050406030204" pitchFamily="18" charset="0"/>
                </a:endParaRPr>
              </a:p>
              <a:p>
                <a:pPr marL="0" indent="0" algn="just">
                  <a:lnSpc>
                    <a:spcPct val="120000"/>
                  </a:lnSpc>
                  <a:buNone/>
                </a:pPr>
                <a14:m>
                  <m:oMathPara xmlns:m="http://schemas.openxmlformats.org/officeDocument/2006/math">
                    <m:oMathParaPr>
                      <m:jc m:val="left"/>
                    </m:oMathParaPr>
                    <m:oMath xmlns:m="http://schemas.openxmlformats.org/officeDocument/2006/math">
                      <m:r>
                        <a:rPr lang="id-ID" sz="2200" i="1">
                          <a:latin typeface="Cambria Math" panose="02040503050406030204" pitchFamily="18" charset="0"/>
                        </a:rPr>
                        <m:t>𝑒𝑛𝑑𝑓𝑜𝑟</m:t>
                      </m:r>
                    </m:oMath>
                  </m:oMathPara>
                </a14:m>
                <a:endParaRPr lang="id-ID" sz="2200" dirty="0">
                  <a:latin typeface="Cambria" panose="02040503050406030204" pitchFamily="18" charset="0"/>
                  <a:ea typeface="Cambria" panose="02040503050406030204" pitchFamily="18" charset="0"/>
                </a:endParaRPr>
              </a:p>
              <a:p>
                <a:pPr marL="0" indent="0" algn="just">
                  <a:lnSpc>
                    <a:spcPct val="120000"/>
                  </a:lnSpc>
                  <a:buNone/>
                </a:pPr>
                <a:r>
                  <a:rPr lang="id-ID" sz="2200" dirty="0">
                    <a:latin typeface="Cambria" panose="02040503050406030204" pitchFamily="18" charset="0"/>
                    <a:ea typeface="Cambria" panose="02040503050406030204" pitchFamily="18" charset="0"/>
                  </a:rPr>
                  <a:t>Perhatikan ada </a:t>
                </a:r>
                <a14:m>
                  <m:oMath xmlns:m="http://schemas.openxmlformats.org/officeDocument/2006/math">
                    <m:r>
                      <a:rPr lang="id-ID" sz="2200" i="1">
                        <a:latin typeface="Cambria Math" panose="02040503050406030204" pitchFamily="18" charset="0"/>
                      </a:rPr>
                      <m:t>𝑚</m:t>
                    </m:r>
                  </m:oMath>
                </a14:m>
                <a:r>
                  <a:rPr lang="id-ID" sz="2200" dirty="0">
                    <a:latin typeface="Cambria" panose="02040503050406030204" pitchFamily="18" charset="0"/>
                    <a:ea typeface="Cambria" panose="02040503050406030204" pitchFamily="18" charset="0"/>
                  </a:rPr>
                  <a:t> pengulangan (loops) utama ditunjukkan oleh indeks </a:t>
                </a:r>
                <a14:m>
                  <m:oMath xmlns:m="http://schemas.openxmlformats.org/officeDocument/2006/math">
                    <m:r>
                      <a:rPr lang="id-ID" sz="2200" i="1">
                        <a:latin typeface="Cambria Math" panose="02040503050406030204" pitchFamily="18" charset="0"/>
                      </a:rPr>
                      <m:t>𝑖</m:t>
                    </m:r>
                  </m:oMath>
                </a14:m>
                <a:r>
                  <a:rPr lang="id-ID" sz="2200" dirty="0">
                    <a:latin typeface="Cambria" panose="02040503050406030204" pitchFamily="18" charset="0"/>
                    <a:ea typeface="Cambria" panose="02040503050406030204" pitchFamily="18" charset="0"/>
                  </a:rPr>
                  <a:t> dengan masing – masing memuat </a:t>
                </a:r>
                <a14:m>
                  <m:oMath xmlns:m="http://schemas.openxmlformats.org/officeDocument/2006/math">
                    <m:r>
                      <a:rPr lang="id-ID" sz="2200" i="1">
                        <a:latin typeface="Cambria Math" panose="02040503050406030204" pitchFamily="18" charset="0"/>
                      </a:rPr>
                      <m:t>𝑛</m:t>
                    </m:r>
                  </m:oMath>
                </a14:m>
                <a:r>
                  <a:rPr lang="id-ID" sz="2200" dirty="0">
                    <a:latin typeface="Cambria" panose="02040503050406030204" pitchFamily="18" charset="0"/>
                    <a:ea typeface="Cambria" panose="02040503050406030204" pitchFamily="18" charset="0"/>
                  </a:rPr>
                  <a:t> pengulangan yang ditunjukkan oleh indeks </a:t>
                </a:r>
                <a14:m>
                  <m:oMath xmlns:m="http://schemas.openxmlformats.org/officeDocument/2006/math">
                    <m:r>
                      <a:rPr lang="id-ID" sz="2200" i="1">
                        <a:latin typeface="Cambria Math" panose="02040503050406030204" pitchFamily="18" charset="0"/>
                      </a:rPr>
                      <m:t>𝑘</m:t>
                    </m:r>
                    <m:r>
                      <a:rPr lang="id-ID" sz="2200">
                        <a:latin typeface="Cambria Math" panose="02040503050406030204" pitchFamily="18" charset="0"/>
                      </a:rPr>
                      <m:t>.</m:t>
                    </m:r>
                  </m:oMath>
                </a14:m>
                <a:r>
                  <a:rPr lang="id-ID" sz="2200" dirty="0">
                    <a:latin typeface="Cambria" panose="02040503050406030204" pitchFamily="18" charset="0"/>
                    <a:ea typeface="Cambria" panose="02040503050406030204" pitchFamily="18" charset="0"/>
                  </a:rPr>
                  <a:t> </a:t>
                </a:r>
              </a:p>
              <a:p>
                <a:pPr marL="0" indent="0">
                  <a:buNone/>
                </a:pPr>
                <a:endParaRPr lang="id-ID" dirty="0"/>
              </a:p>
            </p:txBody>
          </p:sp>
        </mc:Choice>
        <mc:Fallback xmlns="">
          <p:sp>
            <p:nvSpPr>
              <p:cNvPr id="3" name="Content Placeholder 2">
                <a:extLst>
                  <a:ext uri="{FF2B5EF4-FFF2-40B4-BE49-F238E27FC236}">
                    <a16:creationId xmlns:a16="http://schemas.microsoft.com/office/drawing/2014/main" id="{1A6A78B4-471A-41C4-A498-CB28FFC4AA81}"/>
                  </a:ext>
                </a:extLst>
              </p:cNvPr>
              <p:cNvSpPr>
                <a:spLocks noGrp="1" noRot="1" noChangeAspect="1" noMove="1" noResize="1" noEditPoints="1" noAdjustHandles="1" noChangeArrowheads="1" noChangeShapeType="1" noTextEdit="1"/>
              </p:cNvSpPr>
              <p:nvPr>
                <p:ph idx="1"/>
              </p:nvPr>
            </p:nvSpPr>
            <p:spPr>
              <a:xfrm>
                <a:off x="846699" y="1898638"/>
                <a:ext cx="10498602" cy="4351338"/>
              </a:xfrm>
              <a:blipFill>
                <a:blip r:embed="rId3"/>
                <a:stretch>
                  <a:fillRect l="-639" t="-1401" r="-581"/>
                </a:stretch>
              </a:blipFill>
            </p:spPr>
            <p:txBody>
              <a:bodyPr/>
              <a:lstStyle/>
              <a:p>
                <a:r>
                  <a:rPr lang="id-ID">
                    <a:noFill/>
                  </a:rPr>
                  <a:t> </a:t>
                </a:r>
              </a:p>
            </p:txBody>
          </p:sp>
        </mc:Fallback>
      </mc:AlternateContent>
      <p:grpSp>
        <p:nvGrpSpPr>
          <p:cNvPr id="4" name="Group 3">
            <a:extLst>
              <a:ext uri="{FF2B5EF4-FFF2-40B4-BE49-F238E27FC236}">
                <a16:creationId xmlns:a16="http://schemas.microsoft.com/office/drawing/2014/main" id="{A00B5A8C-0F03-4D95-854E-B1DFC5130A9F}"/>
              </a:ext>
            </a:extLst>
          </p:cNvPr>
          <p:cNvGrpSpPr/>
          <p:nvPr/>
        </p:nvGrpSpPr>
        <p:grpSpPr>
          <a:xfrm>
            <a:off x="101601" y="113638"/>
            <a:ext cx="1465479" cy="1562762"/>
            <a:chOff x="101601" y="113638"/>
            <a:chExt cx="1465479" cy="1562762"/>
          </a:xfrm>
        </p:grpSpPr>
        <p:cxnSp>
          <p:nvCxnSpPr>
            <p:cNvPr id="5" name="Straight Connector 4">
              <a:extLst>
                <a:ext uri="{FF2B5EF4-FFF2-40B4-BE49-F238E27FC236}">
                  <a16:creationId xmlns:a16="http://schemas.microsoft.com/office/drawing/2014/main" id="{2D4702BB-AD77-4248-92AA-5AB15FF69C28}"/>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6" name="Straight Connector 5">
              <a:extLst>
                <a:ext uri="{FF2B5EF4-FFF2-40B4-BE49-F238E27FC236}">
                  <a16:creationId xmlns:a16="http://schemas.microsoft.com/office/drawing/2014/main" id="{B8FC3B80-D258-4C66-AF50-A6342708F031}"/>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7" name="Group 6">
            <a:extLst>
              <a:ext uri="{FF2B5EF4-FFF2-40B4-BE49-F238E27FC236}">
                <a16:creationId xmlns:a16="http://schemas.microsoft.com/office/drawing/2014/main" id="{3C6B6712-D8B5-4BE9-BF94-50DD97D28DC5}"/>
              </a:ext>
            </a:extLst>
          </p:cNvPr>
          <p:cNvGrpSpPr/>
          <p:nvPr/>
        </p:nvGrpSpPr>
        <p:grpSpPr>
          <a:xfrm>
            <a:off x="353297" y="402551"/>
            <a:ext cx="11520000" cy="128480"/>
            <a:chOff x="2196612" y="1657878"/>
            <a:chExt cx="7972024" cy="128480"/>
          </a:xfrm>
        </p:grpSpPr>
        <p:cxnSp>
          <p:nvCxnSpPr>
            <p:cNvPr id="8" name="Straight Connector 7">
              <a:extLst>
                <a:ext uri="{FF2B5EF4-FFF2-40B4-BE49-F238E27FC236}">
                  <a16:creationId xmlns:a16="http://schemas.microsoft.com/office/drawing/2014/main" id="{2A24BB6E-481F-4191-9EBA-5AF3435C0C46}"/>
                </a:ext>
              </a:extLst>
            </p:cNvPr>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9" name="Straight Connector 8">
              <a:extLst>
                <a:ext uri="{FF2B5EF4-FFF2-40B4-BE49-F238E27FC236}">
                  <a16:creationId xmlns:a16="http://schemas.microsoft.com/office/drawing/2014/main" id="{A2694C62-8873-4D54-9A99-860E1FCB57B1}"/>
                </a:ext>
              </a:extLst>
            </p:cNvPr>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0" name="Group 9">
            <a:extLst>
              <a:ext uri="{FF2B5EF4-FFF2-40B4-BE49-F238E27FC236}">
                <a16:creationId xmlns:a16="http://schemas.microsoft.com/office/drawing/2014/main" id="{314E9CA4-DCAA-4340-80FB-712D9FC8AF61}"/>
              </a:ext>
            </a:extLst>
          </p:cNvPr>
          <p:cNvGrpSpPr/>
          <p:nvPr/>
        </p:nvGrpSpPr>
        <p:grpSpPr>
          <a:xfrm>
            <a:off x="243058" y="6311396"/>
            <a:ext cx="11520000" cy="151558"/>
            <a:chOff x="2086375" y="2485623"/>
            <a:chExt cx="7972024" cy="151558"/>
          </a:xfrm>
        </p:grpSpPr>
        <p:cxnSp>
          <p:nvCxnSpPr>
            <p:cNvPr id="11" name="Straight Connector 10">
              <a:extLst>
                <a:ext uri="{FF2B5EF4-FFF2-40B4-BE49-F238E27FC236}">
                  <a16:creationId xmlns:a16="http://schemas.microsoft.com/office/drawing/2014/main" id="{CC992A1A-A616-48F1-B0DA-0C942EB52DC3}"/>
                </a:ext>
              </a:extLst>
            </p:cNvPr>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2" name="Straight Connector 11">
              <a:extLst>
                <a:ext uri="{FF2B5EF4-FFF2-40B4-BE49-F238E27FC236}">
                  <a16:creationId xmlns:a16="http://schemas.microsoft.com/office/drawing/2014/main" id="{9CDD36C7-8AFC-469C-A0C0-7FC6E4AF0BA0}"/>
                </a:ext>
              </a:extLst>
            </p:cNvPr>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3" name="Group 12">
            <a:extLst>
              <a:ext uri="{FF2B5EF4-FFF2-40B4-BE49-F238E27FC236}">
                <a16:creationId xmlns:a16="http://schemas.microsoft.com/office/drawing/2014/main" id="{F0DE373C-B0ED-4141-8F25-929A92196BCB}"/>
              </a:ext>
            </a:extLst>
          </p:cNvPr>
          <p:cNvGrpSpPr/>
          <p:nvPr/>
        </p:nvGrpSpPr>
        <p:grpSpPr>
          <a:xfrm rot="10800000">
            <a:off x="10604063" y="5189105"/>
            <a:ext cx="1465479" cy="1562762"/>
            <a:chOff x="101601" y="113638"/>
            <a:chExt cx="1465479" cy="1562762"/>
          </a:xfrm>
        </p:grpSpPr>
        <p:cxnSp>
          <p:nvCxnSpPr>
            <p:cNvPr id="14" name="Straight Connector 13">
              <a:extLst>
                <a:ext uri="{FF2B5EF4-FFF2-40B4-BE49-F238E27FC236}">
                  <a16:creationId xmlns:a16="http://schemas.microsoft.com/office/drawing/2014/main" id="{9689A41E-5885-44E8-B181-DE14E2129BC5}"/>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5" name="Straight Connector 14">
              <a:extLst>
                <a:ext uri="{FF2B5EF4-FFF2-40B4-BE49-F238E27FC236}">
                  <a16:creationId xmlns:a16="http://schemas.microsoft.com/office/drawing/2014/main" id="{67CFBF45-BE04-49FE-9443-5B7B0EF0184D}"/>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17" name="Title 1">
            <a:extLst>
              <a:ext uri="{FF2B5EF4-FFF2-40B4-BE49-F238E27FC236}">
                <a16:creationId xmlns:a16="http://schemas.microsoft.com/office/drawing/2014/main" id="{1ACB123D-086A-43D4-A52D-5F3185089874}"/>
              </a:ext>
            </a:extLst>
          </p:cNvPr>
          <p:cNvSpPr>
            <a:spLocks noGrp="1"/>
          </p:cNvSpPr>
          <p:nvPr>
            <p:ph type="title"/>
          </p:nvPr>
        </p:nvSpPr>
        <p:spPr>
          <a:xfrm>
            <a:off x="821202" y="874971"/>
            <a:ext cx="10515600" cy="816221"/>
          </a:xfrm>
        </p:spPr>
        <p:style>
          <a:lnRef idx="0">
            <a:schemeClr val="accent1"/>
          </a:lnRef>
          <a:fillRef idx="3">
            <a:schemeClr val="accent1"/>
          </a:fillRef>
          <a:effectRef idx="3">
            <a:schemeClr val="accent1"/>
          </a:effectRef>
          <a:fontRef idx="minor">
            <a:schemeClr val="lt1"/>
          </a:fontRef>
        </p:style>
        <p:txBody>
          <a:bodyPr>
            <a:normAutofit fontScale="90000"/>
          </a:bodyPr>
          <a:lstStyle/>
          <a:p>
            <a:br>
              <a:rPr lang="id-ID" dirty="0"/>
            </a:br>
            <a:r>
              <a:rPr lang="id-ID" dirty="0"/>
              <a:t>A. Floops Pada Perkalian Matriks</a:t>
            </a:r>
            <a:br>
              <a:rPr lang="id-ID" dirty="0"/>
            </a:br>
            <a:endParaRPr lang="id-ID" dirty="0"/>
          </a:p>
        </p:txBody>
      </p:sp>
    </p:spTree>
    <p:extLst>
      <p:ext uri="{BB962C8B-B14F-4D97-AF65-F5344CB8AC3E}">
        <p14:creationId xmlns:p14="http://schemas.microsoft.com/office/powerpoint/2010/main" val="31152532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A6A78B4-471A-41C4-A498-CB28FFC4AA81}"/>
                  </a:ext>
                </a:extLst>
              </p:cNvPr>
              <p:cNvSpPr>
                <a:spLocks noGrp="1"/>
              </p:cNvSpPr>
              <p:nvPr>
                <p:ph idx="1"/>
              </p:nvPr>
            </p:nvSpPr>
            <p:spPr>
              <a:xfrm>
                <a:off x="855496" y="2079280"/>
                <a:ext cx="10515600" cy="4351338"/>
              </a:xfrm>
            </p:spPr>
            <p:txBody>
              <a:bodyPr>
                <a:normAutofit/>
              </a:bodyPr>
              <a:lstStyle/>
              <a:p>
                <a:pPr marL="0" indent="0" algn="just">
                  <a:buNone/>
                </a:pPr>
                <a:r>
                  <a:rPr lang="id-ID" sz="2000" b="1" dirty="0">
                    <a:latin typeface="Cambria" panose="02040503050406030204" pitchFamily="18" charset="0"/>
                    <a:ea typeface="Cambria" panose="02040503050406030204" pitchFamily="18" charset="0"/>
                  </a:rPr>
                  <a:t>Perkalian Matriks dengan Vektor</a:t>
                </a:r>
              </a:p>
              <a:p>
                <a:pPr marL="0" indent="0" algn="just">
                  <a:buNone/>
                </a:pPr>
                <a:r>
                  <a:rPr lang="id-ID" sz="2000" dirty="0">
                    <a:latin typeface="Cambria" panose="02040503050406030204" pitchFamily="18" charset="0"/>
                    <a:ea typeface="Cambria" panose="02040503050406030204" pitchFamily="18" charset="0"/>
                  </a:rPr>
                  <a:t>Untuk setiap </a:t>
                </a:r>
                <a14:m>
                  <m:oMath xmlns:m="http://schemas.openxmlformats.org/officeDocument/2006/math">
                    <m:r>
                      <a:rPr lang="id-ID" sz="2000" i="1">
                        <a:latin typeface="Cambria Math" panose="02040503050406030204" pitchFamily="18" charset="0"/>
                      </a:rPr>
                      <m:t>𝑘</m:t>
                    </m:r>
                  </m:oMath>
                </a14:m>
                <a:r>
                  <a:rPr lang="id-ID" sz="2000" dirty="0">
                    <a:latin typeface="Cambria" panose="02040503050406030204" pitchFamily="18" charset="0"/>
                    <a:ea typeface="Cambria" panose="02040503050406030204" pitchFamily="18" charset="0"/>
                  </a:rPr>
                  <a:t> dibutuhkan 2 flops yaitu penjumlahan dan perkalian, sebagai berikut:</a:t>
                </a:r>
              </a:p>
              <a:p>
                <a:pPr marL="0" indent="0" algn="just">
                  <a:lnSpc>
                    <a:spcPct val="120000"/>
                  </a:lnSpc>
                  <a:buNone/>
                </a:pPr>
                <a14:m>
                  <m:oMathPara xmlns:m="http://schemas.openxmlformats.org/officeDocument/2006/math">
                    <m:oMathParaPr>
                      <m:jc m:val="centerGroup"/>
                    </m:oMathParaPr>
                    <m:oMath xmlns:m="http://schemas.openxmlformats.org/officeDocument/2006/math">
                      <m:r>
                        <a:rPr lang="id-ID" sz="2000" i="1">
                          <a:latin typeface="Cambria Math" panose="02040503050406030204" pitchFamily="18" charset="0"/>
                        </a:rPr>
                        <m:t>𝑏</m:t>
                      </m:r>
                      <m:d>
                        <m:dPr>
                          <m:ctrlPr>
                            <a:rPr lang="id-ID" sz="2000" i="1">
                              <a:latin typeface="Cambria Math" panose="02040503050406030204" pitchFamily="18" charset="0"/>
                            </a:rPr>
                          </m:ctrlPr>
                        </m:dPr>
                        <m:e>
                          <m:r>
                            <a:rPr lang="id-ID" sz="2000" i="1">
                              <a:latin typeface="Cambria Math" panose="02040503050406030204" pitchFamily="18" charset="0"/>
                            </a:rPr>
                            <m:t>𝑖</m:t>
                          </m:r>
                        </m:e>
                      </m:d>
                      <m:r>
                        <a:rPr lang="id-ID" sz="2000" i="1">
                          <a:latin typeface="Cambria Math" panose="02040503050406030204" pitchFamily="18" charset="0"/>
                        </a:rPr>
                        <m:t>=</m:t>
                      </m:r>
                      <m:r>
                        <a:rPr lang="id-ID" sz="2000" i="1">
                          <a:latin typeface="Cambria Math" panose="02040503050406030204" pitchFamily="18" charset="0"/>
                        </a:rPr>
                        <m:t>𝑏</m:t>
                      </m:r>
                      <m:d>
                        <m:dPr>
                          <m:ctrlPr>
                            <a:rPr lang="id-ID" sz="2000" i="1">
                              <a:latin typeface="Cambria Math" panose="02040503050406030204" pitchFamily="18" charset="0"/>
                            </a:rPr>
                          </m:ctrlPr>
                        </m:dPr>
                        <m:e>
                          <m:r>
                            <a:rPr lang="id-ID" sz="2000" i="1">
                              <a:latin typeface="Cambria Math" panose="02040503050406030204" pitchFamily="18" charset="0"/>
                            </a:rPr>
                            <m:t>𝑖</m:t>
                          </m:r>
                        </m:e>
                      </m:d>
                      <m:r>
                        <a:rPr lang="id-ID" sz="2000" i="1">
                          <a:latin typeface="Cambria Math" panose="02040503050406030204" pitchFamily="18" charset="0"/>
                        </a:rPr>
                        <m:t>+</m:t>
                      </m:r>
                      <m:r>
                        <a:rPr lang="id-ID" sz="2000" i="1">
                          <a:latin typeface="Cambria Math" panose="02040503050406030204" pitchFamily="18" charset="0"/>
                        </a:rPr>
                        <m:t>𝑎</m:t>
                      </m:r>
                      <m:d>
                        <m:dPr>
                          <m:ctrlPr>
                            <a:rPr lang="id-ID" sz="2000" i="1">
                              <a:latin typeface="Cambria Math" panose="02040503050406030204" pitchFamily="18" charset="0"/>
                            </a:rPr>
                          </m:ctrlPr>
                        </m:dPr>
                        <m:e>
                          <m:r>
                            <a:rPr lang="id-ID" sz="2000" i="1">
                              <a:latin typeface="Cambria Math" panose="02040503050406030204" pitchFamily="18" charset="0"/>
                            </a:rPr>
                            <m:t>𝑖</m:t>
                          </m:r>
                          <m:r>
                            <a:rPr lang="id-ID" sz="2000" i="1">
                              <a:latin typeface="Cambria Math" panose="02040503050406030204" pitchFamily="18" charset="0"/>
                            </a:rPr>
                            <m:t>,</m:t>
                          </m:r>
                          <m:r>
                            <a:rPr lang="id-ID" sz="2000" i="1">
                              <a:latin typeface="Cambria Math" panose="02040503050406030204" pitchFamily="18" charset="0"/>
                            </a:rPr>
                            <m:t>𝑘</m:t>
                          </m:r>
                        </m:e>
                      </m:d>
                      <m:r>
                        <a:rPr lang="id-ID" sz="2000" i="1">
                          <a:latin typeface="Cambria Math" panose="02040503050406030204" pitchFamily="18" charset="0"/>
                          <a:ea typeface="Cambria Math" panose="02040503050406030204" pitchFamily="18" charset="0"/>
                        </a:rPr>
                        <m:t>×</m:t>
                      </m:r>
                      <m:d>
                        <m:dPr>
                          <m:ctrlPr>
                            <a:rPr lang="id-ID" sz="2000" i="1">
                              <a:latin typeface="Cambria Math" panose="02040503050406030204" pitchFamily="18" charset="0"/>
                              <a:ea typeface="Cambria Math" panose="02040503050406030204" pitchFamily="18" charset="0"/>
                            </a:rPr>
                          </m:ctrlPr>
                        </m:dPr>
                        <m:e>
                          <m:r>
                            <a:rPr lang="id-ID" sz="2000" i="1">
                              <a:latin typeface="Cambria Math" panose="02040503050406030204" pitchFamily="18" charset="0"/>
                              <a:ea typeface="Cambria Math" panose="02040503050406030204" pitchFamily="18" charset="0"/>
                            </a:rPr>
                            <m:t>𝑘</m:t>
                          </m:r>
                        </m:e>
                      </m:d>
                    </m:oMath>
                  </m:oMathPara>
                </a14:m>
                <a:endParaRPr lang="id-ID" sz="2000" dirty="0">
                  <a:latin typeface="Cambria" panose="02040503050406030204" pitchFamily="18" charset="0"/>
                  <a:ea typeface="Cambria" panose="02040503050406030204" pitchFamily="18" charset="0"/>
                </a:endParaRPr>
              </a:p>
              <a:p>
                <a:pPr marL="0" indent="0" algn="just">
                  <a:lnSpc>
                    <a:spcPct val="120000"/>
                  </a:lnSpc>
                  <a:buNone/>
                </a:pPr>
                <a:r>
                  <a:rPr lang="id-ID" sz="2000" dirty="0">
                    <a:latin typeface="Cambria" panose="02040503050406030204" pitchFamily="18" charset="0"/>
                    <a:ea typeface="Cambria" panose="02040503050406030204" pitchFamily="18" charset="0"/>
                  </a:rPr>
                  <a:t>Jadi, total flops adalah</a:t>
                </a:r>
              </a:p>
              <a:p>
                <a:pPr marL="0" indent="0" algn="just">
                  <a:lnSpc>
                    <a:spcPct val="120000"/>
                  </a:lnSpc>
                  <a:buNone/>
                </a:pPr>
                <a14:m>
                  <m:oMathPara xmlns:m="http://schemas.openxmlformats.org/officeDocument/2006/math">
                    <m:oMathParaPr>
                      <m:jc m:val="centerGroup"/>
                    </m:oMathParaPr>
                    <m:oMath xmlns:m="http://schemas.openxmlformats.org/officeDocument/2006/math">
                      <m:nary>
                        <m:naryPr>
                          <m:chr m:val="∑"/>
                          <m:ctrlPr>
                            <a:rPr lang="id-ID" sz="2000" i="1" smtClean="0">
                              <a:solidFill>
                                <a:srgbClr val="FF0000"/>
                              </a:solidFill>
                              <a:latin typeface="Cambria Math" panose="02040503050406030204" pitchFamily="18" charset="0"/>
                            </a:rPr>
                          </m:ctrlPr>
                        </m:naryPr>
                        <m:sub>
                          <m:r>
                            <m:rPr>
                              <m:brk m:alnAt="23"/>
                            </m:rPr>
                            <a:rPr lang="id-ID" sz="2000" i="1">
                              <a:solidFill>
                                <a:srgbClr val="FF0000"/>
                              </a:solidFill>
                              <a:latin typeface="Cambria Math" panose="02040503050406030204" pitchFamily="18" charset="0"/>
                            </a:rPr>
                            <m:t>𝑖</m:t>
                          </m:r>
                          <m:r>
                            <a:rPr lang="id-ID" sz="2000" i="1">
                              <a:solidFill>
                                <a:srgbClr val="FF0000"/>
                              </a:solidFill>
                              <a:latin typeface="Cambria Math" panose="02040503050406030204" pitchFamily="18" charset="0"/>
                            </a:rPr>
                            <m:t>=1</m:t>
                          </m:r>
                        </m:sub>
                        <m:sup>
                          <m:r>
                            <a:rPr lang="id-ID" sz="2000" i="1">
                              <a:solidFill>
                                <a:srgbClr val="FF0000"/>
                              </a:solidFill>
                              <a:latin typeface="Cambria Math" panose="02040503050406030204" pitchFamily="18" charset="0"/>
                            </a:rPr>
                            <m:t>𝑚</m:t>
                          </m:r>
                        </m:sup>
                        <m:e>
                          <m:nary>
                            <m:naryPr>
                              <m:chr m:val="∑"/>
                              <m:ctrlPr>
                                <a:rPr lang="id-ID" sz="2000" i="1">
                                  <a:solidFill>
                                    <a:srgbClr val="FF0000"/>
                                  </a:solidFill>
                                  <a:latin typeface="Cambria Math" panose="02040503050406030204" pitchFamily="18" charset="0"/>
                                </a:rPr>
                              </m:ctrlPr>
                            </m:naryPr>
                            <m:sub>
                              <m:r>
                                <m:rPr>
                                  <m:brk m:alnAt="23"/>
                                </m:rPr>
                                <a:rPr lang="id-ID" sz="2000" i="1">
                                  <a:solidFill>
                                    <a:srgbClr val="FF0000"/>
                                  </a:solidFill>
                                  <a:latin typeface="Cambria Math" panose="02040503050406030204" pitchFamily="18" charset="0"/>
                                </a:rPr>
                                <m:t>𝑘</m:t>
                              </m:r>
                              <m:r>
                                <a:rPr lang="id-ID" sz="2000" i="1">
                                  <a:solidFill>
                                    <a:srgbClr val="FF0000"/>
                                  </a:solidFill>
                                  <a:latin typeface="Cambria Math" panose="02040503050406030204" pitchFamily="18" charset="0"/>
                                </a:rPr>
                                <m:t>=1</m:t>
                              </m:r>
                            </m:sub>
                            <m:sup>
                              <m:r>
                                <a:rPr lang="id-ID" sz="2000" i="1">
                                  <a:solidFill>
                                    <a:srgbClr val="FF0000"/>
                                  </a:solidFill>
                                  <a:latin typeface="Cambria Math" panose="02040503050406030204" pitchFamily="18" charset="0"/>
                                </a:rPr>
                                <m:t>𝑛</m:t>
                              </m:r>
                            </m:sup>
                            <m:e>
                              <m:r>
                                <a:rPr lang="id-ID" sz="2000" i="1">
                                  <a:solidFill>
                                    <a:srgbClr val="FF0000"/>
                                  </a:solidFill>
                                  <a:latin typeface="Cambria Math" panose="02040503050406030204" pitchFamily="18" charset="0"/>
                                </a:rPr>
                                <m:t>2=2</m:t>
                              </m:r>
                              <m:r>
                                <a:rPr lang="id-ID" sz="2000" i="1">
                                  <a:solidFill>
                                    <a:srgbClr val="FF0000"/>
                                  </a:solidFill>
                                  <a:latin typeface="Cambria Math" panose="02040503050406030204" pitchFamily="18" charset="0"/>
                                </a:rPr>
                                <m:t>𝑚𝑛</m:t>
                              </m:r>
                            </m:e>
                          </m:nary>
                        </m:e>
                      </m:nary>
                    </m:oMath>
                  </m:oMathPara>
                </a14:m>
                <a:endParaRPr lang="id-ID" sz="2000" dirty="0">
                  <a:latin typeface="Cambria" panose="02040503050406030204" pitchFamily="18" charset="0"/>
                  <a:ea typeface="Cambria" panose="02040503050406030204" pitchFamily="18" charset="0"/>
                </a:endParaRPr>
              </a:p>
              <a:p>
                <a:pPr marL="0" indent="0" algn="just">
                  <a:lnSpc>
                    <a:spcPct val="120000"/>
                  </a:lnSpc>
                  <a:buNone/>
                </a:pPr>
                <a:r>
                  <a:rPr lang="id-ID" sz="2000" dirty="0">
                    <a:latin typeface="Cambria" panose="02040503050406030204" pitchFamily="18" charset="0"/>
                    <a:ea typeface="Cambria" panose="02040503050406030204" pitchFamily="18" charset="0"/>
                  </a:rPr>
                  <a:t>Akan tetapi, jika matriksnya berukuran </a:t>
                </a:r>
                <a14:m>
                  <m:oMath xmlns:m="http://schemas.openxmlformats.org/officeDocument/2006/math">
                    <m:r>
                      <m:rPr>
                        <m:sty m:val="p"/>
                      </m:rPr>
                      <a:rPr lang="id-ID" sz="2000">
                        <a:latin typeface="Cambria Math" panose="02040503050406030204" pitchFamily="18" charset="0"/>
                        <a:ea typeface="Cambria Math" panose="02040503050406030204" pitchFamily="18" charset="0"/>
                      </a:rPr>
                      <m:t>n</m:t>
                    </m:r>
                    <m:r>
                      <a:rPr lang="id-ID" sz="2000" i="1">
                        <a:latin typeface="Cambria Math" panose="02040503050406030204" pitchFamily="18" charset="0"/>
                        <a:ea typeface="Cambria Math" panose="02040503050406030204" pitchFamily="18" charset="0"/>
                      </a:rPr>
                      <m:t>×</m:t>
                    </m:r>
                    <m:r>
                      <a:rPr lang="id-ID" sz="2000" i="1">
                        <a:latin typeface="Cambria Math" panose="02040503050406030204" pitchFamily="18" charset="0"/>
                        <a:ea typeface="Cambria Math" panose="02040503050406030204" pitchFamily="18" charset="0"/>
                      </a:rPr>
                      <m:t>𝑛</m:t>
                    </m:r>
                    <m:r>
                      <a:rPr lang="id-ID" sz="2000">
                        <a:latin typeface="Cambria Math" panose="02040503050406030204" pitchFamily="18" charset="0"/>
                        <a:ea typeface="Cambria Math" panose="02040503050406030204" pitchFamily="18" charset="0"/>
                      </a:rPr>
                      <m:t> </m:t>
                    </m:r>
                    <m:r>
                      <m:rPr>
                        <m:sty m:val="p"/>
                      </m:rPr>
                      <a:rPr lang="id-ID" sz="2000">
                        <a:latin typeface="Cambria Math" panose="02040503050406030204" pitchFamily="18" charset="0"/>
                        <a:ea typeface="Cambria Math" panose="02040503050406030204" pitchFamily="18" charset="0"/>
                      </a:rPr>
                      <m:t>maka</m:t>
                    </m:r>
                    <m:r>
                      <a:rPr lang="id-ID" sz="2000">
                        <a:latin typeface="Cambria Math" panose="02040503050406030204" pitchFamily="18" charset="0"/>
                        <a:ea typeface="Cambria Math" panose="02040503050406030204" pitchFamily="18" charset="0"/>
                      </a:rPr>
                      <m:t> </m:t>
                    </m:r>
                    <m:r>
                      <m:rPr>
                        <m:sty m:val="p"/>
                      </m:rPr>
                      <a:rPr lang="id-ID" sz="2000">
                        <a:latin typeface="Cambria Math" panose="02040503050406030204" pitchFamily="18" charset="0"/>
                        <a:ea typeface="Cambria Math" panose="02040503050406030204" pitchFamily="18" charset="0"/>
                      </a:rPr>
                      <m:t>flopsnya</m:t>
                    </m:r>
                    <m:r>
                      <a:rPr lang="id-ID" sz="2000">
                        <a:latin typeface="Cambria Math" panose="02040503050406030204" pitchFamily="18" charset="0"/>
                        <a:ea typeface="Cambria Math" panose="02040503050406030204" pitchFamily="18" charset="0"/>
                      </a:rPr>
                      <m:t> </m:t>
                    </m:r>
                    <m:r>
                      <m:rPr>
                        <m:sty m:val="p"/>
                      </m:rPr>
                      <a:rPr lang="id-ID" sz="2000">
                        <a:latin typeface="Cambria Math" panose="02040503050406030204" pitchFamily="18" charset="0"/>
                        <a:ea typeface="Cambria Math" panose="02040503050406030204" pitchFamily="18" charset="0"/>
                      </a:rPr>
                      <m:t>adalah</m:t>
                    </m:r>
                    <m:r>
                      <a:rPr lang="id-ID" sz="2000">
                        <a:latin typeface="Cambria Math" panose="02040503050406030204" pitchFamily="18" charset="0"/>
                        <a:ea typeface="Cambria Math" panose="02040503050406030204" pitchFamily="18" charset="0"/>
                      </a:rPr>
                      <m:t> </m:t>
                    </m:r>
                    <m:r>
                      <a:rPr lang="id-ID" sz="2000" i="1">
                        <a:latin typeface="Cambria Math" panose="02040503050406030204" pitchFamily="18" charset="0"/>
                      </a:rPr>
                      <m:t>2</m:t>
                    </m:r>
                    <m:sSup>
                      <m:sSupPr>
                        <m:ctrlPr>
                          <a:rPr lang="id-ID" sz="2000" i="1">
                            <a:latin typeface="Cambria Math" panose="02040503050406030204" pitchFamily="18" charset="0"/>
                          </a:rPr>
                        </m:ctrlPr>
                      </m:sSupPr>
                      <m:e>
                        <m:r>
                          <a:rPr lang="id-ID" sz="2000" i="1">
                            <a:latin typeface="Cambria Math" panose="02040503050406030204" pitchFamily="18" charset="0"/>
                          </a:rPr>
                          <m:t>𝑛</m:t>
                        </m:r>
                      </m:e>
                      <m:sup>
                        <m:r>
                          <a:rPr lang="id-ID" sz="2000" i="1">
                            <a:latin typeface="Cambria Math" panose="02040503050406030204" pitchFamily="18" charset="0"/>
                          </a:rPr>
                          <m:t>2</m:t>
                        </m:r>
                      </m:sup>
                    </m:sSup>
                    <m:r>
                      <a:rPr lang="id-ID" sz="2000" i="1">
                        <a:latin typeface="Cambria Math" panose="02040503050406030204" pitchFamily="18" charset="0"/>
                      </a:rPr>
                      <m:t>. </m:t>
                    </m:r>
                  </m:oMath>
                </a14:m>
                <a:r>
                  <a:rPr lang="id-ID" sz="2000" dirty="0">
                    <a:latin typeface="Cambria" panose="02040503050406030204" pitchFamily="18" charset="0"/>
                    <a:ea typeface="Cambria" panose="02040503050406030204" pitchFamily="18" charset="0"/>
                  </a:rPr>
                  <a:t>Dengan demikian, perkalian matriks dengan vektor ini mempunyai kompleksitas order </a:t>
                </a:r>
                <a14:m>
                  <m:oMath xmlns:m="http://schemas.openxmlformats.org/officeDocument/2006/math">
                    <m:sSup>
                      <m:sSupPr>
                        <m:ctrlPr>
                          <a:rPr lang="id-ID" sz="2000" i="1">
                            <a:latin typeface="Cambria Math" panose="02040503050406030204" pitchFamily="18" charset="0"/>
                          </a:rPr>
                        </m:ctrlPr>
                      </m:sSupPr>
                      <m:e>
                        <m:r>
                          <a:rPr lang="id-ID" sz="2000" i="1">
                            <a:latin typeface="Cambria Math" panose="02040503050406030204" pitchFamily="18" charset="0"/>
                          </a:rPr>
                          <m:t>𝑛</m:t>
                        </m:r>
                      </m:e>
                      <m:sup>
                        <m:r>
                          <a:rPr lang="id-ID" sz="2000" i="1">
                            <a:latin typeface="Cambria Math" panose="02040503050406030204" pitchFamily="18" charset="0"/>
                          </a:rPr>
                          <m:t>2</m:t>
                        </m:r>
                      </m:sup>
                    </m:sSup>
                  </m:oMath>
                </a14:m>
                <a:r>
                  <a:rPr lang="id-ID" sz="2000" dirty="0">
                    <a:latin typeface="Cambria" panose="02040503050406030204" pitchFamily="18" charset="0"/>
                    <a:ea typeface="Cambria" panose="02040503050406030204" pitchFamily="18" charset="0"/>
                  </a:rPr>
                  <a:t> ditulis </a:t>
                </a:r>
                <a14:m>
                  <m:oMath xmlns:m="http://schemas.openxmlformats.org/officeDocument/2006/math">
                    <m:sSup>
                      <m:sSupPr>
                        <m:ctrlPr>
                          <a:rPr lang="id-ID" sz="2000" i="1">
                            <a:latin typeface="Cambria Math" panose="02040503050406030204" pitchFamily="18" charset="0"/>
                          </a:rPr>
                        </m:ctrlPr>
                      </m:sSupPr>
                      <m:e>
                        <m:r>
                          <a:rPr lang="id-ID" sz="2000" i="1">
                            <a:latin typeface="Cambria Math" panose="02040503050406030204" pitchFamily="18" charset="0"/>
                          </a:rPr>
                          <m:t>𝑂</m:t>
                        </m:r>
                        <m:r>
                          <a:rPr lang="id-ID" sz="2000" i="1">
                            <a:latin typeface="Cambria Math" panose="02040503050406030204" pitchFamily="18" charset="0"/>
                          </a:rPr>
                          <m:t>(</m:t>
                        </m:r>
                        <m:r>
                          <a:rPr lang="id-ID" sz="2000" i="1">
                            <a:latin typeface="Cambria Math" panose="02040503050406030204" pitchFamily="18" charset="0"/>
                          </a:rPr>
                          <m:t>𝑛</m:t>
                        </m:r>
                      </m:e>
                      <m:sup>
                        <m:r>
                          <a:rPr lang="id-ID" sz="2000" i="1">
                            <a:latin typeface="Cambria Math" panose="02040503050406030204" pitchFamily="18" charset="0"/>
                          </a:rPr>
                          <m:t>2</m:t>
                        </m:r>
                      </m:sup>
                    </m:sSup>
                    <m:r>
                      <a:rPr lang="id-ID" sz="2000" i="1">
                        <a:latin typeface="Cambria Math" panose="02040503050406030204" pitchFamily="18" charset="0"/>
                      </a:rPr>
                      <m:t>),</m:t>
                    </m:r>
                  </m:oMath>
                </a14:m>
                <a:r>
                  <a:rPr lang="id-ID" sz="2000" dirty="0">
                    <a:latin typeface="Cambria" panose="02040503050406030204" pitchFamily="18" charset="0"/>
                    <a:ea typeface="Cambria" panose="02040503050406030204" pitchFamily="18" charset="0"/>
                  </a:rPr>
                  <a:t> yaitu banyak flops proporsional dengan </a:t>
                </a:r>
                <a14:m>
                  <m:oMath xmlns:m="http://schemas.openxmlformats.org/officeDocument/2006/math">
                    <m:sSup>
                      <m:sSupPr>
                        <m:ctrlPr>
                          <a:rPr lang="id-ID" sz="2000" i="1">
                            <a:latin typeface="Cambria Math" panose="02040503050406030204" pitchFamily="18" charset="0"/>
                          </a:rPr>
                        </m:ctrlPr>
                      </m:sSupPr>
                      <m:e>
                        <m:r>
                          <a:rPr lang="id-ID" sz="2000" i="1">
                            <a:latin typeface="Cambria Math" panose="02040503050406030204" pitchFamily="18" charset="0"/>
                          </a:rPr>
                          <m:t>𝑛</m:t>
                        </m:r>
                      </m:e>
                      <m:sup>
                        <m:r>
                          <a:rPr lang="id-ID" sz="2000" i="1">
                            <a:latin typeface="Cambria Math" panose="02040503050406030204" pitchFamily="18" charset="0"/>
                          </a:rPr>
                          <m:t>2</m:t>
                        </m:r>
                      </m:sup>
                    </m:sSup>
                  </m:oMath>
                </a14:m>
                <a:r>
                  <a:rPr lang="id-ID" sz="2000" dirty="0">
                    <a:latin typeface="Cambria" panose="02040503050406030204" pitchFamily="18" charset="0"/>
                    <a:ea typeface="Cambria" panose="02040503050406030204" pitchFamily="18" charset="0"/>
                  </a:rPr>
                  <a:t>.</a:t>
                </a:r>
              </a:p>
            </p:txBody>
          </p:sp>
        </mc:Choice>
        <mc:Fallback xmlns="">
          <p:sp>
            <p:nvSpPr>
              <p:cNvPr id="3" name="Content Placeholder 2">
                <a:extLst>
                  <a:ext uri="{FF2B5EF4-FFF2-40B4-BE49-F238E27FC236}">
                    <a16:creationId xmlns:a16="http://schemas.microsoft.com/office/drawing/2014/main" id="{1A6A78B4-471A-41C4-A498-CB28FFC4AA81}"/>
                  </a:ext>
                </a:extLst>
              </p:cNvPr>
              <p:cNvSpPr>
                <a:spLocks noGrp="1" noRot="1" noChangeAspect="1" noMove="1" noResize="1" noEditPoints="1" noAdjustHandles="1" noChangeArrowheads="1" noChangeShapeType="1" noTextEdit="1"/>
              </p:cNvSpPr>
              <p:nvPr>
                <p:ph idx="1"/>
              </p:nvPr>
            </p:nvSpPr>
            <p:spPr>
              <a:xfrm>
                <a:off x="855496" y="2079280"/>
                <a:ext cx="10515600" cy="4351338"/>
              </a:xfrm>
              <a:blipFill>
                <a:blip r:embed="rId3"/>
                <a:stretch>
                  <a:fillRect l="-580" t="-1401" r="-638"/>
                </a:stretch>
              </a:blipFill>
            </p:spPr>
            <p:txBody>
              <a:bodyPr/>
              <a:lstStyle/>
              <a:p>
                <a:r>
                  <a:rPr lang="id-ID">
                    <a:noFill/>
                  </a:rPr>
                  <a:t> </a:t>
                </a:r>
              </a:p>
            </p:txBody>
          </p:sp>
        </mc:Fallback>
      </mc:AlternateContent>
      <p:grpSp>
        <p:nvGrpSpPr>
          <p:cNvPr id="4" name="Group 3">
            <a:extLst>
              <a:ext uri="{FF2B5EF4-FFF2-40B4-BE49-F238E27FC236}">
                <a16:creationId xmlns:a16="http://schemas.microsoft.com/office/drawing/2014/main" id="{A00B5A8C-0F03-4D95-854E-B1DFC5130A9F}"/>
              </a:ext>
            </a:extLst>
          </p:cNvPr>
          <p:cNvGrpSpPr/>
          <p:nvPr/>
        </p:nvGrpSpPr>
        <p:grpSpPr>
          <a:xfrm>
            <a:off x="101601" y="113638"/>
            <a:ext cx="1465479" cy="1562762"/>
            <a:chOff x="101601" y="113638"/>
            <a:chExt cx="1465479" cy="1562762"/>
          </a:xfrm>
        </p:grpSpPr>
        <p:cxnSp>
          <p:nvCxnSpPr>
            <p:cNvPr id="5" name="Straight Connector 4">
              <a:extLst>
                <a:ext uri="{FF2B5EF4-FFF2-40B4-BE49-F238E27FC236}">
                  <a16:creationId xmlns:a16="http://schemas.microsoft.com/office/drawing/2014/main" id="{2D4702BB-AD77-4248-92AA-5AB15FF69C28}"/>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6" name="Straight Connector 5">
              <a:extLst>
                <a:ext uri="{FF2B5EF4-FFF2-40B4-BE49-F238E27FC236}">
                  <a16:creationId xmlns:a16="http://schemas.microsoft.com/office/drawing/2014/main" id="{B8FC3B80-D258-4C66-AF50-A6342708F031}"/>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7" name="Group 6">
            <a:extLst>
              <a:ext uri="{FF2B5EF4-FFF2-40B4-BE49-F238E27FC236}">
                <a16:creationId xmlns:a16="http://schemas.microsoft.com/office/drawing/2014/main" id="{3C6B6712-D8B5-4BE9-BF94-50DD97D28DC5}"/>
              </a:ext>
            </a:extLst>
          </p:cNvPr>
          <p:cNvGrpSpPr/>
          <p:nvPr/>
        </p:nvGrpSpPr>
        <p:grpSpPr>
          <a:xfrm>
            <a:off x="353297" y="402551"/>
            <a:ext cx="11520000" cy="128480"/>
            <a:chOff x="2196612" y="1657878"/>
            <a:chExt cx="7972024" cy="128480"/>
          </a:xfrm>
        </p:grpSpPr>
        <p:cxnSp>
          <p:nvCxnSpPr>
            <p:cNvPr id="8" name="Straight Connector 7">
              <a:extLst>
                <a:ext uri="{FF2B5EF4-FFF2-40B4-BE49-F238E27FC236}">
                  <a16:creationId xmlns:a16="http://schemas.microsoft.com/office/drawing/2014/main" id="{2A24BB6E-481F-4191-9EBA-5AF3435C0C46}"/>
                </a:ext>
              </a:extLst>
            </p:cNvPr>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9" name="Straight Connector 8">
              <a:extLst>
                <a:ext uri="{FF2B5EF4-FFF2-40B4-BE49-F238E27FC236}">
                  <a16:creationId xmlns:a16="http://schemas.microsoft.com/office/drawing/2014/main" id="{A2694C62-8873-4D54-9A99-860E1FCB57B1}"/>
                </a:ext>
              </a:extLst>
            </p:cNvPr>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0" name="Group 9">
            <a:extLst>
              <a:ext uri="{FF2B5EF4-FFF2-40B4-BE49-F238E27FC236}">
                <a16:creationId xmlns:a16="http://schemas.microsoft.com/office/drawing/2014/main" id="{314E9CA4-DCAA-4340-80FB-712D9FC8AF61}"/>
              </a:ext>
            </a:extLst>
          </p:cNvPr>
          <p:cNvGrpSpPr/>
          <p:nvPr/>
        </p:nvGrpSpPr>
        <p:grpSpPr>
          <a:xfrm>
            <a:off x="243058" y="6311396"/>
            <a:ext cx="11520000" cy="151558"/>
            <a:chOff x="2086375" y="2485623"/>
            <a:chExt cx="7972024" cy="151558"/>
          </a:xfrm>
        </p:grpSpPr>
        <p:cxnSp>
          <p:nvCxnSpPr>
            <p:cNvPr id="11" name="Straight Connector 10">
              <a:extLst>
                <a:ext uri="{FF2B5EF4-FFF2-40B4-BE49-F238E27FC236}">
                  <a16:creationId xmlns:a16="http://schemas.microsoft.com/office/drawing/2014/main" id="{CC992A1A-A616-48F1-B0DA-0C942EB52DC3}"/>
                </a:ext>
              </a:extLst>
            </p:cNvPr>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2" name="Straight Connector 11">
              <a:extLst>
                <a:ext uri="{FF2B5EF4-FFF2-40B4-BE49-F238E27FC236}">
                  <a16:creationId xmlns:a16="http://schemas.microsoft.com/office/drawing/2014/main" id="{9CDD36C7-8AFC-469C-A0C0-7FC6E4AF0BA0}"/>
                </a:ext>
              </a:extLst>
            </p:cNvPr>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3" name="Group 12">
            <a:extLst>
              <a:ext uri="{FF2B5EF4-FFF2-40B4-BE49-F238E27FC236}">
                <a16:creationId xmlns:a16="http://schemas.microsoft.com/office/drawing/2014/main" id="{F0DE373C-B0ED-4141-8F25-929A92196BCB}"/>
              </a:ext>
            </a:extLst>
          </p:cNvPr>
          <p:cNvGrpSpPr/>
          <p:nvPr/>
        </p:nvGrpSpPr>
        <p:grpSpPr>
          <a:xfrm rot="10800000">
            <a:off x="10604063" y="5189105"/>
            <a:ext cx="1465479" cy="1562762"/>
            <a:chOff x="101601" y="113638"/>
            <a:chExt cx="1465479" cy="1562762"/>
          </a:xfrm>
        </p:grpSpPr>
        <p:cxnSp>
          <p:nvCxnSpPr>
            <p:cNvPr id="14" name="Straight Connector 13">
              <a:extLst>
                <a:ext uri="{FF2B5EF4-FFF2-40B4-BE49-F238E27FC236}">
                  <a16:creationId xmlns:a16="http://schemas.microsoft.com/office/drawing/2014/main" id="{9689A41E-5885-44E8-B181-DE14E2129BC5}"/>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5" name="Straight Connector 14">
              <a:extLst>
                <a:ext uri="{FF2B5EF4-FFF2-40B4-BE49-F238E27FC236}">
                  <a16:creationId xmlns:a16="http://schemas.microsoft.com/office/drawing/2014/main" id="{67CFBF45-BE04-49FE-9443-5B7B0EF0184D}"/>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17" name="Title 1">
            <a:extLst>
              <a:ext uri="{FF2B5EF4-FFF2-40B4-BE49-F238E27FC236}">
                <a16:creationId xmlns:a16="http://schemas.microsoft.com/office/drawing/2014/main" id="{1ACB123D-086A-43D4-A52D-5F3185089874}"/>
              </a:ext>
            </a:extLst>
          </p:cNvPr>
          <p:cNvSpPr>
            <a:spLocks noGrp="1"/>
          </p:cNvSpPr>
          <p:nvPr>
            <p:ph type="title"/>
          </p:nvPr>
        </p:nvSpPr>
        <p:spPr>
          <a:xfrm>
            <a:off x="821202" y="874971"/>
            <a:ext cx="10515600" cy="816221"/>
          </a:xfrm>
        </p:spPr>
        <p:style>
          <a:lnRef idx="0">
            <a:schemeClr val="accent1"/>
          </a:lnRef>
          <a:fillRef idx="3">
            <a:schemeClr val="accent1"/>
          </a:fillRef>
          <a:effectRef idx="3">
            <a:schemeClr val="accent1"/>
          </a:effectRef>
          <a:fontRef idx="minor">
            <a:schemeClr val="lt1"/>
          </a:fontRef>
        </p:style>
        <p:txBody>
          <a:bodyPr>
            <a:normAutofit fontScale="90000"/>
          </a:bodyPr>
          <a:lstStyle/>
          <a:p>
            <a:br>
              <a:rPr lang="id-ID" dirty="0"/>
            </a:br>
            <a:r>
              <a:rPr lang="id-ID" dirty="0"/>
              <a:t>A. Floops Pada Perkalian Matriks</a:t>
            </a:r>
            <a:br>
              <a:rPr lang="id-ID" dirty="0"/>
            </a:br>
            <a:endParaRPr lang="id-ID" dirty="0"/>
          </a:p>
        </p:txBody>
      </p:sp>
    </p:spTree>
    <p:extLst>
      <p:ext uri="{BB962C8B-B14F-4D97-AF65-F5344CB8AC3E}">
        <p14:creationId xmlns:p14="http://schemas.microsoft.com/office/powerpoint/2010/main" val="220345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5B266BF-BCF6-47FD-9005-C8C8271A0A16}"/>
                  </a:ext>
                </a:extLst>
              </p:cNvPr>
              <p:cNvSpPr>
                <a:spLocks noGrp="1"/>
              </p:cNvSpPr>
              <p:nvPr>
                <p:ph idx="1"/>
              </p:nvPr>
            </p:nvSpPr>
            <p:spPr>
              <a:xfrm>
                <a:off x="838200" y="2079280"/>
                <a:ext cx="10515600" cy="4351338"/>
              </a:xfrm>
            </p:spPr>
            <p:txBody>
              <a:bodyPr>
                <a:normAutofit/>
              </a:bodyPr>
              <a:lstStyle/>
              <a:p>
                <a:pPr marL="0" indent="0" algn="just">
                  <a:buNone/>
                </a:pPr>
                <a:r>
                  <a:rPr lang="id-ID" sz="2000" b="1" dirty="0">
                    <a:latin typeface="Cambria" panose="02040503050406030204" pitchFamily="18" charset="0"/>
                    <a:ea typeface="Cambria" panose="02040503050406030204" pitchFamily="18" charset="0"/>
                  </a:rPr>
                  <a:t>Perkalian Matriks dengan Vektor</a:t>
                </a:r>
              </a:p>
              <a:p>
                <a:pPr marL="0" indent="0" algn="just">
                  <a:buNone/>
                </a:pPr>
                <a:r>
                  <a:rPr lang="id-ID" sz="2000" b="1" dirty="0">
                    <a:latin typeface="Cambria" panose="02040503050406030204" pitchFamily="18" charset="0"/>
                    <a:ea typeface="Cambria" panose="02040503050406030204" pitchFamily="18" charset="0"/>
                  </a:rPr>
                  <a:t>Contoh:</a:t>
                </a:r>
              </a:p>
              <a:p>
                <a:pPr marL="0" indent="0" algn="just">
                  <a:lnSpc>
                    <a:spcPct val="100000"/>
                  </a:lnSpc>
                  <a:buNone/>
                </a:pPr>
                <a:r>
                  <a:rPr lang="id-ID" sz="2000" dirty="0">
                    <a:latin typeface="Cambria" panose="02040503050406030204" pitchFamily="18" charset="0"/>
                    <a:ea typeface="Cambria" panose="02040503050406030204" pitchFamily="18" charset="0"/>
                  </a:rPr>
                  <a:t>Jika perkalian matriks dengan vektor berukuran </a:t>
                </a:r>
                <a14:m>
                  <m:oMath xmlns:m="http://schemas.openxmlformats.org/officeDocument/2006/math">
                    <m:r>
                      <a:rPr lang="id-ID" sz="2000" b="0" i="1" smtClean="0">
                        <a:latin typeface="Cambria Math" panose="02040503050406030204" pitchFamily="18" charset="0"/>
                      </a:rPr>
                      <m:t>𝑛</m:t>
                    </m:r>
                    <m:r>
                      <a:rPr lang="id-ID" sz="2000" b="0" i="1" smtClean="0">
                        <a:latin typeface="Cambria Math" panose="02040503050406030204" pitchFamily="18" charset="0"/>
                      </a:rPr>
                      <m:t>=500</m:t>
                    </m:r>
                  </m:oMath>
                </a14:m>
                <a:r>
                  <a:rPr lang="id-ID" sz="2000" dirty="0">
                    <a:latin typeface="Cambria" panose="02040503050406030204" pitchFamily="18" charset="0"/>
                    <a:ea typeface="Cambria" panose="02040503050406030204" pitchFamily="18" charset="0"/>
                  </a:rPr>
                  <a:t> membutuhkan waktu </a:t>
                </a:r>
                <a14:m>
                  <m:oMath xmlns:m="http://schemas.openxmlformats.org/officeDocument/2006/math">
                    <m:r>
                      <a:rPr lang="id-ID" sz="2000" i="1">
                        <a:latin typeface="Cambria Math" panose="02040503050406030204" pitchFamily="18" charset="0"/>
                      </a:rPr>
                      <m:t>5</m:t>
                    </m:r>
                  </m:oMath>
                </a14:m>
                <a:r>
                  <a:rPr lang="id-ID" sz="2000" dirty="0">
                    <a:latin typeface="Cambria" panose="02040503050406030204" pitchFamily="18" charset="0"/>
                    <a:ea typeface="Cambria" panose="02040503050406030204" pitchFamily="18" charset="0"/>
                  </a:rPr>
                  <a:t> detik, maka berapa detik waktu yang diperlukan untuk </a:t>
                </a:r>
                <a14:m>
                  <m:oMath xmlns:m="http://schemas.openxmlformats.org/officeDocument/2006/math">
                    <m:r>
                      <a:rPr lang="id-ID" sz="2000" b="0" i="1" smtClean="0">
                        <a:latin typeface="Cambria Math" panose="02040503050406030204" pitchFamily="18" charset="0"/>
                      </a:rPr>
                      <m:t>𝑛</m:t>
                    </m:r>
                    <m:r>
                      <a:rPr lang="id-ID" sz="2000" b="0" i="1" smtClean="0">
                        <a:latin typeface="Cambria Math" panose="02040503050406030204" pitchFamily="18" charset="0"/>
                      </a:rPr>
                      <m:t>=1000</m:t>
                    </m:r>
                  </m:oMath>
                </a14:m>
                <a:r>
                  <a:rPr lang="id-ID" sz="2000" dirty="0">
                    <a:latin typeface="Cambria" panose="02040503050406030204" pitchFamily="18" charset="0"/>
                    <a:ea typeface="Cambria" panose="02040503050406030204" pitchFamily="18" charset="0"/>
                  </a:rPr>
                  <a:t>?</a:t>
                </a:r>
              </a:p>
              <a:p>
                <a:pPr marL="0" indent="0" algn="just">
                  <a:buNone/>
                </a:pPr>
                <a:r>
                  <a:rPr lang="id-ID" sz="2000" b="1" dirty="0">
                    <a:latin typeface="Cambria" panose="02040503050406030204" pitchFamily="18" charset="0"/>
                    <a:ea typeface="Cambria" panose="02040503050406030204" pitchFamily="18" charset="0"/>
                  </a:rPr>
                  <a:t>Penyelesaian:</a:t>
                </a:r>
              </a:p>
              <a:p>
                <a:pPr marL="0" indent="0" algn="just">
                  <a:lnSpc>
                    <a:spcPct val="150000"/>
                  </a:lnSpc>
                  <a:buNone/>
                </a:pPr>
                <a:r>
                  <a:rPr lang="id-ID" sz="2000" dirty="0">
                    <a:latin typeface="Cambria" panose="02040503050406030204" pitchFamily="18" charset="0"/>
                    <a:ea typeface="Cambria" panose="02040503050406030204" pitchFamily="18" charset="0"/>
                  </a:rPr>
                  <a:t>Karena adanya peningkatan ukuran dari </a:t>
                </a:r>
                <a14:m>
                  <m:oMath xmlns:m="http://schemas.openxmlformats.org/officeDocument/2006/math">
                    <m:r>
                      <a:rPr lang="id-ID" sz="2000" b="0" i="1" smtClean="0">
                        <a:latin typeface="Cambria Math" panose="02040503050406030204" pitchFamily="18" charset="0"/>
                      </a:rPr>
                      <m:t>𝑛</m:t>
                    </m:r>
                  </m:oMath>
                </a14:m>
                <a:r>
                  <a:rPr lang="id-ID" sz="2000" dirty="0">
                    <a:latin typeface="Cambria" panose="02040503050406030204" pitchFamily="18" charset="0"/>
                    <a:ea typeface="Cambria" panose="02040503050406030204" pitchFamily="18" charset="0"/>
                  </a:rPr>
                  <a:t> menjadi </a:t>
                </a:r>
                <a14:m>
                  <m:oMath xmlns:m="http://schemas.openxmlformats.org/officeDocument/2006/math">
                    <m:r>
                      <a:rPr lang="id-ID" sz="2000" b="0" i="1" smtClean="0">
                        <a:latin typeface="Cambria Math" panose="02040503050406030204" pitchFamily="18" charset="0"/>
                      </a:rPr>
                      <m:t>2</m:t>
                    </m:r>
                    <m:r>
                      <a:rPr lang="id-ID" sz="2000" b="0" i="1" smtClean="0">
                        <a:latin typeface="Cambria Math" panose="02040503050406030204" pitchFamily="18" charset="0"/>
                      </a:rPr>
                      <m:t>𝑛</m:t>
                    </m:r>
                  </m:oMath>
                </a14:m>
                <a:r>
                  <a:rPr lang="id-ID" sz="2000" dirty="0">
                    <a:latin typeface="Cambria" panose="02040503050406030204" pitchFamily="18" charset="0"/>
                    <a:ea typeface="Cambria" panose="02040503050406030204" pitchFamily="18" charset="0"/>
                  </a:rPr>
                  <a:t>, maka menyebabkan adanya perubahan flops dari </a:t>
                </a:r>
                <a14:m>
                  <m:oMath xmlns:m="http://schemas.openxmlformats.org/officeDocument/2006/math">
                    <m:r>
                      <a:rPr lang="id-ID" sz="2000" i="1">
                        <a:latin typeface="Cambria Math" panose="02040503050406030204" pitchFamily="18" charset="0"/>
                      </a:rPr>
                      <m:t>2</m:t>
                    </m:r>
                    <m:sSup>
                      <m:sSupPr>
                        <m:ctrlPr>
                          <a:rPr lang="id-ID" sz="2000" i="1">
                            <a:latin typeface="Cambria Math" panose="02040503050406030204" pitchFamily="18" charset="0"/>
                          </a:rPr>
                        </m:ctrlPr>
                      </m:sSupPr>
                      <m:e>
                        <m:r>
                          <a:rPr lang="id-ID" sz="2000" i="1">
                            <a:latin typeface="Cambria Math" panose="02040503050406030204" pitchFamily="18" charset="0"/>
                          </a:rPr>
                          <m:t>𝑛</m:t>
                        </m:r>
                      </m:e>
                      <m:sup>
                        <m:r>
                          <a:rPr lang="id-ID" sz="2000" i="1">
                            <a:latin typeface="Cambria Math" panose="02040503050406030204" pitchFamily="18" charset="0"/>
                          </a:rPr>
                          <m:t>2</m:t>
                        </m:r>
                      </m:sup>
                    </m:sSup>
                  </m:oMath>
                </a14:m>
                <a:r>
                  <a:rPr lang="id-ID" sz="2000" dirty="0">
                    <a:latin typeface="Cambria" panose="02040503050406030204" pitchFamily="18" charset="0"/>
                    <a:ea typeface="Cambria" panose="02040503050406030204" pitchFamily="18" charset="0"/>
                  </a:rPr>
                  <a:t> menjadi </a:t>
                </a:r>
                <a14:m>
                  <m:oMath xmlns:m="http://schemas.openxmlformats.org/officeDocument/2006/math">
                    <m:r>
                      <a:rPr lang="id-ID" sz="2000" i="1">
                        <a:latin typeface="Cambria Math" panose="02040503050406030204" pitchFamily="18" charset="0"/>
                      </a:rPr>
                      <m:t>2</m:t>
                    </m:r>
                    <m:sSup>
                      <m:sSupPr>
                        <m:ctrlPr>
                          <a:rPr lang="id-ID" sz="2000" i="1">
                            <a:latin typeface="Cambria Math" panose="02040503050406030204" pitchFamily="18" charset="0"/>
                          </a:rPr>
                        </m:ctrlPr>
                      </m:sSupPr>
                      <m:e>
                        <m:r>
                          <a:rPr lang="id-ID" sz="2000" b="0" i="1" smtClean="0">
                            <a:latin typeface="Cambria Math" panose="02040503050406030204" pitchFamily="18" charset="0"/>
                          </a:rPr>
                          <m:t>(2</m:t>
                        </m:r>
                        <m:r>
                          <a:rPr lang="id-ID" sz="2000" i="1">
                            <a:latin typeface="Cambria Math" panose="02040503050406030204" pitchFamily="18" charset="0"/>
                          </a:rPr>
                          <m:t>𝑛</m:t>
                        </m:r>
                      </m:e>
                      <m:sup>
                        <m:r>
                          <a:rPr lang="id-ID" sz="2000" i="1">
                            <a:latin typeface="Cambria Math" panose="02040503050406030204" pitchFamily="18" charset="0"/>
                          </a:rPr>
                          <m:t>2</m:t>
                        </m:r>
                      </m:sup>
                    </m:sSup>
                    <m:r>
                      <a:rPr lang="id-ID" sz="2000" b="0" i="1" smtClean="0">
                        <a:latin typeface="Cambria Math" panose="02040503050406030204" pitchFamily="18" charset="0"/>
                      </a:rPr>
                      <m:t>)=4(</m:t>
                    </m:r>
                    <m:r>
                      <a:rPr lang="id-ID" sz="2000" i="1">
                        <a:latin typeface="Cambria Math" panose="02040503050406030204" pitchFamily="18" charset="0"/>
                      </a:rPr>
                      <m:t>2</m:t>
                    </m:r>
                    <m:sSup>
                      <m:sSupPr>
                        <m:ctrlPr>
                          <a:rPr lang="id-ID" sz="2000" i="1">
                            <a:latin typeface="Cambria Math" panose="02040503050406030204" pitchFamily="18" charset="0"/>
                          </a:rPr>
                        </m:ctrlPr>
                      </m:sSupPr>
                      <m:e>
                        <m:r>
                          <a:rPr lang="id-ID" sz="2000" i="1">
                            <a:latin typeface="Cambria Math" panose="02040503050406030204" pitchFamily="18" charset="0"/>
                          </a:rPr>
                          <m:t>𝑛</m:t>
                        </m:r>
                      </m:e>
                      <m:sup>
                        <m:r>
                          <a:rPr lang="id-ID" sz="2000" i="1">
                            <a:latin typeface="Cambria Math" panose="02040503050406030204" pitchFamily="18" charset="0"/>
                          </a:rPr>
                          <m:t>2</m:t>
                        </m:r>
                      </m:sup>
                    </m:sSup>
                  </m:oMath>
                </a14:m>
                <a:r>
                  <a:rPr lang="id-ID" sz="2000" dirty="0">
                    <a:latin typeface="Cambria" panose="02040503050406030204" pitchFamily="18" charset="0"/>
                    <a:ea typeface="Cambria" panose="02040503050406030204" pitchFamily="18" charset="0"/>
                  </a:rPr>
                  <a:t>).</a:t>
                </a:r>
              </a:p>
              <a:p>
                <a:pPr marL="0" indent="0" algn="just">
                  <a:lnSpc>
                    <a:spcPct val="100000"/>
                  </a:lnSpc>
                  <a:buNone/>
                </a:pPr>
                <a:r>
                  <a:rPr lang="id-ID" sz="2000" dirty="0">
                    <a:latin typeface="Cambria" panose="02040503050406030204" pitchFamily="18" charset="0"/>
                    <a:ea typeface="Cambria" panose="02040503050406030204" pitchFamily="18" charset="0"/>
                  </a:rPr>
                  <a:t>Sehingga waktu yang dibutuhkan untuk </a:t>
                </a:r>
                <a14:m>
                  <m:oMath xmlns:m="http://schemas.openxmlformats.org/officeDocument/2006/math">
                    <m:r>
                      <a:rPr lang="id-ID" sz="2000" i="1">
                        <a:latin typeface="Cambria Math" panose="02040503050406030204" pitchFamily="18" charset="0"/>
                      </a:rPr>
                      <m:t>𝑛</m:t>
                    </m:r>
                    <m:r>
                      <a:rPr lang="id-ID" sz="2000" i="1">
                        <a:latin typeface="Cambria Math" panose="02040503050406030204" pitchFamily="18" charset="0"/>
                      </a:rPr>
                      <m:t>=1000</m:t>
                    </m:r>
                  </m:oMath>
                </a14:m>
                <a:r>
                  <a:rPr lang="id-ID" sz="2000" dirty="0">
                    <a:latin typeface="Cambria" panose="02040503050406030204" pitchFamily="18" charset="0"/>
                    <a:ea typeface="Cambria" panose="02040503050406030204" pitchFamily="18" charset="0"/>
                  </a:rPr>
                  <a:t> adalah</a:t>
                </a:r>
              </a:p>
              <a:p>
                <a:pPr marL="0" indent="0" algn="just">
                  <a:lnSpc>
                    <a:spcPct val="100000"/>
                  </a:lnSpc>
                  <a:buNone/>
                </a:pPr>
                <a14:m>
                  <m:oMath xmlns:m="http://schemas.openxmlformats.org/officeDocument/2006/math">
                    <m:r>
                      <a:rPr lang="id-ID" sz="2000" i="1">
                        <a:latin typeface="Cambria Math" panose="02040503050406030204" pitchFamily="18" charset="0"/>
                      </a:rPr>
                      <m:t>4</m:t>
                    </m:r>
                    <m:d>
                      <m:dPr>
                        <m:ctrlPr>
                          <a:rPr lang="id-ID" sz="2000" i="1">
                            <a:latin typeface="Cambria Math" panose="02040503050406030204" pitchFamily="18" charset="0"/>
                          </a:rPr>
                        </m:ctrlPr>
                      </m:dPr>
                      <m:e>
                        <m:r>
                          <a:rPr lang="id-ID" sz="2000" i="1">
                            <a:latin typeface="Cambria Math" panose="02040503050406030204" pitchFamily="18" charset="0"/>
                          </a:rPr>
                          <m:t>2</m:t>
                        </m:r>
                        <m:sSup>
                          <m:sSupPr>
                            <m:ctrlPr>
                              <a:rPr lang="id-ID" sz="2000" i="1">
                                <a:latin typeface="Cambria Math" panose="02040503050406030204" pitchFamily="18" charset="0"/>
                              </a:rPr>
                            </m:ctrlPr>
                          </m:sSupPr>
                          <m:e>
                            <m:r>
                              <a:rPr lang="id-ID" sz="2000" i="1">
                                <a:latin typeface="Cambria Math" panose="02040503050406030204" pitchFamily="18" charset="0"/>
                              </a:rPr>
                              <m:t>𝑛</m:t>
                            </m:r>
                          </m:e>
                          <m:sup>
                            <m:r>
                              <a:rPr lang="id-ID" sz="2000" i="1">
                                <a:latin typeface="Cambria Math" panose="02040503050406030204" pitchFamily="18" charset="0"/>
                              </a:rPr>
                              <m:t>2</m:t>
                            </m:r>
                          </m:sup>
                        </m:sSup>
                      </m:e>
                    </m:d>
                    <m:r>
                      <a:rPr lang="id-ID" sz="2000" b="0" i="0" smtClean="0">
                        <a:latin typeface="Cambria Math" panose="02040503050406030204" pitchFamily="18" charset="0"/>
                      </a:rPr>
                      <m:t>=4</m:t>
                    </m:r>
                    <m:d>
                      <m:dPr>
                        <m:ctrlPr>
                          <a:rPr lang="id-ID" sz="2000" b="0" i="1" smtClean="0">
                            <a:latin typeface="Cambria Math" panose="02040503050406030204" pitchFamily="18" charset="0"/>
                          </a:rPr>
                        </m:ctrlPr>
                      </m:dPr>
                      <m:e>
                        <m:r>
                          <a:rPr lang="id-ID" sz="2000" b="0" i="0" smtClean="0">
                            <a:latin typeface="Cambria Math" panose="02040503050406030204" pitchFamily="18" charset="0"/>
                          </a:rPr>
                          <m:t>5</m:t>
                        </m:r>
                      </m:e>
                    </m:d>
                    <m:r>
                      <a:rPr lang="id-ID" sz="2000" b="0" i="0" smtClean="0">
                        <a:latin typeface="Cambria Math" panose="02040503050406030204" pitchFamily="18" charset="0"/>
                      </a:rPr>
                      <m:t>=20</m:t>
                    </m:r>
                  </m:oMath>
                </a14:m>
                <a:r>
                  <a:rPr lang="id-ID" sz="2000" dirty="0">
                    <a:latin typeface="Cambria" panose="02040503050406030204" pitchFamily="18" charset="0"/>
                    <a:ea typeface="Cambria" panose="02040503050406030204" pitchFamily="18" charset="0"/>
                  </a:rPr>
                  <a:t> detik</a:t>
                </a:r>
              </a:p>
              <a:p>
                <a:pPr marL="0" indent="0">
                  <a:buNone/>
                </a:pPr>
                <a:endParaRPr lang="id-ID" dirty="0"/>
              </a:p>
            </p:txBody>
          </p:sp>
        </mc:Choice>
        <mc:Fallback xmlns="">
          <p:sp>
            <p:nvSpPr>
              <p:cNvPr id="3" name="Content Placeholder 2">
                <a:extLst>
                  <a:ext uri="{FF2B5EF4-FFF2-40B4-BE49-F238E27FC236}">
                    <a16:creationId xmlns:a16="http://schemas.microsoft.com/office/drawing/2014/main" id="{C5B266BF-BCF6-47FD-9005-C8C8271A0A16}"/>
                  </a:ext>
                </a:extLst>
              </p:cNvPr>
              <p:cNvSpPr>
                <a:spLocks noGrp="1" noRot="1" noChangeAspect="1" noMove="1" noResize="1" noEditPoints="1" noAdjustHandles="1" noChangeArrowheads="1" noChangeShapeType="1" noTextEdit="1"/>
              </p:cNvSpPr>
              <p:nvPr>
                <p:ph idx="1"/>
              </p:nvPr>
            </p:nvSpPr>
            <p:spPr>
              <a:xfrm>
                <a:off x="838200" y="2079280"/>
                <a:ext cx="10515600" cy="4351338"/>
              </a:xfrm>
              <a:blipFill>
                <a:blip r:embed="rId3"/>
                <a:stretch>
                  <a:fillRect l="-638" t="-1401" r="-580"/>
                </a:stretch>
              </a:blipFill>
            </p:spPr>
            <p:txBody>
              <a:bodyPr/>
              <a:lstStyle/>
              <a:p>
                <a:r>
                  <a:rPr lang="id-ID">
                    <a:noFill/>
                  </a:rPr>
                  <a:t> </a:t>
                </a:r>
              </a:p>
            </p:txBody>
          </p:sp>
        </mc:Fallback>
      </mc:AlternateContent>
      <p:grpSp>
        <p:nvGrpSpPr>
          <p:cNvPr id="4" name="Group 3">
            <a:extLst>
              <a:ext uri="{FF2B5EF4-FFF2-40B4-BE49-F238E27FC236}">
                <a16:creationId xmlns:a16="http://schemas.microsoft.com/office/drawing/2014/main" id="{C8D95451-8B3F-4EB3-B6B1-72AA50A767A4}"/>
              </a:ext>
            </a:extLst>
          </p:cNvPr>
          <p:cNvGrpSpPr/>
          <p:nvPr/>
        </p:nvGrpSpPr>
        <p:grpSpPr>
          <a:xfrm>
            <a:off x="101601" y="113638"/>
            <a:ext cx="1465479" cy="1562762"/>
            <a:chOff x="101601" y="113638"/>
            <a:chExt cx="1465479" cy="1562762"/>
          </a:xfrm>
        </p:grpSpPr>
        <p:cxnSp>
          <p:nvCxnSpPr>
            <p:cNvPr id="5" name="Straight Connector 4">
              <a:extLst>
                <a:ext uri="{FF2B5EF4-FFF2-40B4-BE49-F238E27FC236}">
                  <a16:creationId xmlns:a16="http://schemas.microsoft.com/office/drawing/2014/main" id="{538A3487-99ED-4437-BDDC-E7369A23ECC7}"/>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6" name="Straight Connector 5">
              <a:extLst>
                <a:ext uri="{FF2B5EF4-FFF2-40B4-BE49-F238E27FC236}">
                  <a16:creationId xmlns:a16="http://schemas.microsoft.com/office/drawing/2014/main" id="{A2ECA29A-FAC3-4117-9B60-41306D00B3F6}"/>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7" name="Group 6">
            <a:extLst>
              <a:ext uri="{FF2B5EF4-FFF2-40B4-BE49-F238E27FC236}">
                <a16:creationId xmlns:a16="http://schemas.microsoft.com/office/drawing/2014/main" id="{62E65ABA-8B7A-46D2-A769-B3E1CA50D855}"/>
              </a:ext>
            </a:extLst>
          </p:cNvPr>
          <p:cNvGrpSpPr/>
          <p:nvPr/>
        </p:nvGrpSpPr>
        <p:grpSpPr>
          <a:xfrm>
            <a:off x="353297" y="402551"/>
            <a:ext cx="11520000" cy="128480"/>
            <a:chOff x="2196612" y="1657878"/>
            <a:chExt cx="7972024" cy="128480"/>
          </a:xfrm>
        </p:grpSpPr>
        <p:cxnSp>
          <p:nvCxnSpPr>
            <p:cNvPr id="8" name="Straight Connector 7">
              <a:extLst>
                <a:ext uri="{FF2B5EF4-FFF2-40B4-BE49-F238E27FC236}">
                  <a16:creationId xmlns:a16="http://schemas.microsoft.com/office/drawing/2014/main" id="{31E9AF53-89CF-495C-836D-16014EE602E8}"/>
                </a:ext>
              </a:extLst>
            </p:cNvPr>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9" name="Straight Connector 8">
              <a:extLst>
                <a:ext uri="{FF2B5EF4-FFF2-40B4-BE49-F238E27FC236}">
                  <a16:creationId xmlns:a16="http://schemas.microsoft.com/office/drawing/2014/main" id="{AB42622F-6E33-4731-A99D-8AC71A28F185}"/>
                </a:ext>
              </a:extLst>
            </p:cNvPr>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0" name="Group 9">
            <a:extLst>
              <a:ext uri="{FF2B5EF4-FFF2-40B4-BE49-F238E27FC236}">
                <a16:creationId xmlns:a16="http://schemas.microsoft.com/office/drawing/2014/main" id="{E1FE0735-2468-4E62-A9B1-C97AD589796F}"/>
              </a:ext>
            </a:extLst>
          </p:cNvPr>
          <p:cNvGrpSpPr/>
          <p:nvPr/>
        </p:nvGrpSpPr>
        <p:grpSpPr>
          <a:xfrm>
            <a:off x="243058" y="6311396"/>
            <a:ext cx="11520000" cy="151558"/>
            <a:chOff x="2086375" y="2485623"/>
            <a:chExt cx="7972024" cy="151558"/>
          </a:xfrm>
        </p:grpSpPr>
        <p:cxnSp>
          <p:nvCxnSpPr>
            <p:cNvPr id="11" name="Straight Connector 10">
              <a:extLst>
                <a:ext uri="{FF2B5EF4-FFF2-40B4-BE49-F238E27FC236}">
                  <a16:creationId xmlns:a16="http://schemas.microsoft.com/office/drawing/2014/main" id="{50E9D881-2690-4B5D-8536-D37D3E89C9E8}"/>
                </a:ext>
              </a:extLst>
            </p:cNvPr>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2" name="Straight Connector 11">
              <a:extLst>
                <a:ext uri="{FF2B5EF4-FFF2-40B4-BE49-F238E27FC236}">
                  <a16:creationId xmlns:a16="http://schemas.microsoft.com/office/drawing/2014/main" id="{5EF795F5-1DDA-4702-8B89-36B0D8705CA4}"/>
                </a:ext>
              </a:extLst>
            </p:cNvPr>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3" name="Group 12">
            <a:extLst>
              <a:ext uri="{FF2B5EF4-FFF2-40B4-BE49-F238E27FC236}">
                <a16:creationId xmlns:a16="http://schemas.microsoft.com/office/drawing/2014/main" id="{B7FFDC94-F2F5-4A21-AA67-047F1FA4E9E3}"/>
              </a:ext>
            </a:extLst>
          </p:cNvPr>
          <p:cNvGrpSpPr/>
          <p:nvPr/>
        </p:nvGrpSpPr>
        <p:grpSpPr>
          <a:xfrm rot="10800000">
            <a:off x="10604063" y="5189105"/>
            <a:ext cx="1465479" cy="1562762"/>
            <a:chOff x="101601" y="113638"/>
            <a:chExt cx="1465479" cy="1562762"/>
          </a:xfrm>
        </p:grpSpPr>
        <p:cxnSp>
          <p:nvCxnSpPr>
            <p:cNvPr id="14" name="Straight Connector 13">
              <a:extLst>
                <a:ext uri="{FF2B5EF4-FFF2-40B4-BE49-F238E27FC236}">
                  <a16:creationId xmlns:a16="http://schemas.microsoft.com/office/drawing/2014/main" id="{C34A7BC2-1D46-4FA2-B6FD-F73A3A389741}"/>
                </a:ext>
              </a:extLst>
            </p:cNvPr>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5" name="Straight Connector 14">
              <a:extLst>
                <a:ext uri="{FF2B5EF4-FFF2-40B4-BE49-F238E27FC236}">
                  <a16:creationId xmlns:a16="http://schemas.microsoft.com/office/drawing/2014/main" id="{B1D1F20E-DBD2-4BA8-B769-A1D54F2498ED}"/>
                </a:ext>
              </a:extLst>
            </p:cNvPr>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16" name="Title 1">
            <a:extLst>
              <a:ext uri="{FF2B5EF4-FFF2-40B4-BE49-F238E27FC236}">
                <a16:creationId xmlns:a16="http://schemas.microsoft.com/office/drawing/2014/main" id="{49F7C46C-AB60-4C6E-B565-9EF7D56E3265}"/>
              </a:ext>
            </a:extLst>
          </p:cNvPr>
          <p:cNvSpPr>
            <a:spLocks noGrp="1"/>
          </p:cNvSpPr>
          <p:nvPr>
            <p:ph type="title"/>
          </p:nvPr>
        </p:nvSpPr>
        <p:spPr>
          <a:xfrm>
            <a:off x="821202" y="874971"/>
            <a:ext cx="10515600" cy="816221"/>
          </a:xfrm>
        </p:spPr>
        <p:style>
          <a:lnRef idx="0">
            <a:schemeClr val="accent1"/>
          </a:lnRef>
          <a:fillRef idx="3">
            <a:schemeClr val="accent1"/>
          </a:fillRef>
          <a:effectRef idx="3">
            <a:schemeClr val="accent1"/>
          </a:effectRef>
          <a:fontRef idx="minor">
            <a:schemeClr val="lt1"/>
          </a:fontRef>
        </p:style>
        <p:txBody>
          <a:bodyPr>
            <a:normAutofit fontScale="90000"/>
          </a:bodyPr>
          <a:lstStyle/>
          <a:p>
            <a:br>
              <a:rPr lang="id-ID" dirty="0"/>
            </a:br>
            <a:r>
              <a:rPr lang="id-ID" dirty="0"/>
              <a:t>A. Floops Pada Perkalian Matriks</a:t>
            </a:r>
            <a:br>
              <a:rPr lang="id-ID" dirty="0"/>
            </a:br>
            <a:endParaRPr lang="id-ID" dirty="0"/>
          </a:p>
        </p:txBody>
      </p:sp>
    </p:spTree>
    <p:extLst>
      <p:ext uri="{BB962C8B-B14F-4D97-AF65-F5344CB8AC3E}">
        <p14:creationId xmlns:p14="http://schemas.microsoft.com/office/powerpoint/2010/main" val="20324270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1223</TotalTime>
  <Words>1711</Words>
  <Application>Microsoft Office PowerPoint</Application>
  <PresentationFormat>Widescreen</PresentationFormat>
  <Paragraphs>205</Paragraphs>
  <Slides>23</Slides>
  <Notes>23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Bell MT</vt:lpstr>
      <vt:lpstr>Calibri</vt:lpstr>
      <vt:lpstr>Calibri Light</vt:lpstr>
      <vt:lpstr>Cambria</vt:lpstr>
      <vt:lpstr>Cambria Math</vt:lpstr>
      <vt:lpstr>Flicker DEMO</vt:lpstr>
      <vt:lpstr>Office Theme</vt:lpstr>
      <vt:lpstr>METODE NUMERIK</vt:lpstr>
      <vt:lpstr>SISTEM PERSAMAAN LINEAR: KOMPLEKSITAS KOMPUTASI</vt:lpstr>
      <vt:lpstr>SISTEM PERSAMAAN LINEAR: KOMPLEKSITAS KOMPUTASI</vt:lpstr>
      <vt:lpstr>SISTEM PERSAMAAN LINEAR: KOMPLEKSITAS KOMPUTASI</vt:lpstr>
      <vt:lpstr> A. Floops Pada Perkalian Matriks </vt:lpstr>
      <vt:lpstr> A. Floops Pada Perkalian Matriks </vt:lpstr>
      <vt:lpstr> A. Floops Pada Perkalian Matriks </vt:lpstr>
      <vt:lpstr> A. Floops Pada Perkalian Matriks </vt:lpstr>
      <vt:lpstr> A. Floops Pada Perkalian Matriks </vt:lpstr>
      <vt:lpstr> A. Floops Pada Perkalian Matriks </vt:lpstr>
      <vt:lpstr> A. Floops Pada Perkalian Matriks </vt:lpstr>
      <vt:lpstr> A. Floops Pada Perkalian Matriks </vt:lpstr>
      <vt:lpstr> A. Floops Pada Perkalian Matriks </vt:lpstr>
      <vt:lpstr> B. Floops Pada Metode Eliminasi Gaussian </vt:lpstr>
      <vt:lpstr> B. Floops Pada Metode Eliminasi Gaussian </vt:lpstr>
      <vt:lpstr> B. Floops Pada Metode Eliminasi Gaussian </vt:lpstr>
      <vt:lpstr> B. Floops Pada Metode Eliminasi Gaussian </vt:lpstr>
      <vt:lpstr> B. Floops Pada Metode Eliminasi Gaussian </vt:lpstr>
      <vt:lpstr> B. Floops Pada Metode Eliminasi Gaussian </vt:lpstr>
      <vt:lpstr> B. Floops Pada Metode Eliminasi Gaussian </vt:lpstr>
      <vt:lpstr> B. Floops Pada Metode Eliminasi Gaussian </vt:lpstr>
      <vt:lpstr> B. Floops Pada Metode Eliminasi Gaussian </vt:lpstr>
      <vt:lpstr> REFERENSI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puguh wahyu prasetyo</dc:creator>
  <cp:lastModifiedBy>SHOLEH</cp:lastModifiedBy>
  <cp:revision>181</cp:revision>
  <dcterms:created xsi:type="dcterms:W3CDTF">2019-11-08T10:29:37Z</dcterms:created>
  <dcterms:modified xsi:type="dcterms:W3CDTF">2020-06-04T05:19:32Z</dcterms:modified>
</cp:coreProperties>
</file>