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308"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9" r:id="rId55"/>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201AA9-014F-4357-8029-11BB0AA3A957}" type="datetimeFigureOut">
              <a:rPr lang="id-ID" smtClean="0"/>
              <a:t>17/07/2019</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647815-06A1-4742-A3E4-9D7FADC0893E}" type="slidenum">
              <a:rPr lang="id-ID" smtClean="0"/>
              <a:t>‹#›</a:t>
            </a:fld>
            <a:endParaRPr lang="id-ID"/>
          </a:p>
        </p:txBody>
      </p:sp>
    </p:spTree>
    <p:extLst>
      <p:ext uri="{BB962C8B-B14F-4D97-AF65-F5344CB8AC3E}">
        <p14:creationId xmlns:p14="http://schemas.microsoft.com/office/powerpoint/2010/main" val="4199213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3E1C17E-E4B1-4EEF-B118-125547AFA5F5}" type="slidenum">
              <a:rPr lang="en-US" smtClean="0">
                <a:latin typeface="Times New Roman" pitchFamily="18" charset="0"/>
              </a:rPr>
              <a:pPr eaLnBrk="1" hangingPunct="1"/>
              <a:t>19</a:t>
            </a:fld>
            <a:endParaRPr lang="en-US">
              <a:latin typeface="Times New Roman" pitchFamily="18" charset="0"/>
            </a:endParaRPr>
          </a:p>
        </p:txBody>
      </p:sp>
      <p:sp>
        <p:nvSpPr>
          <p:cNvPr id="141315" name="Rectangle 2"/>
          <p:cNvSpPr>
            <a:spLocks noGrp="1" noRot="1" noChangeAspect="1" noChangeArrowheads="1" noTextEdit="1"/>
          </p:cNvSpPr>
          <p:nvPr>
            <p:ph type="sldImg"/>
          </p:nvPr>
        </p:nvSpPr>
        <p:spPr>
          <a:ln/>
        </p:spPr>
      </p:sp>
      <p:sp>
        <p:nvSpPr>
          <p:cNvPr id="141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id-ID"/>
          </a:p>
        </p:txBody>
      </p:sp>
      <p:sp>
        <p:nvSpPr>
          <p:cNvPr id="4" name="Date Placeholder 3"/>
          <p:cNvSpPr>
            <a:spLocks noGrp="1"/>
          </p:cNvSpPr>
          <p:nvPr>
            <p:ph type="dt" sz="half" idx="10"/>
          </p:nvPr>
        </p:nvSpPr>
        <p:spPr/>
        <p:txBody>
          <a:bodyPr/>
          <a:lstStyle/>
          <a:p>
            <a:fld id="{86DDE5A3-4676-44EE-80E0-AA554C6A6E80}" type="datetimeFigureOut">
              <a:rPr lang="id-ID" smtClean="0"/>
              <a:t>17/07/2019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B9A008A-1AAF-4362-90A6-5C0AB09FB236}" type="slidenum">
              <a:rPr lang="id-ID" smtClean="0"/>
              <a:t>‹#›</a:t>
            </a:fld>
            <a:endParaRPr lang="id-ID"/>
          </a:p>
        </p:txBody>
      </p:sp>
    </p:spTree>
    <p:extLst>
      <p:ext uri="{BB962C8B-B14F-4D97-AF65-F5344CB8AC3E}">
        <p14:creationId xmlns:p14="http://schemas.microsoft.com/office/powerpoint/2010/main" val="964121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86DDE5A3-4676-44EE-80E0-AA554C6A6E80}" type="datetimeFigureOut">
              <a:rPr lang="id-ID" smtClean="0"/>
              <a:t>17/07/2019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B9A008A-1AAF-4362-90A6-5C0AB09FB236}" type="slidenum">
              <a:rPr lang="id-ID" smtClean="0"/>
              <a:t>‹#›</a:t>
            </a:fld>
            <a:endParaRPr lang="id-ID"/>
          </a:p>
        </p:txBody>
      </p:sp>
    </p:spTree>
    <p:extLst>
      <p:ext uri="{BB962C8B-B14F-4D97-AF65-F5344CB8AC3E}">
        <p14:creationId xmlns:p14="http://schemas.microsoft.com/office/powerpoint/2010/main" val="1026651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86DDE5A3-4676-44EE-80E0-AA554C6A6E80}" type="datetimeFigureOut">
              <a:rPr lang="id-ID" smtClean="0"/>
              <a:t>17/07/2019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B9A008A-1AAF-4362-90A6-5C0AB09FB236}" type="slidenum">
              <a:rPr lang="id-ID" smtClean="0"/>
              <a:t>‹#›</a:t>
            </a:fld>
            <a:endParaRPr lang="id-ID"/>
          </a:p>
        </p:txBody>
      </p:sp>
    </p:spTree>
    <p:extLst>
      <p:ext uri="{BB962C8B-B14F-4D97-AF65-F5344CB8AC3E}">
        <p14:creationId xmlns:p14="http://schemas.microsoft.com/office/powerpoint/2010/main" val="3634663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86DDE5A3-4676-44EE-80E0-AA554C6A6E80}" type="datetimeFigureOut">
              <a:rPr lang="id-ID" smtClean="0"/>
              <a:t>17/07/2019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B9A008A-1AAF-4362-90A6-5C0AB09FB236}" type="slidenum">
              <a:rPr lang="id-ID" smtClean="0"/>
              <a:t>‹#›</a:t>
            </a:fld>
            <a:endParaRPr lang="id-ID"/>
          </a:p>
        </p:txBody>
      </p:sp>
    </p:spTree>
    <p:extLst>
      <p:ext uri="{BB962C8B-B14F-4D97-AF65-F5344CB8AC3E}">
        <p14:creationId xmlns:p14="http://schemas.microsoft.com/office/powerpoint/2010/main" val="2830770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DDE5A3-4676-44EE-80E0-AA554C6A6E80}" type="datetimeFigureOut">
              <a:rPr lang="id-ID" smtClean="0"/>
              <a:t>17/07/2019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B9A008A-1AAF-4362-90A6-5C0AB09FB236}" type="slidenum">
              <a:rPr lang="id-ID" smtClean="0"/>
              <a:t>‹#›</a:t>
            </a:fld>
            <a:endParaRPr lang="id-ID"/>
          </a:p>
        </p:txBody>
      </p:sp>
    </p:spTree>
    <p:extLst>
      <p:ext uri="{BB962C8B-B14F-4D97-AF65-F5344CB8AC3E}">
        <p14:creationId xmlns:p14="http://schemas.microsoft.com/office/powerpoint/2010/main" val="339770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p:cNvSpPr>
            <a:spLocks noGrp="1"/>
          </p:cNvSpPr>
          <p:nvPr>
            <p:ph type="dt" sz="half" idx="10"/>
          </p:nvPr>
        </p:nvSpPr>
        <p:spPr/>
        <p:txBody>
          <a:bodyPr/>
          <a:lstStyle/>
          <a:p>
            <a:fld id="{86DDE5A3-4676-44EE-80E0-AA554C6A6E80}" type="datetimeFigureOut">
              <a:rPr lang="id-ID" smtClean="0"/>
              <a:t>17/07/2019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B9A008A-1AAF-4362-90A6-5C0AB09FB236}" type="slidenum">
              <a:rPr lang="id-ID" smtClean="0"/>
              <a:t>‹#›</a:t>
            </a:fld>
            <a:endParaRPr lang="id-ID"/>
          </a:p>
        </p:txBody>
      </p:sp>
    </p:spTree>
    <p:extLst>
      <p:ext uri="{BB962C8B-B14F-4D97-AF65-F5344CB8AC3E}">
        <p14:creationId xmlns:p14="http://schemas.microsoft.com/office/powerpoint/2010/main" val="822645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p:cNvSpPr>
            <a:spLocks noGrp="1"/>
          </p:cNvSpPr>
          <p:nvPr>
            <p:ph type="dt" sz="half" idx="10"/>
          </p:nvPr>
        </p:nvSpPr>
        <p:spPr/>
        <p:txBody>
          <a:bodyPr/>
          <a:lstStyle/>
          <a:p>
            <a:fld id="{86DDE5A3-4676-44EE-80E0-AA554C6A6E80}" type="datetimeFigureOut">
              <a:rPr lang="id-ID" smtClean="0"/>
              <a:t>17/07/2019</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2B9A008A-1AAF-4362-90A6-5C0AB09FB236}" type="slidenum">
              <a:rPr lang="id-ID" smtClean="0"/>
              <a:t>‹#›</a:t>
            </a:fld>
            <a:endParaRPr lang="id-ID"/>
          </a:p>
        </p:txBody>
      </p:sp>
    </p:spTree>
    <p:extLst>
      <p:ext uri="{BB962C8B-B14F-4D97-AF65-F5344CB8AC3E}">
        <p14:creationId xmlns:p14="http://schemas.microsoft.com/office/powerpoint/2010/main" val="1897988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Date Placeholder 2"/>
          <p:cNvSpPr>
            <a:spLocks noGrp="1"/>
          </p:cNvSpPr>
          <p:nvPr>
            <p:ph type="dt" sz="half" idx="10"/>
          </p:nvPr>
        </p:nvSpPr>
        <p:spPr/>
        <p:txBody>
          <a:bodyPr/>
          <a:lstStyle/>
          <a:p>
            <a:fld id="{86DDE5A3-4676-44EE-80E0-AA554C6A6E80}" type="datetimeFigureOut">
              <a:rPr lang="id-ID" smtClean="0"/>
              <a:t>17/07/2019</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2B9A008A-1AAF-4362-90A6-5C0AB09FB236}" type="slidenum">
              <a:rPr lang="id-ID" smtClean="0"/>
              <a:t>‹#›</a:t>
            </a:fld>
            <a:endParaRPr lang="id-ID"/>
          </a:p>
        </p:txBody>
      </p:sp>
    </p:spTree>
    <p:extLst>
      <p:ext uri="{BB962C8B-B14F-4D97-AF65-F5344CB8AC3E}">
        <p14:creationId xmlns:p14="http://schemas.microsoft.com/office/powerpoint/2010/main" val="2040476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DDE5A3-4676-44EE-80E0-AA554C6A6E80}" type="datetimeFigureOut">
              <a:rPr lang="id-ID" smtClean="0"/>
              <a:t>17/07/2019</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2B9A008A-1AAF-4362-90A6-5C0AB09FB236}" type="slidenum">
              <a:rPr lang="id-ID" smtClean="0"/>
              <a:t>‹#›</a:t>
            </a:fld>
            <a:endParaRPr lang="id-ID"/>
          </a:p>
        </p:txBody>
      </p:sp>
    </p:spTree>
    <p:extLst>
      <p:ext uri="{BB962C8B-B14F-4D97-AF65-F5344CB8AC3E}">
        <p14:creationId xmlns:p14="http://schemas.microsoft.com/office/powerpoint/2010/main" val="1634225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6DDE5A3-4676-44EE-80E0-AA554C6A6E80}" type="datetimeFigureOut">
              <a:rPr lang="id-ID" smtClean="0"/>
              <a:t>17/07/2019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B9A008A-1AAF-4362-90A6-5C0AB09FB236}" type="slidenum">
              <a:rPr lang="id-ID" smtClean="0"/>
              <a:t>‹#›</a:t>
            </a:fld>
            <a:endParaRPr lang="id-ID"/>
          </a:p>
        </p:txBody>
      </p:sp>
    </p:spTree>
    <p:extLst>
      <p:ext uri="{BB962C8B-B14F-4D97-AF65-F5344CB8AC3E}">
        <p14:creationId xmlns:p14="http://schemas.microsoft.com/office/powerpoint/2010/main" val="3892540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6DDE5A3-4676-44EE-80E0-AA554C6A6E80}" type="datetimeFigureOut">
              <a:rPr lang="id-ID" smtClean="0"/>
              <a:t>17/07/2019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B9A008A-1AAF-4362-90A6-5C0AB09FB236}" type="slidenum">
              <a:rPr lang="id-ID" smtClean="0"/>
              <a:t>‹#›</a:t>
            </a:fld>
            <a:endParaRPr lang="id-ID"/>
          </a:p>
        </p:txBody>
      </p:sp>
    </p:spTree>
    <p:extLst>
      <p:ext uri="{BB962C8B-B14F-4D97-AF65-F5344CB8AC3E}">
        <p14:creationId xmlns:p14="http://schemas.microsoft.com/office/powerpoint/2010/main" val="2269015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DDE5A3-4676-44EE-80E0-AA554C6A6E80}" type="datetimeFigureOut">
              <a:rPr lang="id-ID" smtClean="0"/>
              <a:t>17/07/2019</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9A008A-1AAF-4362-90A6-5C0AB09FB236}" type="slidenum">
              <a:rPr lang="id-ID" smtClean="0"/>
              <a:t>‹#›</a:t>
            </a:fld>
            <a:endParaRPr lang="id-ID"/>
          </a:p>
        </p:txBody>
      </p:sp>
    </p:spTree>
    <p:extLst>
      <p:ext uri="{BB962C8B-B14F-4D97-AF65-F5344CB8AC3E}">
        <p14:creationId xmlns:p14="http://schemas.microsoft.com/office/powerpoint/2010/main" val="2663793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Indonesian Foreign Policy</a:t>
            </a:r>
            <a:br>
              <a:rPr lang="id-ID" dirty="0"/>
            </a:br>
            <a:r>
              <a:rPr lang="id-ID" dirty="0"/>
              <a:t>1945 - 1949</a:t>
            </a:r>
          </a:p>
        </p:txBody>
      </p:sp>
      <p:sp>
        <p:nvSpPr>
          <p:cNvPr id="3" name="Subtitle 2"/>
          <p:cNvSpPr>
            <a:spLocks noGrp="1"/>
          </p:cNvSpPr>
          <p:nvPr>
            <p:ph type="subTitle" idx="1"/>
          </p:nvPr>
        </p:nvSpPr>
        <p:spPr/>
        <p:txBody>
          <a:bodyPr/>
          <a:lstStyle/>
          <a:p>
            <a:endParaRPr lang="id-ID"/>
          </a:p>
        </p:txBody>
      </p:sp>
    </p:spTree>
    <p:extLst>
      <p:ext uri="{BB962C8B-B14F-4D97-AF65-F5344CB8AC3E}">
        <p14:creationId xmlns:p14="http://schemas.microsoft.com/office/powerpoint/2010/main" val="2348114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endParaRPr lang="id-ID"/>
          </a:p>
        </p:txBody>
      </p:sp>
      <p:sp>
        <p:nvSpPr>
          <p:cNvPr id="115715" name="Rectangle 3"/>
          <p:cNvSpPr>
            <a:spLocks noGrp="1" noChangeArrowheads="1"/>
          </p:cNvSpPr>
          <p:nvPr>
            <p:ph type="body" idx="1"/>
          </p:nvPr>
        </p:nvSpPr>
        <p:spPr/>
        <p:txBody>
          <a:bodyPr/>
          <a:lstStyle/>
          <a:p>
            <a:pPr eaLnBrk="1" hangingPunct="1"/>
            <a:r>
              <a:rPr lang="en-US" b="1"/>
              <a:t>Idiosyncratic approach:</a:t>
            </a:r>
          </a:p>
          <a:p>
            <a:pPr lvl="1" eaLnBrk="1" hangingPunct="1"/>
            <a:r>
              <a:rPr lang="en-US"/>
              <a:t>To analyze how the unique personal characteristics of national leaders affect the content and modalities of foreign policy.</a:t>
            </a:r>
          </a:p>
          <a:p>
            <a:pPr lvl="1" eaLnBrk="1" hangingPunct="1"/>
            <a:r>
              <a:rPr lang="en-US"/>
              <a:t>For instance: How Soekarno’s personalities affected foreign policy during the period of Guided Democracy. </a:t>
            </a:r>
          </a:p>
          <a:p>
            <a:pPr lvl="1" eaLnBrk="1" hangingPunct="1"/>
            <a:r>
              <a:rPr lang="en-US"/>
              <a:t>How Soeharto’s Javanese culture affected his foreign policy and diplomacy. </a:t>
            </a:r>
          </a:p>
        </p:txBody>
      </p:sp>
    </p:spTree>
    <p:extLst>
      <p:ext uri="{BB962C8B-B14F-4D97-AF65-F5344CB8AC3E}">
        <p14:creationId xmlns:p14="http://schemas.microsoft.com/office/powerpoint/2010/main" val="33552617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anim calcmode="lin" valueType="num">
                                      <p:cBhvr additive="base">
                                        <p:cTn id="7" dur="500" fill="hold"/>
                                        <p:tgtEl>
                                          <p:spTgt spid="1157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57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5715">
                                            <p:txEl>
                                              <p:pRg st="1" end="1"/>
                                            </p:txEl>
                                          </p:spTgt>
                                        </p:tgtEl>
                                        <p:attrNameLst>
                                          <p:attrName>style.visibility</p:attrName>
                                        </p:attrNameLst>
                                      </p:cBhvr>
                                      <p:to>
                                        <p:strVal val="visible"/>
                                      </p:to>
                                    </p:set>
                                    <p:anim calcmode="lin" valueType="num">
                                      <p:cBhvr additive="base">
                                        <p:cTn id="13" dur="500" fill="hold"/>
                                        <p:tgtEl>
                                          <p:spTgt spid="1157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57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5715">
                                            <p:txEl>
                                              <p:pRg st="2" end="2"/>
                                            </p:txEl>
                                          </p:spTgt>
                                        </p:tgtEl>
                                        <p:attrNameLst>
                                          <p:attrName>style.visibility</p:attrName>
                                        </p:attrNameLst>
                                      </p:cBhvr>
                                      <p:to>
                                        <p:strVal val="visible"/>
                                      </p:to>
                                    </p:set>
                                    <p:anim calcmode="lin" valueType="num">
                                      <p:cBhvr additive="base">
                                        <p:cTn id="19" dur="500" fill="hold"/>
                                        <p:tgtEl>
                                          <p:spTgt spid="1157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57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15715">
                                            <p:txEl>
                                              <p:pRg st="3" end="3"/>
                                            </p:txEl>
                                          </p:spTgt>
                                        </p:tgtEl>
                                        <p:attrNameLst>
                                          <p:attrName>style.visibility</p:attrName>
                                        </p:attrNameLst>
                                      </p:cBhvr>
                                      <p:to>
                                        <p:strVal val="visible"/>
                                      </p:to>
                                    </p:set>
                                    <p:anim calcmode="lin" valueType="num">
                                      <p:cBhvr additive="base">
                                        <p:cTn id="25" dur="500" fill="hold"/>
                                        <p:tgtEl>
                                          <p:spTgt spid="1157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571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endParaRPr lang="id-ID"/>
          </a:p>
        </p:txBody>
      </p:sp>
      <p:sp>
        <p:nvSpPr>
          <p:cNvPr id="116739" name="Rectangle 3"/>
          <p:cNvSpPr>
            <a:spLocks noGrp="1" noChangeArrowheads="1"/>
          </p:cNvSpPr>
          <p:nvPr>
            <p:ph type="body" idx="1"/>
          </p:nvPr>
        </p:nvSpPr>
        <p:spPr/>
        <p:txBody>
          <a:bodyPr/>
          <a:lstStyle/>
          <a:p>
            <a:pPr eaLnBrk="1" hangingPunct="1"/>
            <a:r>
              <a:rPr lang="en-US"/>
              <a:t>Intermestic approach:</a:t>
            </a:r>
          </a:p>
          <a:p>
            <a:pPr lvl="1" eaLnBrk="1" hangingPunct="1"/>
            <a:r>
              <a:rPr lang="en-US"/>
              <a:t>The study of foreign policy which takes into account the interlinkage and overlapping between international issues and domestic concerns.</a:t>
            </a:r>
          </a:p>
          <a:p>
            <a:pPr lvl="1" eaLnBrk="1" hangingPunct="1"/>
            <a:r>
              <a:rPr lang="en-US"/>
              <a:t>In this era of globalization almost all policy issues have their own global or international dimension. </a:t>
            </a:r>
          </a:p>
          <a:p>
            <a:pPr lvl="1" eaLnBrk="1" hangingPunct="1"/>
            <a:r>
              <a:rPr lang="en-US"/>
              <a:t>The role of the media is crucial in the internationalization of domestic issues and the internalization of global issues. </a:t>
            </a:r>
          </a:p>
        </p:txBody>
      </p:sp>
    </p:spTree>
    <p:extLst>
      <p:ext uri="{BB962C8B-B14F-4D97-AF65-F5344CB8AC3E}">
        <p14:creationId xmlns:p14="http://schemas.microsoft.com/office/powerpoint/2010/main" val="23380431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anim calcmode="lin" valueType="num">
                                      <p:cBhvr additive="base">
                                        <p:cTn id="7" dur="500" fill="hold"/>
                                        <p:tgtEl>
                                          <p:spTgt spid="1167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67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6739">
                                            <p:txEl>
                                              <p:pRg st="1" end="1"/>
                                            </p:txEl>
                                          </p:spTgt>
                                        </p:tgtEl>
                                        <p:attrNameLst>
                                          <p:attrName>style.visibility</p:attrName>
                                        </p:attrNameLst>
                                      </p:cBhvr>
                                      <p:to>
                                        <p:strVal val="visible"/>
                                      </p:to>
                                    </p:set>
                                    <p:anim calcmode="lin" valueType="num">
                                      <p:cBhvr additive="base">
                                        <p:cTn id="13" dur="500" fill="hold"/>
                                        <p:tgtEl>
                                          <p:spTgt spid="1167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67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6739">
                                            <p:txEl>
                                              <p:pRg st="2" end="2"/>
                                            </p:txEl>
                                          </p:spTgt>
                                        </p:tgtEl>
                                        <p:attrNameLst>
                                          <p:attrName>style.visibility</p:attrName>
                                        </p:attrNameLst>
                                      </p:cBhvr>
                                      <p:to>
                                        <p:strVal val="visible"/>
                                      </p:to>
                                    </p:set>
                                    <p:anim calcmode="lin" valueType="num">
                                      <p:cBhvr additive="base">
                                        <p:cTn id="19" dur="500" fill="hold"/>
                                        <p:tgtEl>
                                          <p:spTgt spid="1167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67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16739">
                                            <p:txEl>
                                              <p:pRg st="3" end="3"/>
                                            </p:txEl>
                                          </p:spTgt>
                                        </p:tgtEl>
                                        <p:attrNameLst>
                                          <p:attrName>style.visibility</p:attrName>
                                        </p:attrNameLst>
                                      </p:cBhvr>
                                      <p:to>
                                        <p:strVal val="visible"/>
                                      </p:to>
                                    </p:set>
                                    <p:anim calcmode="lin" valueType="num">
                                      <p:cBhvr additive="base">
                                        <p:cTn id="25" dur="500" fill="hold"/>
                                        <p:tgtEl>
                                          <p:spTgt spid="11673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673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1" name="Rectangle 5"/>
          <p:cNvSpPr>
            <a:spLocks noGrp="1" noChangeArrowheads="1"/>
          </p:cNvSpPr>
          <p:nvPr>
            <p:ph type="title"/>
          </p:nvPr>
        </p:nvSpPr>
        <p:spPr/>
        <p:txBody>
          <a:bodyPr>
            <a:normAutofit fontScale="90000"/>
          </a:bodyPr>
          <a:lstStyle/>
          <a:p>
            <a:pPr eaLnBrk="1" hangingPunct="1"/>
            <a:r>
              <a:rPr lang="en-US"/>
              <a:t>International Context or Environment</a:t>
            </a:r>
          </a:p>
        </p:txBody>
      </p:sp>
      <p:sp>
        <p:nvSpPr>
          <p:cNvPr id="39942" name="Rectangle 6"/>
          <p:cNvSpPr>
            <a:spLocks noGrp="1" noChangeArrowheads="1"/>
          </p:cNvSpPr>
          <p:nvPr>
            <p:ph type="body" idx="1"/>
          </p:nvPr>
        </p:nvSpPr>
        <p:spPr/>
        <p:txBody>
          <a:bodyPr/>
          <a:lstStyle/>
          <a:p>
            <a:pPr eaLnBrk="1" hangingPunct="1">
              <a:buFont typeface="Wingdings" pitchFamily="2" charset="2"/>
              <a:buNone/>
            </a:pPr>
            <a:r>
              <a:rPr lang="en-US"/>
              <a:t>The general situation of international relations which affected the conduct of Indonesia’s foreign policy during this period.</a:t>
            </a:r>
          </a:p>
        </p:txBody>
      </p:sp>
    </p:spTree>
    <p:extLst>
      <p:ext uri="{BB962C8B-B14F-4D97-AF65-F5344CB8AC3E}">
        <p14:creationId xmlns:p14="http://schemas.microsoft.com/office/powerpoint/2010/main" val="83282539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9941"/>
                                        </p:tgtEl>
                                        <p:attrNameLst>
                                          <p:attrName>style.visibility</p:attrName>
                                        </p:attrNameLst>
                                      </p:cBhvr>
                                      <p:to>
                                        <p:strVal val="visible"/>
                                      </p:to>
                                    </p:set>
                                    <p:anim calcmode="lin" valueType="num">
                                      <p:cBhvr additive="base">
                                        <p:cTn id="7" dur="500" fill="hold"/>
                                        <p:tgtEl>
                                          <p:spTgt spid="39941"/>
                                        </p:tgtEl>
                                        <p:attrNameLst>
                                          <p:attrName>ppt_x</p:attrName>
                                        </p:attrNameLst>
                                      </p:cBhvr>
                                      <p:tavLst>
                                        <p:tav tm="0">
                                          <p:val>
                                            <p:strVal val="#ppt_x"/>
                                          </p:val>
                                        </p:tav>
                                        <p:tav tm="100000">
                                          <p:val>
                                            <p:strVal val="#ppt_x"/>
                                          </p:val>
                                        </p:tav>
                                      </p:tavLst>
                                    </p:anim>
                                    <p:anim calcmode="lin" valueType="num">
                                      <p:cBhvr additive="base">
                                        <p:cTn id="8" dur="500" fill="hold"/>
                                        <p:tgtEl>
                                          <p:spTgt spid="3994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nodeType="clickEffect">
                                  <p:stCondLst>
                                    <p:cond delay="0"/>
                                  </p:stCondLst>
                                  <p:childTnLst>
                                    <p:set>
                                      <p:cBhvr>
                                        <p:cTn id="12" dur="1" fill="hold">
                                          <p:stCondLst>
                                            <p:cond delay="0"/>
                                          </p:stCondLst>
                                        </p:cTn>
                                        <p:tgtEl>
                                          <p:spTgt spid="39942">
                                            <p:txEl>
                                              <p:pRg st="0" end="0"/>
                                            </p:txEl>
                                          </p:spTgt>
                                        </p:tgtEl>
                                        <p:attrNameLst>
                                          <p:attrName>style.visibility</p:attrName>
                                        </p:attrNameLst>
                                      </p:cBhvr>
                                      <p:to>
                                        <p:strVal val="visible"/>
                                      </p:to>
                                    </p:set>
                                    <p:animEffect transition="in" filter="box(in)">
                                      <p:cBhvr>
                                        <p:cTn id="13" dur="500"/>
                                        <p:tgtEl>
                                          <p:spTgt spid="3994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endParaRPr lang="id-ID"/>
          </a:p>
        </p:txBody>
      </p:sp>
      <p:sp>
        <p:nvSpPr>
          <p:cNvPr id="43011" name="Rectangle 3"/>
          <p:cNvSpPr>
            <a:spLocks noGrp="1" noChangeArrowheads="1"/>
          </p:cNvSpPr>
          <p:nvPr>
            <p:ph type="body" idx="1"/>
          </p:nvPr>
        </p:nvSpPr>
        <p:spPr/>
        <p:txBody>
          <a:bodyPr/>
          <a:lstStyle/>
          <a:p>
            <a:pPr marL="609600" indent="-609600" eaLnBrk="1" hangingPunct="1"/>
            <a:r>
              <a:rPr lang="en-US"/>
              <a:t>The end of the Second World War II: the victory of the Allied Forces under the leadership of the US and the defeat of Japan.</a:t>
            </a:r>
          </a:p>
          <a:p>
            <a:pPr marL="609600" indent="-609600" eaLnBrk="1" hangingPunct="1"/>
            <a:r>
              <a:rPr lang="en-US"/>
              <a:t> Leading to the liberation or freedom of Japan’s colonies or occupied territories in Southeast Asia including Indonesia.</a:t>
            </a:r>
          </a:p>
        </p:txBody>
      </p:sp>
    </p:spTree>
    <p:extLst>
      <p:ext uri="{BB962C8B-B14F-4D97-AF65-F5344CB8AC3E}">
        <p14:creationId xmlns:p14="http://schemas.microsoft.com/office/powerpoint/2010/main" val="72184341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 calcmode="lin" valueType="num">
                                      <p:cBhvr additive="base">
                                        <p:cTn id="7" dur="500" fill="hold"/>
                                        <p:tgtEl>
                                          <p:spTgt spid="430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30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3011">
                                            <p:txEl>
                                              <p:pRg st="1" end="1"/>
                                            </p:txEl>
                                          </p:spTgt>
                                        </p:tgtEl>
                                        <p:attrNameLst>
                                          <p:attrName>style.visibility</p:attrName>
                                        </p:attrNameLst>
                                      </p:cBhvr>
                                      <p:to>
                                        <p:strVal val="visible"/>
                                      </p:to>
                                    </p:set>
                                    <p:anim calcmode="lin" valueType="num">
                                      <p:cBhvr additive="base">
                                        <p:cTn id="13" dur="500" fill="hold"/>
                                        <p:tgtEl>
                                          <p:spTgt spid="430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301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endParaRPr lang="id-ID"/>
          </a:p>
        </p:txBody>
      </p:sp>
      <p:sp>
        <p:nvSpPr>
          <p:cNvPr id="44035" name="Rectangle 3"/>
          <p:cNvSpPr>
            <a:spLocks noGrp="1" noChangeArrowheads="1"/>
          </p:cNvSpPr>
          <p:nvPr>
            <p:ph type="body" idx="1"/>
          </p:nvPr>
        </p:nvSpPr>
        <p:spPr/>
        <p:txBody>
          <a:bodyPr/>
          <a:lstStyle/>
          <a:p>
            <a:pPr marL="990600" lvl="1" indent="-646113" eaLnBrk="1" hangingPunct="1">
              <a:spcBef>
                <a:spcPct val="50000"/>
              </a:spcBef>
              <a:buClr>
                <a:schemeClr val="tx1"/>
              </a:buClr>
            </a:pPr>
            <a:r>
              <a:rPr lang="en-US" sz="3000"/>
              <a:t>The competition and rivalry between the US (the West) and Soviet Union (the East) just began. </a:t>
            </a:r>
          </a:p>
          <a:p>
            <a:pPr marL="990600" lvl="1" indent="-646113" eaLnBrk="1" hangingPunct="1">
              <a:spcBef>
                <a:spcPct val="50000"/>
              </a:spcBef>
              <a:buClr>
                <a:schemeClr val="tx1"/>
              </a:buClr>
            </a:pPr>
            <a:r>
              <a:rPr lang="en-US" sz="3000"/>
              <a:t>Both of them were trying to expand their respective sphere of ideological and political influence – the beginning of the Cold War.</a:t>
            </a:r>
          </a:p>
          <a:p>
            <a:pPr marL="609600" indent="-609600" eaLnBrk="1" hangingPunct="1"/>
            <a:endParaRPr lang="en-US"/>
          </a:p>
        </p:txBody>
      </p:sp>
    </p:spTree>
    <p:extLst>
      <p:ext uri="{BB962C8B-B14F-4D97-AF65-F5344CB8AC3E}">
        <p14:creationId xmlns:p14="http://schemas.microsoft.com/office/powerpoint/2010/main" val="91550495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 calcmode="lin" valueType="num">
                                      <p:cBhvr additive="base">
                                        <p:cTn id="7" dur="5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40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4035">
                                            <p:txEl>
                                              <p:pRg st="1" end="1"/>
                                            </p:txEl>
                                          </p:spTgt>
                                        </p:tgtEl>
                                        <p:attrNameLst>
                                          <p:attrName>style.visibility</p:attrName>
                                        </p:attrNameLst>
                                      </p:cBhvr>
                                      <p:to>
                                        <p:strVal val="visible"/>
                                      </p:to>
                                    </p:set>
                                    <p:anim calcmode="lin" valueType="num">
                                      <p:cBhvr additive="base">
                                        <p:cTn id="13" dur="5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40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4035">
                                            <p:txEl>
                                              <p:pRg st="0" end="0"/>
                                            </p:txEl>
                                          </p:spTgt>
                                        </p:tgtEl>
                                        <p:attrNameLst>
                                          <p:attrName>style.visibility</p:attrName>
                                        </p:attrNameLst>
                                      </p:cBhvr>
                                      <p:to>
                                        <p:strVal val="visible"/>
                                      </p:to>
                                    </p:set>
                                    <p:anim calcmode="lin" valueType="num">
                                      <p:cBhvr additive="base">
                                        <p:cTn id="19" dur="5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40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4035">
                                            <p:txEl>
                                              <p:pRg st="1" end="1"/>
                                            </p:txEl>
                                          </p:spTgt>
                                        </p:tgtEl>
                                        <p:attrNameLst>
                                          <p:attrName>style.visibility</p:attrName>
                                        </p:attrNameLst>
                                      </p:cBhvr>
                                      <p:to>
                                        <p:strVal val="visible"/>
                                      </p:to>
                                    </p:set>
                                    <p:anim calcmode="lin" valueType="num">
                                      <p:cBhvr additive="base">
                                        <p:cTn id="25" dur="5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403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endParaRPr lang="id-ID"/>
          </a:p>
        </p:txBody>
      </p:sp>
      <p:sp>
        <p:nvSpPr>
          <p:cNvPr id="45059" name="Rectangle 3"/>
          <p:cNvSpPr>
            <a:spLocks noGrp="1" noChangeArrowheads="1"/>
          </p:cNvSpPr>
          <p:nvPr>
            <p:ph type="body" idx="1"/>
          </p:nvPr>
        </p:nvSpPr>
        <p:spPr/>
        <p:txBody>
          <a:bodyPr/>
          <a:lstStyle/>
          <a:p>
            <a:pPr marL="1371600" lvl="2" indent="-677863" eaLnBrk="1" hangingPunct="1">
              <a:lnSpc>
                <a:spcPct val="90000"/>
              </a:lnSpc>
              <a:spcBef>
                <a:spcPct val="50000"/>
              </a:spcBef>
              <a:buClr>
                <a:schemeClr val="tx1"/>
              </a:buClr>
            </a:pPr>
            <a:r>
              <a:rPr lang="en-US" sz="2800"/>
              <a:t>It was also the era of decolonization – many newly independent states emerged in Asia and Africa. </a:t>
            </a:r>
          </a:p>
          <a:p>
            <a:pPr marL="1371600" lvl="2" indent="-677863" eaLnBrk="1" hangingPunct="1">
              <a:lnSpc>
                <a:spcPct val="90000"/>
              </a:lnSpc>
              <a:spcBef>
                <a:spcPct val="50000"/>
              </a:spcBef>
              <a:buClr>
                <a:schemeClr val="tx1"/>
              </a:buClr>
            </a:pPr>
            <a:r>
              <a:rPr lang="en-US" sz="2800"/>
              <a:t>Common experience and shared history of colonization led to the formation of solidarity – Asia Africa Conference in 1955. </a:t>
            </a:r>
          </a:p>
          <a:p>
            <a:pPr marL="1371600" lvl="2" indent="-677863" eaLnBrk="1" hangingPunct="1">
              <a:lnSpc>
                <a:spcPct val="90000"/>
              </a:lnSpc>
              <a:spcBef>
                <a:spcPct val="50000"/>
              </a:spcBef>
              <a:buClr>
                <a:schemeClr val="tx1"/>
              </a:buClr>
            </a:pPr>
            <a:r>
              <a:rPr lang="en-US" sz="2800"/>
              <a:t>They needed each other’s help to increase bargaining position vis a vis the colonial state or the West</a:t>
            </a:r>
          </a:p>
          <a:p>
            <a:pPr marL="609600" indent="-609600" eaLnBrk="1" hangingPunct="1">
              <a:lnSpc>
                <a:spcPct val="90000"/>
              </a:lnSpc>
            </a:pPr>
            <a:endParaRPr lang="en-US"/>
          </a:p>
        </p:txBody>
      </p:sp>
    </p:spTree>
    <p:extLst>
      <p:ext uri="{BB962C8B-B14F-4D97-AF65-F5344CB8AC3E}">
        <p14:creationId xmlns:p14="http://schemas.microsoft.com/office/powerpoint/2010/main" val="132483079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diamond(in)">
                                      <p:cBhvr>
                                        <p:cTn id="7" dur="2000"/>
                                        <p:tgtEl>
                                          <p:spTgt spid="45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45059">
                                            <p:txEl>
                                              <p:pRg st="1" end="1"/>
                                            </p:txEl>
                                          </p:spTgt>
                                        </p:tgtEl>
                                        <p:attrNameLst>
                                          <p:attrName>style.visibility</p:attrName>
                                        </p:attrNameLst>
                                      </p:cBhvr>
                                      <p:to>
                                        <p:strVal val="visible"/>
                                      </p:to>
                                    </p:set>
                                    <p:animEffect transition="in" filter="diamond(in)">
                                      <p:cBhvr>
                                        <p:cTn id="12" dur="2000"/>
                                        <p:tgtEl>
                                          <p:spTgt spid="450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45059">
                                            <p:txEl>
                                              <p:pRg st="2" end="2"/>
                                            </p:txEl>
                                          </p:spTgt>
                                        </p:tgtEl>
                                        <p:attrNameLst>
                                          <p:attrName>style.visibility</p:attrName>
                                        </p:attrNameLst>
                                      </p:cBhvr>
                                      <p:to>
                                        <p:strVal val="visible"/>
                                      </p:to>
                                    </p:set>
                                    <p:animEffect transition="in" filter="diamond(in)">
                                      <p:cBhvr>
                                        <p:cTn id="17" dur="2000"/>
                                        <p:tgtEl>
                                          <p:spTgt spid="450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endParaRPr lang="id-ID"/>
          </a:p>
        </p:txBody>
      </p:sp>
      <p:sp>
        <p:nvSpPr>
          <p:cNvPr id="46083" name="Rectangle 3"/>
          <p:cNvSpPr>
            <a:spLocks noGrp="1" noChangeArrowheads="1"/>
          </p:cNvSpPr>
          <p:nvPr>
            <p:ph type="body" idx="1"/>
          </p:nvPr>
        </p:nvSpPr>
        <p:spPr/>
        <p:txBody>
          <a:bodyPr/>
          <a:lstStyle/>
          <a:p>
            <a:pPr marL="609600" indent="-609600" eaLnBrk="1" hangingPunct="1">
              <a:buFont typeface="Wingdings" pitchFamily="2" charset="2"/>
              <a:buNone/>
            </a:pPr>
            <a:r>
              <a:rPr lang="en-US"/>
              <a:t>The Dutch colonial rule wanted to reestablish their control over Indonesia on the basis of an argument (misperception) that Indonesian independence was a political trick by Japan in order to create political difficulties for the allied forces.</a:t>
            </a:r>
          </a:p>
        </p:txBody>
      </p:sp>
    </p:spTree>
    <p:extLst>
      <p:ext uri="{BB962C8B-B14F-4D97-AF65-F5344CB8AC3E}">
        <p14:creationId xmlns:p14="http://schemas.microsoft.com/office/powerpoint/2010/main" val="29532981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 calcmode="lin" valueType="num">
                                      <p:cBhvr additive="base">
                                        <p:cTn id="7" dur="500" fill="hold"/>
                                        <p:tgtEl>
                                          <p:spTgt spid="460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608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endParaRPr lang="id-ID"/>
          </a:p>
        </p:txBody>
      </p:sp>
      <p:sp>
        <p:nvSpPr>
          <p:cNvPr id="47107" name="Rectangle 3"/>
          <p:cNvSpPr>
            <a:spLocks noGrp="1" noChangeArrowheads="1"/>
          </p:cNvSpPr>
          <p:nvPr>
            <p:ph type="body" idx="1"/>
          </p:nvPr>
        </p:nvSpPr>
        <p:spPr/>
        <p:txBody>
          <a:bodyPr/>
          <a:lstStyle/>
          <a:p>
            <a:pPr marL="609600" indent="-609600" eaLnBrk="1" hangingPunct="1">
              <a:buFont typeface="Wingdings" pitchFamily="2" charset="2"/>
              <a:buNone/>
            </a:pPr>
            <a:r>
              <a:rPr lang="en-US"/>
              <a:t>The Supreme Commander of the Allied Forces, Netherlands East Indies, Lt. General Sir Philip Christison recognized the </a:t>
            </a:r>
            <a:r>
              <a:rPr lang="en-US" i="1"/>
              <a:t>de facto</a:t>
            </a:r>
            <a:r>
              <a:rPr lang="en-US"/>
              <a:t> authority of the government of RI.</a:t>
            </a:r>
          </a:p>
        </p:txBody>
      </p:sp>
    </p:spTree>
    <p:extLst>
      <p:ext uri="{BB962C8B-B14F-4D97-AF65-F5344CB8AC3E}">
        <p14:creationId xmlns:p14="http://schemas.microsoft.com/office/powerpoint/2010/main" val="30494068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box(in)">
                                      <p:cBhvr>
                                        <p:cTn id="7" dur="500"/>
                                        <p:tgtEl>
                                          <p:spTgt spid="4710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endParaRPr lang="id-ID"/>
          </a:p>
        </p:txBody>
      </p:sp>
      <p:sp>
        <p:nvSpPr>
          <p:cNvPr id="48131" name="Rectangle 3"/>
          <p:cNvSpPr>
            <a:spLocks noGrp="1" noChangeArrowheads="1"/>
          </p:cNvSpPr>
          <p:nvPr>
            <p:ph type="body" idx="1"/>
          </p:nvPr>
        </p:nvSpPr>
        <p:spPr/>
        <p:txBody>
          <a:bodyPr/>
          <a:lstStyle/>
          <a:p>
            <a:pPr eaLnBrk="1" hangingPunct="1"/>
            <a:r>
              <a:rPr lang="en-US"/>
              <a:t>The existence of the United Nations which was newly established for the preservation of international order and peace. </a:t>
            </a:r>
          </a:p>
          <a:p>
            <a:pPr eaLnBrk="1" hangingPunct="1"/>
            <a:r>
              <a:rPr lang="en-US"/>
              <a:t>The UN played an important role of the new nations as it provided an international arena for negotiations and dialog.</a:t>
            </a:r>
          </a:p>
        </p:txBody>
      </p:sp>
    </p:spTree>
    <p:extLst>
      <p:ext uri="{BB962C8B-B14F-4D97-AF65-F5344CB8AC3E}">
        <p14:creationId xmlns:p14="http://schemas.microsoft.com/office/powerpoint/2010/main" val="403580048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 calcmode="lin" valueType="num">
                                      <p:cBhvr additive="base">
                                        <p:cTn id="7" dur="500" fill="hold"/>
                                        <p:tgtEl>
                                          <p:spTgt spid="4813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81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8131">
                                            <p:txEl>
                                              <p:pRg st="1" end="1"/>
                                            </p:txEl>
                                          </p:spTgt>
                                        </p:tgtEl>
                                        <p:attrNameLst>
                                          <p:attrName>style.visibility</p:attrName>
                                        </p:attrNameLst>
                                      </p:cBhvr>
                                      <p:to>
                                        <p:strVal val="visible"/>
                                      </p:to>
                                    </p:set>
                                    <p:anim calcmode="lin" valueType="num">
                                      <p:cBhvr additive="base">
                                        <p:cTn id="13" dur="500" fill="hold"/>
                                        <p:tgtEl>
                                          <p:spTgt spid="4813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813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title" idx="4294967295"/>
          </p:nvPr>
        </p:nvSpPr>
        <p:spPr>
          <a:xfrm>
            <a:off x="685800" y="609600"/>
            <a:ext cx="7772400" cy="1524000"/>
          </a:xfrm>
        </p:spPr>
        <p:txBody>
          <a:bodyPr/>
          <a:lstStyle/>
          <a:p>
            <a:pPr eaLnBrk="1" hangingPunct="1"/>
            <a:r>
              <a:rPr lang="en-US"/>
              <a:t>Domestic Situation and Conditions</a:t>
            </a:r>
          </a:p>
        </p:txBody>
      </p:sp>
    </p:spTree>
    <p:extLst>
      <p:ext uri="{BB962C8B-B14F-4D97-AF65-F5344CB8AC3E}">
        <p14:creationId xmlns:p14="http://schemas.microsoft.com/office/powerpoint/2010/main" val="328613114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9"/>
                                        </p:tgtEl>
                                        <p:attrNameLst>
                                          <p:attrName>style.visibility</p:attrName>
                                        </p:attrNameLst>
                                      </p:cBhvr>
                                      <p:to>
                                        <p:strVal val="visible"/>
                                      </p:to>
                                    </p:set>
                                    <p:anim calcmode="lin" valueType="num">
                                      <p:cBhvr additive="base">
                                        <p:cTn id="7" dur="500" fill="hold"/>
                                        <p:tgtEl>
                                          <p:spTgt spid="9219"/>
                                        </p:tgtEl>
                                        <p:attrNameLst>
                                          <p:attrName>ppt_x</p:attrName>
                                        </p:attrNameLst>
                                      </p:cBhvr>
                                      <p:tavLst>
                                        <p:tav tm="0">
                                          <p:val>
                                            <p:strVal val="#ppt_x"/>
                                          </p:val>
                                        </p:tav>
                                        <p:tav tm="100000">
                                          <p:val>
                                            <p:strVal val="#ppt_x"/>
                                          </p:val>
                                        </p:tav>
                                      </p:tavLst>
                                    </p:anim>
                                    <p:anim calcmode="lin" valueType="num">
                                      <p:cBhvr additive="base">
                                        <p:cTn id="8" dur="500" fill="hold"/>
                                        <p:tgtEl>
                                          <p:spTgt spid="92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0" name="Rectangle 4"/>
          <p:cNvSpPr>
            <a:spLocks noGrp="1" noChangeArrowheads="1"/>
          </p:cNvSpPr>
          <p:nvPr>
            <p:ph type="title"/>
          </p:nvPr>
        </p:nvSpPr>
        <p:spPr>
          <a:solidFill>
            <a:schemeClr val="accent3"/>
          </a:solidFill>
        </p:spPr>
        <p:txBody>
          <a:bodyPr/>
          <a:lstStyle/>
          <a:p>
            <a:pPr eaLnBrk="1" hangingPunct="1"/>
            <a:r>
              <a:rPr lang="en-US" sz="3600"/>
              <a:t>What do we study in this course?</a:t>
            </a:r>
          </a:p>
        </p:txBody>
      </p:sp>
      <p:sp>
        <p:nvSpPr>
          <p:cNvPr id="106501" name="Rectangle 5"/>
          <p:cNvSpPr>
            <a:spLocks noGrp="1" noChangeArrowheads="1"/>
          </p:cNvSpPr>
          <p:nvPr>
            <p:ph type="body" idx="1"/>
          </p:nvPr>
        </p:nvSpPr>
        <p:spPr/>
        <p:txBody>
          <a:bodyPr/>
          <a:lstStyle/>
          <a:p>
            <a:pPr eaLnBrk="1" hangingPunct="1"/>
            <a:r>
              <a:rPr lang="en-US" dirty="0"/>
              <a:t>All actions and policies which are meant to respond to the constraints and opportunities in the external environment in order to attain national objectives.</a:t>
            </a:r>
          </a:p>
          <a:p>
            <a:pPr eaLnBrk="1" hangingPunct="1"/>
            <a:r>
              <a:rPr lang="en-US" dirty="0"/>
              <a:t>All efforts by the Indonesian government to affect the international environment so that the achievement of national objectives can be facilitated.</a:t>
            </a:r>
          </a:p>
        </p:txBody>
      </p:sp>
    </p:spTree>
    <p:extLst>
      <p:ext uri="{BB962C8B-B14F-4D97-AF65-F5344CB8AC3E}">
        <p14:creationId xmlns:p14="http://schemas.microsoft.com/office/powerpoint/2010/main" val="7942378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6500"/>
                                        </p:tgtEl>
                                        <p:attrNameLst>
                                          <p:attrName>style.visibility</p:attrName>
                                        </p:attrNameLst>
                                      </p:cBhvr>
                                      <p:to>
                                        <p:strVal val="visible"/>
                                      </p:to>
                                    </p:set>
                                    <p:anim calcmode="lin" valueType="num">
                                      <p:cBhvr additive="base">
                                        <p:cTn id="7" dur="500" fill="hold"/>
                                        <p:tgtEl>
                                          <p:spTgt spid="106500"/>
                                        </p:tgtEl>
                                        <p:attrNameLst>
                                          <p:attrName>ppt_x</p:attrName>
                                        </p:attrNameLst>
                                      </p:cBhvr>
                                      <p:tavLst>
                                        <p:tav tm="0">
                                          <p:val>
                                            <p:strVal val="#ppt_x"/>
                                          </p:val>
                                        </p:tav>
                                        <p:tav tm="100000">
                                          <p:val>
                                            <p:strVal val="#ppt_x"/>
                                          </p:val>
                                        </p:tav>
                                      </p:tavLst>
                                    </p:anim>
                                    <p:anim calcmode="lin" valueType="num">
                                      <p:cBhvr additive="base">
                                        <p:cTn id="8" dur="500" fill="hold"/>
                                        <p:tgtEl>
                                          <p:spTgt spid="10650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6501">
                                            <p:txEl>
                                              <p:pRg st="0" end="0"/>
                                            </p:txEl>
                                          </p:spTgt>
                                        </p:tgtEl>
                                        <p:attrNameLst>
                                          <p:attrName>style.visibility</p:attrName>
                                        </p:attrNameLst>
                                      </p:cBhvr>
                                      <p:to>
                                        <p:strVal val="visible"/>
                                      </p:to>
                                    </p:set>
                                    <p:anim calcmode="lin" valueType="num">
                                      <p:cBhvr additive="base">
                                        <p:cTn id="13" dur="500" fill="hold"/>
                                        <p:tgtEl>
                                          <p:spTgt spid="10650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650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8" presetClass="entr" presetSubtype="16" fill="hold" nodeType="clickEffect">
                                  <p:stCondLst>
                                    <p:cond delay="0"/>
                                  </p:stCondLst>
                                  <p:childTnLst>
                                    <p:set>
                                      <p:cBhvr>
                                        <p:cTn id="18" dur="1" fill="hold">
                                          <p:stCondLst>
                                            <p:cond delay="0"/>
                                          </p:stCondLst>
                                        </p:cTn>
                                        <p:tgtEl>
                                          <p:spTgt spid="106501">
                                            <p:txEl>
                                              <p:pRg st="1" end="1"/>
                                            </p:txEl>
                                          </p:spTgt>
                                        </p:tgtEl>
                                        <p:attrNameLst>
                                          <p:attrName>style.visibility</p:attrName>
                                        </p:attrNameLst>
                                      </p:cBhvr>
                                      <p:to>
                                        <p:strVal val="visible"/>
                                      </p:to>
                                    </p:set>
                                    <p:animEffect transition="in" filter="diamond(in)">
                                      <p:cBhvr>
                                        <p:cTn id="19" dur="2000"/>
                                        <p:tgtEl>
                                          <p:spTgt spid="10650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Grp="1" noChangeArrowheads="1"/>
          </p:cNvSpPr>
          <p:nvPr>
            <p:ph type="title"/>
          </p:nvPr>
        </p:nvSpPr>
        <p:spPr/>
        <p:txBody>
          <a:bodyPr/>
          <a:lstStyle/>
          <a:p>
            <a:pPr eaLnBrk="1" hangingPunct="1"/>
            <a:endParaRPr lang="id-ID"/>
          </a:p>
        </p:txBody>
      </p:sp>
      <p:sp>
        <p:nvSpPr>
          <p:cNvPr id="16389" name="Rectangle 5"/>
          <p:cNvSpPr>
            <a:spLocks noGrp="1" noChangeArrowheads="1"/>
          </p:cNvSpPr>
          <p:nvPr>
            <p:ph type="body" idx="1"/>
          </p:nvPr>
        </p:nvSpPr>
        <p:spPr/>
        <p:txBody>
          <a:bodyPr/>
          <a:lstStyle/>
          <a:p>
            <a:pPr eaLnBrk="1" hangingPunct="1"/>
            <a:r>
              <a:rPr lang="en-US"/>
              <a:t>The proclamation of Indonesian independence on 17 August 1945 by Soekarno and Hatta</a:t>
            </a:r>
          </a:p>
        </p:txBody>
      </p:sp>
    </p:spTree>
    <p:extLst>
      <p:ext uri="{BB962C8B-B14F-4D97-AF65-F5344CB8AC3E}">
        <p14:creationId xmlns:p14="http://schemas.microsoft.com/office/powerpoint/2010/main" val="372993821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6389">
                                            <p:txEl>
                                              <p:pRg st="0" end="0"/>
                                            </p:txEl>
                                          </p:spTgt>
                                        </p:tgtEl>
                                        <p:attrNameLst>
                                          <p:attrName>style.visibility</p:attrName>
                                        </p:attrNameLst>
                                      </p:cBhvr>
                                      <p:to>
                                        <p:strVal val="visible"/>
                                      </p:to>
                                    </p:set>
                                    <p:anim calcmode="lin" valueType="num">
                                      <p:cBhvr additive="base">
                                        <p:cTn id="7" dur="500" fill="hold"/>
                                        <p:tgtEl>
                                          <p:spTgt spid="1638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endParaRPr lang="id-ID"/>
          </a:p>
        </p:txBody>
      </p:sp>
      <p:sp>
        <p:nvSpPr>
          <p:cNvPr id="77827" name="Rectangle 3"/>
          <p:cNvSpPr>
            <a:spLocks noGrp="1" noChangeArrowheads="1"/>
          </p:cNvSpPr>
          <p:nvPr>
            <p:ph type="body" idx="1"/>
          </p:nvPr>
        </p:nvSpPr>
        <p:spPr/>
        <p:txBody>
          <a:bodyPr/>
          <a:lstStyle/>
          <a:p>
            <a:pPr eaLnBrk="1" hangingPunct="1"/>
            <a:r>
              <a:rPr lang="en-US"/>
              <a:t>The insistence of the Indonesian leaders and the people to maintain independence and resist the reestablishment of the Dutch colonial rule. </a:t>
            </a:r>
          </a:p>
          <a:p>
            <a:pPr eaLnBrk="1" hangingPunct="1"/>
            <a:r>
              <a:rPr lang="en-US"/>
              <a:t>The whole attention of the government of Indonesia was to concentrate on ending the Dutch colonial rule</a:t>
            </a:r>
          </a:p>
        </p:txBody>
      </p:sp>
    </p:spTree>
    <p:extLst>
      <p:ext uri="{BB962C8B-B14F-4D97-AF65-F5344CB8AC3E}">
        <p14:creationId xmlns:p14="http://schemas.microsoft.com/office/powerpoint/2010/main" val="357866246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anim calcmode="lin" valueType="num">
                                      <p:cBhvr additive="base">
                                        <p:cTn id="7" dur="500" fill="hold"/>
                                        <p:tgtEl>
                                          <p:spTgt spid="778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78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77827">
                                            <p:txEl>
                                              <p:pRg st="1" end="1"/>
                                            </p:txEl>
                                          </p:spTgt>
                                        </p:tgtEl>
                                        <p:attrNameLst>
                                          <p:attrName>style.visibility</p:attrName>
                                        </p:attrNameLst>
                                      </p:cBhvr>
                                      <p:to>
                                        <p:strVal val="visible"/>
                                      </p:to>
                                    </p:set>
                                    <p:anim calcmode="lin" valueType="num">
                                      <p:cBhvr additive="base">
                                        <p:cTn id="13" dur="500" fill="hold"/>
                                        <p:tgtEl>
                                          <p:spTgt spid="778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782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endParaRPr lang="id-ID"/>
          </a:p>
        </p:txBody>
      </p:sp>
      <p:sp>
        <p:nvSpPr>
          <p:cNvPr id="50179" name="Rectangle 3"/>
          <p:cNvSpPr>
            <a:spLocks noGrp="1" noChangeArrowheads="1"/>
          </p:cNvSpPr>
          <p:nvPr>
            <p:ph type="body" idx="1"/>
          </p:nvPr>
        </p:nvSpPr>
        <p:spPr/>
        <p:txBody>
          <a:bodyPr/>
          <a:lstStyle/>
          <a:p>
            <a:pPr eaLnBrk="1" hangingPunct="1"/>
            <a:r>
              <a:rPr lang="en-US"/>
              <a:t>Internal conflict between Indonesian leaders: </a:t>
            </a:r>
          </a:p>
        </p:txBody>
      </p:sp>
    </p:spTree>
    <p:extLst>
      <p:ext uri="{BB962C8B-B14F-4D97-AF65-F5344CB8AC3E}">
        <p14:creationId xmlns:p14="http://schemas.microsoft.com/office/powerpoint/2010/main" val="114577107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 calcmode="lin" valueType="num">
                                      <p:cBhvr additive="base">
                                        <p:cTn id="7" dur="500" fill="hold"/>
                                        <p:tgtEl>
                                          <p:spTgt spid="501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017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endParaRPr lang="id-ID"/>
          </a:p>
        </p:txBody>
      </p:sp>
      <p:sp>
        <p:nvSpPr>
          <p:cNvPr id="51203" name="Rectangle 3"/>
          <p:cNvSpPr>
            <a:spLocks noGrp="1" noChangeArrowheads="1"/>
          </p:cNvSpPr>
          <p:nvPr>
            <p:ph type="body" idx="1"/>
          </p:nvPr>
        </p:nvSpPr>
        <p:spPr/>
        <p:txBody>
          <a:bodyPr/>
          <a:lstStyle/>
          <a:p>
            <a:pPr eaLnBrk="1" hangingPunct="1"/>
            <a:r>
              <a:rPr lang="en-US"/>
              <a:t>Those who were accused of collaborating with the Japanese government like Soekarno and Ahmad Subardjo</a:t>
            </a:r>
          </a:p>
          <a:p>
            <a:pPr eaLnBrk="1" hangingPunct="1"/>
            <a:r>
              <a:rPr lang="en-US"/>
              <a:t>Those who rejected any collaboration with the Japanese government like Sutan Sjahrir cs.</a:t>
            </a:r>
          </a:p>
          <a:p>
            <a:pPr eaLnBrk="1" hangingPunct="1"/>
            <a:r>
              <a:rPr lang="en-US"/>
              <a:t>There was a change from presidential system to parliamentary system.</a:t>
            </a:r>
          </a:p>
        </p:txBody>
      </p:sp>
    </p:spTree>
    <p:extLst>
      <p:ext uri="{BB962C8B-B14F-4D97-AF65-F5344CB8AC3E}">
        <p14:creationId xmlns:p14="http://schemas.microsoft.com/office/powerpoint/2010/main" val="54273662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 calcmode="lin" valueType="num">
                                      <p:cBhvr additive="base">
                                        <p:cTn id="7" dur="500" fill="hold"/>
                                        <p:tgtEl>
                                          <p:spTgt spid="512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203">
                                            <p:txEl>
                                              <p:pRg st="1" end="1"/>
                                            </p:txEl>
                                          </p:spTgt>
                                        </p:tgtEl>
                                        <p:attrNameLst>
                                          <p:attrName>style.visibility</p:attrName>
                                        </p:attrNameLst>
                                      </p:cBhvr>
                                      <p:to>
                                        <p:strVal val="visible"/>
                                      </p:to>
                                    </p:set>
                                    <p:anim calcmode="lin" valueType="num">
                                      <p:cBhvr additive="base">
                                        <p:cTn id="13" dur="500" fill="hold"/>
                                        <p:tgtEl>
                                          <p:spTgt spid="5120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1203">
                                            <p:txEl>
                                              <p:pRg st="2" end="2"/>
                                            </p:txEl>
                                          </p:spTgt>
                                        </p:tgtEl>
                                        <p:attrNameLst>
                                          <p:attrName>style.visibility</p:attrName>
                                        </p:attrNameLst>
                                      </p:cBhvr>
                                      <p:to>
                                        <p:strVal val="visible"/>
                                      </p:to>
                                    </p:set>
                                    <p:anim calcmode="lin" valueType="num">
                                      <p:cBhvr additive="base">
                                        <p:cTn id="19" dur="500" fill="hold"/>
                                        <p:tgtEl>
                                          <p:spTgt spid="5120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0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endParaRPr lang="id-ID"/>
          </a:p>
        </p:txBody>
      </p:sp>
      <p:sp>
        <p:nvSpPr>
          <p:cNvPr id="44035" name="Rectangle 3"/>
          <p:cNvSpPr>
            <a:spLocks noGrp="1" noChangeArrowheads="1"/>
          </p:cNvSpPr>
          <p:nvPr>
            <p:ph type="body" idx="1"/>
          </p:nvPr>
        </p:nvSpPr>
        <p:spPr/>
        <p:txBody>
          <a:bodyPr/>
          <a:lstStyle/>
          <a:p>
            <a:pPr eaLnBrk="1" hangingPunct="1"/>
            <a:r>
              <a:rPr lang="en-US"/>
              <a:t>A division among Indonesian elite or leaders. President Soekarno and his foreign minister.</a:t>
            </a:r>
          </a:p>
        </p:txBody>
      </p:sp>
    </p:spTree>
    <p:extLst>
      <p:ext uri="{BB962C8B-B14F-4D97-AF65-F5344CB8AC3E}">
        <p14:creationId xmlns:p14="http://schemas.microsoft.com/office/powerpoint/2010/main" val="3904645565"/>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4"/>
          <p:cNvSpPr>
            <a:spLocks noGrp="1" noChangeArrowheads="1"/>
          </p:cNvSpPr>
          <p:nvPr>
            <p:ph type="title"/>
          </p:nvPr>
        </p:nvSpPr>
        <p:spPr/>
        <p:txBody>
          <a:bodyPr/>
          <a:lstStyle/>
          <a:p>
            <a:pPr eaLnBrk="1" hangingPunct="1"/>
            <a:endParaRPr lang="id-ID"/>
          </a:p>
        </p:txBody>
      </p:sp>
      <p:sp>
        <p:nvSpPr>
          <p:cNvPr id="45059" name="Rectangle 5"/>
          <p:cNvSpPr>
            <a:spLocks noGrp="1" noChangeArrowheads="1"/>
          </p:cNvSpPr>
          <p:nvPr>
            <p:ph type="body" idx="1"/>
          </p:nvPr>
        </p:nvSpPr>
        <p:spPr/>
        <p:txBody>
          <a:bodyPr/>
          <a:lstStyle/>
          <a:p>
            <a:pPr eaLnBrk="1" hangingPunct="1"/>
            <a:r>
              <a:rPr lang="en-US"/>
              <a:t>Indonesia was confronted with immense problems of nation-building and economic development as a basis for conducting effective foreign policy. </a:t>
            </a:r>
          </a:p>
          <a:p>
            <a:pPr eaLnBrk="1" hangingPunct="1"/>
            <a:r>
              <a:rPr lang="en-US"/>
              <a:t>There was the problem of what to do with the newly obtained independence.</a:t>
            </a:r>
          </a:p>
        </p:txBody>
      </p:sp>
    </p:spTree>
    <p:extLst>
      <p:ext uri="{BB962C8B-B14F-4D97-AF65-F5344CB8AC3E}">
        <p14:creationId xmlns:p14="http://schemas.microsoft.com/office/powerpoint/2010/main" val="1982152848"/>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endParaRPr lang="id-ID"/>
          </a:p>
        </p:txBody>
      </p:sp>
      <p:sp>
        <p:nvSpPr>
          <p:cNvPr id="46083" name="Rectangle 3"/>
          <p:cNvSpPr>
            <a:spLocks noGrp="1" noChangeArrowheads="1"/>
          </p:cNvSpPr>
          <p:nvPr>
            <p:ph type="body" idx="1"/>
          </p:nvPr>
        </p:nvSpPr>
        <p:spPr/>
        <p:txBody>
          <a:bodyPr/>
          <a:lstStyle/>
          <a:p>
            <a:pPr eaLnBrk="1" hangingPunct="1"/>
            <a:r>
              <a:rPr lang="en-US"/>
              <a:t>The central government had a weak control over the regions – facilitating the coming establishment of the United States of Indonesia (RIS) when the Dutch government tried to capitalize on its “divide and rule” policy.</a:t>
            </a:r>
          </a:p>
        </p:txBody>
      </p:sp>
    </p:spTree>
    <p:extLst>
      <p:ext uri="{BB962C8B-B14F-4D97-AF65-F5344CB8AC3E}">
        <p14:creationId xmlns:p14="http://schemas.microsoft.com/office/powerpoint/2010/main" val="764276849"/>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normAutofit fontScale="90000"/>
          </a:bodyPr>
          <a:lstStyle/>
          <a:p>
            <a:pPr eaLnBrk="1" hangingPunct="1"/>
            <a:r>
              <a:rPr lang="en-US"/>
              <a:t>How Did Indonesia maintain its independence?</a:t>
            </a:r>
          </a:p>
        </p:txBody>
      </p:sp>
      <p:sp>
        <p:nvSpPr>
          <p:cNvPr id="47107" name="Rectangle 3"/>
          <p:cNvSpPr>
            <a:spLocks noGrp="1" noChangeArrowheads="1"/>
          </p:cNvSpPr>
          <p:nvPr>
            <p:ph type="body" idx="1"/>
          </p:nvPr>
        </p:nvSpPr>
        <p:spPr/>
        <p:txBody>
          <a:bodyPr/>
          <a:lstStyle/>
          <a:p>
            <a:pPr eaLnBrk="1" hangingPunct="1">
              <a:buFontTx/>
              <a:buNone/>
            </a:pPr>
            <a:endParaRPr lang="id-ID"/>
          </a:p>
        </p:txBody>
      </p:sp>
    </p:spTree>
    <p:extLst>
      <p:ext uri="{BB962C8B-B14F-4D97-AF65-F5344CB8AC3E}">
        <p14:creationId xmlns:p14="http://schemas.microsoft.com/office/powerpoint/2010/main" val="1030800567"/>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endParaRPr lang="id-ID"/>
          </a:p>
        </p:txBody>
      </p:sp>
      <p:sp>
        <p:nvSpPr>
          <p:cNvPr id="53251" name="Rectangle 3"/>
          <p:cNvSpPr>
            <a:spLocks noGrp="1" noChangeArrowheads="1"/>
          </p:cNvSpPr>
          <p:nvPr>
            <p:ph type="body" idx="1"/>
          </p:nvPr>
        </p:nvSpPr>
        <p:spPr/>
        <p:txBody>
          <a:bodyPr/>
          <a:lstStyle/>
          <a:p>
            <a:pPr marL="609600" indent="-609600" eaLnBrk="1" hangingPunct="1"/>
            <a:r>
              <a:rPr lang="en-US"/>
              <a:t>Military Struggle: Indonesian armed forces had to face two military actions by the Dutch government in 1947 and 1948.</a:t>
            </a:r>
          </a:p>
          <a:p>
            <a:pPr marL="609600" indent="-609600" eaLnBrk="1" hangingPunct="1">
              <a:buFontTx/>
              <a:buNone/>
            </a:pPr>
            <a:endParaRPr lang="en-US"/>
          </a:p>
        </p:txBody>
      </p:sp>
    </p:spTree>
    <p:extLst>
      <p:ext uri="{BB962C8B-B14F-4D97-AF65-F5344CB8AC3E}">
        <p14:creationId xmlns:p14="http://schemas.microsoft.com/office/powerpoint/2010/main" val="98817174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 calcmode="lin" valueType="num">
                                      <p:cBhvr additive="base">
                                        <p:cTn id="7" dur="500" fill="hold"/>
                                        <p:tgtEl>
                                          <p:spTgt spid="532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25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endParaRPr lang="id-ID"/>
          </a:p>
        </p:txBody>
      </p:sp>
      <p:sp>
        <p:nvSpPr>
          <p:cNvPr id="54275" name="Rectangle 3"/>
          <p:cNvSpPr>
            <a:spLocks noGrp="1" noChangeArrowheads="1"/>
          </p:cNvSpPr>
          <p:nvPr>
            <p:ph type="body" idx="1"/>
          </p:nvPr>
        </p:nvSpPr>
        <p:spPr/>
        <p:txBody>
          <a:bodyPr/>
          <a:lstStyle/>
          <a:p>
            <a:pPr eaLnBrk="1" hangingPunct="1"/>
            <a:r>
              <a:rPr lang="en-US"/>
              <a:t>Diplomacy – International Negotiations and Mobilization of international support especially in Asia and the United Nations. </a:t>
            </a:r>
          </a:p>
          <a:p>
            <a:pPr eaLnBrk="1" hangingPunct="1"/>
            <a:r>
              <a:rPr lang="en-US"/>
              <a:t>The UN stepped in after the Indonesian question was brought before it by India and Australia.</a:t>
            </a:r>
          </a:p>
        </p:txBody>
      </p:sp>
    </p:spTree>
    <p:extLst>
      <p:ext uri="{BB962C8B-B14F-4D97-AF65-F5344CB8AC3E}">
        <p14:creationId xmlns:p14="http://schemas.microsoft.com/office/powerpoint/2010/main" val="4721196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diamond(in)">
                                      <p:cBhvr>
                                        <p:cTn id="7" dur="2000"/>
                                        <p:tgtEl>
                                          <p:spTgt spid="542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54275">
                                            <p:txEl>
                                              <p:pRg st="1" end="1"/>
                                            </p:txEl>
                                          </p:spTgt>
                                        </p:tgtEl>
                                        <p:attrNameLst>
                                          <p:attrName>style.visibility</p:attrName>
                                        </p:attrNameLst>
                                      </p:cBhvr>
                                      <p:to>
                                        <p:strVal val="visible"/>
                                      </p:to>
                                    </p:set>
                                    <p:animEffect transition="in" filter="diamond(in)">
                                      <p:cBhvr>
                                        <p:cTn id="12" dur="2000"/>
                                        <p:tgtEl>
                                          <p:spTgt spid="542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pPr eaLnBrk="1" hangingPunct="1"/>
            <a:r>
              <a:rPr lang="en-US" b="0"/>
              <a:t>Different approaches in studying Indonesian foreign policy:</a:t>
            </a:r>
          </a:p>
        </p:txBody>
      </p:sp>
      <p:sp>
        <p:nvSpPr>
          <p:cNvPr id="108547" name="Rectangle 3"/>
          <p:cNvSpPr>
            <a:spLocks noGrp="1" noChangeArrowheads="1"/>
          </p:cNvSpPr>
          <p:nvPr>
            <p:ph type="body" idx="1"/>
          </p:nvPr>
        </p:nvSpPr>
        <p:spPr/>
        <p:txBody>
          <a:bodyPr/>
          <a:lstStyle/>
          <a:p>
            <a:pPr eaLnBrk="1" hangingPunct="1"/>
            <a:r>
              <a:rPr lang="en-US" b="1"/>
              <a:t>Historical approach</a:t>
            </a:r>
            <a:r>
              <a:rPr lang="en-US"/>
              <a:t>: </a:t>
            </a:r>
          </a:p>
          <a:p>
            <a:pPr lvl="1" eaLnBrk="1" hangingPunct="1"/>
            <a:r>
              <a:rPr lang="en-US"/>
              <a:t>To analyze change and continuity in the historical evolution of the Indonesian foreign policy since independence until today.</a:t>
            </a:r>
          </a:p>
          <a:p>
            <a:pPr lvl="1" eaLnBrk="1" hangingPunct="1"/>
            <a:r>
              <a:rPr lang="en-US"/>
              <a:t>To see how different regimes or governments respond to the international challenges in order to accomplish foreign policy objectives.</a:t>
            </a:r>
          </a:p>
          <a:p>
            <a:pPr lvl="1" eaLnBrk="1" hangingPunct="1"/>
            <a:r>
              <a:rPr lang="en-US"/>
              <a:t>To make an evaluation of the effectiveness of Indonesian diplomacy in time series studies. </a:t>
            </a:r>
          </a:p>
        </p:txBody>
      </p:sp>
    </p:spTree>
    <p:extLst>
      <p:ext uri="{BB962C8B-B14F-4D97-AF65-F5344CB8AC3E}">
        <p14:creationId xmlns:p14="http://schemas.microsoft.com/office/powerpoint/2010/main" val="14392999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anim calcmode="lin" valueType="num">
                                      <p:cBhvr additive="base">
                                        <p:cTn id="7" dur="500" fill="hold"/>
                                        <p:tgtEl>
                                          <p:spTgt spid="1085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85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8547">
                                            <p:txEl>
                                              <p:pRg st="1" end="1"/>
                                            </p:txEl>
                                          </p:spTgt>
                                        </p:tgtEl>
                                        <p:attrNameLst>
                                          <p:attrName>style.visibility</p:attrName>
                                        </p:attrNameLst>
                                      </p:cBhvr>
                                      <p:to>
                                        <p:strVal val="visible"/>
                                      </p:to>
                                    </p:set>
                                    <p:anim calcmode="lin" valueType="num">
                                      <p:cBhvr additive="base">
                                        <p:cTn id="13" dur="500" fill="hold"/>
                                        <p:tgtEl>
                                          <p:spTgt spid="10854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85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8547">
                                            <p:txEl>
                                              <p:pRg st="2" end="2"/>
                                            </p:txEl>
                                          </p:spTgt>
                                        </p:tgtEl>
                                        <p:attrNameLst>
                                          <p:attrName>style.visibility</p:attrName>
                                        </p:attrNameLst>
                                      </p:cBhvr>
                                      <p:to>
                                        <p:strVal val="visible"/>
                                      </p:to>
                                    </p:set>
                                    <p:anim calcmode="lin" valueType="num">
                                      <p:cBhvr additive="base">
                                        <p:cTn id="19" dur="500" fill="hold"/>
                                        <p:tgtEl>
                                          <p:spTgt spid="10854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85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08547">
                                            <p:txEl>
                                              <p:pRg st="3" end="3"/>
                                            </p:txEl>
                                          </p:spTgt>
                                        </p:tgtEl>
                                        <p:attrNameLst>
                                          <p:attrName>style.visibility</p:attrName>
                                        </p:attrNameLst>
                                      </p:cBhvr>
                                      <p:to>
                                        <p:strVal val="visible"/>
                                      </p:to>
                                    </p:set>
                                    <p:anim calcmode="lin" valueType="num">
                                      <p:cBhvr additive="base">
                                        <p:cTn id="25" dur="500" fill="hold"/>
                                        <p:tgtEl>
                                          <p:spTgt spid="10854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854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a:t>The challenges of RI’s diplomacy:</a:t>
            </a:r>
          </a:p>
        </p:txBody>
      </p:sp>
      <p:sp>
        <p:nvSpPr>
          <p:cNvPr id="50179" name="Rectangle 3"/>
          <p:cNvSpPr>
            <a:spLocks noGrp="1" noChangeArrowheads="1"/>
          </p:cNvSpPr>
          <p:nvPr>
            <p:ph type="body" idx="1"/>
          </p:nvPr>
        </p:nvSpPr>
        <p:spPr/>
        <p:txBody>
          <a:bodyPr/>
          <a:lstStyle/>
          <a:p>
            <a:pPr eaLnBrk="1" hangingPunct="1"/>
            <a:endParaRPr lang="id-ID"/>
          </a:p>
        </p:txBody>
      </p:sp>
    </p:spTree>
    <p:extLst>
      <p:ext uri="{BB962C8B-B14F-4D97-AF65-F5344CB8AC3E}">
        <p14:creationId xmlns:p14="http://schemas.microsoft.com/office/powerpoint/2010/main" val="186890034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5298"/>
                                        </p:tgtEl>
                                        <p:attrNameLst>
                                          <p:attrName>style.visibility</p:attrName>
                                        </p:attrNameLst>
                                      </p:cBhvr>
                                      <p:to>
                                        <p:strVal val="visible"/>
                                      </p:to>
                                    </p:set>
                                    <p:anim calcmode="lin" valueType="num">
                                      <p:cBhvr additive="base">
                                        <p:cTn id="7" dur="500" fill="hold"/>
                                        <p:tgtEl>
                                          <p:spTgt spid="55298"/>
                                        </p:tgtEl>
                                        <p:attrNameLst>
                                          <p:attrName>ppt_x</p:attrName>
                                        </p:attrNameLst>
                                      </p:cBhvr>
                                      <p:tavLst>
                                        <p:tav tm="0">
                                          <p:val>
                                            <p:strVal val="#ppt_x"/>
                                          </p:val>
                                        </p:tav>
                                        <p:tav tm="100000">
                                          <p:val>
                                            <p:strVal val="#ppt_x"/>
                                          </p:val>
                                        </p:tav>
                                      </p:tavLst>
                                    </p:anim>
                                    <p:anim calcmode="lin" valueType="num">
                                      <p:cBhvr additive="base">
                                        <p:cTn id="8" dur="500" fill="hold"/>
                                        <p:tgtEl>
                                          <p:spTgt spid="5529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endParaRPr lang="id-ID"/>
          </a:p>
        </p:txBody>
      </p:sp>
      <p:sp>
        <p:nvSpPr>
          <p:cNvPr id="56323" name="Rectangle 3"/>
          <p:cNvSpPr>
            <a:spLocks noGrp="1" noChangeArrowheads="1"/>
          </p:cNvSpPr>
          <p:nvPr>
            <p:ph type="body" idx="1"/>
          </p:nvPr>
        </p:nvSpPr>
        <p:spPr/>
        <p:txBody>
          <a:bodyPr/>
          <a:lstStyle/>
          <a:p>
            <a:pPr eaLnBrk="1" hangingPunct="1"/>
            <a:r>
              <a:rPr lang="en-US" sz="2600"/>
              <a:t>The struggle against the Dutch received only ambiguous support from the major powers, especially the United States which assisted the Dutch diplomatically and militarily until December 1948 – </a:t>
            </a:r>
          </a:p>
          <a:p>
            <a:pPr eaLnBrk="1" hangingPunct="1"/>
            <a:r>
              <a:rPr lang="en-US" sz="2600"/>
              <a:t>The refusal of Western power to order the Dutch to withdraw from the territory they had occupied by force undermined the initial hope of Indonesian leaders that the West, and especially the US would favor national self-determination.</a:t>
            </a:r>
          </a:p>
          <a:p>
            <a:pPr eaLnBrk="1" hangingPunct="1"/>
            <a:endParaRPr lang="en-US" sz="2600"/>
          </a:p>
        </p:txBody>
      </p:sp>
    </p:spTree>
    <p:extLst>
      <p:ext uri="{BB962C8B-B14F-4D97-AF65-F5344CB8AC3E}">
        <p14:creationId xmlns:p14="http://schemas.microsoft.com/office/powerpoint/2010/main" val="229442762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 calcmode="lin" valueType="num">
                                      <p:cBhvr additive="base">
                                        <p:cTn id="7" dur="500" fill="hold"/>
                                        <p:tgtEl>
                                          <p:spTgt spid="563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63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6323">
                                            <p:txEl>
                                              <p:pRg st="1" end="1"/>
                                            </p:txEl>
                                          </p:spTgt>
                                        </p:tgtEl>
                                        <p:attrNameLst>
                                          <p:attrName>style.visibility</p:attrName>
                                        </p:attrNameLst>
                                      </p:cBhvr>
                                      <p:to>
                                        <p:strVal val="visible"/>
                                      </p:to>
                                    </p:set>
                                    <p:anim calcmode="lin" valueType="num">
                                      <p:cBhvr additive="base">
                                        <p:cTn id="13" dur="500" fill="hold"/>
                                        <p:tgtEl>
                                          <p:spTgt spid="563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632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endParaRPr lang="id-ID"/>
          </a:p>
        </p:txBody>
      </p:sp>
      <p:sp>
        <p:nvSpPr>
          <p:cNvPr id="57347" name="Rectangle 3"/>
          <p:cNvSpPr>
            <a:spLocks noGrp="1" noChangeArrowheads="1"/>
          </p:cNvSpPr>
          <p:nvPr>
            <p:ph type="body" idx="1"/>
          </p:nvPr>
        </p:nvSpPr>
        <p:spPr/>
        <p:txBody>
          <a:bodyPr/>
          <a:lstStyle/>
          <a:p>
            <a:pPr eaLnBrk="1" hangingPunct="1"/>
            <a:r>
              <a:rPr lang="en-US" sz="2800"/>
              <a:t>The struggle against the Dutch received only ambiguous support from the major powers, especially the United States which assisted the Dutch diplomatically and militarily until December 1948 – The refusal of Western power to order the Dutch to withdraw from the territory they had occupied by force undermined the initial hope of Indonesian leaders that the West, and especially the US would favor national self-determination</a:t>
            </a:r>
            <a:r>
              <a:rPr lang="en-US" sz="2200"/>
              <a:t>.</a:t>
            </a:r>
          </a:p>
          <a:p>
            <a:pPr eaLnBrk="1" hangingPunct="1"/>
            <a:endParaRPr lang="en-US" sz="2200"/>
          </a:p>
        </p:txBody>
      </p:sp>
    </p:spTree>
    <p:extLst>
      <p:ext uri="{BB962C8B-B14F-4D97-AF65-F5344CB8AC3E}">
        <p14:creationId xmlns:p14="http://schemas.microsoft.com/office/powerpoint/2010/main" val="129186609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box(in)">
                                      <p:cBhvr>
                                        <p:cTn id="7" dur="500"/>
                                        <p:tgtEl>
                                          <p:spTgt spid="573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endParaRPr lang="id-ID"/>
          </a:p>
        </p:txBody>
      </p:sp>
      <p:sp>
        <p:nvSpPr>
          <p:cNvPr id="58371" name="Rectangle 3"/>
          <p:cNvSpPr>
            <a:spLocks noGrp="1" noChangeArrowheads="1"/>
          </p:cNvSpPr>
          <p:nvPr>
            <p:ph type="body" idx="1"/>
          </p:nvPr>
        </p:nvSpPr>
        <p:spPr/>
        <p:txBody>
          <a:bodyPr/>
          <a:lstStyle/>
          <a:p>
            <a:pPr eaLnBrk="1" hangingPunct="1"/>
            <a:r>
              <a:rPr lang="en-US"/>
              <a:t>In foreign policy the rivalry within the leadership revolved around two significant questions: how to deal with the Dutch (diplomatic strategies) and the issue of defining Indonesia’s international identity (foreign policy orientation).</a:t>
            </a:r>
          </a:p>
        </p:txBody>
      </p:sp>
    </p:spTree>
    <p:extLst>
      <p:ext uri="{BB962C8B-B14F-4D97-AF65-F5344CB8AC3E}">
        <p14:creationId xmlns:p14="http://schemas.microsoft.com/office/powerpoint/2010/main" val="120380145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 calcmode="lin" valueType="num">
                                      <p:cBhvr additive="base">
                                        <p:cTn id="7" dur="500" fill="hold"/>
                                        <p:tgtEl>
                                          <p:spTgt spid="583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37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endParaRPr lang="id-ID"/>
          </a:p>
        </p:txBody>
      </p:sp>
      <p:sp>
        <p:nvSpPr>
          <p:cNvPr id="59395" name="Rectangle 3"/>
          <p:cNvSpPr>
            <a:spLocks noGrp="1" noChangeArrowheads="1"/>
          </p:cNvSpPr>
          <p:nvPr>
            <p:ph type="body" idx="1"/>
          </p:nvPr>
        </p:nvSpPr>
        <p:spPr/>
        <p:txBody>
          <a:bodyPr/>
          <a:lstStyle/>
          <a:p>
            <a:pPr eaLnBrk="1" hangingPunct="1"/>
            <a:r>
              <a:rPr lang="en-US"/>
              <a:t>In foreign policy the rivalry within the leadership revolved around two significant questions: how to deal with the Dutch (diplomatic strategies) and the issue of defining Indonesia’s international identity (foreign policy orientation).</a:t>
            </a:r>
          </a:p>
        </p:txBody>
      </p:sp>
    </p:spTree>
    <p:extLst>
      <p:ext uri="{BB962C8B-B14F-4D97-AF65-F5344CB8AC3E}">
        <p14:creationId xmlns:p14="http://schemas.microsoft.com/office/powerpoint/2010/main" val="132984841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 calcmode="lin" valueType="num">
                                      <p:cBhvr additive="base">
                                        <p:cTn id="7" dur="5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39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endParaRPr lang="id-ID"/>
          </a:p>
        </p:txBody>
      </p:sp>
      <p:sp>
        <p:nvSpPr>
          <p:cNvPr id="60419" name="Rectangle 3"/>
          <p:cNvSpPr>
            <a:spLocks noGrp="1" noChangeArrowheads="1"/>
          </p:cNvSpPr>
          <p:nvPr>
            <p:ph type="body" idx="1"/>
          </p:nvPr>
        </p:nvSpPr>
        <p:spPr/>
        <p:txBody>
          <a:bodyPr/>
          <a:lstStyle/>
          <a:p>
            <a:pPr eaLnBrk="1" hangingPunct="1"/>
            <a:r>
              <a:rPr lang="en-US"/>
              <a:t>The Sjahrir cabinet, for example, was forced to resign in June 1947, charged with compromising Indonesia’s initial position after the conclusion of the Linggajati Agreement. Sjahrir’s successor, Amir Sjarifuddin, was also forced to resign in January 1948 due to his acceptance of the Renville Agreements.</a:t>
            </a:r>
          </a:p>
        </p:txBody>
      </p:sp>
    </p:spTree>
    <p:extLst>
      <p:ext uri="{BB962C8B-B14F-4D97-AF65-F5344CB8AC3E}">
        <p14:creationId xmlns:p14="http://schemas.microsoft.com/office/powerpoint/2010/main" val="202653717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 calcmode="lin" valueType="num">
                                      <p:cBhvr additive="base">
                                        <p:cTn id="7" dur="500" fill="hold"/>
                                        <p:tgtEl>
                                          <p:spTgt spid="604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41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endParaRPr lang="id-ID"/>
          </a:p>
        </p:txBody>
      </p:sp>
      <p:sp>
        <p:nvSpPr>
          <p:cNvPr id="61443" name="Rectangle 3"/>
          <p:cNvSpPr>
            <a:spLocks noGrp="1" noChangeArrowheads="1"/>
          </p:cNvSpPr>
          <p:nvPr>
            <p:ph type="body" idx="1"/>
          </p:nvPr>
        </p:nvSpPr>
        <p:spPr/>
        <p:txBody>
          <a:bodyPr/>
          <a:lstStyle/>
          <a:p>
            <a:pPr eaLnBrk="1" hangingPunct="1"/>
            <a:r>
              <a:rPr lang="en-US"/>
              <a:t>Given the growing antagonism of between two opposing blocs, the various competing elites, who were divided along ideological and political lines, differed on the position Indonesia should take. </a:t>
            </a:r>
          </a:p>
          <a:p>
            <a:pPr eaLnBrk="1" hangingPunct="1"/>
            <a:r>
              <a:rPr lang="en-US"/>
              <a:t>Some Indonesian leaders insisted that Indonesia should support the Soviet Union – Madiun Affair 1948.</a:t>
            </a:r>
          </a:p>
        </p:txBody>
      </p:sp>
    </p:spTree>
    <p:extLst>
      <p:ext uri="{BB962C8B-B14F-4D97-AF65-F5344CB8AC3E}">
        <p14:creationId xmlns:p14="http://schemas.microsoft.com/office/powerpoint/2010/main" val="224836513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 calcmode="lin" valueType="num">
                                      <p:cBhvr additive="base">
                                        <p:cTn id="7" dur="500" fill="hold"/>
                                        <p:tgtEl>
                                          <p:spTgt spid="614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443">
                                            <p:txEl>
                                              <p:pRg st="1" end="1"/>
                                            </p:txEl>
                                          </p:spTgt>
                                        </p:tgtEl>
                                        <p:attrNameLst>
                                          <p:attrName>style.visibility</p:attrName>
                                        </p:attrNameLst>
                                      </p:cBhvr>
                                      <p:to>
                                        <p:strVal val="visible"/>
                                      </p:to>
                                    </p:set>
                                    <p:anim calcmode="lin" valueType="num">
                                      <p:cBhvr additive="base">
                                        <p:cTn id="13" dur="500" fill="hold"/>
                                        <p:tgtEl>
                                          <p:spTgt spid="614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4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endParaRPr lang="id-ID"/>
          </a:p>
        </p:txBody>
      </p:sp>
      <p:sp>
        <p:nvSpPr>
          <p:cNvPr id="62467" name="Rectangle 3"/>
          <p:cNvSpPr>
            <a:spLocks noGrp="1" noChangeArrowheads="1"/>
          </p:cNvSpPr>
          <p:nvPr>
            <p:ph type="body" idx="1"/>
          </p:nvPr>
        </p:nvSpPr>
        <p:spPr/>
        <p:txBody>
          <a:bodyPr/>
          <a:lstStyle/>
          <a:p>
            <a:pPr eaLnBrk="1" hangingPunct="1"/>
            <a:r>
              <a:rPr lang="en-US"/>
              <a:t>Moh. Hatta, as prime minister, on September 2, 1948 before the Central Indonesian National Committee (KNIP) laid down the basic elements of Indonesia’s foreign policy in his speech titled: </a:t>
            </a:r>
            <a:r>
              <a:rPr lang="en-US" i="1"/>
              <a:t>Mendajung antara Dua Karang – </a:t>
            </a:r>
            <a:r>
              <a:rPr lang="en-US"/>
              <a:t>the birth of foreign </a:t>
            </a:r>
            <a:r>
              <a:rPr lang="en-US" i="1"/>
              <a:t>policy bebas aktif</a:t>
            </a:r>
            <a:r>
              <a:rPr lang="en-US"/>
              <a:t>.</a:t>
            </a:r>
            <a:endParaRPr lang="en-US" i="1"/>
          </a:p>
        </p:txBody>
      </p:sp>
    </p:spTree>
    <p:extLst>
      <p:ext uri="{BB962C8B-B14F-4D97-AF65-F5344CB8AC3E}">
        <p14:creationId xmlns:p14="http://schemas.microsoft.com/office/powerpoint/2010/main" val="117270834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 calcmode="lin" valueType="num">
                                      <p:cBhvr additive="base">
                                        <p:cTn id="7" dur="500" fill="hold"/>
                                        <p:tgtEl>
                                          <p:spTgt spid="624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46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2.bp.blogspot.com/-FauIkpInUTc/VjrLcX40O-I/AAAAAAAAB-M/uikfll1d_dw/s1600/IMG_20151105_101350.JPG">
            <a:extLst>
              <a:ext uri="{FF2B5EF4-FFF2-40B4-BE49-F238E27FC236}">
                <a16:creationId xmlns:a16="http://schemas.microsoft.com/office/drawing/2014/main" id="{988F3069-D4DF-4478-8E3F-2F66E840CE1C}"/>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195736" y="332656"/>
            <a:ext cx="4608512" cy="6120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34806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endParaRPr lang="id-ID"/>
          </a:p>
        </p:txBody>
      </p:sp>
      <p:sp>
        <p:nvSpPr>
          <p:cNvPr id="63491" name="Rectangle 3"/>
          <p:cNvSpPr>
            <a:spLocks noGrp="1" noChangeArrowheads="1"/>
          </p:cNvSpPr>
          <p:nvPr>
            <p:ph type="body" idx="1"/>
          </p:nvPr>
        </p:nvSpPr>
        <p:spPr/>
        <p:txBody>
          <a:bodyPr/>
          <a:lstStyle/>
          <a:p>
            <a:pPr eaLnBrk="1" hangingPunct="1"/>
            <a:r>
              <a:rPr lang="en-US"/>
              <a:t>First, the conduct of foreign policy should be based on an ideological foundation: Pancasila</a:t>
            </a:r>
          </a:p>
        </p:txBody>
      </p:sp>
    </p:spTree>
    <p:extLst>
      <p:ext uri="{BB962C8B-B14F-4D97-AF65-F5344CB8AC3E}">
        <p14:creationId xmlns:p14="http://schemas.microsoft.com/office/powerpoint/2010/main" val="370637439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 calcmode="lin" valueType="num">
                                      <p:cBhvr additive="base">
                                        <p:cTn id="7" dur="500" fill="hold"/>
                                        <p:tgtEl>
                                          <p:spTgt spid="634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49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endParaRPr lang="id-ID"/>
          </a:p>
        </p:txBody>
      </p:sp>
      <p:sp>
        <p:nvSpPr>
          <p:cNvPr id="109571" name="Rectangle 3"/>
          <p:cNvSpPr>
            <a:spLocks noGrp="1" noChangeArrowheads="1"/>
          </p:cNvSpPr>
          <p:nvPr>
            <p:ph type="body" idx="1"/>
          </p:nvPr>
        </p:nvSpPr>
        <p:spPr/>
        <p:txBody>
          <a:bodyPr>
            <a:normAutofit lnSpcReduction="10000"/>
          </a:bodyPr>
          <a:lstStyle/>
          <a:p>
            <a:pPr eaLnBrk="1" hangingPunct="1"/>
            <a:r>
              <a:rPr lang="en-US" b="1" dirty="0"/>
              <a:t>Issue approach:</a:t>
            </a:r>
          </a:p>
          <a:p>
            <a:pPr lvl="1" eaLnBrk="1" hangingPunct="1"/>
            <a:r>
              <a:rPr lang="en-US" dirty="0"/>
              <a:t>To analyze how Indonesian foreign policy responds to a particular issue on the basis of our national interests.</a:t>
            </a:r>
          </a:p>
          <a:p>
            <a:pPr lvl="1" eaLnBrk="1" hangingPunct="1"/>
            <a:r>
              <a:rPr lang="en-US" dirty="0"/>
              <a:t>For instance: How the Indonesian government reacts to the issue of human rights, good governance, environment, foreign debt, human trafficking, cybercrime, money laundering, proliferation of nuclear weapons, the war on terrorism, etc. </a:t>
            </a:r>
          </a:p>
        </p:txBody>
      </p:sp>
    </p:spTree>
    <p:extLst>
      <p:ext uri="{BB962C8B-B14F-4D97-AF65-F5344CB8AC3E}">
        <p14:creationId xmlns:p14="http://schemas.microsoft.com/office/powerpoint/2010/main" val="7568035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9571">
                                            <p:txEl>
                                              <p:pRg st="0" end="0"/>
                                            </p:txEl>
                                          </p:spTgt>
                                        </p:tgtEl>
                                        <p:attrNameLst>
                                          <p:attrName>style.visibility</p:attrName>
                                        </p:attrNameLst>
                                      </p:cBhvr>
                                      <p:to>
                                        <p:strVal val="visible"/>
                                      </p:to>
                                    </p:set>
                                    <p:anim calcmode="lin" valueType="num">
                                      <p:cBhvr additive="base">
                                        <p:cTn id="7" dur="500" fill="hold"/>
                                        <p:tgtEl>
                                          <p:spTgt spid="1095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95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9571">
                                            <p:txEl>
                                              <p:pRg st="1" end="1"/>
                                            </p:txEl>
                                          </p:spTgt>
                                        </p:tgtEl>
                                        <p:attrNameLst>
                                          <p:attrName>style.visibility</p:attrName>
                                        </p:attrNameLst>
                                      </p:cBhvr>
                                      <p:to>
                                        <p:strVal val="visible"/>
                                      </p:to>
                                    </p:set>
                                    <p:anim calcmode="lin" valueType="num">
                                      <p:cBhvr additive="base">
                                        <p:cTn id="13" dur="500" fill="hold"/>
                                        <p:tgtEl>
                                          <p:spTgt spid="1095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95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9571">
                                            <p:txEl>
                                              <p:pRg st="2" end="2"/>
                                            </p:txEl>
                                          </p:spTgt>
                                        </p:tgtEl>
                                        <p:attrNameLst>
                                          <p:attrName>style.visibility</p:attrName>
                                        </p:attrNameLst>
                                      </p:cBhvr>
                                      <p:to>
                                        <p:strVal val="visible"/>
                                      </p:to>
                                    </p:set>
                                    <p:anim calcmode="lin" valueType="num">
                                      <p:cBhvr additive="base">
                                        <p:cTn id="19" dur="500" fill="hold"/>
                                        <p:tgtEl>
                                          <p:spTgt spid="10957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957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endParaRPr lang="id-ID"/>
          </a:p>
        </p:txBody>
      </p:sp>
      <p:sp>
        <p:nvSpPr>
          <p:cNvPr id="64515" name="Rectangle 3"/>
          <p:cNvSpPr>
            <a:spLocks noGrp="1" noChangeArrowheads="1"/>
          </p:cNvSpPr>
          <p:nvPr>
            <p:ph type="body" idx="1"/>
          </p:nvPr>
        </p:nvSpPr>
        <p:spPr/>
        <p:txBody>
          <a:bodyPr/>
          <a:lstStyle/>
          <a:p>
            <a:pPr eaLnBrk="1" hangingPunct="1"/>
            <a:r>
              <a:rPr lang="en-US"/>
              <a:t>Second, foreign policy should be aimed at safeguarding the national interests as defined in the Constitution.</a:t>
            </a:r>
          </a:p>
        </p:txBody>
      </p:sp>
    </p:spTree>
    <p:extLst>
      <p:ext uri="{BB962C8B-B14F-4D97-AF65-F5344CB8AC3E}">
        <p14:creationId xmlns:p14="http://schemas.microsoft.com/office/powerpoint/2010/main" val="187213564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anim calcmode="lin" valueType="num">
                                      <p:cBhvr additive="base">
                                        <p:cTn id="7" dur="500" fill="hold"/>
                                        <p:tgtEl>
                                          <p:spTgt spid="645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51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endParaRPr lang="id-ID"/>
          </a:p>
        </p:txBody>
      </p:sp>
      <p:sp>
        <p:nvSpPr>
          <p:cNvPr id="65539" name="Rectangle 3"/>
          <p:cNvSpPr>
            <a:spLocks noGrp="1" noChangeArrowheads="1"/>
          </p:cNvSpPr>
          <p:nvPr>
            <p:ph type="body" idx="1"/>
          </p:nvPr>
        </p:nvSpPr>
        <p:spPr/>
        <p:txBody>
          <a:bodyPr/>
          <a:lstStyle/>
          <a:p>
            <a:pPr eaLnBrk="1" hangingPunct="1"/>
            <a:r>
              <a:rPr lang="en-US"/>
              <a:t>Third, the pursuit of national interest would be best served through an independent policy. It is not one of neutrality as Indonesia will not just react to the belligerent states. The emphasis is on our independent judgment. </a:t>
            </a:r>
          </a:p>
          <a:p>
            <a:pPr eaLnBrk="1" hangingPunct="1">
              <a:buFont typeface="Wingdings" pitchFamily="2" charset="2"/>
              <a:buNone/>
            </a:pPr>
            <a:endParaRPr lang="en-US"/>
          </a:p>
          <a:p>
            <a:pPr eaLnBrk="1" hangingPunct="1"/>
            <a:endParaRPr lang="en-US"/>
          </a:p>
        </p:txBody>
      </p:sp>
    </p:spTree>
    <p:extLst>
      <p:ext uri="{BB962C8B-B14F-4D97-AF65-F5344CB8AC3E}">
        <p14:creationId xmlns:p14="http://schemas.microsoft.com/office/powerpoint/2010/main" val="54797906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 calcmode="lin" valueType="num">
                                      <p:cBhvr additive="base">
                                        <p:cTn id="7" dur="500" fill="hold"/>
                                        <p:tgtEl>
                                          <p:spTgt spid="655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553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endParaRPr lang="id-ID"/>
          </a:p>
        </p:txBody>
      </p:sp>
      <p:sp>
        <p:nvSpPr>
          <p:cNvPr id="66563" name="Rectangle 3"/>
          <p:cNvSpPr>
            <a:spLocks noGrp="1" noChangeArrowheads="1"/>
          </p:cNvSpPr>
          <p:nvPr>
            <p:ph type="body" idx="1"/>
          </p:nvPr>
        </p:nvSpPr>
        <p:spPr/>
        <p:txBody>
          <a:bodyPr/>
          <a:lstStyle/>
          <a:p>
            <a:pPr eaLnBrk="1" hangingPunct="1"/>
            <a:r>
              <a:rPr lang="en-US"/>
              <a:t>Fourth, Indonesia’s foreign policy should be conducted pragmatically, that is, it “should be resolved in the light of its own interests and should be executed in consonance with the situations and facts it has to face”.</a:t>
            </a:r>
          </a:p>
        </p:txBody>
      </p:sp>
    </p:spTree>
    <p:extLst>
      <p:ext uri="{BB962C8B-B14F-4D97-AF65-F5344CB8AC3E}">
        <p14:creationId xmlns:p14="http://schemas.microsoft.com/office/powerpoint/2010/main" val="322298878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 calcmode="lin" valueType="num">
                                      <p:cBhvr additive="base">
                                        <p:cTn id="7" dur="500" fill="hold"/>
                                        <p:tgtEl>
                                          <p:spTgt spid="665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656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normAutofit fontScale="90000"/>
          </a:bodyPr>
          <a:lstStyle/>
          <a:p>
            <a:pPr eaLnBrk="1" hangingPunct="1"/>
            <a:r>
              <a:rPr lang="en-US" sz="3500"/>
              <a:t>Indonesian Principles of Foreign Policy: How they were invented</a:t>
            </a:r>
          </a:p>
        </p:txBody>
      </p:sp>
      <p:sp>
        <p:nvSpPr>
          <p:cNvPr id="62467" name="Rectangle 3"/>
          <p:cNvSpPr>
            <a:spLocks noGrp="1" noChangeArrowheads="1"/>
          </p:cNvSpPr>
          <p:nvPr>
            <p:ph type="body" idx="1"/>
          </p:nvPr>
        </p:nvSpPr>
        <p:spPr/>
        <p:txBody>
          <a:bodyPr/>
          <a:lstStyle/>
          <a:p>
            <a:pPr eaLnBrk="1" hangingPunct="1"/>
            <a:endParaRPr lang="id-ID"/>
          </a:p>
        </p:txBody>
      </p:sp>
    </p:spTree>
    <p:extLst>
      <p:ext uri="{BB962C8B-B14F-4D97-AF65-F5344CB8AC3E}">
        <p14:creationId xmlns:p14="http://schemas.microsoft.com/office/powerpoint/2010/main" val="401634416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7586"/>
                                        </p:tgtEl>
                                        <p:attrNameLst>
                                          <p:attrName>style.visibility</p:attrName>
                                        </p:attrNameLst>
                                      </p:cBhvr>
                                      <p:to>
                                        <p:strVal val="visible"/>
                                      </p:to>
                                    </p:set>
                                    <p:animEffect transition="in" filter="box(in)">
                                      <p:cBhvr>
                                        <p:cTn id="7" dur="500"/>
                                        <p:tgtEl>
                                          <p:spTgt spid="675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endParaRPr lang="id-ID"/>
          </a:p>
        </p:txBody>
      </p:sp>
      <p:sp>
        <p:nvSpPr>
          <p:cNvPr id="68611" name="Rectangle 3"/>
          <p:cNvSpPr>
            <a:spLocks noGrp="1" noChangeArrowheads="1"/>
          </p:cNvSpPr>
          <p:nvPr>
            <p:ph type="body" idx="1"/>
          </p:nvPr>
        </p:nvSpPr>
        <p:spPr/>
        <p:txBody>
          <a:bodyPr/>
          <a:lstStyle/>
          <a:p>
            <a:pPr eaLnBrk="1" hangingPunct="1"/>
            <a:r>
              <a:rPr lang="en-US"/>
              <a:t>Anti – colonialism</a:t>
            </a:r>
          </a:p>
          <a:p>
            <a:pPr eaLnBrk="1" hangingPunct="1"/>
            <a:r>
              <a:rPr lang="en-US"/>
              <a:t>Self-reliance</a:t>
            </a:r>
          </a:p>
          <a:p>
            <a:pPr eaLnBrk="1" hangingPunct="1"/>
            <a:r>
              <a:rPr lang="en-US"/>
              <a:t>Nationalism</a:t>
            </a:r>
          </a:p>
          <a:p>
            <a:pPr eaLnBrk="1" hangingPunct="1"/>
            <a:r>
              <a:rPr lang="en-US"/>
              <a:t>Independent and active foreign policy</a:t>
            </a:r>
          </a:p>
        </p:txBody>
      </p:sp>
    </p:spTree>
    <p:extLst>
      <p:ext uri="{BB962C8B-B14F-4D97-AF65-F5344CB8AC3E}">
        <p14:creationId xmlns:p14="http://schemas.microsoft.com/office/powerpoint/2010/main" val="154852298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 calcmode="lin" valueType="num">
                                      <p:cBhvr additive="base">
                                        <p:cTn id="7" dur="500" fill="hold"/>
                                        <p:tgtEl>
                                          <p:spTgt spid="686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86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8611">
                                            <p:txEl>
                                              <p:pRg st="1" end="1"/>
                                            </p:txEl>
                                          </p:spTgt>
                                        </p:tgtEl>
                                        <p:attrNameLst>
                                          <p:attrName>style.visibility</p:attrName>
                                        </p:attrNameLst>
                                      </p:cBhvr>
                                      <p:to>
                                        <p:strVal val="visible"/>
                                      </p:to>
                                    </p:set>
                                    <p:anim calcmode="lin" valueType="num">
                                      <p:cBhvr additive="base">
                                        <p:cTn id="13" dur="500" fill="hold"/>
                                        <p:tgtEl>
                                          <p:spTgt spid="686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86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8611">
                                            <p:txEl>
                                              <p:pRg st="2" end="2"/>
                                            </p:txEl>
                                          </p:spTgt>
                                        </p:tgtEl>
                                        <p:attrNameLst>
                                          <p:attrName>style.visibility</p:attrName>
                                        </p:attrNameLst>
                                      </p:cBhvr>
                                      <p:to>
                                        <p:strVal val="visible"/>
                                      </p:to>
                                    </p:set>
                                    <p:anim calcmode="lin" valueType="num">
                                      <p:cBhvr additive="base">
                                        <p:cTn id="19" dur="500" fill="hold"/>
                                        <p:tgtEl>
                                          <p:spTgt spid="686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86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8611">
                                            <p:txEl>
                                              <p:pRg st="3" end="3"/>
                                            </p:txEl>
                                          </p:spTgt>
                                        </p:tgtEl>
                                        <p:attrNameLst>
                                          <p:attrName>style.visibility</p:attrName>
                                        </p:attrNameLst>
                                      </p:cBhvr>
                                      <p:to>
                                        <p:strVal val="visible"/>
                                      </p:to>
                                    </p:set>
                                    <p:anim calcmode="lin" valueType="num">
                                      <p:cBhvr additive="base">
                                        <p:cTn id="25" dur="500" fill="hold"/>
                                        <p:tgtEl>
                                          <p:spTgt spid="6861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861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normAutofit fontScale="90000"/>
          </a:bodyPr>
          <a:lstStyle/>
          <a:p>
            <a:pPr eaLnBrk="1" hangingPunct="1"/>
            <a:br>
              <a:rPr lang="en-US" sz="2600" dirty="0"/>
            </a:br>
            <a:r>
              <a:rPr lang="en-US" sz="3600" dirty="0"/>
              <a:t>Lessons we may learn from the conduct of RI’s foreign policy during the period of ‘45 – ’49:</a:t>
            </a:r>
          </a:p>
        </p:txBody>
      </p:sp>
      <p:sp>
        <p:nvSpPr>
          <p:cNvPr id="64515" name="Rectangle 3"/>
          <p:cNvSpPr>
            <a:spLocks noGrp="1" noChangeArrowheads="1"/>
          </p:cNvSpPr>
          <p:nvPr>
            <p:ph type="body" idx="1"/>
          </p:nvPr>
        </p:nvSpPr>
        <p:spPr/>
        <p:txBody>
          <a:bodyPr/>
          <a:lstStyle/>
          <a:p>
            <a:pPr eaLnBrk="1" hangingPunct="1"/>
            <a:endParaRPr lang="id-ID" dirty="0"/>
          </a:p>
        </p:txBody>
      </p:sp>
    </p:spTree>
    <p:extLst>
      <p:ext uri="{BB962C8B-B14F-4D97-AF65-F5344CB8AC3E}">
        <p14:creationId xmlns:p14="http://schemas.microsoft.com/office/powerpoint/2010/main" val="179458783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9634"/>
                                        </p:tgtEl>
                                        <p:attrNameLst>
                                          <p:attrName>style.visibility</p:attrName>
                                        </p:attrNameLst>
                                      </p:cBhvr>
                                      <p:to>
                                        <p:strVal val="visible"/>
                                      </p:to>
                                    </p:set>
                                    <p:animEffect transition="in" filter="box(in)">
                                      <p:cBhvr>
                                        <p:cTn id="7" dur="500"/>
                                        <p:tgtEl>
                                          <p:spTgt spid="696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endParaRPr lang="id-ID"/>
          </a:p>
        </p:txBody>
      </p:sp>
      <p:sp>
        <p:nvSpPr>
          <p:cNvPr id="70659" name="Rectangle 3"/>
          <p:cNvSpPr>
            <a:spLocks noGrp="1" noChangeArrowheads="1"/>
          </p:cNvSpPr>
          <p:nvPr>
            <p:ph type="body" idx="1"/>
          </p:nvPr>
        </p:nvSpPr>
        <p:spPr/>
        <p:txBody>
          <a:bodyPr/>
          <a:lstStyle/>
          <a:p>
            <a:pPr eaLnBrk="1" hangingPunct="1"/>
            <a:r>
              <a:rPr lang="en-US" dirty="0"/>
              <a:t>A good and effective diplomacy is one with a clear purpose and strong intentionality.</a:t>
            </a:r>
          </a:p>
        </p:txBody>
      </p:sp>
    </p:spTree>
    <p:extLst>
      <p:ext uri="{BB962C8B-B14F-4D97-AF65-F5344CB8AC3E}">
        <p14:creationId xmlns:p14="http://schemas.microsoft.com/office/powerpoint/2010/main" val="329769684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animEffect transition="in" filter="box(in)">
                                      <p:cBhvr>
                                        <p:cTn id="7" dur="500"/>
                                        <p:tgtEl>
                                          <p:spTgt spid="706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endParaRPr lang="id-ID"/>
          </a:p>
        </p:txBody>
      </p:sp>
      <p:sp>
        <p:nvSpPr>
          <p:cNvPr id="71683" name="Rectangle 3"/>
          <p:cNvSpPr>
            <a:spLocks noGrp="1" noChangeArrowheads="1"/>
          </p:cNvSpPr>
          <p:nvPr>
            <p:ph type="body" idx="1"/>
          </p:nvPr>
        </p:nvSpPr>
        <p:spPr/>
        <p:txBody>
          <a:bodyPr/>
          <a:lstStyle/>
          <a:p>
            <a:pPr eaLnBrk="1" hangingPunct="1"/>
            <a:r>
              <a:rPr lang="en-US"/>
              <a:t>Self-reliance and self-confidence can help the nation to accomplish its foreign policy goals. Conversely, too much dependence on the willingness of other nations to help can hinder the achievement of foreign policy goal.</a:t>
            </a:r>
          </a:p>
        </p:txBody>
      </p:sp>
    </p:spTree>
    <p:extLst>
      <p:ext uri="{BB962C8B-B14F-4D97-AF65-F5344CB8AC3E}">
        <p14:creationId xmlns:p14="http://schemas.microsoft.com/office/powerpoint/2010/main" val="318960571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anim calcmode="lin" valueType="num">
                                      <p:cBhvr additive="base">
                                        <p:cTn id="7" dur="500" fill="hold"/>
                                        <p:tgtEl>
                                          <p:spTgt spid="716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68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endParaRPr lang="id-ID"/>
          </a:p>
        </p:txBody>
      </p:sp>
      <p:sp>
        <p:nvSpPr>
          <p:cNvPr id="72707" name="Rectangle 3"/>
          <p:cNvSpPr>
            <a:spLocks noGrp="1" noChangeArrowheads="1"/>
          </p:cNvSpPr>
          <p:nvPr>
            <p:ph type="body" idx="1"/>
          </p:nvPr>
        </p:nvSpPr>
        <p:spPr/>
        <p:txBody>
          <a:bodyPr/>
          <a:lstStyle/>
          <a:p>
            <a:pPr eaLnBrk="1" hangingPunct="1"/>
            <a:r>
              <a:rPr lang="en-US"/>
              <a:t>Unity and solidarity among leaders is important for the effectiveness of foreign policy implementation.</a:t>
            </a:r>
          </a:p>
        </p:txBody>
      </p:sp>
    </p:spTree>
    <p:extLst>
      <p:ext uri="{BB962C8B-B14F-4D97-AF65-F5344CB8AC3E}">
        <p14:creationId xmlns:p14="http://schemas.microsoft.com/office/powerpoint/2010/main" val="78219419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anim calcmode="lin" valueType="num">
                                      <p:cBhvr additive="base">
                                        <p:cTn id="7" dur="500" fill="hold"/>
                                        <p:tgtEl>
                                          <p:spTgt spid="727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270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endParaRPr lang="id-ID"/>
          </a:p>
        </p:txBody>
      </p:sp>
      <p:sp>
        <p:nvSpPr>
          <p:cNvPr id="73731" name="Rectangle 3"/>
          <p:cNvSpPr>
            <a:spLocks noGrp="1" noChangeArrowheads="1"/>
          </p:cNvSpPr>
          <p:nvPr>
            <p:ph type="body" idx="1"/>
          </p:nvPr>
        </p:nvSpPr>
        <p:spPr/>
        <p:txBody>
          <a:bodyPr/>
          <a:lstStyle/>
          <a:p>
            <a:pPr eaLnBrk="1" hangingPunct="1"/>
            <a:r>
              <a:rPr lang="en-US"/>
              <a:t>The conduct of foreign policy and diplomacy should be based on a clear vision.</a:t>
            </a:r>
          </a:p>
        </p:txBody>
      </p:sp>
    </p:spTree>
    <p:extLst>
      <p:ext uri="{BB962C8B-B14F-4D97-AF65-F5344CB8AC3E}">
        <p14:creationId xmlns:p14="http://schemas.microsoft.com/office/powerpoint/2010/main" val="116990472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Effect transition="in" filter="box(in)">
                                      <p:cBhvr>
                                        <p:cTn id="7" dur="500"/>
                                        <p:tgtEl>
                                          <p:spTgt spid="737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endParaRPr lang="id-ID"/>
          </a:p>
        </p:txBody>
      </p:sp>
      <p:sp>
        <p:nvSpPr>
          <p:cNvPr id="110595" name="Rectangle 3"/>
          <p:cNvSpPr>
            <a:spLocks noGrp="1" noChangeArrowheads="1"/>
          </p:cNvSpPr>
          <p:nvPr>
            <p:ph type="body" idx="1"/>
          </p:nvPr>
        </p:nvSpPr>
        <p:spPr/>
        <p:txBody>
          <a:bodyPr/>
          <a:lstStyle/>
          <a:p>
            <a:pPr eaLnBrk="1" hangingPunct="1"/>
            <a:r>
              <a:rPr lang="en-US" b="1"/>
              <a:t>Regional and Multilateral Approach</a:t>
            </a:r>
          </a:p>
          <a:p>
            <a:pPr lvl="1" eaLnBrk="1" hangingPunct="1"/>
            <a:r>
              <a:rPr lang="en-US"/>
              <a:t>To analyze Indonesia’s role in various forms of regional cooperation like ASEAN, AFTA, ARF, APEC, etc and in multilateral diplomacy such as the United Nations and its affiliated organizations.</a:t>
            </a:r>
          </a:p>
          <a:p>
            <a:pPr lvl="1" eaLnBrk="1" hangingPunct="1"/>
            <a:r>
              <a:rPr lang="en-US"/>
              <a:t>To analyze how Indonesia can use these international institutions to achieve its foreign policy objectives.</a:t>
            </a:r>
          </a:p>
        </p:txBody>
      </p:sp>
    </p:spTree>
    <p:extLst>
      <p:ext uri="{BB962C8B-B14F-4D97-AF65-F5344CB8AC3E}">
        <p14:creationId xmlns:p14="http://schemas.microsoft.com/office/powerpoint/2010/main" val="2935043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0595">
                                            <p:txEl>
                                              <p:pRg st="0" end="0"/>
                                            </p:txEl>
                                          </p:spTgt>
                                        </p:tgtEl>
                                        <p:attrNameLst>
                                          <p:attrName>style.visibility</p:attrName>
                                        </p:attrNameLst>
                                      </p:cBhvr>
                                      <p:to>
                                        <p:strVal val="visible"/>
                                      </p:to>
                                    </p:set>
                                    <p:anim calcmode="lin" valueType="num">
                                      <p:cBhvr additive="base">
                                        <p:cTn id="7" dur="500" fill="hold"/>
                                        <p:tgtEl>
                                          <p:spTgt spid="1105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05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0595">
                                            <p:txEl>
                                              <p:pRg st="1" end="1"/>
                                            </p:txEl>
                                          </p:spTgt>
                                        </p:tgtEl>
                                        <p:attrNameLst>
                                          <p:attrName>style.visibility</p:attrName>
                                        </p:attrNameLst>
                                      </p:cBhvr>
                                      <p:to>
                                        <p:strVal val="visible"/>
                                      </p:to>
                                    </p:set>
                                    <p:anim calcmode="lin" valueType="num">
                                      <p:cBhvr additive="base">
                                        <p:cTn id="13" dur="500" fill="hold"/>
                                        <p:tgtEl>
                                          <p:spTgt spid="11059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05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0595">
                                            <p:txEl>
                                              <p:pRg st="2" end="2"/>
                                            </p:txEl>
                                          </p:spTgt>
                                        </p:tgtEl>
                                        <p:attrNameLst>
                                          <p:attrName>style.visibility</p:attrName>
                                        </p:attrNameLst>
                                      </p:cBhvr>
                                      <p:to>
                                        <p:strVal val="visible"/>
                                      </p:to>
                                    </p:set>
                                    <p:anim calcmode="lin" valueType="num">
                                      <p:cBhvr additive="base">
                                        <p:cTn id="19" dur="500" fill="hold"/>
                                        <p:tgtEl>
                                          <p:spTgt spid="11059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059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endParaRPr lang="id-ID"/>
          </a:p>
        </p:txBody>
      </p:sp>
      <p:sp>
        <p:nvSpPr>
          <p:cNvPr id="74755" name="Rectangle 3"/>
          <p:cNvSpPr>
            <a:spLocks noGrp="1" noChangeArrowheads="1"/>
          </p:cNvSpPr>
          <p:nvPr>
            <p:ph type="body" idx="1"/>
          </p:nvPr>
        </p:nvSpPr>
        <p:spPr/>
        <p:txBody>
          <a:bodyPr/>
          <a:lstStyle/>
          <a:p>
            <a:pPr eaLnBrk="1" hangingPunct="1"/>
            <a:r>
              <a:rPr lang="en-US"/>
              <a:t>Solidarity among Asian countries played an important role in RI’s foreign policy. – A hybrid for Asia Africa Conference in 1955 and the Non-aligned Movement in early 1960s.</a:t>
            </a:r>
          </a:p>
        </p:txBody>
      </p:sp>
    </p:spTree>
    <p:extLst>
      <p:ext uri="{BB962C8B-B14F-4D97-AF65-F5344CB8AC3E}">
        <p14:creationId xmlns:p14="http://schemas.microsoft.com/office/powerpoint/2010/main" val="395058049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animEffect transition="in" filter="box(in)">
                                      <p:cBhvr>
                                        <p:cTn id="7" dur="500"/>
                                        <p:tgtEl>
                                          <p:spTgt spid="747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endParaRPr lang="id-ID"/>
          </a:p>
        </p:txBody>
      </p:sp>
      <p:sp>
        <p:nvSpPr>
          <p:cNvPr id="75779" name="Rectangle 3"/>
          <p:cNvSpPr>
            <a:spLocks noGrp="1" noChangeArrowheads="1"/>
          </p:cNvSpPr>
          <p:nvPr>
            <p:ph type="body" idx="1"/>
          </p:nvPr>
        </p:nvSpPr>
        <p:spPr/>
        <p:txBody>
          <a:bodyPr/>
          <a:lstStyle/>
          <a:p>
            <a:pPr eaLnBrk="1" hangingPunct="1"/>
            <a:r>
              <a:rPr lang="en-US"/>
              <a:t>The UN had a significant contribution to the struggle of Indonesian independence as it provided an arena where international negotiations and dialog could be developed to prevent the use of military force.</a:t>
            </a:r>
          </a:p>
          <a:p>
            <a:pPr eaLnBrk="1" hangingPunct="1">
              <a:buFont typeface="Wingdings" pitchFamily="2" charset="2"/>
              <a:buNone/>
            </a:pPr>
            <a:endParaRPr lang="en-US"/>
          </a:p>
        </p:txBody>
      </p:sp>
    </p:spTree>
    <p:extLst>
      <p:ext uri="{BB962C8B-B14F-4D97-AF65-F5344CB8AC3E}">
        <p14:creationId xmlns:p14="http://schemas.microsoft.com/office/powerpoint/2010/main" val="353578831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animEffect transition="in" filter="box(in)">
                                      <p:cBhvr>
                                        <p:cTn id="7" dur="500"/>
                                        <p:tgtEl>
                                          <p:spTgt spid="7577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endParaRPr lang="id-ID"/>
          </a:p>
        </p:txBody>
      </p:sp>
      <p:sp>
        <p:nvSpPr>
          <p:cNvPr id="76803" name="Rectangle 3"/>
          <p:cNvSpPr>
            <a:spLocks noGrp="1" noChangeArrowheads="1"/>
          </p:cNvSpPr>
          <p:nvPr>
            <p:ph type="body" idx="1"/>
          </p:nvPr>
        </p:nvSpPr>
        <p:spPr/>
        <p:txBody>
          <a:bodyPr/>
          <a:lstStyle/>
          <a:p>
            <a:pPr eaLnBrk="1" hangingPunct="1"/>
            <a:r>
              <a:rPr lang="en-US"/>
              <a:t>Synergy between domestic efforts and international diplomacy is important for the accomplishment of foreign policy and diplomacy.</a:t>
            </a:r>
          </a:p>
        </p:txBody>
      </p:sp>
    </p:spTree>
    <p:extLst>
      <p:ext uri="{BB962C8B-B14F-4D97-AF65-F5344CB8AC3E}">
        <p14:creationId xmlns:p14="http://schemas.microsoft.com/office/powerpoint/2010/main" val="25862033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animEffect transition="in" filter="box(in)">
                                      <p:cBhvr>
                                        <p:cTn id="7" dur="500"/>
                                        <p:tgtEl>
                                          <p:spTgt spid="768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endParaRPr lang="id-ID"/>
          </a:p>
        </p:txBody>
      </p:sp>
      <p:sp>
        <p:nvSpPr>
          <p:cNvPr id="118787" name="Rectangle 3"/>
          <p:cNvSpPr>
            <a:spLocks noGrp="1" noChangeArrowheads="1"/>
          </p:cNvSpPr>
          <p:nvPr>
            <p:ph type="body" idx="1"/>
          </p:nvPr>
        </p:nvSpPr>
        <p:spPr/>
        <p:txBody>
          <a:bodyPr/>
          <a:lstStyle/>
          <a:p>
            <a:pPr eaLnBrk="1" hangingPunct="1"/>
            <a:r>
              <a:rPr lang="en-US" sz="2600"/>
              <a:t>The climax of Indonesian struggle for international recognition of her independence was reached when the Round Table Conference (KMB) in the Hague was signed on 27 December 1949.</a:t>
            </a:r>
          </a:p>
          <a:p>
            <a:pPr eaLnBrk="1" hangingPunct="1"/>
            <a:r>
              <a:rPr lang="en-US" sz="2600"/>
              <a:t>The US immediately welcomed the result of KMB and sought to include Indonesia into its sphere of influence.</a:t>
            </a:r>
          </a:p>
          <a:p>
            <a:pPr eaLnBrk="1" hangingPunct="1"/>
            <a:r>
              <a:rPr lang="en-US" sz="2600"/>
              <a:t>The Soviet Union gave a cool reaction recalling how the Indonesian government repressed the Communist rebellion in Madiun in 1948. </a:t>
            </a:r>
          </a:p>
        </p:txBody>
      </p:sp>
    </p:spTree>
    <p:extLst>
      <p:ext uri="{BB962C8B-B14F-4D97-AF65-F5344CB8AC3E}">
        <p14:creationId xmlns:p14="http://schemas.microsoft.com/office/powerpoint/2010/main" val="19226224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anim calcmode="lin" valueType="num">
                                      <p:cBhvr additive="base">
                                        <p:cTn id="7" dur="500" fill="hold"/>
                                        <p:tgtEl>
                                          <p:spTgt spid="1187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87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8787">
                                            <p:txEl>
                                              <p:pRg st="1" end="1"/>
                                            </p:txEl>
                                          </p:spTgt>
                                        </p:tgtEl>
                                        <p:attrNameLst>
                                          <p:attrName>style.visibility</p:attrName>
                                        </p:attrNameLst>
                                      </p:cBhvr>
                                      <p:to>
                                        <p:strVal val="visible"/>
                                      </p:to>
                                    </p:set>
                                    <p:anim calcmode="lin" valueType="num">
                                      <p:cBhvr additive="base">
                                        <p:cTn id="13" dur="500" fill="hold"/>
                                        <p:tgtEl>
                                          <p:spTgt spid="1187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87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8787">
                                            <p:txEl>
                                              <p:pRg st="2" end="2"/>
                                            </p:txEl>
                                          </p:spTgt>
                                        </p:tgtEl>
                                        <p:attrNameLst>
                                          <p:attrName>style.visibility</p:attrName>
                                        </p:attrNameLst>
                                      </p:cBhvr>
                                      <p:to>
                                        <p:strVal val="visible"/>
                                      </p:to>
                                    </p:set>
                                    <p:anim calcmode="lin" valueType="num">
                                      <p:cBhvr additive="base">
                                        <p:cTn id="19" dur="500" fill="hold"/>
                                        <p:tgtEl>
                                          <p:spTgt spid="11878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878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1EA1B-E019-4D3D-81FA-A2CEFB32EA9C}"/>
              </a:ext>
            </a:extLst>
          </p:cNvPr>
          <p:cNvSpPr>
            <a:spLocks noGrp="1"/>
          </p:cNvSpPr>
          <p:nvPr>
            <p:ph type="title"/>
          </p:nvPr>
        </p:nvSpPr>
        <p:spPr/>
        <p:txBody>
          <a:bodyPr/>
          <a:lstStyle/>
          <a:p>
            <a:r>
              <a:rPr lang="en-US" dirty="0" err="1"/>
              <a:t>Referensi</a:t>
            </a:r>
            <a:r>
              <a:rPr lang="en-US" dirty="0"/>
              <a:t>:</a:t>
            </a:r>
          </a:p>
        </p:txBody>
      </p:sp>
      <p:sp>
        <p:nvSpPr>
          <p:cNvPr id="3" name="Content Placeholder 2">
            <a:extLst>
              <a:ext uri="{FF2B5EF4-FFF2-40B4-BE49-F238E27FC236}">
                <a16:creationId xmlns:a16="http://schemas.microsoft.com/office/drawing/2014/main" id="{88835832-2C4B-4517-ADC8-27801B66C643}"/>
              </a:ext>
            </a:extLst>
          </p:cNvPr>
          <p:cNvSpPr>
            <a:spLocks noGrp="1"/>
          </p:cNvSpPr>
          <p:nvPr>
            <p:ph idx="1"/>
          </p:nvPr>
        </p:nvSpPr>
        <p:spPr/>
        <p:txBody>
          <a:bodyPr>
            <a:normAutofit/>
          </a:bodyPr>
          <a:lstStyle/>
          <a:p>
            <a:r>
              <a:rPr lang="en-US" sz="2400" dirty="0" err="1"/>
              <a:t>Anak</a:t>
            </a:r>
            <a:r>
              <a:rPr lang="en-US" sz="2400" dirty="0"/>
              <a:t> Agung, </a:t>
            </a:r>
            <a:r>
              <a:rPr lang="en-US" sz="2400" dirty="0" err="1"/>
              <a:t>Gde</a:t>
            </a:r>
            <a:r>
              <a:rPr lang="en-US" sz="2400" dirty="0"/>
              <a:t> Agung (1976). </a:t>
            </a:r>
            <a:r>
              <a:rPr lang="en-US" sz="2400" i="1" dirty="0"/>
              <a:t>Twenty Years of Indonesia’s Foreign Policy</a:t>
            </a:r>
            <a:r>
              <a:rPr lang="en-US" sz="2400" dirty="0"/>
              <a:t>. Hague: Mouton; Chapter 1 – 5.</a:t>
            </a:r>
          </a:p>
          <a:p>
            <a:r>
              <a:rPr lang="en-US" sz="2400" dirty="0" err="1"/>
              <a:t>Sukma</a:t>
            </a:r>
            <a:r>
              <a:rPr lang="en-US" sz="2400" dirty="0"/>
              <a:t>, Rizal (1995). The Evolution of Indonesia’s Foreign Policy: An Indonesian View. </a:t>
            </a:r>
            <a:r>
              <a:rPr lang="en-US" sz="2400" i="1" dirty="0"/>
              <a:t>Asian Survey</a:t>
            </a:r>
            <a:r>
              <a:rPr lang="en-US" sz="2400" dirty="0"/>
              <a:t>, Vol.35, No.3</a:t>
            </a:r>
          </a:p>
          <a:p>
            <a:r>
              <a:rPr lang="en-US" sz="2400" dirty="0"/>
              <a:t>Aleksius Jemadu (2017). </a:t>
            </a:r>
            <a:r>
              <a:rPr lang="en-US" sz="2400" i="1" dirty="0" err="1"/>
              <a:t>Politik</a:t>
            </a:r>
            <a:r>
              <a:rPr lang="en-US" sz="2400" i="1" dirty="0"/>
              <a:t> Global </a:t>
            </a:r>
            <a:r>
              <a:rPr lang="en-US" sz="2400" i="1" dirty="0" err="1"/>
              <a:t>dalam</a:t>
            </a:r>
            <a:r>
              <a:rPr lang="en-US" sz="2400" i="1" dirty="0"/>
              <a:t> </a:t>
            </a:r>
            <a:r>
              <a:rPr lang="en-US" sz="2400" i="1" dirty="0" err="1"/>
              <a:t>Teori</a:t>
            </a:r>
            <a:r>
              <a:rPr lang="en-US" sz="2400" i="1" dirty="0"/>
              <a:t> dan </a:t>
            </a:r>
            <a:r>
              <a:rPr lang="en-US" sz="2400" i="1" dirty="0" err="1"/>
              <a:t>Praktik</a:t>
            </a:r>
            <a:r>
              <a:rPr lang="en-US" sz="2400" dirty="0"/>
              <a:t> </a:t>
            </a:r>
            <a:r>
              <a:rPr lang="en-US" sz="2400" dirty="0" err="1"/>
              <a:t>Edisi</a:t>
            </a:r>
            <a:r>
              <a:rPr lang="en-US" sz="2400" dirty="0"/>
              <a:t> </a:t>
            </a:r>
            <a:r>
              <a:rPr lang="en-US" sz="2400" dirty="0" err="1"/>
              <a:t>Kedua</a:t>
            </a:r>
            <a:r>
              <a:rPr lang="en-US" sz="2400" dirty="0"/>
              <a:t>. </a:t>
            </a:r>
            <a:r>
              <a:rPr lang="en-US" sz="2400" dirty="0" err="1"/>
              <a:t>Yogayakarta</a:t>
            </a:r>
            <a:r>
              <a:rPr lang="en-US" sz="2400" dirty="0"/>
              <a:t>: </a:t>
            </a:r>
            <a:r>
              <a:rPr lang="en-US" sz="2400" dirty="0" err="1"/>
              <a:t>Graha</a:t>
            </a:r>
            <a:r>
              <a:rPr lang="en-US" sz="2400" dirty="0"/>
              <a:t> </a:t>
            </a:r>
            <a:r>
              <a:rPr lang="en-US" sz="2400" dirty="0" err="1"/>
              <a:t>Ilmu</a:t>
            </a:r>
            <a:r>
              <a:rPr lang="en-US" sz="2400" dirty="0"/>
              <a:t>, Chapter III, IV, V, VI and IX</a:t>
            </a:r>
            <a:r>
              <a:rPr lang="id-ID" sz="2400" dirty="0"/>
              <a:t>.</a:t>
            </a:r>
            <a:endParaRPr lang="en-US" sz="2400" dirty="0"/>
          </a:p>
        </p:txBody>
      </p:sp>
    </p:spTree>
    <p:extLst>
      <p:ext uri="{BB962C8B-B14F-4D97-AF65-F5344CB8AC3E}">
        <p14:creationId xmlns:p14="http://schemas.microsoft.com/office/powerpoint/2010/main" val="220995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endParaRPr lang="id-ID"/>
          </a:p>
        </p:txBody>
      </p:sp>
      <p:sp>
        <p:nvSpPr>
          <p:cNvPr id="114691" name="Rectangle 3"/>
          <p:cNvSpPr>
            <a:spLocks noGrp="1" noChangeArrowheads="1"/>
          </p:cNvSpPr>
          <p:nvPr>
            <p:ph type="body" idx="1"/>
          </p:nvPr>
        </p:nvSpPr>
        <p:spPr/>
        <p:txBody>
          <a:bodyPr/>
          <a:lstStyle/>
          <a:p>
            <a:pPr eaLnBrk="1" hangingPunct="1"/>
            <a:r>
              <a:rPr lang="en-US"/>
              <a:t>Bilateral approach:</a:t>
            </a:r>
          </a:p>
          <a:p>
            <a:pPr lvl="1" eaLnBrk="1" hangingPunct="1"/>
            <a:r>
              <a:rPr lang="en-US"/>
              <a:t>To analyze Indonesia’s relationship with another country: US, Australia, China, Japan, Singapore, Malaysia, etc. </a:t>
            </a:r>
          </a:p>
        </p:txBody>
      </p:sp>
    </p:spTree>
    <p:extLst>
      <p:ext uri="{BB962C8B-B14F-4D97-AF65-F5344CB8AC3E}">
        <p14:creationId xmlns:p14="http://schemas.microsoft.com/office/powerpoint/2010/main" val="8202683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14691">
                                            <p:txEl>
                                              <p:pRg st="0" end="0"/>
                                            </p:txEl>
                                          </p:spTgt>
                                        </p:tgtEl>
                                        <p:attrNameLst>
                                          <p:attrName>style.visibility</p:attrName>
                                        </p:attrNameLst>
                                      </p:cBhvr>
                                      <p:to>
                                        <p:strVal val="visible"/>
                                      </p:to>
                                    </p:set>
                                    <p:animEffect transition="in" filter="box(in)">
                                      <p:cBhvr>
                                        <p:cTn id="7" dur="500"/>
                                        <p:tgtEl>
                                          <p:spTgt spid="1146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14691">
                                            <p:txEl>
                                              <p:pRg st="1" end="1"/>
                                            </p:txEl>
                                          </p:spTgt>
                                        </p:tgtEl>
                                        <p:attrNameLst>
                                          <p:attrName>style.visibility</p:attrName>
                                        </p:attrNameLst>
                                      </p:cBhvr>
                                      <p:to>
                                        <p:strVal val="visible"/>
                                      </p:to>
                                    </p:set>
                                    <p:animEffect transition="in" filter="box(in)">
                                      <p:cBhvr>
                                        <p:cTn id="12" dur="500"/>
                                        <p:tgtEl>
                                          <p:spTgt spid="1146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endParaRPr lang="id-ID"/>
          </a:p>
        </p:txBody>
      </p:sp>
      <p:sp>
        <p:nvSpPr>
          <p:cNvPr id="111619" name="Rectangle 3"/>
          <p:cNvSpPr>
            <a:spLocks noGrp="1" noChangeArrowheads="1"/>
          </p:cNvSpPr>
          <p:nvPr>
            <p:ph type="body" idx="1"/>
          </p:nvPr>
        </p:nvSpPr>
        <p:spPr/>
        <p:txBody>
          <a:bodyPr>
            <a:normAutofit lnSpcReduction="10000"/>
          </a:bodyPr>
          <a:lstStyle/>
          <a:p>
            <a:pPr eaLnBrk="1" hangingPunct="1"/>
            <a:r>
              <a:rPr lang="en-US" b="1"/>
              <a:t>Decision-making Approach:</a:t>
            </a:r>
          </a:p>
          <a:p>
            <a:pPr lvl="1" eaLnBrk="1" hangingPunct="1"/>
            <a:r>
              <a:rPr lang="en-US"/>
              <a:t>To analyze how the Indonesian foreign policy is made in order to understand foreign policy inputs, process, and outputs.</a:t>
            </a:r>
          </a:p>
          <a:p>
            <a:pPr lvl="1" eaLnBrk="1" hangingPunct="1"/>
            <a:r>
              <a:rPr lang="en-US"/>
              <a:t>To identify the actors and their interests and strategies in affecting foreign policy making in order to achieve their respective objectives.</a:t>
            </a:r>
          </a:p>
          <a:p>
            <a:pPr lvl="1" eaLnBrk="1" hangingPunct="1"/>
            <a:r>
              <a:rPr lang="en-US"/>
              <a:t>To analyze bureaucratic politics in foreign policy making: competition among govt. agencies in influencing foreign policy outputs. </a:t>
            </a:r>
          </a:p>
        </p:txBody>
      </p:sp>
    </p:spTree>
    <p:extLst>
      <p:ext uri="{BB962C8B-B14F-4D97-AF65-F5344CB8AC3E}">
        <p14:creationId xmlns:p14="http://schemas.microsoft.com/office/powerpoint/2010/main" val="30152635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anim calcmode="lin" valueType="num">
                                      <p:cBhvr additive="base">
                                        <p:cTn id="7" dur="500" fill="hold"/>
                                        <p:tgtEl>
                                          <p:spTgt spid="1116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16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1619">
                                            <p:txEl>
                                              <p:pRg st="1" end="1"/>
                                            </p:txEl>
                                          </p:spTgt>
                                        </p:tgtEl>
                                        <p:attrNameLst>
                                          <p:attrName>style.visibility</p:attrName>
                                        </p:attrNameLst>
                                      </p:cBhvr>
                                      <p:to>
                                        <p:strVal val="visible"/>
                                      </p:to>
                                    </p:set>
                                    <p:anim calcmode="lin" valueType="num">
                                      <p:cBhvr additive="base">
                                        <p:cTn id="13" dur="500" fill="hold"/>
                                        <p:tgtEl>
                                          <p:spTgt spid="1116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16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1619">
                                            <p:txEl>
                                              <p:pRg st="2" end="2"/>
                                            </p:txEl>
                                          </p:spTgt>
                                        </p:tgtEl>
                                        <p:attrNameLst>
                                          <p:attrName>style.visibility</p:attrName>
                                        </p:attrNameLst>
                                      </p:cBhvr>
                                      <p:to>
                                        <p:strVal val="visible"/>
                                      </p:to>
                                    </p:set>
                                    <p:anim calcmode="lin" valueType="num">
                                      <p:cBhvr additive="base">
                                        <p:cTn id="19" dur="500" fill="hold"/>
                                        <p:tgtEl>
                                          <p:spTgt spid="1116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16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11619">
                                            <p:txEl>
                                              <p:pRg st="3" end="3"/>
                                            </p:txEl>
                                          </p:spTgt>
                                        </p:tgtEl>
                                        <p:attrNameLst>
                                          <p:attrName>style.visibility</p:attrName>
                                        </p:attrNameLst>
                                      </p:cBhvr>
                                      <p:to>
                                        <p:strVal val="visible"/>
                                      </p:to>
                                    </p:set>
                                    <p:anim calcmode="lin" valueType="num">
                                      <p:cBhvr additive="base">
                                        <p:cTn id="25" dur="500" fill="hold"/>
                                        <p:tgtEl>
                                          <p:spTgt spid="1116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161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endParaRPr lang="id-ID"/>
          </a:p>
        </p:txBody>
      </p:sp>
      <p:sp>
        <p:nvSpPr>
          <p:cNvPr id="112643" name="Rectangle 3"/>
          <p:cNvSpPr>
            <a:spLocks noGrp="1" noChangeArrowheads="1"/>
          </p:cNvSpPr>
          <p:nvPr>
            <p:ph type="body" idx="1"/>
          </p:nvPr>
        </p:nvSpPr>
        <p:spPr/>
        <p:txBody>
          <a:bodyPr>
            <a:normAutofit lnSpcReduction="10000"/>
          </a:bodyPr>
          <a:lstStyle/>
          <a:p>
            <a:pPr eaLnBrk="1" hangingPunct="1">
              <a:lnSpc>
                <a:spcPct val="90000"/>
              </a:lnSpc>
            </a:pPr>
            <a:r>
              <a:rPr lang="en-US" b="1"/>
              <a:t>State-centric approach</a:t>
            </a:r>
            <a:r>
              <a:rPr lang="en-US"/>
              <a:t>:</a:t>
            </a:r>
          </a:p>
          <a:p>
            <a:pPr lvl="1" eaLnBrk="1" hangingPunct="1">
              <a:lnSpc>
                <a:spcPct val="90000"/>
              </a:lnSpc>
            </a:pPr>
            <a:r>
              <a:rPr lang="en-US"/>
              <a:t>The study of foreign policy which focuses on the role of the government especially the executive power who claims to represent the state in the formulation as well as implementation of foreign policy.</a:t>
            </a:r>
          </a:p>
          <a:p>
            <a:pPr lvl="1" eaLnBrk="1" hangingPunct="1">
              <a:lnSpc>
                <a:spcPct val="90000"/>
              </a:lnSpc>
            </a:pPr>
            <a:r>
              <a:rPr lang="en-US"/>
              <a:t>This approach is suitable for analyzing the foreign policy of authoritarian states where the role of the government is dominant.</a:t>
            </a:r>
          </a:p>
          <a:p>
            <a:pPr lvl="1" eaLnBrk="1" hangingPunct="1">
              <a:lnSpc>
                <a:spcPct val="90000"/>
              </a:lnSpc>
            </a:pPr>
            <a:r>
              <a:rPr lang="en-US"/>
              <a:t>Example: Indonesian foreign policy under Soeharto.</a:t>
            </a:r>
          </a:p>
        </p:txBody>
      </p:sp>
    </p:spTree>
    <p:extLst>
      <p:ext uri="{BB962C8B-B14F-4D97-AF65-F5344CB8AC3E}">
        <p14:creationId xmlns:p14="http://schemas.microsoft.com/office/powerpoint/2010/main" val="921724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12643">
                                            <p:txEl>
                                              <p:pRg st="0" end="0"/>
                                            </p:txEl>
                                          </p:spTgt>
                                        </p:tgtEl>
                                        <p:attrNameLst>
                                          <p:attrName>style.visibility</p:attrName>
                                        </p:attrNameLst>
                                      </p:cBhvr>
                                      <p:to>
                                        <p:strVal val="visible"/>
                                      </p:to>
                                    </p:set>
                                    <p:animEffect transition="in" filter="box(in)">
                                      <p:cBhvr>
                                        <p:cTn id="7" dur="500"/>
                                        <p:tgtEl>
                                          <p:spTgt spid="1126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12643">
                                            <p:txEl>
                                              <p:pRg st="1" end="1"/>
                                            </p:txEl>
                                          </p:spTgt>
                                        </p:tgtEl>
                                        <p:attrNameLst>
                                          <p:attrName>style.visibility</p:attrName>
                                        </p:attrNameLst>
                                      </p:cBhvr>
                                      <p:to>
                                        <p:strVal val="visible"/>
                                      </p:to>
                                    </p:set>
                                    <p:animEffect transition="in" filter="box(in)">
                                      <p:cBhvr>
                                        <p:cTn id="12" dur="500"/>
                                        <p:tgtEl>
                                          <p:spTgt spid="1126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112643">
                                            <p:txEl>
                                              <p:pRg st="2" end="2"/>
                                            </p:txEl>
                                          </p:spTgt>
                                        </p:tgtEl>
                                        <p:attrNameLst>
                                          <p:attrName>style.visibility</p:attrName>
                                        </p:attrNameLst>
                                      </p:cBhvr>
                                      <p:to>
                                        <p:strVal val="visible"/>
                                      </p:to>
                                    </p:set>
                                    <p:animEffect transition="in" filter="box(in)">
                                      <p:cBhvr>
                                        <p:cTn id="17" dur="500"/>
                                        <p:tgtEl>
                                          <p:spTgt spid="1126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112643">
                                            <p:txEl>
                                              <p:pRg st="3" end="3"/>
                                            </p:txEl>
                                          </p:spTgt>
                                        </p:tgtEl>
                                        <p:attrNameLst>
                                          <p:attrName>style.visibility</p:attrName>
                                        </p:attrNameLst>
                                      </p:cBhvr>
                                      <p:to>
                                        <p:strVal val="visible"/>
                                      </p:to>
                                    </p:set>
                                    <p:animEffect transition="in" filter="box(in)">
                                      <p:cBhvr>
                                        <p:cTn id="22" dur="500"/>
                                        <p:tgtEl>
                                          <p:spTgt spid="1126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endParaRPr lang="id-ID"/>
          </a:p>
        </p:txBody>
      </p:sp>
      <p:sp>
        <p:nvSpPr>
          <p:cNvPr id="113667" name="Rectangle 3"/>
          <p:cNvSpPr>
            <a:spLocks noGrp="1" noChangeArrowheads="1"/>
          </p:cNvSpPr>
          <p:nvPr>
            <p:ph type="body" idx="1"/>
          </p:nvPr>
        </p:nvSpPr>
        <p:spPr/>
        <p:txBody>
          <a:bodyPr/>
          <a:lstStyle/>
          <a:p>
            <a:pPr eaLnBrk="1" hangingPunct="1">
              <a:lnSpc>
                <a:spcPct val="90000"/>
              </a:lnSpc>
            </a:pPr>
            <a:r>
              <a:rPr lang="en-US" sz="2600" b="1"/>
              <a:t>Societal, pluralist, or democratic approach:</a:t>
            </a:r>
          </a:p>
          <a:p>
            <a:pPr lvl="1" eaLnBrk="1" hangingPunct="1">
              <a:lnSpc>
                <a:spcPct val="90000"/>
              </a:lnSpc>
            </a:pPr>
            <a:r>
              <a:rPr lang="en-US" sz="2200"/>
              <a:t>To analyze how the process of democratization or political liberalization affects the making and implementation of foreign policy.</a:t>
            </a:r>
          </a:p>
          <a:p>
            <a:pPr lvl="1" eaLnBrk="1" hangingPunct="1">
              <a:lnSpc>
                <a:spcPct val="90000"/>
              </a:lnSpc>
            </a:pPr>
            <a:r>
              <a:rPr lang="en-US" sz="2200"/>
              <a:t>To analyze how the political parties and different factions in the parliament compete to influence foreign policy making and implementation.</a:t>
            </a:r>
          </a:p>
          <a:p>
            <a:pPr lvl="1" eaLnBrk="1" hangingPunct="1">
              <a:lnSpc>
                <a:spcPct val="90000"/>
              </a:lnSpc>
            </a:pPr>
            <a:r>
              <a:rPr lang="en-US" sz="2200"/>
              <a:t>To analyze how civil society groups try to affect foreign policy for certain issues.</a:t>
            </a:r>
          </a:p>
          <a:p>
            <a:pPr lvl="1" eaLnBrk="1" hangingPunct="1">
              <a:lnSpc>
                <a:spcPct val="90000"/>
              </a:lnSpc>
            </a:pPr>
            <a:r>
              <a:rPr lang="en-US" sz="2200"/>
              <a:t>How the political leaders use or exploit foreign policy to mobilize political support among domestic political constituencies.</a:t>
            </a:r>
          </a:p>
          <a:p>
            <a:pPr lvl="1" eaLnBrk="1" hangingPunct="1">
              <a:lnSpc>
                <a:spcPct val="90000"/>
              </a:lnSpc>
            </a:pPr>
            <a:r>
              <a:rPr lang="en-US" sz="2200"/>
              <a:t>The role of public diplomacy</a:t>
            </a:r>
          </a:p>
        </p:txBody>
      </p:sp>
    </p:spTree>
    <p:extLst>
      <p:ext uri="{BB962C8B-B14F-4D97-AF65-F5344CB8AC3E}">
        <p14:creationId xmlns:p14="http://schemas.microsoft.com/office/powerpoint/2010/main" val="10866858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anim calcmode="lin" valueType="num">
                                      <p:cBhvr additive="base">
                                        <p:cTn id="7" dur="500" fill="hold"/>
                                        <p:tgtEl>
                                          <p:spTgt spid="1136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36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3667">
                                            <p:txEl>
                                              <p:pRg st="1" end="1"/>
                                            </p:txEl>
                                          </p:spTgt>
                                        </p:tgtEl>
                                        <p:attrNameLst>
                                          <p:attrName>style.visibility</p:attrName>
                                        </p:attrNameLst>
                                      </p:cBhvr>
                                      <p:to>
                                        <p:strVal val="visible"/>
                                      </p:to>
                                    </p:set>
                                    <p:anim calcmode="lin" valueType="num">
                                      <p:cBhvr additive="base">
                                        <p:cTn id="13" dur="500" fill="hold"/>
                                        <p:tgtEl>
                                          <p:spTgt spid="1136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36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3667">
                                            <p:txEl>
                                              <p:pRg st="2" end="2"/>
                                            </p:txEl>
                                          </p:spTgt>
                                        </p:tgtEl>
                                        <p:attrNameLst>
                                          <p:attrName>style.visibility</p:attrName>
                                        </p:attrNameLst>
                                      </p:cBhvr>
                                      <p:to>
                                        <p:strVal val="visible"/>
                                      </p:to>
                                    </p:set>
                                    <p:anim calcmode="lin" valueType="num">
                                      <p:cBhvr additive="base">
                                        <p:cTn id="19" dur="500" fill="hold"/>
                                        <p:tgtEl>
                                          <p:spTgt spid="1136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36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13667">
                                            <p:txEl>
                                              <p:pRg st="3" end="3"/>
                                            </p:txEl>
                                          </p:spTgt>
                                        </p:tgtEl>
                                        <p:attrNameLst>
                                          <p:attrName>style.visibility</p:attrName>
                                        </p:attrNameLst>
                                      </p:cBhvr>
                                      <p:to>
                                        <p:strVal val="visible"/>
                                      </p:to>
                                    </p:set>
                                    <p:anim calcmode="lin" valueType="num">
                                      <p:cBhvr additive="base">
                                        <p:cTn id="25" dur="500" fill="hold"/>
                                        <p:tgtEl>
                                          <p:spTgt spid="11366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36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13667">
                                            <p:txEl>
                                              <p:pRg st="4" end="4"/>
                                            </p:txEl>
                                          </p:spTgt>
                                        </p:tgtEl>
                                        <p:attrNameLst>
                                          <p:attrName>style.visibility</p:attrName>
                                        </p:attrNameLst>
                                      </p:cBhvr>
                                      <p:to>
                                        <p:strVal val="visible"/>
                                      </p:to>
                                    </p:set>
                                    <p:anim calcmode="lin" valueType="num">
                                      <p:cBhvr additive="base">
                                        <p:cTn id="31" dur="500" fill="hold"/>
                                        <p:tgtEl>
                                          <p:spTgt spid="11366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366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13667">
                                            <p:txEl>
                                              <p:pRg st="5" end="5"/>
                                            </p:txEl>
                                          </p:spTgt>
                                        </p:tgtEl>
                                        <p:attrNameLst>
                                          <p:attrName>style.visibility</p:attrName>
                                        </p:attrNameLst>
                                      </p:cBhvr>
                                      <p:to>
                                        <p:strVal val="visible"/>
                                      </p:to>
                                    </p:set>
                                    <p:anim calcmode="lin" valueType="num">
                                      <p:cBhvr additive="base">
                                        <p:cTn id="37" dur="500" fill="hold"/>
                                        <p:tgtEl>
                                          <p:spTgt spid="11366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366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1943</Words>
  <Application>Microsoft Office PowerPoint</Application>
  <PresentationFormat>On-screen Show (4:3)</PresentationFormat>
  <Paragraphs>103</Paragraphs>
  <Slides>54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54</vt:i4>
      </vt:variant>
    </vt:vector>
  </HeadingPairs>
  <TitlesOfParts>
    <vt:vector size="59" baseType="lpstr">
      <vt:lpstr>Arial</vt:lpstr>
      <vt:lpstr>Calibri</vt:lpstr>
      <vt:lpstr>Times New Roman</vt:lpstr>
      <vt:lpstr>Wingdings</vt:lpstr>
      <vt:lpstr>Office Theme</vt:lpstr>
      <vt:lpstr>Indonesian Foreign Policy 1945 - 1949</vt:lpstr>
      <vt:lpstr>What do we study in this course?</vt:lpstr>
      <vt:lpstr>Different approaches in studying Indonesian foreign policy: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International Context or Environment</vt:lpstr>
      <vt:lpstr>PowerPoint Presentation</vt:lpstr>
      <vt:lpstr>PowerPoint Presentation</vt:lpstr>
      <vt:lpstr>PowerPoint Presentation</vt:lpstr>
      <vt:lpstr>PowerPoint Presentation</vt:lpstr>
      <vt:lpstr>PowerPoint Presentation</vt:lpstr>
      <vt:lpstr>PowerPoint Presentation</vt:lpstr>
      <vt:lpstr>Domestic Situation and Conditions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Did Indonesia maintain its independence?</vt:lpstr>
      <vt:lpstr>PowerPoint Presentation</vt:lpstr>
      <vt:lpstr>PowerPoint Presentation</vt:lpstr>
      <vt:lpstr>The challenges of RI’s diplomacy: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Indonesian Principles of Foreign Policy: How they were invented</vt:lpstr>
      <vt:lpstr>PowerPoint Presentation</vt:lpstr>
      <vt:lpstr> Lessons we may learn from the conduct of RI’s foreign policy during the period of ‘45 – ’49: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Indonesian Foreign Policy 1945 - 1949</dc:title>
  <dc:creator>Alexius Jemadu</dc:creator>
  <cp:lastModifiedBy>Aleksius Jemadu</cp:lastModifiedBy>
  <cp:revision>7</cp:revision>
  <dcterms:created xsi:type="dcterms:W3CDTF">2016-04-20T05:28:17Z</dcterms:created>
  <dcterms:modified xsi:type="dcterms:W3CDTF">2019-07-17T03:21:51Z</dcterms:modified>
</cp:coreProperties>
</file>