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6.jpg" ContentType="image/jpeg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986" autoAdjust="0"/>
  </p:normalViewPr>
  <p:slideViewPr>
    <p:cSldViewPr snapToGrid="0">
      <p:cViewPr varScale="1">
        <p:scale>
          <a:sx n="76" d="100"/>
          <a:sy n="76" d="100"/>
        </p:scale>
        <p:origin x="898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7C1E3-346C-4015-8EEE-422CD37121BE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59824-F89E-45CD-AF61-77FCF46AFA1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0828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59824-F89E-45CD-AF61-77FCF46AFA14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381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936C3-0E72-40F6-8B4C-D3EDEFEC2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2B6D26-21FD-4E27-A9EF-7B4DE5DFD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14AFE-4A6B-41F3-9F79-A62B5934C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17F3-2732-4A48-8417-FDF595D616B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62955-9AAC-4503-9EDE-DF4DBE4CA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F79AB-9CA8-49AE-BB41-5FF5FD311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2996-00A1-4155-BA69-02343BCF228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907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3EB43-5861-4A07-8789-BF49DF407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1781B-0F03-48F3-BCD9-B508641D7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8653E-3AF5-4BA8-8C01-072951307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17F3-2732-4A48-8417-FDF595D616B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604FA-3E53-4108-B28D-DE9A0699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9423B-2A2D-464E-B942-EF2B08D96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2996-00A1-4155-BA69-02343BCF228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992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D39554-7E0A-4698-BBD7-DA1883EAE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8163E-7E00-4070-8A66-37AF7DAC2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57551-2193-4DD6-9B61-3C934A0B5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17F3-2732-4A48-8417-FDF595D616B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43C95-CC17-46DE-83A1-AA60BB94A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11220-0FAB-42E6-930F-21F2A209D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2996-00A1-4155-BA69-02343BCF228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504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C4AE1-8000-4242-B3E1-386B42A3B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40842-7A55-4525-B0FB-F92D24D47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FFC1F-D8A5-4155-8A39-43A44080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17F3-2732-4A48-8417-FDF595D616B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00531-B7B3-44B3-9473-1B59014DD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5F079-B49B-40A6-8BFA-2948B4AA2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2996-00A1-4155-BA69-02343BCF228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087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30A79-77A0-4959-8F0B-B0943571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0ED37-9AA2-4914-9D4B-9FCFC1EDD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11D1A-DEEF-46F0-A905-B7FB17C0B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17F3-2732-4A48-8417-FDF595D616B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43413-6C4E-4ABD-867F-E8BADBF6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933EA-B2C2-43A0-8A7D-EB6F65035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2996-00A1-4155-BA69-02343BCF228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976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4C812-E407-4008-AE63-258DD83BA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B68A3-31D8-490C-8345-CCB054EEB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7AD08-2F60-427B-BB2B-6A3D02D9E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EE837-E3CD-44DA-87A6-5F42C939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17F3-2732-4A48-8417-FDF595D616B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2FA61-58AC-485D-8BD7-371ADA7CD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E981B-5512-42E8-BC83-1C7F0A70C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2996-00A1-4155-BA69-02343BCF228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497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6293A-FD21-4EE2-9DFC-35460C8D4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63830-4B1D-4AEA-85E0-CAF5023B5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C39C0-04C6-4CE6-BB4B-764358D7B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19AE7E-3229-4200-953E-5383913E93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3CFA9E-55BB-4618-BEA3-9A95248E1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DE1434-25F5-4116-BA9D-D7E851B4E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17F3-2732-4A48-8417-FDF595D616B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E0A5A7-5BF6-4FE0-A9CF-4ED84A12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CA8F3-653A-4A8E-98FB-84592E5BB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2996-00A1-4155-BA69-02343BCF228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637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81C9F-28F2-4539-8708-4DAD4D594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48893D-E37E-44EC-B170-C5799C3D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17F3-2732-4A48-8417-FDF595D616B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3A1E0-C17A-4218-B652-F355AA506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2D9799-3C05-4BAB-B628-F8E1E5EC7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2996-00A1-4155-BA69-02343BCF228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806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CE9E3E-F4E6-4FFC-8A71-869D6C4D7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17F3-2732-4A48-8417-FDF595D616B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929BD7-5D22-43BD-B03C-60192EADD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60C4E-7932-404C-8A1D-A732D442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2996-00A1-4155-BA69-02343BCF228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996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1387B-B6A7-44BF-90B3-7D6A391C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1FE73-0908-475C-9A26-ABC2C0ACF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C934E-7184-4985-A092-7C42FD78C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21552-61D4-4E54-AD9E-ADE7D51E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17F3-2732-4A48-8417-FDF595D616B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8FB1F-92DC-4F3C-B4E6-CBA23A7D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0D7F3-A42B-45AA-8CD7-FAB6F3F29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2996-00A1-4155-BA69-02343BCF228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607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B18FB-0BC0-4731-B1A0-876EF689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F42FF6-4539-4BA1-B19C-0E128A0F8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FE70F4-3A0F-452F-BE19-8616B6465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A10A0-EC61-42E6-B16B-6342D090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17F3-2732-4A48-8417-FDF595D616B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22A52-192F-4911-BF87-D90659F51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24C42-25F8-4CD2-AE37-8BD841983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2996-00A1-4155-BA69-02343BCF228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076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C3ADF6-6DEA-41DF-93EA-1976A4300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890DB-4B29-491B-9FFA-1C13C77BC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8317C-B424-49A1-A1BB-DB81F0E09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317F3-2732-4A48-8417-FDF595D616BC}" type="datetimeFigureOut">
              <a:rPr lang="id-ID" smtClean="0"/>
              <a:t>30/06/2021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C045A-EF1A-4346-94A2-3723C9A81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8FE32-5493-496D-A9A2-61C86F622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E2996-00A1-4155-BA69-02343BCF228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177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49B831-9A35-4725-A0A1-D105AD87DD7A}"/>
              </a:ext>
            </a:extLst>
          </p:cNvPr>
          <p:cNvSpPr txBox="1">
            <a:spLocks/>
          </p:cNvSpPr>
          <p:nvPr/>
        </p:nvSpPr>
        <p:spPr>
          <a:xfrm>
            <a:off x="414130" y="173936"/>
            <a:ext cx="11363740" cy="2213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err="1"/>
              <a:t>Teknologi</a:t>
            </a:r>
            <a:r>
              <a:rPr lang="en-US" sz="5400" b="1" dirty="0"/>
              <a:t>, </a:t>
            </a:r>
            <a:r>
              <a:rPr lang="en-US" sz="5400" b="1" dirty="0" err="1"/>
              <a:t>Inovasi</a:t>
            </a:r>
            <a:r>
              <a:rPr lang="en-US" sz="5400" b="1" dirty="0"/>
              <a:t>, dan </a:t>
            </a:r>
            <a:r>
              <a:rPr lang="en-US" sz="5400" b="1" dirty="0" err="1"/>
              <a:t>Manusia</a:t>
            </a:r>
            <a:endParaRPr lang="en-ID" sz="4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8A20F2D-4666-48A1-B4E9-5AF4B68C9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512" y="5032512"/>
            <a:ext cx="9051235" cy="14411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MK </a:t>
            </a:r>
            <a:r>
              <a:rPr lang="en-US" dirty="0" err="1"/>
              <a:t>Sistem</a:t>
            </a:r>
            <a:r>
              <a:rPr lang="en-US" dirty="0"/>
              <a:t> Smart City</a:t>
            </a:r>
          </a:p>
          <a:p>
            <a:r>
              <a:rPr lang="en-US" dirty="0"/>
              <a:t>Teknik Telekomunikasi dan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err="1"/>
              <a:t>Jurusan</a:t>
            </a:r>
            <a:r>
              <a:rPr lang="en-US" dirty="0"/>
              <a:t> Teknik </a:t>
            </a:r>
            <a:r>
              <a:rPr lang="en-US" dirty="0" err="1"/>
              <a:t>Elektro</a:t>
            </a:r>
            <a:endParaRPr lang="en-US" dirty="0"/>
          </a:p>
          <a:p>
            <a:r>
              <a:rPr lang="en-US" dirty="0"/>
              <a:t>Universitas </a:t>
            </a:r>
            <a:r>
              <a:rPr lang="en-US" dirty="0" err="1"/>
              <a:t>Sriwijaya</a:t>
            </a:r>
            <a:endParaRPr lang="en-ID" dirty="0"/>
          </a:p>
          <a:p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28AAF2-E7FB-4CBB-8BF9-56C2D2FB1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844" y="2597977"/>
            <a:ext cx="3342312" cy="222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08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9B00-7372-4D7C-AA3C-121DEB817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 </a:t>
            </a:r>
            <a:r>
              <a:rPr lang="en-US" dirty="0" err="1"/>
              <a:t>aktif</a:t>
            </a:r>
            <a:r>
              <a:rPr lang="en-US" dirty="0"/>
              <a:t> dan sensor </a:t>
            </a:r>
            <a:r>
              <a:rPr lang="en-US" dirty="0" err="1"/>
              <a:t>pasif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EB7D1-A598-4059-B323-7D33FA6BB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Sensor </a:t>
            </a:r>
            <a:r>
              <a:rPr lang="en-US" b="1" dirty="0" err="1"/>
              <a:t>aktif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sensor 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untuk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i="1" dirty="0"/>
              <a:t>output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, </a:t>
            </a:r>
            <a:r>
              <a:rPr lang="en-US" b="1" dirty="0"/>
              <a:t>sensor </a:t>
            </a:r>
            <a:r>
              <a:rPr lang="en-US" b="1" dirty="0" err="1"/>
              <a:t>pasif</a:t>
            </a:r>
            <a:r>
              <a:rPr lang="en-US" b="1" dirty="0"/>
              <a:t> </a:t>
            </a:r>
            <a:r>
              <a:rPr lang="en-US" dirty="0"/>
              <a:t>tidak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sinyal </a:t>
            </a:r>
            <a:r>
              <a:rPr lang="en-US" dirty="0" err="1"/>
              <a:t>elektrik</a:t>
            </a:r>
            <a:r>
              <a:rPr lang="en-US" dirty="0"/>
              <a:t>.</a:t>
            </a:r>
          </a:p>
          <a:p>
            <a:pPr lvl="1" algn="just"/>
            <a:r>
              <a:rPr lang="en-US" dirty="0"/>
              <a:t>Dalam </a:t>
            </a:r>
            <a:r>
              <a:rPr lang="en-US" dirty="0" err="1"/>
              <a:t>pengukuran</a:t>
            </a:r>
            <a:r>
              <a:rPr lang="en-US" dirty="0"/>
              <a:t>,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sensor </a:t>
            </a:r>
            <a:r>
              <a:rPr lang="en-US" dirty="0" err="1"/>
              <a:t>pasif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CDE70B-4F1A-4D79-87A5-65EECEBA6F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691" y="3970915"/>
            <a:ext cx="4378617" cy="252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336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0BA61-B785-4C24-8164-45DE297DE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Sinyal analog dan digital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E8BA9-1ADC-4579-A2D5-F7EA0D70D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000" b="1" dirty="0"/>
              <a:t>Sinyal analog </a:t>
            </a:r>
            <a:r>
              <a:rPr lang="id-ID" sz="2000" dirty="0"/>
              <a:t>adalah gelombang kontinu </a:t>
            </a:r>
            <a:r>
              <a:rPr lang="en-US" sz="2000" dirty="0"/>
              <a:t>(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terbatas</a:t>
            </a:r>
            <a:r>
              <a:rPr lang="en-US" sz="2000" dirty="0"/>
              <a:t>) </a:t>
            </a:r>
            <a:r>
              <a:rPr lang="id-ID" sz="2000" dirty="0"/>
              <a:t>yang berubah selama periode waktu tertentu. </a:t>
            </a:r>
            <a:r>
              <a:rPr lang="en-US" sz="2000" dirty="0"/>
              <a:t>Yang </a:t>
            </a:r>
            <a:r>
              <a:rPr lang="en-US" sz="2000" dirty="0" err="1"/>
              <a:t>membatasinya</a:t>
            </a:r>
            <a:r>
              <a:rPr lang="en-US" sz="2000" dirty="0"/>
              <a:t> </a:t>
            </a:r>
            <a:r>
              <a:rPr lang="en-US" sz="2000" dirty="0" err="1"/>
              <a:t>hanyalah</a:t>
            </a:r>
            <a:r>
              <a:rPr lang="en-US" sz="2000" dirty="0"/>
              <a:t> </a:t>
            </a:r>
            <a:r>
              <a:rPr lang="en-US" sz="2000" dirty="0" err="1"/>
              <a:t>keakuratan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perangkatnya</a:t>
            </a:r>
            <a:r>
              <a:rPr lang="en-US" sz="2000" dirty="0"/>
              <a:t>.</a:t>
            </a:r>
          </a:p>
          <a:p>
            <a:pPr algn="just"/>
            <a:r>
              <a:rPr lang="id-ID" sz="2000" b="1" dirty="0"/>
              <a:t>Sinyal digital </a:t>
            </a:r>
            <a:r>
              <a:rPr lang="id-ID" sz="2000" dirty="0"/>
              <a:t>adalah gelombang diskrit yang membawa informasi dalam bentuk biner</a:t>
            </a:r>
            <a:endParaRPr lang="en-US" sz="2000" dirty="0"/>
          </a:p>
          <a:p>
            <a:pPr algn="just"/>
            <a:r>
              <a:rPr lang="en-US" sz="2000" dirty="0" err="1"/>
              <a:t>Teknologi</a:t>
            </a:r>
            <a:r>
              <a:rPr lang="en-US" sz="2000" dirty="0"/>
              <a:t> sensor lebih </a:t>
            </a:r>
            <a:r>
              <a:rPr lang="en-US" sz="2000" dirty="0" err="1"/>
              <a:t>banyak</a:t>
            </a:r>
            <a:r>
              <a:rPr lang="en-US" sz="2000" dirty="0"/>
              <a:t> ke </a:t>
            </a:r>
            <a:r>
              <a:rPr lang="en-US" sz="2000" dirty="0" err="1"/>
              <a:t>arah</a:t>
            </a:r>
            <a:r>
              <a:rPr lang="en-US" sz="2000" dirty="0"/>
              <a:t> sinyal digital yang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representasi</a:t>
            </a:r>
            <a:r>
              <a:rPr lang="en-US" sz="2000" dirty="0"/>
              <a:t> </a:t>
            </a:r>
            <a:r>
              <a:rPr lang="en-US" sz="2000" dirty="0" err="1"/>
              <a:t>logika</a:t>
            </a:r>
            <a:r>
              <a:rPr lang="en-US" sz="2000" dirty="0"/>
              <a:t> “0” (false) </a:t>
            </a:r>
            <a:r>
              <a:rPr lang="en-US" sz="2000" dirty="0" err="1"/>
              <a:t>atau</a:t>
            </a:r>
            <a:r>
              <a:rPr lang="en-US" sz="2000" dirty="0"/>
              <a:t> “1” (true).</a:t>
            </a:r>
          </a:p>
          <a:p>
            <a:pPr algn="just"/>
            <a:r>
              <a:rPr lang="id-ID" sz="2000" dirty="0"/>
              <a:t>Sinyal-sinyal </a:t>
            </a:r>
            <a:r>
              <a:rPr lang="en-US" sz="2000" dirty="0"/>
              <a:t>d</a:t>
            </a:r>
            <a:r>
              <a:rPr lang="id-ID" sz="2000" dirty="0"/>
              <a:t>igital cenderung lebih tinggi dan lebih dapat diandalkan untuk pengukuran yang </a:t>
            </a:r>
            <a:r>
              <a:rPr lang="id-ID" sz="2000" b="1" dirty="0"/>
              <a:t>tepat</a:t>
            </a:r>
            <a:r>
              <a:rPr lang="en-US" sz="2000" b="1" dirty="0"/>
              <a:t> </a:t>
            </a:r>
            <a:r>
              <a:rPr lang="en-US" sz="2000" i="1" dirty="0"/>
              <a:t>(“less noisy”).</a:t>
            </a:r>
            <a:r>
              <a:rPr lang="en-US" sz="2000" dirty="0"/>
              <a:t> </a:t>
            </a:r>
          </a:p>
          <a:p>
            <a:pPr marL="0" indent="0" algn="just">
              <a:buNone/>
            </a:pPr>
            <a:endParaRPr lang="id-ID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BD6041-7805-4669-A104-F5CAB5036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476" y="4027090"/>
            <a:ext cx="4307048" cy="246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30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AB50E-FA06-4E55-BC00-EC6DE1D00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sinyal: </a:t>
            </a:r>
            <a:r>
              <a:rPr lang="en-US" dirty="0" err="1"/>
              <a:t>berbicara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5592E-B957-451E-A128-8CBD3F98D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/>
              <a:t>Mikrofon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memperkuat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.</a:t>
            </a:r>
          </a:p>
          <a:p>
            <a:pPr algn="just"/>
            <a:r>
              <a:rPr lang="en-US" b="1" dirty="0"/>
              <a:t>Speaker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sinyal yang </a:t>
            </a:r>
            <a:r>
              <a:rPr lang="en-US" dirty="0" err="1"/>
              <a:t>diperkuat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mikrofon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sensor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dan </a:t>
            </a:r>
            <a:r>
              <a:rPr lang="en-US" dirty="0" err="1"/>
              <a:t>mengubah</a:t>
            </a:r>
            <a:r>
              <a:rPr lang="en-US" dirty="0"/>
              <a:t> sinyal analog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transduksi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9C2A35-8E2F-48F3-9B19-E2D3A3B3BA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153" y="3903535"/>
            <a:ext cx="7109694" cy="240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955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AB5E3-B25A-4641-A420-D6C214A90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101"/>
            <a:ext cx="10515600" cy="5757862"/>
          </a:xfrm>
        </p:spPr>
        <p:txBody>
          <a:bodyPr/>
          <a:lstStyle/>
          <a:p>
            <a:pPr algn="just"/>
            <a:r>
              <a:rPr lang="en-US" dirty="0"/>
              <a:t>Sinyal itu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diperkuat</a:t>
            </a:r>
            <a:r>
              <a:rPr lang="en-US" dirty="0"/>
              <a:t>, </a:t>
            </a:r>
            <a:r>
              <a:rPr lang="en-US" dirty="0" err="1"/>
              <a:t>diproses</a:t>
            </a:r>
            <a:r>
              <a:rPr lang="en-US" dirty="0"/>
              <a:t>, </a:t>
            </a:r>
            <a:r>
              <a:rPr lang="en-US" dirty="0" err="1"/>
              <a:t>dikirimkan</a:t>
            </a:r>
            <a:r>
              <a:rPr lang="en-US" dirty="0"/>
              <a:t>, dan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dikonversi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transduksi</a:t>
            </a:r>
            <a:r>
              <a:rPr lang="en-US" dirty="0"/>
              <a:t> lain ke sinyal analog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oleh speaker,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didengar</a:t>
            </a:r>
            <a:r>
              <a:rPr lang="en-US" dirty="0"/>
              <a:t> oleh </a:t>
            </a:r>
            <a:r>
              <a:rPr lang="en-US" dirty="0" err="1"/>
              <a:t>telinga</a:t>
            </a:r>
            <a:r>
              <a:rPr lang="en-US" dirty="0"/>
              <a:t> analog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pPr algn="just"/>
            <a:r>
              <a:rPr lang="id-ID" dirty="0"/>
              <a:t>Kita bergantung pada sistem pemrosesan kita sendiri — tubuh manusia — sepanjang waktu. Dan dengan cara yang sama bahwa tubuh terdiri dari sensor, </a:t>
            </a:r>
            <a:r>
              <a:rPr lang="en-US" dirty="0" err="1"/>
              <a:t>i</a:t>
            </a:r>
            <a:r>
              <a:rPr lang="id-ID" dirty="0"/>
              <a:t>nternet akan membentuk kota kita</a:t>
            </a:r>
            <a:r>
              <a:rPr lang="en-US" dirty="0"/>
              <a:t> juga.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7624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4A3FC-9C7C-4717-9E7B-7E7A886F1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of Things (IoT)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95F4D-1390-4A11-BEC1-8A63F2E94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Perangkat</a:t>
            </a:r>
            <a:r>
              <a:rPr lang="en-US" dirty="0"/>
              <a:t> yang </a:t>
            </a:r>
            <a:r>
              <a:rPr lang="en-US" dirty="0" err="1"/>
              <a:t>terkoneksi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suatu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mengoptimalkan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;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;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; </a:t>
            </a:r>
            <a:r>
              <a:rPr lang="en-US" dirty="0" err="1"/>
              <a:t>mempermudah</a:t>
            </a:r>
            <a:r>
              <a:rPr lang="en-US" dirty="0"/>
              <a:t> proses </a:t>
            </a:r>
            <a:r>
              <a:rPr lang="en-US" dirty="0" err="1"/>
              <a:t>produksi</a:t>
            </a:r>
            <a:r>
              <a:rPr lang="en-US" dirty="0"/>
              <a:t>;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keamananan</a:t>
            </a:r>
            <a:r>
              <a:rPr lang="en-US" dirty="0"/>
              <a:t>; dan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Ini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id-ID" dirty="0"/>
              <a:t>interaksi manusia dan mesin</a:t>
            </a:r>
            <a:r>
              <a:rPr lang="en-US" dirty="0"/>
              <a:t> di </a:t>
            </a:r>
            <a:r>
              <a:rPr lang="en-US" dirty="0" err="1"/>
              <a:t>kota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tinggali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Faktanya</a:t>
            </a:r>
            <a:r>
              <a:rPr lang="en-US" dirty="0"/>
              <a:t>, dengan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ini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untuk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i="1" dirty="0"/>
              <a:t>highest value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pada </a:t>
            </a:r>
            <a:r>
              <a:rPr lang="en-US" dirty="0" err="1"/>
              <a:t>saat</a:t>
            </a:r>
            <a:r>
              <a:rPr lang="en-US" dirty="0"/>
              <a:t> itu.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89491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F6A5D-67B8-4B8B-8F13-F659B9A49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857"/>
            <a:ext cx="10515600" cy="5687106"/>
          </a:xfrm>
        </p:spPr>
        <p:txBody>
          <a:bodyPr/>
          <a:lstStyle/>
          <a:p>
            <a:pPr algn="just"/>
            <a:r>
              <a:rPr lang="en-US" dirty="0"/>
              <a:t>B</a:t>
            </a:r>
            <a:r>
              <a:rPr lang="id-ID" dirty="0"/>
              <a:t>eberapa pakar mengklaim bahwa pemenang sesungguhnya dalam perlombaan teknologi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penemu</a:t>
            </a:r>
            <a:r>
              <a:rPr lang="en-US" dirty="0"/>
              <a:t> </a:t>
            </a:r>
            <a:r>
              <a:rPr lang="id-ID" dirty="0"/>
              <a:t>"</a:t>
            </a:r>
            <a:r>
              <a:rPr lang="id-ID" i="1" dirty="0"/>
              <a:t>god platform</a:t>
            </a:r>
            <a:r>
              <a:rPr lang="id-ID" dirty="0"/>
              <a:t>" virtual,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id-ID" dirty="0"/>
              <a:t>orang yang membangun "lapisan kecerdasan dan antarmuka pengguna </a:t>
            </a:r>
            <a:r>
              <a:rPr lang="en-US" dirty="0"/>
              <a:t>yang </a:t>
            </a:r>
            <a:r>
              <a:rPr lang="id-ID" dirty="0"/>
              <a:t>terhubung </a:t>
            </a:r>
            <a:r>
              <a:rPr lang="en-US" dirty="0"/>
              <a:t>untuk </a:t>
            </a:r>
            <a:r>
              <a:rPr lang="id-ID" dirty="0"/>
              <a:t>menyatukan perangkat dan layanan web.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5502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FA-1E73-4AD8-9DAA-C31244CFB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Kesiapan</a:t>
            </a:r>
            <a:r>
              <a:rPr lang="en-US" dirty="0"/>
              <a:t> </a:t>
            </a:r>
            <a:r>
              <a:rPr lang="en-US" dirty="0" err="1"/>
              <a:t>Teknologi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73D1F-37C4-426E-A178-C8604B230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Kota-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di dunia </a:t>
            </a:r>
            <a:r>
              <a:rPr lang="en-US" dirty="0" err="1"/>
              <a:t>sistem</a:t>
            </a:r>
            <a:r>
              <a:rPr lang="en-US" dirty="0"/>
              <a:t> control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r>
              <a:rPr lang="en-US" dirty="0" err="1"/>
              <a:t>Walau</a:t>
            </a:r>
            <a:r>
              <a:rPr lang="en-US" dirty="0"/>
              <a:t> CCTV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terpasang</a:t>
            </a:r>
            <a:r>
              <a:rPr lang="en-US" dirty="0"/>
              <a:t>,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yang </a:t>
            </a:r>
            <a:r>
              <a:rPr lang="en-US" dirty="0" err="1"/>
              <a:t>berjaga</a:t>
            </a:r>
            <a:r>
              <a:rPr lang="en-US" dirty="0"/>
              <a:t> di </a:t>
            </a:r>
            <a:r>
              <a:rPr lang="en-US" dirty="0" err="1"/>
              <a:t>sekitarnya</a:t>
            </a:r>
            <a:r>
              <a:rPr lang="en-US" dirty="0"/>
              <a:t>.</a:t>
            </a:r>
          </a:p>
          <a:p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kegunaannya</a:t>
            </a:r>
            <a:r>
              <a:rPr lang="en-US" dirty="0"/>
              <a:t> untuk </a:t>
            </a:r>
            <a:r>
              <a:rPr lang="en-US" dirty="0" err="1"/>
              <a:t>menghambat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dipertanyakan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tertandingi</a:t>
            </a:r>
            <a:r>
              <a:rPr lang="en-US" dirty="0"/>
              <a:t> untuk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penjahat</a:t>
            </a:r>
            <a:r>
              <a:rPr lang="en-US" dirty="0"/>
              <a:t>.</a:t>
            </a:r>
          </a:p>
          <a:p>
            <a:r>
              <a:rPr lang="en-US" dirty="0"/>
              <a:t>Di </a:t>
            </a:r>
            <a:r>
              <a:rPr lang="en-US" dirty="0" err="1"/>
              <a:t>sisi</a:t>
            </a:r>
            <a:r>
              <a:rPr lang="en-US" dirty="0"/>
              <a:t> lain, CCTV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memantau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,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,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, </a:t>
            </a:r>
            <a:r>
              <a:rPr lang="en-US" dirty="0" err="1"/>
              <a:t>gerbang</a:t>
            </a:r>
            <a:r>
              <a:rPr lang="en-US" dirty="0"/>
              <a:t> </a:t>
            </a:r>
            <a:r>
              <a:rPr lang="en-US" dirty="0" err="1"/>
              <a:t>tol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bisa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5382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E6406-8584-4B02-9E3D-0CD2B197F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Technology: A Better Vision</a:t>
            </a:r>
            <a:endParaRPr lang="id-ID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2E32A-35F6-443E-BF8E-D75A10595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Kita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yang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dengan </a:t>
            </a:r>
            <a:r>
              <a:rPr lang="en-US" dirty="0" err="1"/>
              <a:t>keakuratan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Contoh:</a:t>
            </a:r>
          </a:p>
          <a:p>
            <a:pPr lvl="1" algn="just"/>
            <a:r>
              <a:rPr lang="en-US" dirty="0" err="1"/>
              <a:t>Pengindraan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jauh </a:t>
            </a:r>
            <a:r>
              <a:rPr lang="en-US" dirty="0" err="1"/>
              <a:t>menggunakan</a:t>
            </a:r>
            <a:r>
              <a:rPr lang="en-US" dirty="0"/>
              <a:t> satelit</a:t>
            </a:r>
          </a:p>
          <a:p>
            <a:pPr lvl="1" algn="just"/>
            <a:r>
              <a:rPr lang="en-US" dirty="0" err="1"/>
              <a:t>Teknologi</a:t>
            </a:r>
            <a:r>
              <a:rPr lang="en-US" dirty="0"/>
              <a:t> gelombang </a:t>
            </a:r>
            <a:r>
              <a:rPr lang="en-US" dirty="0" err="1"/>
              <a:t>mikro</a:t>
            </a:r>
            <a:r>
              <a:rPr lang="en-US" dirty="0"/>
              <a:t> untuk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topologi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laut</a:t>
            </a:r>
            <a:endParaRPr lang="en-US" dirty="0"/>
          </a:p>
          <a:p>
            <a:pPr lvl="1" algn="just"/>
            <a:r>
              <a:rPr lang="en-US" dirty="0" err="1"/>
              <a:t>Dsb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Ini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untuk </a:t>
            </a:r>
            <a:r>
              <a:rPr lang="en-US" dirty="0" err="1"/>
              <a:t>melakukan</a:t>
            </a:r>
            <a:r>
              <a:rPr lang="en-US" dirty="0"/>
              <a:t> suatu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data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kumpulkan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tidak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data, </a:t>
            </a:r>
            <a:r>
              <a:rPr lang="en-US" dirty="0" err="1"/>
              <a:t>melainkan</a:t>
            </a:r>
            <a:r>
              <a:rPr lang="en-US" dirty="0"/>
              <a:t> juga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,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masyakarat</a:t>
            </a:r>
            <a:r>
              <a:rPr lang="en-US" dirty="0"/>
              <a:t>, dan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43141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0EA9-3E2B-484D-9E7F-370E48A34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dan </a:t>
            </a:r>
            <a:r>
              <a:rPr lang="en-US" dirty="0" err="1"/>
              <a:t>Teknologi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47483-F964-4FF2-85BF-75C058E18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/>
              <a:t>Penulis fiksi ilmiah Vernor Vinge menyebut kondisi ini sebagai "</a:t>
            </a:r>
            <a:r>
              <a:rPr lang="id-ID" i="1" dirty="0"/>
              <a:t>era posthuman</a:t>
            </a:r>
            <a:r>
              <a:rPr lang="id-ID" dirty="0"/>
              <a:t>" — perubahan dalam proses evolusi di mana evolusi biologi digantikan oleh evolusi teknologi</a:t>
            </a:r>
            <a:r>
              <a:rPr lang="en-US" dirty="0"/>
              <a:t>.</a:t>
            </a:r>
          </a:p>
          <a:p>
            <a:pPr algn="just"/>
            <a:r>
              <a:rPr lang="en-US" i="1" dirty="0"/>
              <a:t>Smart city </a:t>
            </a:r>
            <a:r>
              <a:rPr lang="id-ID" dirty="0"/>
              <a:t>akan dihasilkan dari investasi pintar dalam teknologi, dari respons kita terhadap teknologi itu sendiri, dan dari apa yang kita bangun dengan manfaat penginderaan, pengukuran, dan aktuasi yang lebih baik.</a:t>
            </a:r>
          </a:p>
        </p:txBody>
      </p:sp>
    </p:spTree>
    <p:extLst>
      <p:ext uri="{BB962C8B-B14F-4D97-AF65-F5344CB8AC3E}">
        <p14:creationId xmlns:p14="http://schemas.microsoft.com/office/powerpoint/2010/main" val="994547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80987-5FA7-4C7D-A0A5-C6B1C590A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i="1" dirty="0"/>
              <a:t>People and Technology: </a:t>
            </a:r>
            <a:br>
              <a:rPr lang="en-US" i="1" dirty="0"/>
            </a:br>
            <a:r>
              <a:rPr lang="en-US" i="1" dirty="0"/>
              <a:t>Collision or Cooperation</a:t>
            </a:r>
            <a:r>
              <a:rPr lang="en-US" dirty="0"/>
              <a:t>?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FFFCE-E693-487E-884C-12D713FB8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dirty="0"/>
              <a:t>Kita membutuhkan teknologi yang </a:t>
            </a:r>
            <a:r>
              <a:rPr lang="en-US" dirty="0" err="1"/>
              <a:t>dapat</a:t>
            </a:r>
            <a:r>
              <a:rPr lang="id-ID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A</a:t>
            </a:r>
            <a:r>
              <a:rPr lang="id-ID" dirty="0"/>
              <a:t>gar itu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id-ID" dirty="0"/>
              <a:t>tercapai, solusi harus dirancang ke dalam sistem yang memenuhi tantangan dan </a:t>
            </a:r>
            <a:r>
              <a:rPr lang="en-US" dirty="0" err="1"/>
              <a:t>selaras</a:t>
            </a:r>
            <a:r>
              <a:rPr lang="en-US" dirty="0"/>
              <a:t> dengan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.</a:t>
            </a:r>
          </a:p>
          <a:p>
            <a:pPr algn="just"/>
            <a:r>
              <a:rPr lang="en-ID" sz="2800" spc="-5" dirty="0">
                <a:solidFill>
                  <a:prstClr val="black"/>
                </a:solidFill>
                <a:latin typeface="Carlito"/>
                <a:cs typeface="Carlito"/>
              </a:rPr>
              <a:t>Oleh </a:t>
            </a:r>
            <a:r>
              <a:rPr lang="en-ID" sz="2800" spc="-10" dirty="0" err="1">
                <a:solidFill>
                  <a:prstClr val="black"/>
                </a:solidFill>
                <a:latin typeface="Carlito"/>
                <a:cs typeface="Carlito"/>
              </a:rPr>
              <a:t>karena</a:t>
            </a:r>
            <a:r>
              <a:rPr lang="en-ID" sz="2800" spc="-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ID" sz="2800" spc="-10" dirty="0" err="1">
                <a:solidFill>
                  <a:prstClr val="black"/>
                </a:solidFill>
                <a:latin typeface="Carlito"/>
                <a:cs typeface="Carlito"/>
              </a:rPr>
              <a:t>itu</a:t>
            </a:r>
            <a:r>
              <a:rPr lang="en-ID" sz="2800" spc="-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ID" sz="2800" spc="-5" dirty="0" err="1">
                <a:solidFill>
                  <a:prstClr val="black"/>
                </a:solidFill>
                <a:latin typeface="Carlito"/>
                <a:cs typeface="Carlito"/>
              </a:rPr>
              <a:t>lihatlah</a:t>
            </a:r>
            <a:r>
              <a:rPr lang="en-ID" sz="2800" spc="-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ID" sz="2800" spc="-25" dirty="0" err="1">
                <a:solidFill>
                  <a:prstClr val="black"/>
                </a:solidFill>
                <a:latin typeface="Carlito"/>
                <a:cs typeface="Carlito"/>
              </a:rPr>
              <a:t>kota</a:t>
            </a:r>
            <a:r>
              <a:rPr lang="en-ID" sz="2800" spc="-2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ID" sz="2800" spc="-10" dirty="0" err="1">
                <a:solidFill>
                  <a:prstClr val="black"/>
                </a:solidFill>
                <a:latin typeface="Carlito"/>
                <a:cs typeface="Carlito"/>
              </a:rPr>
              <a:t>pintar</a:t>
            </a:r>
            <a:r>
              <a:rPr lang="en-ID" sz="2800" spc="-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ID" sz="2800" spc="-15" dirty="0" err="1">
                <a:solidFill>
                  <a:prstClr val="black"/>
                </a:solidFill>
                <a:latin typeface="Carlito"/>
                <a:cs typeface="Carlito"/>
              </a:rPr>
              <a:t>sebagai</a:t>
            </a:r>
            <a:r>
              <a:rPr lang="en-ID" sz="2800" spc="-1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ID" sz="2800" spc="-10" dirty="0" err="1">
                <a:solidFill>
                  <a:prstClr val="black"/>
                </a:solidFill>
                <a:latin typeface="Carlito"/>
                <a:cs typeface="Carlito"/>
              </a:rPr>
              <a:t>suatu</a:t>
            </a:r>
            <a:r>
              <a:rPr lang="en-ID" sz="2800" spc="-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ID" sz="2800" spc="-10" dirty="0" err="1">
                <a:solidFill>
                  <a:prstClr val="black"/>
                </a:solidFill>
                <a:latin typeface="Carlito"/>
                <a:cs typeface="Carlito"/>
              </a:rPr>
              <a:t>sistem</a:t>
            </a:r>
            <a:r>
              <a:rPr lang="en-ID" sz="2800" spc="-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ID" sz="2800" spc="-15" dirty="0" err="1">
                <a:solidFill>
                  <a:prstClr val="black"/>
                </a:solidFill>
                <a:latin typeface="Carlito"/>
                <a:cs typeface="Carlito"/>
              </a:rPr>
              <a:t>layanan</a:t>
            </a:r>
            <a:r>
              <a:rPr lang="en-ID" sz="2800" spc="-1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ID" sz="2800" spc="-10" dirty="0">
                <a:solidFill>
                  <a:prstClr val="black"/>
                </a:solidFill>
                <a:latin typeface="Carlito"/>
                <a:cs typeface="Carlito"/>
              </a:rPr>
              <a:t>yang  </a:t>
            </a:r>
            <a:r>
              <a:rPr lang="en-ID" sz="2800" spc="-10" dirty="0" err="1">
                <a:solidFill>
                  <a:prstClr val="black"/>
                </a:solidFill>
                <a:latin typeface="Carlito"/>
                <a:cs typeface="Carlito"/>
              </a:rPr>
              <a:t>dapat</a:t>
            </a:r>
            <a:r>
              <a:rPr lang="en-ID" sz="2800" spc="-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ID" sz="2800" spc="-10" dirty="0" err="1">
                <a:solidFill>
                  <a:prstClr val="black"/>
                </a:solidFill>
                <a:latin typeface="Carlito"/>
                <a:cs typeface="Carlito"/>
              </a:rPr>
              <a:t>menawarkan</a:t>
            </a:r>
            <a:r>
              <a:rPr lang="en-ID" sz="2800" spc="-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ID" sz="2800" spc="-15" dirty="0" err="1">
                <a:solidFill>
                  <a:prstClr val="black"/>
                </a:solidFill>
                <a:latin typeface="Carlito"/>
                <a:cs typeface="Carlito"/>
              </a:rPr>
              <a:t>kesejahteraan</a:t>
            </a:r>
            <a:r>
              <a:rPr lang="en-ID" sz="2800" spc="-15" dirty="0">
                <a:solidFill>
                  <a:prstClr val="black"/>
                </a:solidFill>
                <a:latin typeface="Carlito"/>
                <a:cs typeface="Carlito"/>
              </a:rPr>
              <a:t>. </a:t>
            </a:r>
            <a:r>
              <a:rPr lang="en-ID" sz="2800" spc="-5" dirty="0" err="1">
                <a:solidFill>
                  <a:prstClr val="black"/>
                </a:solidFill>
                <a:latin typeface="Carlito"/>
                <a:cs typeface="Carlito"/>
              </a:rPr>
              <a:t>Dianalogikan</a:t>
            </a:r>
            <a:r>
              <a:rPr lang="en-ID" sz="2800" spc="-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ID" sz="2800" spc="-5" dirty="0" err="1">
                <a:solidFill>
                  <a:prstClr val="black"/>
                </a:solidFill>
                <a:latin typeface="Carlito"/>
                <a:cs typeface="Carlito"/>
              </a:rPr>
              <a:t>seperti</a:t>
            </a:r>
            <a:r>
              <a:rPr lang="en-ID" sz="2800" spc="-5" dirty="0">
                <a:solidFill>
                  <a:prstClr val="black"/>
                </a:solidFill>
                <a:latin typeface="Carlito"/>
                <a:cs typeface="Carlito"/>
              </a:rPr>
              <a:t> badan </a:t>
            </a:r>
            <a:r>
              <a:rPr lang="en-ID" sz="2800" spc="-5" dirty="0" err="1">
                <a:solidFill>
                  <a:prstClr val="black"/>
                </a:solidFill>
                <a:latin typeface="Carlito"/>
                <a:cs typeface="Carlito"/>
              </a:rPr>
              <a:t>manusia</a:t>
            </a:r>
            <a:r>
              <a:rPr lang="en-ID" sz="2800" spc="-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ID" sz="2800" spc="-5" dirty="0" err="1">
                <a:solidFill>
                  <a:prstClr val="black"/>
                </a:solidFill>
                <a:latin typeface="Carlito"/>
                <a:cs typeface="Carlito"/>
              </a:rPr>
              <a:t>dalam</a:t>
            </a:r>
            <a:r>
              <a:rPr lang="en-ID" sz="2800" spc="-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ID" sz="2800" spc="-15" dirty="0" err="1">
                <a:solidFill>
                  <a:prstClr val="black"/>
                </a:solidFill>
                <a:latin typeface="Carlito"/>
                <a:cs typeface="Carlito"/>
              </a:rPr>
              <a:t>kondisi</a:t>
            </a:r>
            <a:r>
              <a:rPr lang="en-ID" sz="2800" spc="-1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ID" sz="2800" spc="-10" dirty="0">
                <a:solidFill>
                  <a:prstClr val="black"/>
                </a:solidFill>
                <a:latin typeface="Carlito"/>
                <a:cs typeface="Carlito"/>
              </a:rPr>
              <a:t>yang</a:t>
            </a:r>
            <a:r>
              <a:rPr lang="en-ID" sz="2800" spc="-1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ID" sz="2800" spc="-10" dirty="0" err="1">
                <a:solidFill>
                  <a:prstClr val="black"/>
                </a:solidFill>
                <a:latin typeface="Carlito"/>
                <a:cs typeface="Carlito"/>
              </a:rPr>
              <a:t>sehat</a:t>
            </a:r>
            <a:r>
              <a:rPr lang="en-ID" sz="2800" spc="-10" dirty="0">
                <a:solidFill>
                  <a:prstClr val="black"/>
                </a:solidFill>
                <a:latin typeface="Carlito"/>
                <a:cs typeface="Carlito"/>
              </a:rPr>
              <a:t>.</a:t>
            </a:r>
            <a:endParaRPr lang="en-ID"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algn="just"/>
            <a:r>
              <a:rPr lang="id-ID" dirty="0"/>
              <a:t>Dalam kota cerdas, sistem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tubuhnya</a:t>
            </a:r>
            <a:r>
              <a:rPr lang="id-ID" dirty="0"/>
              <a:t> terletak pada lingkungan,  tempat tinggal, dan pekerjaan. Sistem sarafnya yaitu infrastruktur  komunikasi, paru-parunya adalah aliran data yang mendukung sistem  cerdas, sementara jantung dari kota cerdas adalah manusia dan  komunitas yang membawa </a:t>
            </a:r>
            <a:r>
              <a:rPr lang="en-US" dirty="0" err="1"/>
              <a:t>semangat</a:t>
            </a:r>
            <a:r>
              <a:rPr lang="en-US" dirty="0"/>
              <a:t>, </a:t>
            </a:r>
            <a:r>
              <a:rPr lang="id-ID" dirty="0"/>
              <a:t>kreati</a:t>
            </a:r>
            <a:r>
              <a:rPr lang="en-US" dirty="0"/>
              <a:t>v</a:t>
            </a:r>
            <a:r>
              <a:rPr lang="id-ID" dirty="0"/>
              <a:t>itas</a:t>
            </a:r>
            <a:r>
              <a:rPr lang="en-US" dirty="0"/>
              <a:t>,</a:t>
            </a:r>
            <a:r>
              <a:rPr lang="id-ID" dirty="0"/>
              <a:t> dan inovasi.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BA4AA4-3915-4B54-B008-D31A65185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336" y="187003"/>
            <a:ext cx="1127764" cy="15036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6E3E09-9954-439D-ADC1-E6093479EE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550" y="254471"/>
            <a:ext cx="971130" cy="150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09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64212-9070-4D3F-AA1B-9184FB598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Sensors to Services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71977-DDBC-476E-8950-B661DA20B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016" y="4887912"/>
            <a:ext cx="10515600" cy="1604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perluasan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ialah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id-ID" sz="2400" dirty="0"/>
              <a:t>berbasis </a:t>
            </a:r>
            <a:r>
              <a:rPr lang="en-US" sz="2400" i="1" dirty="0"/>
              <a:t>cloud</a:t>
            </a:r>
            <a:r>
              <a:rPr lang="id-ID" sz="2400" dirty="0"/>
              <a:t> </a:t>
            </a:r>
            <a:r>
              <a:rPr lang="en-US" sz="2400" dirty="0"/>
              <a:t>yang </a:t>
            </a:r>
            <a:r>
              <a:rPr lang="id-ID" sz="2400" dirty="0"/>
              <a:t>memungkinkan jaringan kompleks yang terus berkembang untuk dikelola pada banyak tingkatan, dari komunikasi dan keamanan sampai aplikasi canggih yang dapat digabungkan dalam konteks yang sesuai</a:t>
            </a: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30EDA919-73B5-4441-B4FD-18951B6FEA9A}"/>
              </a:ext>
            </a:extLst>
          </p:cNvPr>
          <p:cNvSpPr/>
          <p:nvPr/>
        </p:nvSpPr>
        <p:spPr>
          <a:xfrm>
            <a:off x="890016" y="1690688"/>
            <a:ext cx="5205984" cy="2734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3D9BC9-F5F6-42F6-BE9B-AF5E3630FB5B}"/>
              </a:ext>
            </a:extLst>
          </p:cNvPr>
          <p:cNvSpPr txBox="1"/>
          <p:nvPr/>
        </p:nvSpPr>
        <p:spPr>
          <a:xfrm>
            <a:off x="6147817" y="1764315"/>
            <a:ext cx="52059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Visi "sensor-ke-layanan" ini bertumpu pada asumsi </a:t>
            </a:r>
            <a:r>
              <a:rPr lang="id-ID" sz="2000" b="1" dirty="0"/>
              <a:t>evolusi dari jaringan terdistribusi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Jaringan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bertugas</a:t>
            </a:r>
            <a:r>
              <a:rPr lang="en-US" sz="2000" dirty="0"/>
              <a:t> untuk </a:t>
            </a:r>
            <a:r>
              <a:rPr lang="en-US" sz="2000" dirty="0" err="1"/>
              <a:t>mengolah</a:t>
            </a:r>
            <a:r>
              <a:rPr lang="en-US" sz="2000" dirty="0"/>
              <a:t> data, </a:t>
            </a:r>
            <a:r>
              <a:rPr lang="en-US" sz="2000" dirty="0" err="1"/>
              <a:t>dari</a:t>
            </a:r>
            <a:r>
              <a:rPr lang="en-US" sz="2000" dirty="0"/>
              <a:t> server regional </a:t>
            </a:r>
            <a:r>
              <a:rPr lang="en-US" sz="2000" dirty="0" err="1"/>
              <a:t>sampai</a:t>
            </a:r>
            <a:r>
              <a:rPr lang="en-US" sz="2000" dirty="0"/>
              <a:t> ke </a:t>
            </a:r>
            <a:r>
              <a:rPr lang="en-US" sz="2000" dirty="0" err="1"/>
              <a:t>perangkat</a:t>
            </a:r>
            <a:r>
              <a:rPr lang="en-US" sz="2000" dirty="0"/>
              <a:t> yang </a:t>
            </a:r>
            <a:r>
              <a:rPr lang="en-US" sz="2000" dirty="0" err="1"/>
              <a:t>terhubung</a:t>
            </a:r>
            <a:r>
              <a:rPr lang="en-US" sz="20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d-ID" sz="2000" dirty="0"/>
              <a:t>Sistem ini </a:t>
            </a:r>
            <a:r>
              <a:rPr lang="en-US" sz="2000" dirty="0" err="1"/>
              <a:t>memiliki</a:t>
            </a:r>
            <a:r>
              <a:rPr lang="id-ID" sz="2000" dirty="0"/>
              <a:t> </a:t>
            </a:r>
            <a:r>
              <a:rPr lang="id-ID" sz="2000" b="1" dirty="0"/>
              <a:t>sensor </a:t>
            </a:r>
            <a:r>
              <a:rPr lang="en-US" sz="2000" dirty="0" err="1"/>
              <a:t>kecil</a:t>
            </a:r>
            <a:r>
              <a:rPr lang="en-US" sz="2000" dirty="0"/>
              <a:t> </a:t>
            </a:r>
            <a:r>
              <a:rPr lang="id-ID" sz="2000" dirty="0"/>
              <a:t>yang terletak di tepi jaringan web dengan kemampuan pemrosesan bahasa alami</a:t>
            </a:r>
            <a:r>
              <a:rPr lang="en-US" sz="2000" dirty="0"/>
              <a:t>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22625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C9868-E628-4D39-B785-A05E0829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model </a:t>
            </a:r>
            <a:r>
              <a:rPr lang="en-US" dirty="0" err="1"/>
              <a:t>teknologi</a:t>
            </a:r>
            <a:r>
              <a:rPr lang="en-US" dirty="0"/>
              <a:t> dalam </a:t>
            </a:r>
            <a:r>
              <a:rPr lang="en-US" dirty="0" err="1"/>
              <a:t>optimalisasi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dan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Arsitektur</a:t>
            </a:r>
            <a:r>
              <a:rPr lang="en-US" dirty="0"/>
              <a:t> sensor </a:t>
            </a:r>
            <a:r>
              <a:rPr lang="en-US" dirty="0" err="1"/>
              <a:t>cerdas</a:t>
            </a:r>
            <a:endParaRPr lang="en-US" dirty="0"/>
          </a:p>
          <a:p>
            <a:pPr lvl="2"/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untuk </a:t>
            </a:r>
            <a:r>
              <a:rPr lang="en-US" dirty="0" err="1"/>
              <a:t>terhubung</a:t>
            </a:r>
            <a:r>
              <a:rPr lang="en-US" dirty="0"/>
              <a:t> dengan </a:t>
            </a:r>
            <a:r>
              <a:rPr lang="en-US" dirty="0" err="1"/>
              <a:t>perangkat</a:t>
            </a:r>
            <a:r>
              <a:rPr lang="en-US" dirty="0"/>
              <a:t> lain</a:t>
            </a:r>
          </a:p>
          <a:p>
            <a:pPr lvl="2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dengan </a:t>
            </a:r>
            <a:r>
              <a:rPr lang="en-US" dirty="0" err="1"/>
              <a:t>perangkat</a:t>
            </a:r>
            <a:r>
              <a:rPr lang="en-US" dirty="0"/>
              <a:t> lain untuk </a:t>
            </a:r>
            <a:r>
              <a:rPr lang="en-US" dirty="0" err="1"/>
              <a:t>memvalidasi</a:t>
            </a:r>
            <a:r>
              <a:rPr lang="en-US" dirty="0"/>
              <a:t>, </a:t>
            </a:r>
            <a:r>
              <a:rPr lang="en-US" dirty="0" err="1"/>
              <a:t>membandingkan</a:t>
            </a:r>
            <a:r>
              <a:rPr lang="en-US" dirty="0"/>
              <a:t>, </a:t>
            </a:r>
            <a:r>
              <a:rPr lang="en-US" dirty="0" err="1"/>
              <a:t>memproses</a:t>
            </a:r>
            <a:r>
              <a:rPr lang="en-US" dirty="0"/>
              <a:t>, dan </a:t>
            </a:r>
            <a:r>
              <a:rPr lang="en-US" dirty="0" err="1"/>
              <a:t>menyimpulkan</a:t>
            </a:r>
            <a:r>
              <a:rPr lang="en-US" dirty="0"/>
              <a:t> data</a:t>
            </a:r>
          </a:p>
          <a:p>
            <a:pPr lvl="2"/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merespons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menafsirkan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Platform </a:t>
            </a:r>
            <a:r>
              <a:rPr lang="en-US" dirty="0" err="1"/>
              <a:t>layanan</a:t>
            </a:r>
            <a:r>
              <a:rPr lang="en-US" dirty="0"/>
              <a:t> (</a:t>
            </a:r>
            <a:r>
              <a:rPr lang="en-US" i="1" dirty="0"/>
              <a:t>service platform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komunikasi dan </a:t>
            </a:r>
            <a:r>
              <a:rPr lang="en-US" dirty="0" err="1"/>
              <a:t>kontrol</a:t>
            </a:r>
            <a:r>
              <a:rPr lang="en-US" dirty="0"/>
              <a:t> data, </a:t>
            </a:r>
            <a:r>
              <a:rPr lang="en-US" dirty="0" err="1"/>
              <a:t>manajemen</a:t>
            </a:r>
            <a:r>
              <a:rPr lang="en-US" dirty="0"/>
              <a:t> data, </a:t>
            </a:r>
            <a:r>
              <a:rPr lang="en-US" dirty="0" err="1"/>
              <a:t>pertukaran</a:t>
            </a:r>
            <a:r>
              <a:rPr lang="en-US" dirty="0"/>
              <a:t> data, dan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i="1" dirty="0"/>
              <a:t>Analytics layer</a:t>
            </a:r>
            <a:endParaRPr lang="en-US" dirty="0"/>
          </a:p>
          <a:p>
            <a:pPr lvl="2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, </a:t>
            </a:r>
            <a:r>
              <a:rPr lang="en-US" dirty="0" err="1"/>
              <a:t>simulasi</a:t>
            </a:r>
            <a:r>
              <a:rPr lang="en-US" dirty="0"/>
              <a:t>,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, dan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72205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36770-1D2A-45AE-B242-FB408A472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Internet of Everything </a:t>
            </a:r>
            <a:r>
              <a:rPr lang="en-US" dirty="0"/>
              <a:t>(IoE)?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9354B-D237-4739-A83B-3AE0D1AA7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Nongkrong</a:t>
            </a:r>
            <a:r>
              <a:rPr lang="en-US" dirty="0"/>
              <a:t> di </a:t>
            </a:r>
            <a:r>
              <a:rPr lang="en-US" dirty="0" err="1"/>
              <a:t>kedai</a:t>
            </a:r>
            <a:r>
              <a:rPr lang="en-US" dirty="0"/>
              <a:t> kopi,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meminum</a:t>
            </a:r>
            <a:r>
              <a:rPr lang="en-US" dirty="0"/>
              <a:t> </a:t>
            </a:r>
            <a:r>
              <a:rPr lang="en-US" dirty="0" err="1"/>
              <a:t>kopinya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err="1"/>
              <a:t>WiFi-nya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gratis?</a:t>
            </a:r>
          </a:p>
          <a:p>
            <a:pPr algn="just"/>
            <a:r>
              <a:rPr lang="id-ID" dirty="0"/>
              <a:t>Menurut berbagai perkiraan analis, lebih dari 50 miliar perangkat akan terhubung secara global dalam beberapa tahun ke depan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id-ID" dirty="0"/>
              <a:t>kota kita </a:t>
            </a:r>
            <a:r>
              <a:rPr lang="en-US" dirty="0"/>
              <a:t>“</a:t>
            </a:r>
            <a:r>
              <a:rPr lang="id-ID" dirty="0"/>
              <a:t>siap untuk segala sesuatu</a:t>
            </a:r>
            <a:r>
              <a:rPr lang="en-US" dirty="0"/>
              <a:t>”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?</a:t>
            </a:r>
          </a:p>
          <a:p>
            <a:pPr algn="just"/>
            <a:r>
              <a:rPr lang="en-US" dirty="0"/>
              <a:t>Banyak </a:t>
            </a:r>
            <a:r>
              <a:rPr lang="en-US" dirty="0" err="1"/>
              <a:t>sekali</a:t>
            </a:r>
            <a:r>
              <a:rPr lang="en-US" dirty="0"/>
              <a:t> sensor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dipasang</a:t>
            </a:r>
            <a:r>
              <a:rPr lang="en-US" dirty="0"/>
              <a:t> di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RFID shipping tags, automotive sensors, wireless audio technology, remote controls, smart meters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tablet dan handphone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Bluetooth dan </a:t>
            </a:r>
            <a:r>
              <a:rPr lang="en-US" dirty="0" err="1"/>
              <a:t>WiFi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18183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9B00-7372-4D7C-AA3C-121DEB817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EB7D1-A598-4059-B323-7D33FA6BB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Sensor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“</a:t>
            </a:r>
            <a:r>
              <a:rPr lang="en-US" i="1" dirty="0"/>
              <a:t>input</a:t>
            </a:r>
            <a:r>
              <a:rPr lang="en-US" dirty="0"/>
              <a:t>”)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distimulasi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transduser</a:t>
            </a:r>
            <a:r>
              <a:rPr lang="en-US" dirty="0"/>
              <a:t>, sensor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sinyal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direkam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output</a:t>
            </a:r>
            <a:r>
              <a:rPr lang="en-US" dirty="0"/>
              <a:t>.</a:t>
            </a:r>
          </a:p>
          <a:p>
            <a:pPr lvl="1" algn="just"/>
            <a:r>
              <a:rPr lang="en-US" i="1" dirty="0"/>
              <a:t>Output-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i="1" dirty="0"/>
              <a:t>input</a:t>
            </a:r>
            <a:r>
              <a:rPr lang="en-US" dirty="0"/>
              <a:t> untuk </a:t>
            </a:r>
            <a:r>
              <a:rPr lang="en-US" dirty="0" err="1"/>
              <a:t>sistem</a:t>
            </a:r>
            <a:r>
              <a:rPr lang="en-US" dirty="0"/>
              <a:t> lain; </a:t>
            </a:r>
            <a:r>
              <a:rPr lang="en-US" dirty="0" err="1"/>
              <a:t>atau</a:t>
            </a:r>
            <a:endParaRPr lang="en-US" dirty="0"/>
          </a:p>
          <a:p>
            <a:pPr lvl="1" algn="just"/>
            <a:r>
              <a:rPr lang="en-US" i="1" dirty="0"/>
              <a:t>Output-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lebih </a:t>
            </a:r>
            <a:r>
              <a:rPr lang="en-US" dirty="0" err="1"/>
              <a:t>lanjut</a:t>
            </a:r>
            <a:r>
              <a:rPr lang="en-US" dirty="0"/>
              <a:t> untuk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(“</a:t>
            </a:r>
            <a:r>
              <a:rPr lang="en-US" dirty="0" err="1"/>
              <a:t>aktuasi</a:t>
            </a:r>
            <a:r>
              <a:rPr lang="en-US" dirty="0"/>
              <a:t>”)</a:t>
            </a:r>
          </a:p>
          <a:p>
            <a:pPr lvl="2" algn="just"/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transduser</a:t>
            </a:r>
            <a:r>
              <a:rPr lang="en-US" dirty="0"/>
              <a:t> lain untuk </a:t>
            </a:r>
            <a:r>
              <a:rPr lang="en-US" dirty="0" err="1"/>
              <a:t>diubah</a:t>
            </a:r>
            <a:r>
              <a:rPr lang="en-US" dirty="0"/>
              <a:t> ke </a:t>
            </a:r>
            <a:r>
              <a:rPr lang="en-US" dirty="0" err="1"/>
              <a:t>jenis</a:t>
            </a:r>
            <a:r>
              <a:rPr lang="en-US" dirty="0"/>
              <a:t> sinyal lain lagi</a:t>
            </a:r>
          </a:p>
        </p:txBody>
      </p:sp>
    </p:spTree>
    <p:extLst>
      <p:ext uri="{BB962C8B-B14F-4D97-AF65-F5344CB8AC3E}">
        <p14:creationId xmlns:p14="http://schemas.microsoft.com/office/powerpoint/2010/main" val="1053887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1046</Words>
  <Application>Microsoft Office PowerPoint</Application>
  <PresentationFormat>Widescreen</PresentationFormat>
  <Paragraphs>70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Carlito</vt:lpstr>
      <vt:lpstr>Helvetica</vt:lpstr>
      <vt:lpstr>Office Theme</vt:lpstr>
      <vt:lpstr>PowerPoint Presentation</vt:lpstr>
      <vt:lpstr>Kesiapan Teknologi</vt:lpstr>
      <vt:lpstr>Technology: A Better Vision</vt:lpstr>
      <vt:lpstr>Menggabungkan Manusia dan Teknologi</vt:lpstr>
      <vt:lpstr> People and Technology:  Collision or Cooperation?</vt:lpstr>
      <vt:lpstr>Sensors to Services</vt:lpstr>
      <vt:lpstr>PowerPoint Presentation</vt:lpstr>
      <vt:lpstr>Internet of Everything (IoE)?</vt:lpstr>
      <vt:lpstr>Sensor</vt:lpstr>
      <vt:lpstr>Sensor aktif dan sensor pasif</vt:lpstr>
      <vt:lpstr>Sinyal analog dan digital</vt:lpstr>
      <vt:lpstr>Sistem pengolahan sinyal: berbicara</vt:lpstr>
      <vt:lpstr>PowerPoint Presentation</vt:lpstr>
      <vt:lpstr>Internet of Things (IoT)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Iwan Pahendra</dc:creator>
  <cp:lastModifiedBy>iwan pahendra</cp:lastModifiedBy>
  <cp:revision>48</cp:revision>
  <dcterms:created xsi:type="dcterms:W3CDTF">2021-06-29T07:02:29Z</dcterms:created>
  <dcterms:modified xsi:type="dcterms:W3CDTF">2021-06-29T23:06:44Z</dcterms:modified>
</cp:coreProperties>
</file>