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</p:sldMasterIdLst>
  <p:sldIdLst>
    <p:sldId id="261" r:id="rId3"/>
    <p:sldId id="256" r:id="rId4"/>
    <p:sldId id="257" r:id="rId5"/>
    <p:sldId id="258" r:id="rId6"/>
    <p:sldId id="259" r:id="rId7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458" y="53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3794-7A92-4331-B463-9226A759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535517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C27A2-6B9C-4648-8E90-C7A722CC1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5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E4BDE-D152-4452-9652-2F71B0124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5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9EED-7C21-424E-A328-3E802FE1CA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A85681-3980-44D4-BC11-FA4B6D90D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7D4567-C49A-4EA6-B2AC-AA6AFFD8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4AC7C-7CB8-4F8E-9458-AA94C4860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D9D4A6-38F2-4812-A88E-B6C0BE0AD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62317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D881-92B1-4D6D-8F9A-384C1136D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7E558A-EF5E-482A-92C5-E98DE7072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D6D7A-9214-47FE-B617-47CFA4B64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22797-A168-456E-BB88-C91E16A3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1740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140137-3439-4D77-9EDE-BBFAC800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1E6A6-0F81-4602-BC34-6D6CC521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8C9C0-7954-404E-8A66-B3614078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322459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76F52-D641-4AAE-81A1-0C9726134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F00A6-430A-4D39-8485-94872F767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B043A-BE67-4128-AC0C-F73AD122E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1CC02-B372-43DF-8B70-D59FAF33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80003-1D38-4A12-8451-FE56596D7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C4801-57DF-4E88-89E2-5F0D7D66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445731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7100C-0680-4DE3-995C-4916F79B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3878FE-B1B9-474E-9F49-44E60681C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4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DC06E-8AF0-45A6-957C-D32B9F8E9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44A1F-B439-41D9-93B7-E0A201ADF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7FF43-C3BE-4FC8-82B6-98F7DCB2A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9BE91-BFE5-40FE-AE9C-D6BF26898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269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F59E-5DEE-45B2-8E00-7EAE88931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08CB9-365F-4732-A4F9-96E4298A2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EBE9B-1F8E-4561-AD9A-9440B4438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80C66-586B-417F-A7DB-DB7FB11E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C84C4-2F59-4686-AB37-A348B531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2427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371541-A822-460C-8E20-8F9E9F394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D5EFAB-03E4-4DBF-9827-5777B1FD3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EC9CB-D3D0-4B95-A782-A515220A2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BEB87-4E82-485F-8179-D0DDB9E77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D672A-E735-442A-9B4C-B9ED6A970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05838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10E33-0F30-4E32-A12E-11698AD83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F03F0-E67C-4F24-982E-E3DCC81EF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3E547-29FC-4590-BC95-19938FCA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3505C-A2EB-4B14-AB01-2A8C9C6B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738BE-B820-444B-BA33-45D16FD3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4142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D077B-0B84-4C6D-960C-4913F87E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DF21B-66DD-4BFC-A421-A1DEF417C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87052-AAD0-4448-95A7-8D7389A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4CBD5-CC03-410D-B3F9-8204412A3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B80C6-2E8B-4B79-A1E9-C3DF7B75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1986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8413C-CB57-44A6-B4A5-EF7319164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4" y="2507617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244C4-E4A8-49B5-92D5-49BE400AE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4" y="6731213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4BAA2-6184-4B12-A4E3-990B7F00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13E13-775E-4636-9590-7553AAFA6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7F5CB-F138-47BD-92AA-85F96152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199023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2F76F-5DC5-4C91-92AC-F67B31AF5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6C2C5-74D5-47D3-9525-91BB54BDCB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520A6-0F2F-41DF-B283-39599BB46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4FB5E-250F-42D4-8EC5-3C10A91D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37656-C0F2-4207-8595-2E9D247E3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24F17-3561-47AB-ADBA-D02CB797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952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914400" y="640080"/>
            <a:ext cx="2380615" cy="43560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14400" y="9498965"/>
            <a:ext cx="1247140" cy="0"/>
          </a:xfrm>
          <a:custGeom>
            <a:avLst/>
            <a:gdLst/>
            <a:ahLst/>
            <a:cxnLst/>
            <a:rect l="l" t="t" r="r" b="b"/>
            <a:pathLst>
              <a:path w="1247139">
                <a:moveTo>
                  <a:pt x="0" y="0"/>
                </a:moveTo>
                <a:lnTo>
                  <a:pt x="1247139" y="0"/>
                </a:lnTo>
              </a:path>
            </a:pathLst>
          </a:custGeom>
          <a:ln w="76200">
            <a:solidFill>
              <a:srgbClr val="00B5E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216650" y="9307830"/>
            <a:ext cx="758825" cy="22478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09790" y="9550400"/>
            <a:ext cx="147320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Carlito"/>
                <a:cs typeface="Carlito"/>
              </a:defRPr>
            </a:lvl1pPr>
          </a:lstStyle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23B493-F10A-41FC-86E6-1A54F09B6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3" y="535517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380A0-5FD9-491E-A847-9F28B2C68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BFEB2-1E96-425B-8755-F0397E08E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BBBC3-3FEE-4191-9024-6C2973EFB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8" y="9322647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41C1C-E7C4-4F64-B3A4-9734782A4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7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4781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develop/project/2413.html" TargetMode="External"/><Relationship Id="rId2" Type="http://schemas.openxmlformats.org/officeDocument/2006/relationships/hyperlink" Target="http://standards.ieee.org/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indstds/standard/2030.1.1-2015.html" TargetMode="External"/><Relationship Id="rId2" Type="http://schemas.openxmlformats.org/officeDocument/2006/relationships/hyperlink" Target="http://standards.ieee.org/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odysseus.ieee.org/search?search-options=new-search&amp;search-input=1278&amp;search-sites&amp;search=Search&amp;history=true" TargetMode="External"/><Relationship Id="rId5" Type="http://schemas.openxmlformats.org/officeDocument/2006/relationships/hyperlink" Target="http://standards.ieee.org/findstds/standard/1905.1-2013.html" TargetMode="External"/><Relationship Id="rId4" Type="http://schemas.openxmlformats.org/officeDocument/2006/relationships/hyperlink" Target="http://standards.ieee.org/develop/project/2690.html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tandards.ieee.org/findstds/standard/1888.3-2013.html" TargetMode="External"/><Relationship Id="rId13" Type="http://schemas.openxmlformats.org/officeDocument/2006/relationships/hyperlink" Target="http://standards.ieee.org/develop/project/2030.102.1.html" TargetMode="External"/><Relationship Id="rId18" Type="http://schemas.openxmlformats.org/officeDocument/2006/relationships/hyperlink" Target="http://standards.ieee.org/findstds/standard/1484.12.1-2002.html" TargetMode="External"/><Relationship Id="rId3" Type="http://schemas.openxmlformats.org/officeDocument/2006/relationships/hyperlink" Target="http://standards.ieee.org/findstds/standard/1619-2007.html" TargetMode="External"/><Relationship Id="rId7" Type="http://schemas.openxmlformats.org/officeDocument/2006/relationships/hyperlink" Target="http://standards.ieee.org/findstds/standard/1686-2013.html" TargetMode="External"/><Relationship Id="rId12" Type="http://schemas.openxmlformats.org/officeDocument/2006/relationships/hyperlink" Target="http://standards.ieee.org/develop/project/1711.html" TargetMode="External"/><Relationship Id="rId17" Type="http://schemas.openxmlformats.org/officeDocument/2006/relationships/hyperlink" Target="http://standards.ieee.org/findstds/standard/1484.11.3-2005.html" TargetMode="External"/><Relationship Id="rId2" Type="http://schemas.openxmlformats.org/officeDocument/2006/relationships/hyperlink" Target="http://standards.ieee.org/" TargetMode="External"/><Relationship Id="rId16" Type="http://schemas.openxmlformats.org/officeDocument/2006/relationships/hyperlink" Target="http://standards.ieee.org/findstds/standard/1484.11.2-2003.html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standards.ieee.org/findstds/standard/1667-2015.html" TargetMode="External"/><Relationship Id="rId11" Type="http://schemas.openxmlformats.org/officeDocument/2006/relationships/hyperlink" Target="http://standards.ieee.org/develop/project/1667.html" TargetMode="External"/><Relationship Id="rId5" Type="http://schemas.openxmlformats.org/officeDocument/2006/relationships/hyperlink" Target="http://standards.ieee.org/findstds/standard/1619.2-2010.html" TargetMode="External"/><Relationship Id="rId15" Type="http://schemas.openxmlformats.org/officeDocument/2006/relationships/hyperlink" Target="http://standards.ieee.org/findstds/standard/1484.11.1-2004.html" TargetMode="External"/><Relationship Id="rId10" Type="http://schemas.openxmlformats.org/officeDocument/2006/relationships/hyperlink" Target="http://standards.ieee.org/develop/project/1402.html" TargetMode="External"/><Relationship Id="rId4" Type="http://schemas.openxmlformats.org/officeDocument/2006/relationships/hyperlink" Target="http://standards.ieee.org/findstds/standard/1619.1-2007.html" TargetMode="External"/><Relationship Id="rId9" Type="http://schemas.openxmlformats.org/officeDocument/2006/relationships/hyperlink" Target="http://standards.ieee.org/findstds/standard/C37.240-2014.html" TargetMode="External"/><Relationship Id="rId14" Type="http://schemas.openxmlformats.org/officeDocument/2006/relationships/hyperlink" Target="http://standards.ieee.org/findstds/standard/1484.4-2007.html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tandards.ieee.org/findstds/standard/1484.13.4-2016.html" TargetMode="External"/><Relationship Id="rId13" Type="http://schemas.openxmlformats.org/officeDocument/2006/relationships/hyperlink" Target="https://standards.ieee.org/develop/project/2784.html" TargetMode="External"/><Relationship Id="rId18" Type="http://schemas.openxmlformats.org/officeDocument/2006/relationships/hyperlink" Target="https://ieeesa.io/rp-its" TargetMode="External"/><Relationship Id="rId3" Type="http://schemas.openxmlformats.org/officeDocument/2006/relationships/hyperlink" Target="http://standards.ieee.org/findstds/standard/1484.12.1-2002-Cor_1-2011.html" TargetMode="External"/><Relationship Id="rId7" Type="http://schemas.openxmlformats.org/officeDocument/2006/relationships/hyperlink" Target="http://standards.ieee.org/findstds/standard/1484.13.3-2014.html" TargetMode="External"/><Relationship Id="rId12" Type="http://schemas.openxmlformats.org/officeDocument/2006/relationships/hyperlink" Target="http://standards.ieee.org/develop/project/1589.html" TargetMode="External"/><Relationship Id="rId17" Type="http://schemas.openxmlformats.org/officeDocument/2006/relationships/hyperlink" Target="https://ieeesa.io/rp-iot" TargetMode="External"/><Relationship Id="rId2" Type="http://schemas.openxmlformats.org/officeDocument/2006/relationships/hyperlink" Target="http://standards.ieee.org/" TargetMode="External"/><Relationship Id="rId16" Type="http://schemas.openxmlformats.org/officeDocument/2006/relationships/hyperlink" Target="https://ieeesa.io/rp-cloudcomputing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standards.ieee.org/findstds/standard/1484.13.2-2013.html" TargetMode="External"/><Relationship Id="rId11" Type="http://schemas.openxmlformats.org/officeDocument/2006/relationships/hyperlink" Target="http://standards.ieee.org/findstds/standard/1484.20.1-2007.html" TargetMode="External"/><Relationship Id="rId5" Type="http://schemas.openxmlformats.org/officeDocument/2006/relationships/hyperlink" Target="http://standards.ieee.org/findstds/standard/1484.13.1-2012.html" TargetMode="External"/><Relationship Id="rId15" Type="http://schemas.openxmlformats.org/officeDocument/2006/relationships/hyperlink" Target="https://ieeesa.io/rp-smartgrid" TargetMode="External"/><Relationship Id="rId10" Type="http://schemas.openxmlformats.org/officeDocument/2006/relationships/hyperlink" Target="http://standards.ieee.org/findstds/standard/1484.13.6-2015.html" TargetMode="External"/><Relationship Id="rId19" Type="http://schemas.openxmlformats.org/officeDocument/2006/relationships/hyperlink" Target="https://ieeesa.io/rp-ehealth" TargetMode="External"/><Relationship Id="rId4" Type="http://schemas.openxmlformats.org/officeDocument/2006/relationships/hyperlink" Target="http://standards.ieee.org/findstds/standard/1484.12.3-2005.html" TargetMode="External"/><Relationship Id="rId9" Type="http://schemas.openxmlformats.org/officeDocument/2006/relationships/hyperlink" Target="http://standards.ieee.org/findstds/standard/1484.13.5-2013.html" TargetMode="External"/><Relationship Id="rId14" Type="http://schemas.openxmlformats.org/officeDocument/2006/relationships/hyperlink" Target="https://standards.ieee.org/project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6C8EE4-64AB-46ED-9CEE-B6EFE0E46D3A}"/>
              </a:ext>
            </a:extLst>
          </p:cNvPr>
          <p:cNvSpPr txBox="1">
            <a:spLocks/>
          </p:cNvSpPr>
          <p:nvPr/>
        </p:nvSpPr>
        <p:spPr>
          <a:xfrm>
            <a:off x="264008" y="2954097"/>
            <a:ext cx="7244384" cy="1411210"/>
          </a:xfrm>
          <a:prstGeom prst="rect">
            <a:avLst/>
          </a:prstGeom>
        </p:spPr>
        <p:txBody>
          <a:bodyPr vert="horz" lIns="58293" tIns="29146" rIns="58293" bIns="29146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z="3600" b="1" dirty="0">
                <a:solidFill>
                  <a:schemeClr val="tx1"/>
                </a:solidFill>
              </a:rPr>
              <a:t>IEEE Standards Activities for Smart City</a:t>
            </a:r>
            <a:endParaRPr lang="en-ID" sz="1050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C9730B0-1A2D-4E5A-ADAC-6B379E2B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2239" y="6051439"/>
            <a:ext cx="5770162" cy="91874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4EABBD-0C5C-4AEB-B65F-25DF0F0DA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0838" y="4499423"/>
            <a:ext cx="2130724" cy="1417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7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301241"/>
            <a:ext cx="6299200" cy="26854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2700" marR="685800">
              <a:lnSpc>
                <a:spcPct val="102000"/>
              </a:lnSpc>
              <a:spcBef>
                <a:spcPts val="75"/>
              </a:spcBef>
            </a:pPr>
            <a:r>
              <a:rPr sz="1100" spc="-5" dirty="0">
                <a:latin typeface="Carlito"/>
                <a:cs typeface="Carlito"/>
              </a:rPr>
              <a:t>This document contains supplemental information referenced by the </a:t>
            </a:r>
            <a:r>
              <a:rPr sz="1100" dirty="0">
                <a:latin typeface="Carlito"/>
                <a:cs typeface="Carlito"/>
              </a:rPr>
              <a:t>European Rolling Plan </a:t>
            </a:r>
            <a:r>
              <a:rPr sz="1100" spc="-5" dirty="0">
                <a:latin typeface="Carlito"/>
                <a:cs typeface="Carlito"/>
              </a:rPr>
              <a:t>for </a:t>
            </a:r>
            <a:r>
              <a:rPr sz="1100" spc="5" dirty="0">
                <a:latin typeface="Carlito"/>
                <a:cs typeface="Carlito"/>
              </a:rPr>
              <a:t>ICT  </a:t>
            </a:r>
            <a:r>
              <a:rPr sz="1100" spc="-5" dirty="0">
                <a:latin typeface="Carlito"/>
                <a:cs typeface="Carlito"/>
              </a:rPr>
              <a:t>Standardisation.</a:t>
            </a:r>
            <a:endParaRPr sz="1100" dirty="0">
              <a:latin typeface="Carlito"/>
              <a:cs typeface="Carlito"/>
            </a:endParaRPr>
          </a:p>
          <a:p>
            <a:pPr marL="12700" marR="2649855">
              <a:lnSpc>
                <a:spcPts val="3170"/>
              </a:lnSpc>
              <a:spcBef>
                <a:spcPts val="175"/>
              </a:spcBef>
            </a:pPr>
            <a:r>
              <a:rPr sz="1300" b="1" spc="-85" dirty="0">
                <a:latin typeface="Verdana"/>
                <a:cs typeface="Verdana"/>
              </a:rPr>
              <a:t>IEEE </a:t>
            </a:r>
            <a:r>
              <a:rPr sz="1300" b="1" spc="-40" dirty="0">
                <a:latin typeface="Verdana"/>
                <a:cs typeface="Verdana"/>
              </a:rPr>
              <a:t>Standards </a:t>
            </a:r>
            <a:r>
              <a:rPr sz="1300" b="1" spc="-30" dirty="0">
                <a:latin typeface="Verdana"/>
                <a:cs typeface="Verdana"/>
              </a:rPr>
              <a:t>Activities </a:t>
            </a:r>
            <a:r>
              <a:rPr sz="1300" b="1" spc="-45" dirty="0">
                <a:latin typeface="Verdana"/>
                <a:cs typeface="Verdana"/>
              </a:rPr>
              <a:t>for </a:t>
            </a:r>
            <a:r>
              <a:rPr sz="1300" b="1" spc="-55" dirty="0">
                <a:latin typeface="Verdana"/>
                <a:cs typeface="Verdana"/>
              </a:rPr>
              <a:t>Smart</a:t>
            </a:r>
            <a:r>
              <a:rPr sz="1300" b="1" spc="-114" dirty="0">
                <a:latin typeface="Verdana"/>
                <a:cs typeface="Verdana"/>
              </a:rPr>
              <a:t> </a:t>
            </a:r>
            <a:r>
              <a:rPr sz="1300" b="1" spc="-30" dirty="0">
                <a:latin typeface="Verdana"/>
                <a:cs typeface="Verdana"/>
              </a:rPr>
              <a:t>Cities  </a:t>
            </a:r>
            <a:r>
              <a:rPr sz="1300" b="1" spc="-40" dirty="0">
                <a:latin typeface="Verdana"/>
                <a:cs typeface="Verdana"/>
              </a:rPr>
              <a:t>Overview</a:t>
            </a:r>
            <a:endParaRPr sz="1300" dirty="0">
              <a:latin typeface="Verdana"/>
              <a:cs typeface="Verdana"/>
            </a:endParaRPr>
          </a:p>
          <a:p>
            <a:pPr marL="12700" marR="5080">
              <a:lnSpc>
                <a:spcPct val="101899"/>
              </a:lnSpc>
              <a:spcBef>
                <a:spcPts val="1000"/>
              </a:spcBef>
            </a:pPr>
            <a:r>
              <a:rPr sz="1100" dirty="0">
                <a:latin typeface="Carlito"/>
                <a:cs typeface="Carlito"/>
              </a:rPr>
              <a:t>In </a:t>
            </a:r>
            <a:r>
              <a:rPr sz="1100" spc="-5" dirty="0">
                <a:latin typeface="Carlito"/>
                <a:cs typeface="Carlito"/>
              </a:rPr>
              <a:t>order to </a:t>
            </a:r>
            <a:r>
              <a:rPr sz="1100" dirty="0">
                <a:latin typeface="Carlito"/>
                <a:cs typeface="Carlito"/>
              </a:rPr>
              <a:t>meet the increased energy demands </a:t>
            </a:r>
            <a:r>
              <a:rPr sz="1100" spc="-5" dirty="0">
                <a:latin typeface="Carlito"/>
                <a:cs typeface="Carlito"/>
              </a:rPr>
              <a:t>of the future, cities throughout the </a:t>
            </a:r>
            <a:r>
              <a:rPr sz="1100" spc="5" dirty="0">
                <a:latin typeface="Carlito"/>
                <a:cs typeface="Carlito"/>
              </a:rPr>
              <a:t>world will </a:t>
            </a:r>
            <a:r>
              <a:rPr sz="1100" dirty="0">
                <a:latin typeface="Carlito"/>
                <a:cs typeface="Carlito"/>
              </a:rPr>
              <a:t>need </a:t>
            </a:r>
            <a:r>
              <a:rPr sz="1100" spc="-5" dirty="0">
                <a:latin typeface="Carlito"/>
                <a:cs typeface="Carlito"/>
              </a:rPr>
              <a:t>to become  smarter. </a:t>
            </a:r>
            <a:r>
              <a:rPr sz="1100" spc="-10" dirty="0">
                <a:latin typeface="Carlito"/>
                <a:cs typeface="Carlito"/>
              </a:rPr>
              <a:t>To </a:t>
            </a:r>
            <a:r>
              <a:rPr sz="1100" dirty="0">
                <a:latin typeface="Carlito"/>
                <a:cs typeface="Carlito"/>
              </a:rPr>
              <a:t>enable and </a:t>
            </a:r>
            <a:r>
              <a:rPr sz="1100" spc="-5" dirty="0">
                <a:latin typeface="Carlito"/>
                <a:cs typeface="Carlito"/>
              </a:rPr>
              <a:t>facilitate this, IEEE </a:t>
            </a:r>
            <a:r>
              <a:rPr sz="1100" dirty="0">
                <a:latin typeface="Carlito"/>
                <a:cs typeface="Carlito"/>
              </a:rPr>
              <a:t>has been working </a:t>
            </a:r>
            <a:r>
              <a:rPr sz="1100" spc="-5" dirty="0">
                <a:latin typeface="Carlito"/>
                <a:cs typeface="Carlito"/>
              </a:rPr>
              <a:t>for </a:t>
            </a:r>
            <a:r>
              <a:rPr sz="1100" dirty="0">
                <a:latin typeface="Carlito"/>
                <a:cs typeface="Carlito"/>
              </a:rPr>
              <a:t>many years </a:t>
            </a:r>
            <a:r>
              <a:rPr sz="1100" spc="-5" dirty="0">
                <a:latin typeface="Carlito"/>
                <a:cs typeface="Carlito"/>
              </a:rPr>
              <a:t>on the infrastructure </a:t>
            </a:r>
            <a:r>
              <a:rPr sz="1100" spc="5" dirty="0">
                <a:latin typeface="Carlito"/>
                <a:cs typeface="Carlito"/>
              </a:rPr>
              <a:t>and  </a:t>
            </a:r>
            <a:r>
              <a:rPr sz="1100" dirty="0">
                <a:latin typeface="Carlito"/>
                <a:cs typeface="Carlito"/>
              </a:rPr>
              <a:t>networking necessary </a:t>
            </a:r>
            <a:r>
              <a:rPr sz="1100" spc="-5" dirty="0">
                <a:latin typeface="Carlito"/>
                <a:cs typeface="Carlito"/>
              </a:rPr>
              <a:t>to </a:t>
            </a:r>
            <a:r>
              <a:rPr sz="1100" dirty="0">
                <a:latin typeface="Carlito"/>
                <a:cs typeface="Carlito"/>
              </a:rPr>
              <a:t>design, generate, </a:t>
            </a:r>
            <a:r>
              <a:rPr sz="1100" spc="-5" dirty="0">
                <a:latin typeface="Carlito"/>
                <a:cs typeface="Carlito"/>
              </a:rPr>
              <a:t>automate, operate, </a:t>
            </a:r>
            <a:r>
              <a:rPr sz="1100" dirty="0">
                <a:latin typeface="Carlito"/>
                <a:cs typeface="Carlito"/>
              </a:rPr>
              <a:t>deliver, </a:t>
            </a:r>
            <a:r>
              <a:rPr sz="1100" spc="-5" dirty="0">
                <a:latin typeface="Carlito"/>
                <a:cs typeface="Carlito"/>
              </a:rPr>
              <a:t>distribute, support, </a:t>
            </a:r>
            <a:r>
              <a:rPr sz="1100" dirty="0">
                <a:latin typeface="Carlito"/>
                <a:cs typeface="Carlito"/>
              </a:rPr>
              <a:t>and </a:t>
            </a:r>
            <a:r>
              <a:rPr sz="1100" spc="-5" dirty="0">
                <a:latin typeface="Carlito"/>
                <a:cs typeface="Carlito"/>
              </a:rPr>
              <a:t>connect </a:t>
            </a:r>
            <a:r>
              <a:rPr sz="1100" spc="5" dirty="0">
                <a:latin typeface="Carlito"/>
                <a:cs typeface="Carlito"/>
              </a:rPr>
              <a:t>energy  </a:t>
            </a:r>
            <a:r>
              <a:rPr sz="1100" spc="-5" dirty="0">
                <a:latin typeface="Carlito"/>
                <a:cs typeface="Carlito"/>
              </a:rPr>
              <a:t>to the cities, homes, </a:t>
            </a:r>
            <a:r>
              <a:rPr sz="1100" dirty="0">
                <a:latin typeface="Carlito"/>
                <a:cs typeface="Carlito"/>
              </a:rPr>
              <a:t>and </a:t>
            </a:r>
            <a:r>
              <a:rPr sz="1100" spc="-5" dirty="0">
                <a:latin typeface="Carlito"/>
                <a:cs typeface="Carlito"/>
              </a:rPr>
              <a:t>systems that </a:t>
            </a:r>
            <a:r>
              <a:rPr sz="1100" dirty="0">
                <a:latin typeface="Carlito"/>
                <a:cs typeface="Carlito"/>
              </a:rPr>
              <a:t>demand it—both </a:t>
            </a:r>
            <a:r>
              <a:rPr sz="1100" spc="-5" dirty="0">
                <a:latin typeface="Carlito"/>
                <a:cs typeface="Carlito"/>
              </a:rPr>
              <a:t>now </a:t>
            </a:r>
            <a:r>
              <a:rPr sz="1100" dirty="0">
                <a:latin typeface="Carlito"/>
                <a:cs typeface="Carlito"/>
              </a:rPr>
              <a:t>and </a:t>
            </a:r>
            <a:r>
              <a:rPr sz="1100" spc="-5" dirty="0">
                <a:latin typeface="Carlito"/>
                <a:cs typeface="Carlito"/>
              </a:rPr>
              <a:t>over the coming </a:t>
            </a:r>
            <a:r>
              <a:rPr sz="1100" dirty="0">
                <a:latin typeface="Carlito"/>
                <a:cs typeface="Carlito"/>
              </a:rPr>
              <a:t>years. </a:t>
            </a:r>
            <a:r>
              <a:rPr sz="1100" spc="-5" dirty="0">
                <a:latin typeface="Carlito"/>
                <a:cs typeface="Carlito"/>
              </a:rPr>
              <a:t>Major </a:t>
            </a:r>
            <a:r>
              <a:rPr sz="1100" dirty="0">
                <a:latin typeface="Carlito"/>
                <a:cs typeface="Carlito"/>
              </a:rPr>
              <a:t>related  </a:t>
            </a:r>
            <a:r>
              <a:rPr sz="1100" spc="-5" dirty="0">
                <a:latin typeface="Carlito"/>
                <a:cs typeface="Carlito"/>
              </a:rPr>
              <a:t>standards projects </a:t>
            </a:r>
            <a:r>
              <a:rPr sz="1100" dirty="0">
                <a:latin typeface="Carlito"/>
                <a:cs typeface="Carlito"/>
              </a:rPr>
              <a:t>are underway in </a:t>
            </a:r>
            <a:r>
              <a:rPr sz="1100" spc="-5" dirty="0">
                <a:latin typeface="Carlito"/>
                <a:cs typeface="Carlito"/>
              </a:rPr>
              <a:t>the </a:t>
            </a:r>
            <a:r>
              <a:rPr sz="1100" dirty="0">
                <a:latin typeface="Carlito"/>
                <a:cs typeface="Carlito"/>
              </a:rPr>
              <a:t>areas </a:t>
            </a:r>
            <a:r>
              <a:rPr sz="1100" spc="-5" dirty="0">
                <a:latin typeface="Carlito"/>
                <a:cs typeface="Carlito"/>
              </a:rPr>
              <a:t>of Smart </a:t>
            </a:r>
            <a:r>
              <a:rPr sz="1100" dirty="0">
                <a:latin typeface="Carlito"/>
                <a:cs typeface="Carlito"/>
              </a:rPr>
              <a:t>Grid, Cloud </a:t>
            </a:r>
            <a:r>
              <a:rPr sz="1100" spc="-5" dirty="0">
                <a:latin typeface="Carlito"/>
                <a:cs typeface="Carlito"/>
              </a:rPr>
              <a:t>Computing, the </a:t>
            </a:r>
            <a:r>
              <a:rPr sz="1100" dirty="0">
                <a:latin typeface="Carlito"/>
                <a:cs typeface="Carlito"/>
              </a:rPr>
              <a:t>Internet </a:t>
            </a:r>
            <a:r>
              <a:rPr sz="1100" spc="-5" dirty="0">
                <a:latin typeface="Carlito"/>
                <a:cs typeface="Carlito"/>
              </a:rPr>
              <a:t>of Things (IoT),  </a:t>
            </a:r>
            <a:r>
              <a:rPr sz="1100" dirty="0">
                <a:latin typeface="Carlito"/>
                <a:cs typeface="Carlito"/>
              </a:rPr>
              <a:t>Intelligent </a:t>
            </a:r>
            <a:r>
              <a:rPr sz="1100" spc="-5" dirty="0">
                <a:latin typeface="Carlito"/>
                <a:cs typeface="Carlito"/>
              </a:rPr>
              <a:t>Transportation, </a:t>
            </a:r>
            <a:r>
              <a:rPr sz="1100" dirty="0">
                <a:latin typeface="Carlito"/>
                <a:cs typeface="Carlito"/>
              </a:rPr>
              <a:t>and</a:t>
            </a:r>
            <a:r>
              <a:rPr sz="1100" spc="-4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eHealth.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 dirty="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rlito"/>
                <a:cs typeface="Carlito"/>
              </a:rPr>
              <a:t>In </a:t>
            </a:r>
            <a:r>
              <a:rPr sz="1100" spc="-5" dirty="0">
                <a:latin typeface="Carlito"/>
                <a:cs typeface="Carlito"/>
              </a:rPr>
              <a:t>addition, IEEE </a:t>
            </a:r>
            <a:r>
              <a:rPr sz="1100" dirty="0">
                <a:latin typeface="Carlito"/>
                <a:cs typeface="Carlito"/>
              </a:rPr>
              <a:t>is working </a:t>
            </a:r>
            <a:r>
              <a:rPr sz="1100" spc="-5" dirty="0">
                <a:latin typeface="Carlito"/>
                <a:cs typeface="Carlito"/>
              </a:rPr>
              <a:t>on standards projects </a:t>
            </a:r>
            <a:r>
              <a:rPr sz="1100" dirty="0">
                <a:latin typeface="Carlito"/>
                <a:cs typeface="Carlito"/>
              </a:rPr>
              <a:t>and </a:t>
            </a:r>
            <a:r>
              <a:rPr sz="1100" spc="-5" dirty="0">
                <a:latin typeface="Carlito"/>
                <a:cs typeface="Carlito"/>
              </a:rPr>
              <a:t>activities </a:t>
            </a:r>
            <a:r>
              <a:rPr sz="1100" dirty="0">
                <a:latin typeface="Carlito"/>
                <a:cs typeface="Carlito"/>
              </a:rPr>
              <a:t>related</a:t>
            </a:r>
            <a:r>
              <a:rPr sz="1100" spc="-40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to: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9251261"/>
            <a:ext cx="126809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  <a:hlinkClick r:id="rId2"/>
              </a:rPr>
              <a:t>standards.ieee.org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902004" y="3943045"/>
            <a:ext cx="102870" cy="1077595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359535" y="3969257"/>
            <a:ext cx="2340610" cy="10718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Carlito"/>
                <a:cs typeface="Carlito"/>
              </a:rPr>
              <a:t>IoT</a:t>
            </a: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100" spc="-5" dirty="0">
                <a:latin typeface="Carlito"/>
                <a:cs typeface="Carlito"/>
              </a:rPr>
              <a:t>Smart Energy: Connecting to Smart</a:t>
            </a:r>
            <a:r>
              <a:rPr sz="1100" spc="-5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Grids</a:t>
            </a:r>
          </a:p>
          <a:p>
            <a:pPr marL="12700" marR="300355">
              <a:lnSpc>
                <a:spcPct val="105500"/>
              </a:lnSpc>
            </a:pPr>
            <a:r>
              <a:rPr sz="1100" spc="-5" dirty="0">
                <a:latin typeface="Carlito"/>
                <a:cs typeface="Carlito"/>
              </a:rPr>
              <a:t>Smart </a:t>
            </a:r>
            <a:r>
              <a:rPr sz="1100" dirty="0">
                <a:latin typeface="Carlito"/>
                <a:cs typeface="Carlito"/>
              </a:rPr>
              <a:t>Networking and </a:t>
            </a:r>
            <a:r>
              <a:rPr sz="1100" spc="-5" dirty="0">
                <a:latin typeface="Carlito"/>
                <a:cs typeface="Carlito"/>
              </a:rPr>
              <a:t>Connectivity  Smart</a:t>
            </a:r>
            <a:r>
              <a:rPr sz="1100" spc="-2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Transportation</a:t>
            </a:r>
            <a:endParaRPr sz="1100" dirty="0">
              <a:latin typeface="Carlito"/>
              <a:cs typeface="Carlito"/>
            </a:endParaRPr>
          </a:p>
          <a:p>
            <a:pPr marL="12700" marR="763270">
              <a:lnSpc>
                <a:spcPts val="1390"/>
              </a:lnSpc>
              <a:spcBef>
                <a:spcPts val="40"/>
              </a:spcBef>
            </a:pPr>
            <a:r>
              <a:rPr sz="1100" spc="-5" dirty="0">
                <a:latin typeface="Carlito"/>
                <a:cs typeface="Carlito"/>
              </a:rPr>
              <a:t>Smart </a:t>
            </a:r>
            <a:r>
              <a:rPr sz="1100" dirty="0">
                <a:latin typeface="Carlito"/>
                <a:cs typeface="Carlito"/>
              </a:rPr>
              <a:t>Homes and</a:t>
            </a:r>
            <a:r>
              <a:rPr sz="1100" spc="-7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Buildings  Smart</a:t>
            </a:r>
            <a:r>
              <a:rPr sz="1100" spc="-2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Technologies</a:t>
            </a:r>
            <a:endParaRPr sz="1100" dirty="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5191760"/>
            <a:ext cx="2628265" cy="9378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40" dirty="0">
                <a:latin typeface="Verdana"/>
                <a:cs typeface="Verdana"/>
              </a:rPr>
              <a:t>Relevant Standards</a:t>
            </a:r>
            <a:r>
              <a:rPr sz="1300" b="1" spc="-120" dirty="0">
                <a:latin typeface="Verdana"/>
                <a:cs typeface="Verdana"/>
              </a:rPr>
              <a:t> </a:t>
            </a:r>
            <a:r>
              <a:rPr sz="1300" b="1" spc="-30" dirty="0">
                <a:latin typeface="Verdana"/>
                <a:cs typeface="Verdana"/>
              </a:rPr>
              <a:t>Activities</a:t>
            </a:r>
            <a:endParaRPr sz="1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395"/>
              </a:spcBef>
            </a:pPr>
            <a:r>
              <a:rPr sz="1200" b="1" spc="-5" dirty="0">
                <a:latin typeface="Carlito"/>
                <a:cs typeface="Carlito"/>
              </a:rPr>
              <a:t>IoT</a:t>
            </a:r>
            <a:endParaRPr sz="12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Carlito"/>
                <a:cs typeface="Carlito"/>
              </a:rPr>
              <a:t>Projects under</a:t>
            </a:r>
            <a:r>
              <a:rPr sz="1100" spc="-2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Development*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6106414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59535" y="6112509"/>
            <a:ext cx="532447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3"/>
              </a:rPr>
              <a:t>IEEE 2413-2019, </a:t>
            </a:r>
            <a:r>
              <a:rPr sz="1100" spc="-5" dirty="0">
                <a:latin typeface="Carlito"/>
                <a:cs typeface="Carlito"/>
                <a:hlinkClick r:id="rId3"/>
              </a:rPr>
              <a:t>I</a:t>
            </a:r>
            <a:r>
              <a:rPr sz="1100" spc="-5" dirty="0">
                <a:latin typeface="Carlito"/>
                <a:cs typeface="Carlito"/>
              </a:rPr>
              <a:t>EEE Standard for </a:t>
            </a:r>
            <a:r>
              <a:rPr sz="1100" dirty="0">
                <a:latin typeface="Carlito"/>
                <a:cs typeface="Carlito"/>
              </a:rPr>
              <a:t>an </a:t>
            </a:r>
            <a:r>
              <a:rPr sz="1100" spc="-5" dirty="0">
                <a:latin typeface="Carlito"/>
                <a:cs typeface="Carlito"/>
              </a:rPr>
              <a:t>Architectural </a:t>
            </a:r>
            <a:r>
              <a:rPr sz="1100" dirty="0">
                <a:latin typeface="Carlito"/>
                <a:cs typeface="Carlito"/>
              </a:rPr>
              <a:t>Framework </a:t>
            </a:r>
            <a:r>
              <a:rPr sz="1100" spc="-5" dirty="0">
                <a:latin typeface="Carlito"/>
                <a:cs typeface="Carlito"/>
              </a:rPr>
              <a:t>for the </a:t>
            </a:r>
            <a:r>
              <a:rPr sz="1100" dirty="0">
                <a:latin typeface="Carlito"/>
                <a:cs typeface="Carlito"/>
              </a:rPr>
              <a:t>Internet </a:t>
            </a:r>
            <a:r>
              <a:rPr sz="1100" spc="-5" dirty="0">
                <a:latin typeface="Carlito"/>
                <a:cs typeface="Carlito"/>
              </a:rPr>
              <a:t>of Things</a:t>
            </a:r>
            <a:r>
              <a:rPr sz="1100" spc="4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(IoT)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6472554"/>
            <a:ext cx="2604135" cy="562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latin typeface="Carlito"/>
                <a:cs typeface="Carlito"/>
              </a:rPr>
              <a:t>Smart </a:t>
            </a:r>
            <a:r>
              <a:rPr sz="1200" b="1" spc="-5" dirty="0">
                <a:latin typeface="Carlito"/>
                <a:cs typeface="Carlito"/>
              </a:rPr>
              <a:t>Energy: Connecting to </a:t>
            </a:r>
            <a:r>
              <a:rPr sz="1200" b="1" dirty="0">
                <a:latin typeface="Carlito"/>
                <a:cs typeface="Carlito"/>
              </a:rPr>
              <a:t>Smart</a:t>
            </a:r>
            <a:r>
              <a:rPr sz="1200" b="1" spc="-55" dirty="0">
                <a:latin typeface="Carlito"/>
                <a:cs typeface="Carlito"/>
              </a:rPr>
              <a:t> </a:t>
            </a:r>
            <a:r>
              <a:rPr sz="1200" b="1" spc="-5" dirty="0">
                <a:latin typeface="Carlito"/>
                <a:cs typeface="Carlito"/>
              </a:rPr>
              <a:t>Grids</a:t>
            </a:r>
            <a:endParaRPr sz="12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Carlito"/>
                <a:cs typeface="Carlito"/>
              </a:rPr>
              <a:t>IEEE Standards</a:t>
            </a:r>
            <a:r>
              <a:rPr sz="1100" spc="-3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Series*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2004" y="6988886"/>
            <a:ext cx="102870" cy="55626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359535" y="7009358"/>
            <a:ext cx="5782310" cy="5562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37640">
              <a:lnSpc>
                <a:spcPct val="1056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1547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handling </a:t>
            </a:r>
            <a:r>
              <a:rPr sz="1100" spc="-5" dirty="0">
                <a:latin typeface="Carlito"/>
                <a:cs typeface="Carlito"/>
              </a:rPr>
              <a:t>distributed resources </a:t>
            </a:r>
            <a:r>
              <a:rPr sz="1100" dirty="0">
                <a:latin typeface="Carlito"/>
                <a:cs typeface="Carlito"/>
              </a:rPr>
              <a:t>in electric </a:t>
            </a:r>
            <a:r>
              <a:rPr sz="1100" spc="-5" dirty="0">
                <a:latin typeface="Carlito"/>
                <a:cs typeface="Carlito"/>
              </a:rPr>
              <a:t>power systems  IEEE </a:t>
            </a:r>
            <a:r>
              <a:rPr sz="1100" dirty="0">
                <a:latin typeface="Carlito"/>
                <a:cs typeface="Carlito"/>
              </a:rPr>
              <a:t>1815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electric power </a:t>
            </a:r>
            <a:r>
              <a:rPr sz="1100" spc="-5" dirty="0">
                <a:latin typeface="Carlito"/>
                <a:cs typeface="Carlito"/>
              </a:rPr>
              <a:t>systems</a:t>
            </a:r>
            <a:r>
              <a:rPr sz="1100" spc="-9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communications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2030 </a:t>
            </a:r>
            <a:r>
              <a:rPr sz="1100" spc="-5" dirty="0">
                <a:latin typeface="Carlito"/>
                <a:cs typeface="Carlito"/>
              </a:rPr>
              <a:t>series on the Smart </a:t>
            </a:r>
            <a:r>
              <a:rPr sz="1100" dirty="0">
                <a:latin typeface="Carlito"/>
                <a:cs typeface="Carlito"/>
              </a:rPr>
              <a:t>Grid, </a:t>
            </a:r>
            <a:r>
              <a:rPr sz="1100" spc="-5" dirty="0">
                <a:latin typeface="Carlito"/>
                <a:cs typeface="Carlito"/>
              </a:rPr>
              <a:t>including </a:t>
            </a:r>
            <a:r>
              <a:rPr sz="1100" dirty="0">
                <a:latin typeface="Carlito"/>
                <a:cs typeface="Carlito"/>
              </a:rPr>
              <a:t>electric vehicle </a:t>
            </a:r>
            <a:r>
              <a:rPr sz="1100" spc="-5" dirty="0">
                <a:latin typeface="Carlito"/>
                <a:cs typeface="Carlito"/>
              </a:rPr>
              <a:t>infrastructure, </a:t>
            </a:r>
            <a:r>
              <a:rPr sz="1100" dirty="0">
                <a:latin typeface="Carlito"/>
                <a:cs typeface="Carlito"/>
              </a:rPr>
              <a:t>microgrid, energy</a:t>
            </a:r>
            <a:r>
              <a:rPr sz="1100" spc="-7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storage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8066913"/>
            <a:ext cx="3203575" cy="568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5" dirty="0">
                <a:latin typeface="Verdana"/>
                <a:cs typeface="Verdana"/>
              </a:rPr>
              <a:t>Smart </a:t>
            </a:r>
            <a:r>
              <a:rPr sz="1300" b="1" spc="-30" dirty="0">
                <a:latin typeface="Verdana"/>
                <a:cs typeface="Verdana"/>
              </a:rPr>
              <a:t>Networking </a:t>
            </a:r>
            <a:r>
              <a:rPr sz="1300" b="1" spc="-25" dirty="0">
                <a:latin typeface="Verdana"/>
                <a:cs typeface="Verdana"/>
              </a:rPr>
              <a:t>and</a:t>
            </a:r>
            <a:r>
              <a:rPr sz="1300" b="1" spc="-125" dirty="0">
                <a:latin typeface="Verdana"/>
                <a:cs typeface="Verdana"/>
              </a:rPr>
              <a:t> </a:t>
            </a:r>
            <a:r>
              <a:rPr sz="1300" b="1" spc="-25" dirty="0">
                <a:latin typeface="Verdana"/>
                <a:cs typeface="Verdana"/>
              </a:rPr>
              <a:t>Connectivity</a:t>
            </a:r>
            <a:endParaRPr sz="1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</a:pPr>
            <a:r>
              <a:rPr sz="1100" spc="-5" dirty="0">
                <a:latin typeface="Carlito"/>
                <a:cs typeface="Carlito"/>
              </a:rPr>
              <a:t>IEEE Standards</a:t>
            </a:r>
            <a:r>
              <a:rPr sz="1100" spc="-3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Series*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2004" y="8589771"/>
            <a:ext cx="102870" cy="37909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59535" y="8610498"/>
            <a:ext cx="3547745" cy="37909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802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wired and wireless</a:t>
            </a:r>
            <a:r>
              <a:rPr sz="1100" spc="-8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networking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802.22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wireless </a:t>
            </a:r>
            <a:r>
              <a:rPr sz="1100" spc="-5" dirty="0">
                <a:latin typeface="Carlito"/>
                <a:cs typeface="Carlito"/>
              </a:rPr>
              <a:t>regional </a:t>
            </a:r>
            <a:r>
              <a:rPr sz="1100" dirty="0">
                <a:latin typeface="Carlito"/>
                <a:cs typeface="Carlito"/>
              </a:rPr>
              <a:t>area </a:t>
            </a:r>
            <a:r>
              <a:rPr sz="1100" spc="-5" dirty="0">
                <a:latin typeface="Carlito"/>
                <a:cs typeface="Carlito"/>
              </a:rPr>
              <a:t>networks</a:t>
            </a:r>
            <a:r>
              <a:rPr sz="1100" spc="-3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(WRAN)</a:t>
            </a:r>
            <a:endParaRPr sz="1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201495"/>
            <a:ext cx="102870" cy="161163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02004" y="9251261"/>
            <a:ext cx="126809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  <a:hlinkClick r:id="rId2"/>
              </a:rPr>
              <a:t>standards.ieee.org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59535" y="1222222"/>
            <a:ext cx="3492500" cy="161163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199390" algn="just">
              <a:lnSpc>
                <a:spcPct val="104700"/>
              </a:lnSpc>
              <a:spcBef>
                <a:spcPts val="11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1451 series, addressing </a:t>
            </a:r>
            <a:r>
              <a:rPr sz="1100" spc="-5" dirty="0">
                <a:latin typeface="Carlito"/>
                <a:cs typeface="Carlito"/>
              </a:rPr>
              <a:t>sensors (adopted by </a:t>
            </a:r>
            <a:r>
              <a:rPr sz="1100" dirty="0">
                <a:latin typeface="Carlito"/>
                <a:cs typeface="Carlito"/>
              </a:rPr>
              <a:t>ISO/IEC)  </a:t>
            </a: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1775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powerline </a:t>
            </a:r>
            <a:r>
              <a:rPr sz="1100" spc="-5" dirty="0">
                <a:latin typeface="Carlito"/>
                <a:cs typeface="Carlito"/>
              </a:rPr>
              <a:t>communication </a:t>
            </a:r>
            <a:r>
              <a:rPr sz="1100" dirty="0">
                <a:latin typeface="Carlito"/>
                <a:cs typeface="Carlito"/>
              </a:rPr>
              <a:t>equipment  </a:t>
            </a: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1801 </a:t>
            </a:r>
            <a:r>
              <a:rPr sz="1100" spc="-5" dirty="0">
                <a:latin typeface="Carlito"/>
                <a:cs typeface="Carlito"/>
              </a:rPr>
              <a:t>series on low-power chip</a:t>
            </a:r>
            <a:r>
              <a:rPr sz="1100" spc="-6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design</a:t>
            </a:r>
            <a:endParaRPr sz="1100">
              <a:latin typeface="Carlito"/>
              <a:cs typeface="Carlito"/>
            </a:endParaRPr>
          </a:p>
          <a:p>
            <a:pPr marL="12700" algn="just">
              <a:lnSpc>
                <a:spcPct val="100000"/>
              </a:lnSpc>
              <a:spcBef>
                <a:spcPts val="75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1900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dynamic </a:t>
            </a:r>
            <a:r>
              <a:rPr sz="1100" spc="-5" dirty="0">
                <a:latin typeface="Carlito"/>
                <a:cs typeface="Carlito"/>
              </a:rPr>
              <a:t>spectrum</a:t>
            </a:r>
            <a:r>
              <a:rPr sz="1100" spc="-8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access</a:t>
            </a:r>
            <a:endParaRPr sz="1100">
              <a:latin typeface="Carlito"/>
              <a:cs typeface="Carlito"/>
            </a:endParaRPr>
          </a:p>
          <a:p>
            <a:pPr marL="12700" marR="5080">
              <a:lnSpc>
                <a:spcPct val="104900"/>
              </a:lnSpc>
              <a:spcBef>
                <a:spcPts val="5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1901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broadband </a:t>
            </a:r>
            <a:r>
              <a:rPr sz="1100" spc="-5" dirty="0">
                <a:latin typeface="Carlito"/>
                <a:cs typeface="Carlito"/>
              </a:rPr>
              <a:t>over </a:t>
            </a:r>
            <a:r>
              <a:rPr sz="1100" dirty="0">
                <a:latin typeface="Carlito"/>
                <a:cs typeface="Carlito"/>
              </a:rPr>
              <a:t>powerline </a:t>
            </a:r>
            <a:r>
              <a:rPr sz="1100" spc="-5" dirty="0">
                <a:latin typeface="Carlito"/>
                <a:cs typeface="Carlito"/>
              </a:rPr>
              <a:t>networks  IEEE </a:t>
            </a:r>
            <a:r>
              <a:rPr sz="1100" dirty="0">
                <a:latin typeface="Carlito"/>
                <a:cs typeface="Carlito"/>
              </a:rPr>
              <a:t>1903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next generation </a:t>
            </a:r>
            <a:r>
              <a:rPr sz="1100" spc="-5" dirty="0">
                <a:latin typeface="Carlito"/>
                <a:cs typeface="Carlito"/>
              </a:rPr>
              <a:t>system </a:t>
            </a:r>
            <a:r>
              <a:rPr sz="1100" dirty="0">
                <a:latin typeface="Carlito"/>
                <a:cs typeface="Carlito"/>
              </a:rPr>
              <a:t>overlay </a:t>
            </a:r>
            <a:r>
              <a:rPr sz="1100" spc="-5" dirty="0">
                <a:latin typeface="Carlito"/>
                <a:cs typeface="Carlito"/>
              </a:rPr>
              <a:t>networks  IEEE </a:t>
            </a:r>
            <a:r>
              <a:rPr sz="1100" dirty="0">
                <a:latin typeface="Carlito"/>
                <a:cs typeface="Carlito"/>
              </a:rPr>
              <a:t>2302 </a:t>
            </a:r>
            <a:r>
              <a:rPr sz="1100" spc="-5" dirty="0">
                <a:latin typeface="Carlito"/>
                <a:cs typeface="Carlito"/>
              </a:rPr>
              <a:t>series on the Intercloud </a:t>
            </a:r>
            <a:r>
              <a:rPr sz="1100" dirty="0">
                <a:latin typeface="Carlito"/>
                <a:cs typeface="Carlito"/>
              </a:rPr>
              <a:t>and </a:t>
            </a:r>
            <a:r>
              <a:rPr sz="1100" spc="-5" dirty="0">
                <a:latin typeface="Carlito"/>
                <a:cs typeface="Carlito"/>
              </a:rPr>
              <a:t>its </a:t>
            </a:r>
            <a:r>
              <a:rPr sz="1100" dirty="0">
                <a:latin typeface="Carlito"/>
                <a:cs typeface="Carlito"/>
              </a:rPr>
              <a:t>related testbed  </a:t>
            </a: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2700 </a:t>
            </a:r>
            <a:r>
              <a:rPr sz="1100" spc="-5" dirty="0">
                <a:latin typeface="Carlito"/>
                <a:cs typeface="Carlito"/>
              </a:rPr>
              <a:t>series on</a:t>
            </a:r>
            <a:r>
              <a:rPr sz="1100" spc="-6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sensors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100" spc="-5" dirty="0">
                <a:latin typeface="Carlito"/>
                <a:cs typeface="Carlito"/>
              </a:rPr>
              <a:t>IEEE standard series on software </a:t>
            </a:r>
            <a:r>
              <a:rPr sz="1100" dirty="0">
                <a:latin typeface="Carlito"/>
                <a:cs typeface="Carlito"/>
              </a:rPr>
              <a:t>define</a:t>
            </a:r>
            <a:r>
              <a:rPr sz="1100" spc="-3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networks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2996564"/>
            <a:ext cx="1913255" cy="568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5" dirty="0">
                <a:latin typeface="Verdana"/>
                <a:cs typeface="Verdana"/>
              </a:rPr>
              <a:t>Smart</a:t>
            </a:r>
            <a:r>
              <a:rPr sz="1300" b="1" spc="-114" dirty="0">
                <a:latin typeface="Verdana"/>
                <a:cs typeface="Verdana"/>
              </a:rPr>
              <a:t> </a:t>
            </a:r>
            <a:r>
              <a:rPr sz="1300" b="1" spc="-40" dirty="0">
                <a:latin typeface="Verdana"/>
                <a:cs typeface="Verdana"/>
              </a:rPr>
              <a:t>Transportation</a:t>
            </a:r>
            <a:endParaRPr sz="1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405"/>
              </a:spcBef>
            </a:pPr>
            <a:r>
              <a:rPr sz="1100" dirty="0">
                <a:latin typeface="Carlito"/>
                <a:cs typeface="Carlito"/>
              </a:rPr>
              <a:t>Approved</a:t>
            </a:r>
            <a:r>
              <a:rPr sz="1100" spc="-1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Standards*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3519372"/>
            <a:ext cx="102870" cy="55308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535" y="3540099"/>
            <a:ext cx="5788025" cy="5530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3213100">
              <a:lnSpc>
                <a:spcPct val="105500"/>
              </a:lnSpc>
              <a:spcBef>
                <a:spcPts val="95"/>
              </a:spcBef>
            </a:pPr>
            <a:r>
              <a:rPr sz="1100" spc="-5" dirty="0">
                <a:latin typeface="Carlito"/>
                <a:cs typeface="Carlito"/>
              </a:rPr>
              <a:t>IEEE standard series of </a:t>
            </a:r>
            <a:r>
              <a:rPr sz="1100" dirty="0">
                <a:latin typeface="Carlito"/>
                <a:cs typeface="Carlito"/>
              </a:rPr>
              <a:t>rail </a:t>
            </a:r>
            <a:r>
              <a:rPr sz="1100" spc="-5" dirty="0">
                <a:latin typeface="Carlito"/>
                <a:cs typeface="Carlito"/>
              </a:rPr>
              <a:t>transit standards  IEEE </a:t>
            </a:r>
            <a:r>
              <a:rPr sz="1100" dirty="0">
                <a:latin typeface="Carlito"/>
                <a:cs typeface="Carlito"/>
              </a:rPr>
              <a:t>1609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intelligent</a:t>
            </a:r>
            <a:r>
              <a:rPr sz="1100" spc="-8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transportation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3"/>
              </a:rPr>
              <a:t>IEEE 2030.1.1-2015</a:t>
            </a:r>
            <a:r>
              <a:rPr sz="1100" spc="-5" dirty="0">
                <a:latin typeface="Carlito"/>
                <a:cs typeface="Carlito"/>
                <a:hlinkClick r:id="rId3"/>
              </a:rPr>
              <a:t>, </a:t>
            </a:r>
            <a:r>
              <a:rPr sz="1100" dirty="0">
                <a:latin typeface="Carlito"/>
                <a:cs typeface="Carlito"/>
              </a:rPr>
              <a:t>IEEE Standard </a:t>
            </a:r>
            <a:r>
              <a:rPr sz="1100" spc="-5" dirty="0">
                <a:latin typeface="Carlito"/>
                <a:cs typeface="Carlito"/>
              </a:rPr>
              <a:t>Technical Specifications of </a:t>
            </a:r>
            <a:r>
              <a:rPr sz="1100" dirty="0">
                <a:latin typeface="Carlito"/>
                <a:cs typeface="Carlito"/>
              </a:rPr>
              <a:t>a </a:t>
            </a:r>
            <a:r>
              <a:rPr sz="1100" spc="-5" dirty="0">
                <a:latin typeface="Carlito"/>
                <a:cs typeface="Carlito"/>
              </a:rPr>
              <a:t>DC Quick </a:t>
            </a:r>
            <a:r>
              <a:rPr sz="1100" dirty="0">
                <a:latin typeface="Carlito"/>
                <a:cs typeface="Carlito"/>
              </a:rPr>
              <a:t>Charger </a:t>
            </a:r>
            <a:r>
              <a:rPr sz="1100" spc="-5" dirty="0">
                <a:latin typeface="Carlito"/>
                <a:cs typeface="Carlito"/>
              </a:rPr>
              <a:t>for </a:t>
            </a:r>
            <a:r>
              <a:rPr sz="1100" dirty="0">
                <a:latin typeface="Carlito"/>
                <a:cs typeface="Carlito"/>
              </a:rPr>
              <a:t>Use with</a:t>
            </a:r>
            <a:r>
              <a:rPr sz="1100" spc="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Electric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4069841"/>
            <a:ext cx="1723389" cy="53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Vehicles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Carlito"/>
                <a:cs typeface="Carlito"/>
              </a:rPr>
              <a:t>Projects under</a:t>
            </a:r>
            <a:r>
              <a:rPr sz="1100" spc="-2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Development*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4558995"/>
            <a:ext cx="102870" cy="37909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9535" y="4579722"/>
            <a:ext cx="5473065" cy="37909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P2040 </a:t>
            </a:r>
            <a:r>
              <a:rPr sz="1100" spc="-5" dirty="0">
                <a:latin typeface="Carlito"/>
                <a:cs typeface="Carlito"/>
              </a:rPr>
              <a:t>series on connected, automated, </a:t>
            </a:r>
            <a:r>
              <a:rPr sz="1100" dirty="0">
                <a:latin typeface="Carlito"/>
                <a:cs typeface="Carlito"/>
              </a:rPr>
              <a:t>and intelligent</a:t>
            </a:r>
            <a:r>
              <a:rPr sz="1100" spc="-9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vehicles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4"/>
              </a:rPr>
              <a:t>IEEE P2690,</a:t>
            </a:r>
            <a:r>
              <a:rPr sz="1100" spc="-5" dirty="0">
                <a:solidFill>
                  <a:srgbClr val="1154CC"/>
                </a:solidFill>
                <a:latin typeface="Carlito"/>
                <a:cs typeface="Carlito"/>
                <a:hlinkClick r:id="rId4"/>
              </a:rPr>
              <a:t>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Draft </a:t>
            </a:r>
            <a:r>
              <a:rPr sz="1100" dirty="0">
                <a:latin typeface="Carlito"/>
                <a:cs typeface="Carlito"/>
              </a:rPr>
              <a:t>Standard </a:t>
            </a:r>
            <a:r>
              <a:rPr sz="1100" spc="-5" dirty="0">
                <a:latin typeface="Carlito"/>
                <a:cs typeface="Carlito"/>
              </a:rPr>
              <a:t>for </a:t>
            </a:r>
            <a:r>
              <a:rPr sz="1100" dirty="0">
                <a:latin typeface="Carlito"/>
                <a:cs typeface="Carlito"/>
              </a:rPr>
              <a:t>Charging Network Management </a:t>
            </a:r>
            <a:r>
              <a:rPr sz="1100" spc="-10" dirty="0">
                <a:latin typeface="Carlito"/>
                <a:cs typeface="Carlito"/>
              </a:rPr>
              <a:t>Protocol </a:t>
            </a:r>
            <a:r>
              <a:rPr sz="1100" spc="-5" dirty="0">
                <a:latin typeface="Carlito"/>
                <a:cs typeface="Carlito"/>
              </a:rPr>
              <a:t>for Electric</a:t>
            </a:r>
            <a:r>
              <a:rPr sz="1100" spc="-1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Vehicle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4932679"/>
            <a:ext cx="2929255" cy="53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Charging</a:t>
            </a:r>
            <a:r>
              <a:rPr sz="1100" spc="-1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Systems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Carlito"/>
                <a:cs typeface="Carlito"/>
              </a:rPr>
              <a:t>Pre-standardization Industry Connections</a:t>
            </a:r>
            <a:r>
              <a:rPr sz="1100" spc="-1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Activities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5444998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535" y="5451094"/>
            <a:ext cx="284543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IC13-002 Electric Vehicle </a:t>
            </a:r>
            <a:r>
              <a:rPr sz="1100" spc="5" dirty="0">
                <a:latin typeface="Carlito"/>
                <a:cs typeface="Carlito"/>
              </a:rPr>
              <a:t>Wireless </a:t>
            </a:r>
            <a:r>
              <a:rPr sz="1100" dirty="0">
                <a:latin typeface="Carlito"/>
                <a:cs typeface="Carlito"/>
              </a:rPr>
              <a:t>Power</a:t>
            </a:r>
            <a:r>
              <a:rPr sz="1100" spc="-7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Transfer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5795517"/>
            <a:ext cx="2479675" cy="5930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5" dirty="0">
                <a:latin typeface="Verdana"/>
                <a:cs typeface="Verdana"/>
              </a:rPr>
              <a:t>Smart </a:t>
            </a:r>
            <a:r>
              <a:rPr sz="1300" b="1" spc="-40" dirty="0">
                <a:latin typeface="Verdana"/>
                <a:cs typeface="Verdana"/>
              </a:rPr>
              <a:t>Homes </a:t>
            </a:r>
            <a:r>
              <a:rPr sz="1300" b="1" spc="-25" dirty="0">
                <a:latin typeface="Verdana"/>
                <a:cs typeface="Verdana"/>
              </a:rPr>
              <a:t>and</a:t>
            </a:r>
            <a:r>
              <a:rPr sz="1300" b="1" spc="-135" dirty="0">
                <a:latin typeface="Verdana"/>
                <a:cs typeface="Verdana"/>
              </a:rPr>
              <a:t> </a:t>
            </a:r>
            <a:r>
              <a:rPr sz="1300" b="1" spc="-25" dirty="0">
                <a:latin typeface="Verdana"/>
                <a:cs typeface="Verdana"/>
              </a:rPr>
              <a:t>Buildings</a:t>
            </a:r>
            <a:endParaRPr sz="13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rlito"/>
                <a:cs typeface="Carlito"/>
              </a:rPr>
              <a:t>Approved</a:t>
            </a:r>
            <a:r>
              <a:rPr sz="1100" spc="-1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standards*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6365875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9535" y="6371970"/>
            <a:ext cx="372745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1888 series, addressing </a:t>
            </a:r>
            <a:r>
              <a:rPr sz="1100" spc="-5" dirty="0">
                <a:latin typeface="Carlito"/>
                <a:cs typeface="Carlito"/>
              </a:rPr>
              <a:t>ubiquitous </a:t>
            </a:r>
            <a:r>
              <a:rPr sz="1100" dirty="0">
                <a:latin typeface="Carlito"/>
                <a:cs typeface="Carlito"/>
              </a:rPr>
              <a:t>green </a:t>
            </a:r>
            <a:r>
              <a:rPr sz="1100" spc="-5" dirty="0">
                <a:latin typeface="Carlito"/>
                <a:cs typeface="Carlito"/>
              </a:rPr>
              <a:t>community</a:t>
            </a:r>
            <a:r>
              <a:rPr sz="1100" spc="-70" dirty="0">
                <a:latin typeface="Carlito"/>
                <a:cs typeface="Carlito"/>
              </a:rPr>
              <a:t> </a:t>
            </a:r>
            <a:r>
              <a:rPr sz="1100" spc="-10" dirty="0">
                <a:latin typeface="Carlito"/>
                <a:cs typeface="Carlito"/>
              </a:rPr>
              <a:t>control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6542658"/>
            <a:ext cx="55626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networks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6713346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9535" y="6719443"/>
            <a:ext cx="546036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5"/>
              </a:rPr>
              <a:t>IEEE 1905.1-2013</a:t>
            </a:r>
            <a:r>
              <a:rPr sz="1100" spc="-5" dirty="0">
                <a:latin typeface="Carlito"/>
                <a:cs typeface="Carlito"/>
                <a:hlinkClick r:id="rId5"/>
              </a:rPr>
              <a:t>, </a:t>
            </a:r>
            <a:r>
              <a:rPr sz="1100" dirty="0">
                <a:latin typeface="Carlito"/>
                <a:cs typeface="Carlito"/>
              </a:rPr>
              <a:t>addressing </a:t>
            </a:r>
            <a:r>
              <a:rPr sz="1100" spc="-5" dirty="0">
                <a:latin typeface="Carlito"/>
                <a:cs typeface="Carlito"/>
              </a:rPr>
              <a:t>convergent digital home network for </a:t>
            </a:r>
            <a:r>
              <a:rPr sz="1100" dirty="0">
                <a:latin typeface="Carlito"/>
                <a:cs typeface="Carlito"/>
              </a:rPr>
              <a:t>heterogeneous</a:t>
            </a:r>
            <a:r>
              <a:rPr sz="1100" spc="1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technologies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7060818"/>
            <a:ext cx="1778635" cy="79438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300" b="1" spc="-55" dirty="0">
                <a:latin typeface="Verdana"/>
                <a:cs typeface="Verdana"/>
              </a:rPr>
              <a:t>Smart</a:t>
            </a:r>
            <a:r>
              <a:rPr sz="1300" b="1" spc="-110" dirty="0">
                <a:latin typeface="Verdana"/>
                <a:cs typeface="Verdana"/>
              </a:rPr>
              <a:t> </a:t>
            </a:r>
            <a:r>
              <a:rPr sz="1300" b="1" spc="-30" dirty="0">
                <a:latin typeface="Verdana"/>
                <a:cs typeface="Verdana"/>
              </a:rPr>
              <a:t>Technologies</a:t>
            </a:r>
            <a:endParaRPr sz="130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16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235"/>
              </a:spcBef>
            </a:pPr>
            <a:r>
              <a:rPr sz="1100" spc="-5" dirty="0">
                <a:latin typeface="Carlito"/>
                <a:cs typeface="Carlito"/>
              </a:rPr>
              <a:t>IEEE Standards</a:t>
            </a:r>
            <a:r>
              <a:rPr sz="1100" spc="-4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Series*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004" y="7809052"/>
            <a:ext cx="102870" cy="90678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59535" y="7829778"/>
            <a:ext cx="3668395" cy="9067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27380">
              <a:lnSpc>
                <a:spcPct val="105500"/>
              </a:lnSpc>
              <a:spcBef>
                <a:spcPts val="95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6"/>
              </a:rPr>
              <a:t>IEEE </a:t>
            </a:r>
            <a:r>
              <a:rPr sz="1100" u="sng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6"/>
              </a:rPr>
              <a:t>1278 </a:t>
            </a: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6"/>
              </a:rPr>
              <a:t>series</a:t>
            </a:r>
            <a:r>
              <a:rPr sz="1100" spc="-5" dirty="0">
                <a:solidFill>
                  <a:srgbClr val="1154CC"/>
                </a:solidFill>
                <a:latin typeface="Carlito"/>
                <a:cs typeface="Carlito"/>
                <a:hlinkClick r:id="rId6"/>
              </a:rPr>
              <a:t> </a:t>
            </a:r>
            <a:r>
              <a:rPr sz="1100" spc="-5" dirty="0">
                <a:latin typeface="Carlito"/>
                <a:cs typeface="Carlito"/>
              </a:rPr>
              <a:t>on distributed </a:t>
            </a:r>
            <a:r>
              <a:rPr sz="1100" dirty="0">
                <a:latin typeface="Carlito"/>
                <a:cs typeface="Carlito"/>
              </a:rPr>
              <a:t>interactive </a:t>
            </a:r>
            <a:r>
              <a:rPr sz="1100" spc="-5" dirty="0">
                <a:latin typeface="Carlito"/>
                <a:cs typeface="Carlito"/>
              </a:rPr>
              <a:t>simulation  IEEE </a:t>
            </a:r>
            <a:r>
              <a:rPr sz="1100" dirty="0">
                <a:latin typeface="Carlito"/>
                <a:cs typeface="Carlito"/>
              </a:rPr>
              <a:t>1451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smart</a:t>
            </a:r>
            <a:r>
              <a:rPr sz="1100" spc="-7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sensors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1484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learning</a:t>
            </a:r>
            <a:r>
              <a:rPr sz="1100" spc="-5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technologies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1516 </a:t>
            </a:r>
            <a:r>
              <a:rPr sz="1100" spc="-5" dirty="0">
                <a:latin typeface="Carlito"/>
                <a:cs typeface="Carlito"/>
              </a:rPr>
              <a:t>series of </a:t>
            </a:r>
            <a:r>
              <a:rPr sz="1100" dirty="0">
                <a:latin typeface="Carlito"/>
                <a:cs typeface="Carlito"/>
              </a:rPr>
              <a:t>modeling and </a:t>
            </a:r>
            <a:r>
              <a:rPr sz="1100" spc="-5" dirty="0">
                <a:latin typeface="Carlito"/>
                <a:cs typeface="Carlito"/>
              </a:rPr>
              <a:t>simulation</a:t>
            </a:r>
            <a:r>
              <a:rPr sz="1100" spc="-7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standards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1730 series, addressing a </a:t>
            </a:r>
            <a:r>
              <a:rPr sz="1100" spc="-5" dirty="0">
                <a:latin typeface="Carlito"/>
                <a:cs typeface="Carlito"/>
              </a:rPr>
              <a:t>process for distributed</a:t>
            </a:r>
            <a:r>
              <a:rPr sz="1100" spc="-6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simulation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8713419"/>
            <a:ext cx="15341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engineering </a:t>
            </a:r>
            <a:r>
              <a:rPr sz="1100" dirty="0">
                <a:latin typeface="Carlito"/>
                <a:cs typeface="Carlito"/>
              </a:rPr>
              <a:t>and</a:t>
            </a:r>
            <a:r>
              <a:rPr sz="1100" spc="-3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execution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2004" y="8884107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59535" y="8890203"/>
            <a:ext cx="302069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1828 </a:t>
            </a:r>
            <a:r>
              <a:rPr sz="1100" spc="-5" dirty="0">
                <a:latin typeface="Carlito"/>
                <a:cs typeface="Carlito"/>
              </a:rPr>
              <a:t>series on systems </a:t>
            </a:r>
            <a:r>
              <a:rPr sz="1100" dirty="0">
                <a:latin typeface="Carlito"/>
                <a:cs typeface="Carlito"/>
              </a:rPr>
              <a:t>with </a:t>
            </a:r>
            <a:r>
              <a:rPr sz="1100" spc="-5" dirty="0">
                <a:latin typeface="Carlito"/>
                <a:cs typeface="Carlito"/>
              </a:rPr>
              <a:t>virtual</a:t>
            </a:r>
            <a:r>
              <a:rPr sz="1100" spc="-6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components</a:t>
            </a:r>
            <a:endParaRPr sz="1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201495"/>
            <a:ext cx="102870" cy="37973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902004" y="9251261"/>
            <a:ext cx="126809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  <a:hlinkClick r:id="rId2"/>
              </a:rPr>
              <a:t>standards.ieee.org</a:t>
            </a:r>
            <a:endParaRPr sz="1100">
              <a:latin typeface="Arial"/>
              <a:cs typeface="Arial"/>
            </a:endParaRPr>
          </a:p>
        </p:txBody>
      </p:sp>
      <p:sp>
        <p:nvSpPr>
          <p:cNvPr id="42" name="object 4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59535" y="1222222"/>
            <a:ext cx="3654425" cy="3797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5700"/>
              </a:lnSpc>
              <a:spcBef>
                <a:spcPts val="95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1907.1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real-time mobile </a:t>
            </a:r>
            <a:r>
              <a:rPr sz="1100" spc="-5" dirty="0">
                <a:latin typeface="Carlito"/>
                <a:cs typeface="Carlito"/>
              </a:rPr>
              <a:t>video communications  IEEE </a:t>
            </a:r>
            <a:r>
              <a:rPr sz="1100" dirty="0">
                <a:latin typeface="Carlito"/>
                <a:cs typeface="Carlito"/>
              </a:rPr>
              <a:t>2200 </a:t>
            </a:r>
            <a:r>
              <a:rPr sz="1100" spc="-5" dirty="0">
                <a:latin typeface="Carlito"/>
                <a:cs typeface="Carlito"/>
              </a:rPr>
              <a:t>series on stream </a:t>
            </a:r>
            <a:r>
              <a:rPr sz="1100" dirty="0">
                <a:latin typeface="Carlito"/>
                <a:cs typeface="Carlito"/>
              </a:rPr>
              <a:t>management in media </a:t>
            </a:r>
            <a:r>
              <a:rPr sz="1100" spc="-5" dirty="0">
                <a:latin typeface="Carlito"/>
                <a:cs typeface="Carlito"/>
              </a:rPr>
              <a:t>client</a:t>
            </a:r>
            <a:r>
              <a:rPr sz="1100" spc="-10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devices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746631"/>
            <a:ext cx="292925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Pre-standardization Industry Connections</a:t>
            </a:r>
            <a:r>
              <a:rPr sz="1100" spc="-1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Activities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1917318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535" y="1923414"/>
            <a:ext cx="24434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IC15-003 Smart </a:t>
            </a:r>
            <a:r>
              <a:rPr sz="1100" dirty="0">
                <a:latin typeface="Carlito"/>
                <a:cs typeface="Carlito"/>
              </a:rPr>
              <a:t>City </a:t>
            </a:r>
            <a:r>
              <a:rPr sz="1100" spc="-5" dirty="0">
                <a:latin typeface="Carlito"/>
                <a:cs typeface="Carlito"/>
              </a:rPr>
              <a:t>Compliance</a:t>
            </a:r>
            <a:r>
              <a:rPr sz="1100" spc="-4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Indicators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2264791"/>
            <a:ext cx="1250950" cy="706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rlito"/>
                <a:cs typeface="Carlito"/>
              </a:rPr>
              <a:t>Security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rlito"/>
                <a:cs typeface="Carlito"/>
              </a:rPr>
              <a:t>Approved</a:t>
            </a:r>
            <a:r>
              <a:rPr sz="1100" spc="-6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Standards*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2924632"/>
            <a:ext cx="102870" cy="37909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9535" y="2945358"/>
            <a:ext cx="5854700" cy="37909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100" spc="-5" dirty="0">
                <a:latin typeface="Carlito"/>
                <a:cs typeface="Carlito"/>
              </a:rPr>
              <a:t>IEEE </a:t>
            </a:r>
            <a:r>
              <a:rPr sz="1100" dirty="0">
                <a:latin typeface="Carlito"/>
                <a:cs typeface="Carlito"/>
              </a:rPr>
              <a:t>1363 </a:t>
            </a:r>
            <a:r>
              <a:rPr sz="1100" spc="-5" dirty="0">
                <a:latin typeface="Carlito"/>
                <a:cs typeface="Carlito"/>
              </a:rPr>
              <a:t>series on </a:t>
            </a:r>
            <a:r>
              <a:rPr sz="1100" dirty="0">
                <a:latin typeface="Carlito"/>
                <a:cs typeface="Carlito"/>
              </a:rPr>
              <a:t>public key</a:t>
            </a:r>
            <a:r>
              <a:rPr sz="1100" spc="-8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cryptography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3"/>
              </a:rPr>
              <a:t>IEEE 1619-2007</a:t>
            </a:r>
            <a:r>
              <a:rPr sz="1100" spc="-5" dirty="0">
                <a:latin typeface="Carlito"/>
                <a:cs typeface="Carlito"/>
                <a:hlinkClick r:id="rId3"/>
              </a:rPr>
              <a:t>, </a:t>
            </a:r>
            <a:r>
              <a:rPr sz="1100" spc="-5" dirty="0">
                <a:latin typeface="Carlito"/>
                <a:cs typeface="Carlito"/>
              </a:rPr>
              <a:t>IEEE Standard for Cryptographic Protection of Data on Block-Oriented Storage</a:t>
            </a:r>
            <a:r>
              <a:rPr sz="1100" spc="16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Devices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3298698"/>
            <a:ext cx="13354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(adopted </a:t>
            </a:r>
            <a:r>
              <a:rPr sz="1100" dirty="0">
                <a:latin typeface="Carlito"/>
                <a:cs typeface="Carlito"/>
              </a:rPr>
              <a:t>as</a:t>
            </a:r>
            <a:r>
              <a:rPr sz="1100" spc="-5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ANSI/IEEE)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14704" y="3469386"/>
            <a:ext cx="774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535" y="3475482"/>
            <a:ext cx="55162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4"/>
              </a:rPr>
              <a:t>IEEE 1619.1-2007</a:t>
            </a:r>
            <a:r>
              <a:rPr sz="1100" spc="-5" dirty="0">
                <a:latin typeface="Carlito"/>
                <a:cs typeface="Carlito"/>
                <a:hlinkClick r:id="rId4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</a:t>
            </a:r>
            <a:r>
              <a:rPr sz="1100" dirty="0">
                <a:latin typeface="Carlito"/>
                <a:cs typeface="Carlito"/>
              </a:rPr>
              <a:t>for </a:t>
            </a:r>
            <a:r>
              <a:rPr sz="1100" spc="-5" dirty="0">
                <a:latin typeface="Carlito"/>
                <a:cs typeface="Carlito"/>
              </a:rPr>
              <a:t>Authenticated Encryption </a:t>
            </a:r>
            <a:r>
              <a:rPr sz="1100" dirty="0">
                <a:latin typeface="Carlito"/>
                <a:cs typeface="Carlito"/>
              </a:rPr>
              <a:t>with </a:t>
            </a:r>
            <a:r>
              <a:rPr sz="1100" spc="-5" dirty="0">
                <a:latin typeface="Carlito"/>
                <a:cs typeface="Carlito"/>
              </a:rPr>
              <a:t>Length Expansion for</a:t>
            </a:r>
            <a:r>
              <a:rPr sz="1100" spc="3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Storage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4704" y="3646170"/>
            <a:ext cx="435609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5"/>
              </a:spcBef>
            </a:pPr>
            <a:r>
              <a:rPr sz="1100" spc="-10" dirty="0">
                <a:latin typeface="Carlito"/>
                <a:cs typeface="Carlito"/>
              </a:rPr>
              <a:t>D</a:t>
            </a:r>
            <a:r>
              <a:rPr sz="1100" dirty="0">
                <a:latin typeface="Carlito"/>
                <a:cs typeface="Carlito"/>
              </a:rPr>
              <a:t>e</a:t>
            </a:r>
            <a:r>
              <a:rPr sz="1100" spc="5" dirty="0">
                <a:latin typeface="Carlito"/>
                <a:cs typeface="Carlito"/>
              </a:rPr>
              <a:t>vi</a:t>
            </a:r>
            <a:r>
              <a:rPr sz="1100" spc="-15" dirty="0">
                <a:latin typeface="Carlito"/>
                <a:cs typeface="Carlito"/>
              </a:rPr>
              <a:t>c</a:t>
            </a:r>
            <a:r>
              <a:rPr sz="1100" dirty="0">
                <a:latin typeface="Carlito"/>
                <a:cs typeface="Carlito"/>
              </a:rPr>
              <a:t>es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14704" y="3793692"/>
            <a:ext cx="77470" cy="37909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9535" y="3814419"/>
            <a:ext cx="5874385" cy="37909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5"/>
              </a:rPr>
              <a:t>IEEE 1619.2-2010</a:t>
            </a:r>
            <a:r>
              <a:rPr sz="1100" spc="-5" dirty="0">
                <a:latin typeface="Carlito"/>
                <a:cs typeface="Carlito"/>
                <a:hlinkClick r:id="rId5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</a:t>
            </a:r>
            <a:r>
              <a:rPr sz="1100" dirty="0">
                <a:latin typeface="Carlito"/>
                <a:cs typeface="Carlito"/>
              </a:rPr>
              <a:t>for Wide-Block </a:t>
            </a:r>
            <a:r>
              <a:rPr sz="1100" spc="-5" dirty="0">
                <a:latin typeface="Carlito"/>
                <a:cs typeface="Carlito"/>
              </a:rPr>
              <a:t>Encryption for Shared </a:t>
            </a:r>
            <a:r>
              <a:rPr sz="1100" dirty="0">
                <a:latin typeface="Carlito"/>
                <a:cs typeface="Carlito"/>
              </a:rPr>
              <a:t>Storage</a:t>
            </a:r>
            <a:r>
              <a:rPr sz="1100" spc="-9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Media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6"/>
              </a:rPr>
              <a:t>IEEE 1667-2015</a:t>
            </a:r>
            <a:r>
              <a:rPr sz="1100" spc="-5" dirty="0">
                <a:latin typeface="Carlito"/>
                <a:cs typeface="Carlito"/>
                <a:hlinkClick r:id="rId6"/>
              </a:rPr>
              <a:t>, </a:t>
            </a:r>
            <a:r>
              <a:rPr sz="1100" spc="-5" dirty="0">
                <a:latin typeface="Carlito"/>
                <a:cs typeface="Carlito"/>
              </a:rPr>
              <a:t>IEEE Standard for Discovery, Authentication, </a:t>
            </a:r>
            <a:r>
              <a:rPr sz="1100" dirty="0">
                <a:latin typeface="Carlito"/>
                <a:cs typeface="Carlito"/>
              </a:rPr>
              <a:t>and </a:t>
            </a:r>
            <a:r>
              <a:rPr sz="1100" spc="-5" dirty="0">
                <a:latin typeface="Carlito"/>
                <a:cs typeface="Carlito"/>
              </a:rPr>
              <a:t>Authorization </a:t>
            </a:r>
            <a:r>
              <a:rPr sz="1100" dirty="0">
                <a:latin typeface="Carlito"/>
                <a:cs typeface="Carlito"/>
              </a:rPr>
              <a:t>in </a:t>
            </a:r>
            <a:r>
              <a:rPr sz="1100" spc="-5" dirty="0">
                <a:latin typeface="Carlito"/>
                <a:cs typeface="Carlito"/>
              </a:rPr>
              <a:t>Host Attachments</a:t>
            </a:r>
            <a:r>
              <a:rPr sz="1100" spc="8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of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4167377"/>
            <a:ext cx="92710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Storage</a:t>
            </a:r>
            <a:r>
              <a:rPr sz="1100" spc="-4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Devices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4315154"/>
            <a:ext cx="102870" cy="55626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9535" y="4335881"/>
            <a:ext cx="5518785" cy="556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5500"/>
              </a:lnSpc>
              <a:spcBef>
                <a:spcPts val="95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7"/>
              </a:rPr>
              <a:t>IEEE 1686-2013</a:t>
            </a:r>
            <a:r>
              <a:rPr sz="1100" spc="-5" dirty="0">
                <a:latin typeface="Carlito"/>
                <a:cs typeface="Carlito"/>
                <a:hlinkClick r:id="rId7"/>
              </a:rPr>
              <a:t>, </a:t>
            </a:r>
            <a:r>
              <a:rPr sz="1100" spc="-5" dirty="0">
                <a:latin typeface="Carlito"/>
                <a:cs typeface="Carlito"/>
              </a:rPr>
              <a:t>IEEE Standard for </a:t>
            </a:r>
            <a:r>
              <a:rPr sz="1100" dirty="0">
                <a:latin typeface="Carlito"/>
                <a:cs typeface="Carlito"/>
              </a:rPr>
              <a:t>Intelligent </a:t>
            </a:r>
            <a:r>
              <a:rPr sz="1100" spc="-5" dirty="0">
                <a:latin typeface="Carlito"/>
                <a:cs typeface="Carlito"/>
              </a:rPr>
              <a:t>Electronic Devices (IEDs) </a:t>
            </a:r>
            <a:r>
              <a:rPr sz="1100" dirty="0">
                <a:latin typeface="Carlito"/>
                <a:cs typeface="Carlito"/>
              </a:rPr>
              <a:t>Cyber </a:t>
            </a:r>
            <a:r>
              <a:rPr sz="1100" spc="-5" dirty="0">
                <a:latin typeface="Carlito"/>
                <a:cs typeface="Carlito"/>
              </a:rPr>
              <a:t>Security </a:t>
            </a:r>
            <a:r>
              <a:rPr sz="1100" dirty="0">
                <a:latin typeface="Carlito"/>
                <a:cs typeface="Carlito"/>
              </a:rPr>
              <a:t>Capabilities  </a:t>
            </a: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8"/>
              </a:rPr>
              <a:t>IEEE 1888.3-2013</a:t>
            </a:r>
            <a:r>
              <a:rPr sz="1100" spc="-5" dirty="0">
                <a:latin typeface="Carlito"/>
                <a:cs typeface="Carlito"/>
                <a:hlinkClick r:id="rId8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</a:t>
            </a:r>
            <a:r>
              <a:rPr sz="1100" dirty="0">
                <a:latin typeface="Carlito"/>
                <a:cs typeface="Carlito"/>
              </a:rPr>
              <a:t>for </a:t>
            </a:r>
            <a:r>
              <a:rPr sz="1100" spc="-5" dirty="0">
                <a:latin typeface="Carlito"/>
                <a:cs typeface="Carlito"/>
              </a:rPr>
              <a:t>Ubiquitous </a:t>
            </a:r>
            <a:r>
              <a:rPr sz="1100" dirty="0">
                <a:latin typeface="Carlito"/>
                <a:cs typeface="Carlito"/>
              </a:rPr>
              <a:t>Green </a:t>
            </a:r>
            <a:r>
              <a:rPr sz="1100" spc="-5" dirty="0">
                <a:latin typeface="Carlito"/>
                <a:cs typeface="Carlito"/>
              </a:rPr>
              <a:t>Community Control </a:t>
            </a:r>
            <a:r>
              <a:rPr sz="1100" dirty="0">
                <a:latin typeface="Carlito"/>
                <a:cs typeface="Carlito"/>
              </a:rPr>
              <a:t>Network: </a:t>
            </a:r>
            <a:r>
              <a:rPr sz="1100" spc="-5" dirty="0">
                <a:latin typeface="Carlito"/>
                <a:cs typeface="Carlito"/>
              </a:rPr>
              <a:t>Security  </a:t>
            </a: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9"/>
              </a:rPr>
              <a:t>IEEE C37.240-2014</a:t>
            </a:r>
            <a:r>
              <a:rPr sz="1100" spc="-5" dirty="0">
                <a:latin typeface="Carlito"/>
                <a:cs typeface="Carlito"/>
                <a:hlinkClick r:id="rId9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for </a:t>
            </a:r>
            <a:r>
              <a:rPr sz="1100" dirty="0">
                <a:latin typeface="Carlito"/>
                <a:cs typeface="Carlito"/>
              </a:rPr>
              <a:t>Cyber </a:t>
            </a:r>
            <a:r>
              <a:rPr sz="1100" spc="-5" dirty="0">
                <a:latin typeface="Carlito"/>
                <a:cs typeface="Carlito"/>
              </a:rPr>
              <a:t>Security </a:t>
            </a:r>
            <a:r>
              <a:rPr sz="1100" dirty="0">
                <a:latin typeface="Carlito"/>
                <a:cs typeface="Carlito"/>
              </a:rPr>
              <a:t>Requirements </a:t>
            </a:r>
            <a:r>
              <a:rPr sz="1100" spc="-5" dirty="0">
                <a:latin typeface="Carlito"/>
                <a:cs typeface="Carlito"/>
              </a:rPr>
              <a:t>for Substation</a:t>
            </a:r>
            <a:r>
              <a:rPr sz="1100" spc="-4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Automation,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4865623"/>
            <a:ext cx="1814195" cy="5353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Protection </a:t>
            </a:r>
            <a:r>
              <a:rPr sz="1100" dirty="0">
                <a:latin typeface="Carlito"/>
                <a:cs typeface="Carlito"/>
              </a:rPr>
              <a:t>and </a:t>
            </a:r>
            <a:r>
              <a:rPr sz="1100" spc="-5" dirty="0">
                <a:latin typeface="Carlito"/>
                <a:cs typeface="Carlito"/>
              </a:rPr>
              <a:t>Control</a:t>
            </a:r>
            <a:r>
              <a:rPr sz="1100" spc="-5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Systems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spc="-5" dirty="0">
                <a:latin typeface="Carlito"/>
                <a:cs typeface="Carlito"/>
              </a:rPr>
              <a:t>Projects under</a:t>
            </a:r>
            <a:r>
              <a:rPr sz="1100" spc="-2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Development*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004" y="5354777"/>
            <a:ext cx="102870" cy="379095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59535" y="5375504"/>
            <a:ext cx="5942330" cy="379095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0"/>
              </a:rPr>
              <a:t>IEEE P1402,</a:t>
            </a:r>
            <a:r>
              <a:rPr sz="1100" spc="-5" dirty="0">
                <a:solidFill>
                  <a:srgbClr val="1154CC"/>
                </a:solidFill>
                <a:latin typeface="Carlito"/>
                <a:cs typeface="Carlito"/>
                <a:hlinkClick r:id="rId10"/>
              </a:rPr>
              <a:t> </a:t>
            </a:r>
            <a:r>
              <a:rPr sz="1100" dirty="0">
                <a:latin typeface="Carlito"/>
                <a:cs typeface="Carlito"/>
                <a:hlinkClick r:id="rId10"/>
              </a:rPr>
              <a:t>I</a:t>
            </a:r>
            <a:r>
              <a:rPr sz="1100" dirty="0">
                <a:latin typeface="Carlito"/>
                <a:cs typeface="Carlito"/>
              </a:rPr>
              <a:t>EEE </a:t>
            </a:r>
            <a:r>
              <a:rPr sz="1100" spc="-5" dirty="0">
                <a:latin typeface="Carlito"/>
                <a:cs typeface="Carlito"/>
              </a:rPr>
              <a:t>Draft </a:t>
            </a:r>
            <a:r>
              <a:rPr sz="1100" dirty="0">
                <a:latin typeface="Carlito"/>
                <a:cs typeface="Carlito"/>
              </a:rPr>
              <a:t>Guide </a:t>
            </a:r>
            <a:r>
              <a:rPr sz="1100" spc="-5" dirty="0">
                <a:latin typeface="Carlito"/>
                <a:cs typeface="Carlito"/>
              </a:rPr>
              <a:t>for Physical Security of Electric </a:t>
            </a:r>
            <a:r>
              <a:rPr sz="1100" dirty="0">
                <a:latin typeface="Carlito"/>
                <a:cs typeface="Carlito"/>
              </a:rPr>
              <a:t>Power</a:t>
            </a:r>
            <a:r>
              <a:rPr sz="1100" spc="-7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Substations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1"/>
              </a:rPr>
              <a:t>IEEE </a:t>
            </a:r>
            <a:r>
              <a:rPr sz="1100" u="sng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1"/>
              </a:rPr>
              <a:t>P1667</a:t>
            </a:r>
            <a:r>
              <a:rPr sz="1100" dirty="0">
                <a:latin typeface="Carlito"/>
                <a:cs typeface="Carlito"/>
                <a:hlinkClick r:id="rId11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Draft </a:t>
            </a:r>
            <a:r>
              <a:rPr sz="1100" dirty="0">
                <a:latin typeface="Carlito"/>
                <a:cs typeface="Carlito"/>
              </a:rPr>
              <a:t>Standard </a:t>
            </a:r>
            <a:r>
              <a:rPr sz="1100" spc="-5" dirty="0">
                <a:latin typeface="Carlito"/>
                <a:cs typeface="Carlito"/>
              </a:rPr>
              <a:t>for Discovery, Authentication, </a:t>
            </a:r>
            <a:r>
              <a:rPr sz="1100" dirty="0">
                <a:latin typeface="Carlito"/>
                <a:cs typeface="Carlito"/>
              </a:rPr>
              <a:t>and </a:t>
            </a:r>
            <a:r>
              <a:rPr sz="1100" spc="-5" dirty="0">
                <a:latin typeface="Carlito"/>
                <a:cs typeface="Carlito"/>
              </a:rPr>
              <a:t>Authorization </a:t>
            </a:r>
            <a:r>
              <a:rPr sz="1100" dirty="0">
                <a:latin typeface="Carlito"/>
                <a:cs typeface="Carlito"/>
              </a:rPr>
              <a:t>in </a:t>
            </a:r>
            <a:r>
              <a:rPr sz="1100" spc="-5" dirty="0">
                <a:latin typeface="Carlito"/>
                <a:cs typeface="Carlito"/>
              </a:rPr>
              <a:t>Host Attachments</a:t>
            </a:r>
            <a:r>
              <a:rPr sz="1100" spc="-1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of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5731509"/>
            <a:ext cx="92710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Storage</a:t>
            </a:r>
            <a:r>
              <a:rPr sz="1100" spc="-4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Devices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2004" y="5882081"/>
            <a:ext cx="102870" cy="37338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59535" y="5908294"/>
            <a:ext cx="5807710" cy="367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2"/>
              </a:rPr>
              <a:t>IEEE P1711,</a:t>
            </a:r>
            <a:r>
              <a:rPr sz="1100" spc="-5" dirty="0">
                <a:solidFill>
                  <a:srgbClr val="1154CC"/>
                </a:solidFill>
                <a:latin typeface="Carlito"/>
                <a:cs typeface="Carlito"/>
                <a:hlinkClick r:id="rId12"/>
              </a:rPr>
              <a:t> </a:t>
            </a:r>
            <a:r>
              <a:rPr sz="1100" dirty="0">
                <a:latin typeface="Carlito"/>
                <a:cs typeface="Carlito"/>
                <a:hlinkClick r:id="rId12"/>
              </a:rPr>
              <a:t>I</a:t>
            </a:r>
            <a:r>
              <a:rPr sz="1100" dirty="0">
                <a:latin typeface="Carlito"/>
                <a:cs typeface="Carlito"/>
              </a:rPr>
              <a:t>EEE </a:t>
            </a:r>
            <a:r>
              <a:rPr sz="1100" spc="-5" dirty="0">
                <a:latin typeface="Carlito"/>
                <a:cs typeface="Carlito"/>
              </a:rPr>
              <a:t>Draft </a:t>
            </a:r>
            <a:r>
              <a:rPr sz="1100" dirty="0">
                <a:latin typeface="Carlito"/>
                <a:cs typeface="Carlito"/>
              </a:rPr>
              <a:t>Standard </a:t>
            </a:r>
            <a:r>
              <a:rPr sz="1100" spc="-5" dirty="0">
                <a:latin typeface="Carlito"/>
                <a:cs typeface="Carlito"/>
              </a:rPr>
              <a:t>for </a:t>
            </a:r>
            <a:r>
              <a:rPr sz="1100" dirty="0">
                <a:latin typeface="Carlito"/>
                <a:cs typeface="Carlito"/>
              </a:rPr>
              <a:t>a </a:t>
            </a:r>
            <a:r>
              <a:rPr sz="1100" spc="-5" dirty="0">
                <a:latin typeface="Carlito"/>
                <a:cs typeface="Carlito"/>
              </a:rPr>
              <a:t>Cryptographic </a:t>
            </a:r>
            <a:r>
              <a:rPr sz="1100" spc="-10" dirty="0">
                <a:latin typeface="Carlito"/>
                <a:cs typeface="Carlito"/>
              </a:rPr>
              <a:t>Protocol </a:t>
            </a:r>
            <a:r>
              <a:rPr sz="1100" spc="-5" dirty="0">
                <a:latin typeface="Carlito"/>
                <a:cs typeface="Carlito"/>
              </a:rPr>
              <a:t>for EPS Serial</a:t>
            </a:r>
            <a:r>
              <a:rPr sz="1100" spc="-3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Links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3"/>
              </a:rPr>
              <a:t>IEEE P2030.102.1,</a:t>
            </a:r>
            <a:r>
              <a:rPr sz="1100" spc="-5" dirty="0">
                <a:solidFill>
                  <a:srgbClr val="1154CC"/>
                </a:solidFill>
                <a:latin typeface="Carlito"/>
                <a:cs typeface="Carlito"/>
                <a:hlinkClick r:id="rId13"/>
              </a:rPr>
              <a:t> </a:t>
            </a:r>
            <a:r>
              <a:rPr sz="1100" dirty="0">
                <a:latin typeface="Carlito"/>
                <a:cs typeface="Carlito"/>
                <a:hlinkClick r:id="rId13"/>
              </a:rPr>
              <a:t>I</a:t>
            </a:r>
            <a:r>
              <a:rPr sz="1100" dirty="0">
                <a:latin typeface="Carlito"/>
                <a:cs typeface="Carlito"/>
              </a:rPr>
              <a:t>EEE </a:t>
            </a:r>
            <a:r>
              <a:rPr sz="1100" spc="-5" dirty="0">
                <a:latin typeface="Carlito"/>
                <a:cs typeface="Carlito"/>
              </a:rPr>
              <a:t>Draft </a:t>
            </a:r>
            <a:r>
              <a:rPr sz="1100" dirty="0">
                <a:latin typeface="Carlito"/>
                <a:cs typeface="Carlito"/>
              </a:rPr>
              <a:t>Standard </a:t>
            </a:r>
            <a:r>
              <a:rPr sz="1100" spc="-5" dirty="0">
                <a:latin typeface="Carlito"/>
                <a:cs typeface="Carlito"/>
              </a:rPr>
              <a:t>for </a:t>
            </a:r>
            <a:r>
              <a:rPr sz="1100" dirty="0">
                <a:latin typeface="Carlito"/>
                <a:cs typeface="Carlito"/>
              </a:rPr>
              <a:t>Interoperability </a:t>
            </a:r>
            <a:r>
              <a:rPr sz="1100" spc="-5" dirty="0">
                <a:latin typeface="Carlito"/>
                <a:cs typeface="Carlito"/>
              </a:rPr>
              <a:t>of </a:t>
            </a:r>
            <a:r>
              <a:rPr sz="1100" dirty="0">
                <a:latin typeface="Carlito"/>
                <a:cs typeface="Carlito"/>
              </a:rPr>
              <a:t>Internet </a:t>
            </a:r>
            <a:r>
              <a:rPr sz="1100" spc="-10" dirty="0">
                <a:latin typeface="Carlito"/>
                <a:cs typeface="Carlito"/>
              </a:rPr>
              <a:t>Protocol </a:t>
            </a:r>
            <a:r>
              <a:rPr sz="1100" spc="-5" dirty="0">
                <a:latin typeface="Carlito"/>
                <a:cs typeface="Carlito"/>
              </a:rPr>
              <a:t>Security (IPsec)</a:t>
            </a:r>
            <a:r>
              <a:rPr sz="1100" spc="1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Utilized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02004" y="6253098"/>
            <a:ext cx="170942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dirty="0">
                <a:latin typeface="Carlito"/>
                <a:cs typeface="Carlito"/>
              </a:rPr>
              <a:t>within </a:t>
            </a:r>
            <a:r>
              <a:rPr sz="1100" spc="-5" dirty="0">
                <a:latin typeface="Carlito"/>
                <a:cs typeface="Carlito"/>
              </a:rPr>
              <a:t>Utility Control</a:t>
            </a:r>
            <a:r>
              <a:rPr sz="1100" spc="-3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Systems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2004" y="6935851"/>
            <a:ext cx="1314450" cy="535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1" spc="-5" dirty="0">
                <a:latin typeface="Carlito"/>
                <a:cs typeface="Carlito"/>
              </a:rPr>
              <a:t>Learning</a:t>
            </a:r>
            <a:r>
              <a:rPr sz="1100" b="1" spc="-35" dirty="0">
                <a:latin typeface="Carlito"/>
                <a:cs typeface="Carlito"/>
              </a:rPr>
              <a:t> </a:t>
            </a:r>
            <a:r>
              <a:rPr sz="1100" b="1" spc="-5" dirty="0">
                <a:latin typeface="Carlito"/>
                <a:cs typeface="Carlito"/>
              </a:rPr>
              <a:t>Technologies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dirty="0">
                <a:latin typeface="Carlito"/>
                <a:cs typeface="Carlito"/>
              </a:rPr>
              <a:t>Approved</a:t>
            </a:r>
            <a:r>
              <a:rPr sz="1100" spc="-3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Standards*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02004" y="7448169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359535" y="7454265"/>
            <a:ext cx="588327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4"/>
              </a:rPr>
              <a:t>IEEE 1484.4-2007</a:t>
            </a:r>
            <a:r>
              <a:rPr sz="1100" spc="-5" dirty="0">
                <a:latin typeface="Carlito"/>
                <a:cs typeface="Carlito"/>
                <a:hlinkClick r:id="rId14"/>
              </a:rPr>
              <a:t>, </a:t>
            </a:r>
            <a:r>
              <a:rPr sz="1100" dirty="0">
                <a:latin typeface="Carlito"/>
                <a:cs typeface="Carlito"/>
              </a:rPr>
              <a:t>IEEE Recommended </a:t>
            </a:r>
            <a:r>
              <a:rPr sz="1100" spc="-5" dirty="0">
                <a:latin typeface="Carlito"/>
                <a:cs typeface="Carlito"/>
              </a:rPr>
              <a:t>Practice for </a:t>
            </a:r>
            <a:r>
              <a:rPr sz="1100" dirty="0">
                <a:latin typeface="Carlito"/>
                <a:cs typeface="Carlito"/>
              </a:rPr>
              <a:t>Digital Rights </a:t>
            </a:r>
            <a:r>
              <a:rPr sz="1100" spc="-5" dirty="0">
                <a:latin typeface="Carlito"/>
                <a:cs typeface="Carlito"/>
              </a:rPr>
              <a:t>Expression </a:t>
            </a:r>
            <a:r>
              <a:rPr sz="1100" dirty="0">
                <a:latin typeface="Carlito"/>
                <a:cs typeface="Carlito"/>
              </a:rPr>
              <a:t>Languages </a:t>
            </a:r>
            <a:r>
              <a:rPr sz="1100" spc="-5" dirty="0">
                <a:latin typeface="Carlito"/>
                <a:cs typeface="Carlito"/>
              </a:rPr>
              <a:t>(DRELs)</a:t>
            </a:r>
            <a:r>
              <a:rPr sz="1100" spc="-5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Suitable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02004" y="7621905"/>
            <a:ext cx="15582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for </a:t>
            </a:r>
            <a:r>
              <a:rPr sz="1100" dirty="0">
                <a:latin typeface="Carlito"/>
                <a:cs typeface="Carlito"/>
              </a:rPr>
              <a:t>eLearning</a:t>
            </a:r>
            <a:r>
              <a:rPr sz="1100" spc="-5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Technologies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02004" y="7792593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359535" y="7798689"/>
            <a:ext cx="57588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5"/>
              </a:rPr>
              <a:t>IEEE 1484.11.1-2004 (R2010)</a:t>
            </a:r>
            <a:r>
              <a:rPr sz="1100" spc="-5" dirty="0">
                <a:latin typeface="Carlito"/>
                <a:cs typeface="Carlito"/>
                <a:hlinkClick r:id="rId15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for Learning Technology--Data Model for </a:t>
            </a:r>
            <a:r>
              <a:rPr sz="1100" dirty="0">
                <a:latin typeface="Carlito"/>
                <a:cs typeface="Carlito"/>
              </a:rPr>
              <a:t>Content</a:t>
            </a:r>
            <a:r>
              <a:rPr sz="1100" spc="4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Object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02004" y="7969377"/>
            <a:ext cx="92773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Communication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2004" y="8140065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359535" y="8146160"/>
            <a:ext cx="40017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6"/>
              </a:rPr>
              <a:t>IEEE 1484.11.2-2003 (R2009)</a:t>
            </a:r>
            <a:r>
              <a:rPr sz="1100" spc="-5" dirty="0">
                <a:latin typeface="Carlito"/>
                <a:cs typeface="Carlito"/>
                <a:hlinkClick r:id="rId16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for Learning</a:t>
            </a:r>
            <a:r>
              <a:rPr sz="1100" spc="4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Technology--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02004" y="8317230"/>
            <a:ext cx="549656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ECMAScript Application Programming Interface for Content </a:t>
            </a:r>
            <a:r>
              <a:rPr sz="1100" spc="5" dirty="0">
                <a:latin typeface="Carlito"/>
                <a:cs typeface="Carlito"/>
              </a:rPr>
              <a:t>to </a:t>
            </a:r>
            <a:r>
              <a:rPr sz="1100" spc="-5" dirty="0">
                <a:latin typeface="Carlito"/>
                <a:cs typeface="Carlito"/>
              </a:rPr>
              <a:t>Runtime Services</a:t>
            </a:r>
            <a:r>
              <a:rPr sz="1100" spc="6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Communication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902004" y="8487918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59535" y="8494014"/>
            <a:ext cx="594296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7"/>
              </a:rPr>
              <a:t>IEEE 1484.11.3-2005</a:t>
            </a:r>
            <a:r>
              <a:rPr sz="1100" spc="-5" dirty="0">
                <a:latin typeface="Carlito"/>
                <a:cs typeface="Carlito"/>
                <a:hlinkClick r:id="rId17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</a:t>
            </a:r>
            <a:r>
              <a:rPr sz="1100" dirty="0">
                <a:latin typeface="Carlito"/>
                <a:cs typeface="Carlito"/>
              </a:rPr>
              <a:t>for </a:t>
            </a:r>
            <a:r>
              <a:rPr sz="1100" spc="-5" dirty="0">
                <a:latin typeface="Carlito"/>
                <a:cs typeface="Carlito"/>
              </a:rPr>
              <a:t>Learning Technology Extensible Markup </a:t>
            </a:r>
            <a:r>
              <a:rPr sz="1100" dirty="0">
                <a:latin typeface="Carlito"/>
                <a:cs typeface="Carlito"/>
              </a:rPr>
              <a:t>Language </a:t>
            </a:r>
            <a:r>
              <a:rPr sz="1100" spc="-5" dirty="0">
                <a:latin typeface="Carlito"/>
                <a:cs typeface="Carlito"/>
              </a:rPr>
              <a:t>(XML)</a:t>
            </a:r>
            <a:r>
              <a:rPr sz="1100" spc="7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Schema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02004" y="8661603"/>
            <a:ext cx="33712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rlito"/>
                <a:cs typeface="Carlito"/>
              </a:rPr>
              <a:t>Binding </a:t>
            </a:r>
            <a:r>
              <a:rPr sz="1100" spc="-5" dirty="0">
                <a:latin typeface="Carlito"/>
                <a:cs typeface="Carlito"/>
              </a:rPr>
              <a:t>for Data Model for Content Object</a:t>
            </a:r>
            <a:r>
              <a:rPr sz="1100" spc="-1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Communication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902004" y="8832291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59535" y="8838386"/>
            <a:ext cx="422211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8"/>
              </a:rPr>
              <a:t>IEEE 1484.12.1-2002 (R2009)</a:t>
            </a:r>
            <a:r>
              <a:rPr sz="1100" spc="-5" dirty="0">
                <a:latin typeface="Carlito"/>
                <a:cs typeface="Carlito"/>
                <a:hlinkClick r:id="rId18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for Learning Object </a:t>
            </a:r>
            <a:r>
              <a:rPr sz="1100" dirty="0">
                <a:latin typeface="Carlito"/>
                <a:cs typeface="Carlito"/>
              </a:rPr>
              <a:t>Metadata</a:t>
            </a:r>
            <a:endParaRPr sz="1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2004" y="1225041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02004" y="9251261"/>
            <a:ext cx="1268095" cy="1822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latin typeface="Arial"/>
                <a:cs typeface="Arial"/>
                <a:hlinkClick r:id="rId2"/>
              </a:rPr>
              <a:t>standards.ieee.org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15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359535" y="1231137"/>
            <a:ext cx="539242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3"/>
              </a:rPr>
              <a:t>IEEE 1484.12.1-2002/Cor </a:t>
            </a:r>
            <a:r>
              <a:rPr sz="1100" u="sng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3"/>
              </a:rPr>
              <a:t>1 </a:t>
            </a: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3"/>
              </a:rPr>
              <a:t>2011</a:t>
            </a:r>
            <a:r>
              <a:rPr sz="1100" spc="-5" dirty="0">
                <a:latin typeface="Carlito"/>
                <a:cs typeface="Carlito"/>
                <a:hlinkClick r:id="rId3"/>
              </a:rPr>
              <a:t>, </a:t>
            </a:r>
            <a:r>
              <a:rPr sz="1100" spc="-5" dirty="0">
                <a:latin typeface="Carlito"/>
                <a:cs typeface="Carlito"/>
              </a:rPr>
              <a:t>IEEE Standard for </a:t>
            </a:r>
            <a:r>
              <a:rPr sz="1100" dirty="0">
                <a:latin typeface="Carlito"/>
                <a:cs typeface="Carlito"/>
              </a:rPr>
              <a:t>Learning </a:t>
            </a:r>
            <a:r>
              <a:rPr sz="1100" spc="-5" dirty="0">
                <a:latin typeface="Carlito"/>
                <a:cs typeface="Carlito"/>
              </a:rPr>
              <a:t>Object </a:t>
            </a:r>
            <a:r>
              <a:rPr sz="1100" dirty="0">
                <a:latin typeface="Carlito"/>
                <a:cs typeface="Carlito"/>
              </a:rPr>
              <a:t>Metadata--Corrigendum</a:t>
            </a:r>
            <a:r>
              <a:rPr sz="1100" spc="2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1: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2004" y="1402207"/>
            <a:ext cx="334708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Corrigenda for 1484.12.1 </a:t>
            </a:r>
            <a:r>
              <a:rPr sz="1100" spc="-10" dirty="0">
                <a:latin typeface="Carlito"/>
                <a:cs typeface="Carlito"/>
              </a:rPr>
              <a:t>LOM </a:t>
            </a:r>
            <a:r>
              <a:rPr sz="1100" spc="-5" dirty="0">
                <a:latin typeface="Carlito"/>
                <a:cs typeface="Carlito"/>
              </a:rPr>
              <a:t>(Learning Object</a:t>
            </a:r>
            <a:r>
              <a:rPr sz="1100" spc="6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Metadata)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1572894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9535" y="1578990"/>
            <a:ext cx="59074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4"/>
              </a:rPr>
              <a:t>IEEE 1484.12.3-2005</a:t>
            </a:r>
            <a:r>
              <a:rPr sz="1100" spc="-5" dirty="0">
                <a:latin typeface="Carlito"/>
                <a:cs typeface="Carlito"/>
                <a:hlinkClick r:id="rId4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</a:t>
            </a:r>
            <a:r>
              <a:rPr sz="1100" dirty="0">
                <a:latin typeface="Carlito"/>
                <a:cs typeface="Carlito"/>
              </a:rPr>
              <a:t>for </a:t>
            </a:r>
            <a:r>
              <a:rPr sz="1100" spc="-5" dirty="0">
                <a:latin typeface="Carlito"/>
                <a:cs typeface="Carlito"/>
              </a:rPr>
              <a:t>Extensible </a:t>
            </a:r>
            <a:r>
              <a:rPr sz="1100" dirty="0">
                <a:latin typeface="Carlito"/>
                <a:cs typeface="Carlito"/>
              </a:rPr>
              <a:t>Markup Language </a:t>
            </a:r>
            <a:r>
              <a:rPr sz="1100" spc="-5" dirty="0">
                <a:latin typeface="Carlito"/>
                <a:cs typeface="Carlito"/>
              </a:rPr>
              <a:t>(XML) Schema </a:t>
            </a:r>
            <a:r>
              <a:rPr sz="1100" dirty="0">
                <a:latin typeface="Carlito"/>
                <a:cs typeface="Carlito"/>
              </a:rPr>
              <a:t>Definition</a:t>
            </a:r>
            <a:r>
              <a:rPr sz="1100" spc="-1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Language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2004" y="1746631"/>
            <a:ext cx="21590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Carlito"/>
                <a:cs typeface="Carlito"/>
              </a:rPr>
              <a:t>Binding </a:t>
            </a:r>
            <a:r>
              <a:rPr sz="1100" spc="-5" dirty="0">
                <a:latin typeface="Carlito"/>
                <a:cs typeface="Carlito"/>
              </a:rPr>
              <a:t>for Learning Object</a:t>
            </a:r>
            <a:r>
              <a:rPr sz="1100" spc="-6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Metadata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2004" y="1917318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59535" y="1923414"/>
            <a:ext cx="53213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5"/>
              </a:rPr>
              <a:t>IEEE 1484.13.1-2012</a:t>
            </a:r>
            <a:r>
              <a:rPr sz="1100" spc="-5" dirty="0">
                <a:latin typeface="Carlito"/>
                <a:cs typeface="Carlito"/>
                <a:hlinkClick r:id="rId5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</a:t>
            </a:r>
            <a:r>
              <a:rPr sz="1100" dirty="0">
                <a:latin typeface="Carlito"/>
                <a:cs typeface="Carlito"/>
              </a:rPr>
              <a:t>for </a:t>
            </a:r>
            <a:r>
              <a:rPr sz="1100" spc="-5" dirty="0">
                <a:latin typeface="Carlito"/>
                <a:cs typeface="Carlito"/>
              </a:rPr>
              <a:t>Learning Technology--Conceptual Model for</a:t>
            </a:r>
            <a:r>
              <a:rPr sz="1100" spc="9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Resource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2004" y="2094102"/>
            <a:ext cx="283337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Aggregation for </a:t>
            </a:r>
            <a:r>
              <a:rPr sz="1100" dirty="0">
                <a:latin typeface="Carlito"/>
                <a:cs typeface="Carlito"/>
              </a:rPr>
              <a:t>Learning, </a:t>
            </a:r>
            <a:r>
              <a:rPr sz="1100" spc="-5" dirty="0">
                <a:latin typeface="Carlito"/>
                <a:cs typeface="Carlito"/>
              </a:rPr>
              <a:t>Education, </a:t>
            </a:r>
            <a:r>
              <a:rPr sz="1100" dirty="0">
                <a:latin typeface="Carlito"/>
                <a:cs typeface="Carlito"/>
              </a:rPr>
              <a:t>and</a:t>
            </a:r>
            <a:r>
              <a:rPr sz="1100" spc="-5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Training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02004" y="2264790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359535" y="2270886"/>
            <a:ext cx="571182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6"/>
              </a:rPr>
              <a:t>IEEE 1484.13.2-2013</a:t>
            </a:r>
            <a:r>
              <a:rPr sz="1100" spc="-5" dirty="0">
                <a:latin typeface="Carlito"/>
                <a:cs typeface="Carlito"/>
                <a:hlinkClick r:id="rId6"/>
              </a:rPr>
              <a:t>, </a:t>
            </a:r>
            <a:r>
              <a:rPr sz="1100" dirty="0">
                <a:latin typeface="Carlito"/>
                <a:cs typeface="Carlito"/>
              </a:rPr>
              <a:t>IEEE Recommended </a:t>
            </a:r>
            <a:r>
              <a:rPr sz="1100" spc="-5" dirty="0">
                <a:latin typeface="Carlito"/>
                <a:cs typeface="Carlito"/>
              </a:rPr>
              <a:t>Practice for Learning Technology--Metadata Encoding</a:t>
            </a:r>
            <a:r>
              <a:rPr sz="1100" spc="5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and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2004" y="2441829"/>
            <a:ext cx="52089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Transmission Standard </a:t>
            </a:r>
            <a:r>
              <a:rPr sz="1100" spc="-10" dirty="0">
                <a:latin typeface="Carlito"/>
                <a:cs typeface="Carlito"/>
              </a:rPr>
              <a:t>(METS) </a:t>
            </a:r>
            <a:r>
              <a:rPr sz="1100" dirty="0">
                <a:latin typeface="Carlito"/>
                <a:cs typeface="Carlito"/>
              </a:rPr>
              <a:t>Mapping </a:t>
            </a:r>
            <a:r>
              <a:rPr sz="1100" spc="-5" dirty="0">
                <a:latin typeface="Carlito"/>
                <a:cs typeface="Carlito"/>
              </a:rPr>
              <a:t>to the Conceptual Model for Resource</a:t>
            </a:r>
            <a:r>
              <a:rPr sz="1100" spc="8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Aggregation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2004" y="2612516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359535" y="2618612"/>
            <a:ext cx="536829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7"/>
              </a:rPr>
              <a:t>IEEE 1484.13.3-2014</a:t>
            </a:r>
            <a:r>
              <a:rPr sz="1100" spc="-5" dirty="0">
                <a:latin typeface="Carlito"/>
                <a:cs typeface="Carlito"/>
                <a:hlinkClick r:id="rId7"/>
              </a:rPr>
              <a:t>, </a:t>
            </a:r>
            <a:r>
              <a:rPr sz="1100" dirty="0">
                <a:latin typeface="Carlito"/>
                <a:cs typeface="Carlito"/>
              </a:rPr>
              <a:t>IEEE Recommended </a:t>
            </a:r>
            <a:r>
              <a:rPr sz="1100" spc="-5" dirty="0">
                <a:latin typeface="Carlito"/>
                <a:cs typeface="Carlito"/>
              </a:rPr>
              <a:t>Practice for Learning Technology--ISO</a:t>
            </a:r>
            <a:r>
              <a:rPr sz="1100" spc="2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21000-2:2005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2004" y="2786252"/>
            <a:ext cx="6196965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1100" spc="-5" dirty="0">
                <a:latin typeface="Carlito"/>
                <a:cs typeface="Carlito"/>
              </a:rPr>
              <a:t>Information Technology--Multimedia Framework (MPEG-21)--Part 2: </a:t>
            </a:r>
            <a:r>
              <a:rPr sz="1100" dirty="0">
                <a:latin typeface="Carlito"/>
                <a:cs typeface="Carlito"/>
              </a:rPr>
              <a:t>Digital Item </a:t>
            </a:r>
            <a:r>
              <a:rPr sz="1100" spc="-5" dirty="0">
                <a:latin typeface="Carlito"/>
                <a:cs typeface="Carlito"/>
              </a:rPr>
              <a:t>Declaration Mapping to the  Conceptual Model for Resource</a:t>
            </a:r>
            <a:r>
              <a:rPr sz="1100" spc="-1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Aggregation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02004" y="3127628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59535" y="3133724"/>
            <a:ext cx="563118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8"/>
              </a:rPr>
              <a:t>IEEE 1484.13.4-2016</a:t>
            </a:r>
            <a:r>
              <a:rPr sz="1100" spc="-5" dirty="0">
                <a:latin typeface="Carlito"/>
                <a:cs typeface="Carlito"/>
                <a:hlinkClick r:id="rId8"/>
              </a:rPr>
              <a:t>, </a:t>
            </a:r>
            <a:r>
              <a:rPr sz="1100" dirty="0">
                <a:latin typeface="Carlito"/>
                <a:cs typeface="Carlito"/>
              </a:rPr>
              <a:t>IEEE Recommended </a:t>
            </a:r>
            <a:r>
              <a:rPr sz="1100" spc="-5" dirty="0">
                <a:latin typeface="Carlito"/>
                <a:cs typeface="Carlito"/>
              </a:rPr>
              <a:t>Practice for Learning Technology--MS Content</a:t>
            </a:r>
            <a:r>
              <a:rPr sz="1100" spc="3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Packaging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02004" y="3304794"/>
            <a:ext cx="555180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latin typeface="Carlito"/>
                <a:cs typeface="Carlito"/>
              </a:rPr>
              <a:t>Information Model </a:t>
            </a:r>
            <a:r>
              <a:rPr sz="1100" dirty="0">
                <a:latin typeface="Carlito"/>
                <a:cs typeface="Carlito"/>
              </a:rPr>
              <a:t>(CP) </a:t>
            </a:r>
            <a:r>
              <a:rPr sz="1100" spc="-5" dirty="0">
                <a:latin typeface="Carlito"/>
                <a:cs typeface="Carlito"/>
              </a:rPr>
              <a:t>Version 1.2--Mapping to the Conceptual Model for </a:t>
            </a:r>
            <a:r>
              <a:rPr sz="1100" dirty="0">
                <a:latin typeface="Carlito"/>
                <a:cs typeface="Carlito"/>
              </a:rPr>
              <a:t>Resource</a:t>
            </a:r>
            <a:r>
              <a:rPr sz="1100" spc="5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Aggregation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2004" y="3475482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59535" y="3481577"/>
            <a:ext cx="555244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9"/>
              </a:rPr>
              <a:t>IEEE 1484.13.5-2013</a:t>
            </a:r>
            <a:r>
              <a:rPr sz="1100" spc="-5" dirty="0">
                <a:latin typeface="Carlito"/>
                <a:cs typeface="Carlito"/>
                <a:hlinkClick r:id="rId9"/>
              </a:rPr>
              <a:t>, </a:t>
            </a:r>
            <a:r>
              <a:rPr sz="1100" dirty="0">
                <a:latin typeface="Carlito"/>
                <a:cs typeface="Carlito"/>
              </a:rPr>
              <a:t>IEEE Recommended </a:t>
            </a:r>
            <a:r>
              <a:rPr sz="1100" spc="-5" dirty="0">
                <a:latin typeface="Carlito"/>
                <a:cs typeface="Carlito"/>
              </a:rPr>
              <a:t>Practice for Learning Technology--IETF </a:t>
            </a:r>
            <a:r>
              <a:rPr sz="1100" dirty="0">
                <a:latin typeface="Carlito"/>
                <a:cs typeface="Carlito"/>
              </a:rPr>
              <a:t>RFC</a:t>
            </a:r>
            <a:r>
              <a:rPr sz="1100" spc="2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4287--Atom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2004" y="3652265"/>
            <a:ext cx="463994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Syndication Format--Mapping to </a:t>
            </a:r>
            <a:r>
              <a:rPr sz="1100" dirty="0">
                <a:latin typeface="Carlito"/>
                <a:cs typeface="Carlito"/>
              </a:rPr>
              <a:t>the </a:t>
            </a:r>
            <a:r>
              <a:rPr sz="1100" spc="-5" dirty="0">
                <a:latin typeface="Carlito"/>
                <a:cs typeface="Carlito"/>
              </a:rPr>
              <a:t>Conceptual </a:t>
            </a:r>
            <a:r>
              <a:rPr sz="1100" dirty="0">
                <a:latin typeface="Carlito"/>
                <a:cs typeface="Carlito"/>
              </a:rPr>
              <a:t>Model </a:t>
            </a:r>
            <a:r>
              <a:rPr sz="1100" spc="-5" dirty="0">
                <a:latin typeface="Carlito"/>
                <a:cs typeface="Carlito"/>
              </a:rPr>
              <a:t>for Resource</a:t>
            </a:r>
            <a:r>
              <a:rPr sz="1100" spc="20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Aggregation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02004" y="3822954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359535" y="3829050"/>
            <a:ext cx="571373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0"/>
              </a:rPr>
              <a:t>IEEE 1484.13.6-2015</a:t>
            </a:r>
            <a:r>
              <a:rPr sz="1100" spc="-5" dirty="0">
                <a:latin typeface="Carlito"/>
                <a:cs typeface="Carlito"/>
                <a:hlinkClick r:id="rId10"/>
              </a:rPr>
              <a:t>, </a:t>
            </a:r>
            <a:r>
              <a:rPr sz="1100" dirty="0">
                <a:latin typeface="Carlito"/>
                <a:cs typeface="Carlito"/>
              </a:rPr>
              <a:t>IEEE Recommended </a:t>
            </a:r>
            <a:r>
              <a:rPr sz="1100" spc="-5" dirty="0">
                <a:latin typeface="Carlito"/>
                <a:cs typeface="Carlito"/>
              </a:rPr>
              <a:t>Practice for Learning Technology--Open </a:t>
            </a:r>
            <a:r>
              <a:rPr sz="1100" dirty="0">
                <a:latin typeface="Carlito"/>
                <a:cs typeface="Carlito"/>
              </a:rPr>
              <a:t>Archives</a:t>
            </a:r>
            <a:r>
              <a:rPr sz="1100" spc="4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Initiative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02004" y="3996689"/>
            <a:ext cx="5887085" cy="36449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1100" spc="-5" dirty="0">
                <a:latin typeface="Carlito"/>
                <a:cs typeface="Carlito"/>
              </a:rPr>
              <a:t>Object </a:t>
            </a:r>
            <a:r>
              <a:rPr sz="1100" dirty="0">
                <a:latin typeface="Carlito"/>
                <a:cs typeface="Carlito"/>
              </a:rPr>
              <a:t>Reuse and </a:t>
            </a:r>
            <a:r>
              <a:rPr sz="1100" spc="-5" dirty="0">
                <a:latin typeface="Carlito"/>
                <a:cs typeface="Carlito"/>
              </a:rPr>
              <a:t>Exchange </a:t>
            </a:r>
            <a:r>
              <a:rPr sz="1100" dirty="0">
                <a:latin typeface="Carlito"/>
                <a:cs typeface="Carlito"/>
              </a:rPr>
              <a:t>Abstract </a:t>
            </a:r>
            <a:r>
              <a:rPr sz="1100" spc="-5" dirty="0">
                <a:latin typeface="Carlito"/>
                <a:cs typeface="Carlito"/>
              </a:rPr>
              <a:t>Model </a:t>
            </a:r>
            <a:r>
              <a:rPr sz="1100" dirty="0">
                <a:latin typeface="Carlito"/>
                <a:cs typeface="Carlito"/>
              </a:rPr>
              <a:t>(OAI-ORE)--Mapping </a:t>
            </a:r>
            <a:r>
              <a:rPr sz="1100" spc="-5" dirty="0">
                <a:latin typeface="Carlito"/>
                <a:cs typeface="Carlito"/>
              </a:rPr>
              <a:t>to the Conceptual Model for Resource  Aggregation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2004" y="4338320"/>
            <a:ext cx="102870" cy="1790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359535" y="4344415"/>
            <a:ext cx="5683250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1"/>
              </a:rPr>
              <a:t>IEEE 1484.20.1-2007</a:t>
            </a:r>
            <a:r>
              <a:rPr sz="1100" spc="-5" dirty="0">
                <a:latin typeface="Carlito"/>
                <a:cs typeface="Carlito"/>
                <a:hlinkClick r:id="rId11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Standard </a:t>
            </a:r>
            <a:r>
              <a:rPr sz="1100" dirty="0">
                <a:latin typeface="Carlito"/>
                <a:cs typeface="Carlito"/>
              </a:rPr>
              <a:t>for </a:t>
            </a:r>
            <a:r>
              <a:rPr sz="1100" spc="-5" dirty="0">
                <a:latin typeface="Carlito"/>
                <a:cs typeface="Carlito"/>
              </a:rPr>
              <a:t>Learning Technology--Data Model for </a:t>
            </a:r>
            <a:r>
              <a:rPr sz="1100" dirty="0">
                <a:latin typeface="Carlito"/>
                <a:cs typeface="Carlito"/>
              </a:rPr>
              <a:t>Reusable</a:t>
            </a:r>
            <a:r>
              <a:rPr sz="1100" spc="8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Competency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2004" y="4515103"/>
            <a:ext cx="1723389" cy="6877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latin typeface="Carlito"/>
                <a:cs typeface="Carlito"/>
              </a:rPr>
              <a:t>Definitions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0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spc="-5" dirty="0">
                <a:latin typeface="Carlito"/>
                <a:cs typeface="Carlito"/>
              </a:rPr>
              <a:t>Projects under</a:t>
            </a:r>
            <a:r>
              <a:rPr sz="1100" spc="-25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Development*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02004" y="5156149"/>
            <a:ext cx="102870" cy="379730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5"/>
              </a:spcBef>
            </a:pPr>
            <a:r>
              <a:rPr sz="1000" dirty="0">
                <a:latin typeface="Times New Roman"/>
                <a:cs typeface="Times New Roman"/>
              </a:rPr>
              <a:t>●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359535" y="5176875"/>
            <a:ext cx="5570855" cy="379730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2"/>
              </a:rPr>
              <a:t>IEEE </a:t>
            </a:r>
            <a:r>
              <a:rPr sz="1100" u="sng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2"/>
              </a:rPr>
              <a:t>P1589</a:t>
            </a:r>
            <a:r>
              <a:rPr sz="1100" dirty="0">
                <a:latin typeface="Carlito"/>
                <a:cs typeface="Carlito"/>
                <a:hlinkClick r:id="rId12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Draft </a:t>
            </a:r>
            <a:r>
              <a:rPr sz="1100" dirty="0">
                <a:latin typeface="Carlito"/>
                <a:cs typeface="Carlito"/>
              </a:rPr>
              <a:t>Standard </a:t>
            </a:r>
            <a:r>
              <a:rPr sz="1100" spc="-5" dirty="0">
                <a:latin typeface="Carlito"/>
                <a:cs typeface="Carlito"/>
              </a:rPr>
              <a:t>for </a:t>
            </a:r>
            <a:r>
              <a:rPr sz="1100" dirty="0">
                <a:latin typeface="Carlito"/>
                <a:cs typeface="Carlito"/>
              </a:rPr>
              <a:t>an Augmented Reality </a:t>
            </a:r>
            <a:r>
              <a:rPr sz="1100" spc="-5" dirty="0">
                <a:latin typeface="Carlito"/>
                <a:cs typeface="Carlito"/>
              </a:rPr>
              <a:t>Learning Experience</a:t>
            </a:r>
            <a:r>
              <a:rPr sz="1100" spc="-100" dirty="0">
                <a:latin typeface="Carlito"/>
                <a:cs typeface="Carlito"/>
              </a:rPr>
              <a:t> </a:t>
            </a:r>
            <a:r>
              <a:rPr sz="1100" spc="-5" dirty="0">
                <a:latin typeface="Carlito"/>
                <a:cs typeface="Carlito"/>
              </a:rPr>
              <a:t>Model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</a:pP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3"/>
              </a:rPr>
              <a:t>IEEE </a:t>
            </a:r>
            <a:r>
              <a:rPr sz="1100" u="sng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3"/>
              </a:rPr>
              <a:t>P2784</a:t>
            </a:r>
            <a:r>
              <a:rPr sz="1100" dirty="0">
                <a:latin typeface="Carlito"/>
                <a:cs typeface="Carlito"/>
                <a:hlinkClick r:id="rId13"/>
              </a:rPr>
              <a:t>, </a:t>
            </a:r>
            <a:r>
              <a:rPr sz="1100" dirty="0">
                <a:latin typeface="Carlito"/>
                <a:cs typeface="Carlito"/>
              </a:rPr>
              <a:t>IEEE </a:t>
            </a:r>
            <a:r>
              <a:rPr sz="1100" spc="-5" dirty="0">
                <a:latin typeface="Carlito"/>
                <a:cs typeface="Carlito"/>
              </a:rPr>
              <a:t>Draft </a:t>
            </a:r>
            <a:r>
              <a:rPr sz="1100" dirty="0">
                <a:latin typeface="Carlito"/>
                <a:cs typeface="Carlito"/>
              </a:rPr>
              <a:t>Guide </a:t>
            </a:r>
            <a:r>
              <a:rPr sz="1100" spc="-5" dirty="0">
                <a:latin typeface="Carlito"/>
                <a:cs typeface="Carlito"/>
              </a:rPr>
              <a:t>for the Technology </a:t>
            </a:r>
            <a:r>
              <a:rPr sz="1100" dirty="0">
                <a:latin typeface="Carlito"/>
                <a:cs typeface="Carlito"/>
              </a:rPr>
              <a:t>and </a:t>
            </a:r>
            <a:r>
              <a:rPr sz="1100" spc="-5" dirty="0">
                <a:latin typeface="Carlito"/>
                <a:cs typeface="Carlito"/>
              </a:rPr>
              <a:t>Process Framework for </a:t>
            </a:r>
            <a:r>
              <a:rPr sz="1100" dirty="0">
                <a:latin typeface="Carlito"/>
                <a:cs typeface="Carlito"/>
              </a:rPr>
              <a:t>Planning a </a:t>
            </a:r>
            <a:r>
              <a:rPr sz="1100" spc="-5" dirty="0">
                <a:latin typeface="Carlito"/>
                <a:cs typeface="Carlito"/>
              </a:rPr>
              <a:t>Smart</a:t>
            </a:r>
            <a:r>
              <a:rPr sz="1100" spc="-45" dirty="0">
                <a:latin typeface="Carlito"/>
                <a:cs typeface="Carlito"/>
              </a:rPr>
              <a:t> </a:t>
            </a:r>
            <a:r>
              <a:rPr sz="1100" dirty="0">
                <a:latin typeface="Carlito"/>
                <a:cs typeface="Carlito"/>
              </a:rPr>
              <a:t>City</a:t>
            </a:r>
            <a:endParaRPr sz="1100">
              <a:latin typeface="Carlito"/>
              <a:cs typeface="Carlito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02004" y="5853429"/>
            <a:ext cx="6370320" cy="2770505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1800"/>
              </a:lnSpc>
              <a:spcBef>
                <a:spcPts val="80"/>
              </a:spcBef>
            </a:pPr>
            <a:r>
              <a:rPr sz="1100" dirty="0">
                <a:latin typeface="Carlito"/>
                <a:cs typeface="Carlito"/>
              </a:rPr>
              <a:t>*</a:t>
            </a:r>
            <a:r>
              <a:rPr sz="1100" i="1" dirty="0">
                <a:latin typeface="Carlito"/>
                <a:cs typeface="Carlito"/>
              </a:rPr>
              <a:t>Draft standards </a:t>
            </a:r>
            <a:r>
              <a:rPr sz="1100" i="1" spc="-5" dirty="0">
                <a:latin typeface="Carlito"/>
                <a:cs typeface="Carlito"/>
              </a:rPr>
              <a:t>projects, </a:t>
            </a:r>
            <a:r>
              <a:rPr sz="1100" i="1" dirty="0">
                <a:latin typeface="Carlito"/>
                <a:cs typeface="Carlito"/>
              </a:rPr>
              <a:t>once </a:t>
            </a:r>
            <a:r>
              <a:rPr sz="1100" i="1" spc="-5" dirty="0">
                <a:latin typeface="Carlito"/>
                <a:cs typeface="Carlito"/>
              </a:rPr>
              <a:t>approved, </a:t>
            </a:r>
            <a:r>
              <a:rPr sz="1100" i="1" dirty="0">
                <a:latin typeface="Carlito"/>
                <a:cs typeface="Carlito"/>
              </a:rPr>
              <a:t>are </a:t>
            </a:r>
            <a:r>
              <a:rPr sz="1100" i="1" spc="-10" dirty="0">
                <a:latin typeface="Carlito"/>
                <a:cs typeface="Carlito"/>
              </a:rPr>
              <a:t>often </a:t>
            </a:r>
            <a:r>
              <a:rPr sz="1100" i="1" dirty="0">
                <a:latin typeface="Carlito"/>
                <a:cs typeface="Carlito"/>
              </a:rPr>
              <a:t>revised </a:t>
            </a:r>
            <a:r>
              <a:rPr sz="1100" i="1" spc="-5" dirty="0">
                <a:latin typeface="Carlito"/>
                <a:cs typeface="Carlito"/>
              </a:rPr>
              <a:t>and/or used </a:t>
            </a:r>
            <a:r>
              <a:rPr sz="1100" i="1" dirty="0">
                <a:latin typeface="Carlito"/>
                <a:cs typeface="Carlito"/>
              </a:rPr>
              <a:t>as the base </a:t>
            </a:r>
            <a:r>
              <a:rPr sz="1100" i="1" spc="-10" dirty="0">
                <a:latin typeface="Carlito"/>
                <a:cs typeface="Carlito"/>
              </a:rPr>
              <a:t>for </a:t>
            </a:r>
            <a:r>
              <a:rPr sz="1100" i="1" dirty="0">
                <a:latin typeface="Carlito"/>
                <a:cs typeface="Carlito"/>
              </a:rPr>
              <a:t>new </a:t>
            </a:r>
            <a:r>
              <a:rPr sz="1100" i="1" spc="-5" dirty="0">
                <a:latin typeface="Carlito"/>
                <a:cs typeface="Carlito"/>
              </a:rPr>
              <a:t>projects. The status  </a:t>
            </a:r>
            <a:r>
              <a:rPr sz="1100" i="1" dirty="0">
                <a:latin typeface="Carlito"/>
                <a:cs typeface="Carlito"/>
              </a:rPr>
              <a:t>of these </a:t>
            </a:r>
            <a:r>
              <a:rPr sz="1100" i="1" spc="-5" dirty="0">
                <a:latin typeface="Carlito"/>
                <a:cs typeface="Carlito"/>
              </a:rPr>
              <a:t>projects </a:t>
            </a:r>
            <a:r>
              <a:rPr sz="1100" i="1" dirty="0">
                <a:latin typeface="Carlito"/>
                <a:cs typeface="Carlito"/>
              </a:rPr>
              <a:t>is </a:t>
            </a:r>
            <a:r>
              <a:rPr sz="1100" i="1" spc="-5" dirty="0">
                <a:latin typeface="Carlito"/>
                <a:cs typeface="Carlito"/>
              </a:rPr>
              <a:t>updated periodically. </a:t>
            </a:r>
            <a:r>
              <a:rPr sz="1100" i="1" dirty="0">
                <a:latin typeface="Carlito"/>
                <a:cs typeface="Carlito"/>
              </a:rPr>
              <a:t>For the </a:t>
            </a:r>
            <a:r>
              <a:rPr sz="1100" i="1" spc="-5" dirty="0">
                <a:latin typeface="Carlito"/>
                <a:cs typeface="Carlito"/>
              </a:rPr>
              <a:t>most </a:t>
            </a:r>
            <a:r>
              <a:rPr sz="1100" i="1" dirty="0">
                <a:latin typeface="Carlito"/>
                <a:cs typeface="Carlito"/>
              </a:rPr>
              <a:t>up-to-date </a:t>
            </a:r>
            <a:r>
              <a:rPr sz="1100" i="1" spc="-5" dirty="0">
                <a:latin typeface="Carlito"/>
                <a:cs typeface="Carlito"/>
              </a:rPr>
              <a:t>status, </a:t>
            </a:r>
            <a:r>
              <a:rPr sz="1100" i="1" dirty="0">
                <a:latin typeface="Carlito"/>
                <a:cs typeface="Carlito"/>
              </a:rPr>
              <a:t>please </a:t>
            </a:r>
            <a:r>
              <a:rPr sz="1100" i="1" spc="-5" dirty="0">
                <a:latin typeface="Carlito"/>
                <a:cs typeface="Carlito"/>
              </a:rPr>
              <a:t>see </a:t>
            </a:r>
            <a:r>
              <a:rPr sz="1100" i="1" dirty="0">
                <a:latin typeface="Carlito"/>
                <a:cs typeface="Carlito"/>
              </a:rPr>
              <a:t>the </a:t>
            </a:r>
            <a:r>
              <a:rPr sz="1100" i="1" spc="-5" dirty="0">
                <a:latin typeface="Carlito"/>
                <a:cs typeface="Carlito"/>
              </a:rPr>
              <a:t>following</a:t>
            </a:r>
            <a:r>
              <a:rPr sz="1100" i="1" spc="-85" dirty="0">
                <a:latin typeface="Carlito"/>
                <a:cs typeface="Carlito"/>
              </a:rPr>
              <a:t> </a:t>
            </a:r>
            <a:r>
              <a:rPr sz="1100" i="1" dirty="0">
                <a:latin typeface="Carlito"/>
                <a:cs typeface="Carlito"/>
              </a:rPr>
              <a:t>link:</a:t>
            </a: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z="1100" i="1" spc="-5" dirty="0">
                <a:latin typeface="Carlito"/>
                <a:cs typeface="Carlito"/>
              </a:rPr>
              <a:t>&lt;</a:t>
            </a:r>
            <a:r>
              <a:rPr sz="1100" i="1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4"/>
              </a:rPr>
              <a:t>https://standards.ieee.org/project/index.html</a:t>
            </a:r>
            <a:r>
              <a:rPr sz="1100" spc="-5" dirty="0">
                <a:latin typeface="Carlito"/>
                <a:cs typeface="Carlito"/>
              </a:rPr>
              <a:t>&gt;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</a:pPr>
            <a:endParaRPr sz="1100">
              <a:latin typeface="Carlito"/>
              <a:cs typeface="Carlito"/>
            </a:endParaRPr>
          </a:p>
          <a:p>
            <a:pPr marL="12700" marR="85725">
              <a:lnSpc>
                <a:spcPct val="101800"/>
              </a:lnSpc>
            </a:pPr>
            <a:r>
              <a:rPr sz="1100" i="1" spc="-5" dirty="0">
                <a:latin typeface="Carlito"/>
                <a:cs typeface="Carlito"/>
              </a:rPr>
              <a:t>The following links provide additional information about </a:t>
            </a:r>
            <a:r>
              <a:rPr sz="1100" i="1" dirty="0">
                <a:latin typeface="Carlito"/>
                <a:cs typeface="Carlito"/>
              </a:rPr>
              <a:t>the listed </a:t>
            </a:r>
            <a:r>
              <a:rPr sz="1100" i="1" spc="-5" dirty="0">
                <a:latin typeface="Carlito"/>
                <a:cs typeface="Carlito"/>
              </a:rPr>
              <a:t>topics and </a:t>
            </a:r>
            <a:r>
              <a:rPr sz="1100" i="1" dirty="0">
                <a:latin typeface="Carlito"/>
                <a:cs typeface="Carlito"/>
              </a:rPr>
              <a:t>the </a:t>
            </a:r>
            <a:r>
              <a:rPr sz="1100" i="1" spc="-5" dirty="0">
                <a:latin typeface="Carlito"/>
                <a:cs typeface="Carlito"/>
              </a:rPr>
              <a:t>corresponding IEEE </a:t>
            </a:r>
            <a:r>
              <a:rPr sz="1100" i="1" dirty="0">
                <a:latin typeface="Carlito"/>
                <a:cs typeface="Carlito"/>
              </a:rPr>
              <a:t>standards  </a:t>
            </a:r>
            <a:r>
              <a:rPr sz="1100" i="1" spc="5" dirty="0">
                <a:latin typeface="Carlito"/>
                <a:cs typeface="Carlito"/>
              </a:rPr>
              <a:t>and</a:t>
            </a:r>
            <a:r>
              <a:rPr sz="1100" i="1" spc="-10" dirty="0">
                <a:latin typeface="Carlito"/>
                <a:cs typeface="Carlito"/>
              </a:rPr>
              <a:t> </a:t>
            </a:r>
            <a:r>
              <a:rPr sz="1100" i="1" spc="-5" dirty="0">
                <a:latin typeface="Carlito"/>
                <a:cs typeface="Carlito"/>
              </a:rPr>
              <a:t>projects: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latin typeface="Carlito"/>
                <a:cs typeface="Carlito"/>
              </a:rPr>
              <a:t>Smart Grid:</a:t>
            </a:r>
            <a:r>
              <a:rPr sz="1100" b="1" dirty="0">
                <a:latin typeface="Carlito"/>
                <a:cs typeface="Carlito"/>
              </a:rPr>
              <a:t> </a:t>
            </a: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5"/>
              </a:rPr>
              <a:t>https://ieeesa.io/rp-smartgrid</a:t>
            </a:r>
            <a:r>
              <a:rPr sz="1100" u="sng" spc="-10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5"/>
              </a:rPr>
              <a:t> 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latin typeface="Carlito"/>
                <a:cs typeface="Carlito"/>
              </a:rPr>
              <a:t>Cloud Computing:</a:t>
            </a:r>
            <a:r>
              <a:rPr sz="1100" b="1" dirty="0">
                <a:latin typeface="Carlito"/>
                <a:cs typeface="Carlito"/>
              </a:rPr>
              <a:t> </a:t>
            </a: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6"/>
              </a:rPr>
              <a:t>https://ieeesa.io/rp-cloudcomputing 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latin typeface="Carlito"/>
                <a:cs typeface="Carlito"/>
              </a:rPr>
              <a:t>IoT (including Green Community Networks):</a:t>
            </a:r>
            <a:r>
              <a:rPr sz="1100" b="1" spc="30" dirty="0">
                <a:latin typeface="Carlito"/>
                <a:cs typeface="Carlito"/>
              </a:rPr>
              <a:t> </a:t>
            </a: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7"/>
              </a:rPr>
              <a:t>https://ieeesa.io/rp-iot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latin typeface="Carlito"/>
                <a:cs typeface="Carlito"/>
              </a:rPr>
              <a:t>Intelligent Transportation Systems:</a:t>
            </a:r>
            <a:r>
              <a:rPr sz="1100" b="1" spc="15" dirty="0">
                <a:latin typeface="Carlito"/>
                <a:cs typeface="Carlito"/>
              </a:rPr>
              <a:t> </a:t>
            </a: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8"/>
              </a:rPr>
              <a:t>https://ieeesa.io/rp-its</a:t>
            </a:r>
            <a:endParaRPr sz="1100">
              <a:latin typeface="Carlito"/>
              <a:cs typeface="Carlito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200">
              <a:latin typeface="Carlito"/>
              <a:cs typeface="Carlito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latin typeface="Carlito"/>
                <a:cs typeface="Carlito"/>
              </a:rPr>
              <a:t>eHealth:</a:t>
            </a:r>
            <a:r>
              <a:rPr sz="1100" b="1" spc="-5" dirty="0">
                <a:latin typeface="Carlito"/>
                <a:cs typeface="Carlito"/>
              </a:rPr>
              <a:t> </a:t>
            </a:r>
            <a:r>
              <a:rPr sz="1100" u="sng" spc="-5" dirty="0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Carlito"/>
                <a:cs typeface="Carlito"/>
                <a:hlinkClick r:id="rId19"/>
              </a:rPr>
              <a:t>https://ieeesa.io/rp-ehealth</a:t>
            </a:r>
            <a:endParaRPr sz="11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Words>1307</Words>
  <Application>Microsoft Office PowerPoint</Application>
  <PresentationFormat>Custom</PresentationFormat>
  <Paragraphs>208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Carlito</vt:lpstr>
      <vt:lpstr>Times New Roman</vt:lpstr>
      <vt:lpstr>Verdana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Rutledge</dc:creator>
  <cp:lastModifiedBy>iwan pahendra</cp:lastModifiedBy>
  <cp:revision>2</cp:revision>
  <dcterms:created xsi:type="dcterms:W3CDTF">2021-06-29T22:55:08Z</dcterms:created>
  <dcterms:modified xsi:type="dcterms:W3CDTF">2021-06-30T03:47:33Z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2020-03-10T00:00:00Z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2021-06-29T00:00:00Z</vt:filetime>
  </property>
</Properties>
</file>