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88"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142"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B6E241-9715-4BF3-A640-6F4A3894090F}" type="datetimeFigureOut">
              <a:rPr lang="id-ID" smtClean="0"/>
              <a:t>23/04/2021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0BCE2D-8722-41E8-A227-38C162D76348}" type="slidenum">
              <a:rPr lang="id-ID" smtClean="0"/>
              <a:t>‹#›</a:t>
            </a:fld>
            <a:endParaRPr lang="id-ID"/>
          </a:p>
        </p:txBody>
      </p:sp>
    </p:spTree>
    <p:extLst>
      <p:ext uri="{BB962C8B-B14F-4D97-AF65-F5344CB8AC3E}">
        <p14:creationId xmlns:p14="http://schemas.microsoft.com/office/powerpoint/2010/main" val="4654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1423B560-6F63-4720-B11A-0F3AB10D9D86}" type="slidenum">
              <a:rPr lang="en-US" smtClean="0"/>
              <a:pPr eaLnBrk="1" hangingPunct="1"/>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0FC6B5-C51D-4562-9A63-6633255753AB}" type="datetimeFigureOut">
              <a:rPr lang="id-ID" smtClean="0"/>
              <a:t>23/04/2021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CA5EAC8-CCD6-4B4A-8899-FB1A98AE725C}" type="slidenum">
              <a:rPr lang="id-ID" smtClean="0"/>
              <a:t>‹#›</a:t>
            </a:fld>
            <a:endParaRPr lang="id-ID"/>
          </a:p>
        </p:txBody>
      </p:sp>
    </p:spTree>
    <p:extLst>
      <p:ext uri="{BB962C8B-B14F-4D97-AF65-F5344CB8AC3E}">
        <p14:creationId xmlns:p14="http://schemas.microsoft.com/office/powerpoint/2010/main" val="132295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0FC6B5-C51D-4562-9A63-6633255753AB}" type="datetimeFigureOut">
              <a:rPr lang="id-ID" smtClean="0"/>
              <a:t>23/04/2021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CA5EAC8-CCD6-4B4A-8899-FB1A98AE725C}" type="slidenum">
              <a:rPr lang="id-ID" smtClean="0"/>
              <a:t>‹#›</a:t>
            </a:fld>
            <a:endParaRPr lang="id-ID"/>
          </a:p>
        </p:txBody>
      </p:sp>
    </p:spTree>
    <p:extLst>
      <p:ext uri="{BB962C8B-B14F-4D97-AF65-F5344CB8AC3E}">
        <p14:creationId xmlns:p14="http://schemas.microsoft.com/office/powerpoint/2010/main" val="332623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0FC6B5-C51D-4562-9A63-6633255753AB}" type="datetimeFigureOut">
              <a:rPr lang="id-ID" smtClean="0"/>
              <a:t>23/04/2021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CA5EAC8-CCD6-4B4A-8899-FB1A98AE725C}" type="slidenum">
              <a:rPr lang="id-ID" smtClean="0"/>
              <a:t>‹#›</a:t>
            </a:fld>
            <a:endParaRPr lang="id-ID"/>
          </a:p>
        </p:txBody>
      </p:sp>
    </p:spTree>
    <p:extLst>
      <p:ext uri="{BB962C8B-B14F-4D97-AF65-F5344CB8AC3E}">
        <p14:creationId xmlns:p14="http://schemas.microsoft.com/office/powerpoint/2010/main" val="2792548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0FC6B5-C51D-4562-9A63-6633255753AB}" type="datetimeFigureOut">
              <a:rPr lang="id-ID" smtClean="0"/>
              <a:t>23/04/2021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CA5EAC8-CCD6-4B4A-8899-FB1A98AE725C}" type="slidenum">
              <a:rPr lang="id-ID" smtClean="0"/>
              <a:t>‹#›</a:t>
            </a:fld>
            <a:endParaRPr lang="id-ID"/>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79674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0FC6B5-C51D-4562-9A63-6633255753AB}" type="datetimeFigureOut">
              <a:rPr lang="id-ID" smtClean="0"/>
              <a:t>23/04/2021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CA5EAC8-CCD6-4B4A-8899-FB1A98AE725C}" type="slidenum">
              <a:rPr lang="id-ID" smtClean="0"/>
              <a:t>‹#›</a:t>
            </a:fld>
            <a:endParaRPr lang="id-ID"/>
          </a:p>
        </p:txBody>
      </p:sp>
    </p:spTree>
    <p:extLst>
      <p:ext uri="{BB962C8B-B14F-4D97-AF65-F5344CB8AC3E}">
        <p14:creationId xmlns:p14="http://schemas.microsoft.com/office/powerpoint/2010/main" val="2584958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A0FC6B5-C51D-4562-9A63-6633255753AB}" type="datetimeFigureOut">
              <a:rPr lang="id-ID" smtClean="0"/>
              <a:t>23/04/2021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CA5EAC8-CCD6-4B4A-8899-FB1A98AE725C}" type="slidenum">
              <a:rPr lang="id-ID" smtClean="0"/>
              <a:t>‹#›</a:t>
            </a:fld>
            <a:endParaRPr lang="id-ID"/>
          </a:p>
        </p:txBody>
      </p:sp>
    </p:spTree>
    <p:extLst>
      <p:ext uri="{BB962C8B-B14F-4D97-AF65-F5344CB8AC3E}">
        <p14:creationId xmlns:p14="http://schemas.microsoft.com/office/powerpoint/2010/main" val="1611977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A0FC6B5-C51D-4562-9A63-6633255753AB}" type="datetimeFigureOut">
              <a:rPr lang="id-ID" smtClean="0"/>
              <a:t>23/04/2021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CA5EAC8-CCD6-4B4A-8899-FB1A98AE725C}" type="slidenum">
              <a:rPr lang="id-ID" smtClean="0"/>
              <a:t>‹#›</a:t>
            </a:fld>
            <a:endParaRPr lang="id-ID"/>
          </a:p>
        </p:txBody>
      </p:sp>
    </p:spTree>
    <p:extLst>
      <p:ext uri="{BB962C8B-B14F-4D97-AF65-F5344CB8AC3E}">
        <p14:creationId xmlns:p14="http://schemas.microsoft.com/office/powerpoint/2010/main" val="315799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0FC6B5-C51D-4562-9A63-6633255753AB}" type="datetimeFigureOut">
              <a:rPr lang="id-ID" smtClean="0"/>
              <a:t>23/04/2021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CA5EAC8-CCD6-4B4A-8899-FB1A98AE725C}" type="slidenum">
              <a:rPr lang="id-ID" smtClean="0"/>
              <a:t>‹#›</a:t>
            </a:fld>
            <a:endParaRPr lang="id-ID"/>
          </a:p>
        </p:txBody>
      </p:sp>
    </p:spTree>
    <p:extLst>
      <p:ext uri="{BB962C8B-B14F-4D97-AF65-F5344CB8AC3E}">
        <p14:creationId xmlns:p14="http://schemas.microsoft.com/office/powerpoint/2010/main" val="60358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0FC6B5-C51D-4562-9A63-6633255753AB}" type="datetimeFigureOut">
              <a:rPr lang="id-ID" smtClean="0"/>
              <a:t>23/04/2021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CA5EAC8-CCD6-4B4A-8899-FB1A98AE725C}" type="slidenum">
              <a:rPr lang="id-ID" smtClean="0"/>
              <a:t>‹#›</a:t>
            </a:fld>
            <a:endParaRPr lang="id-ID"/>
          </a:p>
        </p:txBody>
      </p:sp>
    </p:spTree>
    <p:extLst>
      <p:ext uri="{BB962C8B-B14F-4D97-AF65-F5344CB8AC3E}">
        <p14:creationId xmlns:p14="http://schemas.microsoft.com/office/powerpoint/2010/main" val="237500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0FC6B5-C51D-4562-9A63-6633255753AB}" type="datetimeFigureOut">
              <a:rPr lang="id-ID" smtClean="0"/>
              <a:t>23/04/2021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CA5EAC8-CCD6-4B4A-8899-FB1A98AE725C}" type="slidenum">
              <a:rPr lang="id-ID" smtClean="0"/>
              <a:t>‹#›</a:t>
            </a:fld>
            <a:endParaRPr lang="id-ID"/>
          </a:p>
        </p:txBody>
      </p:sp>
    </p:spTree>
    <p:extLst>
      <p:ext uri="{BB962C8B-B14F-4D97-AF65-F5344CB8AC3E}">
        <p14:creationId xmlns:p14="http://schemas.microsoft.com/office/powerpoint/2010/main" val="356317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0FC6B5-C51D-4562-9A63-6633255753AB}" type="datetimeFigureOut">
              <a:rPr lang="id-ID" smtClean="0"/>
              <a:t>23/04/2021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CA5EAC8-CCD6-4B4A-8899-FB1A98AE725C}" type="slidenum">
              <a:rPr lang="id-ID" smtClean="0"/>
              <a:t>‹#›</a:t>
            </a:fld>
            <a:endParaRPr lang="id-ID"/>
          </a:p>
        </p:txBody>
      </p:sp>
    </p:spTree>
    <p:extLst>
      <p:ext uri="{BB962C8B-B14F-4D97-AF65-F5344CB8AC3E}">
        <p14:creationId xmlns:p14="http://schemas.microsoft.com/office/powerpoint/2010/main" val="86987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0FC6B5-C51D-4562-9A63-6633255753AB}" type="datetimeFigureOut">
              <a:rPr lang="id-ID" smtClean="0"/>
              <a:t>23/04/2021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CA5EAC8-CCD6-4B4A-8899-FB1A98AE725C}" type="slidenum">
              <a:rPr lang="id-ID" smtClean="0"/>
              <a:t>‹#›</a:t>
            </a:fld>
            <a:endParaRPr lang="id-ID"/>
          </a:p>
        </p:txBody>
      </p:sp>
    </p:spTree>
    <p:extLst>
      <p:ext uri="{BB962C8B-B14F-4D97-AF65-F5344CB8AC3E}">
        <p14:creationId xmlns:p14="http://schemas.microsoft.com/office/powerpoint/2010/main" val="3143396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0FC6B5-C51D-4562-9A63-6633255753AB}" type="datetimeFigureOut">
              <a:rPr lang="id-ID" smtClean="0"/>
              <a:t>23/04/2021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CA5EAC8-CCD6-4B4A-8899-FB1A98AE725C}" type="slidenum">
              <a:rPr lang="id-ID" smtClean="0"/>
              <a:t>‹#›</a:t>
            </a:fld>
            <a:endParaRPr lang="id-ID"/>
          </a:p>
        </p:txBody>
      </p:sp>
    </p:spTree>
    <p:extLst>
      <p:ext uri="{BB962C8B-B14F-4D97-AF65-F5344CB8AC3E}">
        <p14:creationId xmlns:p14="http://schemas.microsoft.com/office/powerpoint/2010/main" val="2041825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0FC6B5-C51D-4562-9A63-6633255753AB}" type="datetimeFigureOut">
              <a:rPr lang="id-ID" smtClean="0"/>
              <a:t>23/04/2021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CA5EAC8-CCD6-4B4A-8899-FB1A98AE725C}" type="slidenum">
              <a:rPr lang="id-ID" smtClean="0"/>
              <a:t>‹#›</a:t>
            </a:fld>
            <a:endParaRPr lang="id-ID"/>
          </a:p>
        </p:txBody>
      </p:sp>
    </p:spTree>
    <p:extLst>
      <p:ext uri="{BB962C8B-B14F-4D97-AF65-F5344CB8AC3E}">
        <p14:creationId xmlns:p14="http://schemas.microsoft.com/office/powerpoint/2010/main" val="3005648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FC6B5-C51D-4562-9A63-6633255753AB}" type="datetimeFigureOut">
              <a:rPr lang="id-ID" smtClean="0"/>
              <a:t>23/04/2021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CA5EAC8-CCD6-4B4A-8899-FB1A98AE725C}" type="slidenum">
              <a:rPr lang="id-ID" smtClean="0"/>
              <a:t>‹#›</a:t>
            </a:fld>
            <a:endParaRPr lang="id-ID"/>
          </a:p>
        </p:txBody>
      </p:sp>
    </p:spTree>
    <p:extLst>
      <p:ext uri="{BB962C8B-B14F-4D97-AF65-F5344CB8AC3E}">
        <p14:creationId xmlns:p14="http://schemas.microsoft.com/office/powerpoint/2010/main" val="240579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A0FC6B5-C51D-4562-9A63-6633255753AB}" type="datetimeFigureOut">
              <a:rPr lang="id-ID" smtClean="0"/>
              <a:t>23/04/2021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CA5EAC8-CCD6-4B4A-8899-FB1A98AE725C}" type="slidenum">
              <a:rPr lang="id-ID" smtClean="0"/>
              <a:t>‹#›</a:t>
            </a:fld>
            <a:endParaRPr lang="id-ID"/>
          </a:p>
        </p:txBody>
      </p:sp>
    </p:spTree>
    <p:extLst>
      <p:ext uri="{BB962C8B-B14F-4D97-AF65-F5344CB8AC3E}">
        <p14:creationId xmlns:p14="http://schemas.microsoft.com/office/powerpoint/2010/main" val="925646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A0FC6B5-C51D-4562-9A63-6633255753AB}" type="datetimeFigureOut">
              <a:rPr lang="id-ID" smtClean="0"/>
              <a:t>23/04/2021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CA5EAC8-CCD6-4B4A-8899-FB1A98AE725C}" type="slidenum">
              <a:rPr lang="id-ID" smtClean="0"/>
              <a:t>‹#›</a:t>
            </a:fld>
            <a:endParaRPr lang="id-ID"/>
          </a:p>
        </p:txBody>
      </p:sp>
    </p:spTree>
    <p:extLst>
      <p:ext uri="{BB962C8B-B14F-4D97-AF65-F5344CB8AC3E}">
        <p14:creationId xmlns:p14="http://schemas.microsoft.com/office/powerpoint/2010/main" val="233156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A0FC6B5-C51D-4562-9A63-6633255753AB}" type="datetimeFigureOut">
              <a:rPr lang="id-ID" smtClean="0"/>
              <a:t>23/04/2021</a:t>
            </a:fld>
            <a:endParaRPr lang="id-ID"/>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id-ID"/>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CA5EAC8-CCD6-4B4A-8899-FB1A98AE725C}" type="slidenum">
              <a:rPr lang="id-ID" smtClean="0"/>
              <a:t>‹#›</a:t>
            </a:fld>
            <a:endParaRPr lang="id-ID"/>
          </a:p>
        </p:txBody>
      </p:sp>
    </p:spTree>
    <p:extLst>
      <p:ext uri="{BB962C8B-B14F-4D97-AF65-F5344CB8AC3E}">
        <p14:creationId xmlns:p14="http://schemas.microsoft.com/office/powerpoint/2010/main" val="44601216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4400" b="1" dirty="0">
                <a:effectLst/>
              </a:rPr>
              <a:t>TEKNIK PEMBENTU</a:t>
            </a:r>
            <a:r>
              <a:rPr lang="en-US" sz="4400" b="1" dirty="0">
                <a:effectLst/>
              </a:rPr>
              <a:t>K</a:t>
            </a:r>
            <a:r>
              <a:rPr lang="id-ID" sz="4400" b="1" dirty="0">
                <a:effectLst/>
              </a:rPr>
              <a:t>AN GUBAL GAHARU</a:t>
            </a:r>
            <a:endParaRPr lang="en-US" sz="4400" dirty="0"/>
          </a:p>
        </p:txBody>
      </p:sp>
      <p:sp>
        <p:nvSpPr>
          <p:cNvPr id="3" name="Subtitle 2"/>
          <p:cNvSpPr>
            <a:spLocks noGrp="1"/>
          </p:cNvSpPr>
          <p:nvPr>
            <p:ph type="subTitle" idx="1"/>
          </p:nvPr>
        </p:nvSpPr>
        <p:spPr/>
        <p:txBody>
          <a:bodyPr/>
          <a:lstStyle/>
          <a:p>
            <a:endParaRPr lang="id-ID" dirty="0" smtClean="0"/>
          </a:p>
          <a:p>
            <a:r>
              <a:rPr lang="id-ID" dirty="0" smtClean="0"/>
              <a:t>Hanna Artuti</a:t>
            </a:r>
            <a:endParaRPr lang="en-US" dirty="0"/>
          </a:p>
        </p:txBody>
      </p:sp>
    </p:spTree>
    <p:extLst>
      <p:ext uri="{BB962C8B-B14F-4D97-AF65-F5344CB8AC3E}">
        <p14:creationId xmlns:p14="http://schemas.microsoft.com/office/powerpoint/2010/main" val="1348450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48680"/>
            <a:ext cx="8229600" cy="5836880"/>
          </a:xfrm>
        </p:spPr>
        <p:txBody>
          <a:bodyPr>
            <a:noAutofit/>
          </a:bodyPr>
          <a:lstStyle/>
          <a:p>
            <a:pPr marL="36900" indent="0">
              <a:buNone/>
            </a:pPr>
            <a:r>
              <a:rPr lang="id-ID" sz="2200" b="1" dirty="0" smtClean="0"/>
              <a:t>4.2 Teknik </a:t>
            </a:r>
            <a:r>
              <a:rPr lang="id-ID" sz="2200" b="1" dirty="0"/>
              <a:t>Pembentukan Gaharu Dengan Cara Induksi</a:t>
            </a:r>
            <a:endParaRPr lang="en-US" sz="2200" dirty="0"/>
          </a:p>
          <a:p>
            <a:r>
              <a:rPr lang="id-ID" sz="2200" b="1" dirty="0"/>
              <a:t>Bahan dan Alat</a:t>
            </a:r>
            <a:endParaRPr lang="en-US" sz="2200" dirty="0"/>
          </a:p>
          <a:p>
            <a:r>
              <a:rPr lang="id-ID" sz="2200" dirty="0"/>
              <a:t>Untuk kegiatan induksi atau inokulasi dibutuhkan bahan dan perlatan. Bahan-bahan yang digunakan untuk melakukan inokulasi pohon gaharu </a:t>
            </a:r>
            <a:r>
              <a:rPr lang="en-US" sz="2200" dirty="0"/>
              <a:t> (</a:t>
            </a:r>
            <a:r>
              <a:rPr lang="en-US" sz="2200" dirty="0" err="1"/>
              <a:t>Gambar</a:t>
            </a:r>
            <a:r>
              <a:rPr lang="en-US" sz="2200" dirty="0"/>
              <a:t> 13) </a:t>
            </a:r>
            <a:r>
              <a:rPr lang="id-ID" sz="2200" dirty="0"/>
              <a:t>adalah :</a:t>
            </a:r>
            <a:endParaRPr lang="en-US" sz="2200" dirty="0"/>
          </a:p>
          <a:p>
            <a:pPr lvl="0">
              <a:buFont typeface="Wingdings" pitchFamily="2" charset="2"/>
              <a:buChar char="v"/>
            </a:pPr>
            <a:r>
              <a:rPr lang="id-ID" sz="2200" dirty="0"/>
              <a:t>Inokulan atau disebut juga bibit gubal gaharu berupa serbuk gegaji atau beras yang telah ditumbuhi oleh jamur atau cendawan pembentuk gaharu.</a:t>
            </a:r>
            <a:endParaRPr lang="en-US" sz="2200" dirty="0"/>
          </a:p>
          <a:p>
            <a:pPr lvl="0">
              <a:buFont typeface="Wingdings" pitchFamily="2" charset="2"/>
              <a:buChar char="v"/>
            </a:pPr>
            <a:r>
              <a:rPr lang="fi-FI" sz="2200" dirty="0"/>
              <a:t>Alkohol 70 % yang akan digunakan untuk mensterilkan alat yang akan digunakan, agar dalam melakukan inokulasi tidak terjadi kontaminasi dengan cendawan penyakit lainnya.</a:t>
            </a:r>
            <a:endParaRPr lang="en-US" sz="2200" dirty="0"/>
          </a:p>
          <a:p>
            <a:pPr lvl="0">
              <a:buFont typeface="Wingdings" pitchFamily="2" charset="2"/>
              <a:buChar char="v"/>
            </a:pPr>
            <a:r>
              <a:rPr lang="fi-FI" sz="2200" dirty="0"/>
              <a:t>Lilin lunak atau pasak kayu yang akan digunakan untuk menutup lubang inokulasi yang sudah terisi penuh dengan inokulan.</a:t>
            </a:r>
            <a:endParaRPr lang="en-US" sz="2200" dirty="0"/>
          </a:p>
          <a:p>
            <a:endParaRPr lang="en-US" sz="2200" dirty="0"/>
          </a:p>
        </p:txBody>
      </p:sp>
    </p:spTree>
    <p:extLst>
      <p:ext uri="{BB962C8B-B14F-4D97-AF65-F5344CB8AC3E}">
        <p14:creationId xmlns:p14="http://schemas.microsoft.com/office/powerpoint/2010/main" val="1153800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defRPr/>
            </a:pPr>
            <a:r>
              <a:rPr lang="id-ID" sz="2800" dirty="0" smtClean="0"/>
              <a:t>Gambar inokulan yang digunakan untuk menginokulasi gaharu di Kapuas Hulu dan Ketapang</a:t>
            </a:r>
            <a:endParaRPr lang="en-GB" sz="2800" dirty="0" smtClean="0"/>
          </a:p>
        </p:txBody>
      </p:sp>
      <p:pic>
        <p:nvPicPr>
          <p:cNvPr id="31754" name="Picture 10" descr="SANY0001"/>
          <p:cNvPicPr>
            <a:picLocks noGrp="1" noChangeAspect="1" noChangeArrowheads="1"/>
          </p:cNvPicPr>
          <p:nvPr>
            <p:ph idx="1"/>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15796" t="23851" r="10452" b="34023"/>
          <a:stretch>
            <a:fillRect/>
          </a:stretch>
        </p:blipFill>
        <p:spPr>
          <a:xfrm>
            <a:off x="285750" y="4143375"/>
            <a:ext cx="3000375" cy="2286000"/>
          </a:xfrm>
          <a:noFill/>
          <a:extLst>
            <a:ext uri="{909E8E84-426E-40DD-AFC4-6F175D3DCCD1}">
              <a14:hiddenFill xmlns:a14="http://schemas.microsoft.com/office/drawing/2010/main">
                <a:solidFill>
                  <a:srgbClr val="FFFFFF"/>
                </a:solidFill>
              </a14:hiddenFill>
            </a:ext>
          </a:extLst>
        </p:spPr>
      </p:pic>
      <p:pic>
        <p:nvPicPr>
          <p:cNvPr id="31748" name="Picture 4" descr="Photo-0043"/>
          <p:cNvPicPr>
            <a:picLocks noGrp="1"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0" y="1636713"/>
            <a:ext cx="2555875" cy="2297112"/>
          </a:xfrm>
          <a:noFill/>
          <a:extLst>
            <a:ext uri="{909E8E84-426E-40DD-AFC4-6F175D3DCCD1}">
              <a14:hiddenFill xmlns:a14="http://schemas.microsoft.com/office/drawing/2010/main">
                <a:solidFill>
                  <a:srgbClr val="FFFFFF"/>
                </a:solidFill>
              </a14:hiddenFill>
            </a:ext>
          </a:extLst>
        </p:spPr>
      </p:pic>
      <p:pic>
        <p:nvPicPr>
          <p:cNvPr id="31750" name="Picture 6" descr="PIC_00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9488" y="1628775"/>
            <a:ext cx="226695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PIC_0010"/>
          <p:cNvPicPr>
            <a:picLocks noChangeAspect="1" noChangeArrowheads="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6429375" y="1643063"/>
            <a:ext cx="248443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cth hifa fusar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663" y="4252913"/>
            <a:ext cx="2592387"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9"/>
          <p:cNvSpPr txBox="1">
            <a:spLocks noChangeArrowheads="1"/>
          </p:cNvSpPr>
          <p:nvPr/>
        </p:nvSpPr>
        <p:spPr bwMode="auto">
          <a:xfrm>
            <a:off x="4048125" y="52482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p>
        </p:txBody>
      </p:sp>
      <p:pic>
        <p:nvPicPr>
          <p:cNvPr id="38921" name="Picture 6" descr="E:\foto lab &amp; ginpul ramin\IMG_723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7725" y="4143375"/>
            <a:ext cx="29702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028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strips(downLeft)">
                                      <p:cBhvr>
                                        <p:cTn id="7" dur="30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31748"/>
                                        </p:tgtEl>
                                        <p:attrNameLst>
                                          <p:attrName>style.visibility</p:attrName>
                                        </p:attrNameLst>
                                      </p:cBhvr>
                                      <p:to>
                                        <p:strVal val="visible"/>
                                      </p:to>
                                    </p:set>
                                    <p:animEffect transition="in" filter="strips(downLeft)">
                                      <p:cBhvr>
                                        <p:cTn id="12" dur="3000"/>
                                        <p:tgtEl>
                                          <p:spTgt spid="317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32" fill="hold" nodeType="clickEffect">
                                  <p:stCondLst>
                                    <p:cond delay="0"/>
                                  </p:stCondLst>
                                  <p:childTnLst>
                                    <p:set>
                                      <p:cBhvr>
                                        <p:cTn id="16" dur="1" fill="hold">
                                          <p:stCondLst>
                                            <p:cond delay="0"/>
                                          </p:stCondLst>
                                        </p:cTn>
                                        <p:tgtEl>
                                          <p:spTgt spid="31750"/>
                                        </p:tgtEl>
                                        <p:attrNameLst>
                                          <p:attrName>style.visibility</p:attrName>
                                        </p:attrNameLst>
                                      </p:cBhvr>
                                      <p:to>
                                        <p:strVal val="visible"/>
                                      </p:to>
                                    </p:set>
                                    <p:animEffect transition="in" filter="diamond(out)">
                                      <p:cBhvr>
                                        <p:cTn id="17" dur="2000"/>
                                        <p:tgtEl>
                                          <p:spTgt spid="317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nodeType="clickEffect">
                                  <p:stCondLst>
                                    <p:cond delay="0"/>
                                  </p:stCondLst>
                                  <p:childTnLst>
                                    <p:set>
                                      <p:cBhvr>
                                        <p:cTn id="21" dur="1" fill="hold">
                                          <p:stCondLst>
                                            <p:cond delay="0"/>
                                          </p:stCondLst>
                                        </p:cTn>
                                        <p:tgtEl>
                                          <p:spTgt spid="31751"/>
                                        </p:tgtEl>
                                        <p:attrNameLst>
                                          <p:attrName>style.visibility</p:attrName>
                                        </p:attrNameLst>
                                      </p:cBhvr>
                                      <p:to>
                                        <p:strVal val="visible"/>
                                      </p:to>
                                    </p:set>
                                    <p:anim calcmode="lin" valueType="num">
                                      <p:cBhvr>
                                        <p:cTn id="22" dur="1000" fill="hold"/>
                                        <p:tgtEl>
                                          <p:spTgt spid="31751"/>
                                        </p:tgtEl>
                                        <p:attrNameLst>
                                          <p:attrName>ppt_w</p:attrName>
                                        </p:attrNameLst>
                                      </p:cBhvr>
                                      <p:tavLst>
                                        <p:tav tm="0">
                                          <p:val>
                                            <p:strVal val="#ppt_w*0.70"/>
                                          </p:val>
                                        </p:tav>
                                        <p:tav tm="100000">
                                          <p:val>
                                            <p:strVal val="#ppt_w"/>
                                          </p:val>
                                        </p:tav>
                                      </p:tavLst>
                                    </p:anim>
                                    <p:anim calcmode="lin" valueType="num">
                                      <p:cBhvr>
                                        <p:cTn id="23" dur="1000" fill="hold"/>
                                        <p:tgtEl>
                                          <p:spTgt spid="31751"/>
                                        </p:tgtEl>
                                        <p:attrNameLst>
                                          <p:attrName>ppt_h</p:attrName>
                                        </p:attrNameLst>
                                      </p:cBhvr>
                                      <p:tavLst>
                                        <p:tav tm="0">
                                          <p:val>
                                            <p:strVal val="#ppt_h"/>
                                          </p:val>
                                        </p:tav>
                                        <p:tav tm="100000">
                                          <p:val>
                                            <p:strVal val="#ppt_h"/>
                                          </p:val>
                                        </p:tav>
                                      </p:tavLst>
                                    </p:anim>
                                    <p:animEffect transition="in" filter="fade">
                                      <p:cBhvr>
                                        <p:cTn id="24" dur="1000"/>
                                        <p:tgtEl>
                                          <p:spTgt spid="3175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31754"/>
                                        </p:tgtEl>
                                        <p:attrNameLst>
                                          <p:attrName>style.visibility</p:attrName>
                                        </p:attrNameLst>
                                      </p:cBhvr>
                                      <p:to>
                                        <p:strVal val="visible"/>
                                      </p:to>
                                    </p:set>
                                    <p:animEffect transition="in" filter="blinds(horizontal)">
                                      <p:cBhvr>
                                        <p:cTn id="29" dur="500"/>
                                        <p:tgtEl>
                                          <p:spTgt spid="3175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38921"/>
                                        </p:tgtEl>
                                        <p:attrNameLst>
                                          <p:attrName>style.visibility</p:attrName>
                                        </p:attrNameLst>
                                      </p:cBhvr>
                                      <p:to>
                                        <p:strVal val="visible"/>
                                      </p:to>
                                    </p:set>
                                    <p:animEffect transition="in" filter="blinds(horizontal)">
                                      <p:cBhvr>
                                        <p:cTn id="34" dur="500"/>
                                        <p:tgtEl>
                                          <p:spTgt spid="3892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3" fill="hold" nodeType="clickEffect">
                                  <p:stCondLst>
                                    <p:cond delay="0"/>
                                  </p:stCondLst>
                                  <p:childTnLst>
                                    <p:set>
                                      <p:cBhvr>
                                        <p:cTn id="38" dur="1" fill="hold">
                                          <p:stCondLst>
                                            <p:cond delay="0"/>
                                          </p:stCondLst>
                                        </p:cTn>
                                        <p:tgtEl>
                                          <p:spTgt spid="31752"/>
                                        </p:tgtEl>
                                        <p:attrNameLst>
                                          <p:attrName>style.visibility</p:attrName>
                                        </p:attrNameLst>
                                      </p:cBhvr>
                                      <p:to>
                                        <p:strVal val="visible"/>
                                      </p:to>
                                    </p:set>
                                    <p:animEffect transition="in" filter="strips(upRight)">
                                      <p:cBhvr>
                                        <p:cTn id="39" dur="30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6048672"/>
          </a:xfrm>
        </p:spPr>
        <p:txBody>
          <a:bodyPr>
            <a:normAutofit/>
          </a:bodyPr>
          <a:lstStyle/>
          <a:p>
            <a:r>
              <a:rPr lang="id-ID" dirty="0"/>
              <a:t>Peralatan yang digunakan untuk melakukan induksi atau inokulasi cendawan pembentuk gaharu adalah :</a:t>
            </a:r>
            <a:endParaRPr lang="en-US" dirty="0"/>
          </a:p>
          <a:p>
            <a:pPr lvl="0"/>
            <a:r>
              <a:rPr lang="en-US" dirty="0" err="1"/>
              <a:t>Bor</a:t>
            </a:r>
            <a:r>
              <a:rPr lang="en-US" dirty="0"/>
              <a:t> </a:t>
            </a:r>
            <a:r>
              <a:rPr lang="en-US" dirty="0" err="1"/>
              <a:t>tangan</a:t>
            </a:r>
            <a:r>
              <a:rPr lang="en-US" dirty="0"/>
              <a:t> </a:t>
            </a:r>
            <a:r>
              <a:rPr lang="en-US" dirty="0" err="1"/>
              <a:t>atau</a:t>
            </a:r>
            <a:r>
              <a:rPr lang="en-US" dirty="0"/>
              <a:t> </a:t>
            </a:r>
            <a:r>
              <a:rPr lang="en-US" dirty="0" err="1"/>
              <a:t>bor</a:t>
            </a:r>
            <a:r>
              <a:rPr lang="en-US" dirty="0"/>
              <a:t> </a:t>
            </a:r>
            <a:r>
              <a:rPr lang="en-US" dirty="0" err="1"/>
              <a:t>mesin</a:t>
            </a:r>
            <a:r>
              <a:rPr lang="en-US" dirty="0"/>
              <a:t> </a:t>
            </a:r>
            <a:r>
              <a:rPr lang="en-US" dirty="0" err="1"/>
              <a:t>atau</a:t>
            </a:r>
            <a:r>
              <a:rPr lang="en-US" dirty="0"/>
              <a:t> </a:t>
            </a:r>
            <a:r>
              <a:rPr lang="en-US" dirty="0" err="1"/>
              <a:t>pahat</a:t>
            </a:r>
            <a:r>
              <a:rPr lang="en-US" dirty="0"/>
              <a:t>. </a:t>
            </a:r>
          </a:p>
          <a:p>
            <a:pPr lvl="0"/>
            <a:r>
              <a:rPr lang="fi-FI" dirty="0"/>
              <a:t>Parang. </a:t>
            </a:r>
            <a:endParaRPr lang="en-US" dirty="0"/>
          </a:p>
          <a:p>
            <a:pPr lvl="0"/>
            <a:r>
              <a:rPr lang="id-ID" dirty="0"/>
              <a:t>Batang besi atau plastik/kayu sepanjang ± 35 cm Jika menggunakan besi sebaiknya ujung besi tersebut dipipihkan setebal 2 mm.</a:t>
            </a:r>
            <a:endParaRPr lang="en-US" dirty="0"/>
          </a:p>
          <a:p>
            <a:pPr lvl="0"/>
            <a:r>
              <a:rPr lang="id-ID" dirty="0"/>
              <a:t>Pisau tajam yang ujungnya runcing akan digunakan untuk merapikan lubang inokulasi yang sudah dibor.</a:t>
            </a:r>
            <a:endParaRPr lang="en-US" dirty="0"/>
          </a:p>
          <a:p>
            <a:pPr lvl="0"/>
            <a:r>
              <a:rPr lang="en-US" dirty="0" err="1"/>
              <a:t>Corong</a:t>
            </a:r>
            <a:r>
              <a:rPr lang="en-US" dirty="0"/>
              <a:t> </a:t>
            </a:r>
            <a:r>
              <a:rPr lang="en-US" dirty="0" err="1"/>
              <a:t>seng</a:t>
            </a:r>
            <a:r>
              <a:rPr lang="en-US" dirty="0"/>
              <a:t> </a:t>
            </a:r>
            <a:r>
              <a:rPr lang="en-US" dirty="0" err="1"/>
              <a:t>atau</a:t>
            </a:r>
            <a:r>
              <a:rPr lang="en-US" dirty="0"/>
              <a:t> </a:t>
            </a:r>
            <a:r>
              <a:rPr lang="en-US" dirty="0" err="1"/>
              <a:t>almunium</a:t>
            </a:r>
            <a:r>
              <a:rPr lang="en-US" dirty="0"/>
              <a:t> </a:t>
            </a:r>
            <a:r>
              <a:rPr lang="en-US" dirty="0" err="1"/>
              <a:t>atau</a:t>
            </a:r>
            <a:r>
              <a:rPr lang="en-US" dirty="0"/>
              <a:t> </a:t>
            </a:r>
            <a:r>
              <a:rPr lang="en-US" dirty="0" err="1"/>
              <a:t>plastik</a:t>
            </a:r>
            <a:r>
              <a:rPr lang="en-US" dirty="0"/>
              <a:t>.</a:t>
            </a:r>
          </a:p>
          <a:p>
            <a:pPr lvl="0"/>
            <a:r>
              <a:rPr lang="id-ID" dirty="0"/>
              <a:t>Serok yang berujung setengah lingkaran atau runcing sebagai wadah inokulan masuk ke dalam lubang inokulasi.</a:t>
            </a:r>
            <a:endParaRPr lang="en-US" dirty="0"/>
          </a:p>
          <a:p>
            <a:pPr lvl="0"/>
            <a:r>
              <a:rPr lang="en-US" i="1" dirty="0"/>
              <a:t>Hand sprayer</a:t>
            </a:r>
            <a:r>
              <a:rPr lang="id-ID" i="1" dirty="0"/>
              <a:t>, m</a:t>
            </a:r>
            <a:r>
              <a:rPr lang="en-US" dirty="0" err="1"/>
              <a:t>istar</a:t>
            </a:r>
            <a:r>
              <a:rPr lang="en-US" dirty="0"/>
              <a:t> </a:t>
            </a:r>
            <a:r>
              <a:rPr lang="en-US" dirty="0" err="1"/>
              <a:t>ukur</a:t>
            </a:r>
            <a:r>
              <a:rPr lang="id-ID" dirty="0"/>
              <a:t>, k</a:t>
            </a:r>
            <a:r>
              <a:rPr lang="en-US" dirty="0" err="1"/>
              <a:t>uas</a:t>
            </a:r>
            <a:r>
              <a:rPr lang="en-US" dirty="0"/>
              <a:t>. </a:t>
            </a:r>
          </a:p>
          <a:p>
            <a:pPr lvl="0"/>
            <a:r>
              <a:rPr lang="id-ID" dirty="0"/>
              <a:t>Peralatan lain, seperti tangga atau bahan pembuat barak untuk membuat lubang. </a:t>
            </a:r>
            <a:endParaRPr lang="en-US" dirty="0"/>
          </a:p>
          <a:p>
            <a:endParaRPr lang="en-US" dirty="0"/>
          </a:p>
        </p:txBody>
      </p:sp>
    </p:spTree>
    <p:extLst>
      <p:ext uri="{BB962C8B-B14F-4D97-AF65-F5344CB8AC3E}">
        <p14:creationId xmlns:p14="http://schemas.microsoft.com/office/powerpoint/2010/main" val="1735094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29600" cy="6212160"/>
          </a:xfrm>
        </p:spPr>
        <p:txBody>
          <a:bodyPr>
            <a:noAutofit/>
          </a:bodyPr>
          <a:lstStyle/>
          <a:p>
            <a:r>
              <a:rPr lang="en-US" sz="2200" dirty="0" err="1"/>
              <a:t>Sebagai</a:t>
            </a:r>
            <a:r>
              <a:rPr lang="en-US" sz="2200" dirty="0"/>
              <a:t> </a:t>
            </a:r>
            <a:r>
              <a:rPr lang="en-US" sz="2200" dirty="0" err="1"/>
              <a:t>langkah</a:t>
            </a:r>
            <a:r>
              <a:rPr lang="en-US" sz="2200" dirty="0"/>
              <a:t> </a:t>
            </a:r>
            <a:r>
              <a:rPr lang="en-US" sz="2200" dirty="0" err="1"/>
              <a:t>awal</a:t>
            </a:r>
            <a:r>
              <a:rPr lang="en-US" sz="2200" dirty="0"/>
              <a:t> </a:t>
            </a:r>
            <a:r>
              <a:rPr lang="en-US" sz="2200" dirty="0" err="1"/>
              <a:t>dari</a:t>
            </a:r>
            <a:r>
              <a:rPr lang="en-US" sz="2200" dirty="0"/>
              <a:t> </a:t>
            </a:r>
            <a:r>
              <a:rPr lang="en-US" sz="2200" dirty="0" err="1"/>
              <a:t>kegitan</a:t>
            </a:r>
            <a:r>
              <a:rPr lang="en-US" sz="2200" dirty="0"/>
              <a:t> </a:t>
            </a:r>
            <a:r>
              <a:rPr lang="en-US" sz="2200" dirty="0" err="1"/>
              <a:t>inokulasi</a:t>
            </a:r>
            <a:r>
              <a:rPr lang="en-US" sz="2200" dirty="0"/>
              <a:t> </a:t>
            </a:r>
            <a:r>
              <a:rPr lang="en-US" sz="2200" dirty="0" err="1"/>
              <a:t>atau</a:t>
            </a:r>
            <a:r>
              <a:rPr lang="en-US" sz="2200" dirty="0"/>
              <a:t> </a:t>
            </a:r>
            <a:r>
              <a:rPr lang="en-US" sz="2200" dirty="0" err="1"/>
              <a:t>induksi</a:t>
            </a:r>
            <a:r>
              <a:rPr lang="en-US" sz="2200" dirty="0"/>
              <a:t> </a:t>
            </a:r>
            <a:r>
              <a:rPr lang="en-US" sz="2200" dirty="0" err="1"/>
              <a:t>cendawan</a:t>
            </a:r>
            <a:r>
              <a:rPr lang="en-US" sz="2200" dirty="0"/>
              <a:t> </a:t>
            </a:r>
            <a:r>
              <a:rPr lang="en-US" sz="2200" dirty="0" err="1"/>
              <a:t>pembentuk</a:t>
            </a:r>
            <a:r>
              <a:rPr lang="en-US" sz="2200" dirty="0"/>
              <a:t> </a:t>
            </a:r>
            <a:r>
              <a:rPr lang="en-US" sz="2200" dirty="0" err="1"/>
              <a:t>gaharu</a:t>
            </a:r>
            <a:r>
              <a:rPr lang="en-US" sz="2200" dirty="0"/>
              <a:t> </a:t>
            </a:r>
            <a:r>
              <a:rPr lang="en-US" sz="2200" dirty="0" err="1"/>
              <a:t>adalah</a:t>
            </a:r>
            <a:r>
              <a:rPr lang="en-US" sz="2200" dirty="0"/>
              <a:t> </a:t>
            </a:r>
            <a:r>
              <a:rPr lang="en-US" sz="2200" dirty="0" err="1"/>
              <a:t>mencari</a:t>
            </a:r>
            <a:r>
              <a:rPr lang="en-US" sz="2200" dirty="0"/>
              <a:t> </a:t>
            </a:r>
            <a:r>
              <a:rPr lang="en-US" sz="2200" dirty="0" err="1"/>
              <a:t>dan</a:t>
            </a:r>
            <a:r>
              <a:rPr lang="en-US" sz="2200" dirty="0"/>
              <a:t> </a:t>
            </a:r>
            <a:r>
              <a:rPr lang="en-US" sz="2200" dirty="0" err="1"/>
              <a:t>memilih</a:t>
            </a:r>
            <a:r>
              <a:rPr lang="en-US" sz="2200" dirty="0"/>
              <a:t> </a:t>
            </a:r>
            <a:r>
              <a:rPr lang="en-US" sz="2200" dirty="0" err="1"/>
              <a:t>pohon</a:t>
            </a:r>
            <a:r>
              <a:rPr lang="en-US" sz="2200" dirty="0"/>
              <a:t> </a:t>
            </a:r>
            <a:r>
              <a:rPr lang="en-US" sz="2200" dirty="0" err="1"/>
              <a:t>gaharu</a:t>
            </a:r>
            <a:r>
              <a:rPr lang="en-US" sz="2200" dirty="0"/>
              <a:t> yang </a:t>
            </a:r>
            <a:r>
              <a:rPr lang="en-US" sz="2200" dirty="0" err="1"/>
              <a:t>memenuhi</a:t>
            </a:r>
            <a:r>
              <a:rPr lang="en-US" sz="2200" dirty="0"/>
              <a:t> </a:t>
            </a:r>
            <a:r>
              <a:rPr lang="en-US" sz="2200" dirty="0" err="1"/>
              <a:t>persyaratan</a:t>
            </a:r>
            <a:r>
              <a:rPr lang="en-US" sz="2200" dirty="0"/>
              <a:t> </a:t>
            </a:r>
            <a:r>
              <a:rPr lang="en-US" sz="2200" dirty="0" err="1"/>
              <a:t>untuk</a:t>
            </a:r>
            <a:r>
              <a:rPr lang="en-US" sz="2200" dirty="0"/>
              <a:t> </a:t>
            </a:r>
            <a:r>
              <a:rPr lang="en-US" sz="2200" dirty="0" err="1"/>
              <a:t>diinduksi</a:t>
            </a:r>
            <a:r>
              <a:rPr lang="en-US" sz="2200" dirty="0"/>
              <a:t> </a:t>
            </a:r>
            <a:r>
              <a:rPr lang="en-US" sz="2200" dirty="0" err="1"/>
              <a:t>atau</a:t>
            </a:r>
            <a:r>
              <a:rPr lang="en-US" sz="2200" dirty="0"/>
              <a:t> </a:t>
            </a:r>
            <a:r>
              <a:rPr lang="en-US" sz="2200" dirty="0" err="1"/>
              <a:t>diinokulasi</a:t>
            </a:r>
            <a:r>
              <a:rPr lang="en-US" sz="2200" dirty="0"/>
              <a:t>.  </a:t>
            </a:r>
            <a:endParaRPr lang="en-US" sz="2200" dirty="0" smtClean="0"/>
          </a:p>
          <a:p>
            <a:r>
              <a:rPr lang="en-US" sz="2200" dirty="0" err="1" smtClean="0"/>
              <a:t>Untuk</a:t>
            </a:r>
            <a:r>
              <a:rPr lang="en-US" sz="2200" dirty="0" smtClean="0"/>
              <a:t> </a:t>
            </a:r>
            <a:r>
              <a:rPr lang="en-US" sz="2200" dirty="0" err="1"/>
              <a:t>menginokulasikan</a:t>
            </a:r>
            <a:r>
              <a:rPr lang="en-US" sz="2200" dirty="0"/>
              <a:t> </a:t>
            </a:r>
            <a:r>
              <a:rPr lang="en-US" sz="2200" dirty="0" err="1"/>
              <a:t>inokulan</a:t>
            </a:r>
            <a:r>
              <a:rPr lang="en-US" sz="2200" dirty="0"/>
              <a:t> </a:t>
            </a:r>
            <a:r>
              <a:rPr lang="en-US" sz="2200" dirty="0" err="1"/>
              <a:t>tersebut</a:t>
            </a:r>
            <a:r>
              <a:rPr lang="en-US" sz="2200" dirty="0"/>
              <a:t>, </a:t>
            </a:r>
            <a:r>
              <a:rPr lang="en-US" sz="2200" dirty="0" err="1"/>
              <a:t>perlu</a:t>
            </a:r>
            <a:r>
              <a:rPr lang="en-US" sz="2200" dirty="0"/>
              <a:t> </a:t>
            </a:r>
            <a:r>
              <a:rPr lang="en-US" sz="2200" dirty="0" err="1"/>
              <a:t>memperhatikan</a:t>
            </a:r>
            <a:r>
              <a:rPr lang="en-US" sz="2200" dirty="0"/>
              <a:t> </a:t>
            </a:r>
            <a:r>
              <a:rPr lang="en-US" sz="2200" dirty="0" err="1"/>
              <a:t>kondisi</a:t>
            </a:r>
            <a:r>
              <a:rPr lang="en-US" sz="2200" dirty="0"/>
              <a:t> </a:t>
            </a:r>
            <a:r>
              <a:rPr lang="en-US" sz="2200" dirty="0" err="1"/>
              <a:t>pohon</a:t>
            </a:r>
            <a:r>
              <a:rPr lang="en-US" sz="2200" dirty="0"/>
              <a:t> </a:t>
            </a:r>
            <a:r>
              <a:rPr lang="en-US" sz="2200" dirty="0" err="1"/>
              <a:t>gaharu</a:t>
            </a:r>
            <a:r>
              <a:rPr lang="en-US" sz="2200" dirty="0"/>
              <a:t> yang </a:t>
            </a:r>
            <a:r>
              <a:rPr lang="en-US" sz="2200" dirty="0" err="1"/>
              <a:t>akan</a:t>
            </a:r>
            <a:r>
              <a:rPr lang="en-US" sz="2200" dirty="0"/>
              <a:t> </a:t>
            </a:r>
            <a:r>
              <a:rPr lang="en-US" sz="2200" dirty="0" err="1"/>
              <a:t>diinokulasi</a:t>
            </a:r>
            <a:r>
              <a:rPr lang="en-US" sz="2200" dirty="0"/>
              <a:t>.  </a:t>
            </a:r>
            <a:endParaRPr lang="en-US" sz="2200" dirty="0" smtClean="0"/>
          </a:p>
          <a:p>
            <a:r>
              <a:rPr lang="en-US" sz="2200" dirty="0" err="1" smtClean="0"/>
              <a:t>Pohon</a:t>
            </a:r>
            <a:r>
              <a:rPr lang="en-US" sz="2200" dirty="0" smtClean="0"/>
              <a:t> </a:t>
            </a:r>
            <a:r>
              <a:rPr lang="en-US" sz="2200" dirty="0"/>
              <a:t>yang </a:t>
            </a:r>
            <a:r>
              <a:rPr lang="en-US" sz="2200" dirty="0" err="1"/>
              <a:t>memenuhi</a:t>
            </a:r>
            <a:r>
              <a:rPr lang="en-US" sz="2200" dirty="0"/>
              <a:t> </a:t>
            </a:r>
            <a:r>
              <a:rPr lang="en-US" sz="2200" dirty="0" err="1"/>
              <a:t>persyaratan</a:t>
            </a:r>
            <a:r>
              <a:rPr lang="en-US" sz="2200" dirty="0"/>
              <a:t> </a:t>
            </a:r>
            <a:r>
              <a:rPr lang="en-US" sz="2200" dirty="0" err="1"/>
              <a:t>untuk</a:t>
            </a:r>
            <a:r>
              <a:rPr lang="en-US" sz="2200" dirty="0"/>
              <a:t> </a:t>
            </a:r>
            <a:r>
              <a:rPr lang="en-US" sz="2200" dirty="0" err="1"/>
              <a:t>diinokulasi</a:t>
            </a:r>
            <a:r>
              <a:rPr lang="en-US" sz="2200" dirty="0"/>
              <a:t> (</a:t>
            </a:r>
            <a:r>
              <a:rPr lang="en-US" sz="2200" dirty="0" err="1"/>
              <a:t>Muin</a:t>
            </a:r>
            <a:r>
              <a:rPr lang="en-US" sz="2200" dirty="0"/>
              <a:t> </a:t>
            </a:r>
            <a:r>
              <a:rPr lang="en-US" sz="2200" dirty="0" err="1"/>
              <a:t>dan</a:t>
            </a:r>
            <a:r>
              <a:rPr lang="en-US" sz="2200" dirty="0"/>
              <a:t> </a:t>
            </a:r>
            <a:r>
              <a:rPr lang="en-US" sz="2200" dirty="0" err="1"/>
              <a:t>Iskandar</a:t>
            </a:r>
            <a:r>
              <a:rPr lang="en-US" sz="2200" dirty="0"/>
              <a:t>, 2007 </a:t>
            </a:r>
            <a:r>
              <a:rPr lang="en-US" sz="2200" dirty="0" err="1"/>
              <a:t>dan</a:t>
            </a:r>
            <a:r>
              <a:rPr lang="en-US" sz="2200" dirty="0"/>
              <a:t> </a:t>
            </a:r>
            <a:r>
              <a:rPr lang="en-US" sz="2200" dirty="0" err="1"/>
              <a:t>Muin</a:t>
            </a:r>
            <a:r>
              <a:rPr lang="en-US" sz="2200" dirty="0"/>
              <a:t> </a:t>
            </a:r>
            <a:r>
              <a:rPr lang="en-US" sz="2200" dirty="0" err="1"/>
              <a:t>dan</a:t>
            </a:r>
            <a:r>
              <a:rPr lang="en-US" sz="2200" dirty="0"/>
              <a:t> </a:t>
            </a:r>
            <a:r>
              <a:rPr lang="en-US" sz="2200" dirty="0" err="1"/>
              <a:t>Burhanuddin</a:t>
            </a:r>
            <a:r>
              <a:rPr lang="en-US" sz="2200" dirty="0"/>
              <a:t>, 2013) </a:t>
            </a:r>
            <a:r>
              <a:rPr lang="en-US" sz="2200" dirty="0" err="1"/>
              <a:t>jika</a:t>
            </a:r>
            <a:r>
              <a:rPr lang="en-US" sz="2200" dirty="0"/>
              <a:t> : </a:t>
            </a:r>
            <a:endParaRPr lang="en-US" sz="2200" dirty="0" smtClean="0"/>
          </a:p>
          <a:p>
            <a:pPr marL="714375" indent="-447675">
              <a:spcBef>
                <a:spcPts val="0"/>
              </a:spcBef>
              <a:spcAft>
                <a:spcPts val="0"/>
              </a:spcAft>
              <a:buNone/>
            </a:pPr>
            <a:r>
              <a:rPr lang="id-ID" sz="2200" dirty="0" smtClean="0"/>
              <a:t>(</a:t>
            </a:r>
            <a:r>
              <a:rPr lang="id-ID" sz="2200" dirty="0"/>
              <a:t>1) pohon tersebut sudah berumur 5-6 tahun dan pernah berbuah atau setidak-tidaknya dalam kondisi berbunga yang pertama, </a:t>
            </a:r>
            <a:endParaRPr lang="en-US" sz="2200" dirty="0" smtClean="0"/>
          </a:p>
          <a:p>
            <a:pPr marL="714375" indent="-447675">
              <a:spcBef>
                <a:spcPts val="0"/>
              </a:spcBef>
              <a:spcAft>
                <a:spcPts val="0"/>
              </a:spcAft>
              <a:buNone/>
            </a:pPr>
            <a:r>
              <a:rPr lang="en-US" sz="2200" dirty="0" smtClean="0"/>
              <a:t>(</a:t>
            </a:r>
            <a:r>
              <a:rPr lang="en-US" sz="2200" dirty="0"/>
              <a:t>2) </a:t>
            </a:r>
            <a:r>
              <a:rPr lang="en-US" sz="2200" dirty="0" err="1"/>
              <a:t>pertumbuhannya</a:t>
            </a:r>
            <a:r>
              <a:rPr lang="en-US" sz="2200" dirty="0"/>
              <a:t> </a:t>
            </a:r>
            <a:r>
              <a:rPr lang="en-US" sz="2200" dirty="0" err="1"/>
              <a:t>pesat</a:t>
            </a:r>
            <a:r>
              <a:rPr lang="en-US" sz="2200" dirty="0"/>
              <a:t> </a:t>
            </a:r>
            <a:r>
              <a:rPr lang="en-US" sz="2200" dirty="0" err="1"/>
              <a:t>dan</a:t>
            </a:r>
            <a:r>
              <a:rPr lang="en-US" sz="2200" dirty="0"/>
              <a:t> </a:t>
            </a:r>
            <a:r>
              <a:rPr lang="en-US" sz="2200" dirty="0" err="1"/>
              <a:t>subur</a:t>
            </a:r>
            <a:r>
              <a:rPr lang="en-US" sz="2200" dirty="0"/>
              <a:t> </a:t>
            </a:r>
            <a:r>
              <a:rPr lang="en-US" sz="2200" dirty="0" err="1"/>
              <a:t>atau</a:t>
            </a:r>
            <a:r>
              <a:rPr lang="en-US" sz="2200" dirty="0"/>
              <a:t> </a:t>
            </a:r>
            <a:r>
              <a:rPr lang="en-US" sz="2200" dirty="0" err="1"/>
              <a:t>dengan</a:t>
            </a:r>
            <a:r>
              <a:rPr lang="en-US" sz="2200" dirty="0"/>
              <a:t> kata lain </a:t>
            </a:r>
            <a:r>
              <a:rPr lang="en-US" sz="2200" dirty="0" err="1"/>
              <a:t>sehat</a:t>
            </a:r>
            <a:r>
              <a:rPr lang="en-US" sz="2200" dirty="0"/>
              <a:t>, </a:t>
            </a:r>
            <a:endParaRPr lang="en-US" sz="2200" dirty="0" smtClean="0"/>
          </a:p>
          <a:p>
            <a:pPr marL="714375" indent="-447675">
              <a:spcBef>
                <a:spcPts val="0"/>
              </a:spcBef>
              <a:spcAft>
                <a:spcPts val="0"/>
              </a:spcAft>
              <a:buNone/>
            </a:pPr>
            <a:r>
              <a:rPr lang="en-US" sz="2200" dirty="0" smtClean="0"/>
              <a:t>(</a:t>
            </a:r>
            <a:r>
              <a:rPr lang="en-US" sz="2200" dirty="0"/>
              <a:t>3) </a:t>
            </a:r>
            <a:r>
              <a:rPr lang="en-US" sz="2200" dirty="0" err="1"/>
              <a:t>sudah</a:t>
            </a:r>
            <a:r>
              <a:rPr lang="en-US" sz="2200" dirty="0"/>
              <a:t> </a:t>
            </a:r>
            <a:r>
              <a:rPr lang="en-US" sz="2200" dirty="0" err="1"/>
              <a:t>berdiameter</a:t>
            </a:r>
            <a:r>
              <a:rPr lang="en-US" sz="2200" dirty="0"/>
              <a:t> </a:t>
            </a:r>
            <a:r>
              <a:rPr lang="en-US" sz="2200" dirty="0" err="1"/>
              <a:t>lebih</a:t>
            </a:r>
            <a:r>
              <a:rPr lang="en-US" sz="2200" dirty="0"/>
              <a:t> </a:t>
            </a:r>
            <a:r>
              <a:rPr lang="en-US" sz="2200" dirty="0" err="1"/>
              <a:t>dari</a:t>
            </a:r>
            <a:r>
              <a:rPr lang="en-US" sz="2200" dirty="0"/>
              <a:t> 10 cm, </a:t>
            </a:r>
            <a:r>
              <a:rPr lang="en-US" sz="2200" dirty="0" err="1"/>
              <a:t>dan</a:t>
            </a:r>
            <a:r>
              <a:rPr lang="en-US" sz="2200" dirty="0"/>
              <a:t> </a:t>
            </a:r>
            <a:endParaRPr lang="en-US" sz="2200" dirty="0" smtClean="0"/>
          </a:p>
          <a:p>
            <a:pPr marL="714375" indent="-447675">
              <a:spcBef>
                <a:spcPts val="0"/>
              </a:spcBef>
              <a:spcAft>
                <a:spcPts val="0"/>
              </a:spcAft>
              <a:buNone/>
            </a:pPr>
            <a:r>
              <a:rPr lang="id-ID" sz="2200" dirty="0" smtClean="0"/>
              <a:t>(</a:t>
            </a:r>
            <a:r>
              <a:rPr lang="id-ID" sz="2200" dirty="0"/>
              <a:t>4) keadaan sekitarnya cukup teduh agar keadaan lingkungannya terutama kelembaban tetap terpelihara</a:t>
            </a:r>
            <a:r>
              <a:rPr lang="en-US" sz="2200" dirty="0"/>
              <a:t> </a:t>
            </a:r>
            <a:r>
              <a:rPr lang="en-US" sz="2200" dirty="0" err="1"/>
              <a:t>seperti</a:t>
            </a:r>
            <a:r>
              <a:rPr lang="en-US" sz="2200" dirty="0"/>
              <a:t> </a:t>
            </a:r>
            <a:r>
              <a:rPr lang="en-US" sz="2200" dirty="0" err="1"/>
              <a:t>pada</a:t>
            </a:r>
            <a:r>
              <a:rPr lang="en-US" sz="2200" dirty="0"/>
              <a:t> </a:t>
            </a:r>
            <a:r>
              <a:rPr lang="en-US" sz="2200" dirty="0" err="1" smtClean="0"/>
              <a:t>Gambar</a:t>
            </a:r>
            <a:r>
              <a:rPr lang="en-US" sz="2200" dirty="0" smtClean="0"/>
              <a:t> (</a:t>
            </a:r>
            <a:r>
              <a:rPr lang="en-US" sz="2200" dirty="0" err="1" smtClean="0"/>
              <a:t>Muin</a:t>
            </a:r>
            <a:r>
              <a:rPr lang="en-US" sz="2200" dirty="0" smtClean="0"/>
              <a:t>, 2012).</a:t>
            </a:r>
            <a:endParaRPr lang="en-US" sz="2200" dirty="0"/>
          </a:p>
        </p:txBody>
      </p:sp>
    </p:spTree>
    <p:extLst>
      <p:ext uri="{BB962C8B-B14F-4D97-AF65-F5344CB8AC3E}">
        <p14:creationId xmlns:p14="http://schemas.microsoft.com/office/powerpoint/2010/main" val="220783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85800"/>
          </a:xfrm>
        </p:spPr>
        <p:txBody>
          <a:bodyPr>
            <a:normAutofit/>
          </a:bodyPr>
          <a:lstStyle/>
          <a:p>
            <a:r>
              <a:rPr lang="en-US" sz="2400" dirty="0" err="1" smtClean="0"/>
              <a:t>Gambar</a:t>
            </a:r>
            <a:r>
              <a:rPr lang="en-US" sz="2400" dirty="0" smtClean="0"/>
              <a:t> </a:t>
            </a:r>
            <a:r>
              <a:rPr lang="en-US" sz="2400" dirty="0" err="1"/>
              <a:t>Contoh</a:t>
            </a:r>
            <a:r>
              <a:rPr lang="en-US" sz="2400" dirty="0"/>
              <a:t> </a:t>
            </a:r>
            <a:r>
              <a:rPr lang="en-US" sz="2400" dirty="0" err="1"/>
              <a:t>pohon</a:t>
            </a:r>
            <a:r>
              <a:rPr lang="en-US" sz="2400" dirty="0"/>
              <a:t> </a:t>
            </a:r>
            <a:r>
              <a:rPr lang="en-US" sz="2400" dirty="0" err="1"/>
              <a:t>gaharu</a:t>
            </a:r>
            <a:r>
              <a:rPr lang="en-US" sz="2400" dirty="0"/>
              <a:t> yang </a:t>
            </a:r>
            <a:r>
              <a:rPr lang="en-US" sz="2400" dirty="0" err="1"/>
              <a:t>bisa</a:t>
            </a:r>
            <a:r>
              <a:rPr lang="en-US" sz="2400" dirty="0"/>
              <a:t> </a:t>
            </a:r>
            <a:r>
              <a:rPr lang="en-US" sz="2400" dirty="0" err="1"/>
              <a:t>diinduksi</a:t>
            </a:r>
            <a:r>
              <a:rPr lang="en-US" sz="2400" dirty="0"/>
              <a:t> </a:t>
            </a:r>
          </a:p>
        </p:txBody>
      </p:sp>
      <p:pic>
        <p:nvPicPr>
          <p:cNvPr id="5122" name="Picture 1" descr="C:\Users\Acer\Documents\Gaharu PTS\DSC01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23475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descr="C:\Users\Acer\Documents\Gaharu PTS\DSC009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23475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C:\Users\Acer\Documents\Gaharu PTS\DSC01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4759" y="1548038"/>
            <a:ext cx="3108691" cy="233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707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b="1" dirty="0"/>
              <a:t>5. </a:t>
            </a:r>
            <a:r>
              <a:rPr lang="en-US" b="1" dirty="0" err="1"/>
              <a:t>Teknik</a:t>
            </a:r>
            <a:r>
              <a:rPr lang="en-US" b="1" dirty="0"/>
              <a:t> </a:t>
            </a:r>
            <a:r>
              <a:rPr lang="id-ID" b="1" dirty="0" smtClean="0"/>
              <a:t>Inokulasi</a:t>
            </a:r>
            <a:endParaRPr lang="en-US" dirty="0"/>
          </a:p>
        </p:txBody>
      </p:sp>
      <p:sp>
        <p:nvSpPr>
          <p:cNvPr id="3" name="Content Placeholder 2"/>
          <p:cNvSpPr>
            <a:spLocks noGrp="1"/>
          </p:cNvSpPr>
          <p:nvPr>
            <p:ph idx="1"/>
          </p:nvPr>
        </p:nvSpPr>
        <p:spPr>
          <a:xfrm>
            <a:off x="685346" y="1732450"/>
            <a:ext cx="7765322" cy="4792894"/>
          </a:xfrm>
        </p:spPr>
        <p:txBody>
          <a:bodyPr>
            <a:normAutofit fontScale="92500"/>
          </a:bodyPr>
          <a:lstStyle/>
          <a:p>
            <a:r>
              <a:rPr lang="nb-NO" sz="2200" dirty="0" smtClean="0"/>
              <a:t>Tahap </a:t>
            </a:r>
            <a:r>
              <a:rPr lang="nb-NO" sz="2200" dirty="0"/>
              <a:t>kegiatan inokulasi pada pohon gaharu menurut Muin dan Iskandar (2007) adalah sebagai berikut :</a:t>
            </a:r>
            <a:endParaRPr lang="en-US" sz="2200" dirty="0"/>
          </a:p>
          <a:p>
            <a:pPr marL="651510" lvl="0" indent="-514350">
              <a:buFont typeface="+mj-lt"/>
              <a:buAutoNum type="arabicPeriod"/>
            </a:pPr>
            <a:r>
              <a:rPr lang="id-ID" sz="2200" dirty="0"/>
              <a:t>Bersihkan </a:t>
            </a:r>
            <a:r>
              <a:rPr lang="en-US" sz="2200" dirty="0" err="1" smtClean="0"/>
              <a:t>dan</a:t>
            </a:r>
            <a:r>
              <a:rPr lang="en-US" sz="2200" dirty="0" smtClean="0"/>
              <a:t> </a:t>
            </a:r>
            <a:r>
              <a:rPr lang="id-ID" sz="2200" dirty="0" smtClean="0"/>
              <a:t>lakukan </a:t>
            </a:r>
            <a:r>
              <a:rPr lang="id-ID" sz="2200" dirty="0"/>
              <a:t>sterilisasi peralatan yang akan digunakan untuk membuat lubang dan memasukkan inokulan dengan menggunakan alkohol 70 % atau spirtus. </a:t>
            </a:r>
            <a:endParaRPr lang="en-US" sz="2200" dirty="0"/>
          </a:p>
          <a:p>
            <a:pPr marL="651510" lvl="0" indent="-514350">
              <a:buFont typeface="+mj-lt"/>
              <a:buAutoNum type="arabicPeriod"/>
            </a:pPr>
            <a:r>
              <a:rPr lang="en-US" sz="2200" dirty="0" err="1"/>
              <a:t>Buat</a:t>
            </a:r>
            <a:r>
              <a:rPr lang="en-US" sz="2200" dirty="0"/>
              <a:t> </a:t>
            </a:r>
            <a:r>
              <a:rPr lang="en-US" sz="2200" dirty="0" err="1"/>
              <a:t>lubang</a:t>
            </a:r>
            <a:r>
              <a:rPr lang="en-US" sz="2200" dirty="0"/>
              <a:t> </a:t>
            </a:r>
            <a:r>
              <a:rPr lang="en-US" sz="2200" dirty="0" err="1"/>
              <a:t>inokulasi</a:t>
            </a:r>
            <a:r>
              <a:rPr lang="en-US" sz="2200" dirty="0"/>
              <a:t> </a:t>
            </a:r>
            <a:r>
              <a:rPr lang="en-US" sz="2200" dirty="0" err="1"/>
              <a:t>dengan</a:t>
            </a:r>
            <a:r>
              <a:rPr lang="en-US" sz="2200" dirty="0"/>
              <a:t> </a:t>
            </a:r>
            <a:r>
              <a:rPr lang="en-US" sz="2200" dirty="0" err="1"/>
              <a:t>menggunakan</a:t>
            </a:r>
            <a:r>
              <a:rPr lang="en-US" sz="2200" dirty="0"/>
              <a:t> </a:t>
            </a:r>
            <a:r>
              <a:rPr lang="en-US" sz="2200" dirty="0" err="1"/>
              <a:t>bor</a:t>
            </a:r>
            <a:r>
              <a:rPr lang="en-US" sz="2200" dirty="0"/>
              <a:t> </a:t>
            </a:r>
            <a:r>
              <a:rPr lang="en-US" sz="2200" dirty="0" err="1"/>
              <a:t>tangan</a:t>
            </a:r>
            <a:r>
              <a:rPr lang="en-US" sz="2200" dirty="0"/>
              <a:t> </a:t>
            </a:r>
            <a:r>
              <a:rPr lang="en-US" sz="2200" dirty="0" err="1"/>
              <a:t>atau</a:t>
            </a:r>
            <a:r>
              <a:rPr lang="en-US" sz="2200" dirty="0"/>
              <a:t> </a:t>
            </a:r>
            <a:r>
              <a:rPr lang="en-US" sz="2200" dirty="0" err="1"/>
              <a:t>bor</a:t>
            </a:r>
            <a:r>
              <a:rPr lang="en-US" sz="2200" dirty="0"/>
              <a:t> </a:t>
            </a:r>
            <a:r>
              <a:rPr lang="en-US" sz="2200" dirty="0" err="1"/>
              <a:t>mesin</a:t>
            </a:r>
            <a:r>
              <a:rPr lang="en-US" sz="2200" dirty="0"/>
              <a:t>.  </a:t>
            </a:r>
            <a:r>
              <a:rPr lang="id-ID" sz="2200" dirty="0"/>
              <a:t>Mulai</a:t>
            </a:r>
            <a:r>
              <a:rPr lang="en-US" sz="2200" dirty="0"/>
              <a:t> </a:t>
            </a:r>
            <a:r>
              <a:rPr lang="en-US" sz="2200" dirty="0" err="1"/>
              <a:t>dari</a:t>
            </a:r>
            <a:r>
              <a:rPr lang="en-US" sz="2200" dirty="0"/>
              <a:t> </a:t>
            </a:r>
            <a:r>
              <a:rPr lang="en-US" sz="2200" dirty="0" err="1"/>
              <a:t>bagian</a:t>
            </a:r>
            <a:r>
              <a:rPr lang="en-US" sz="2200" dirty="0"/>
              <a:t> </a:t>
            </a:r>
            <a:r>
              <a:rPr lang="en-US" sz="2200" dirty="0" err="1"/>
              <a:t>bawah</a:t>
            </a:r>
            <a:r>
              <a:rPr lang="en-US" sz="2200" dirty="0"/>
              <a:t> (± 80 cm </a:t>
            </a:r>
            <a:r>
              <a:rPr lang="en-US" sz="2200" dirty="0" err="1"/>
              <a:t>dari</a:t>
            </a:r>
            <a:r>
              <a:rPr lang="en-US" sz="2200" dirty="0"/>
              <a:t> </a:t>
            </a:r>
            <a:r>
              <a:rPr lang="en-US" sz="2200" dirty="0" err="1"/>
              <a:t>tanah</a:t>
            </a:r>
            <a:r>
              <a:rPr lang="en-US" sz="2200" dirty="0"/>
              <a:t>). Diameter </a:t>
            </a:r>
            <a:r>
              <a:rPr lang="en-US" sz="2200" dirty="0" err="1"/>
              <a:t>lubang</a:t>
            </a:r>
            <a:r>
              <a:rPr lang="en-US" sz="2200" dirty="0"/>
              <a:t> </a:t>
            </a:r>
            <a:r>
              <a:rPr lang="en-US" sz="2200" dirty="0" err="1"/>
              <a:t>antara</a:t>
            </a:r>
            <a:r>
              <a:rPr lang="en-US" sz="2200" dirty="0"/>
              <a:t> 0,8 cm </a:t>
            </a:r>
            <a:r>
              <a:rPr lang="en-US" sz="2200" dirty="0" err="1"/>
              <a:t>sampai</a:t>
            </a:r>
            <a:r>
              <a:rPr lang="en-US" sz="2200" dirty="0"/>
              <a:t> 1,0 cm</a:t>
            </a:r>
            <a:r>
              <a:rPr lang="id-ID" sz="2200" dirty="0"/>
              <a:t>,</a:t>
            </a:r>
            <a:r>
              <a:rPr lang="en-US" sz="2200" dirty="0"/>
              <a:t> </a:t>
            </a:r>
            <a:r>
              <a:rPr lang="en-US" sz="2200" dirty="0" err="1"/>
              <a:t>kedalaman</a:t>
            </a:r>
            <a:r>
              <a:rPr lang="en-US" sz="2200" dirty="0"/>
              <a:t> </a:t>
            </a:r>
            <a:r>
              <a:rPr lang="en-US" sz="2200" dirty="0" err="1"/>
              <a:t>disesuaikan</a:t>
            </a:r>
            <a:r>
              <a:rPr lang="en-US" sz="2200" dirty="0"/>
              <a:t> </a:t>
            </a:r>
            <a:r>
              <a:rPr lang="en-US" sz="2200" dirty="0" err="1"/>
              <a:t>dengan</a:t>
            </a:r>
            <a:r>
              <a:rPr lang="en-US" sz="2200" dirty="0"/>
              <a:t> diameter </a:t>
            </a:r>
            <a:r>
              <a:rPr lang="en-US" sz="2200" dirty="0" err="1"/>
              <a:t>pohon</a:t>
            </a:r>
            <a:r>
              <a:rPr lang="en-US" sz="2200" dirty="0"/>
              <a:t>. </a:t>
            </a:r>
            <a:r>
              <a:rPr lang="en-US" sz="2200" dirty="0" err="1"/>
              <a:t>Untuk</a:t>
            </a:r>
            <a:r>
              <a:rPr lang="en-US" sz="2200" dirty="0"/>
              <a:t> </a:t>
            </a:r>
            <a:r>
              <a:rPr lang="en-US" sz="2200" dirty="0" err="1"/>
              <a:t>pohon</a:t>
            </a:r>
            <a:r>
              <a:rPr lang="en-US" sz="2200" dirty="0"/>
              <a:t> yang </a:t>
            </a:r>
            <a:r>
              <a:rPr lang="en-US" sz="2200" dirty="0" err="1"/>
              <a:t>berdiameter</a:t>
            </a:r>
            <a:r>
              <a:rPr lang="en-US" sz="2200" dirty="0"/>
              <a:t> 10 cm, </a:t>
            </a:r>
            <a:r>
              <a:rPr lang="en-US" sz="2200" dirty="0" err="1"/>
              <a:t>kedalaman</a:t>
            </a:r>
            <a:r>
              <a:rPr lang="en-US" sz="2200" dirty="0"/>
              <a:t> </a:t>
            </a:r>
            <a:r>
              <a:rPr lang="en-US" sz="2200" dirty="0" err="1"/>
              <a:t>sekitar</a:t>
            </a:r>
            <a:r>
              <a:rPr lang="en-US" sz="2200" dirty="0"/>
              <a:t> 5 cm.</a:t>
            </a:r>
          </a:p>
          <a:p>
            <a:pPr marL="651510" lvl="0" indent="-514350">
              <a:buFont typeface="+mj-lt"/>
              <a:buAutoNum type="arabicPeriod"/>
            </a:pPr>
            <a:r>
              <a:rPr lang="en-US" sz="2200" dirty="0" err="1"/>
              <a:t>Masukkan</a:t>
            </a:r>
            <a:r>
              <a:rPr lang="en-US" sz="2200" dirty="0"/>
              <a:t> </a:t>
            </a:r>
            <a:r>
              <a:rPr lang="en-US" sz="2200" dirty="0" err="1"/>
              <a:t>inokulan</a:t>
            </a:r>
            <a:r>
              <a:rPr lang="en-US" sz="2200" dirty="0"/>
              <a:t> </a:t>
            </a:r>
            <a:r>
              <a:rPr lang="en-US" sz="2200" dirty="0" err="1"/>
              <a:t>ke</a:t>
            </a:r>
            <a:r>
              <a:rPr lang="en-US" sz="2200" dirty="0"/>
              <a:t> </a:t>
            </a:r>
            <a:r>
              <a:rPr lang="en-US" sz="2200" dirty="0" err="1"/>
              <a:t>dalam</a:t>
            </a:r>
            <a:r>
              <a:rPr lang="en-US" sz="2200" dirty="0"/>
              <a:t> </a:t>
            </a:r>
            <a:r>
              <a:rPr lang="en-US" sz="2200" dirty="0" err="1"/>
              <a:t>lubang</a:t>
            </a:r>
            <a:r>
              <a:rPr lang="en-US" sz="2200" dirty="0"/>
              <a:t> </a:t>
            </a:r>
            <a:r>
              <a:rPr lang="en-US" sz="2200" dirty="0" err="1"/>
              <a:t>inokulasi</a:t>
            </a:r>
            <a:r>
              <a:rPr lang="en-US" sz="2200" dirty="0"/>
              <a:t>, </a:t>
            </a:r>
            <a:r>
              <a:rPr lang="en-US" sz="2200" dirty="0" err="1"/>
              <a:t>dalam</a:t>
            </a:r>
            <a:r>
              <a:rPr lang="en-US" sz="2200" dirty="0"/>
              <a:t> </a:t>
            </a:r>
            <a:r>
              <a:rPr lang="en-US" sz="2200" dirty="0" err="1"/>
              <a:t>hal</a:t>
            </a:r>
            <a:r>
              <a:rPr lang="en-US" sz="2200" dirty="0"/>
              <a:t> </a:t>
            </a:r>
            <a:r>
              <a:rPr lang="en-US" sz="2200" dirty="0" err="1"/>
              <a:t>ini</a:t>
            </a:r>
            <a:r>
              <a:rPr lang="en-US" sz="2200" dirty="0"/>
              <a:t> </a:t>
            </a:r>
            <a:r>
              <a:rPr lang="en-US" sz="2200" dirty="0" err="1"/>
              <a:t>bisa</a:t>
            </a:r>
            <a:r>
              <a:rPr lang="en-US" sz="2200" dirty="0"/>
              <a:t> </a:t>
            </a:r>
            <a:r>
              <a:rPr lang="en-US" sz="2200" dirty="0" err="1"/>
              <a:t>menggunakan</a:t>
            </a:r>
            <a:r>
              <a:rPr lang="en-US" sz="2200" dirty="0"/>
              <a:t> </a:t>
            </a:r>
            <a:r>
              <a:rPr lang="en-US" sz="2200" dirty="0" err="1"/>
              <a:t>inokulan</a:t>
            </a:r>
            <a:r>
              <a:rPr lang="en-US" sz="2200" dirty="0"/>
              <a:t> </a:t>
            </a:r>
            <a:r>
              <a:rPr lang="en-US" sz="2200" dirty="0" err="1"/>
              <a:t>cair</a:t>
            </a:r>
            <a:r>
              <a:rPr lang="en-US" sz="2200" dirty="0"/>
              <a:t> </a:t>
            </a:r>
            <a:r>
              <a:rPr lang="en-US" sz="2200" dirty="0" err="1"/>
              <a:t>atau</a:t>
            </a:r>
            <a:r>
              <a:rPr lang="en-US" sz="2200" dirty="0"/>
              <a:t> </a:t>
            </a:r>
            <a:r>
              <a:rPr lang="en-US" sz="2200" dirty="0" err="1"/>
              <a:t>dengan</a:t>
            </a:r>
            <a:r>
              <a:rPr lang="en-US" sz="2200" dirty="0"/>
              <a:t> </a:t>
            </a:r>
            <a:r>
              <a:rPr lang="en-US" sz="2200" dirty="0" err="1"/>
              <a:t>cara</a:t>
            </a:r>
            <a:r>
              <a:rPr lang="en-US" sz="2200" dirty="0"/>
              <a:t> </a:t>
            </a:r>
            <a:r>
              <a:rPr lang="en-US" sz="2200" dirty="0" err="1"/>
              <a:t>mengencer</a:t>
            </a:r>
            <a:r>
              <a:rPr lang="en-US" sz="2200" dirty="0"/>
              <a:t> </a:t>
            </a:r>
            <a:r>
              <a:rPr lang="en-US" sz="2200" dirty="0" err="1"/>
              <a:t>inokulan</a:t>
            </a:r>
            <a:r>
              <a:rPr lang="en-US" sz="2200" dirty="0"/>
              <a:t> </a:t>
            </a:r>
            <a:r>
              <a:rPr lang="en-US" sz="2200" dirty="0" err="1"/>
              <a:t>padat</a:t>
            </a:r>
            <a:r>
              <a:rPr lang="en-US" sz="2200" dirty="0"/>
              <a:t> </a:t>
            </a:r>
            <a:r>
              <a:rPr lang="en-US" sz="2200" dirty="0" err="1"/>
              <a:t>dengan</a:t>
            </a:r>
            <a:r>
              <a:rPr lang="en-US" sz="2200" dirty="0"/>
              <a:t> air </a:t>
            </a:r>
            <a:r>
              <a:rPr lang="en-US" sz="2200" dirty="0" err="1"/>
              <a:t>aquades</a:t>
            </a:r>
            <a:r>
              <a:rPr lang="en-US" sz="2200" dirty="0"/>
              <a:t>.</a:t>
            </a:r>
          </a:p>
          <a:p>
            <a:pPr marL="651510" indent="-514350">
              <a:buFont typeface="+mj-lt"/>
              <a:buAutoNum type="arabicPeriod"/>
            </a:pPr>
            <a:endParaRPr lang="en-US" sz="2200" dirty="0"/>
          </a:p>
        </p:txBody>
      </p:sp>
    </p:spTree>
    <p:extLst>
      <p:ext uri="{BB962C8B-B14F-4D97-AF65-F5344CB8AC3E}">
        <p14:creationId xmlns:p14="http://schemas.microsoft.com/office/powerpoint/2010/main" val="3470147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3962400"/>
          </a:xfrm>
        </p:spPr>
        <p:txBody>
          <a:bodyPr>
            <a:normAutofit fontScale="92500"/>
          </a:bodyPr>
          <a:lstStyle/>
          <a:p>
            <a:pPr marL="651510" lvl="0" indent="-514350">
              <a:buFont typeface="+mj-lt"/>
              <a:buAutoNum type="arabicPeriod" startAt="4"/>
            </a:pPr>
            <a:r>
              <a:rPr lang="id-ID" dirty="0"/>
              <a:t>Tutup lubang dengan mengunakan pasak dari kayu atau lilin lunak. Penutupan dilakukan, agar lubang inokulasi tidak masuk air.</a:t>
            </a:r>
            <a:endParaRPr lang="en-US" dirty="0"/>
          </a:p>
          <a:p>
            <a:pPr marL="651510" lvl="0" indent="-514350">
              <a:buFont typeface="+mj-lt"/>
              <a:buAutoNum type="arabicPeriod" startAt="4"/>
            </a:pPr>
            <a:r>
              <a:rPr lang="id-ID" dirty="0"/>
              <a:t>L</a:t>
            </a:r>
            <a:r>
              <a:rPr lang="en-US" dirty="0" err="1"/>
              <a:t>anjutkan</a:t>
            </a:r>
            <a:r>
              <a:rPr lang="en-US" dirty="0"/>
              <a:t> </a:t>
            </a:r>
            <a:r>
              <a:rPr lang="en-US" dirty="0" err="1"/>
              <a:t>membuat</a:t>
            </a:r>
            <a:r>
              <a:rPr lang="en-US" dirty="0"/>
              <a:t> </a:t>
            </a:r>
            <a:r>
              <a:rPr lang="en-US" dirty="0" err="1"/>
              <a:t>lubang</a:t>
            </a:r>
            <a:r>
              <a:rPr lang="en-US" dirty="0"/>
              <a:t> </a:t>
            </a:r>
            <a:r>
              <a:rPr lang="en-US" dirty="0" err="1"/>
              <a:t>berikutnya</a:t>
            </a:r>
            <a:r>
              <a:rPr lang="en-US" dirty="0"/>
              <a:t> </a:t>
            </a:r>
            <a:r>
              <a:rPr lang="en-US" dirty="0" err="1"/>
              <a:t>dan</a:t>
            </a:r>
            <a:r>
              <a:rPr lang="en-US" dirty="0"/>
              <a:t> </a:t>
            </a:r>
            <a:r>
              <a:rPr lang="en-US" dirty="0" err="1"/>
              <a:t>seterusnya</a:t>
            </a:r>
            <a:r>
              <a:rPr lang="en-US" dirty="0"/>
              <a:t>.  </a:t>
            </a:r>
            <a:r>
              <a:rPr lang="en-US" dirty="0" err="1"/>
              <a:t>Jarak</a:t>
            </a:r>
            <a:r>
              <a:rPr lang="en-US" dirty="0"/>
              <a:t> </a:t>
            </a:r>
            <a:r>
              <a:rPr lang="en-US" dirty="0" err="1"/>
              <a:t>antar</a:t>
            </a:r>
            <a:r>
              <a:rPr lang="en-US" dirty="0"/>
              <a:t> </a:t>
            </a:r>
            <a:r>
              <a:rPr lang="en-US" dirty="0" err="1"/>
              <a:t>lubang</a:t>
            </a:r>
            <a:r>
              <a:rPr lang="en-US" dirty="0"/>
              <a:t> </a:t>
            </a:r>
            <a:r>
              <a:rPr lang="en-US" dirty="0" err="1"/>
              <a:t>satu</a:t>
            </a:r>
            <a:r>
              <a:rPr lang="en-US" dirty="0"/>
              <a:t> </a:t>
            </a:r>
            <a:r>
              <a:rPr lang="en-US" dirty="0" err="1"/>
              <a:t>dengan</a:t>
            </a:r>
            <a:r>
              <a:rPr lang="en-US" dirty="0"/>
              <a:t> yang </a:t>
            </a:r>
            <a:r>
              <a:rPr lang="en-US" dirty="0" err="1"/>
              <a:t>lainnya</a:t>
            </a:r>
            <a:r>
              <a:rPr lang="en-US" dirty="0"/>
              <a:t> 20 cm – 30 cm </a:t>
            </a:r>
            <a:r>
              <a:rPr lang="en-US" dirty="0" err="1"/>
              <a:t>dengan</a:t>
            </a:r>
            <a:r>
              <a:rPr lang="en-US" dirty="0"/>
              <a:t> </a:t>
            </a:r>
            <a:r>
              <a:rPr lang="en-US" dirty="0" err="1"/>
              <a:t>arah</a:t>
            </a:r>
            <a:r>
              <a:rPr lang="en-US" dirty="0"/>
              <a:t> </a:t>
            </a:r>
            <a:r>
              <a:rPr lang="en-US" dirty="0" err="1"/>
              <a:t>spriral</a:t>
            </a:r>
            <a:r>
              <a:rPr lang="en-US" dirty="0"/>
              <a:t> (</a:t>
            </a:r>
            <a:r>
              <a:rPr lang="en-US" dirty="0" err="1"/>
              <a:t>Lihat</a:t>
            </a:r>
            <a:r>
              <a:rPr lang="en-US" dirty="0"/>
              <a:t> </a:t>
            </a:r>
            <a:r>
              <a:rPr lang="en-US" dirty="0" err="1"/>
              <a:t>Gambar</a:t>
            </a:r>
            <a:r>
              <a:rPr lang="en-US" dirty="0"/>
              <a:t> 4c).</a:t>
            </a:r>
          </a:p>
          <a:p>
            <a:pPr marL="651510" lvl="0" indent="-514350">
              <a:buFont typeface="+mj-lt"/>
              <a:buAutoNum type="arabicPeriod" startAt="4"/>
            </a:pPr>
            <a:r>
              <a:rPr lang="en-US" dirty="0" err="1"/>
              <a:t>Induksi</a:t>
            </a:r>
            <a:r>
              <a:rPr lang="en-US" dirty="0"/>
              <a:t> </a:t>
            </a:r>
            <a:r>
              <a:rPr lang="en-US" dirty="0" err="1"/>
              <a:t>harus</a:t>
            </a:r>
            <a:r>
              <a:rPr lang="en-US" dirty="0"/>
              <a:t> </a:t>
            </a:r>
            <a:r>
              <a:rPr lang="en-US" dirty="0" err="1"/>
              <a:t>dilakukan</a:t>
            </a:r>
            <a:r>
              <a:rPr lang="en-US" dirty="0"/>
              <a:t> </a:t>
            </a:r>
            <a:r>
              <a:rPr lang="en-US" dirty="0" err="1"/>
              <a:t>sampai</a:t>
            </a:r>
            <a:r>
              <a:rPr lang="en-US" dirty="0"/>
              <a:t> </a:t>
            </a:r>
            <a:r>
              <a:rPr lang="en-US" dirty="0" err="1"/>
              <a:t>ke</a:t>
            </a:r>
            <a:r>
              <a:rPr lang="en-US" dirty="0"/>
              <a:t> </a:t>
            </a:r>
            <a:r>
              <a:rPr lang="en-US" dirty="0" err="1"/>
              <a:t>bagian</a:t>
            </a:r>
            <a:r>
              <a:rPr lang="en-US" dirty="0"/>
              <a:t> </a:t>
            </a:r>
            <a:r>
              <a:rPr lang="en-US" dirty="0" err="1"/>
              <a:t>atas</a:t>
            </a:r>
            <a:r>
              <a:rPr lang="en-US" dirty="0"/>
              <a:t>, </a:t>
            </a:r>
            <a:r>
              <a:rPr lang="en-US" dirty="0" err="1"/>
              <a:t>atau</a:t>
            </a:r>
            <a:r>
              <a:rPr lang="en-US" dirty="0"/>
              <a:t> minimal </a:t>
            </a:r>
            <a:r>
              <a:rPr lang="en-US" dirty="0" err="1"/>
              <a:t>sampai</a:t>
            </a:r>
            <a:r>
              <a:rPr lang="en-US" dirty="0"/>
              <a:t> </a:t>
            </a:r>
            <a:r>
              <a:rPr lang="en-US" dirty="0" err="1"/>
              <a:t>batas</a:t>
            </a:r>
            <a:r>
              <a:rPr lang="en-US" dirty="0"/>
              <a:t> </a:t>
            </a:r>
            <a:r>
              <a:rPr lang="en-US" dirty="0" err="1"/>
              <a:t>cabang</a:t>
            </a:r>
            <a:r>
              <a:rPr lang="en-US" dirty="0"/>
              <a:t> </a:t>
            </a:r>
            <a:r>
              <a:rPr lang="en-US" dirty="0" err="1"/>
              <a:t>pertama</a:t>
            </a:r>
            <a:r>
              <a:rPr lang="en-US" dirty="0"/>
              <a:t>.  </a:t>
            </a:r>
            <a:r>
              <a:rPr lang="en-US" dirty="0" err="1"/>
              <a:t>Namun</a:t>
            </a:r>
            <a:r>
              <a:rPr lang="en-US" dirty="0"/>
              <a:t> </a:t>
            </a:r>
            <a:r>
              <a:rPr lang="en-US" dirty="0" err="1"/>
              <a:t>akan</a:t>
            </a:r>
            <a:r>
              <a:rPr lang="en-US" dirty="0"/>
              <a:t> </a:t>
            </a:r>
            <a:r>
              <a:rPr lang="en-US" dirty="0" err="1"/>
              <a:t>lebih</a:t>
            </a:r>
            <a:r>
              <a:rPr lang="en-US" dirty="0"/>
              <a:t> </a:t>
            </a:r>
            <a:r>
              <a:rPr lang="en-US" dirty="0" err="1"/>
              <a:t>baik</a:t>
            </a:r>
            <a:r>
              <a:rPr lang="en-US" dirty="0"/>
              <a:t> </a:t>
            </a:r>
            <a:r>
              <a:rPr lang="en-US" dirty="0" err="1"/>
              <a:t>jika</a:t>
            </a:r>
            <a:r>
              <a:rPr lang="en-US" dirty="0"/>
              <a:t> </a:t>
            </a:r>
            <a:r>
              <a:rPr lang="en-US" dirty="0" err="1"/>
              <a:t>dilakukan</a:t>
            </a:r>
            <a:r>
              <a:rPr lang="en-US" dirty="0"/>
              <a:t> </a:t>
            </a:r>
            <a:r>
              <a:rPr lang="en-US" dirty="0" err="1"/>
              <a:t>induksi</a:t>
            </a:r>
            <a:r>
              <a:rPr lang="en-US" dirty="0"/>
              <a:t> </a:t>
            </a:r>
            <a:r>
              <a:rPr lang="en-US" dirty="0" err="1"/>
              <a:t>pada</a:t>
            </a:r>
            <a:r>
              <a:rPr lang="en-US" dirty="0"/>
              <a:t> </a:t>
            </a:r>
            <a:r>
              <a:rPr lang="en-US" dirty="0" err="1"/>
              <a:t>bagian</a:t>
            </a:r>
            <a:r>
              <a:rPr lang="en-US" dirty="0"/>
              <a:t> </a:t>
            </a:r>
            <a:r>
              <a:rPr lang="en-US" dirty="0" err="1"/>
              <a:t>cabang</a:t>
            </a:r>
            <a:r>
              <a:rPr lang="en-US" dirty="0"/>
              <a:t>, </a:t>
            </a:r>
            <a:r>
              <a:rPr lang="en-US" dirty="0" err="1"/>
              <a:t>terutama</a:t>
            </a:r>
            <a:r>
              <a:rPr lang="en-US" dirty="0"/>
              <a:t> </a:t>
            </a:r>
            <a:r>
              <a:rPr lang="en-US" dirty="0" err="1"/>
              <a:t>untuk</a:t>
            </a:r>
            <a:r>
              <a:rPr lang="en-US" dirty="0"/>
              <a:t> </a:t>
            </a:r>
            <a:r>
              <a:rPr lang="en-US" dirty="0" err="1"/>
              <a:t>pohon</a:t>
            </a:r>
            <a:r>
              <a:rPr lang="en-US" dirty="0"/>
              <a:t> yang </a:t>
            </a:r>
            <a:r>
              <a:rPr lang="en-US" dirty="0" err="1"/>
              <a:t>berdiameter</a:t>
            </a:r>
            <a:r>
              <a:rPr lang="en-US" dirty="0"/>
              <a:t> </a:t>
            </a:r>
            <a:r>
              <a:rPr lang="en-US" dirty="0" err="1"/>
              <a:t>lebih</a:t>
            </a:r>
            <a:r>
              <a:rPr lang="en-US" dirty="0"/>
              <a:t> </a:t>
            </a:r>
            <a:r>
              <a:rPr lang="en-US" dirty="0" err="1"/>
              <a:t>besar</a:t>
            </a:r>
            <a:r>
              <a:rPr lang="en-US" dirty="0"/>
              <a:t> </a:t>
            </a:r>
            <a:r>
              <a:rPr lang="en-US" dirty="0" err="1"/>
              <a:t>dengan</a:t>
            </a:r>
            <a:r>
              <a:rPr lang="en-US" dirty="0"/>
              <a:t> diameter </a:t>
            </a:r>
            <a:r>
              <a:rPr lang="en-US" dirty="0" err="1"/>
              <a:t>cabang</a:t>
            </a:r>
            <a:r>
              <a:rPr lang="en-US" dirty="0"/>
              <a:t> </a:t>
            </a:r>
            <a:r>
              <a:rPr lang="en-US" dirty="0" err="1"/>
              <a:t>lebih</a:t>
            </a:r>
            <a:r>
              <a:rPr lang="en-US" dirty="0"/>
              <a:t> </a:t>
            </a:r>
            <a:r>
              <a:rPr lang="en-US" dirty="0" err="1"/>
              <a:t>dari</a:t>
            </a:r>
            <a:r>
              <a:rPr lang="en-US" dirty="0"/>
              <a:t> 10 cm. </a:t>
            </a:r>
            <a:r>
              <a:rPr lang="en-US" dirty="0" err="1"/>
              <a:t>Untuk</a:t>
            </a:r>
            <a:r>
              <a:rPr lang="en-US" dirty="0"/>
              <a:t> </a:t>
            </a:r>
            <a:r>
              <a:rPr lang="en-US" dirty="0" err="1"/>
              <a:t>inokulasi</a:t>
            </a:r>
            <a:r>
              <a:rPr lang="en-US" dirty="0"/>
              <a:t> </a:t>
            </a:r>
            <a:r>
              <a:rPr lang="en-US" dirty="0" err="1"/>
              <a:t>pada</a:t>
            </a:r>
            <a:r>
              <a:rPr lang="en-US" dirty="0"/>
              <a:t> </a:t>
            </a:r>
            <a:r>
              <a:rPr lang="en-US" dirty="0" err="1"/>
              <a:t>pohon</a:t>
            </a:r>
            <a:r>
              <a:rPr lang="en-US" dirty="0"/>
              <a:t> yang </a:t>
            </a:r>
            <a:r>
              <a:rPr lang="en-US" dirty="0" err="1"/>
              <a:t>tinggi</a:t>
            </a:r>
            <a:r>
              <a:rPr lang="en-US" dirty="0"/>
              <a:t> </a:t>
            </a:r>
            <a:r>
              <a:rPr lang="en-US" dirty="0" err="1"/>
              <a:t>harus</a:t>
            </a:r>
            <a:r>
              <a:rPr lang="en-US" dirty="0"/>
              <a:t> </a:t>
            </a:r>
            <a:r>
              <a:rPr lang="en-US" dirty="0" err="1"/>
              <a:t>menggunakan</a:t>
            </a:r>
            <a:r>
              <a:rPr lang="en-US" dirty="0"/>
              <a:t> </a:t>
            </a:r>
            <a:r>
              <a:rPr lang="en-US" dirty="0" err="1"/>
              <a:t>tangga</a:t>
            </a:r>
            <a:r>
              <a:rPr lang="en-US" dirty="0"/>
              <a:t> </a:t>
            </a:r>
            <a:r>
              <a:rPr lang="en-US" dirty="0" err="1"/>
              <a:t>atau</a:t>
            </a:r>
            <a:r>
              <a:rPr lang="en-US" dirty="0"/>
              <a:t> </a:t>
            </a:r>
            <a:r>
              <a:rPr lang="en-US" dirty="0" err="1"/>
              <a:t>barak</a:t>
            </a:r>
            <a:r>
              <a:rPr lang="en-US" dirty="0"/>
              <a:t> (</a:t>
            </a:r>
            <a:r>
              <a:rPr lang="en-US" dirty="0" err="1" smtClean="0"/>
              <a:t>Gambar</a:t>
            </a:r>
            <a:r>
              <a:rPr lang="en-US" dirty="0"/>
              <a:t> </a:t>
            </a:r>
            <a:r>
              <a:rPr lang="en-US" dirty="0" err="1" smtClean="0"/>
              <a:t>Muin</a:t>
            </a:r>
            <a:r>
              <a:rPr lang="en-US" dirty="0" smtClean="0"/>
              <a:t>, 2010 </a:t>
            </a:r>
            <a:r>
              <a:rPr lang="en-US" dirty="0" err="1" smtClean="0"/>
              <a:t>dan</a:t>
            </a:r>
            <a:r>
              <a:rPr lang="en-US" dirty="0" smtClean="0"/>
              <a:t> 2012).</a:t>
            </a:r>
            <a:endParaRPr lang="en-US" dirty="0"/>
          </a:p>
          <a:p>
            <a:endParaRPr lang="en-US" dirty="0"/>
          </a:p>
        </p:txBody>
      </p:sp>
      <p:pic>
        <p:nvPicPr>
          <p:cNvPr id="6146" name="Picture 2" descr="Foto(4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495800"/>
            <a:ext cx="2684206"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Foto(4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495800"/>
            <a:ext cx="275303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Photo-00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495800"/>
            <a:ext cx="2590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526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381000"/>
          </a:xfrm>
        </p:spPr>
        <p:txBody>
          <a:bodyPr>
            <a:normAutofit lnSpcReduction="10000"/>
          </a:bodyPr>
          <a:lstStyle/>
          <a:p>
            <a:r>
              <a:rPr lang="en-US" dirty="0" err="1" smtClean="0"/>
              <a:t>Mengunakan</a:t>
            </a:r>
            <a:r>
              <a:rPr lang="en-US" dirty="0" smtClean="0"/>
              <a:t> </a:t>
            </a:r>
            <a:r>
              <a:rPr lang="en-US" dirty="0" err="1" smtClean="0"/>
              <a:t>inokulan</a:t>
            </a:r>
            <a:r>
              <a:rPr lang="en-US" dirty="0" smtClean="0"/>
              <a:t> </a:t>
            </a:r>
            <a:r>
              <a:rPr lang="en-US" dirty="0" err="1" smtClean="0"/>
              <a:t>cair</a:t>
            </a:r>
            <a:endParaRPr lang="en-US" dirty="0"/>
          </a:p>
        </p:txBody>
      </p:sp>
      <p:pic>
        <p:nvPicPr>
          <p:cNvPr id="7170" name="Picture 1" descr="SANY00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914400"/>
            <a:ext cx="25717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descr="SANY0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914400"/>
            <a:ext cx="25558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descr="071120092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7425" y="914400"/>
            <a:ext cx="25215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09600" y="3048000"/>
            <a:ext cx="6838950" cy="707886"/>
          </a:xfrm>
          <a:prstGeom prst="rect">
            <a:avLst/>
          </a:prstGeom>
          <a:noFill/>
        </p:spPr>
        <p:txBody>
          <a:bodyPr wrap="square" rtlCol="0">
            <a:spAutoFit/>
          </a:bodyPr>
          <a:lstStyle/>
          <a:p>
            <a:r>
              <a:rPr lang="en-US" sz="2000" dirty="0" err="1" smtClean="0"/>
              <a:t>Jika</a:t>
            </a:r>
            <a:r>
              <a:rPr lang="en-US" sz="2000" dirty="0" smtClean="0"/>
              <a:t> </a:t>
            </a:r>
            <a:r>
              <a:rPr lang="en-US" sz="2000" dirty="0" err="1" smtClean="0"/>
              <a:t>lubang</a:t>
            </a:r>
            <a:r>
              <a:rPr lang="en-US" sz="2000" dirty="0" smtClean="0"/>
              <a:t> </a:t>
            </a:r>
            <a:r>
              <a:rPr lang="en-US" sz="2000" dirty="0" err="1" smtClean="0"/>
              <a:t>dibuat</a:t>
            </a:r>
            <a:r>
              <a:rPr lang="en-US" sz="2000" dirty="0" smtClean="0"/>
              <a:t> </a:t>
            </a:r>
            <a:r>
              <a:rPr lang="en-US" sz="2000" dirty="0" err="1" smtClean="0"/>
              <a:t>harus</a:t>
            </a:r>
            <a:r>
              <a:rPr lang="en-US" sz="2000" dirty="0" smtClean="0"/>
              <a:t> </a:t>
            </a:r>
            <a:r>
              <a:rPr lang="en-US" sz="2000" dirty="0" err="1" smtClean="0"/>
              <a:t>sampai</a:t>
            </a:r>
            <a:r>
              <a:rPr lang="en-US" sz="2000" dirty="0" smtClean="0"/>
              <a:t> </a:t>
            </a:r>
            <a:r>
              <a:rPr lang="en-US" sz="2000" dirty="0" err="1" smtClean="0"/>
              <a:t>keatas</a:t>
            </a:r>
            <a:r>
              <a:rPr lang="en-US" sz="2000" dirty="0" smtClean="0"/>
              <a:t>, </a:t>
            </a:r>
            <a:r>
              <a:rPr lang="en-US" sz="2000" dirty="0" err="1" smtClean="0"/>
              <a:t>maka</a:t>
            </a:r>
            <a:r>
              <a:rPr lang="en-US" sz="2000" dirty="0" smtClean="0"/>
              <a:t> </a:t>
            </a:r>
            <a:r>
              <a:rPr lang="en-US" sz="2000" dirty="0" err="1" smtClean="0"/>
              <a:t>harus</a:t>
            </a:r>
            <a:r>
              <a:rPr lang="en-US" sz="2000" dirty="0" smtClean="0"/>
              <a:t> </a:t>
            </a:r>
            <a:r>
              <a:rPr lang="en-US" sz="2000" dirty="0" err="1" smtClean="0"/>
              <a:t>menggunakan</a:t>
            </a:r>
            <a:r>
              <a:rPr lang="en-US" sz="2000" dirty="0" smtClean="0"/>
              <a:t> </a:t>
            </a:r>
            <a:r>
              <a:rPr lang="en-US" sz="2000" dirty="0" err="1" smtClean="0"/>
              <a:t>tangga</a:t>
            </a:r>
            <a:r>
              <a:rPr lang="en-US" sz="2000" dirty="0" smtClean="0"/>
              <a:t> (</a:t>
            </a:r>
            <a:r>
              <a:rPr lang="en-US" sz="2000" dirty="0" err="1" smtClean="0"/>
              <a:t>Gambar</a:t>
            </a:r>
            <a:r>
              <a:rPr lang="en-US" sz="2000" dirty="0" smtClean="0"/>
              <a:t> </a:t>
            </a:r>
            <a:r>
              <a:rPr lang="en-US" sz="2000" dirty="0" err="1" smtClean="0"/>
              <a:t>Muin</a:t>
            </a:r>
            <a:r>
              <a:rPr lang="en-US" sz="2000" dirty="0" smtClean="0"/>
              <a:t>, 2011)</a:t>
            </a:r>
            <a:endParaRPr lang="en-US" sz="2000" dirty="0"/>
          </a:p>
        </p:txBody>
      </p:sp>
      <p:pic>
        <p:nvPicPr>
          <p:cNvPr id="7173" name="Picture 5" descr="IMG_024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50" y="3962400"/>
            <a:ext cx="250845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IMG_026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9222" y="3962400"/>
            <a:ext cx="249197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IMG_026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1700" y="3962400"/>
            <a:ext cx="2683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81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30225" indent="-530225" algn="l"/>
            <a:r>
              <a:rPr lang="en-US" b="1" dirty="0"/>
              <a:t>6. </a:t>
            </a:r>
            <a:r>
              <a:rPr lang="en-US" b="1" dirty="0" err="1"/>
              <a:t>Pengamatan</a:t>
            </a:r>
            <a:r>
              <a:rPr lang="en-US" b="1" dirty="0"/>
              <a:t> </a:t>
            </a:r>
            <a:r>
              <a:rPr lang="en-US" b="1" dirty="0" err="1"/>
              <a:t>Setelah</a:t>
            </a:r>
            <a:r>
              <a:rPr lang="en-US" b="1" dirty="0"/>
              <a:t> </a:t>
            </a:r>
            <a:r>
              <a:rPr lang="en-US" b="1" dirty="0" err="1"/>
              <a:t>Melakukan</a:t>
            </a:r>
            <a:r>
              <a:rPr lang="en-US" b="1" dirty="0"/>
              <a:t> </a:t>
            </a:r>
            <a:r>
              <a:rPr lang="en-US" b="1" dirty="0" err="1"/>
              <a:t>Inokulasi</a:t>
            </a:r>
            <a:endParaRPr lang="en-US" dirty="0"/>
          </a:p>
        </p:txBody>
      </p:sp>
      <p:sp>
        <p:nvSpPr>
          <p:cNvPr id="3" name="Content Placeholder 2"/>
          <p:cNvSpPr>
            <a:spLocks noGrp="1"/>
          </p:cNvSpPr>
          <p:nvPr>
            <p:ph idx="1"/>
          </p:nvPr>
        </p:nvSpPr>
        <p:spPr>
          <a:xfrm>
            <a:off x="685346" y="1732450"/>
            <a:ext cx="7765322" cy="4720886"/>
          </a:xfrm>
        </p:spPr>
        <p:txBody>
          <a:bodyPr>
            <a:normAutofit/>
          </a:bodyPr>
          <a:lstStyle/>
          <a:p>
            <a:r>
              <a:rPr lang="en-US" dirty="0" err="1" smtClean="0"/>
              <a:t>Dua</a:t>
            </a:r>
            <a:r>
              <a:rPr lang="en-US" dirty="0" smtClean="0"/>
              <a:t> </a:t>
            </a:r>
            <a:r>
              <a:rPr lang="en-US" dirty="0" err="1"/>
              <a:t>atau</a:t>
            </a:r>
            <a:r>
              <a:rPr lang="en-US" dirty="0"/>
              <a:t> </a:t>
            </a:r>
            <a:r>
              <a:rPr lang="en-US" dirty="0" err="1"/>
              <a:t>tiga</a:t>
            </a:r>
            <a:r>
              <a:rPr lang="en-US" dirty="0"/>
              <a:t> </a:t>
            </a:r>
            <a:r>
              <a:rPr lang="en-US" dirty="0" err="1"/>
              <a:t>bulan</a:t>
            </a:r>
            <a:r>
              <a:rPr lang="en-US" dirty="0"/>
              <a:t> </a:t>
            </a:r>
            <a:r>
              <a:rPr lang="en-US" dirty="0" err="1"/>
              <a:t>setelah</a:t>
            </a:r>
            <a:r>
              <a:rPr lang="en-US" dirty="0"/>
              <a:t> </a:t>
            </a:r>
            <a:r>
              <a:rPr lang="en-US" dirty="0" err="1"/>
              <a:t>inokulasi</a:t>
            </a:r>
            <a:r>
              <a:rPr lang="en-US" dirty="0"/>
              <a:t>, </a:t>
            </a:r>
            <a:r>
              <a:rPr lang="en-US" dirty="0" err="1"/>
              <a:t>perlu</a:t>
            </a:r>
            <a:r>
              <a:rPr lang="en-US" dirty="0"/>
              <a:t> </a:t>
            </a:r>
            <a:r>
              <a:rPr lang="en-US" dirty="0" err="1"/>
              <a:t>dilakukan</a:t>
            </a:r>
            <a:r>
              <a:rPr lang="en-US" dirty="0"/>
              <a:t> </a:t>
            </a:r>
            <a:r>
              <a:rPr lang="en-US" dirty="0" err="1"/>
              <a:t>pengamatan</a:t>
            </a:r>
            <a:r>
              <a:rPr lang="en-US" dirty="0"/>
              <a:t> </a:t>
            </a:r>
            <a:r>
              <a:rPr lang="en-US" dirty="0" err="1"/>
              <a:t>untuk</a:t>
            </a:r>
            <a:r>
              <a:rPr lang="en-US" dirty="0"/>
              <a:t> </a:t>
            </a:r>
            <a:r>
              <a:rPr lang="en-US" dirty="0" err="1"/>
              <a:t>mengetahui</a:t>
            </a:r>
            <a:r>
              <a:rPr lang="en-US" dirty="0"/>
              <a:t> </a:t>
            </a:r>
            <a:r>
              <a:rPr lang="en-US" dirty="0" err="1"/>
              <a:t>apakah</a:t>
            </a:r>
            <a:r>
              <a:rPr lang="en-US" dirty="0"/>
              <a:t> </a:t>
            </a:r>
            <a:r>
              <a:rPr lang="en-US" dirty="0" err="1"/>
              <a:t>inokulasi</a:t>
            </a:r>
            <a:r>
              <a:rPr lang="en-US" dirty="0"/>
              <a:t> yang </a:t>
            </a:r>
            <a:r>
              <a:rPr lang="en-US" dirty="0" err="1"/>
              <a:t>dilakukan</a:t>
            </a:r>
            <a:r>
              <a:rPr lang="en-US" dirty="0"/>
              <a:t> </a:t>
            </a:r>
            <a:r>
              <a:rPr lang="en-US" dirty="0" err="1"/>
              <a:t>telah</a:t>
            </a:r>
            <a:r>
              <a:rPr lang="en-US" dirty="0"/>
              <a:t> </a:t>
            </a:r>
            <a:r>
              <a:rPr lang="en-US" dirty="0" err="1"/>
              <a:t>berhasil</a:t>
            </a:r>
            <a:r>
              <a:rPr lang="en-US" dirty="0"/>
              <a:t> </a:t>
            </a:r>
            <a:r>
              <a:rPr lang="en-US" dirty="0" err="1"/>
              <a:t>atau</a:t>
            </a:r>
            <a:r>
              <a:rPr lang="en-US" dirty="0"/>
              <a:t> </a:t>
            </a:r>
            <a:r>
              <a:rPr lang="en-US" dirty="0" err="1"/>
              <a:t>tidak</a:t>
            </a:r>
            <a:r>
              <a:rPr lang="en-US" dirty="0"/>
              <a:t>.  </a:t>
            </a:r>
            <a:r>
              <a:rPr lang="en-US" dirty="0" err="1"/>
              <a:t>Pengamatan</a:t>
            </a:r>
            <a:r>
              <a:rPr lang="en-US" dirty="0"/>
              <a:t> </a:t>
            </a:r>
            <a:r>
              <a:rPr lang="en-US" dirty="0" err="1"/>
              <a:t>dilakukan</a:t>
            </a:r>
            <a:r>
              <a:rPr lang="en-US" dirty="0"/>
              <a:t> </a:t>
            </a:r>
            <a:r>
              <a:rPr lang="en-US" dirty="0" err="1"/>
              <a:t>dengan</a:t>
            </a:r>
            <a:r>
              <a:rPr lang="en-US" dirty="0"/>
              <a:t> </a:t>
            </a:r>
            <a:r>
              <a:rPr lang="en-US" dirty="0" err="1"/>
              <a:t>cara</a:t>
            </a:r>
            <a:r>
              <a:rPr lang="en-US" dirty="0"/>
              <a:t> : </a:t>
            </a:r>
          </a:p>
          <a:p>
            <a:pPr lvl="0">
              <a:buFont typeface="Courier New" pitchFamily="49" charset="0"/>
              <a:buChar char="o"/>
            </a:pPr>
            <a:r>
              <a:rPr lang="en-US" dirty="0" err="1"/>
              <a:t>Memilih</a:t>
            </a:r>
            <a:r>
              <a:rPr lang="en-US" dirty="0"/>
              <a:t> </a:t>
            </a:r>
            <a:r>
              <a:rPr lang="en-US" dirty="0" err="1"/>
              <a:t>secara</a:t>
            </a:r>
            <a:r>
              <a:rPr lang="en-US" dirty="0"/>
              <a:t> </a:t>
            </a:r>
            <a:r>
              <a:rPr lang="en-US" dirty="0" err="1"/>
              <a:t>acak</a:t>
            </a:r>
            <a:r>
              <a:rPr lang="en-US" dirty="0"/>
              <a:t> (</a:t>
            </a:r>
            <a:r>
              <a:rPr lang="en-US" dirty="0" err="1"/>
              <a:t>sembarangan</a:t>
            </a:r>
            <a:r>
              <a:rPr lang="en-US" dirty="0"/>
              <a:t>) </a:t>
            </a:r>
            <a:r>
              <a:rPr lang="en-US" dirty="0" err="1"/>
              <a:t>sebanyak</a:t>
            </a:r>
            <a:r>
              <a:rPr lang="en-US" dirty="0"/>
              <a:t> </a:t>
            </a:r>
            <a:r>
              <a:rPr lang="en-US" dirty="0" err="1"/>
              <a:t>tiga</a:t>
            </a:r>
            <a:r>
              <a:rPr lang="en-US" dirty="0"/>
              <a:t> </a:t>
            </a:r>
            <a:r>
              <a:rPr lang="en-US" dirty="0" err="1"/>
              <a:t>sampai</a:t>
            </a:r>
            <a:r>
              <a:rPr lang="en-US" dirty="0"/>
              <a:t> lima </a:t>
            </a:r>
            <a:r>
              <a:rPr lang="en-US" dirty="0" err="1"/>
              <a:t>pohon</a:t>
            </a:r>
            <a:r>
              <a:rPr lang="en-US" dirty="0"/>
              <a:t> yang </a:t>
            </a:r>
            <a:r>
              <a:rPr lang="en-US" dirty="0" err="1"/>
              <a:t>sudah</a:t>
            </a:r>
            <a:r>
              <a:rPr lang="en-US" dirty="0"/>
              <a:t> </a:t>
            </a:r>
            <a:r>
              <a:rPr lang="en-US" dirty="0" err="1"/>
              <a:t>diinokulasi</a:t>
            </a:r>
            <a:r>
              <a:rPr lang="en-US" dirty="0"/>
              <a:t>.</a:t>
            </a:r>
          </a:p>
          <a:p>
            <a:pPr lvl="0">
              <a:buFont typeface="Courier New" pitchFamily="49" charset="0"/>
              <a:buChar char="o"/>
            </a:pPr>
            <a:r>
              <a:rPr lang="en-US" dirty="0" err="1"/>
              <a:t>Memilih</a:t>
            </a:r>
            <a:r>
              <a:rPr lang="en-US" dirty="0"/>
              <a:t> </a:t>
            </a:r>
            <a:r>
              <a:rPr lang="en-US" dirty="0" err="1"/>
              <a:t>beberapa</a:t>
            </a:r>
            <a:r>
              <a:rPr lang="en-US" dirty="0"/>
              <a:t> </a:t>
            </a:r>
            <a:r>
              <a:rPr lang="en-US" dirty="0" err="1"/>
              <a:t>lubang</a:t>
            </a:r>
            <a:r>
              <a:rPr lang="en-US" dirty="0"/>
              <a:t> </a:t>
            </a:r>
            <a:r>
              <a:rPr lang="en-US" dirty="0" err="1"/>
              <a:t>inokulasi</a:t>
            </a:r>
            <a:r>
              <a:rPr lang="en-US" dirty="0"/>
              <a:t> </a:t>
            </a:r>
            <a:r>
              <a:rPr lang="en-US" dirty="0" err="1"/>
              <a:t>dan</a:t>
            </a:r>
            <a:r>
              <a:rPr lang="en-US" dirty="0"/>
              <a:t> </a:t>
            </a:r>
            <a:r>
              <a:rPr lang="en-US" dirty="0" err="1"/>
              <a:t>melakukan</a:t>
            </a:r>
            <a:r>
              <a:rPr lang="en-US" dirty="0"/>
              <a:t> </a:t>
            </a:r>
            <a:r>
              <a:rPr lang="en-US" dirty="0" err="1"/>
              <a:t>penarahan</a:t>
            </a:r>
            <a:r>
              <a:rPr lang="en-US" dirty="0"/>
              <a:t> </a:t>
            </a:r>
            <a:r>
              <a:rPr lang="en-US" dirty="0" err="1"/>
              <a:t>atau</a:t>
            </a:r>
            <a:r>
              <a:rPr lang="en-US" dirty="0"/>
              <a:t> </a:t>
            </a:r>
            <a:r>
              <a:rPr lang="en-US" dirty="0" err="1"/>
              <a:t>penyayatan</a:t>
            </a:r>
            <a:r>
              <a:rPr lang="en-US" dirty="0"/>
              <a:t> </a:t>
            </a:r>
            <a:r>
              <a:rPr lang="en-US" dirty="0" err="1"/>
              <a:t>kayu</a:t>
            </a:r>
            <a:r>
              <a:rPr lang="en-US" dirty="0"/>
              <a:t> </a:t>
            </a:r>
            <a:r>
              <a:rPr lang="en-US" dirty="0" err="1"/>
              <a:t>bagian</a:t>
            </a:r>
            <a:r>
              <a:rPr lang="en-US" dirty="0"/>
              <a:t> </a:t>
            </a:r>
            <a:r>
              <a:rPr lang="en-US" dirty="0" err="1"/>
              <a:t>luar</a:t>
            </a:r>
            <a:r>
              <a:rPr lang="en-US" dirty="0"/>
              <a:t> di </a:t>
            </a:r>
            <a:r>
              <a:rPr lang="en-US" dirty="0" err="1"/>
              <a:t>sekitar</a:t>
            </a:r>
            <a:r>
              <a:rPr lang="en-US" dirty="0"/>
              <a:t> </a:t>
            </a:r>
            <a:r>
              <a:rPr lang="en-US" dirty="0" err="1"/>
              <a:t>lubang</a:t>
            </a:r>
            <a:r>
              <a:rPr lang="en-US" dirty="0"/>
              <a:t> </a:t>
            </a:r>
            <a:r>
              <a:rPr lang="en-US" dirty="0" err="1"/>
              <a:t>inokulasi</a:t>
            </a:r>
            <a:r>
              <a:rPr lang="en-US" dirty="0"/>
              <a:t>.</a:t>
            </a:r>
          </a:p>
          <a:p>
            <a:pPr lvl="0">
              <a:buFont typeface="Courier New" pitchFamily="49" charset="0"/>
              <a:buChar char="o"/>
            </a:pPr>
            <a:r>
              <a:rPr lang="en-US" dirty="0" err="1"/>
              <a:t>Lakukan</a:t>
            </a:r>
            <a:r>
              <a:rPr lang="en-US" dirty="0"/>
              <a:t> </a:t>
            </a:r>
            <a:r>
              <a:rPr lang="en-US" dirty="0" err="1"/>
              <a:t>pengamatan</a:t>
            </a:r>
            <a:r>
              <a:rPr lang="en-US" dirty="0"/>
              <a:t>, </a:t>
            </a:r>
            <a:r>
              <a:rPr lang="en-US" dirty="0" err="1"/>
              <a:t>apakah</a:t>
            </a:r>
            <a:r>
              <a:rPr lang="en-US" dirty="0"/>
              <a:t> </a:t>
            </a:r>
            <a:r>
              <a:rPr lang="en-US" dirty="0" err="1"/>
              <a:t>terjadi</a:t>
            </a:r>
            <a:r>
              <a:rPr lang="en-US" dirty="0"/>
              <a:t> </a:t>
            </a:r>
            <a:r>
              <a:rPr lang="en-US" dirty="0" err="1"/>
              <a:t>perubahan</a:t>
            </a:r>
            <a:r>
              <a:rPr lang="en-US" dirty="0"/>
              <a:t> </a:t>
            </a:r>
            <a:r>
              <a:rPr lang="en-US" dirty="0" err="1"/>
              <a:t>warna</a:t>
            </a:r>
            <a:r>
              <a:rPr lang="en-US" dirty="0"/>
              <a:t> di </a:t>
            </a:r>
            <a:r>
              <a:rPr lang="en-US" dirty="0" err="1"/>
              <a:t>sekitar</a:t>
            </a:r>
            <a:r>
              <a:rPr lang="en-US" dirty="0"/>
              <a:t> </a:t>
            </a:r>
            <a:r>
              <a:rPr lang="en-US" dirty="0" err="1"/>
              <a:t>lubang</a:t>
            </a:r>
            <a:r>
              <a:rPr lang="en-US" dirty="0"/>
              <a:t> (</a:t>
            </a:r>
            <a:r>
              <a:rPr lang="en-US" dirty="0" err="1"/>
              <a:t>Gambar</a:t>
            </a:r>
            <a:r>
              <a:rPr lang="en-US" dirty="0"/>
              <a:t> 16) </a:t>
            </a:r>
            <a:r>
              <a:rPr lang="en-US" dirty="0" err="1"/>
              <a:t>atau</a:t>
            </a:r>
            <a:r>
              <a:rPr lang="en-US" dirty="0"/>
              <a:t> </a:t>
            </a:r>
            <a:r>
              <a:rPr lang="en-US" dirty="0" err="1"/>
              <a:t>terbentuknya</a:t>
            </a:r>
            <a:r>
              <a:rPr lang="en-US" dirty="0"/>
              <a:t> </a:t>
            </a:r>
            <a:r>
              <a:rPr lang="en-US" dirty="0" err="1"/>
              <a:t>bercak-bercak</a:t>
            </a:r>
            <a:r>
              <a:rPr lang="en-US" dirty="0"/>
              <a:t> </a:t>
            </a:r>
            <a:r>
              <a:rPr lang="en-US" dirty="0" err="1"/>
              <a:t>berwarna</a:t>
            </a:r>
            <a:r>
              <a:rPr lang="en-US" dirty="0"/>
              <a:t> </a:t>
            </a:r>
            <a:r>
              <a:rPr lang="en-US" dirty="0" err="1"/>
              <a:t>coklat</a:t>
            </a:r>
            <a:r>
              <a:rPr lang="en-US" dirty="0"/>
              <a:t> </a:t>
            </a:r>
            <a:r>
              <a:rPr lang="en-US" dirty="0" err="1"/>
              <a:t>atau</a:t>
            </a:r>
            <a:r>
              <a:rPr lang="en-US" dirty="0"/>
              <a:t> </a:t>
            </a:r>
            <a:r>
              <a:rPr lang="en-US" dirty="0" err="1"/>
              <a:t>coklat</a:t>
            </a:r>
            <a:r>
              <a:rPr lang="en-US" dirty="0"/>
              <a:t> </a:t>
            </a:r>
            <a:r>
              <a:rPr lang="en-US" dirty="0" err="1"/>
              <a:t>kehitaman</a:t>
            </a:r>
            <a:r>
              <a:rPr lang="en-US" dirty="0"/>
              <a:t>.</a:t>
            </a:r>
          </a:p>
          <a:p>
            <a:pPr lvl="0">
              <a:buFont typeface="Courier New" pitchFamily="49" charset="0"/>
              <a:buChar char="o"/>
            </a:pPr>
            <a:r>
              <a:rPr lang="en-US" dirty="0" err="1"/>
              <a:t>Ambil</a:t>
            </a:r>
            <a:r>
              <a:rPr lang="en-US" dirty="0"/>
              <a:t> </a:t>
            </a:r>
            <a:r>
              <a:rPr lang="en-US" dirty="0" err="1"/>
              <a:t>bagian</a:t>
            </a:r>
            <a:r>
              <a:rPr lang="en-US" dirty="0"/>
              <a:t> yang </a:t>
            </a:r>
            <a:r>
              <a:rPr lang="en-US" dirty="0" err="1"/>
              <a:t>berwarna</a:t>
            </a:r>
            <a:r>
              <a:rPr lang="en-US" dirty="0"/>
              <a:t> </a:t>
            </a:r>
            <a:r>
              <a:rPr lang="en-US" dirty="0" err="1"/>
              <a:t>hitam</a:t>
            </a:r>
            <a:r>
              <a:rPr lang="en-US" dirty="0"/>
              <a:t> </a:t>
            </a:r>
            <a:r>
              <a:rPr lang="en-US" dirty="0" err="1"/>
              <a:t>atau</a:t>
            </a:r>
            <a:r>
              <a:rPr lang="en-US" dirty="0"/>
              <a:t> </a:t>
            </a:r>
            <a:r>
              <a:rPr lang="en-US" dirty="0" err="1"/>
              <a:t>bercak-bercak</a:t>
            </a:r>
            <a:r>
              <a:rPr lang="en-US" dirty="0"/>
              <a:t> </a:t>
            </a:r>
            <a:r>
              <a:rPr lang="en-US" dirty="0" err="1"/>
              <a:t>sebagai</a:t>
            </a:r>
            <a:r>
              <a:rPr lang="en-US" dirty="0"/>
              <a:t> </a:t>
            </a:r>
            <a:r>
              <a:rPr lang="en-US" dirty="0" err="1"/>
              <a:t>sampel</a:t>
            </a:r>
            <a:r>
              <a:rPr lang="en-US" dirty="0"/>
              <a:t> </a:t>
            </a:r>
            <a:r>
              <a:rPr lang="en-US" dirty="0" err="1"/>
              <a:t>pengamatan</a:t>
            </a:r>
            <a:r>
              <a:rPr lang="en-US" dirty="0"/>
              <a:t> </a:t>
            </a:r>
            <a:r>
              <a:rPr lang="en-US" dirty="0" err="1"/>
              <a:t>dengan</a:t>
            </a:r>
            <a:r>
              <a:rPr lang="en-US" dirty="0"/>
              <a:t> </a:t>
            </a:r>
            <a:r>
              <a:rPr lang="en-US" dirty="0" err="1"/>
              <a:t>cara</a:t>
            </a:r>
            <a:r>
              <a:rPr lang="en-US" dirty="0"/>
              <a:t> </a:t>
            </a:r>
            <a:r>
              <a:rPr lang="en-US" dirty="0" err="1"/>
              <a:t>menyayat</a:t>
            </a:r>
            <a:r>
              <a:rPr lang="en-US" dirty="0"/>
              <a:t> </a:t>
            </a:r>
            <a:r>
              <a:rPr lang="en-US" dirty="0" err="1"/>
              <a:t>kayu</a:t>
            </a:r>
            <a:r>
              <a:rPr lang="en-US" dirty="0"/>
              <a:t> yang </a:t>
            </a:r>
            <a:r>
              <a:rPr lang="en-US" dirty="0" err="1"/>
              <a:t>berwarna</a:t>
            </a:r>
            <a:r>
              <a:rPr lang="en-US" dirty="0"/>
              <a:t> </a:t>
            </a:r>
            <a:r>
              <a:rPr lang="en-US" dirty="0" err="1"/>
              <a:t>tersebut</a:t>
            </a:r>
            <a:r>
              <a:rPr lang="en-US" dirty="0"/>
              <a:t>.</a:t>
            </a:r>
          </a:p>
          <a:p>
            <a:endParaRPr lang="en-US" dirty="0"/>
          </a:p>
        </p:txBody>
      </p:sp>
    </p:spTree>
    <p:extLst>
      <p:ext uri="{BB962C8B-B14F-4D97-AF65-F5344CB8AC3E}">
        <p14:creationId xmlns:p14="http://schemas.microsoft.com/office/powerpoint/2010/main" val="216651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a:bodyPr>
          <a:lstStyle/>
          <a:p>
            <a:r>
              <a:rPr lang="en-US" dirty="0" err="1"/>
              <a:t>Terjadinya</a:t>
            </a:r>
            <a:r>
              <a:rPr lang="en-US" dirty="0"/>
              <a:t> </a:t>
            </a:r>
            <a:r>
              <a:rPr lang="en-US" dirty="0" err="1"/>
              <a:t>perubahan</a:t>
            </a:r>
            <a:r>
              <a:rPr lang="en-US" dirty="0"/>
              <a:t> </a:t>
            </a:r>
            <a:r>
              <a:rPr lang="en-US" dirty="0" err="1"/>
              <a:t>warna</a:t>
            </a:r>
            <a:r>
              <a:rPr lang="en-US" dirty="0"/>
              <a:t> di </a:t>
            </a:r>
            <a:r>
              <a:rPr lang="en-US" dirty="0" err="1"/>
              <a:t>sekitar</a:t>
            </a:r>
            <a:r>
              <a:rPr lang="en-US" dirty="0"/>
              <a:t> </a:t>
            </a:r>
            <a:r>
              <a:rPr lang="en-US" dirty="0" err="1"/>
              <a:t>lubang</a:t>
            </a:r>
            <a:r>
              <a:rPr lang="en-US" dirty="0"/>
              <a:t> </a:t>
            </a:r>
            <a:r>
              <a:rPr lang="en-US" dirty="0" err="1"/>
              <a:t>induksi</a:t>
            </a:r>
            <a:r>
              <a:rPr lang="en-US" dirty="0"/>
              <a:t> </a:t>
            </a:r>
            <a:r>
              <a:rPr lang="en-US" dirty="0" err="1"/>
              <a:t>dan</a:t>
            </a:r>
            <a:r>
              <a:rPr lang="en-US" dirty="0"/>
              <a:t> </a:t>
            </a:r>
            <a:r>
              <a:rPr lang="en-US" dirty="0" err="1"/>
              <a:t>terbentuknya</a:t>
            </a:r>
            <a:r>
              <a:rPr lang="en-US" dirty="0"/>
              <a:t> aroma </a:t>
            </a:r>
            <a:r>
              <a:rPr lang="en-US" dirty="0" err="1"/>
              <a:t>wangi</a:t>
            </a:r>
            <a:r>
              <a:rPr lang="en-US" dirty="0"/>
              <a:t> </a:t>
            </a:r>
            <a:r>
              <a:rPr lang="en-US" dirty="0" err="1"/>
              <a:t>dari</a:t>
            </a:r>
            <a:r>
              <a:rPr lang="en-US" dirty="0"/>
              <a:t> </a:t>
            </a:r>
            <a:r>
              <a:rPr lang="en-US" dirty="0" err="1"/>
              <a:t>bagian</a:t>
            </a:r>
            <a:r>
              <a:rPr lang="en-US" dirty="0"/>
              <a:t> yang </a:t>
            </a:r>
            <a:r>
              <a:rPr lang="en-US" dirty="0" err="1"/>
              <a:t>warnanya</a:t>
            </a:r>
            <a:r>
              <a:rPr lang="en-US" dirty="0"/>
              <a:t> </a:t>
            </a:r>
            <a:r>
              <a:rPr lang="en-US" dirty="0" err="1"/>
              <a:t>berubah</a:t>
            </a:r>
            <a:r>
              <a:rPr lang="en-US" dirty="0"/>
              <a:t> </a:t>
            </a:r>
            <a:r>
              <a:rPr lang="en-US" dirty="0" err="1"/>
              <a:t>tersebut</a:t>
            </a:r>
            <a:r>
              <a:rPr lang="en-US" dirty="0"/>
              <a:t> </a:t>
            </a:r>
            <a:r>
              <a:rPr lang="en-US" dirty="0" err="1"/>
              <a:t>merupakan</a:t>
            </a:r>
            <a:r>
              <a:rPr lang="en-US" dirty="0"/>
              <a:t> </a:t>
            </a:r>
            <a:r>
              <a:rPr lang="en-US" dirty="0" err="1"/>
              <a:t>indikator</a:t>
            </a:r>
            <a:r>
              <a:rPr lang="en-US" dirty="0"/>
              <a:t> </a:t>
            </a:r>
            <a:r>
              <a:rPr lang="en-US" dirty="0" err="1"/>
              <a:t>terbentuknya</a:t>
            </a:r>
            <a:r>
              <a:rPr lang="en-US" dirty="0"/>
              <a:t> </a:t>
            </a:r>
            <a:r>
              <a:rPr lang="en-US" dirty="0" err="1"/>
              <a:t>gubal</a:t>
            </a:r>
            <a:r>
              <a:rPr lang="en-US" dirty="0"/>
              <a:t> </a:t>
            </a:r>
            <a:r>
              <a:rPr lang="en-US" dirty="0" err="1"/>
              <a:t>gaharu</a:t>
            </a:r>
            <a:r>
              <a:rPr lang="en-US" dirty="0"/>
              <a:t>. </a:t>
            </a:r>
            <a:endParaRPr lang="en-US" dirty="0" smtClean="0"/>
          </a:p>
          <a:p>
            <a:r>
              <a:rPr lang="en-US" dirty="0" err="1" smtClean="0"/>
              <a:t>Menurut</a:t>
            </a:r>
            <a:r>
              <a:rPr lang="en-US" dirty="0" smtClean="0"/>
              <a:t> </a:t>
            </a:r>
            <a:r>
              <a:rPr lang="en-US" dirty="0" err="1"/>
              <a:t>Rahayu</a:t>
            </a:r>
            <a:r>
              <a:rPr lang="en-US" dirty="0"/>
              <a:t>, </a:t>
            </a:r>
            <a:r>
              <a:rPr lang="en-US" dirty="0" err="1"/>
              <a:t>Santoso</a:t>
            </a:r>
            <a:r>
              <a:rPr lang="en-US" dirty="0"/>
              <a:t> </a:t>
            </a:r>
            <a:r>
              <a:rPr lang="en-US" dirty="0" err="1"/>
              <a:t>dan</a:t>
            </a:r>
            <a:r>
              <a:rPr lang="en-US" dirty="0"/>
              <a:t> </a:t>
            </a:r>
            <a:r>
              <a:rPr lang="en-US" dirty="0" err="1"/>
              <a:t>Wulandari</a:t>
            </a:r>
            <a:r>
              <a:rPr lang="en-US" dirty="0"/>
              <a:t> (2009), </a:t>
            </a:r>
            <a:r>
              <a:rPr lang="en-US" dirty="0" err="1"/>
              <a:t>perubahan</a:t>
            </a:r>
            <a:r>
              <a:rPr lang="en-US" dirty="0"/>
              <a:t> </a:t>
            </a:r>
            <a:r>
              <a:rPr lang="en-US" dirty="0" err="1"/>
              <a:t>warna</a:t>
            </a:r>
            <a:r>
              <a:rPr lang="en-US" dirty="0"/>
              <a:t> </a:t>
            </a:r>
            <a:r>
              <a:rPr lang="en-US" dirty="0" err="1"/>
              <a:t>kayu</a:t>
            </a:r>
            <a:r>
              <a:rPr lang="en-US" dirty="0"/>
              <a:t> </a:t>
            </a:r>
            <a:r>
              <a:rPr lang="en-US" dirty="0" err="1"/>
              <a:t>ditetapkan</a:t>
            </a:r>
            <a:r>
              <a:rPr lang="en-US" dirty="0"/>
              <a:t> </a:t>
            </a:r>
            <a:r>
              <a:rPr lang="en-US" dirty="0" err="1"/>
              <a:t>berdasarkan</a:t>
            </a:r>
            <a:r>
              <a:rPr lang="en-US" dirty="0"/>
              <a:t> </a:t>
            </a:r>
            <a:r>
              <a:rPr lang="en-US" dirty="0" err="1"/>
              <a:t>sistem</a:t>
            </a:r>
            <a:r>
              <a:rPr lang="en-US" dirty="0"/>
              <a:t> </a:t>
            </a:r>
            <a:r>
              <a:rPr lang="en-US" dirty="0" err="1"/>
              <a:t>skor</a:t>
            </a:r>
            <a:r>
              <a:rPr lang="en-US" dirty="0"/>
              <a:t> (0=</a:t>
            </a:r>
            <a:r>
              <a:rPr lang="en-US" dirty="0" err="1"/>
              <a:t>putih</a:t>
            </a:r>
            <a:r>
              <a:rPr lang="en-US" dirty="0"/>
              <a:t>, 1=</a:t>
            </a:r>
            <a:r>
              <a:rPr lang="en-US" dirty="0" err="1"/>
              <a:t>putih</a:t>
            </a:r>
            <a:r>
              <a:rPr lang="en-US" dirty="0"/>
              <a:t> </a:t>
            </a:r>
            <a:r>
              <a:rPr lang="en-US" dirty="0" err="1"/>
              <a:t>kecoklatan</a:t>
            </a:r>
            <a:r>
              <a:rPr lang="en-US" dirty="0"/>
              <a:t>, 2=</a:t>
            </a:r>
            <a:r>
              <a:rPr lang="en-US" dirty="0" err="1"/>
              <a:t>coklat</a:t>
            </a:r>
            <a:r>
              <a:rPr lang="en-US" dirty="0"/>
              <a:t>, 3=</a:t>
            </a:r>
            <a:r>
              <a:rPr lang="en-US" dirty="0" err="1"/>
              <a:t>coklat</a:t>
            </a:r>
            <a:r>
              <a:rPr lang="en-US" dirty="0"/>
              <a:t> </a:t>
            </a:r>
            <a:r>
              <a:rPr lang="en-US" dirty="0" err="1"/>
              <a:t>kehitaman</a:t>
            </a:r>
            <a:r>
              <a:rPr lang="en-US" dirty="0"/>
              <a:t>). </a:t>
            </a:r>
            <a:endParaRPr lang="en-US" dirty="0" smtClean="0"/>
          </a:p>
          <a:p>
            <a:r>
              <a:rPr lang="en-US" dirty="0" err="1" smtClean="0"/>
              <a:t>Sementara</a:t>
            </a:r>
            <a:r>
              <a:rPr lang="en-US" dirty="0" smtClean="0"/>
              <a:t> </a:t>
            </a:r>
            <a:r>
              <a:rPr lang="en-US" dirty="0"/>
              <a:t>aroma </a:t>
            </a:r>
            <a:r>
              <a:rPr lang="en-US" dirty="0" err="1"/>
              <a:t>wangi</a:t>
            </a:r>
            <a:r>
              <a:rPr lang="en-US" dirty="0"/>
              <a:t> </a:t>
            </a:r>
            <a:r>
              <a:rPr lang="en-US" dirty="0" err="1"/>
              <a:t>ditetapkan</a:t>
            </a:r>
            <a:r>
              <a:rPr lang="en-US" dirty="0"/>
              <a:t> </a:t>
            </a:r>
            <a:r>
              <a:rPr lang="en-US" dirty="0" err="1"/>
              <a:t>berdasarkan</a:t>
            </a:r>
            <a:r>
              <a:rPr lang="en-US" dirty="0"/>
              <a:t> </a:t>
            </a:r>
            <a:r>
              <a:rPr lang="en-US" dirty="0" err="1"/>
              <a:t>sistem</a:t>
            </a:r>
            <a:r>
              <a:rPr lang="en-US" dirty="0"/>
              <a:t> </a:t>
            </a:r>
            <a:r>
              <a:rPr lang="en-US" dirty="0" err="1"/>
              <a:t>skor</a:t>
            </a:r>
            <a:r>
              <a:rPr lang="en-US" dirty="0"/>
              <a:t> (0=</a:t>
            </a:r>
            <a:r>
              <a:rPr lang="en-US" dirty="0" err="1"/>
              <a:t>tidak</a:t>
            </a:r>
            <a:r>
              <a:rPr lang="en-US" dirty="0"/>
              <a:t> </a:t>
            </a:r>
            <a:r>
              <a:rPr lang="en-US" dirty="0" err="1"/>
              <a:t>wangi</a:t>
            </a:r>
            <a:r>
              <a:rPr lang="en-US" dirty="0"/>
              <a:t>, 1=</a:t>
            </a:r>
            <a:r>
              <a:rPr lang="en-US" dirty="0" err="1"/>
              <a:t>agak</a:t>
            </a:r>
            <a:r>
              <a:rPr lang="en-US" dirty="0"/>
              <a:t> </a:t>
            </a:r>
            <a:r>
              <a:rPr lang="en-US" dirty="0" err="1"/>
              <a:t>wangi</a:t>
            </a:r>
            <a:r>
              <a:rPr lang="en-US" dirty="0"/>
              <a:t>, </a:t>
            </a:r>
            <a:r>
              <a:rPr lang="en-US" dirty="0" err="1"/>
              <a:t>dan</a:t>
            </a:r>
            <a:r>
              <a:rPr lang="en-US" dirty="0"/>
              <a:t> 2=</a:t>
            </a:r>
            <a:r>
              <a:rPr lang="en-US" dirty="0" err="1"/>
              <a:t>wangi</a:t>
            </a:r>
            <a:r>
              <a:rPr lang="en-US" dirty="0"/>
              <a:t>) yang </a:t>
            </a:r>
            <a:r>
              <a:rPr lang="en-US" dirty="0" err="1"/>
              <a:t>dinyatakan</a:t>
            </a:r>
            <a:r>
              <a:rPr lang="en-US" dirty="0"/>
              <a:t> </a:t>
            </a:r>
            <a:r>
              <a:rPr lang="en-US" dirty="0" err="1"/>
              <a:t>dalam</a:t>
            </a:r>
            <a:r>
              <a:rPr lang="en-US" dirty="0"/>
              <a:t> </a:t>
            </a:r>
            <a:r>
              <a:rPr lang="en-US" dirty="0" err="1"/>
              <a:t>rataan</a:t>
            </a:r>
            <a:r>
              <a:rPr lang="en-US" dirty="0"/>
              <a:t> </a:t>
            </a:r>
            <a:r>
              <a:rPr lang="en-US" dirty="0" err="1"/>
              <a:t>sekor</a:t>
            </a:r>
            <a:r>
              <a:rPr lang="en-US" dirty="0"/>
              <a:t> 3 </a:t>
            </a:r>
            <a:r>
              <a:rPr lang="en-US" dirty="0" err="1"/>
              <a:t>responden</a:t>
            </a:r>
            <a:r>
              <a:rPr lang="en-US" dirty="0"/>
              <a:t>.  </a:t>
            </a:r>
            <a:endParaRPr lang="en-US" dirty="0" smtClean="0"/>
          </a:p>
          <a:p>
            <a:r>
              <a:rPr lang="en-US" dirty="0" err="1" smtClean="0"/>
              <a:t>Berdasarkan</a:t>
            </a:r>
            <a:r>
              <a:rPr lang="en-US" dirty="0" smtClean="0"/>
              <a:t> </a:t>
            </a:r>
            <a:r>
              <a:rPr lang="en-US" dirty="0" err="1"/>
              <a:t>kedua</a:t>
            </a:r>
            <a:r>
              <a:rPr lang="en-US" dirty="0"/>
              <a:t> </a:t>
            </a:r>
            <a:r>
              <a:rPr lang="en-US" dirty="0" err="1"/>
              <a:t>kriteria</a:t>
            </a:r>
            <a:r>
              <a:rPr lang="en-US" dirty="0"/>
              <a:t> </a:t>
            </a:r>
            <a:r>
              <a:rPr lang="en-US" dirty="0" err="1"/>
              <a:t>tersebut</a:t>
            </a:r>
            <a:r>
              <a:rPr lang="en-US" dirty="0"/>
              <a:t>, </a:t>
            </a:r>
            <a:r>
              <a:rPr lang="en-US" dirty="0" err="1"/>
              <a:t>maka</a:t>
            </a:r>
            <a:r>
              <a:rPr lang="en-US" dirty="0"/>
              <a:t> </a:t>
            </a:r>
            <a:r>
              <a:rPr lang="en-US" dirty="0" err="1"/>
              <a:t>ditentukan</a:t>
            </a:r>
            <a:r>
              <a:rPr lang="en-US" dirty="0"/>
              <a:t> </a:t>
            </a:r>
            <a:r>
              <a:rPr lang="en-US" dirty="0" err="1"/>
              <a:t>tingkat</a:t>
            </a:r>
            <a:r>
              <a:rPr lang="en-US" dirty="0"/>
              <a:t> </a:t>
            </a:r>
            <a:r>
              <a:rPr lang="en-US" dirty="0" err="1"/>
              <a:t>efektivitas</a:t>
            </a:r>
            <a:r>
              <a:rPr lang="en-US" dirty="0"/>
              <a:t> </a:t>
            </a:r>
            <a:r>
              <a:rPr lang="en-US" dirty="0" err="1"/>
              <a:t>hasil</a:t>
            </a:r>
            <a:r>
              <a:rPr lang="en-US" dirty="0"/>
              <a:t> </a:t>
            </a:r>
            <a:r>
              <a:rPr lang="en-US" dirty="0" err="1"/>
              <a:t>induksi</a:t>
            </a:r>
            <a:r>
              <a:rPr lang="en-US" dirty="0"/>
              <a:t> </a:t>
            </a:r>
            <a:r>
              <a:rPr lang="en-US" dirty="0" err="1"/>
              <a:t>dengan</a:t>
            </a:r>
            <a:r>
              <a:rPr lang="en-US" dirty="0"/>
              <a:t> </a:t>
            </a:r>
            <a:r>
              <a:rPr lang="en-US" dirty="0" err="1"/>
              <a:t>memperhatikan</a:t>
            </a:r>
            <a:r>
              <a:rPr lang="en-US" dirty="0"/>
              <a:t> </a:t>
            </a:r>
            <a:r>
              <a:rPr lang="en-US" dirty="0" err="1"/>
              <a:t>ukuran</a:t>
            </a:r>
            <a:r>
              <a:rPr lang="en-US" dirty="0"/>
              <a:t> </a:t>
            </a:r>
            <a:r>
              <a:rPr lang="en-US" dirty="0" err="1"/>
              <a:t>perubahan</a:t>
            </a:r>
            <a:r>
              <a:rPr lang="en-US" dirty="0"/>
              <a:t> </a:t>
            </a:r>
            <a:r>
              <a:rPr lang="en-US" dirty="0" err="1"/>
              <a:t>warna</a:t>
            </a:r>
            <a:r>
              <a:rPr lang="en-US" dirty="0"/>
              <a:t> yang </a:t>
            </a:r>
            <a:r>
              <a:rPr lang="en-US" dirty="0" err="1"/>
              <a:t>terbentuk</a:t>
            </a:r>
            <a:r>
              <a:rPr lang="en-US" dirty="0"/>
              <a:t> </a:t>
            </a:r>
            <a:r>
              <a:rPr lang="en-US" dirty="0" err="1"/>
              <a:t>dan</a:t>
            </a:r>
            <a:r>
              <a:rPr lang="en-US" dirty="0"/>
              <a:t> </a:t>
            </a:r>
            <a:r>
              <a:rPr lang="en-US" dirty="0" err="1"/>
              <a:t>komponen</a:t>
            </a:r>
            <a:r>
              <a:rPr lang="en-US" dirty="0"/>
              <a:t> </a:t>
            </a:r>
            <a:r>
              <a:rPr lang="en-US" dirty="0" err="1"/>
              <a:t>kimianya</a:t>
            </a:r>
            <a:r>
              <a:rPr lang="en-US" dirty="0"/>
              <a:t>.  </a:t>
            </a:r>
            <a:endParaRPr lang="en-US" dirty="0" smtClean="0"/>
          </a:p>
          <a:p>
            <a:r>
              <a:rPr lang="en-US" dirty="0" err="1" smtClean="0"/>
              <a:t>Selanjutnya</a:t>
            </a:r>
            <a:r>
              <a:rPr lang="en-US" dirty="0" smtClean="0"/>
              <a:t> </a:t>
            </a:r>
            <a:r>
              <a:rPr lang="en-US" dirty="0" err="1"/>
              <a:t>dipertegas</a:t>
            </a:r>
            <a:r>
              <a:rPr lang="en-US" dirty="0"/>
              <a:t> </a:t>
            </a:r>
            <a:r>
              <a:rPr lang="en-US" dirty="0" err="1"/>
              <a:t>oleh</a:t>
            </a:r>
            <a:r>
              <a:rPr lang="en-US" dirty="0"/>
              <a:t> </a:t>
            </a:r>
            <a:r>
              <a:rPr lang="en-US" dirty="0" err="1"/>
              <a:t>Novriyanti</a:t>
            </a:r>
            <a:r>
              <a:rPr lang="en-US" dirty="0"/>
              <a:t> (2009) </a:t>
            </a:r>
            <a:r>
              <a:rPr lang="en-US" dirty="0" err="1"/>
              <a:t>bahwa</a:t>
            </a:r>
            <a:r>
              <a:rPr lang="en-US" dirty="0"/>
              <a:t> </a:t>
            </a:r>
            <a:r>
              <a:rPr lang="en-US" dirty="0" err="1"/>
              <a:t>hasil</a:t>
            </a:r>
            <a:r>
              <a:rPr lang="en-US" dirty="0"/>
              <a:t> </a:t>
            </a:r>
            <a:r>
              <a:rPr lang="en-US" dirty="0" err="1"/>
              <a:t>induksi</a:t>
            </a:r>
            <a:r>
              <a:rPr lang="en-US" dirty="0"/>
              <a:t> </a:t>
            </a:r>
            <a:r>
              <a:rPr lang="en-US" dirty="0" err="1"/>
              <a:t>pada</a:t>
            </a:r>
            <a:r>
              <a:rPr lang="en-US" dirty="0"/>
              <a:t> </a:t>
            </a:r>
            <a:r>
              <a:rPr lang="en-US" dirty="0" err="1"/>
              <a:t>batang</a:t>
            </a:r>
            <a:r>
              <a:rPr lang="en-US" dirty="0"/>
              <a:t> </a:t>
            </a:r>
            <a:r>
              <a:rPr lang="en-US" dirty="0" err="1"/>
              <a:t>gaharu</a:t>
            </a:r>
            <a:r>
              <a:rPr lang="en-US" dirty="0"/>
              <a:t> </a:t>
            </a:r>
            <a:r>
              <a:rPr lang="en-US" dirty="0" err="1"/>
              <a:t>dapat</a:t>
            </a:r>
            <a:r>
              <a:rPr lang="en-US" dirty="0"/>
              <a:t> </a:t>
            </a:r>
            <a:r>
              <a:rPr lang="en-US" dirty="0" err="1"/>
              <a:t>dianalisis</a:t>
            </a:r>
            <a:r>
              <a:rPr lang="en-US" dirty="0"/>
              <a:t> </a:t>
            </a:r>
            <a:r>
              <a:rPr lang="en-US" dirty="0" err="1"/>
              <a:t>kuantitas</a:t>
            </a:r>
            <a:r>
              <a:rPr lang="en-US" dirty="0"/>
              <a:t> </a:t>
            </a:r>
            <a:r>
              <a:rPr lang="en-US" dirty="0" err="1"/>
              <a:t>dan</a:t>
            </a:r>
            <a:r>
              <a:rPr lang="en-US" dirty="0"/>
              <a:t> </a:t>
            </a:r>
            <a:r>
              <a:rPr lang="en-US" dirty="0" err="1"/>
              <a:t>kualitasnya</a:t>
            </a:r>
            <a:r>
              <a:rPr lang="en-US" dirty="0"/>
              <a:t> </a:t>
            </a:r>
            <a:r>
              <a:rPr lang="en-US" dirty="0" err="1"/>
              <a:t>melalui</a:t>
            </a:r>
            <a:r>
              <a:rPr lang="en-US" dirty="0"/>
              <a:t> </a:t>
            </a:r>
            <a:r>
              <a:rPr lang="en-US" dirty="0" err="1"/>
              <a:t>pendekatan</a:t>
            </a:r>
            <a:r>
              <a:rPr lang="en-US" dirty="0"/>
              <a:t> </a:t>
            </a:r>
            <a:r>
              <a:rPr lang="en-US" dirty="0" err="1"/>
              <a:t>besaran</a:t>
            </a:r>
            <a:r>
              <a:rPr lang="en-US" dirty="0"/>
              <a:t> </a:t>
            </a:r>
            <a:r>
              <a:rPr lang="en-US" dirty="0" err="1"/>
              <a:t>infeksi</a:t>
            </a:r>
            <a:r>
              <a:rPr lang="en-US" dirty="0"/>
              <a:t> </a:t>
            </a:r>
            <a:r>
              <a:rPr lang="en-US" dirty="0" err="1"/>
              <a:t>dan</a:t>
            </a:r>
            <a:r>
              <a:rPr lang="en-US" dirty="0"/>
              <a:t> </a:t>
            </a:r>
            <a:r>
              <a:rPr lang="en-US" dirty="0" err="1"/>
              <a:t>komponen</a:t>
            </a:r>
            <a:r>
              <a:rPr lang="en-US" dirty="0"/>
              <a:t> </a:t>
            </a:r>
            <a:r>
              <a:rPr lang="en-US" dirty="0" err="1"/>
              <a:t>kimia</a:t>
            </a:r>
            <a:r>
              <a:rPr lang="en-US" dirty="0"/>
              <a:t> yang </a:t>
            </a:r>
            <a:r>
              <a:rPr lang="en-US" dirty="0" err="1"/>
              <a:t>dapat</a:t>
            </a:r>
            <a:r>
              <a:rPr lang="en-US" dirty="0"/>
              <a:t> </a:t>
            </a:r>
            <a:r>
              <a:rPr lang="en-US" dirty="0" err="1"/>
              <a:t>dianggap</a:t>
            </a:r>
            <a:r>
              <a:rPr lang="en-US" dirty="0"/>
              <a:t> </a:t>
            </a:r>
            <a:r>
              <a:rPr lang="en-US" dirty="0" err="1"/>
              <a:t>masing-masing</a:t>
            </a:r>
            <a:r>
              <a:rPr lang="en-US" dirty="0"/>
              <a:t> </a:t>
            </a:r>
            <a:r>
              <a:rPr lang="en-US" dirty="0" err="1"/>
              <a:t>sebagai</a:t>
            </a:r>
            <a:r>
              <a:rPr lang="en-US" dirty="0"/>
              <a:t> </a:t>
            </a:r>
            <a:r>
              <a:rPr lang="en-US" dirty="0" err="1"/>
              <a:t>refleksi</a:t>
            </a:r>
            <a:r>
              <a:rPr lang="en-US" dirty="0"/>
              <a:t> </a:t>
            </a:r>
            <a:r>
              <a:rPr lang="en-US" dirty="0" err="1"/>
              <a:t>kuantitas</a:t>
            </a:r>
            <a:r>
              <a:rPr lang="en-US" dirty="0"/>
              <a:t> </a:t>
            </a:r>
            <a:r>
              <a:rPr lang="en-US" dirty="0" err="1"/>
              <a:t>dan</a:t>
            </a:r>
            <a:r>
              <a:rPr lang="en-US" dirty="0"/>
              <a:t> </a:t>
            </a:r>
            <a:r>
              <a:rPr lang="en-US" dirty="0" err="1"/>
              <a:t>kualitas</a:t>
            </a:r>
            <a:r>
              <a:rPr lang="en-US" dirty="0"/>
              <a:t> </a:t>
            </a:r>
            <a:r>
              <a:rPr lang="en-US" dirty="0" err="1"/>
              <a:t>gaharu</a:t>
            </a:r>
            <a:r>
              <a:rPr lang="en-US" dirty="0"/>
              <a:t> yang </a:t>
            </a:r>
            <a:r>
              <a:rPr lang="en-US" dirty="0" err="1"/>
              <a:t>terbentuk</a:t>
            </a:r>
            <a:r>
              <a:rPr lang="en-US" dirty="0"/>
              <a:t>. </a:t>
            </a:r>
          </a:p>
        </p:txBody>
      </p:sp>
    </p:spTree>
    <p:extLst>
      <p:ext uri="{BB962C8B-B14F-4D97-AF65-F5344CB8AC3E}">
        <p14:creationId xmlns:p14="http://schemas.microsoft.com/office/powerpoint/2010/main" val="3787575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116632"/>
            <a:ext cx="7765322" cy="970450"/>
          </a:xfrm>
        </p:spPr>
        <p:txBody>
          <a:bodyPr>
            <a:noAutofit/>
          </a:bodyPr>
          <a:lstStyle/>
          <a:p>
            <a:pPr algn="l"/>
            <a:r>
              <a:rPr lang="en-US" b="1" dirty="0"/>
              <a:t>1. </a:t>
            </a:r>
            <a:r>
              <a:rPr lang="id-ID" b="1" dirty="0"/>
              <a:t>Pengertian </a:t>
            </a:r>
            <a:r>
              <a:rPr lang="id-ID" b="1" dirty="0" smtClean="0"/>
              <a:t>Gaharu</a:t>
            </a:r>
            <a:endParaRPr lang="en-US" b="1" dirty="0"/>
          </a:p>
        </p:txBody>
      </p:sp>
      <p:sp>
        <p:nvSpPr>
          <p:cNvPr id="3" name="Content Placeholder 2"/>
          <p:cNvSpPr>
            <a:spLocks noGrp="1"/>
          </p:cNvSpPr>
          <p:nvPr>
            <p:ph idx="1"/>
          </p:nvPr>
        </p:nvSpPr>
        <p:spPr>
          <a:xfrm>
            <a:off x="685346" y="1087082"/>
            <a:ext cx="7765322" cy="5582278"/>
          </a:xfrm>
        </p:spPr>
        <p:txBody>
          <a:bodyPr>
            <a:normAutofit fontScale="92500" lnSpcReduction="10000"/>
          </a:bodyPr>
          <a:lstStyle/>
          <a:p>
            <a:r>
              <a:rPr lang="id-ID" dirty="0" smtClean="0"/>
              <a:t>Definisi </a:t>
            </a:r>
            <a:r>
              <a:rPr lang="id-ID" dirty="0"/>
              <a:t>gaharu menurut Asosiasi Gaharu Indonesia (AQSGARIN) adalah sejenis kayu keras dari pohon gaharu atau tanaman lain penghasil gaharu yang tumbuh secara alamiah, budidaya yang sudah terinfeksi proses alamiah, buatan serta mengandung damar wangi dan memiliki serat, bobot dengan mengeluarkan aroma pada saat dibakar (Salampessy, 2009). </a:t>
            </a:r>
            <a:endParaRPr lang="en-US" dirty="0" smtClean="0"/>
          </a:p>
          <a:p>
            <a:r>
              <a:rPr lang="id-ID" dirty="0" smtClean="0"/>
              <a:t>Sementara </a:t>
            </a:r>
            <a:r>
              <a:rPr lang="id-ID" dirty="0"/>
              <a:t>itu Novriyanti (2009) mengemukakan bahwa gaharu adalah senyawa fitoaleksin yang merupakan metabolit sekunder dari pohon gaharu sebagai mekanisme pertahanannya. </a:t>
            </a:r>
            <a:endParaRPr lang="en-US" dirty="0" smtClean="0"/>
          </a:p>
          <a:p>
            <a:r>
              <a:rPr lang="id-ID" dirty="0" smtClean="0"/>
              <a:t>Selanjutnya </a:t>
            </a:r>
            <a:r>
              <a:rPr lang="id-ID" dirty="0"/>
              <a:t>Salampessy (2009) mengatakan bahwa pengertian dari gaharu dikelompokkan sebagai </a:t>
            </a:r>
            <a:r>
              <a:rPr lang="id-ID" dirty="0" smtClean="0"/>
              <a:t>berikut:</a:t>
            </a:r>
            <a:endParaRPr lang="en-US" dirty="0"/>
          </a:p>
          <a:p>
            <a:pPr lvl="0">
              <a:buFont typeface="Arial" panose="020B0604020202020204" pitchFamily="34" charset="0"/>
              <a:buChar char="•"/>
            </a:pPr>
            <a:r>
              <a:rPr lang="id-ID" dirty="0"/>
              <a:t>Damar gaharu adalah bagian keras dari kayu karas yang mengandung akumulasi damar wangi dengan konsentrasi tinggi,</a:t>
            </a:r>
            <a:endParaRPr lang="en-US" dirty="0"/>
          </a:p>
          <a:p>
            <a:pPr lvl="0">
              <a:buFont typeface="Arial" panose="020B0604020202020204" pitchFamily="34" charset="0"/>
              <a:buChar char="•"/>
            </a:pPr>
            <a:r>
              <a:rPr lang="id-ID" dirty="0"/>
              <a:t>Gubal gaharu adalah bagian kayu karas yang mengandung akumulasi damar wangi dengan konsentrasi yang rendah</a:t>
            </a:r>
            <a:r>
              <a:rPr lang="id-ID" dirty="0" smtClean="0"/>
              <a:t>,</a:t>
            </a:r>
          </a:p>
          <a:p>
            <a:pPr lvl="0">
              <a:buFont typeface="Arial" panose="020B0604020202020204" pitchFamily="34" charset="0"/>
              <a:buChar char="•"/>
            </a:pPr>
            <a:r>
              <a:rPr lang="id-ID" dirty="0"/>
              <a:t>Kemedangan gaharu adalah hasil akumulasi damar wangi tahap awal pada kayu karas yang terbentuk secara perlahan-lahan dalam garis coklat putih</a:t>
            </a:r>
            <a:r>
              <a:rPr lang="id-ID" dirty="0" smtClean="0"/>
              <a:t>.</a:t>
            </a:r>
            <a:endParaRPr lang="en-US" dirty="0"/>
          </a:p>
        </p:txBody>
      </p:sp>
    </p:spTree>
    <p:extLst>
      <p:ext uri="{BB962C8B-B14F-4D97-AF65-F5344CB8AC3E}">
        <p14:creationId xmlns:p14="http://schemas.microsoft.com/office/powerpoint/2010/main" val="172890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708025"/>
          </a:xfrm>
        </p:spPr>
        <p:txBody>
          <a:bodyPr/>
          <a:lstStyle/>
          <a:p>
            <a:pPr>
              <a:defRPr/>
            </a:pPr>
            <a:r>
              <a:rPr lang="en-US" sz="2800" dirty="0" err="1" smtClean="0"/>
              <a:t>Tahap-tahap</a:t>
            </a:r>
            <a:r>
              <a:rPr lang="en-US" sz="2800" dirty="0" smtClean="0"/>
              <a:t> </a:t>
            </a:r>
            <a:r>
              <a:rPr lang="en-US" sz="2800" dirty="0" err="1" smtClean="0"/>
              <a:t>pengamatan</a:t>
            </a:r>
            <a:endParaRPr lang="en-US" sz="2800" dirty="0"/>
          </a:p>
        </p:txBody>
      </p:sp>
      <p:pic>
        <p:nvPicPr>
          <p:cNvPr id="47107" name="Picture 3" descr="C:\Users\Acer\Documents\DCIM baru\100CANON\IMG_4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000125"/>
            <a:ext cx="1857375"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C:\Users\Acer\Documents\DCIM baru\100CANON\IMG_4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725" y="1000125"/>
            <a:ext cx="1954213"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descr="C:\Users\Acer\Documents\DCIM baru\100CANON\IMG_40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3475" y="928688"/>
            <a:ext cx="200183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descr="C:\Users\Acer\Documents\DCIM baru\100CANON\IMG_404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3857625"/>
            <a:ext cx="185737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7" descr="C:\Users\Acer\Documents\DCIM baru\100CANON\IMG_405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6125" y="3878263"/>
            <a:ext cx="1928813"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8" descr="C:\Users\Acer\Documents\DCIM baru\100CANON\IMG_414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6175" y="3929063"/>
            <a:ext cx="19177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072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diamond(in)">
                                      <p:cBhvr>
                                        <p:cTn id="7" dur="2000"/>
                                        <p:tgtEl>
                                          <p:spTgt spid="47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7108"/>
                                        </p:tgtEl>
                                        <p:attrNameLst>
                                          <p:attrName>style.visibility</p:attrName>
                                        </p:attrNameLst>
                                      </p:cBhvr>
                                      <p:to>
                                        <p:strVal val="visible"/>
                                      </p:to>
                                    </p:set>
                                    <p:animEffect transition="in" filter="diamond(in)">
                                      <p:cBhvr>
                                        <p:cTn id="12" dur="2000"/>
                                        <p:tgtEl>
                                          <p:spTgt spid="471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47109"/>
                                        </p:tgtEl>
                                        <p:attrNameLst>
                                          <p:attrName>style.visibility</p:attrName>
                                        </p:attrNameLst>
                                      </p:cBhvr>
                                      <p:to>
                                        <p:strVal val="visible"/>
                                      </p:to>
                                    </p:set>
                                    <p:animEffect transition="in" filter="diamond(in)">
                                      <p:cBhvr>
                                        <p:cTn id="17" dur="2000"/>
                                        <p:tgtEl>
                                          <p:spTgt spid="471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47110"/>
                                        </p:tgtEl>
                                        <p:attrNameLst>
                                          <p:attrName>style.visibility</p:attrName>
                                        </p:attrNameLst>
                                      </p:cBhvr>
                                      <p:to>
                                        <p:strVal val="visible"/>
                                      </p:to>
                                    </p:set>
                                    <p:animEffect transition="in" filter="diamond(in)">
                                      <p:cBhvr>
                                        <p:cTn id="22" dur="2000"/>
                                        <p:tgtEl>
                                          <p:spTgt spid="471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47111"/>
                                        </p:tgtEl>
                                        <p:attrNameLst>
                                          <p:attrName>style.visibility</p:attrName>
                                        </p:attrNameLst>
                                      </p:cBhvr>
                                      <p:to>
                                        <p:strVal val="visible"/>
                                      </p:to>
                                    </p:set>
                                    <p:animEffect transition="in" filter="diamond(in)">
                                      <p:cBhvr>
                                        <p:cTn id="27" dur="2000"/>
                                        <p:tgtEl>
                                          <p:spTgt spid="471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47112"/>
                                        </p:tgtEl>
                                        <p:attrNameLst>
                                          <p:attrName>style.visibility</p:attrName>
                                        </p:attrNameLst>
                                      </p:cBhvr>
                                      <p:to>
                                        <p:strVal val="visible"/>
                                      </p:to>
                                    </p:set>
                                    <p:animEffect transition="in" filter="box(in)">
                                      <p:cBhvr>
                                        <p:cTn id="32" dur="5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85800"/>
          </a:xfrm>
        </p:spPr>
        <p:txBody>
          <a:bodyPr>
            <a:normAutofit lnSpcReduction="10000"/>
          </a:bodyPr>
          <a:lstStyle/>
          <a:p>
            <a:r>
              <a:rPr lang="en-US" dirty="0" err="1"/>
              <a:t>Tanda-tanda</a:t>
            </a:r>
            <a:r>
              <a:rPr lang="en-US" dirty="0"/>
              <a:t> </a:t>
            </a:r>
            <a:r>
              <a:rPr lang="en-US" dirty="0" err="1"/>
              <a:t>gaharu</a:t>
            </a:r>
            <a:r>
              <a:rPr lang="en-US" dirty="0"/>
              <a:t> yang </a:t>
            </a:r>
            <a:r>
              <a:rPr lang="en-US" dirty="0" err="1"/>
              <a:t>terbentuk</a:t>
            </a:r>
            <a:r>
              <a:rPr lang="en-US" dirty="0"/>
              <a:t> </a:t>
            </a:r>
            <a:r>
              <a:rPr lang="en-US" dirty="0" err="1"/>
              <a:t>dari</a:t>
            </a:r>
            <a:r>
              <a:rPr lang="en-US" dirty="0"/>
              <a:t> </a:t>
            </a:r>
            <a:r>
              <a:rPr lang="en-US" dirty="0" err="1"/>
              <a:t>hasil</a:t>
            </a:r>
            <a:r>
              <a:rPr lang="en-US" dirty="0"/>
              <a:t> </a:t>
            </a:r>
            <a:r>
              <a:rPr lang="en-US" dirty="0" err="1"/>
              <a:t>inokulasi</a:t>
            </a:r>
            <a:r>
              <a:rPr lang="en-US" dirty="0"/>
              <a:t> </a:t>
            </a:r>
            <a:r>
              <a:rPr lang="en-US" dirty="0" err="1"/>
              <a:t>atau</a:t>
            </a:r>
            <a:r>
              <a:rPr lang="en-US" dirty="0"/>
              <a:t> </a:t>
            </a:r>
            <a:r>
              <a:rPr lang="en-US" dirty="0" err="1"/>
              <a:t>induksi</a:t>
            </a:r>
            <a:r>
              <a:rPr lang="en-US" dirty="0"/>
              <a:t> (</a:t>
            </a:r>
            <a:r>
              <a:rPr lang="en-US" dirty="0" err="1"/>
              <a:t>Muin</a:t>
            </a:r>
            <a:r>
              <a:rPr lang="en-US" dirty="0"/>
              <a:t> </a:t>
            </a:r>
            <a:r>
              <a:rPr lang="en-US" dirty="0" err="1"/>
              <a:t>dan</a:t>
            </a:r>
            <a:r>
              <a:rPr lang="en-US" dirty="0"/>
              <a:t> </a:t>
            </a:r>
            <a:r>
              <a:rPr lang="en-US" dirty="0" err="1"/>
              <a:t>Burhanuddin</a:t>
            </a:r>
            <a:r>
              <a:rPr lang="en-US" dirty="0"/>
              <a:t>, 2013)</a:t>
            </a:r>
          </a:p>
        </p:txBody>
      </p:sp>
      <p:pic>
        <p:nvPicPr>
          <p:cNvPr id="7" name="Picture 6" descr="D:\Kuliah S2\Konsep Rencana Tesis\Tesis_S2_Gaharu\Foto Penelitian Tesis\Tahap III_Cek II_3 Bulan\20170321_16025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100" y="3886200"/>
            <a:ext cx="2273300" cy="2743200"/>
          </a:xfrm>
          <a:prstGeom prst="rect">
            <a:avLst/>
          </a:prstGeom>
          <a:noFill/>
          <a:ln>
            <a:noFill/>
          </a:ln>
        </p:spPr>
      </p:pic>
      <p:pic>
        <p:nvPicPr>
          <p:cNvPr id="8" name="Picture 7" descr="D:\Kuliah S2\Konsep Rencana Tesis\Tesis_S2_Gaharu\Foto Penelitian Tesis\Tahap IV_Pengukuran dan Pengecekan\20170417_0935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886201"/>
            <a:ext cx="1981200" cy="2743200"/>
          </a:xfrm>
          <a:prstGeom prst="rect">
            <a:avLst/>
          </a:prstGeom>
          <a:noFill/>
          <a:ln>
            <a:noFill/>
          </a:ln>
        </p:spPr>
      </p:pic>
      <p:pic>
        <p:nvPicPr>
          <p:cNvPr id="8198" name="Picture 1" descr="Description: E:\Penelitian gahar [sanggau]\BAHAN SEMINAR\PENGAMATAN TINGKAT KEBERHASILAN\DSC008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2780" y="1436912"/>
            <a:ext cx="2309514" cy="22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 descr="Description: D:\foto sanggau (10-03-10)\IMG_464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436913"/>
            <a:ext cx="2643675" cy="22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2" descr="Description: C:\Users\ranimuin\Documents\DCIM\100SANPH\SANY058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61060" y="1501140"/>
            <a:ext cx="2240279" cy="213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2" descr="Description: E:\Analisis minyak gaharu\Batang Gaharu\100_515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599" y="4256314"/>
            <a:ext cx="2648695" cy="199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140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30225" indent="-530225" algn="l"/>
            <a:r>
              <a:rPr lang="id-ID" b="1" dirty="0"/>
              <a:t>7</a:t>
            </a:r>
            <a:r>
              <a:rPr lang="en-US" b="1" dirty="0"/>
              <a:t>. </a:t>
            </a:r>
            <a:r>
              <a:rPr lang="en-US" b="1" dirty="0" err="1"/>
              <a:t>Pemanenan</a:t>
            </a:r>
            <a:r>
              <a:rPr lang="en-US" b="1" dirty="0"/>
              <a:t> </a:t>
            </a:r>
            <a:r>
              <a:rPr lang="en-US" b="1" dirty="0" err="1"/>
              <a:t>dan</a:t>
            </a:r>
            <a:r>
              <a:rPr lang="en-US" b="1" dirty="0"/>
              <a:t> </a:t>
            </a:r>
            <a:r>
              <a:rPr lang="en-US" b="1" dirty="0" err="1"/>
              <a:t>Sortiran</a:t>
            </a:r>
            <a:r>
              <a:rPr lang="en-US" b="1" dirty="0"/>
              <a:t> </a:t>
            </a:r>
            <a:r>
              <a:rPr lang="en-US" b="1" dirty="0" err="1"/>
              <a:t>Gubal</a:t>
            </a:r>
            <a:r>
              <a:rPr lang="en-US" b="1" dirty="0"/>
              <a:t> </a:t>
            </a:r>
            <a:r>
              <a:rPr lang="en-US" b="1" dirty="0" err="1"/>
              <a:t>Gaharu</a:t>
            </a:r>
            <a:endParaRPr lang="en-US" dirty="0"/>
          </a:p>
        </p:txBody>
      </p:sp>
      <p:sp>
        <p:nvSpPr>
          <p:cNvPr id="3" name="Content Placeholder 2"/>
          <p:cNvSpPr>
            <a:spLocks noGrp="1"/>
          </p:cNvSpPr>
          <p:nvPr>
            <p:ph idx="1"/>
          </p:nvPr>
        </p:nvSpPr>
        <p:spPr>
          <a:xfrm>
            <a:off x="685346" y="1732450"/>
            <a:ext cx="7765322" cy="4792894"/>
          </a:xfrm>
        </p:spPr>
        <p:txBody>
          <a:bodyPr>
            <a:noAutofit/>
          </a:bodyPr>
          <a:lstStyle/>
          <a:p>
            <a:r>
              <a:rPr lang="id-ID" dirty="0" smtClean="0"/>
              <a:t>Pohon </a:t>
            </a:r>
            <a:r>
              <a:rPr lang="id-ID" dirty="0"/>
              <a:t>yang akan dipanen merupakan pohon yang jaringan kayunya sudah membentuk gaharu.  </a:t>
            </a:r>
            <a:r>
              <a:rPr lang="en-US" dirty="0" err="1"/>
              <a:t>Pohon</a:t>
            </a:r>
            <a:r>
              <a:rPr lang="en-US" dirty="0"/>
              <a:t> </a:t>
            </a:r>
            <a:r>
              <a:rPr lang="en-US" dirty="0" err="1"/>
              <a:t>semacam</a:t>
            </a:r>
            <a:r>
              <a:rPr lang="en-US" dirty="0"/>
              <a:t> </a:t>
            </a:r>
            <a:r>
              <a:rPr lang="en-US" dirty="0" err="1"/>
              <a:t>ini</a:t>
            </a:r>
            <a:r>
              <a:rPr lang="en-US" dirty="0"/>
              <a:t> </a:t>
            </a:r>
            <a:r>
              <a:rPr lang="en-US" dirty="0" err="1"/>
              <a:t>dapat</a:t>
            </a:r>
            <a:r>
              <a:rPr lang="en-US" dirty="0"/>
              <a:t> </a:t>
            </a:r>
            <a:r>
              <a:rPr lang="en-US" dirty="0" err="1"/>
              <a:t>diketahui</a:t>
            </a:r>
            <a:r>
              <a:rPr lang="en-US" dirty="0"/>
              <a:t> </a:t>
            </a:r>
            <a:r>
              <a:rPr lang="en-US" dirty="0" err="1"/>
              <a:t>dengan</a:t>
            </a:r>
            <a:r>
              <a:rPr lang="en-US" dirty="0"/>
              <a:t> </a:t>
            </a:r>
            <a:r>
              <a:rPr lang="en-US" dirty="0" err="1"/>
              <a:t>melihat</a:t>
            </a:r>
            <a:r>
              <a:rPr lang="en-US" dirty="0"/>
              <a:t> </a:t>
            </a:r>
            <a:r>
              <a:rPr lang="en-US" dirty="0" err="1"/>
              <a:t>tanda-tanda</a:t>
            </a:r>
            <a:r>
              <a:rPr lang="en-US" dirty="0"/>
              <a:t> </a:t>
            </a:r>
            <a:r>
              <a:rPr lang="en-US" dirty="0" err="1"/>
              <a:t>seperti</a:t>
            </a:r>
            <a:r>
              <a:rPr lang="en-US" dirty="0"/>
              <a:t> </a:t>
            </a:r>
            <a:r>
              <a:rPr lang="en-US" dirty="0" err="1"/>
              <a:t>berikut</a:t>
            </a:r>
            <a:r>
              <a:rPr lang="en-US" dirty="0"/>
              <a:t> :</a:t>
            </a:r>
          </a:p>
          <a:p>
            <a:pPr lvl="0"/>
            <a:r>
              <a:rPr lang="en-US" dirty="0" err="1"/>
              <a:t>Pohon</a:t>
            </a:r>
            <a:r>
              <a:rPr lang="en-US" dirty="0"/>
              <a:t> </a:t>
            </a:r>
            <a:r>
              <a:rPr lang="en-US" dirty="0" err="1"/>
              <a:t>terlihat</a:t>
            </a:r>
            <a:r>
              <a:rPr lang="en-US" dirty="0"/>
              <a:t> </a:t>
            </a:r>
            <a:r>
              <a:rPr lang="en-US" dirty="0" err="1"/>
              <a:t>seperti</a:t>
            </a:r>
            <a:r>
              <a:rPr lang="en-US" dirty="0"/>
              <a:t> </a:t>
            </a:r>
            <a:r>
              <a:rPr lang="en-US" dirty="0" err="1"/>
              <a:t>merana</a:t>
            </a:r>
            <a:r>
              <a:rPr lang="en-US" dirty="0"/>
              <a:t> </a:t>
            </a:r>
            <a:r>
              <a:rPr lang="en-US" dirty="0" err="1"/>
              <a:t>dan</a:t>
            </a:r>
            <a:r>
              <a:rPr lang="en-US" dirty="0"/>
              <a:t> </a:t>
            </a:r>
            <a:r>
              <a:rPr lang="en-US" dirty="0" err="1"/>
              <a:t>daun-daunnya</a:t>
            </a:r>
            <a:r>
              <a:rPr lang="en-US" dirty="0"/>
              <a:t> </a:t>
            </a:r>
            <a:r>
              <a:rPr lang="en-US" dirty="0" err="1"/>
              <a:t>mulai</a:t>
            </a:r>
            <a:r>
              <a:rPr lang="en-US" dirty="0"/>
              <a:t> </a:t>
            </a:r>
            <a:r>
              <a:rPr lang="en-US" dirty="0" err="1"/>
              <a:t>rontok</a:t>
            </a:r>
            <a:r>
              <a:rPr lang="en-US" dirty="0"/>
              <a:t>.</a:t>
            </a:r>
          </a:p>
          <a:p>
            <a:pPr lvl="0"/>
            <a:r>
              <a:rPr lang="en-US" dirty="0" err="1"/>
              <a:t>Kulit</a:t>
            </a:r>
            <a:r>
              <a:rPr lang="en-US" dirty="0"/>
              <a:t> </a:t>
            </a:r>
            <a:r>
              <a:rPr lang="en-US" dirty="0" err="1"/>
              <a:t>batang</a:t>
            </a:r>
            <a:r>
              <a:rPr lang="en-US" dirty="0"/>
              <a:t> </a:t>
            </a:r>
            <a:r>
              <a:rPr lang="en-US" dirty="0" err="1"/>
              <a:t>berubah</a:t>
            </a:r>
            <a:r>
              <a:rPr lang="en-US" dirty="0"/>
              <a:t> </a:t>
            </a:r>
            <a:r>
              <a:rPr lang="en-US" dirty="0" err="1"/>
              <a:t>warna</a:t>
            </a:r>
            <a:r>
              <a:rPr lang="en-US" dirty="0"/>
              <a:t> </a:t>
            </a:r>
            <a:r>
              <a:rPr lang="en-US" dirty="0" err="1"/>
              <a:t>menjadi</a:t>
            </a:r>
            <a:r>
              <a:rPr lang="en-US" dirty="0"/>
              <a:t> </a:t>
            </a:r>
            <a:r>
              <a:rPr lang="en-US" dirty="0" err="1"/>
              <a:t>coklat</a:t>
            </a:r>
            <a:r>
              <a:rPr lang="en-US" dirty="0"/>
              <a:t> </a:t>
            </a:r>
            <a:r>
              <a:rPr lang="en-US" dirty="0" err="1"/>
              <a:t>kehitaman</a:t>
            </a:r>
            <a:r>
              <a:rPr lang="en-US" dirty="0"/>
              <a:t> </a:t>
            </a:r>
            <a:r>
              <a:rPr lang="en-US" dirty="0" err="1"/>
              <a:t>dan</a:t>
            </a:r>
            <a:r>
              <a:rPr lang="en-US" dirty="0"/>
              <a:t> </a:t>
            </a:r>
            <a:r>
              <a:rPr lang="en-US" dirty="0" err="1"/>
              <a:t>mulai</a:t>
            </a:r>
            <a:r>
              <a:rPr lang="en-US" dirty="0"/>
              <a:t> </a:t>
            </a:r>
            <a:r>
              <a:rPr lang="en-US" dirty="0" err="1"/>
              <a:t>rapuh</a:t>
            </a:r>
            <a:r>
              <a:rPr lang="en-US" dirty="0"/>
              <a:t> </a:t>
            </a:r>
            <a:r>
              <a:rPr lang="en-US" dirty="0" err="1"/>
              <a:t>jika</a:t>
            </a:r>
            <a:r>
              <a:rPr lang="en-US" dirty="0"/>
              <a:t> </a:t>
            </a:r>
            <a:r>
              <a:rPr lang="en-US" dirty="0" err="1"/>
              <a:t>ditarik</a:t>
            </a:r>
            <a:r>
              <a:rPr lang="en-US" dirty="0"/>
              <a:t>.</a:t>
            </a:r>
          </a:p>
          <a:p>
            <a:pPr lvl="0"/>
            <a:r>
              <a:rPr lang="en-US" dirty="0" err="1"/>
              <a:t>Bila</a:t>
            </a:r>
            <a:r>
              <a:rPr lang="en-US" dirty="0"/>
              <a:t> </a:t>
            </a:r>
            <a:r>
              <a:rPr lang="en-US" dirty="0" err="1"/>
              <a:t>diambil</a:t>
            </a:r>
            <a:r>
              <a:rPr lang="en-US" dirty="0"/>
              <a:t> </a:t>
            </a:r>
            <a:r>
              <a:rPr lang="en-US" dirty="0" err="1"/>
              <a:t>sampel</a:t>
            </a:r>
            <a:r>
              <a:rPr lang="en-US" dirty="0"/>
              <a:t> </a:t>
            </a:r>
            <a:r>
              <a:rPr lang="en-US" dirty="0" err="1"/>
              <a:t>kayunya</a:t>
            </a:r>
            <a:r>
              <a:rPr lang="en-US" dirty="0"/>
              <a:t> </a:t>
            </a:r>
            <a:r>
              <a:rPr lang="en-US" dirty="0" err="1"/>
              <a:t>dari</a:t>
            </a:r>
            <a:r>
              <a:rPr lang="en-US" dirty="0"/>
              <a:t> </a:t>
            </a:r>
            <a:r>
              <a:rPr lang="en-US" dirty="0" err="1"/>
              <a:t>batang</a:t>
            </a:r>
            <a:r>
              <a:rPr lang="en-US" dirty="0"/>
              <a:t>, </a:t>
            </a:r>
            <a:r>
              <a:rPr lang="en-US" dirty="0" err="1"/>
              <a:t>maka</a:t>
            </a:r>
            <a:r>
              <a:rPr lang="en-US" dirty="0"/>
              <a:t> </a:t>
            </a:r>
            <a:r>
              <a:rPr lang="en-US" dirty="0" err="1"/>
              <a:t>jaringan</a:t>
            </a:r>
            <a:r>
              <a:rPr lang="en-US" dirty="0"/>
              <a:t> </a:t>
            </a:r>
            <a:r>
              <a:rPr lang="en-US" dirty="0" err="1"/>
              <a:t>kayu</a:t>
            </a:r>
            <a:r>
              <a:rPr lang="en-US" dirty="0"/>
              <a:t> </a:t>
            </a:r>
            <a:r>
              <a:rPr lang="en-US" dirty="0" err="1"/>
              <a:t>berwarna</a:t>
            </a:r>
            <a:r>
              <a:rPr lang="en-US" dirty="0"/>
              <a:t> </a:t>
            </a:r>
            <a:r>
              <a:rPr lang="en-US" dirty="0" err="1"/>
              <a:t>coklat</a:t>
            </a:r>
            <a:r>
              <a:rPr lang="en-US" dirty="0"/>
              <a:t> </a:t>
            </a:r>
            <a:r>
              <a:rPr lang="en-US" dirty="0" err="1"/>
              <a:t>kehitaman</a:t>
            </a:r>
            <a:r>
              <a:rPr lang="en-US" dirty="0"/>
              <a:t> </a:t>
            </a:r>
            <a:r>
              <a:rPr lang="en-US" dirty="0" err="1"/>
              <a:t>dan</a:t>
            </a:r>
            <a:r>
              <a:rPr lang="en-US" dirty="0"/>
              <a:t> </a:t>
            </a:r>
            <a:r>
              <a:rPr lang="en-US" dirty="0" err="1"/>
              <a:t>mengeras</a:t>
            </a:r>
            <a:r>
              <a:rPr lang="en-US" dirty="0"/>
              <a:t>.</a:t>
            </a:r>
          </a:p>
          <a:p>
            <a:pPr lvl="0"/>
            <a:r>
              <a:rPr lang="en-US" dirty="0" err="1"/>
              <a:t>Jaringan</a:t>
            </a:r>
            <a:r>
              <a:rPr lang="en-US" dirty="0"/>
              <a:t> </a:t>
            </a:r>
            <a:r>
              <a:rPr lang="en-US" dirty="0" err="1"/>
              <a:t>kayu</a:t>
            </a:r>
            <a:r>
              <a:rPr lang="en-US" dirty="0"/>
              <a:t> </a:t>
            </a:r>
            <a:r>
              <a:rPr lang="en-US" dirty="0" err="1"/>
              <a:t>tersebut</a:t>
            </a:r>
            <a:r>
              <a:rPr lang="en-US" dirty="0"/>
              <a:t> </a:t>
            </a:r>
            <a:r>
              <a:rPr lang="en-US" dirty="0" err="1"/>
              <a:t>ketika</a:t>
            </a:r>
            <a:r>
              <a:rPr lang="en-US" dirty="0"/>
              <a:t> </a:t>
            </a:r>
            <a:r>
              <a:rPr lang="en-US" dirty="0" err="1"/>
              <a:t>dibakar</a:t>
            </a:r>
            <a:r>
              <a:rPr lang="en-US" dirty="0"/>
              <a:t> </a:t>
            </a:r>
            <a:r>
              <a:rPr lang="en-US" dirty="0" err="1"/>
              <a:t>akan</a:t>
            </a:r>
            <a:r>
              <a:rPr lang="en-US" dirty="0"/>
              <a:t> </a:t>
            </a:r>
            <a:r>
              <a:rPr lang="en-US" dirty="0" err="1"/>
              <a:t>mengeluarkan</a:t>
            </a:r>
            <a:r>
              <a:rPr lang="en-US" dirty="0"/>
              <a:t> aroma </a:t>
            </a:r>
            <a:r>
              <a:rPr lang="en-US" dirty="0" err="1"/>
              <a:t>gaharu</a:t>
            </a:r>
            <a:r>
              <a:rPr lang="en-US" dirty="0"/>
              <a:t>.</a:t>
            </a:r>
          </a:p>
          <a:p>
            <a:pPr lvl="0"/>
            <a:r>
              <a:rPr lang="en-US" dirty="0" err="1"/>
              <a:t>Jika</a:t>
            </a:r>
            <a:r>
              <a:rPr lang="en-US" dirty="0"/>
              <a:t> </a:t>
            </a:r>
            <a:r>
              <a:rPr lang="en-US" dirty="0" err="1"/>
              <a:t>terlihat</a:t>
            </a:r>
            <a:r>
              <a:rPr lang="en-US" dirty="0"/>
              <a:t> </a:t>
            </a:r>
            <a:r>
              <a:rPr lang="en-US" dirty="0" err="1"/>
              <a:t>dan</a:t>
            </a:r>
            <a:r>
              <a:rPr lang="en-US" dirty="0"/>
              <a:t> </a:t>
            </a:r>
            <a:r>
              <a:rPr lang="en-US" dirty="0" err="1"/>
              <a:t>diketahui</a:t>
            </a:r>
            <a:r>
              <a:rPr lang="en-US" dirty="0"/>
              <a:t> </a:t>
            </a:r>
            <a:r>
              <a:rPr lang="en-US" dirty="0" err="1"/>
              <a:t>secara</a:t>
            </a:r>
            <a:r>
              <a:rPr lang="en-US" dirty="0"/>
              <a:t> </a:t>
            </a:r>
            <a:r>
              <a:rPr lang="en-US" dirty="0" err="1"/>
              <a:t>pasti</a:t>
            </a:r>
            <a:r>
              <a:rPr lang="en-US" dirty="0"/>
              <a:t> </a:t>
            </a:r>
            <a:r>
              <a:rPr lang="en-US" dirty="0" err="1"/>
              <a:t>tanda-tanda</a:t>
            </a:r>
            <a:r>
              <a:rPr lang="en-US" dirty="0"/>
              <a:t> </a:t>
            </a:r>
            <a:r>
              <a:rPr lang="en-US" dirty="0" err="1"/>
              <a:t>seperti</a:t>
            </a:r>
            <a:r>
              <a:rPr lang="en-US" dirty="0"/>
              <a:t> </a:t>
            </a:r>
            <a:r>
              <a:rPr lang="en-US" dirty="0" err="1"/>
              <a:t>ini</a:t>
            </a:r>
            <a:r>
              <a:rPr lang="en-US" dirty="0"/>
              <a:t>, </a:t>
            </a:r>
            <a:r>
              <a:rPr lang="en-US" dirty="0" err="1"/>
              <a:t>maka</a:t>
            </a:r>
            <a:r>
              <a:rPr lang="en-US" dirty="0"/>
              <a:t> </a:t>
            </a:r>
            <a:r>
              <a:rPr lang="en-US" dirty="0" err="1"/>
              <a:t>bisa</a:t>
            </a:r>
            <a:r>
              <a:rPr lang="en-US" dirty="0"/>
              <a:t> </a:t>
            </a:r>
            <a:r>
              <a:rPr lang="en-US" dirty="0" err="1"/>
              <a:t>lakukan</a:t>
            </a:r>
            <a:r>
              <a:rPr lang="en-US" dirty="0"/>
              <a:t> </a:t>
            </a:r>
            <a:r>
              <a:rPr lang="en-US" dirty="0" err="1"/>
              <a:t>pemenan</a:t>
            </a:r>
            <a:r>
              <a:rPr lang="en-US" dirty="0"/>
              <a:t>.</a:t>
            </a:r>
          </a:p>
          <a:p>
            <a:endParaRPr lang="en-US" dirty="0"/>
          </a:p>
        </p:txBody>
      </p:sp>
    </p:spTree>
    <p:extLst>
      <p:ext uri="{BB962C8B-B14F-4D97-AF65-F5344CB8AC3E}">
        <p14:creationId xmlns:p14="http://schemas.microsoft.com/office/powerpoint/2010/main" val="3642632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77000"/>
          </a:xfrm>
        </p:spPr>
        <p:txBody>
          <a:bodyPr>
            <a:noAutofit/>
          </a:bodyPr>
          <a:lstStyle/>
          <a:p>
            <a:pPr marL="137160" indent="0">
              <a:buNone/>
            </a:pPr>
            <a:r>
              <a:rPr lang="id-ID" dirty="0"/>
              <a:t>7</a:t>
            </a:r>
            <a:r>
              <a:rPr lang="en-US" dirty="0" smtClean="0"/>
              <a:t>.1. </a:t>
            </a:r>
            <a:r>
              <a:rPr lang="en-US" dirty="0" err="1" smtClean="0"/>
              <a:t>Pemanenan</a:t>
            </a:r>
            <a:endParaRPr lang="en-US" dirty="0" smtClean="0"/>
          </a:p>
          <a:p>
            <a:pPr>
              <a:spcBef>
                <a:spcPts val="0"/>
              </a:spcBef>
              <a:spcAft>
                <a:spcPts val="0"/>
              </a:spcAft>
            </a:pPr>
            <a:r>
              <a:rPr lang="en-US" dirty="0" smtClean="0"/>
              <a:t>Ada </a:t>
            </a:r>
            <a:r>
              <a:rPr lang="en-US" dirty="0" err="1"/>
              <a:t>dua</a:t>
            </a:r>
            <a:r>
              <a:rPr lang="en-US" dirty="0"/>
              <a:t> </a:t>
            </a:r>
            <a:r>
              <a:rPr lang="en-US" dirty="0" err="1"/>
              <a:t>cara</a:t>
            </a:r>
            <a:r>
              <a:rPr lang="en-US" dirty="0"/>
              <a:t> yang </a:t>
            </a:r>
            <a:r>
              <a:rPr lang="en-US" dirty="0" err="1"/>
              <a:t>dapat</a:t>
            </a:r>
            <a:r>
              <a:rPr lang="en-US" dirty="0"/>
              <a:t> </a:t>
            </a:r>
            <a:r>
              <a:rPr lang="en-US" dirty="0" err="1"/>
              <a:t>dilakukan</a:t>
            </a:r>
            <a:r>
              <a:rPr lang="en-US" dirty="0"/>
              <a:t> </a:t>
            </a:r>
            <a:r>
              <a:rPr lang="en-US" dirty="0" err="1"/>
              <a:t>untuk</a:t>
            </a:r>
            <a:r>
              <a:rPr lang="en-US" dirty="0"/>
              <a:t> </a:t>
            </a:r>
            <a:r>
              <a:rPr lang="en-US" dirty="0" err="1"/>
              <a:t>pemanenan</a:t>
            </a:r>
            <a:r>
              <a:rPr lang="en-US" dirty="0"/>
              <a:t> </a:t>
            </a:r>
            <a:r>
              <a:rPr lang="en-US" dirty="0" err="1"/>
              <a:t>gaharu</a:t>
            </a:r>
            <a:r>
              <a:rPr lang="en-US" dirty="0"/>
              <a:t>, </a:t>
            </a:r>
            <a:r>
              <a:rPr lang="en-US" dirty="0" err="1"/>
              <a:t>yaitu</a:t>
            </a:r>
            <a:r>
              <a:rPr lang="en-US" dirty="0"/>
              <a:t> </a:t>
            </a:r>
            <a:r>
              <a:rPr lang="en-US" dirty="0" err="1"/>
              <a:t>panen</a:t>
            </a:r>
            <a:r>
              <a:rPr lang="en-US" dirty="0"/>
              <a:t> </a:t>
            </a:r>
            <a:r>
              <a:rPr lang="en-US" dirty="0" err="1"/>
              <a:t>berskala</a:t>
            </a:r>
            <a:r>
              <a:rPr lang="en-US" dirty="0"/>
              <a:t> </a:t>
            </a:r>
            <a:r>
              <a:rPr lang="en-US" dirty="0" err="1"/>
              <a:t>dan</a:t>
            </a:r>
            <a:r>
              <a:rPr lang="en-US" dirty="0"/>
              <a:t> </a:t>
            </a:r>
            <a:r>
              <a:rPr lang="en-US" dirty="0" err="1"/>
              <a:t>panen</a:t>
            </a:r>
            <a:r>
              <a:rPr lang="en-US" dirty="0"/>
              <a:t> total (</a:t>
            </a:r>
            <a:r>
              <a:rPr lang="en-US" dirty="0" err="1"/>
              <a:t>langsung</a:t>
            </a:r>
            <a:r>
              <a:rPr lang="en-US" dirty="0"/>
              <a:t>).</a:t>
            </a:r>
          </a:p>
          <a:p>
            <a:pPr marL="137160" indent="0">
              <a:spcBef>
                <a:spcPts val="0"/>
              </a:spcBef>
              <a:spcAft>
                <a:spcPts val="0"/>
              </a:spcAft>
              <a:buNone/>
            </a:pPr>
            <a:r>
              <a:rPr lang="en-US" b="1" dirty="0"/>
              <a:t>a). </a:t>
            </a:r>
            <a:r>
              <a:rPr lang="en-US" b="1" dirty="0" err="1"/>
              <a:t>Panen</a:t>
            </a:r>
            <a:r>
              <a:rPr lang="en-US" b="1" dirty="0"/>
              <a:t> </a:t>
            </a:r>
            <a:r>
              <a:rPr lang="en-US" b="1" dirty="0" err="1"/>
              <a:t>Berskala</a:t>
            </a:r>
            <a:endParaRPr lang="en-US" dirty="0"/>
          </a:p>
          <a:p>
            <a:pPr>
              <a:spcBef>
                <a:spcPts val="0"/>
              </a:spcBef>
              <a:spcAft>
                <a:spcPts val="0"/>
              </a:spcAft>
            </a:pPr>
            <a:r>
              <a:rPr lang="en-US" dirty="0" err="1"/>
              <a:t>Berdasarkan</a:t>
            </a:r>
            <a:r>
              <a:rPr lang="en-US" dirty="0"/>
              <a:t> </a:t>
            </a:r>
            <a:r>
              <a:rPr lang="en-US" dirty="0" err="1"/>
              <a:t>pengamatan</a:t>
            </a:r>
            <a:r>
              <a:rPr lang="en-US" dirty="0"/>
              <a:t> </a:t>
            </a:r>
            <a:r>
              <a:rPr lang="en-US" dirty="0" err="1"/>
              <a:t>terhadap</a:t>
            </a:r>
            <a:r>
              <a:rPr lang="en-US" dirty="0"/>
              <a:t> </a:t>
            </a:r>
            <a:r>
              <a:rPr lang="en-US" dirty="0" err="1"/>
              <a:t>bagian</a:t>
            </a:r>
            <a:r>
              <a:rPr lang="en-US" dirty="0"/>
              <a:t> </a:t>
            </a:r>
            <a:r>
              <a:rPr lang="en-US" dirty="0" err="1"/>
              <a:t>batang</a:t>
            </a:r>
            <a:r>
              <a:rPr lang="en-US" dirty="0"/>
              <a:t> yang </a:t>
            </a:r>
            <a:r>
              <a:rPr lang="en-US" dirty="0" err="1"/>
              <a:t>berisi</a:t>
            </a:r>
            <a:r>
              <a:rPr lang="en-US" dirty="0"/>
              <a:t> </a:t>
            </a:r>
            <a:r>
              <a:rPr lang="en-US" dirty="0" err="1"/>
              <a:t>inokulan</a:t>
            </a:r>
            <a:r>
              <a:rPr lang="en-US" dirty="0"/>
              <a:t>, </a:t>
            </a:r>
            <a:r>
              <a:rPr lang="en-US" dirty="0" err="1"/>
              <a:t>dapat</a:t>
            </a:r>
            <a:r>
              <a:rPr lang="en-US" dirty="0"/>
              <a:t> </a:t>
            </a:r>
            <a:r>
              <a:rPr lang="en-US" dirty="0" err="1"/>
              <a:t>diketahui</a:t>
            </a:r>
            <a:r>
              <a:rPr lang="en-US" dirty="0"/>
              <a:t> </a:t>
            </a:r>
            <a:r>
              <a:rPr lang="en-US" dirty="0" err="1"/>
              <a:t>potensi</a:t>
            </a:r>
            <a:r>
              <a:rPr lang="en-US" dirty="0"/>
              <a:t> </a:t>
            </a:r>
            <a:r>
              <a:rPr lang="en-US" dirty="0" err="1"/>
              <a:t>dan</a:t>
            </a:r>
            <a:r>
              <a:rPr lang="en-US" dirty="0"/>
              <a:t> </a:t>
            </a:r>
            <a:r>
              <a:rPr lang="en-US" dirty="0" err="1"/>
              <a:t>kapasitas</a:t>
            </a:r>
            <a:r>
              <a:rPr lang="en-US" dirty="0"/>
              <a:t> </a:t>
            </a:r>
            <a:r>
              <a:rPr lang="en-US" dirty="0" err="1"/>
              <a:t>produksi</a:t>
            </a:r>
            <a:r>
              <a:rPr lang="en-US" dirty="0"/>
              <a:t> </a:t>
            </a:r>
            <a:r>
              <a:rPr lang="en-US" dirty="0" err="1"/>
              <a:t>gaharu</a:t>
            </a:r>
            <a:r>
              <a:rPr lang="en-US" dirty="0"/>
              <a:t> yang </a:t>
            </a:r>
            <a:r>
              <a:rPr lang="en-US" dirty="0" err="1"/>
              <a:t>sudah</a:t>
            </a:r>
            <a:r>
              <a:rPr lang="en-US" dirty="0"/>
              <a:t> </a:t>
            </a:r>
            <a:r>
              <a:rPr lang="en-US" dirty="0" err="1"/>
              <a:t>terbentuk</a:t>
            </a:r>
            <a:r>
              <a:rPr lang="en-US" dirty="0"/>
              <a:t>. </a:t>
            </a:r>
            <a:r>
              <a:rPr lang="en-US" dirty="0" err="1"/>
              <a:t>Pada</a:t>
            </a:r>
            <a:r>
              <a:rPr lang="en-US" dirty="0"/>
              <a:t> </a:t>
            </a:r>
            <a:r>
              <a:rPr lang="en-US" dirty="0" err="1"/>
              <a:t>panen</a:t>
            </a:r>
            <a:r>
              <a:rPr lang="en-US" dirty="0"/>
              <a:t> </a:t>
            </a:r>
            <a:r>
              <a:rPr lang="en-US" dirty="0" err="1"/>
              <a:t>berskala</a:t>
            </a:r>
            <a:r>
              <a:rPr lang="en-US" dirty="0"/>
              <a:t> </a:t>
            </a:r>
            <a:r>
              <a:rPr lang="en-US" dirty="0" err="1"/>
              <a:t>hanya</a:t>
            </a:r>
            <a:r>
              <a:rPr lang="en-US" dirty="0"/>
              <a:t> </a:t>
            </a:r>
            <a:r>
              <a:rPr lang="en-US" dirty="0" err="1"/>
              <a:t>dilakukan</a:t>
            </a:r>
            <a:r>
              <a:rPr lang="en-US" dirty="0"/>
              <a:t> </a:t>
            </a:r>
            <a:r>
              <a:rPr lang="en-US" dirty="0" err="1"/>
              <a:t>pada</a:t>
            </a:r>
            <a:r>
              <a:rPr lang="en-US" dirty="0"/>
              <a:t> </a:t>
            </a:r>
            <a:r>
              <a:rPr lang="en-US" dirty="0" err="1"/>
              <a:t>pohon</a:t>
            </a:r>
            <a:r>
              <a:rPr lang="en-US" dirty="0"/>
              <a:t> yang </a:t>
            </a:r>
            <a:r>
              <a:rPr lang="en-US" dirty="0" err="1"/>
              <a:t>belum</a:t>
            </a:r>
            <a:r>
              <a:rPr lang="en-US" dirty="0"/>
              <a:t> </a:t>
            </a:r>
            <a:r>
              <a:rPr lang="en-US" dirty="0" err="1"/>
              <a:t>menunjukkan</a:t>
            </a:r>
            <a:r>
              <a:rPr lang="en-US" dirty="0"/>
              <a:t> </a:t>
            </a:r>
            <a:r>
              <a:rPr lang="en-US" dirty="0" err="1"/>
              <a:t>kondisi</a:t>
            </a:r>
            <a:r>
              <a:rPr lang="en-US" dirty="0"/>
              <a:t> </a:t>
            </a:r>
            <a:r>
              <a:rPr lang="en-US" dirty="0" err="1"/>
              <a:t>kematian</a:t>
            </a:r>
            <a:r>
              <a:rPr lang="en-US" dirty="0"/>
              <a:t>, </a:t>
            </a:r>
            <a:r>
              <a:rPr lang="en-US" dirty="0" err="1"/>
              <a:t>yaitu</a:t>
            </a:r>
            <a:r>
              <a:rPr lang="en-US" dirty="0"/>
              <a:t> </a:t>
            </a:r>
            <a:r>
              <a:rPr lang="en-US" dirty="0" err="1"/>
              <a:t>daun</a:t>
            </a:r>
            <a:r>
              <a:rPr lang="en-US" dirty="0"/>
              <a:t> </a:t>
            </a:r>
            <a:r>
              <a:rPr lang="en-US" dirty="0" err="1"/>
              <a:t>dan</a:t>
            </a:r>
            <a:r>
              <a:rPr lang="en-US" dirty="0"/>
              <a:t> </a:t>
            </a:r>
            <a:r>
              <a:rPr lang="en-US" dirty="0" err="1"/>
              <a:t>tajuknya</a:t>
            </a:r>
            <a:r>
              <a:rPr lang="en-US" dirty="0"/>
              <a:t> </a:t>
            </a:r>
            <a:r>
              <a:rPr lang="en-US" dirty="0" err="1"/>
              <a:t>masih</a:t>
            </a:r>
            <a:r>
              <a:rPr lang="en-US" dirty="0"/>
              <a:t> </a:t>
            </a:r>
            <a:r>
              <a:rPr lang="en-US" dirty="0" err="1"/>
              <a:t>tumbuh</a:t>
            </a:r>
            <a:r>
              <a:rPr lang="en-US" dirty="0"/>
              <a:t> </a:t>
            </a:r>
            <a:r>
              <a:rPr lang="en-US" dirty="0" err="1"/>
              <a:t>subur</a:t>
            </a:r>
            <a:r>
              <a:rPr lang="en-US" dirty="0" smtClean="0"/>
              <a:t>.</a:t>
            </a:r>
          </a:p>
          <a:p>
            <a:pPr>
              <a:spcBef>
                <a:spcPts val="0"/>
              </a:spcBef>
              <a:spcAft>
                <a:spcPts val="0"/>
              </a:spcAft>
            </a:pPr>
            <a:r>
              <a:rPr lang="en-US" b="1" dirty="0"/>
              <a:t>b). </a:t>
            </a:r>
            <a:r>
              <a:rPr lang="en-US" b="1" dirty="0" err="1"/>
              <a:t>Panen</a:t>
            </a:r>
            <a:r>
              <a:rPr lang="en-US" b="1" dirty="0"/>
              <a:t> Total</a:t>
            </a:r>
            <a:endParaRPr lang="en-US" dirty="0"/>
          </a:p>
          <a:p>
            <a:pPr>
              <a:spcBef>
                <a:spcPts val="0"/>
              </a:spcBef>
              <a:spcAft>
                <a:spcPts val="0"/>
              </a:spcAft>
            </a:pPr>
            <a:r>
              <a:rPr lang="en-US" dirty="0" err="1"/>
              <a:t>Panen</a:t>
            </a:r>
            <a:r>
              <a:rPr lang="en-US" dirty="0"/>
              <a:t> total </a:t>
            </a:r>
            <a:r>
              <a:rPr lang="en-US" dirty="0" err="1"/>
              <a:t>dilaksanakan</a:t>
            </a:r>
            <a:r>
              <a:rPr lang="en-US" dirty="0"/>
              <a:t> </a:t>
            </a:r>
            <a:r>
              <a:rPr lang="en-US" dirty="0" err="1"/>
              <a:t>terhadap</a:t>
            </a:r>
            <a:r>
              <a:rPr lang="en-US" dirty="0"/>
              <a:t> </a:t>
            </a:r>
            <a:r>
              <a:rPr lang="en-US" dirty="0" err="1"/>
              <a:t>pohon</a:t>
            </a:r>
            <a:r>
              <a:rPr lang="en-US" dirty="0"/>
              <a:t> yang </a:t>
            </a:r>
            <a:r>
              <a:rPr lang="en-US" dirty="0" err="1"/>
              <a:t>pertumbuhan</a:t>
            </a:r>
            <a:r>
              <a:rPr lang="en-US" dirty="0"/>
              <a:t> </a:t>
            </a:r>
            <a:r>
              <a:rPr lang="en-US" dirty="0" err="1"/>
              <a:t>secara</a:t>
            </a:r>
            <a:r>
              <a:rPr lang="en-US" dirty="0"/>
              <a:t> total </a:t>
            </a:r>
            <a:r>
              <a:rPr lang="en-US" dirty="0" err="1"/>
              <a:t>telah</a:t>
            </a:r>
            <a:r>
              <a:rPr lang="en-US" dirty="0"/>
              <a:t> </a:t>
            </a:r>
            <a:r>
              <a:rPr lang="en-US" dirty="0" err="1"/>
              <a:t>berhenti</a:t>
            </a:r>
            <a:r>
              <a:rPr lang="en-US" dirty="0"/>
              <a:t> </a:t>
            </a:r>
            <a:r>
              <a:rPr lang="en-US" dirty="0" err="1"/>
              <a:t>atau</a:t>
            </a:r>
            <a:r>
              <a:rPr lang="en-US" dirty="0"/>
              <a:t> </a:t>
            </a:r>
            <a:r>
              <a:rPr lang="en-US" dirty="0" err="1"/>
              <a:t>pohon</a:t>
            </a:r>
            <a:r>
              <a:rPr lang="en-US" dirty="0"/>
              <a:t> yang </a:t>
            </a:r>
            <a:r>
              <a:rPr lang="en-US" dirty="0" err="1"/>
              <a:t>sudah</a:t>
            </a:r>
            <a:r>
              <a:rPr lang="en-US" dirty="0"/>
              <a:t> </a:t>
            </a:r>
            <a:r>
              <a:rPr lang="en-US" dirty="0" err="1"/>
              <a:t>mati</a:t>
            </a:r>
            <a:r>
              <a:rPr lang="en-US" dirty="0"/>
              <a:t> </a:t>
            </a:r>
            <a:r>
              <a:rPr lang="en-US" dirty="0" err="1"/>
              <a:t>dengan</a:t>
            </a:r>
            <a:r>
              <a:rPr lang="en-US" dirty="0"/>
              <a:t> </a:t>
            </a:r>
            <a:r>
              <a:rPr lang="en-US" dirty="0" err="1"/>
              <a:t>tanda-tanda</a:t>
            </a:r>
            <a:r>
              <a:rPr lang="en-US" dirty="0"/>
              <a:t>, </a:t>
            </a:r>
            <a:r>
              <a:rPr lang="en-US" dirty="0" err="1"/>
              <a:t>cabang</a:t>
            </a:r>
            <a:r>
              <a:rPr lang="en-US" dirty="0"/>
              <a:t>  </a:t>
            </a:r>
            <a:r>
              <a:rPr lang="en-US" dirty="0" err="1"/>
              <a:t>dan</a:t>
            </a:r>
            <a:r>
              <a:rPr lang="en-US" dirty="0"/>
              <a:t> ranting </a:t>
            </a:r>
            <a:r>
              <a:rPr lang="en-US" dirty="0" err="1"/>
              <a:t>sudah</a:t>
            </a:r>
            <a:r>
              <a:rPr lang="en-US" dirty="0"/>
              <a:t> </a:t>
            </a:r>
            <a:r>
              <a:rPr lang="en-US" dirty="0" err="1"/>
              <a:t>kering</a:t>
            </a:r>
            <a:r>
              <a:rPr lang="en-US" dirty="0"/>
              <a:t> </a:t>
            </a:r>
            <a:r>
              <a:rPr lang="en-US" dirty="0" err="1"/>
              <a:t>meranggas</a:t>
            </a:r>
            <a:r>
              <a:rPr lang="en-US" dirty="0"/>
              <a:t>, </a:t>
            </a:r>
            <a:r>
              <a:rPr lang="en-US" dirty="0" err="1"/>
              <a:t>kulit</a:t>
            </a:r>
            <a:r>
              <a:rPr lang="en-US" dirty="0"/>
              <a:t> </a:t>
            </a:r>
            <a:r>
              <a:rPr lang="en-US" dirty="0" err="1"/>
              <a:t>batang</a:t>
            </a:r>
            <a:r>
              <a:rPr lang="en-US" dirty="0"/>
              <a:t> </a:t>
            </a:r>
            <a:r>
              <a:rPr lang="en-US" dirty="0" err="1"/>
              <a:t>kering</a:t>
            </a:r>
            <a:r>
              <a:rPr lang="en-US" dirty="0"/>
              <a:t> </a:t>
            </a:r>
            <a:r>
              <a:rPr lang="en-US" dirty="0" err="1"/>
              <a:t>dan</a:t>
            </a:r>
            <a:r>
              <a:rPr lang="en-US" dirty="0"/>
              <a:t> </a:t>
            </a:r>
            <a:r>
              <a:rPr lang="en-US" dirty="0" err="1"/>
              <a:t>mudah</a:t>
            </a:r>
            <a:r>
              <a:rPr lang="en-US" dirty="0"/>
              <a:t> </a:t>
            </a:r>
            <a:r>
              <a:rPr lang="en-US" dirty="0" err="1"/>
              <a:t>dikupas</a:t>
            </a:r>
            <a:r>
              <a:rPr lang="en-US" dirty="0"/>
              <a:t>, </a:t>
            </a:r>
            <a:r>
              <a:rPr lang="en-US" dirty="0" err="1"/>
              <a:t>serta</a:t>
            </a:r>
            <a:r>
              <a:rPr lang="en-US" dirty="0"/>
              <a:t> </a:t>
            </a:r>
            <a:r>
              <a:rPr lang="en-US" dirty="0" err="1"/>
              <a:t>tercium</a:t>
            </a:r>
            <a:r>
              <a:rPr lang="en-US" dirty="0"/>
              <a:t> </a:t>
            </a:r>
            <a:r>
              <a:rPr lang="en-US" dirty="0" err="1"/>
              <a:t>bau</a:t>
            </a:r>
            <a:r>
              <a:rPr lang="en-US" dirty="0"/>
              <a:t> </a:t>
            </a:r>
            <a:r>
              <a:rPr lang="en-US" dirty="0" err="1"/>
              <a:t>harum</a:t>
            </a:r>
            <a:r>
              <a:rPr lang="en-US" dirty="0"/>
              <a:t> yang </a:t>
            </a:r>
            <a:r>
              <a:rPr lang="en-US" dirty="0" err="1"/>
              <a:t>khas</a:t>
            </a:r>
            <a:r>
              <a:rPr lang="en-US" dirty="0"/>
              <a:t> </a:t>
            </a:r>
            <a:r>
              <a:rPr lang="en-US" dirty="0" err="1"/>
              <a:t>bila</a:t>
            </a:r>
            <a:r>
              <a:rPr lang="en-US" dirty="0"/>
              <a:t> </a:t>
            </a:r>
            <a:r>
              <a:rPr lang="en-US" dirty="0" err="1"/>
              <a:t>bagian</a:t>
            </a:r>
            <a:r>
              <a:rPr lang="en-US" dirty="0"/>
              <a:t> </a:t>
            </a:r>
            <a:r>
              <a:rPr lang="en-US" dirty="0" err="1"/>
              <a:t>pohon</a:t>
            </a:r>
            <a:r>
              <a:rPr lang="en-US" dirty="0"/>
              <a:t> </a:t>
            </a:r>
            <a:r>
              <a:rPr lang="en-US" dirty="0" err="1"/>
              <a:t>dibakar</a:t>
            </a:r>
            <a:r>
              <a:rPr lang="en-US" dirty="0" smtClean="0"/>
              <a:t>.</a:t>
            </a:r>
          </a:p>
          <a:p>
            <a:pPr>
              <a:spcBef>
                <a:spcPts val="0"/>
              </a:spcBef>
              <a:spcAft>
                <a:spcPts val="0"/>
              </a:spcAft>
            </a:pPr>
            <a:r>
              <a:rPr lang="en-US" dirty="0" smtClean="0"/>
              <a:t>Cara </a:t>
            </a:r>
            <a:r>
              <a:rPr lang="en-US" dirty="0" err="1"/>
              <a:t>panen</a:t>
            </a:r>
            <a:r>
              <a:rPr lang="en-US" dirty="0"/>
              <a:t> total </a:t>
            </a:r>
            <a:r>
              <a:rPr lang="en-US" dirty="0" err="1"/>
              <a:t>dilakukan</a:t>
            </a:r>
            <a:r>
              <a:rPr lang="en-US" dirty="0"/>
              <a:t> </a:t>
            </a:r>
            <a:r>
              <a:rPr lang="en-US" dirty="0" err="1"/>
              <a:t>setelah</a:t>
            </a:r>
            <a:r>
              <a:rPr lang="en-US" dirty="0"/>
              <a:t> 4 – 5 </a:t>
            </a:r>
            <a:r>
              <a:rPr lang="en-US" dirty="0" err="1"/>
              <a:t>tahun</a:t>
            </a:r>
            <a:r>
              <a:rPr lang="en-US" dirty="0"/>
              <a:t> </a:t>
            </a:r>
            <a:r>
              <a:rPr lang="en-US" dirty="0" err="1"/>
              <a:t>pohon</a:t>
            </a:r>
            <a:r>
              <a:rPr lang="en-US" dirty="0"/>
              <a:t> </a:t>
            </a:r>
            <a:r>
              <a:rPr lang="en-US" dirty="0" err="1"/>
              <a:t>diinokulasi</a:t>
            </a:r>
            <a:r>
              <a:rPr lang="en-US" dirty="0"/>
              <a:t>, </a:t>
            </a:r>
            <a:r>
              <a:rPr lang="en-US" dirty="0" err="1"/>
              <a:t>dan</a:t>
            </a:r>
            <a:r>
              <a:rPr lang="en-US" dirty="0"/>
              <a:t> </a:t>
            </a:r>
            <a:r>
              <a:rPr lang="en-US" dirty="0" err="1"/>
              <a:t>pemanenan</a:t>
            </a:r>
            <a:r>
              <a:rPr lang="en-US" dirty="0"/>
              <a:t> </a:t>
            </a:r>
            <a:r>
              <a:rPr lang="en-US" dirty="0" err="1"/>
              <a:t>dilakukan</a:t>
            </a:r>
            <a:r>
              <a:rPr lang="en-US" dirty="0"/>
              <a:t> </a:t>
            </a:r>
            <a:r>
              <a:rPr lang="en-US" dirty="0" err="1"/>
              <a:t>terhadap</a:t>
            </a:r>
            <a:r>
              <a:rPr lang="en-US" dirty="0"/>
              <a:t> </a:t>
            </a:r>
            <a:r>
              <a:rPr lang="en-US" dirty="0" err="1"/>
              <a:t>seluruh</a:t>
            </a:r>
            <a:r>
              <a:rPr lang="en-US" dirty="0"/>
              <a:t> </a:t>
            </a:r>
            <a:r>
              <a:rPr lang="en-US" dirty="0" err="1"/>
              <a:t>bagian</a:t>
            </a:r>
            <a:r>
              <a:rPr lang="en-US" dirty="0"/>
              <a:t> </a:t>
            </a:r>
            <a:r>
              <a:rPr lang="en-US" dirty="0" err="1"/>
              <a:t>tanaman</a:t>
            </a:r>
            <a:r>
              <a:rPr lang="en-US" dirty="0"/>
              <a:t> (</a:t>
            </a:r>
            <a:r>
              <a:rPr lang="en-US" dirty="0" err="1"/>
              <a:t>akar</a:t>
            </a:r>
            <a:r>
              <a:rPr lang="en-US" dirty="0"/>
              <a:t>, </a:t>
            </a:r>
            <a:r>
              <a:rPr lang="en-US" dirty="0" err="1"/>
              <a:t>batang</a:t>
            </a:r>
            <a:r>
              <a:rPr lang="en-US" dirty="0"/>
              <a:t>, </a:t>
            </a:r>
            <a:r>
              <a:rPr lang="en-US" dirty="0" err="1"/>
              <a:t>cabang</a:t>
            </a:r>
            <a:r>
              <a:rPr lang="en-US" dirty="0"/>
              <a:t> </a:t>
            </a:r>
            <a:r>
              <a:rPr lang="en-US" dirty="0" err="1"/>
              <a:t>dan</a:t>
            </a:r>
            <a:r>
              <a:rPr lang="en-US" dirty="0"/>
              <a:t> ranting). </a:t>
            </a:r>
            <a:endParaRPr lang="en-US" dirty="0" smtClean="0"/>
          </a:p>
          <a:p>
            <a:pPr>
              <a:spcBef>
                <a:spcPts val="0"/>
              </a:spcBef>
              <a:spcAft>
                <a:spcPts val="0"/>
              </a:spcAft>
            </a:pPr>
            <a:r>
              <a:rPr lang="en-US" dirty="0" err="1" smtClean="0"/>
              <a:t>Caranya</a:t>
            </a:r>
            <a:r>
              <a:rPr lang="en-US" dirty="0" smtClean="0"/>
              <a:t> </a:t>
            </a:r>
            <a:r>
              <a:rPr lang="en-US" dirty="0" err="1"/>
              <a:t>adalah</a:t>
            </a:r>
            <a:r>
              <a:rPr lang="en-US" dirty="0"/>
              <a:t> </a:t>
            </a:r>
            <a:r>
              <a:rPr lang="en-US" dirty="0" err="1"/>
              <a:t>pohon</a:t>
            </a:r>
            <a:r>
              <a:rPr lang="en-US" dirty="0"/>
              <a:t> </a:t>
            </a:r>
            <a:r>
              <a:rPr lang="en-US" dirty="0" err="1"/>
              <a:t>ditebang</a:t>
            </a:r>
            <a:r>
              <a:rPr lang="en-US" dirty="0"/>
              <a:t>, </a:t>
            </a:r>
            <a:r>
              <a:rPr lang="en-US" dirty="0" err="1"/>
              <a:t>sedangkan</a:t>
            </a:r>
            <a:r>
              <a:rPr lang="en-US" dirty="0"/>
              <a:t> </a:t>
            </a:r>
            <a:r>
              <a:rPr lang="en-US" dirty="0" err="1"/>
              <a:t>akarnya</a:t>
            </a:r>
            <a:r>
              <a:rPr lang="en-US" dirty="0"/>
              <a:t> </a:t>
            </a:r>
            <a:r>
              <a:rPr lang="en-US" dirty="0" err="1"/>
              <a:t>digali</a:t>
            </a:r>
            <a:r>
              <a:rPr lang="en-US" dirty="0"/>
              <a:t>. </a:t>
            </a:r>
            <a:r>
              <a:rPr lang="en-US" dirty="0" err="1"/>
              <a:t>Setelah</a:t>
            </a:r>
            <a:r>
              <a:rPr lang="en-US" dirty="0"/>
              <a:t> </a:t>
            </a:r>
            <a:r>
              <a:rPr lang="en-US" dirty="0" err="1"/>
              <a:t>itu</a:t>
            </a:r>
            <a:r>
              <a:rPr lang="en-US" dirty="0"/>
              <a:t> </a:t>
            </a:r>
            <a:r>
              <a:rPr lang="en-US" dirty="0" err="1"/>
              <a:t>hasilnya</a:t>
            </a:r>
            <a:r>
              <a:rPr lang="en-US" dirty="0"/>
              <a:t> </a:t>
            </a:r>
            <a:r>
              <a:rPr lang="en-US" dirty="0" err="1"/>
              <a:t>perlu</a:t>
            </a:r>
            <a:r>
              <a:rPr lang="en-US" dirty="0"/>
              <a:t> </a:t>
            </a:r>
            <a:r>
              <a:rPr lang="en-US" dirty="0" err="1"/>
              <a:t>diseleksi</a:t>
            </a:r>
            <a:r>
              <a:rPr lang="en-US" dirty="0"/>
              <a:t> </a:t>
            </a:r>
            <a:r>
              <a:rPr lang="en-US" dirty="0" err="1"/>
              <a:t>atau</a:t>
            </a:r>
            <a:r>
              <a:rPr lang="en-US" dirty="0"/>
              <a:t> </a:t>
            </a:r>
            <a:r>
              <a:rPr lang="en-US" dirty="0" err="1"/>
              <a:t>dikelompokan</a:t>
            </a:r>
            <a:r>
              <a:rPr lang="en-US" dirty="0"/>
              <a:t> </a:t>
            </a:r>
            <a:r>
              <a:rPr lang="en-US" dirty="0" err="1"/>
              <a:t>berdasarkan</a:t>
            </a:r>
            <a:r>
              <a:rPr lang="en-US" dirty="0"/>
              <a:t> </a:t>
            </a:r>
            <a:r>
              <a:rPr lang="en-US" dirty="0" err="1"/>
              <a:t>warna</a:t>
            </a:r>
            <a:r>
              <a:rPr lang="en-US" dirty="0"/>
              <a:t> </a:t>
            </a:r>
            <a:r>
              <a:rPr lang="en-US" dirty="0" err="1"/>
              <a:t>dan</a:t>
            </a:r>
            <a:r>
              <a:rPr lang="en-US" dirty="0"/>
              <a:t> </a:t>
            </a:r>
            <a:r>
              <a:rPr lang="en-US" dirty="0" err="1"/>
              <a:t>kualitas</a:t>
            </a:r>
            <a:r>
              <a:rPr lang="en-US" dirty="0"/>
              <a:t>.</a:t>
            </a:r>
          </a:p>
          <a:p>
            <a:endParaRPr lang="en-US" dirty="0"/>
          </a:p>
          <a:p>
            <a:endParaRPr lang="en-US" dirty="0"/>
          </a:p>
        </p:txBody>
      </p:sp>
    </p:spTree>
    <p:extLst>
      <p:ext uri="{BB962C8B-B14F-4D97-AF65-F5344CB8AC3E}">
        <p14:creationId xmlns:p14="http://schemas.microsoft.com/office/powerpoint/2010/main" val="2405843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47360"/>
          </a:xfrm>
        </p:spPr>
        <p:txBody>
          <a:bodyPr>
            <a:normAutofit/>
          </a:bodyPr>
          <a:lstStyle/>
          <a:p>
            <a:pPr marL="137160" indent="0">
              <a:buNone/>
            </a:pPr>
            <a:r>
              <a:rPr lang="id-ID" b="1" dirty="0" smtClean="0"/>
              <a:t>7</a:t>
            </a:r>
            <a:r>
              <a:rPr lang="en-US" b="1" dirty="0" smtClean="0"/>
              <a:t>.2. </a:t>
            </a:r>
            <a:r>
              <a:rPr lang="en-US" b="1" dirty="0" err="1" smtClean="0"/>
              <a:t>Sortiran</a:t>
            </a:r>
            <a:endParaRPr lang="en-US" dirty="0"/>
          </a:p>
          <a:p>
            <a:r>
              <a:rPr lang="en-US" dirty="0" err="1"/>
              <a:t>Setelah</a:t>
            </a:r>
            <a:r>
              <a:rPr lang="en-US" dirty="0"/>
              <a:t> </a:t>
            </a:r>
            <a:r>
              <a:rPr lang="en-US" dirty="0" err="1"/>
              <a:t>pohon</a:t>
            </a:r>
            <a:r>
              <a:rPr lang="en-US" dirty="0"/>
              <a:t> </a:t>
            </a:r>
            <a:r>
              <a:rPr lang="en-US" dirty="0" err="1"/>
              <a:t>tersebut</a:t>
            </a:r>
            <a:r>
              <a:rPr lang="en-US" dirty="0"/>
              <a:t> </a:t>
            </a:r>
            <a:r>
              <a:rPr lang="en-US" dirty="0" err="1"/>
              <a:t>ditebang</a:t>
            </a:r>
            <a:r>
              <a:rPr lang="en-US" dirty="0"/>
              <a:t> </a:t>
            </a:r>
            <a:r>
              <a:rPr lang="en-US" dirty="0" err="1"/>
              <a:t>atau</a:t>
            </a:r>
            <a:r>
              <a:rPr lang="en-US" dirty="0"/>
              <a:t> </a:t>
            </a:r>
            <a:r>
              <a:rPr lang="en-US" dirty="0" err="1"/>
              <a:t>dikeruk</a:t>
            </a:r>
            <a:r>
              <a:rPr lang="en-US" dirty="0"/>
              <a:t>, </a:t>
            </a:r>
            <a:r>
              <a:rPr lang="en-US" dirty="0" err="1"/>
              <a:t>maka</a:t>
            </a:r>
            <a:r>
              <a:rPr lang="en-US" dirty="0"/>
              <a:t> </a:t>
            </a:r>
            <a:r>
              <a:rPr lang="en-US" dirty="0" err="1"/>
              <a:t>dilakukan</a:t>
            </a:r>
            <a:r>
              <a:rPr lang="en-US" dirty="0"/>
              <a:t> </a:t>
            </a:r>
            <a:r>
              <a:rPr lang="en-US" dirty="0" err="1"/>
              <a:t>pemotongan</a:t>
            </a:r>
            <a:r>
              <a:rPr lang="en-US" dirty="0"/>
              <a:t> </a:t>
            </a:r>
            <a:r>
              <a:rPr lang="en-US" dirty="0" err="1"/>
              <a:t>untuk</a:t>
            </a:r>
            <a:r>
              <a:rPr lang="en-US" dirty="0"/>
              <a:t> </a:t>
            </a:r>
            <a:r>
              <a:rPr lang="en-US" dirty="0" err="1"/>
              <a:t>memisahkan</a:t>
            </a:r>
            <a:r>
              <a:rPr lang="en-US" dirty="0"/>
              <a:t> </a:t>
            </a:r>
            <a:r>
              <a:rPr lang="en-US" dirty="0" err="1"/>
              <a:t>gaharu</a:t>
            </a:r>
            <a:r>
              <a:rPr lang="en-US" dirty="0"/>
              <a:t> </a:t>
            </a:r>
            <a:r>
              <a:rPr lang="en-US" dirty="0" err="1"/>
              <a:t>dan</a:t>
            </a:r>
            <a:r>
              <a:rPr lang="en-US" dirty="0"/>
              <a:t> </a:t>
            </a:r>
            <a:r>
              <a:rPr lang="en-US" dirty="0" err="1"/>
              <a:t>melakukan</a:t>
            </a:r>
            <a:r>
              <a:rPr lang="en-US" dirty="0"/>
              <a:t> </a:t>
            </a:r>
            <a:r>
              <a:rPr lang="en-US" dirty="0" err="1"/>
              <a:t>sortiran</a:t>
            </a:r>
            <a:r>
              <a:rPr lang="en-US" dirty="0"/>
              <a:t>, </a:t>
            </a:r>
            <a:r>
              <a:rPr lang="en-US" dirty="0" err="1"/>
              <a:t>terutama</a:t>
            </a:r>
            <a:r>
              <a:rPr lang="en-US" dirty="0"/>
              <a:t> </a:t>
            </a:r>
            <a:r>
              <a:rPr lang="en-US" dirty="0" err="1"/>
              <a:t>bagian</a:t>
            </a:r>
            <a:r>
              <a:rPr lang="en-US" dirty="0"/>
              <a:t> </a:t>
            </a:r>
            <a:r>
              <a:rPr lang="en-US" dirty="0" err="1"/>
              <a:t>gubal</a:t>
            </a:r>
            <a:r>
              <a:rPr lang="en-US" dirty="0"/>
              <a:t> </a:t>
            </a:r>
            <a:r>
              <a:rPr lang="en-US" dirty="0" err="1"/>
              <a:t>dan</a:t>
            </a:r>
            <a:r>
              <a:rPr lang="en-US" dirty="0"/>
              <a:t> </a:t>
            </a:r>
            <a:r>
              <a:rPr lang="en-US" dirty="0" err="1"/>
              <a:t>kemedangan</a:t>
            </a:r>
            <a:r>
              <a:rPr lang="en-US" dirty="0"/>
              <a:t> (</a:t>
            </a:r>
            <a:r>
              <a:rPr lang="en-US" dirty="0" err="1"/>
              <a:t>Gambar</a:t>
            </a:r>
            <a:r>
              <a:rPr lang="en-US" dirty="0"/>
              <a:t> 17). </a:t>
            </a:r>
          </a:p>
          <a:p>
            <a:pPr lvl="0"/>
            <a:r>
              <a:rPr lang="en-US" dirty="0" err="1"/>
              <a:t>Gaharu</a:t>
            </a:r>
            <a:r>
              <a:rPr lang="en-US" dirty="0"/>
              <a:t> </a:t>
            </a:r>
            <a:r>
              <a:rPr lang="en-US" dirty="0" err="1"/>
              <a:t>dan</a:t>
            </a:r>
            <a:r>
              <a:rPr lang="en-US" dirty="0"/>
              <a:t> </a:t>
            </a:r>
            <a:r>
              <a:rPr lang="en-US" dirty="0" err="1"/>
              <a:t>kemedangan</a:t>
            </a:r>
            <a:r>
              <a:rPr lang="en-US" dirty="0"/>
              <a:t> </a:t>
            </a:r>
            <a:r>
              <a:rPr lang="en-US" dirty="0" err="1"/>
              <a:t>dikumpulkan</a:t>
            </a:r>
            <a:r>
              <a:rPr lang="en-US" dirty="0"/>
              <a:t> </a:t>
            </a:r>
            <a:r>
              <a:rPr lang="en-US" dirty="0" err="1"/>
              <a:t>dan</a:t>
            </a:r>
            <a:r>
              <a:rPr lang="en-US" dirty="0"/>
              <a:t> </a:t>
            </a:r>
            <a:r>
              <a:rPr lang="en-US" dirty="0" err="1"/>
              <a:t>dipotong</a:t>
            </a:r>
            <a:r>
              <a:rPr lang="en-US" dirty="0"/>
              <a:t> </a:t>
            </a:r>
            <a:r>
              <a:rPr lang="en-US" dirty="0" err="1"/>
              <a:t>atau</a:t>
            </a:r>
            <a:r>
              <a:rPr lang="en-US" dirty="0"/>
              <a:t> </a:t>
            </a:r>
            <a:r>
              <a:rPr lang="en-US" dirty="0" err="1"/>
              <a:t>dibelah</a:t>
            </a:r>
            <a:r>
              <a:rPr lang="en-US" dirty="0"/>
              <a:t> yang </a:t>
            </a:r>
            <a:r>
              <a:rPr lang="en-US" dirty="0" err="1"/>
              <a:t>selanjutnya</a:t>
            </a:r>
            <a:r>
              <a:rPr lang="en-US" dirty="0"/>
              <a:t> </a:t>
            </a:r>
            <a:r>
              <a:rPr lang="en-US" dirty="0" err="1"/>
              <a:t>disimpan</a:t>
            </a:r>
            <a:r>
              <a:rPr lang="en-US" dirty="0"/>
              <a:t> </a:t>
            </a:r>
            <a:r>
              <a:rPr lang="en-US" dirty="0" err="1"/>
              <a:t>dalam</a:t>
            </a:r>
            <a:r>
              <a:rPr lang="en-US" dirty="0"/>
              <a:t> </a:t>
            </a:r>
            <a:r>
              <a:rPr lang="en-US" dirty="0" err="1"/>
              <a:t>karung</a:t>
            </a:r>
            <a:r>
              <a:rPr lang="en-US" dirty="0"/>
              <a:t> yang </a:t>
            </a:r>
            <a:r>
              <a:rPr lang="en-US" dirty="0" err="1"/>
              <a:t>tersedia</a:t>
            </a:r>
            <a:r>
              <a:rPr lang="en-US" dirty="0"/>
              <a:t>. </a:t>
            </a:r>
          </a:p>
          <a:p>
            <a:pPr lvl="0"/>
            <a:r>
              <a:rPr lang="en-US" dirty="0" err="1"/>
              <a:t>Setelah</a:t>
            </a:r>
            <a:r>
              <a:rPr lang="en-US" dirty="0"/>
              <a:t> </a:t>
            </a:r>
            <a:r>
              <a:rPr lang="en-US" dirty="0" err="1"/>
              <a:t>tiba</a:t>
            </a:r>
            <a:r>
              <a:rPr lang="en-US" dirty="0"/>
              <a:t> di </a:t>
            </a:r>
            <a:r>
              <a:rPr lang="en-US" dirty="0" err="1"/>
              <a:t>rumah</a:t>
            </a:r>
            <a:r>
              <a:rPr lang="en-US" dirty="0"/>
              <a:t> </a:t>
            </a:r>
            <a:r>
              <a:rPr lang="en-US" dirty="0" err="1"/>
              <a:t>atau</a:t>
            </a:r>
            <a:r>
              <a:rPr lang="en-US" dirty="0"/>
              <a:t> di camp, </a:t>
            </a:r>
            <a:r>
              <a:rPr lang="en-US" dirty="0" err="1"/>
              <a:t>maka</a:t>
            </a:r>
            <a:r>
              <a:rPr lang="en-US" dirty="0"/>
              <a:t> </a:t>
            </a:r>
            <a:r>
              <a:rPr lang="en-US" dirty="0" err="1"/>
              <a:t>dilanjutkan</a:t>
            </a:r>
            <a:r>
              <a:rPr lang="en-US" dirty="0"/>
              <a:t> </a:t>
            </a:r>
            <a:r>
              <a:rPr lang="en-US" dirty="0" err="1"/>
              <a:t>dengan</a:t>
            </a:r>
            <a:r>
              <a:rPr lang="en-US" dirty="0"/>
              <a:t> </a:t>
            </a:r>
            <a:r>
              <a:rPr lang="en-US" dirty="0" err="1"/>
              <a:t>pembersihan</a:t>
            </a:r>
            <a:r>
              <a:rPr lang="en-US" dirty="0"/>
              <a:t> </a:t>
            </a:r>
            <a:r>
              <a:rPr lang="en-US" dirty="0" err="1"/>
              <a:t>terhadap</a:t>
            </a:r>
            <a:r>
              <a:rPr lang="en-US" dirty="0"/>
              <a:t> </a:t>
            </a:r>
            <a:r>
              <a:rPr lang="en-US" dirty="0" err="1"/>
              <a:t>tumpukan</a:t>
            </a:r>
            <a:r>
              <a:rPr lang="en-US" dirty="0"/>
              <a:t> </a:t>
            </a:r>
            <a:r>
              <a:rPr lang="en-US" dirty="0" err="1"/>
              <a:t>gaharu</a:t>
            </a:r>
            <a:r>
              <a:rPr lang="en-US" dirty="0"/>
              <a:t>, </a:t>
            </a:r>
            <a:r>
              <a:rPr lang="en-US" dirty="0" err="1"/>
              <a:t>baik</a:t>
            </a:r>
            <a:r>
              <a:rPr lang="en-US" dirty="0"/>
              <a:t> </a:t>
            </a:r>
            <a:r>
              <a:rPr lang="en-US" dirty="0" err="1"/>
              <a:t>gubal</a:t>
            </a:r>
            <a:r>
              <a:rPr lang="en-US" dirty="0"/>
              <a:t> </a:t>
            </a:r>
            <a:r>
              <a:rPr lang="en-US" dirty="0" err="1"/>
              <a:t>maupun</a:t>
            </a:r>
            <a:r>
              <a:rPr lang="en-US" dirty="0"/>
              <a:t> </a:t>
            </a:r>
            <a:r>
              <a:rPr lang="en-US" dirty="0" err="1"/>
              <a:t>kemedangan</a:t>
            </a:r>
            <a:r>
              <a:rPr lang="en-US" dirty="0"/>
              <a:t>.</a:t>
            </a:r>
          </a:p>
          <a:p>
            <a:pPr lvl="0"/>
            <a:r>
              <a:rPr lang="en-US" dirty="0" err="1"/>
              <a:t>Jika</a:t>
            </a:r>
            <a:r>
              <a:rPr lang="en-US" dirty="0"/>
              <a:t> </a:t>
            </a:r>
            <a:r>
              <a:rPr lang="en-US" dirty="0" err="1"/>
              <a:t>masih</a:t>
            </a:r>
            <a:r>
              <a:rPr lang="en-US" dirty="0"/>
              <a:t> </a:t>
            </a:r>
            <a:r>
              <a:rPr lang="en-US" dirty="0" err="1"/>
              <a:t>dalam</a:t>
            </a:r>
            <a:r>
              <a:rPr lang="en-US" dirty="0"/>
              <a:t> </a:t>
            </a:r>
            <a:r>
              <a:rPr lang="en-US" dirty="0" err="1"/>
              <a:t>batangan</a:t>
            </a:r>
            <a:r>
              <a:rPr lang="en-US" dirty="0"/>
              <a:t> </a:t>
            </a:r>
            <a:r>
              <a:rPr lang="en-US" dirty="0" err="1"/>
              <a:t>atau</a:t>
            </a:r>
            <a:r>
              <a:rPr lang="en-US" dirty="0"/>
              <a:t> </a:t>
            </a:r>
            <a:r>
              <a:rPr lang="en-US" dirty="0" err="1"/>
              <a:t>balok</a:t>
            </a:r>
            <a:r>
              <a:rPr lang="en-US" dirty="0"/>
              <a:t> </a:t>
            </a:r>
            <a:r>
              <a:rPr lang="en-US" dirty="0" err="1"/>
              <a:t>maka</a:t>
            </a:r>
            <a:r>
              <a:rPr lang="en-US" dirty="0"/>
              <a:t> </a:t>
            </a:r>
            <a:r>
              <a:rPr lang="en-US" dirty="0" err="1"/>
              <a:t>perlu</a:t>
            </a:r>
            <a:r>
              <a:rPr lang="en-US" dirty="0"/>
              <a:t> </a:t>
            </a:r>
            <a:r>
              <a:rPr lang="en-US" dirty="0" err="1"/>
              <a:t>dibentuk</a:t>
            </a:r>
            <a:r>
              <a:rPr lang="en-US" dirty="0"/>
              <a:t> </a:t>
            </a:r>
            <a:r>
              <a:rPr lang="en-US" dirty="0" err="1"/>
              <a:t>berdasarkan</a:t>
            </a:r>
            <a:r>
              <a:rPr lang="en-US" dirty="0"/>
              <a:t> </a:t>
            </a:r>
            <a:r>
              <a:rPr lang="en-US" dirty="0" err="1"/>
              <a:t>jenis</a:t>
            </a:r>
            <a:r>
              <a:rPr lang="en-US" dirty="0"/>
              <a:t> </a:t>
            </a:r>
            <a:r>
              <a:rPr lang="en-US" dirty="0" err="1"/>
              <a:t>dengan</a:t>
            </a:r>
            <a:r>
              <a:rPr lang="en-US" dirty="0"/>
              <a:t> </a:t>
            </a:r>
            <a:r>
              <a:rPr lang="en-US" dirty="0" err="1"/>
              <a:t>cara</a:t>
            </a:r>
            <a:r>
              <a:rPr lang="en-US" dirty="0"/>
              <a:t> </a:t>
            </a:r>
            <a:r>
              <a:rPr lang="en-US" dirty="0" err="1"/>
              <a:t>dikerok</a:t>
            </a:r>
            <a:r>
              <a:rPr lang="en-US" dirty="0"/>
              <a:t> </a:t>
            </a:r>
            <a:r>
              <a:rPr lang="en-US" dirty="0" err="1"/>
              <a:t>sampai</a:t>
            </a:r>
            <a:r>
              <a:rPr lang="en-US" dirty="0"/>
              <a:t> </a:t>
            </a:r>
            <a:r>
              <a:rPr lang="en-US" dirty="0" err="1"/>
              <a:t>terbentuk</a:t>
            </a:r>
            <a:r>
              <a:rPr lang="en-US" dirty="0"/>
              <a:t> </a:t>
            </a:r>
            <a:r>
              <a:rPr lang="en-US" dirty="0" err="1"/>
              <a:t>serpihan-serpihan</a:t>
            </a:r>
            <a:r>
              <a:rPr lang="en-US" dirty="0"/>
              <a:t> </a:t>
            </a:r>
            <a:r>
              <a:rPr lang="en-US" dirty="0" err="1"/>
              <a:t>kayu</a:t>
            </a:r>
            <a:r>
              <a:rPr lang="en-US" dirty="0"/>
              <a:t> </a:t>
            </a:r>
            <a:r>
              <a:rPr lang="en-US" dirty="0" err="1"/>
              <a:t>gaharu</a:t>
            </a:r>
            <a:r>
              <a:rPr lang="en-US" dirty="0"/>
              <a:t> </a:t>
            </a:r>
            <a:r>
              <a:rPr lang="en-US" dirty="0" err="1"/>
              <a:t>serta</a:t>
            </a:r>
            <a:r>
              <a:rPr lang="en-US" dirty="0"/>
              <a:t> </a:t>
            </a:r>
            <a:r>
              <a:rPr lang="en-US" dirty="0" err="1"/>
              <a:t>sisa</a:t>
            </a:r>
            <a:r>
              <a:rPr lang="en-US" dirty="0"/>
              <a:t> </a:t>
            </a:r>
            <a:r>
              <a:rPr lang="en-US" dirty="0" err="1"/>
              <a:t>abuk</a:t>
            </a:r>
            <a:r>
              <a:rPr lang="en-US" dirty="0"/>
              <a:t> </a:t>
            </a:r>
            <a:r>
              <a:rPr lang="en-US" dirty="0" err="1"/>
              <a:t>dari</a:t>
            </a:r>
            <a:r>
              <a:rPr lang="en-US" dirty="0"/>
              <a:t> </a:t>
            </a:r>
            <a:r>
              <a:rPr lang="en-US" dirty="0" err="1"/>
              <a:t>lapukan</a:t>
            </a:r>
            <a:r>
              <a:rPr lang="en-US" dirty="0"/>
              <a:t> </a:t>
            </a:r>
            <a:r>
              <a:rPr lang="en-US" dirty="0" err="1"/>
              <a:t>gaharu</a:t>
            </a:r>
            <a:r>
              <a:rPr lang="en-US" dirty="0"/>
              <a:t> </a:t>
            </a:r>
            <a:r>
              <a:rPr lang="en-US" dirty="0" err="1"/>
              <a:t>dan</a:t>
            </a:r>
            <a:r>
              <a:rPr lang="en-US" dirty="0"/>
              <a:t> </a:t>
            </a:r>
            <a:r>
              <a:rPr lang="en-US" dirty="0" err="1"/>
              <a:t>sisa</a:t>
            </a:r>
            <a:r>
              <a:rPr lang="en-US" dirty="0"/>
              <a:t> </a:t>
            </a:r>
            <a:r>
              <a:rPr lang="en-US" dirty="0" err="1"/>
              <a:t>kerokan</a:t>
            </a:r>
            <a:r>
              <a:rPr lang="en-US" dirty="0"/>
              <a:t>.  </a:t>
            </a:r>
          </a:p>
          <a:p>
            <a:r>
              <a:rPr lang="fi-FI" dirty="0"/>
              <a:t>Sortiran dilakukan untuk memisahkan hasil gaharu menurut kelas-kelasnya. </a:t>
            </a:r>
            <a:endParaRPr lang="en-US" dirty="0"/>
          </a:p>
        </p:txBody>
      </p:sp>
    </p:spTree>
    <p:extLst>
      <p:ext uri="{BB962C8B-B14F-4D97-AF65-F5344CB8AC3E}">
        <p14:creationId xmlns:p14="http://schemas.microsoft.com/office/powerpoint/2010/main" val="2154456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381000"/>
          </a:xfrm>
        </p:spPr>
        <p:txBody>
          <a:bodyPr>
            <a:normAutofit lnSpcReduction="10000"/>
          </a:bodyPr>
          <a:lstStyle/>
          <a:p>
            <a:r>
              <a:rPr lang="en-US" dirty="0" err="1" smtClean="0"/>
              <a:t>Gambar</a:t>
            </a:r>
            <a:r>
              <a:rPr lang="en-US" dirty="0" smtClean="0"/>
              <a:t> </a:t>
            </a:r>
            <a:r>
              <a:rPr lang="en-US" dirty="0" err="1" smtClean="0"/>
              <a:t>melakukan</a:t>
            </a:r>
            <a:r>
              <a:rPr lang="en-US" dirty="0" smtClean="0"/>
              <a:t> </a:t>
            </a:r>
            <a:r>
              <a:rPr lang="en-US" dirty="0" err="1" smtClean="0"/>
              <a:t>sortiran</a:t>
            </a:r>
            <a:r>
              <a:rPr lang="en-US" dirty="0" smtClean="0"/>
              <a:t>  </a:t>
            </a:r>
            <a:r>
              <a:rPr lang="en-US" dirty="0" err="1" smtClean="0"/>
              <a:t>dan</a:t>
            </a:r>
            <a:r>
              <a:rPr lang="en-US" dirty="0" smtClean="0"/>
              <a:t> </a:t>
            </a:r>
            <a:r>
              <a:rPr lang="en-US" dirty="0" err="1" smtClean="0"/>
              <a:t>hasilnya</a:t>
            </a:r>
            <a:endParaRPr lang="en-US" dirty="0"/>
          </a:p>
        </p:txBody>
      </p:sp>
      <p:pic>
        <p:nvPicPr>
          <p:cNvPr id="1026" name="Picture 1" descr="C:\Users\Acer\Documents\Foto-foto di Putussibau 2\Benuis\Proses Pemanenan\DSCN13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90601"/>
            <a:ext cx="2591349"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Acer\Documents\Foto-foto di Putussibau 2\Benuis\Proses Pemanenan\IMG-20120628-003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990600"/>
            <a:ext cx="2536602" cy="220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 descr="C:\Users\Acer\Documents\Foto-foto di Putussibau 2\Benuis\Proses Pemanenan\IMG-20120628-00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5959" y="969336"/>
            <a:ext cx="2649391" cy="223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descr="C:\Users\Acer\Documents\Foto-foto di Putussibau 2\Benuis\Proses Pemanenan\IMG-20120628-0029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415" y="3733799"/>
            <a:ext cx="2615257" cy="20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descr="C:\Users\Acer\Documents\Foto-foto di Putussibau 2\Benuis\Proses Pemanenan\IMG-20120628-0031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3733800"/>
            <a:ext cx="2536602" cy="20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6" descr="C:\Users\Acer\Documents\Foto-foto di Putussibau 2\Benuis\Proses Pemanenan\DSCN14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5999" y="3733799"/>
            <a:ext cx="2719351"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645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id-ID" b="1" dirty="0"/>
              <a:t>8</a:t>
            </a:r>
            <a:r>
              <a:rPr lang="en-US" b="1" dirty="0"/>
              <a:t>. Grading </a:t>
            </a:r>
            <a:r>
              <a:rPr lang="en-US" b="1" dirty="0" err="1"/>
              <a:t>atau</a:t>
            </a:r>
            <a:r>
              <a:rPr lang="en-US" b="1" dirty="0"/>
              <a:t> </a:t>
            </a:r>
            <a:r>
              <a:rPr lang="id-ID" b="1" dirty="0" err="1" smtClean="0"/>
              <a:t>S</a:t>
            </a:r>
            <a:r>
              <a:rPr lang="en-US" b="1" dirty="0" err="1" smtClean="0"/>
              <a:t>eleksi</a:t>
            </a:r>
            <a:r>
              <a:rPr lang="en-US" b="1" dirty="0" smtClean="0"/>
              <a:t> </a:t>
            </a:r>
            <a:r>
              <a:rPr lang="id-ID" b="1" dirty="0" smtClean="0"/>
              <a:t>P</a:t>
            </a:r>
            <a:r>
              <a:rPr lang="en-US" b="1" dirty="0" err="1" smtClean="0"/>
              <a:t>roduksi</a:t>
            </a:r>
            <a:endParaRPr lang="en-US" dirty="0"/>
          </a:p>
        </p:txBody>
      </p:sp>
      <p:sp>
        <p:nvSpPr>
          <p:cNvPr id="3" name="Content Placeholder 2"/>
          <p:cNvSpPr>
            <a:spLocks noGrp="1"/>
          </p:cNvSpPr>
          <p:nvPr>
            <p:ph idx="1"/>
          </p:nvPr>
        </p:nvSpPr>
        <p:spPr>
          <a:xfrm>
            <a:off x="685346" y="1732450"/>
            <a:ext cx="7765322" cy="4864902"/>
          </a:xfrm>
        </p:spPr>
        <p:txBody>
          <a:bodyPr>
            <a:normAutofit fontScale="92500" lnSpcReduction="20000"/>
          </a:bodyPr>
          <a:lstStyle/>
          <a:p>
            <a:r>
              <a:rPr lang="en-US" dirty="0" err="1" smtClean="0"/>
              <a:t>Produk</a:t>
            </a:r>
            <a:r>
              <a:rPr lang="en-US" dirty="0" smtClean="0"/>
              <a:t> </a:t>
            </a:r>
            <a:r>
              <a:rPr lang="en-US" dirty="0" err="1"/>
              <a:t>gaharu</a:t>
            </a:r>
            <a:r>
              <a:rPr lang="en-US" dirty="0"/>
              <a:t> yang </a:t>
            </a:r>
            <a:r>
              <a:rPr lang="en-US" dirty="0" err="1"/>
              <a:t>baru</a:t>
            </a:r>
            <a:r>
              <a:rPr lang="en-US" dirty="0"/>
              <a:t> </a:t>
            </a:r>
            <a:r>
              <a:rPr lang="en-US" dirty="0" err="1"/>
              <a:t>dipanen</a:t>
            </a:r>
            <a:r>
              <a:rPr lang="en-US" dirty="0"/>
              <a:t> </a:t>
            </a:r>
            <a:r>
              <a:rPr lang="en-US" dirty="0" err="1"/>
              <a:t>diseleksi</a:t>
            </a:r>
            <a:r>
              <a:rPr lang="en-US" dirty="0"/>
              <a:t> </a:t>
            </a:r>
            <a:r>
              <a:rPr lang="en-US" dirty="0" err="1"/>
              <a:t>berdasarkan</a:t>
            </a:r>
            <a:r>
              <a:rPr lang="en-US" dirty="0"/>
              <a:t> </a:t>
            </a:r>
            <a:r>
              <a:rPr lang="en-US" dirty="0" err="1"/>
              <a:t>kelas</a:t>
            </a:r>
            <a:r>
              <a:rPr lang="en-US" dirty="0"/>
              <a:t>. </a:t>
            </a:r>
            <a:r>
              <a:rPr lang="fi-FI" dirty="0"/>
              <a:t>Pengkelasan ini merupakan syarat untuk penentuan kualitas (mutu) dan harga jual gaharu. </a:t>
            </a:r>
            <a:r>
              <a:rPr lang="en-US" dirty="0" err="1"/>
              <a:t>Kualitas</a:t>
            </a:r>
            <a:r>
              <a:rPr lang="en-US" dirty="0"/>
              <a:t> </a:t>
            </a:r>
            <a:r>
              <a:rPr lang="en-US" dirty="0" err="1"/>
              <a:t>gaharu</a:t>
            </a:r>
            <a:r>
              <a:rPr lang="en-US" dirty="0"/>
              <a:t> </a:t>
            </a:r>
            <a:r>
              <a:rPr lang="en-US" dirty="0" err="1"/>
              <a:t>dapat</a:t>
            </a:r>
            <a:r>
              <a:rPr lang="en-US" dirty="0"/>
              <a:t> </a:t>
            </a:r>
            <a:r>
              <a:rPr lang="en-US" dirty="0" err="1"/>
              <a:t>dikelompokkan</a:t>
            </a:r>
            <a:r>
              <a:rPr lang="en-US" dirty="0"/>
              <a:t> </a:t>
            </a:r>
            <a:r>
              <a:rPr lang="en-US" dirty="0" err="1"/>
              <a:t>sebagai</a:t>
            </a:r>
            <a:r>
              <a:rPr lang="en-US" dirty="0"/>
              <a:t> </a:t>
            </a:r>
            <a:r>
              <a:rPr lang="en-US" dirty="0" err="1"/>
              <a:t>berikut</a:t>
            </a:r>
            <a:r>
              <a:rPr lang="en-US" dirty="0"/>
              <a:t> :</a:t>
            </a:r>
          </a:p>
          <a:p>
            <a:pPr marL="531813" indent="-265113">
              <a:buNone/>
            </a:pPr>
            <a:r>
              <a:rPr lang="en-US" dirty="0"/>
              <a:t>1). </a:t>
            </a:r>
            <a:r>
              <a:rPr lang="en-US" dirty="0" err="1"/>
              <a:t>Gubal</a:t>
            </a:r>
            <a:r>
              <a:rPr lang="en-US" dirty="0"/>
              <a:t> </a:t>
            </a:r>
            <a:r>
              <a:rPr lang="en-US" dirty="0" err="1"/>
              <a:t>gaharu</a:t>
            </a:r>
            <a:r>
              <a:rPr lang="en-US" dirty="0"/>
              <a:t> </a:t>
            </a:r>
            <a:r>
              <a:rPr lang="en-US" dirty="0" err="1"/>
              <a:t>adalah</a:t>
            </a:r>
            <a:r>
              <a:rPr lang="en-US" dirty="0"/>
              <a:t> </a:t>
            </a:r>
            <a:r>
              <a:rPr lang="en-US" dirty="0" err="1"/>
              <a:t>kayu</a:t>
            </a:r>
            <a:r>
              <a:rPr lang="en-US" dirty="0"/>
              <a:t> yang </a:t>
            </a:r>
            <a:r>
              <a:rPr lang="en-US" dirty="0" err="1"/>
              <a:t>berasal</a:t>
            </a:r>
            <a:r>
              <a:rPr lang="en-US" dirty="0"/>
              <a:t> </a:t>
            </a:r>
            <a:r>
              <a:rPr lang="en-US" dirty="0" err="1"/>
              <a:t>dari</a:t>
            </a:r>
            <a:r>
              <a:rPr lang="en-US" dirty="0"/>
              <a:t> </a:t>
            </a:r>
            <a:r>
              <a:rPr lang="en-US" dirty="0" err="1"/>
              <a:t>pohon</a:t>
            </a:r>
            <a:r>
              <a:rPr lang="en-US" dirty="0"/>
              <a:t> </a:t>
            </a:r>
            <a:r>
              <a:rPr lang="en-US" dirty="0" err="1"/>
              <a:t>atau</a:t>
            </a:r>
            <a:r>
              <a:rPr lang="en-US" dirty="0"/>
              <a:t> </a:t>
            </a:r>
            <a:r>
              <a:rPr lang="en-US" dirty="0" err="1"/>
              <a:t>bagian</a:t>
            </a:r>
            <a:r>
              <a:rPr lang="en-US" dirty="0"/>
              <a:t> </a:t>
            </a:r>
            <a:r>
              <a:rPr lang="en-US" dirty="0" err="1"/>
              <a:t>pohon</a:t>
            </a:r>
            <a:r>
              <a:rPr lang="en-US" dirty="0"/>
              <a:t> </a:t>
            </a:r>
            <a:r>
              <a:rPr lang="en-US" dirty="0" err="1"/>
              <a:t>penghasil</a:t>
            </a:r>
            <a:r>
              <a:rPr lang="en-US" dirty="0"/>
              <a:t> </a:t>
            </a:r>
            <a:r>
              <a:rPr lang="en-US" dirty="0" err="1"/>
              <a:t>gaharu</a:t>
            </a:r>
            <a:r>
              <a:rPr lang="en-US" dirty="0"/>
              <a:t>, </a:t>
            </a:r>
            <a:r>
              <a:rPr lang="en-US" dirty="0" err="1"/>
              <a:t>memiliki</a:t>
            </a:r>
            <a:r>
              <a:rPr lang="en-US" dirty="0"/>
              <a:t> </a:t>
            </a:r>
            <a:r>
              <a:rPr lang="en-US" dirty="0" err="1"/>
              <a:t>kandungan</a:t>
            </a:r>
            <a:r>
              <a:rPr lang="en-US" dirty="0"/>
              <a:t> </a:t>
            </a:r>
            <a:r>
              <a:rPr lang="en-US" dirty="0" err="1"/>
              <a:t>damar</a:t>
            </a:r>
            <a:r>
              <a:rPr lang="en-US" dirty="0"/>
              <a:t> </a:t>
            </a:r>
            <a:r>
              <a:rPr lang="en-US" dirty="0" err="1"/>
              <a:t>wangi</a:t>
            </a:r>
            <a:r>
              <a:rPr lang="en-US" dirty="0"/>
              <a:t> </a:t>
            </a:r>
            <a:r>
              <a:rPr lang="en-US" dirty="0" err="1"/>
              <a:t>dengan</a:t>
            </a:r>
            <a:r>
              <a:rPr lang="en-US" dirty="0"/>
              <a:t> aroma yang </a:t>
            </a:r>
            <a:r>
              <a:rPr lang="en-US" dirty="0" err="1"/>
              <a:t>agak</a:t>
            </a:r>
            <a:r>
              <a:rPr lang="en-US" dirty="0"/>
              <a:t> </a:t>
            </a:r>
            <a:r>
              <a:rPr lang="en-US" dirty="0" err="1"/>
              <a:t>kuat</a:t>
            </a:r>
            <a:r>
              <a:rPr lang="en-US" dirty="0"/>
              <a:t>, </a:t>
            </a:r>
            <a:r>
              <a:rPr lang="en-US" dirty="0" err="1"/>
              <a:t>ditandai</a:t>
            </a:r>
            <a:r>
              <a:rPr lang="en-US" dirty="0"/>
              <a:t> </a:t>
            </a:r>
            <a:r>
              <a:rPr lang="en-US" dirty="0" err="1"/>
              <a:t>oleh</a:t>
            </a:r>
            <a:r>
              <a:rPr lang="en-US" dirty="0"/>
              <a:t> </a:t>
            </a:r>
            <a:r>
              <a:rPr lang="en-US" dirty="0" err="1"/>
              <a:t>warnanya</a:t>
            </a:r>
            <a:r>
              <a:rPr lang="en-US" dirty="0"/>
              <a:t> yang </a:t>
            </a:r>
            <a:r>
              <a:rPr lang="en-US" dirty="0" err="1"/>
              <a:t>hitam</a:t>
            </a:r>
            <a:r>
              <a:rPr lang="en-US" dirty="0"/>
              <a:t> </a:t>
            </a:r>
            <a:r>
              <a:rPr lang="en-US" dirty="0" err="1"/>
              <a:t>atau</a:t>
            </a:r>
            <a:r>
              <a:rPr lang="en-US" dirty="0"/>
              <a:t> </a:t>
            </a:r>
            <a:r>
              <a:rPr lang="en-US" dirty="0" err="1"/>
              <a:t>kehitam-hitaman</a:t>
            </a:r>
            <a:r>
              <a:rPr lang="en-US" dirty="0"/>
              <a:t> </a:t>
            </a:r>
            <a:r>
              <a:rPr lang="en-US" dirty="0" err="1"/>
              <a:t>berseling</a:t>
            </a:r>
            <a:r>
              <a:rPr lang="en-US" dirty="0"/>
              <a:t> </a:t>
            </a:r>
            <a:r>
              <a:rPr lang="en-US" dirty="0" err="1"/>
              <a:t>coklat</a:t>
            </a:r>
            <a:r>
              <a:rPr lang="en-US" dirty="0"/>
              <a:t>.</a:t>
            </a:r>
          </a:p>
          <a:p>
            <a:pPr marL="531813" indent="-265113">
              <a:buNone/>
            </a:pPr>
            <a:r>
              <a:rPr lang="en-US" dirty="0"/>
              <a:t>2). </a:t>
            </a:r>
            <a:r>
              <a:rPr lang="en-US" dirty="0" err="1"/>
              <a:t>Kemedangan</a:t>
            </a:r>
            <a:r>
              <a:rPr lang="en-US" dirty="0"/>
              <a:t> </a:t>
            </a:r>
            <a:r>
              <a:rPr lang="en-US" dirty="0" err="1"/>
              <a:t>adalah</a:t>
            </a:r>
            <a:r>
              <a:rPr lang="en-US" dirty="0"/>
              <a:t> </a:t>
            </a:r>
            <a:r>
              <a:rPr lang="en-US" dirty="0" err="1"/>
              <a:t>kayu</a:t>
            </a:r>
            <a:r>
              <a:rPr lang="en-US" dirty="0"/>
              <a:t> yang </a:t>
            </a:r>
            <a:r>
              <a:rPr lang="en-US" dirty="0" err="1"/>
              <a:t>berasal</a:t>
            </a:r>
            <a:r>
              <a:rPr lang="en-US" dirty="0"/>
              <a:t> </a:t>
            </a:r>
            <a:r>
              <a:rPr lang="en-US" dirty="0" err="1"/>
              <a:t>dari</a:t>
            </a:r>
            <a:r>
              <a:rPr lang="en-US" dirty="0"/>
              <a:t> </a:t>
            </a:r>
            <a:r>
              <a:rPr lang="en-US" dirty="0" err="1"/>
              <a:t>pohon</a:t>
            </a:r>
            <a:r>
              <a:rPr lang="en-US" dirty="0"/>
              <a:t> </a:t>
            </a:r>
            <a:r>
              <a:rPr lang="en-US" dirty="0" err="1"/>
              <a:t>atau</a:t>
            </a:r>
            <a:r>
              <a:rPr lang="en-US" dirty="0"/>
              <a:t> </a:t>
            </a:r>
            <a:r>
              <a:rPr lang="en-US" dirty="0" err="1"/>
              <a:t>bagian</a:t>
            </a:r>
            <a:r>
              <a:rPr lang="en-US" dirty="0"/>
              <a:t> </a:t>
            </a:r>
            <a:r>
              <a:rPr lang="en-US" dirty="0" err="1"/>
              <a:t>pohon</a:t>
            </a:r>
            <a:r>
              <a:rPr lang="en-US" dirty="0"/>
              <a:t> </a:t>
            </a:r>
            <a:r>
              <a:rPr lang="en-US" dirty="0" err="1"/>
              <a:t>penghasil</a:t>
            </a:r>
            <a:r>
              <a:rPr lang="en-US" dirty="0"/>
              <a:t> </a:t>
            </a:r>
            <a:r>
              <a:rPr lang="en-US" dirty="0" err="1"/>
              <a:t>gaharu</a:t>
            </a:r>
            <a:r>
              <a:rPr lang="en-US" dirty="0"/>
              <a:t>, </a:t>
            </a:r>
            <a:r>
              <a:rPr lang="en-US" dirty="0" err="1"/>
              <a:t>memiliki</a:t>
            </a:r>
            <a:r>
              <a:rPr lang="en-US" dirty="0"/>
              <a:t> </a:t>
            </a:r>
            <a:r>
              <a:rPr lang="en-US" dirty="0" err="1"/>
              <a:t>kandungan</a:t>
            </a:r>
            <a:r>
              <a:rPr lang="en-US" dirty="0"/>
              <a:t> </a:t>
            </a:r>
            <a:r>
              <a:rPr lang="en-US" dirty="0" err="1"/>
              <a:t>damar</a:t>
            </a:r>
            <a:r>
              <a:rPr lang="en-US" dirty="0"/>
              <a:t> </a:t>
            </a:r>
            <a:r>
              <a:rPr lang="en-US" dirty="0" err="1"/>
              <a:t>wangi</a:t>
            </a:r>
            <a:r>
              <a:rPr lang="en-US" dirty="0"/>
              <a:t> </a:t>
            </a:r>
            <a:r>
              <a:rPr lang="en-US" dirty="0" err="1"/>
              <a:t>dengan</a:t>
            </a:r>
            <a:r>
              <a:rPr lang="en-US" dirty="0"/>
              <a:t> aroma yang </a:t>
            </a:r>
            <a:r>
              <a:rPr lang="en-US" dirty="0" err="1"/>
              <a:t>lemah</a:t>
            </a:r>
            <a:r>
              <a:rPr lang="en-US" dirty="0"/>
              <a:t>, </a:t>
            </a:r>
            <a:r>
              <a:rPr lang="en-US" dirty="0" err="1"/>
              <a:t>ditandai</a:t>
            </a:r>
            <a:r>
              <a:rPr lang="en-US" dirty="0"/>
              <a:t> </a:t>
            </a:r>
            <a:r>
              <a:rPr lang="en-US" dirty="0" err="1"/>
              <a:t>oleh</a:t>
            </a:r>
            <a:r>
              <a:rPr lang="en-US" dirty="0"/>
              <a:t> </a:t>
            </a:r>
            <a:r>
              <a:rPr lang="en-US" dirty="0" err="1"/>
              <a:t>warnanya</a:t>
            </a:r>
            <a:r>
              <a:rPr lang="en-US" dirty="0"/>
              <a:t> yang </a:t>
            </a:r>
            <a:r>
              <a:rPr lang="en-US" dirty="0" err="1"/>
              <a:t>putih</a:t>
            </a:r>
            <a:r>
              <a:rPr lang="en-US" dirty="0"/>
              <a:t> </a:t>
            </a:r>
            <a:r>
              <a:rPr lang="en-US" dirty="0" err="1"/>
              <a:t>keabu-abuan</a:t>
            </a:r>
            <a:r>
              <a:rPr lang="en-US" dirty="0"/>
              <a:t> </a:t>
            </a:r>
            <a:r>
              <a:rPr lang="en-US" dirty="0" err="1"/>
              <a:t>sampai</a:t>
            </a:r>
            <a:r>
              <a:rPr lang="en-US" dirty="0"/>
              <a:t> </a:t>
            </a:r>
            <a:r>
              <a:rPr lang="en-US" dirty="0" err="1"/>
              <a:t>kecoklat-coklatan</a:t>
            </a:r>
            <a:r>
              <a:rPr lang="en-US" dirty="0"/>
              <a:t>, </a:t>
            </a:r>
            <a:r>
              <a:rPr lang="en-US" dirty="0" err="1"/>
              <a:t>berserat</a:t>
            </a:r>
            <a:r>
              <a:rPr lang="en-US" dirty="0"/>
              <a:t> </a:t>
            </a:r>
            <a:r>
              <a:rPr lang="en-US" dirty="0" err="1"/>
              <a:t>kasar</a:t>
            </a:r>
            <a:r>
              <a:rPr lang="en-US" dirty="0"/>
              <a:t>, </a:t>
            </a:r>
            <a:r>
              <a:rPr lang="en-US" dirty="0" err="1"/>
              <a:t>dan</a:t>
            </a:r>
            <a:r>
              <a:rPr lang="en-US" dirty="0"/>
              <a:t> </a:t>
            </a:r>
            <a:r>
              <a:rPr lang="en-US" dirty="0" err="1"/>
              <a:t>kayunya</a:t>
            </a:r>
            <a:r>
              <a:rPr lang="en-US" dirty="0"/>
              <a:t> yang </a:t>
            </a:r>
            <a:r>
              <a:rPr lang="en-US" dirty="0" err="1"/>
              <a:t>lunak</a:t>
            </a:r>
            <a:r>
              <a:rPr lang="en-US" dirty="0"/>
              <a:t>. </a:t>
            </a:r>
          </a:p>
          <a:p>
            <a:pPr marL="531813" indent="-265113">
              <a:buNone/>
            </a:pPr>
            <a:r>
              <a:rPr lang="en-US" dirty="0"/>
              <a:t>3). </a:t>
            </a:r>
            <a:r>
              <a:rPr lang="en-US" dirty="0" err="1"/>
              <a:t>Abuk</a:t>
            </a:r>
            <a:r>
              <a:rPr lang="en-US" dirty="0"/>
              <a:t> </a:t>
            </a:r>
            <a:r>
              <a:rPr lang="en-US" dirty="0" err="1"/>
              <a:t>gaharu</a:t>
            </a:r>
            <a:r>
              <a:rPr lang="en-US" dirty="0"/>
              <a:t> </a:t>
            </a:r>
            <a:r>
              <a:rPr lang="en-US" dirty="0" err="1"/>
              <a:t>adalah</a:t>
            </a:r>
            <a:r>
              <a:rPr lang="en-US" dirty="0"/>
              <a:t> </a:t>
            </a:r>
            <a:r>
              <a:rPr lang="en-US" dirty="0" err="1"/>
              <a:t>serbuk</a:t>
            </a:r>
            <a:r>
              <a:rPr lang="en-US" dirty="0"/>
              <a:t> </a:t>
            </a:r>
            <a:r>
              <a:rPr lang="en-US" dirty="0" err="1"/>
              <a:t>kayu</a:t>
            </a:r>
            <a:r>
              <a:rPr lang="en-US" dirty="0"/>
              <a:t> </a:t>
            </a:r>
            <a:r>
              <a:rPr lang="en-US" dirty="0" err="1"/>
              <a:t>gaharu</a:t>
            </a:r>
            <a:r>
              <a:rPr lang="en-US" dirty="0"/>
              <a:t> yang </a:t>
            </a:r>
            <a:r>
              <a:rPr lang="en-US" dirty="0" err="1"/>
              <a:t>dihasilkan</a:t>
            </a:r>
            <a:r>
              <a:rPr lang="en-US" dirty="0"/>
              <a:t> </a:t>
            </a:r>
            <a:r>
              <a:rPr lang="en-US" dirty="0" err="1"/>
              <a:t>dari</a:t>
            </a:r>
            <a:r>
              <a:rPr lang="en-US" dirty="0"/>
              <a:t> proses </a:t>
            </a:r>
            <a:r>
              <a:rPr lang="en-US" dirty="0" err="1"/>
              <a:t>penggilingan</a:t>
            </a:r>
            <a:r>
              <a:rPr lang="en-US" dirty="0"/>
              <a:t> </a:t>
            </a:r>
            <a:r>
              <a:rPr lang="en-US" dirty="0" err="1"/>
              <a:t>atau</a:t>
            </a:r>
            <a:r>
              <a:rPr lang="en-US" dirty="0"/>
              <a:t> </a:t>
            </a:r>
            <a:r>
              <a:rPr lang="en-US" dirty="0" err="1"/>
              <a:t>penghancuran</a:t>
            </a:r>
            <a:r>
              <a:rPr lang="en-US" dirty="0"/>
              <a:t> </a:t>
            </a:r>
            <a:r>
              <a:rPr lang="en-US" dirty="0" err="1"/>
              <a:t>kayu</a:t>
            </a:r>
            <a:r>
              <a:rPr lang="en-US" dirty="0"/>
              <a:t> </a:t>
            </a:r>
            <a:r>
              <a:rPr lang="en-US" dirty="0" err="1"/>
              <a:t>gaharu</a:t>
            </a:r>
            <a:r>
              <a:rPr lang="en-US" dirty="0"/>
              <a:t> </a:t>
            </a:r>
            <a:r>
              <a:rPr lang="en-US" dirty="0" err="1"/>
              <a:t>sisa</a:t>
            </a:r>
            <a:r>
              <a:rPr lang="en-US" dirty="0"/>
              <a:t> </a:t>
            </a:r>
            <a:r>
              <a:rPr lang="en-US" dirty="0" err="1"/>
              <a:t>pembersihan</a:t>
            </a:r>
            <a:r>
              <a:rPr lang="en-US" dirty="0"/>
              <a:t> </a:t>
            </a:r>
            <a:r>
              <a:rPr lang="en-US" dirty="0" err="1"/>
              <a:t>atau</a:t>
            </a:r>
            <a:r>
              <a:rPr lang="en-US" dirty="0"/>
              <a:t> </a:t>
            </a:r>
            <a:r>
              <a:rPr lang="en-US" dirty="0" err="1"/>
              <a:t>pengerokan</a:t>
            </a:r>
            <a:r>
              <a:rPr lang="en-US" dirty="0"/>
              <a:t>. </a:t>
            </a:r>
            <a:r>
              <a:rPr lang="en-US" dirty="0" err="1"/>
              <a:t>Ketiga</a:t>
            </a:r>
            <a:r>
              <a:rPr lang="en-US" dirty="0"/>
              <a:t> </a:t>
            </a:r>
            <a:r>
              <a:rPr lang="en-US" dirty="0" err="1"/>
              <a:t>kelompok</a:t>
            </a:r>
            <a:r>
              <a:rPr lang="en-US" dirty="0"/>
              <a:t> </a:t>
            </a:r>
            <a:r>
              <a:rPr lang="en-US" dirty="0" err="1"/>
              <a:t>produk</a:t>
            </a:r>
            <a:r>
              <a:rPr lang="en-US" dirty="0"/>
              <a:t> </a:t>
            </a:r>
            <a:r>
              <a:rPr lang="en-US" dirty="0" err="1"/>
              <a:t>gaharu</a:t>
            </a:r>
            <a:r>
              <a:rPr lang="en-US" dirty="0"/>
              <a:t> </a:t>
            </a:r>
            <a:r>
              <a:rPr lang="en-US" dirty="0" err="1"/>
              <a:t>ini</a:t>
            </a:r>
            <a:r>
              <a:rPr lang="en-US" dirty="0"/>
              <a:t> </a:t>
            </a:r>
            <a:r>
              <a:rPr lang="en-US" dirty="0" err="1"/>
              <a:t>merupakan</a:t>
            </a:r>
            <a:r>
              <a:rPr lang="en-US" dirty="0"/>
              <a:t> </a:t>
            </a:r>
            <a:r>
              <a:rPr lang="en-US" dirty="0" err="1"/>
              <a:t>produk</a:t>
            </a:r>
            <a:r>
              <a:rPr lang="en-US" dirty="0"/>
              <a:t> </a:t>
            </a:r>
            <a:r>
              <a:rPr lang="en-US" dirty="0" err="1"/>
              <a:t>mentah</a:t>
            </a:r>
            <a:r>
              <a:rPr lang="en-US" dirty="0"/>
              <a:t>. </a:t>
            </a:r>
            <a:r>
              <a:rPr lang="en-US" dirty="0" err="1"/>
              <a:t>Contoh</a:t>
            </a:r>
            <a:r>
              <a:rPr lang="en-US" dirty="0"/>
              <a:t> </a:t>
            </a:r>
            <a:r>
              <a:rPr lang="en-US" dirty="0" err="1"/>
              <a:t>Produk</a:t>
            </a:r>
            <a:r>
              <a:rPr lang="en-US" dirty="0"/>
              <a:t> </a:t>
            </a:r>
            <a:r>
              <a:rPr lang="en-US" dirty="0" err="1"/>
              <a:t>Gaharu</a:t>
            </a:r>
            <a:r>
              <a:rPr lang="en-US" dirty="0"/>
              <a:t> yang </a:t>
            </a:r>
            <a:r>
              <a:rPr lang="en-US" dirty="0" err="1"/>
              <a:t>dihasilkan</a:t>
            </a:r>
            <a:r>
              <a:rPr lang="en-US" dirty="0"/>
              <a:t> </a:t>
            </a:r>
            <a:r>
              <a:rPr lang="en-US" dirty="0" err="1"/>
              <a:t>dari</a:t>
            </a:r>
            <a:r>
              <a:rPr lang="en-US" dirty="0"/>
              <a:t> </a:t>
            </a:r>
            <a:r>
              <a:rPr lang="en-US" dirty="0" err="1"/>
              <a:t>pohon</a:t>
            </a:r>
            <a:r>
              <a:rPr lang="en-US" dirty="0"/>
              <a:t> </a:t>
            </a:r>
            <a:r>
              <a:rPr lang="en-US" dirty="0" err="1"/>
              <a:t>Gaharu</a:t>
            </a:r>
            <a:r>
              <a:rPr lang="en-US" dirty="0"/>
              <a:t> </a:t>
            </a:r>
            <a:r>
              <a:rPr lang="en-US" dirty="0" err="1"/>
              <a:t>seperti</a:t>
            </a:r>
            <a:r>
              <a:rPr lang="en-US" dirty="0"/>
              <a:t> </a:t>
            </a:r>
            <a:r>
              <a:rPr lang="en-US" dirty="0" err="1"/>
              <a:t>pada</a:t>
            </a:r>
            <a:r>
              <a:rPr lang="en-US" dirty="0"/>
              <a:t> </a:t>
            </a:r>
            <a:r>
              <a:rPr lang="en-US" dirty="0" err="1"/>
              <a:t>gambar</a:t>
            </a:r>
            <a:r>
              <a:rPr lang="en-US" dirty="0"/>
              <a:t> 18</a:t>
            </a:r>
            <a:r>
              <a:rPr lang="en-US" dirty="0" smtClean="0"/>
              <a:t>.</a:t>
            </a:r>
            <a:endParaRPr lang="en-US" dirty="0"/>
          </a:p>
        </p:txBody>
      </p:sp>
    </p:spTree>
    <p:extLst>
      <p:ext uri="{BB962C8B-B14F-4D97-AF65-F5344CB8AC3E}">
        <p14:creationId xmlns:p14="http://schemas.microsoft.com/office/powerpoint/2010/main" val="1595737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458"/>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838200" y="914400"/>
            <a:ext cx="722460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476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5" y="116632"/>
            <a:ext cx="7765322" cy="970450"/>
          </a:xfrm>
        </p:spPr>
        <p:txBody>
          <a:bodyPr>
            <a:normAutofit/>
          </a:bodyPr>
          <a:lstStyle/>
          <a:p>
            <a:pPr algn="l"/>
            <a:r>
              <a:rPr lang="id-ID" b="1" dirty="0"/>
              <a:t>9</a:t>
            </a:r>
            <a:r>
              <a:rPr lang="en-US" b="1" dirty="0"/>
              <a:t>. </a:t>
            </a:r>
            <a:r>
              <a:rPr lang="en-US" b="1" dirty="0" err="1"/>
              <a:t>Klasifikasi</a:t>
            </a:r>
            <a:r>
              <a:rPr lang="en-US" b="1" dirty="0"/>
              <a:t> </a:t>
            </a:r>
            <a:r>
              <a:rPr lang="en-US" b="1" dirty="0" err="1"/>
              <a:t>Mutu</a:t>
            </a:r>
            <a:r>
              <a:rPr lang="en-US" b="1" dirty="0"/>
              <a:t> </a:t>
            </a:r>
            <a:r>
              <a:rPr lang="en-US" b="1" dirty="0" err="1" smtClean="0"/>
              <a:t>Gaharu</a:t>
            </a:r>
            <a:endParaRPr lang="en-US" dirty="0"/>
          </a:p>
        </p:txBody>
      </p:sp>
      <p:sp>
        <p:nvSpPr>
          <p:cNvPr id="3" name="Content Placeholder 2"/>
          <p:cNvSpPr>
            <a:spLocks noGrp="1"/>
          </p:cNvSpPr>
          <p:nvPr>
            <p:ph idx="1"/>
          </p:nvPr>
        </p:nvSpPr>
        <p:spPr>
          <a:xfrm>
            <a:off x="685345" y="1087082"/>
            <a:ext cx="7921635" cy="1371813"/>
          </a:xfrm>
        </p:spPr>
        <p:txBody>
          <a:bodyPr>
            <a:normAutofit lnSpcReduction="10000"/>
          </a:bodyPr>
          <a:lstStyle/>
          <a:p>
            <a:r>
              <a:rPr lang="en-US" dirty="0" err="1" smtClean="0"/>
              <a:t>Persyaratan</a:t>
            </a:r>
            <a:r>
              <a:rPr lang="en-US" dirty="0" smtClean="0"/>
              <a:t> </a:t>
            </a:r>
            <a:r>
              <a:rPr lang="en-US" dirty="0" err="1"/>
              <a:t>mutu</a:t>
            </a:r>
            <a:r>
              <a:rPr lang="en-US" dirty="0"/>
              <a:t> </a:t>
            </a:r>
            <a:r>
              <a:rPr lang="en-US" dirty="0" err="1"/>
              <a:t>gubal</a:t>
            </a:r>
            <a:r>
              <a:rPr lang="en-US" dirty="0"/>
              <a:t> </a:t>
            </a:r>
            <a:r>
              <a:rPr lang="en-US" dirty="0" err="1"/>
              <a:t>gaharu</a:t>
            </a:r>
            <a:r>
              <a:rPr lang="en-US" dirty="0"/>
              <a:t> </a:t>
            </a:r>
            <a:r>
              <a:rPr lang="en-US" dirty="0" err="1"/>
              <a:t>adalah</a:t>
            </a:r>
            <a:r>
              <a:rPr lang="en-US" dirty="0"/>
              <a:t> </a:t>
            </a:r>
            <a:r>
              <a:rPr lang="en-US" dirty="0" err="1"/>
              <a:t>pengklasifikasian</a:t>
            </a:r>
            <a:r>
              <a:rPr lang="en-US" dirty="0"/>
              <a:t> </a:t>
            </a:r>
            <a:r>
              <a:rPr lang="en-US" dirty="0" err="1"/>
              <a:t>mutu</a:t>
            </a:r>
            <a:r>
              <a:rPr lang="en-US" dirty="0"/>
              <a:t> </a:t>
            </a:r>
            <a:r>
              <a:rPr lang="en-US" dirty="0" err="1"/>
              <a:t>gubal</a:t>
            </a:r>
            <a:r>
              <a:rPr lang="en-US" dirty="0"/>
              <a:t> </a:t>
            </a:r>
            <a:r>
              <a:rPr lang="en-US" dirty="0" err="1"/>
              <a:t>gaharu</a:t>
            </a:r>
            <a:r>
              <a:rPr lang="en-US" dirty="0"/>
              <a:t> </a:t>
            </a:r>
            <a:r>
              <a:rPr lang="en-US" dirty="0" err="1"/>
              <a:t>berdasarkan</a:t>
            </a:r>
            <a:r>
              <a:rPr lang="en-US" dirty="0"/>
              <a:t> </a:t>
            </a:r>
            <a:r>
              <a:rPr lang="en-US" dirty="0" err="1"/>
              <a:t>Standart</a:t>
            </a:r>
            <a:r>
              <a:rPr lang="en-US" dirty="0"/>
              <a:t> Nasional Indonesia </a:t>
            </a:r>
            <a:r>
              <a:rPr lang="en-US" dirty="0" err="1"/>
              <a:t>untuk</a:t>
            </a:r>
            <a:r>
              <a:rPr lang="en-US" dirty="0"/>
              <a:t> </a:t>
            </a:r>
            <a:r>
              <a:rPr lang="en-US" dirty="0" err="1"/>
              <a:t>gaharu</a:t>
            </a:r>
            <a:r>
              <a:rPr lang="en-US" dirty="0"/>
              <a:t>. </a:t>
            </a:r>
            <a:r>
              <a:rPr lang="en-US" dirty="0" err="1"/>
              <a:t>Persyaratan</a:t>
            </a:r>
            <a:r>
              <a:rPr lang="en-US" dirty="0"/>
              <a:t> </a:t>
            </a:r>
            <a:r>
              <a:rPr lang="en-US" dirty="0" err="1"/>
              <a:t>mutu</a:t>
            </a:r>
            <a:r>
              <a:rPr lang="en-US" dirty="0"/>
              <a:t> </a:t>
            </a:r>
            <a:r>
              <a:rPr lang="en-US" dirty="0" err="1"/>
              <a:t>gubal</a:t>
            </a:r>
            <a:r>
              <a:rPr lang="en-US" dirty="0"/>
              <a:t> </a:t>
            </a:r>
            <a:r>
              <a:rPr lang="en-US" dirty="0" err="1"/>
              <a:t>gaharu</a:t>
            </a:r>
            <a:r>
              <a:rPr lang="en-US" dirty="0"/>
              <a:t> </a:t>
            </a:r>
            <a:r>
              <a:rPr lang="en-US" dirty="0" err="1"/>
              <a:t>berdasarkan</a:t>
            </a:r>
            <a:r>
              <a:rPr lang="en-US" dirty="0"/>
              <a:t> </a:t>
            </a:r>
            <a:r>
              <a:rPr lang="en-US" dirty="0" err="1"/>
              <a:t>Standart</a:t>
            </a:r>
            <a:r>
              <a:rPr lang="en-US" dirty="0"/>
              <a:t> </a:t>
            </a:r>
            <a:r>
              <a:rPr lang="en-US" dirty="0" err="1"/>
              <a:t>Nasional</a:t>
            </a:r>
            <a:r>
              <a:rPr lang="en-US" dirty="0"/>
              <a:t> Indonesia (SNI) </a:t>
            </a:r>
            <a:r>
              <a:rPr lang="en-US" dirty="0" err="1"/>
              <a:t>seperti</a:t>
            </a:r>
            <a:r>
              <a:rPr lang="en-US" dirty="0"/>
              <a:t> </a:t>
            </a:r>
            <a:r>
              <a:rPr lang="en-US" dirty="0" err="1"/>
              <a:t>pada</a:t>
            </a:r>
            <a:r>
              <a:rPr lang="en-US" dirty="0"/>
              <a:t> </a:t>
            </a:r>
            <a:r>
              <a:rPr lang="en-US" dirty="0" err="1"/>
              <a:t>Tabel</a:t>
            </a:r>
            <a:r>
              <a:rPr lang="en-US" dirty="0"/>
              <a:t> 1.</a:t>
            </a:r>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33549847"/>
              </p:ext>
            </p:extLst>
          </p:nvPr>
        </p:nvGraphicFramePr>
        <p:xfrm>
          <a:off x="609371" y="2276872"/>
          <a:ext cx="7917270" cy="4389120"/>
        </p:xfrm>
        <a:graphic>
          <a:graphicData uri="http://schemas.openxmlformats.org/drawingml/2006/table">
            <a:tbl>
              <a:tblPr>
                <a:tableStyleId>{5C22544A-7EE6-4342-B048-85BDC9FD1C3A}</a:tableStyleId>
              </a:tblPr>
              <a:tblGrid>
                <a:gridCol w="760882">
                  <a:extLst>
                    <a:ext uri="{9D8B030D-6E8A-4147-A177-3AD203B41FA5}">
                      <a16:colId xmlns:a16="http://schemas.microsoft.com/office/drawing/2014/main" val="20000"/>
                    </a:ext>
                  </a:extLst>
                </a:gridCol>
                <a:gridCol w="4242614">
                  <a:extLst>
                    <a:ext uri="{9D8B030D-6E8A-4147-A177-3AD203B41FA5}">
                      <a16:colId xmlns:a16="http://schemas.microsoft.com/office/drawing/2014/main" val="20001"/>
                    </a:ext>
                  </a:extLst>
                </a:gridCol>
                <a:gridCol w="971258">
                  <a:extLst>
                    <a:ext uri="{9D8B030D-6E8A-4147-A177-3AD203B41FA5}">
                      <a16:colId xmlns:a16="http://schemas.microsoft.com/office/drawing/2014/main" val="20002"/>
                    </a:ext>
                  </a:extLst>
                </a:gridCol>
                <a:gridCol w="971258">
                  <a:extLst>
                    <a:ext uri="{9D8B030D-6E8A-4147-A177-3AD203B41FA5}">
                      <a16:colId xmlns:a16="http://schemas.microsoft.com/office/drawing/2014/main" val="20003"/>
                    </a:ext>
                  </a:extLst>
                </a:gridCol>
                <a:gridCol w="971258">
                  <a:extLst>
                    <a:ext uri="{9D8B030D-6E8A-4147-A177-3AD203B41FA5}">
                      <a16:colId xmlns:a16="http://schemas.microsoft.com/office/drawing/2014/main" val="20004"/>
                    </a:ext>
                  </a:extLst>
                </a:gridCol>
              </a:tblGrid>
              <a:tr h="210883">
                <a:tc rowSpan="2">
                  <a:txBody>
                    <a:bodyPr/>
                    <a:lstStyle/>
                    <a:p>
                      <a:pPr marL="0" marR="0" algn="ctr">
                        <a:spcBef>
                          <a:spcPts val="0"/>
                        </a:spcBef>
                        <a:spcAft>
                          <a:spcPts val="0"/>
                        </a:spcAft>
                      </a:pPr>
                      <a:r>
                        <a:rPr lang="en-US" sz="1600" dirty="0">
                          <a:effectLst/>
                        </a:rPr>
                        <a:t> </a:t>
                      </a:r>
                    </a:p>
                    <a:p>
                      <a:pPr marL="0" marR="0" algn="ctr">
                        <a:spcBef>
                          <a:spcPts val="0"/>
                        </a:spcBef>
                        <a:spcAft>
                          <a:spcPts val="0"/>
                        </a:spcAft>
                      </a:pPr>
                      <a:r>
                        <a:rPr lang="en-US" sz="1600" dirty="0">
                          <a:effectLst/>
                        </a:rPr>
                        <a:t>No.</a:t>
                      </a:r>
                      <a:endParaRPr lang="en-US" sz="1600" dirty="0">
                        <a:effectLst/>
                        <a:latin typeface="Times New Roman"/>
                        <a:ea typeface="Times New Roman"/>
                      </a:endParaRPr>
                    </a:p>
                  </a:txBody>
                  <a:tcPr marL="68580" marR="68580" marT="0" marB="0"/>
                </a:tc>
                <a:tc rowSpan="2">
                  <a:txBody>
                    <a:bodyPr/>
                    <a:lstStyle/>
                    <a:p>
                      <a:pPr marL="0" marR="0" algn="ctr">
                        <a:spcBef>
                          <a:spcPts val="0"/>
                        </a:spcBef>
                        <a:spcAft>
                          <a:spcPts val="0"/>
                        </a:spcAft>
                      </a:pPr>
                      <a:r>
                        <a:rPr lang="en-US" sz="1600" dirty="0">
                          <a:effectLst/>
                        </a:rPr>
                        <a:t> </a:t>
                      </a:r>
                    </a:p>
                    <a:p>
                      <a:pPr marL="0" marR="0" algn="ctr">
                        <a:spcBef>
                          <a:spcPts val="0"/>
                        </a:spcBef>
                        <a:spcAft>
                          <a:spcPts val="0"/>
                        </a:spcAft>
                      </a:pPr>
                      <a:r>
                        <a:rPr lang="en-US" sz="1600" dirty="0" err="1">
                          <a:effectLst/>
                        </a:rPr>
                        <a:t>Karakteristik</a:t>
                      </a:r>
                      <a:endParaRPr lang="en-US" sz="1600" dirty="0">
                        <a:effectLst/>
                        <a:latin typeface="Times New Roman"/>
                        <a:ea typeface="Times New Roman"/>
                      </a:endParaRPr>
                    </a:p>
                  </a:txBody>
                  <a:tcPr marL="68580" marR="68580" marT="0" marB="0"/>
                </a:tc>
                <a:tc gridSpan="3">
                  <a:txBody>
                    <a:bodyPr/>
                    <a:lstStyle/>
                    <a:p>
                      <a:pPr marL="0" marR="0" algn="ctr">
                        <a:spcBef>
                          <a:spcPts val="0"/>
                        </a:spcBef>
                        <a:spcAft>
                          <a:spcPts val="0"/>
                        </a:spcAft>
                      </a:pPr>
                      <a:r>
                        <a:rPr lang="en-US" sz="1600">
                          <a:effectLst/>
                        </a:rPr>
                        <a:t>M u t u</a:t>
                      </a:r>
                      <a:endParaRPr lang="en-US" sz="1600">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176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600">
                          <a:effectLst/>
                        </a:rPr>
                        <a:t>Doeble super</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Super A</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Super B</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210883">
                <a:tc>
                  <a:txBody>
                    <a:bodyPr/>
                    <a:lstStyle/>
                    <a:p>
                      <a:pPr marL="0" marR="0" algn="ctr">
                        <a:spcBef>
                          <a:spcPts val="0"/>
                        </a:spcBef>
                        <a:spcAft>
                          <a:spcPts val="0"/>
                        </a:spcAft>
                      </a:pPr>
                      <a:r>
                        <a:rPr lang="en-US" sz="1600">
                          <a:effectLst/>
                        </a:rPr>
                        <a:t>1.</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err="1">
                          <a:effectLst/>
                        </a:rPr>
                        <a:t>Bentuk</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1054416">
                <a:tc>
                  <a:txBody>
                    <a:bodyPr/>
                    <a:lstStyle/>
                    <a:p>
                      <a:pPr marL="0" marR="0" algn="ctr">
                        <a:spcBef>
                          <a:spcPts val="0"/>
                        </a:spcBef>
                        <a:spcAft>
                          <a:spcPts val="0"/>
                        </a:spcAft>
                      </a:pPr>
                      <a:r>
                        <a:rPr lang="en-US" sz="1600">
                          <a:effectLst/>
                        </a:rPr>
                        <a:t>2.</a:t>
                      </a:r>
                      <a:endParaRPr lang="en-US" sz="160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err="1">
                          <a:effectLst/>
                        </a:rPr>
                        <a:t>Ukuran</a:t>
                      </a:r>
                      <a:r>
                        <a:rPr lang="en-US" sz="1600" dirty="0">
                          <a:effectLst/>
                        </a:rPr>
                        <a:t> :</a:t>
                      </a:r>
                    </a:p>
                    <a:p>
                      <a:pPr marL="342900" marR="0" lvl="0" indent="-342900">
                        <a:spcBef>
                          <a:spcPts val="0"/>
                        </a:spcBef>
                        <a:spcAft>
                          <a:spcPts val="0"/>
                        </a:spcAft>
                        <a:buFont typeface="Symbol"/>
                        <a:buChar char=""/>
                        <a:tabLst>
                          <a:tab pos="253365" algn="l"/>
                        </a:tabLst>
                      </a:pPr>
                      <a:r>
                        <a:rPr lang="en-US" sz="1600" dirty="0" err="1">
                          <a:effectLst/>
                        </a:rPr>
                        <a:t>Panjang</a:t>
                      </a:r>
                      <a:r>
                        <a:rPr lang="en-US" sz="1600" dirty="0">
                          <a:effectLst/>
                        </a:rPr>
                        <a:t> </a:t>
                      </a:r>
                    </a:p>
                    <a:p>
                      <a:pPr marL="342900" marR="0" lvl="0" indent="-342900">
                        <a:spcBef>
                          <a:spcPts val="0"/>
                        </a:spcBef>
                        <a:spcAft>
                          <a:spcPts val="0"/>
                        </a:spcAft>
                        <a:buFont typeface="Symbol"/>
                        <a:buChar char=""/>
                        <a:tabLst>
                          <a:tab pos="253365" algn="l"/>
                        </a:tabLst>
                      </a:pPr>
                      <a:r>
                        <a:rPr lang="en-US" sz="1600" dirty="0" err="1">
                          <a:effectLst/>
                        </a:rPr>
                        <a:t>Lebar</a:t>
                      </a:r>
                      <a:r>
                        <a:rPr lang="en-US" sz="1600" dirty="0">
                          <a:effectLst/>
                        </a:rPr>
                        <a:t> </a:t>
                      </a:r>
                    </a:p>
                    <a:p>
                      <a:pPr marL="342900" marR="0" lvl="0" indent="-342900">
                        <a:spcBef>
                          <a:spcPts val="0"/>
                        </a:spcBef>
                        <a:spcAft>
                          <a:spcPts val="0"/>
                        </a:spcAft>
                        <a:buFont typeface="Symbol"/>
                        <a:buChar char=""/>
                        <a:tabLst>
                          <a:tab pos="253365" algn="l"/>
                        </a:tabLst>
                      </a:pPr>
                      <a:r>
                        <a:rPr lang="en-US" sz="1600" dirty="0" err="1">
                          <a:effectLst/>
                        </a:rPr>
                        <a:t>Tebal</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
                      </a:r>
                      <a:br>
                        <a:rPr lang="en-US" sz="1600">
                          <a:effectLst/>
                        </a:rPr>
                      </a:br>
                      <a:r>
                        <a:rPr lang="en-US" sz="1600">
                          <a:effectLst/>
                        </a:rPr>
                        <a:t>4 - 15 cm</a:t>
                      </a:r>
                      <a:br>
                        <a:rPr lang="en-US" sz="1600">
                          <a:effectLst/>
                        </a:rPr>
                      </a:br>
                      <a:r>
                        <a:rPr lang="en-US" sz="1600">
                          <a:effectLst/>
                        </a:rPr>
                        <a:t>2 - 3 cm</a:t>
                      </a:r>
                      <a:br>
                        <a:rPr lang="en-US" sz="1600">
                          <a:effectLst/>
                        </a:rPr>
                      </a:br>
                      <a:r>
                        <a:rPr lang="en-US" sz="1600" u="sng">
                          <a:effectLst/>
                        </a:rPr>
                        <a:t>&gt;</a:t>
                      </a:r>
                      <a:r>
                        <a:rPr lang="en-US" sz="1600">
                          <a:effectLst/>
                        </a:rPr>
                        <a:t> 0,5 cm</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
                      </a:r>
                      <a:br>
                        <a:rPr lang="en-US" sz="1600">
                          <a:effectLst/>
                        </a:rPr>
                      </a:br>
                      <a:r>
                        <a:rPr lang="en-US" sz="1600">
                          <a:effectLst/>
                        </a:rPr>
                        <a:t>4 - 15 cm</a:t>
                      </a:r>
                      <a:br>
                        <a:rPr lang="en-US" sz="1600">
                          <a:effectLst/>
                        </a:rPr>
                      </a:br>
                      <a:r>
                        <a:rPr lang="en-US" sz="1600">
                          <a:effectLst/>
                        </a:rPr>
                        <a:t>2 - 3 cm</a:t>
                      </a:r>
                      <a:br>
                        <a:rPr lang="en-US" sz="1600">
                          <a:effectLst/>
                        </a:rPr>
                      </a:br>
                      <a:r>
                        <a:rPr lang="en-US" sz="1600" u="sng">
                          <a:effectLst/>
                        </a:rPr>
                        <a:t>&gt;</a:t>
                      </a:r>
                      <a:r>
                        <a:rPr lang="en-US" sz="1600">
                          <a:effectLst/>
                        </a:rPr>
                        <a:t> 0,5 cm</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
                      </a:r>
                      <a:br>
                        <a:rPr lang="en-US" sz="1600">
                          <a:effectLst/>
                        </a:rPr>
                      </a:br>
                      <a:r>
                        <a:rPr lang="en-US" sz="1600">
                          <a:effectLst/>
                        </a:rPr>
                        <a:t>&gt;15 cm</a:t>
                      </a:r>
                      <a:br>
                        <a:rPr lang="en-US" sz="1600">
                          <a:effectLst/>
                        </a:rPr>
                      </a:br>
                      <a:r>
                        <a:rPr lang="en-US" sz="1600">
                          <a:effectLst/>
                        </a:rPr>
                        <a:t>-</a:t>
                      </a:r>
                      <a:br>
                        <a:rPr lang="en-US" sz="1600">
                          <a:effectLst/>
                        </a:rPr>
                      </a:br>
                      <a:r>
                        <a:rPr lang="en-US" sz="1600">
                          <a:effectLst/>
                        </a:rPr>
                        <a:t>-</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632649">
                <a:tc>
                  <a:txBody>
                    <a:bodyPr/>
                    <a:lstStyle/>
                    <a:p>
                      <a:pPr marL="0" marR="0" algn="ctr">
                        <a:spcBef>
                          <a:spcPts val="0"/>
                        </a:spcBef>
                        <a:spcAft>
                          <a:spcPts val="0"/>
                        </a:spcAft>
                      </a:pPr>
                      <a:r>
                        <a:rPr lang="en-US" sz="1600">
                          <a:effectLst/>
                        </a:rPr>
                        <a:t>3.</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Warna</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Hitam merata</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Hitam kecoklatan</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Hitam kecoklatan</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210883">
                <a:tc>
                  <a:txBody>
                    <a:bodyPr/>
                    <a:lstStyle/>
                    <a:p>
                      <a:pPr marL="0" marR="0" algn="ctr">
                        <a:spcBef>
                          <a:spcPts val="0"/>
                        </a:spcBef>
                        <a:spcAft>
                          <a:spcPts val="0"/>
                        </a:spcAft>
                      </a:pPr>
                      <a:r>
                        <a:rPr lang="en-US" sz="1600">
                          <a:effectLst/>
                        </a:rPr>
                        <a:t>4.</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Kandungan damar wangi</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Tinggi</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Cukup</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Sedang</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5"/>
                  </a:ext>
                </a:extLst>
              </a:tr>
              <a:tr h="210883">
                <a:tc>
                  <a:txBody>
                    <a:bodyPr/>
                    <a:lstStyle/>
                    <a:p>
                      <a:pPr marL="0" marR="0" algn="ctr">
                        <a:spcBef>
                          <a:spcPts val="0"/>
                        </a:spcBef>
                        <a:spcAft>
                          <a:spcPts val="0"/>
                        </a:spcAft>
                      </a:pPr>
                      <a:r>
                        <a:rPr lang="en-US" sz="1600">
                          <a:effectLst/>
                        </a:rPr>
                        <a:t>5.</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Serat</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Padat</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Padat</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Padat</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6"/>
                  </a:ext>
                </a:extLst>
              </a:tr>
              <a:tr h="421766">
                <a:tc>
                  <a:txBody>
                    <a:bodyPr/>
                    <a:lstStyle/>
                    <a:p>
                      <a:pPr marL="0" marR="0" algn="ctr">
                        <a:spcBef>
                          <a:spcPts val="0"/>
                        </a:spcBef>
                        <a:spcAft>
                          <a:spcPts val="0"/>
                        </a:spcAft>
                      </a:pPr>
                      <a:r>
                        <a:rPr lang="en-US" sz="1600">
                          <a:effectLst/>
                        </a:rPr>
                        <a:t>6.</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Bobot</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Berat</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Agak berat</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Sedang</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7"/>
                  </a:ext>
                </a:extLst>
              </a:tr>
              <a:tr h="421766">
                <a:tc>
                  <a:txBody>
                    <a:bodyPr/>
                    <a:lstStyle/>
                    <a:p>
                      <a:pPr marL="0" marR="0" algn="ctr">
                        <a:spcBef>
                          <a:spcPts val="0"/>
                        </a:spcBef>
                        <a:spcAft>
                          <a:spcPts val="0"/>
                        </a:spcAft>
                      </a:pPr>
                      <a:r>
                        <a:rPr lang="en-US" sz="1600">
                          <a:effectLst/>
                        </a:rPr>
                        <a:t>7.</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Aroma (dibakar)</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Kuat</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Kuat</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err="1">
                          <a:effectLst/>
                        </a:rPr>
                        <a:t>Agak</a:t>
                      </a:r>
                      <a:r>
                        <a:rPr lang="en-US" sz="1600" dirty="0">
                          <a:effectLst/>
                        </a:rPr>
                        <a:t> </a:t>
                      </a:r>
                      <a:r>
                        <a:rPr lang="en-US" sz="1600" dirty="0" err="1">
                          <a:effectLst/>
                        </a:rPr>
                        <a:t>kuat</a:t>
                      </a:r>
                      <a:endParaRPr lang="en-US" sz="1600" dirty="0">
                        <a:effectLst/>
                        <a:latin typeface="Times New Roman"/>
                        <a:ea typeface="Times New Roman"/>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79378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1981200"/>
          </a:xfrm>
        </p:spPr>
        <p:txBody>
          <a:bodyPr>
            <a:normAutofit/>
          </a:bodyPr>
          <a:lstStyle/>
          <a:p>
            <a:pPr marL="36900" indent="0">
              <a:buNone/>
            </a:pPr>
            <a:r>
              <a:rPr lang="id-ID" dirty="0" smtClean="0"/>
              <a:t>9.1</a:t>
            </a:r>
            <a:r>
              <a:rPr lang="en-US" dirty="0" smtClean="0"/>
              <a:t>. </a:t>
            </a:r>
            <a:r>
              <a:rPr lang="en-US" dirty="0" err="1"/>
              <a:t>Persyaratan</a:t>
            </a:r>
            <a:r>
              <a:rPr lang="en-US" dirty="0"/>
              <a:t> </a:t>
            </a:r>
            <a:r>
              <a:rPr lang="en-US" dirty="0" err="1"/>
              <a:t>Mutu</a:t>
            </a:r>
            <a:r>
              <a:rPr lang="en-US" dirty="0"/>
              <a:t> </a:t>
            </a:r>
            <a:r>
              <a:rPr lang="en-US" dirty="0" err="1"/>
              <a:t>Kemedangan</a:t>
            </a:r>
            <a:endParaRPr lang="en-US" dirty="0"/>
          </a:p>
          <a:p>
            <a:r>
              <a:rPr lang="en-US" dirty="0" err="1"/>
              <a:t>Persyaratan</a:t>
            </a:r>
            <a:r>
              <a:rPr lang="en-US" dirty="0"/>
              <a:t> </a:t>
            </a:r>
            <a:r>
              <a:rPr lang="en-US" dirty="0" err="1"/>
              <a:t>mutu</a:t>
            </a:r>
            <a:r>
              <a:rPr lang="en-US" dirty="0"/>
              <a:t> </a:t>
            </a:r>
            <a:r>
              <a:rPr lang="en-US" dirty="0" err="1"/>
              <a:t>kemedangan</a:t>
            </a:r>
            <a:r>
              <a:rPr lang="en-US" dirty="0"/>
              <a:t> </a:t>
            </a:r>
            <a:r>
              <a:rPr lang="en-US" dirty="0" err="1"/>
              <a:t>adalah</a:t>
            </a:r>
            <a:r>
              <a:rPr lang="en-US" dirty="0"/>
              <a:t> </a:t>
            </a:r>
            <a:r>
              <a:rPr lang="en-US" dirty="0" err="1"/>
              <a:t>pengklasifikasian</a:t>
            </a:r>
            <a:r>
              <a:rPr lang="en-US" dirty="0"/>
              <a:t> </a:t>
            </a:r>
            <a:r>
              <a:rPr lang="en-US" dirty="0" err="1"/>
              <a:t>mutu</a:t>
            </a:r>
            <a:r>
              <a:rPr lang="en-US" dirty="0"/>
              <a:t> </a:t>
            </a:r>
            <a:r>
              <a:rPr lang="en-US" dirty="0" err="1"/>
              <a:t>kemedangan</a:t>
            </a:r>
            <a:r>
              <a:rPr lang="en-US" dirty="0"/>
              <a:t> </a:t>
            </a:r>
            <a:r>
              <a:rPr lang="en-US" dirty="0" err="1"/>
              <a:t>berdasarkan</a:t>
            </a:r>
            <a:r>
              <a:rPr lang="en-US" dirty="0"/>
              <a:t> </a:t>
            </a:r>
            <a:r>
              <a:rPr lang="en-US" dirty="0" err="1"/>
              <a:t>Standart</a:t>
            </a:r>
            <a:r>
              <a:rPr lang="en-US" dirty="0"/>
              <a:t> </a:t>
            </a:r>
            <a:r>
              <a:rPr lang="en-US" dirty="0" err="1"/>
              <a:t>Nasional</a:t>
            </a:r>
            <a:r>
              <a:rPr lang="en-US" dirty="0"/>
              <a:t> Indonesia </a:t>
            </a:r>
            <a:r>
              <a:rPr lang="en-US" dirty="0" err="1"/>
              <a:t>untuk</a:t>
            </a:r>
            <a:r>
              <a:rPr lang="en-US" dirty="0"/>
              <a:t> </a:t>
            </a:r>
            <a:r>
              <a:rPr lang="en-US" dirty="0" err="1"/>
              <a:t>gaharu</a:t>
            </a:r>
            <a:r>
              <a:rPr lang="en-US" dirty="0"/>
              <a:t>. </a:t>
            </a:r>
            <a:r>
              <a:rPr lang="en-US" dirty="0" err="1"/>
              <a:t>Persyaratan</a:t>
            </a:r>
            <a:r>
              <a:rPr lang="en-US" dirty="0"/>
              <a:t> </a:t>
            </a:r>
            <a:r>
              <a:rPr lang="en-US" dirty="0" err="1"/>
              <a:t>mutu</a:t>
            </a:r>
            <a:r>
              <a:rPr lang="en-US" dirty="0"/>
              <a:t> </a:t>
            </a:r>
            <a:r>
              <a:rPr lang="en-US" dirty="0" err="1"/>
              <a:t>gubal</a:t>
            </a:r>
            <a:r>
              <a:rPr lang="en-US" dirty="0"/>
              <a:t> </a:t>
            </a:r>
            <a:r>
              <a:rPr lang="en-US" dirty="0" err="1"/>
              <a:t>gaharu</a:t>
            </a:r>
            <a:r>
              <a:rPr lang="en-US" dirty="0"/>
              <a:t> </a:t>
            </a:r>
            <a:r>
              <a:rPr lang="en-US" dirty="0" err="1"/>
              <a:t>berdasarkan</a:t>
            </a:r>
            <a:r>
              <a:rPr lang="en-US" dirty="0"/>
              <a:t> </a:t>
            </a:r>
            <a:r>
              <a:rPr lang="en-US" dirty="0" err="1"/>
              <a:t>Standart</a:t>
            </a:r>
            <a:r>
              <a:rPr lang="en-US" dirty="0"/>
              <a:t> </a:t>
            </a:r>
            <a:r>
              <a:rPr lang="en-US" dirty="0" err="1"/>
              <a:t>Nasional</a:t>
            </a:r>
            <a:r>
              <a:rPr lang="en-US" dirty="0"/>
              <a:t> Indonesia (SNI) </a:t>
            </a:r>
            <a:r>
              <a:rPr lang="en-US" dirty="0" err="1"/>
              <a:t>seperti</a:t>
            </a:r>
            <a:r>
              <a:rPr lang="en-US" dirty="0"/>
              <a:t> </a:t>
            </a:r>
            <a:r>
              <a:rPr lang="en-US" dirty="0" err="1"/>
              <a:t>pada</a:t>
            </a:r>
            <a:r>
              <a:rPr lang="en-US" dirty="0"/>
              <a:t> </a:t>
            </a:r>
            <a:r>
              <a:rPr lang="en-US" dirty="0" err="1"/>
              <a:t>Tabel</a:t>
            </a:r>
            <a:r>
              <a:rPr lang="en-US" dirty="0"/>
              <a:t> 2.</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34562424"/>
              </p:ext>
            </p:extLst>
          </p:nvPr>
        </p:nvGraphicFramePr>
        <p:xfrm>
          <a:off x="381001" y="2362200"/>
          <a:ext cx="8153399" cy="3901440"/>
        </p:xfrm>
        <a:graphic>
          <a:graphicData uri="http://schemas.openxmlformats.org/drawingml/2006/table">
            <a:tbl>
              <a:tblPr>
                <a:tableStyleId>{5C22544A-7EE6-4342-B048-85BDC9FD1C3A}</a:tableStyleId>
              </a:tblPr>
              <a:tblGrid>
                <a:gridCol w="1432303">
                  <a:extLst>
                    <a:ext uri="{9D8B030D-6E8A-4147-A177-3AD203B41FA5}">
                      <a16:colId xmlns:a16="http://schemas.microsoft.com/office/drawing/2014/main" val="20000"/>
                    </a:ext>
                  </a:extLst>
                </a:gridCol>
                <a:gridCol w="861680">
                  <a:extLst>
                    <a:ext uri="{9D8B030D-6E8A-4147-A177-3AD203B41FA5}">
                      <a16:colId xmlns:a16="http://schemas.microsoft.com/office/drawing/2014/main" val="20001"/>
                    </a:ext>
                  </a:extLst>
                </a:gridCol>
                <a:gridCol w="861680">
                  <a:extLst>
                    <a:ext uri="{9D8B030D-6E8A-4147-A177-3AD203B41FA5}">
                      <a16:colId xmlns:a16="http://schemas.microsoft.com/office/drawing/2014/main" val="20002"/>
                    </a:ext>
                  </a:extLst>
                </a:gridCol>
                <a:gridCol w="1034014">
                  <a:extLst>
                    <a:ext uri="{9D8B030D-6E8A-4147-A177-3AD203B41FA5}">
                      <a16:colId xmlns:a16="http://schemas.microsoft.com/office/drawing/2014/main" val="20003"/>
                    </a:ext>
                  </a:extLst>
                </a:gridCol>
                <a:gridCol w="1034014">
                  <a:extLst>
                    <a:ext uri="{9D8B030D-6E8A-4147-A177-3AD203B41FA5}">
                      <a16:colId xmlns:a16="http://schemas.microsoft.com/office/drawing/2014/main" val="20004"/>
                    </a:ext>
                  </a:extLst>
                </a:gridCol>
                <a:gridCol w="861680">
                  <a:extLst>
                    <a:ext uri="{9D8B030D-6E8A-4147-A177-3AD203B41FA5}">
                      <a16:colId xmlns:a16="http://schemas.microsoft.com/office/drawing/2014/main" val="20005"/>
                    </a:ext>
                  </a:extLst>
                </a:gridCol>
                <a:gridCol w="1034014">
                  <a:extLst>
                    <a:ext uri="{9D8B030D-6E8A-4147-A177-3AD203B41FA5}">
                      <a16:colId xmlns:a16="http://schemas.microsoft.com/office/drawing/2014/main" val="20006"/>
                    </a:ext>
                  </a:extLst>
                </a:gridCol>
                <a:gridCol w="1034014">
                  <a:extLst>
                    <a:ext uri="{9D8B030D-6E8A-4147-A177-3AD203B41FA5}">
                      <a16:colId xmlns:a16="http://schemas.microsoft.com/office/drawing/2014/main" val="20007"/>
                    </a:ext>
                  </a:extLst>
                </a:gridCol>
              </a:tblGrid>
              <a:tr h="0">
                <a:tc rowSpan="2">
                  <a:txBody>
                    <a:bodyPr/>
                    <a:lstStyle/>
                    <a:p>
                      <a:pPr marL="0" marR="0" algn="ctr"/>
                      <a:r>
                        <a:rPr lang="en-US" sz="1600">
                          <a:effectLst/>
                        </a:rPr>
                        <a:t>Karakteristik</a:t>
                      </a:r>
                      <a:endParaRPr lang="en-US" sz="1600">
                        <a:effectLst/>
                        <a:latin typeface="Times New Roman"/>
                        <a:ea typeface="Times New Roman"/>
                      </a:endParaRPr>
                    </a:p>
                  </a:txBody>
                  <a:tcPr marL="68580" marR="68580" marT="0" marB="0"/>
                </a:tc>
                <a:tc gridSpan="7">
                  <a:txBody>
                    <a:bodyPr/>
                    <a:lstStyle/>
                    <a:p>
                      <a:pPr marL="0" marR="0" algn="ctr"/>
                      <a:r>
                        <a:rPr lang="en-US" sz="1600">
                          <a:effectLst/>
                        </a:rPr>
                        <a:t>M u t u</a:t>
                      </a:r>
                      <a:endParaRPr lang="en-US" sz="1600">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r>
                        <a:rPr lang="en-US" sz="1600">
                          <a:effectLst/>
                        </a:rPr>
                        <a:t>I</a:t>
                      </a:r>
                      <a:endParaRPr lang="en-US" sz="1600">
                        <a:effectLst/>
                        <a:latin typeface="Times New Roman"/>
                        <a:ea typeface="Times New Roman"/>
                      </a:endParaRPr>
                    </a:p>
                  </a:txBody>
                  <a:tcPr marL="68580" marR="68580" marT="0" marB="0"/>
                </a:tc>
                <a:tc>
                  <a:txBody>
                    <a:bodyPr/>
                    <a:lstStyle/>
                    <a:p>
                      <a:pPr marL="0" marR="0" algn="ctr"/>
                      <a:r>
                        <a:rPr lang="en-US" sz="1600">
                          <a:effectLst/>
                        </a:rPr>
                        <a:t>II</a:t>
                      </a:r>
                      <a:endParaRPr lang="en-US" sz="1600">
                        <a:effectLst/>
                        <a:latin typeface="Times New Roman"/>
                        <a:ea typeface="Times New Roman"/>
                      </a:endParaRPr>
                    </a:p>
                  </a:txBody>
                  <a:tcPr marL="68580" marR="68580" marT="0" marB="0"/>
                </a:tc>
                <a:tc>
                  <a:txBody>
                    <a:bodyPr/>
                    <a:lstStyle/>
                    <a:p>
                      <a:pPr marL="0" marR="0" algn="ctr"/>
                      <a:r>
                        <a:rPr lang="en-US" sz="1600">
                          <a:effectLst/>
                        </a:rPr>
                        <a:t>III</a:t>
                      </a:r>
                      <a:endParaRPr lang="en-US" sz="1600">
                        <a:effectLst/>
                        <a:latin typeface="Times New Roman"/>
                        <a:ea typeface="Times New Roman"/>
                      </a:endParaRPr>
                    </a:p>
                  </a:txBody>
                  <a:tcPr marL="68580" marR="68580" marT="0" marB="0"/>
                </a:tc>
                <a:tc>
                  <a:txBody>
                    <a:bodyPr/>
                    <a:lstStyle/>
                    <a:p>
                      <a:pPr marL="0" marR="0" algn="ctr"/>
                      <a:r>
                        <a:rPr lang="en-US" sz="1600">
                          <a:effectLst/>
                        </a:rPr>
                        <a:t>IV</a:t>
                      </a:r>
                      <a:endParaRPr lang="en-US" sz="1600">
                        <a:effectLst/>
                        <a:latin typeface="Times New Roman"/>
                        <a:ea typeface="Times New Roman"/>
                      </a:endParaRPr>
                    </a:p>
                  </a:txBody>
                  <a:tcPr marL="68580" marR="68580" marT="0" marB="0"/>
                </a:tc>
                <a:tc>
                  <a:txBody>
                    <a:bodyPr/>
                    <a:lstStyle/>
                    <a:p>
                      <a:pPr marL="0" marR="0" algn="ctr"/>
                      <a:r>
                        <a:rPr lang="en-US" sz="1600">
                          <a:effectLst/>
                        </a:rPr>
                        <a:t>V</a:t>
                      </a:r>
                      <a:endParaRPr lang="en-US" sz="1600">
                        <a:effectLst/>
                        <a:latin typeface="Times New Roman"/>
                        <a:ea typeface="Times New Roman"/>
                      </a:endParaRPr>
                    </a:p>
                  </a:txBody>
                  <a:tcPr marL="68580" marR="68580" marT="0" marB="0"/>
                </a:tc>
                <a:tc>
                  <a:txBody>
                    <a:bodyPr/>
                    <a:lstStyle/>
                    <a:p>
                      <a:pPr marL="0" marR="0" algn="ctr"/>
                      <a:r>
                        <a:rPr lang="en-US" sz="1600">
                          <a:effectLst/>
                        </a:rPr>
                        <a:t>VI</a:t>
                      </a:r>
                      <a:endParaRPr lang="en-US" sz="1600">
                        <a:effectLst/>
                        <a:latin typeface="Times New Roman"/>
                        <a:ea typeface="Times New Roman"/>
                      </a:endParaRPr>
                    </a:p>
                  </a:txBody>
                  <a:tcPr marL="68580" marR="68580" marT="0" marB="0"/>
                </a:tc>
                <a:tc>
                  <a:txBody>
                    <a:bodyPr/>
                    <a:lstStyle/>
                    <a:p>
                      <a:pPr marL="0" marR="0" algn="ctr"/>
                      <a:r>
                        <a:rPr lang="en-US" sz="1600">
                          <a:effectLst/>
                        </a:rPr>
                        <a:t>VII</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600">
                          <a:effectLst/>
                        </a:rPr>
                        <a:t>Warna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Coklat kehitaman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Coklat bergaris hitam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Coklat bergaris putih tipis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Kecoklatan ber-garis putih tipis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Kecok-latan bergaris putih lebar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Putih keabu-abuan garis hitam tipis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Putih keabu-abuan</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600">
                          <a:effectLst/>
                        </a:rPr>
                        <a:t>Kandungan damar wangi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Tinggi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Cukup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Sedang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Sedang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Sedang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Kurang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Kurang</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1600">
                          <a:effectLst/>
                        </a:rPr>
                        <a:t>Serat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Agak padat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Agak padat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Agak padat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Kurang padat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Kurang padat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Jarang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Jarang</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1600">
                          <a:effectLst/>
                        </a:rPr>
                        <a:t>Bobot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Agak berat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Agak berat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Agak berat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Agak berat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Ringan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Ringan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Ringan</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1600">
                          <a:effectLst/>
                        </a:rPr>
                        <a:t>Aroma (dibakar)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Agak kuat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Agak kuat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Agak kuat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Agak kuat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Kurang kuat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Kurang kuat </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err="1">
                          <a:effectLst/>
                        </a:rPr>
                        <a:t>Kurang</a:t>
                      </a:r>
                      <a:r>
                        <a:rPr lang="en-US" sz="1600" dirty="0">
                          <a:effectLst/>
                        </a:rPr>
                        <a:t> </a:t>
                      </a:r>
                      <a:r>
                        <a:rPr lang="en-US" sz="1600" dirty="0" err="1">
                          <a:effectLst/>
                        </a:rPr>
                        <a:t>kuat</a:t>
                      </a:r>
                      <a:endParaRPr lang="en-US" sz="1600" dirty="0">
                        <a:effectLst/>
                        <a:latin typeface="Times New Roman"/>
                        <a:ea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60256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t>2. </a:t>
            </a:r>
            <a:r>
              <a:rPr lang="en-US" b="1" dirty="0" err="1"/>
              <a:t>Tanaman</a:t>
            </a:r>
            <a:r>
              <a:rPr lang="en-US" b="1" dirty="0"/>
              <a:t> </a:t>
            </a:r>
            <a:r>
              <a:rPr lang="en-US" b="1" dirty="0" err="1"/>
              <a:t>Penghasil</a:t>
            </a:r>
            <a:r>
              <a:rPr lang="en-US" b="1" dirty="0"/>
              <a:t> </a:t>
            </a:r>
            <a:r>
              <a:rPr lang="en-US" b="1" dirty="0" err="1" smtClean="0"/>
              <a:t>Gaharu</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Tanaman</a:t>
            </a:r>
            <a:r>
              <a:rPr lang="en-US" dirty="0" smtClean="0"/>
              <a:t> </a:t>
            </a:r>
            <a:r>
              <a:rPr lang="en-US" dirty="0" err="1"/>
              <a:t>gaharu</a:t>
            </a:r>
            <a:r>
              <a:rPr lang="en-US" dirty="0"/>
              <a:t> </a:t>
            </a:r>
            <a:r>
              <a:rPr lang="en-US" i="1" dirty="0"/>
              <a:t>(</a:t>
            </a:r>
            <a:r>
              <a:rPr lang="en-US" i="1" dirty="0" err="1"/>
              <a:t>Aquilaria</a:t>
            </a:r>
            <a:r>
              <a:rPr lang="en-US" i="1" dirty="0"/>
              <a:t> </a:t>
            </a:r>
            <a:r>
              <a:rPr lang="en-US" dirty="0" err="1"/>
              <a:t>spp</a:t>
            </a:r>
            <a:r>
              <a:rPr lang="en-US" i="1" dirty="0"/>
              <a:t>, </a:t>
            </a:r>
            <a:r>
              <a:rPr lang="en-US" i="1" dirty="0" err="1"/>
              <a:t>Grynops</a:t>
            </a:r>
            <a:r>
              <a:rPr lang="en-US" i="1" dirty="0"/>
              <a:t> </a:t>
            </a:r>
            <a:r>
              <a:rPr lang="en-US" dirty="0"/>
              <a:t>spp.</a:t>
            </a:r>
            <a:r>
              <a:rPr lang="en-US" i="1" dirty="0"/>
              <a:t>) </a:t>
            </a:r>
            <a:r>
              <a:rPr lang="en-US" dirty="0" err="1"/>
              <a:t>termasuk</a:t>
            </a:r>
            <a:r>
              <a:rPr lang="en-US" dirty="0"/>
              <a:t> </a:t>
            </a:r>
            <a:r>
              <a:rPr lang="en-US" dirty="0" err="1"/>
              <a:t>tanaman</a:t>
            </a:r>
            <a:r>
              <a:rPr lang="en-US" dirty="0"/>
              <a:t> </a:t>
            </a:r>
            <a:r>
              <a:rPr lang="en-US" dirty="0" err="1"/>
              <a:t>hutan</a:t>
            </a:r>
            <a:r>
              <a:rPr lang="en-US" dirty="0"/>
              <a:t> yang </a:t>
            </a:r>
            <a:r>
              <a:rPr lang="en-US" dirty="0" err="1"/>
              <a:t>menghasilkan</a:t>
            </a:r>
            <a:r>
              <a:rPr lang="en-US" dirty="0"/>
              <a:t> </a:t>
            </a:r>
            <a:r>
              <a:rPr lang="en-US" dirty="0" err="1"/>
              <a:t>produk</a:t>
            </a:r>
            <a:r>
              <a:rPr lang="en-US" dirty="0"/>
              <a:t> non </a:t>
            </a:r>
            <a:r>
              <a:rPr lang="en-US" dirty="0" err="1"/>
              <a:t>kayu</a:t>
            </a:r>
            <a:r>
              <a:rPr lang="en-US" dirty="0"/>
              <a:t> yang </a:t>
            </a:r>
            <a:r>
              <a:rPr lang="en-US" dirty="0" err="1"/>
              <a:t>bernilai</a:t>
            </a:r>
            <a:r>
              <a:rPr lang="en-US" dirty="0"/>
              <a:t> </a:t>
            </a:r>
            <a:r>
              <a:rPr lang="en-US" dirty="0" err="1"/>
              <a:t>ekonomi</a:t>
            </a:r>
            <a:r>
              <a:rPr lang="en-US" dirty="0"/>
              <a:t> </a:t>
            </a:r>
            <a:r>
              <a:rPr lang="en-US" dirty="0" err="1"/>
              <a:t>tinggi</a:t>
            </a:r>
            <a:r>
              <a:rPr lang="en-US" dirty="0"/>
              <a:t> </a:t>
            </a:r>
            <a:r>
              <a:rPr lang="en-US" dirty="0" err="1"/>
              <a:t>karena</a:t>
            </a:r>
            <a:r>
              <a:rPr lang="en-US" dirty="0"/>
              <a:t> </a:t>
            </a:r>
            <a:r>
              <a:rPr lang="en-US" dirty="0" err="1"/>
              <a:t>tanaman</a:t>
            </a:r>
            <a:r>
              <a:rPr lang="en-US" dirty="0"/>
              <a:t> </a:t>
            </a:r>
            <a:r>
              <a:rPr lang="en-US" dirty="0" err="1"/>
              <a:t>ini</a:t>
            </a:r>
            <a:r>
              <a:rPr lang="en-US" dirty="0"/>
              <a:t> </a:t>
            </a:r>
            <a:r>
              <a:rPr lang="en-US" dirty="0" err="1"/>
              <a:t>menghasilkan</a:t>
            </a:r>
            <a:r>
              <a:rPr lang="en-US" dirty="0"/>
              <a:t> </a:t>
            </a:r>
            <a:r>
              <a:rPr lang="en-US" dirty="0" err="1"/>
              <a:t>gubal</a:t>
            </a:r>
            <a:r>
              <a:rPr lang="en-US" dirty="0"/>
              <a:t> </a:t>
            </a:r>
            <a:r>
              <a:rPr lang="en-US" dirty="0" err="1"/>
              <a:t>gaharu</a:t>
            </a:r>
            <a:r>
              <a:rPr lang="en-US" dirty="0"/>
              <a:t> yang </a:t>
            </a:r>
            <a:r>
              <a:rPr lang="en-US" dirty="0" err="1"/>
              <a:t>aromanya</a:t>
            </a:r>
            <a:r>
              <a:rPr lang="en-US" dirty="0"/>
              <a:t> </a:t>
            </a:r>
            <a:r>
              <a:rPr lang="en-US" dirty="0" err="1"/>
              <a:t>harum</a:t>
            </a:r>
            <a:r>
              <a:rPr lang="en-US" dirty="0"/>
              <a:t>. </a:t>
            </a:r>
            <a:endParaRPr lang="en-US" dirty="0" smtClean="0"/>
          </a:p>
          <a:p>
            <a:r>
              <a:rPr lang="en-US" dirty="0" err="1" smtClean="0"/>
              <a:t>Gubal</a:t>
            </a:r>
            <a:r>
              <a:rPr lang="en-US" dirty="0" smtClean="0"/>
              <a:t> </a:t>
            </a:r>
            <a:r>
              <a:rPr lang="en-US" dirty="0" err="1"/>
              <a:t>gaharu</a:t>
            </a:r>
            <a:r>
              <a:rPr lang="en-US" dirty="0"/>
              <a:t> yang </a:t>
            </a:r>
            <a:r>
              <a:rPr lang="en-US" dirty="0" err="1"/>
              <a:t>dihasilkan</a:t>
            </a:r>
            <a:r>
              <a:rPr lang="en-US" dirty="0"/>
              <a:t>  </a:t>
            </a:r>
            <a:r>
              <a:rPr lang="en-US" dirty="0" err="1"/>
              <a:t>berupa</a:t>
            </a:r>
            <a:r>
              <a:rPr lang="en-US" dirty="0"/>
              <a:t> </a:t>
            </a:r>
            <a:r>
              <a:rPr lang="en-US" dirty="0" err="1"/>
              <a:t>kayu</a:t>
            </a:r>
            <a:r>
              <a:rPr lang="en-US" dirty="0"/>
              <a:t> yang </a:t>
            </a:r>
            <a:r>
              <a:rPr lang="en-US" dirty="0" err="1"/>
              <a:t>mengalami</a:t>
            </a:r>
            <a:r>
              <a:rPr lang="en-US" dirty="0"/>
              <a:t> </a:t>
            </a:r>
            <a:r>
              <a:rPr lang="en-US" dirty="0" err="1"/>
              <a:t>pelapukan</a:t>
            </a:r>
            <a:r>
              <a:rPr lang="en-US" dirty="0"/>
              <a:t> </a:t>
            </a:r>
            <a:r>
              <a:rPr lang="en-US" dirty="0" err="1"/>
              <a:t>dan</a:t>
            </a:r>
            <a:r>
              <a:rPr lang="en-US" dirty="0"/>
              <a:t> </a:t>
            </a:r>
            <a:r>
              <a:rPr lang="en-US" dirty="0" err="1"/>
              <a:t>mengandung</a:t>
            </a:r>
            <a:r>
              <a:rPr lang="en-US" dirty="0"/>
              <a:t> </a:t>
            </a:r>
            <a:r>
              <a:rPr lang="en-US" dirty="0" err="1"/>
              <a:t>damar</a:t>
            </a:r>
            <a:r>
              <a:rPr lang="en-US" dirty="0"/>
              <a:t> </a:t>
            </a:r>
            <a:r>
              <a:rPr lang="en-US" dirty="0" err="1"/>
              <a:t>wangi</a:t>
            </a:r>
            <a:r>
              <a:rPr lang="en-US" dirty="0"/>
              <a:t> </a:t>
            </a:r>
            <a:r>
              <a:rPr lang="en-US" i="1" dirty="0"/>
              <a:t>(aromatic resin) </a:t>
            </a:r>
            <a:r>
              <a:rPr lang="en-US" dirty="0" err="1"/>
              <a:t>sebagai</a:t>
            </a:r>
            <a:r>
              <a:rPr lang="en-US" dirty="0"/>
              <a:t> </a:t>
            </a:r>
            <a:r>
              <a:rPr lang="en-US" dirty="0" err="1"/>
              <a:t>akibat</a:t>
            </a:r>
            <a:r>
              <a:rPr lang="en-US" dirty="0"/>
              <a:t> </a:t>
            </a:r>
            <a:r>
              <a:rPr lang="en-US" dirty="0" err="1"/>
              <a:t>adanya</a:t>
            </a:r>
            <a:r>
              <a:rPr lang="en-US" dirty="0"/>
              <a:t> </a:t>
            </a:r>
            <a:r>
              <a:rPr lang="en-US" dirty="0" err="1"/>
              <a:t>serangan</a:t>
            </a:r>
            <a:r>
              <a:rPr lang="en-US" dirty="0"/>
              <a:t> </a:t>
            </a:r>
            <a:r>
              <a:rPr lang="en-US" dirty="0" err="1"/>
              <a:t>jamur</a:t>
            </a:r>
            <a:r>
              <a:rPr lang="en-US" dirty="0"/>
              <a:t> (</a:t>
            </a:r>
            <a:r>
              <a:rPr lang="en-US" dirty="0" err="1"/>
              <a:t>Jalaludin</a:t>
            </a:r>
            <a:r>
              <a:rPr lang="en-US" dirty="0"/>
              <a:t>, 1997; </a:t>
            </a:r>
            <a:r>
              <a:rPr lang="en-US" dirty="0" err="1"/>
              <a:t>Venkataramanan</a:t>
            </a:r>
            <a:r>
              <a:rPr lang="en-US" dirty="0"/>
              <a:t>, 1985; </a:t>
            </a:r>
            <a:r>
              <a:rPr lang="en-US" dirty="0" err="1"/>
              <a:t>Santoso</a:t>
            </a:r>
            <a:r>
              <a:rPr lang="en-US" dirty="0"/>
              <a:t>, 1996; </a:t>
            </a:r>
            <a:r>
              <a:rPr lang="en-US" dirty="0" err="1"/>
              <a:t>Parman</a:t>
            </a:r>
            <a:r>
              <a:rPr lang="en-US" dirty="0"/>
              <a:t> </a:t>
            </a:r>
            <a:r>
              <a:rPr lang="en-US" dirty="0" err="1"/>
              <a:t>dkk</a:t>
            </a:r>
            <a:r>
              <a:rPr lang="en-US" dirty="0"/>
              <a:t>, 1996; </a:t>
            </a:r>
            <a:r>
              <a:rPr lang="en-US" dirty="0" err="1"/>
              <a:t>Daijo</a:t>
            </a:r>
            <a:r>
              <a:rPr lang="en-US" dirty="0"/>
              <a:t> </a:t>
            </a:r>
            <a:r>
              <a:rPr lang="en-US" dirty="0" err="1"/>
              <a:t>dan</a:t>
            </a:r>
            <a:r>
              <a:rPr lang="en-US" dirty="0"/>
              <a:t> Oiler, 2001).</a:t>
            </a:r>
          </a:p>
          <a:p>
            <a:r>
              <a:rPr lang="en-US" dirty="0" err="1"/>
              <a:t>Menurut</a:t>
            </a:r>
            <a:r>
              <a:rPr lang="en-US" dirty="0"/>
              <a:t> </a:t>
            </a:r>
            <a:r>
              <a:rPr lang="en-US" dirty="0" err="1"/>
              <a:t>Mulyaningsih</a:t>
            </a:r>
            <a:r>
              <a:rPr lang="en-US" dirty="0"/>
              <a:t> </a:t>
            </a:r>
            <a:r>
              <a:rPr lang="en-US" dirty="0" err="1"/>
              <a:t>dan</a:t>
            </a:r>
            <a:r>
              <a:rPr lang="en-US" dirty="0"/>
              <a:t> </a:t>
            </a:r>
            <a:r>
              <a:rPr lang="en-US" dirty="0" err="1"/>
              <a:t>Parman</a:t>
            </a:r>
            <a:r>
              <a:rPr lang="en-US" dirty="0"/>
              <a:t> (2003) </a:t>
            </a:r>
            <a:r>
              <a:rPr lang="en-US" dirty="0" err="1"/>
              <a:t>Lebih</a:t>
            </a:r>
            <a:r>
              <a:rPr lang="en-US" dirty="0"/>
              <a:t> </a:t>
            </a:r>
            <a:r>
              <a:rPr lang="en-US" dirty="0" err="1"/>
              <a:t>dari</a:t>
            </a:r>
            <a:r>
              <a:rPr lang="en-US" dirty="0"/>
              <a:t> 10 </a:t>
            </a:r>
            <a:r>
              <a:rPr lang="en-US" dirty="0" err="1"/>
              <a:t>jenis</a:t>
            </a:r>
            <a:r>
              <a:rPr lang="en-US" dirty="0"/>
              <a:t> </a:t>
            </a:r>
            <a:r>
              <a:rPr lang="en-US" dirty="0" err="1"/>
              <a:t>pohon</a:t>
            </a:r>
            <a:r>
              <a:rPr lang="en-US" dirty="0"/>
              <a:t> </a:t>
            </a:r>
            <a:r>
              <a:rPr lang="en-US" dirty="0" err="1"/>
              <a:t>gaharu</a:t>
            </a:r>
            <a:r>
              <a:rPr lang="en-US" dirty="0"/>
              <a:t> yang </a:t>
            </a:r>
            <a:r>
              <a:rPr lang="en-US" dirty="0" err="1"/>
              <a:t>ada</a:t>
            </a:r>
            <a:r>
              <a:rPr lang="en-US" dirty="0"/>
              <a:t> di Indonesia yang </a:t>
            </a:r>
            <a:r>
              <a:rPr lang="en-US" dirty="0" err="1"/>
              <a:t>menghasilkan</a:t>
            </a:r>
            <a:r>
              <a:rPr lang="en-US" dirty="0"/>
              <a:t> </a:t>
            </a:r>
            <a:r>
              <a:rPr lang="en-US" dirty="0" err="1"/>
              <a:t>gaharu</a:t>
            </a:r>
            <a:r>
              <a:rPr lang="en-US" dirty="0"/>
              <a:t>, </a:t>
            </a:r>
            <a:r>
              <a:rPr lang="en-US" dirty="0" err="1"/>
              <a:t>namun</a:t>
            </a:r>
            <a:r>
              <a:rPr lang="en-US" dirty="0"/>
              <a:t> </a:t>
            </a:r>
            <a:r>
              <a:rPr lang="en-US" dirty="0" err="1"/>
              <a:t>baru</a:t>
            </a:r>
            <a:r>
              <a:rPr lang="en-US" dirty="0"/>
              <a:t> </a:t>
            </a:r>
            <a:r>
              <a:rPr lang="en-US" dirty="0" err="1"/>
              <a:t>satu</a:t>
            </a:r>
            <a:r>
              <a:rPr lang="en-US" dirty="0"/>
              <a:t> </a:t>
            </a:r>
            <a:r>
              <a:rPr lang="en-US" dirty="0" err="1"/>
              <a:t>jenis</a:t>
            </a:r>
            <a:r>
              <a:rPr lang="en-US" dirty="0"/>
              <a:t> yang </a:t>
            </a:r>
            <a:r>
              <a:rPr lang="en-US" dirty="0" err="1"/>
              <a:t>sudah</a:t>
            </a:r>
            <a:r>
              <a:rPr lang="en-US" dirty="0"/>
              <a:t>  </a:t>
            </a:r>
            <a:r>
              <a:rPr lang="en-US" dirty="0" err="1"/>
              <a:t>banyak</a:t>
            </a:r>
            <a:r>
              <a:rPr lang="en-US" dirty="0"/>
              <a:t> </a:t>
            </a:r>
            <a:r>
              <a:rPr lang="en-US" dirty="0" err="1"/>
              <a:t>diteliti</a:t>
            </a:r>
            <a:r>
              <a:rPr lang="en-US" dirty="0"/>
              <a:t> </a:t>
            </a:r>
            <a:r>
              <a:rPr lang="en-US" dirty="0" err="1"/>
              <a:t>kandungan</a:t>
            </a:r>
            <a:r>
              <a:rPr lang="en-US" dirty="0"/>
              <a:t> </a:t>
            </a:r>
            <a:r>
              <a:rPr lang="en-US" dirty="0" err="1"/>
              <a:t>kimia</a:t>
            </a:r>
            <a:r>
              <a:rPr lang="en-US" dirty="0"/>
              <a:t> </a:t>
            </a:r>
            <a:r>
              <a:rPr lang="en-US" dirty="0" err="1"/>
              <a:t>gubal</a:t>
            </a:r>
            <a:r>
              <a:rPr lang="en-US" dirty="0"/>
              <a:t> </a:t>
            </a:r>
            <a:r>
              <a:rPr lang="en-US" dirty="0" err="1"/>
              <a:t>gaharu</a:t>
            </a:r>
            <a:r>
              <a:rPr lang="en-US" dirty="0"/>
              <a:t> </a:t>
            </a:r>
            <a:r>
              <a:rPr lang="en-US" dirty="0" err="1"/>
              <a:t>maupun</a:t>
            </a:r>
            <a:r>
              <a:rPr lang="en-US" dirty="0"/>
              <a:t> </a:t>
            </a:r>
            <a:r>
              <a:rPr lang="en-US" dirty="0" err="1"/>
              <a:t>khasiatnya</a:t>
            </a:r>
            <a:r>
              <a:rPr lang="en-US" dirty="0"/>
              <a:t> </a:t>
            </a:r>
            <a:r>
              <a:rPr lang="en-US" dirty="0" err="1"/>
              <a:t>sebagai</a:t>
            </a:r>
            <a:r>
              <a:rPr lang="en-US" dirty="0"/>
              <a:t> </a:t>
            </a:r>
            <a:r>
              <a:rPr lang="en-US" dirty="0" err="1"/>
              <a:t>obat</a:t>
            </a:r>
            <a:r>
              <a:rPr lang="en-US" dirty="0"/>
              <a:t>, </a:t>
            </a:r>
            <a:r>
              <a:rPr lang="en-US" dirty="0" err="1"/>
              <a:t>yakni</a:t>
            </a:r>
            <a:r>
              <a:rPr lang="en-US" dirty="0"/>
              <a:t> </a:t>
            </a:r>
            <a:r>
              <a:rPr lang="en-US" dirty="0" err="1"/>
              <a:t>gubal</a:t>
            </a:r>
            <a:r>
              <a:rPr lang="en-US" dirty="0"/>
              <a:t> </a:t>
            </a:r>
            <a:r>
              <a:rPr lang="en-US" dirty="0" err="1"/>
              <a:t>gaharu</a:t>
            </a:r>
            <a:r>
              <a:rPr lang="en-US" dirty="0"/>
              <a:t> </a:t>
            </a:r>
            <a:r>
              <a:rPr lang="en-US" dirty="0" err="1"/>
              <a:t>dari</a:t>
            </a:r>
            <a:r>
              <a:rPr lang="en-US" dirty="0"/>
              <a:t> </a:t>
            </a:r>
            <a:r>
              <a:rPr lang="en-US" dirty="0" err="1"/>
              <a:t>jenis</a:t>
            </a:r>
            <a:r>
              <a:rPr lang="en-US" dirty="0"/>
              <a:t> </a:t>
            </a:r>
            <a:r>
              <a:rPr lang="en-US" i="1" dirty="0" err="1"/>
              <a:t>Aquilaria</a:t>
            </a:r>
            <a:r>
              <a:rPr lang="en-US" i="1" dirty="0"/>
              <a:t> </a:t>
            </a:r>
            <a:r>
              <a:rPr lang="en-US" i="1" dirty="0" err="1"/>
              <a:t>malacceniss</a:t>
            </a:r>
            <a:r>
              <a:rPr lang="en-US" dirty="0"/>
              <a:t> </a:t>
            </a:r>
            <a:r>
              <a:rPr lang="en-US" dirty="0" err="1"/>
              <a:t>Lamk</a:t>
            </a:r>
            <a:r>
              <a:rPr lang="en-US" dirty="0"/>
              <a:t>. </a:t>
            </a:r>
            <a:endParaRPr lang="en-US" dirty="0" smtClean="0"/>
          </a:p>
          <a:p>
            <a:r>
              <a:rPr lang="en-US" dirty="0" err="1" smtClean="0"/>
              <a:t>Gubal</a:t>
            </a:r>
            <a:r>
              <a:rPr lang="en-US" dirty="0" smtClean="0"/>
              <a:t> </a:t>
            </a:r>
            <a:r>
              <a:rPr lang="en-US" dirty="0" err="1"/>
              <a:t>gaharu</a:t>
            </a:r>
            <a:r>
              <a:rPr lang="en-US" dirty="0"/>
              <a:t> </a:t>
            </a:r>
            <a:r>
              <a:rPr lang="en-US" dirty="0" err="1"/>
              <a:t>jenis</a:t>
            </a:r>
            <a:r>
              <a:rPr lang="en-US" dirty="0"/>
              <a:t> </a:t>
            </a:r>
            <a:r>
              <a:rPr lang="en-US" dirty="0" err="1"/>
              <a:t>ini</a:t>
            </a:r>
            <a:r>
              <a:rPr lang="en-US" dirty="0"/>
              <a:t> </a:t>
            </a:r>
            <a:r>
              <a:rPr lang="en-US" dirty="0" err="1"/>
              <a:t>sudah</a:t>
            </a:r>
            <a:r>
              <a:rPr lang="en-US" dirty="0"/>
              <a:t> </a:t>
            </a:r>
            <a:r>
              <a:rPr lang="en-US" dirty="0" err="1"/>
              <a:t>dikenal</a:t>
            </a:r>
            <a:r>
              <a:rPr lang="en-US" dirty="0"/>
              <a:t> </a:t>
            </a:r>
            <a:r>
              <a:rPr lang="en-US" dirty="0" err="1"/>
              <a:t>oleh</a:t>
            </a:r>
            <a:r>
              <a:rPr lang="en-US" dirty="0"/>
              <a:t> orang China, </a:t>
            </a:r>
            <a:r>
              <a:rPr lang="en-US" dirty="0" err="1"/>
              <a:t>Eropa</a:t>
            </a:r>
            <a:r>
              <a:rPr lang="en-US" dirty="0"/>
              <a:t> </a:t>
            </a:r>
            <a:r>
              <a:rPr lang="en-US" dirty="0" err="1"/>
              <a:t>dan</a:t>
            </a:r>
            <a:r>
              <a:rPr lang="en-US" dirty="0"/>
              <a:t> India </a:t>
            </a:r>
            <a:r>
              <a:rPr lang="en-US" dirty="0" err="1"/>
              <a:t>sudah</a:t>
            </a:r>
            <a:r>
              <a:rPr lang="en-US" dirty="0"/>
              <a:t> </a:t>
            </a:r>
            <a:r>
              <a:rPr lang="en-US" dirty="0" err="1"/>
              <a:t>sejak</a:t>
            </a:r>
            <a:r>
              <a:rPr lang="en-US" dirty="0"/>
              <a:t> lama. </a:t>
            </a:r>
          </a:p>
          <a:p>
            <a:pPr lvl="0"/>
            <a:endParaRPr lang="en-US" dirty="0"/>
          </a:p>
          <a:p>
            <a:endParaRPr lang="en-US" dirty="0"/>
          </a:p>
        </p:txBody>
      </p:sp>
    </p:spTree>
    <p:extLst>
      <p:ext uri="{BB962C8B-B14F-4D97-AF65-F5344CB8AC3E}">
        <p14:creationId xmlns:p14="http://schemas.microsoft.com/office/powerpoint/2010/main" val="24701058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963688"/>
          </a:xfrm>
        </p:spPr>
        <p:txBody>
          <a:bodyPr>
            <a:normAutofit/>
          </a:bodyPr>
          <a:lstStyle/>
          <a:p>
            <a:pPr marL="36900" indent="0">
              <a:buNone/>
            </a:pPr>
            <a:r>
              <a:rPr lang="id-ID" dirty="0" smtClean="0"/>
              <a:t>9.2.</a:t>
            </a:r>
            <a:r>
              <a:rPr lang="en-US" dirty="0" smtClean="0"/>
              <a:t> </a:t>
            </a:r>
            <a:r>
              <a:rPr lang="en-US" dirty="0" err="1"/>
              <a:t>Persyaratan</a:t>
            </a:r>
            <a:r>
              <a:rPr lang="en-US" dirty="0"/>
              <a:t> </a:t>
            </a:r>
            <a:r>
              <a:rPr lang="en-US" dirty="0" err="1"/>
              <a:t>Mutu</a:t>
            </a:r>
            <a:r>
              <a:rPr lang="en-US" dirty="0"/>
              <a:t> </a:t>
            </a:r>
            <a:r>
              <a:rPr lang="en-US" dirty="0" err="1"/>
              <a:t>Abuk</a:t>
            </a:r>
            <a:r>
              <a:rPr lang="en-US" dirty="0"/>
              <a:t> </a:t>
            </a:r>
            <a:r>
              <a:rPr lang="en-US" dirty="0" err="1"/>
              <a:t>Gaharu</a:t>
            </a:r>
            <a:endParaRPr lang="en-US" dirty="0"/>
          </a:p>
          <a:p>
            <a:r>
              <a:rPr lang="en-US" dirty="0" err="1"/>
              <a:t>Persyaratan</a:t>
            </a:r>
            <a:r>
              <a:rPr lang="en-US" dirty="0"/>
              <a:t> </a:t>
            </a:r>
            <a:r>
              <a:rPr lang="en-US" dirty="0" err="1"/>
              <a:t>mutu</a:t>
            </a:r>
            <a:r>
              <a:rPr lang="en-US" dirty="0"/>
              <a:t> </a:t>
            </a:r>
            <a:r>
              <a:rPr lang="en-US" dirty="0" err="1"/>
              <a:t>abuk</a:t>
            </a:r>
            <a:r>
              <a:rPr lang="en-US" dirty="0"/>
              <a:t> </a:t>
            </a:r>
            <a:r>
              <a:rPr lang="en-US" dirty="0" err="1"/>
              <a:t>gaharu</a:t>
            </a:r>
            <a:r>
              <a:rPr lang="en-US" dirty="0"/>
              <a:t> </a:t>
            </a:r>
            <a:r>
              <a:rPr lang="en-US" dirty="0" err="1"/>
              <a:t>adalah</a:t>
            </a:r>
            <a:r>
              <a:rPr lang="en-US" dirty="0"/>
              <a:t> </a:t>
            </a:r>
            <a:r>
              <a:rPr lang="en-US" dirty="0" err="1"/>
              <a:t>pengklasifikasian</a:t>
            </a:r>
            <a:r>
              <a:rPr lang="en-US" dirty="0"/>
              <a:t> </a:t>
            </a:r>
            <a:r>
              <a:rPr lang="en-US" dirty="0" err="1"/>
              <a:t>mutu</a:t>
            </a:r>
            <a:r>
              <a:rPr lang="en-US" dirty="0"/>
              <a:t> </a:t>
            </a:r>
            <a:r>
              <a:rPr lang="en-US" dirty="0" err="1"/>
              <a:t>abuk</a:t>
            </a:r>
            <a:r>
              <a:rPr lang="en-US" dirty="0"/>
              <a:t> </a:t>
            </a:r>
            <a:r>
              <a:rPr lang="en-US" dirty="0" err="1"/>
              <a:t>gaharu</a:t>
            </a:r>
            <a:r>
              <a:rPr lang="en-US" dirty="0"/>
              <a:t> </a:t>
            </a:r>
            <a:r>
              <a:rPr lang="en-US" dirty="0" err="1"/>
              <a:t>berdasarkan</a:t>
            </a:r>
            <a:r>
              <a:rPr lang="en-US" dirty="0"/>
              <a:t> </a:t>
            </a:r>
            <a:r>
              <a:rPr lang="en-US" dirty="0" err="1"/>
              <a:t>Standart</a:t>
            </a:r>
            <a:r>
              <a:rPr lang="en-US" dirty="0"/>
              <a:t> </a:t>
            </a:r>
            <a:r>
              <a:rPr lang="en-US" dirty="0" err="1"/>
              <a:t>Nasional</a:t>
            </a:r>
            <a:r>
              <a:rPr lang="en-US" dirty="0"/>
              <a:t> Indonesia </a:t>
            </a:r>
            <a:r>
              <a:rPr lang="en-US" dirty="0" err="1"/>
              <a:t>untuk</a:t>
            </a:r>
            <a:r>
              <a:rPr lang="en-US" dirty="0"/>
              <a:t> </a:t>
            </a:r>
            <a:r>
              <a:rPr lang="en-US" dirty="0" err="1"/>
              <a:t>gaharu</a:t>
            </a:r>
            <a:r>
              <a:rPr lang="en-US" dirty="0"/>
              <a:t>. </a:t>
            </a:r>
            <a:r>
              <a:rPr lang="en-US" dirty="0" err="1"/>
              <a:t>Persyaratan</a:t>
            </a:r>
            <a:r>
              <a:rPr lang="en-US" dirty="0"/>
              <a:t> </a:t>
            </a:r>
            <a:r>
              <a:rPr lang="en-US" dirty="0" err="1"/>
              <a:t>mutu</a:t>
            </a:r>
            <a:r>
              <a:rPr lang="en-US" dirty="0"/>
              <a:t> </a:t>
            </a:r>
            <a:r>
              <a:rPr lang="en-US" dirty="0" err="1"/>
              <a:t>gubal</a:t>
            </a: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913050001"/>
              </p:ext>
            </p:extLst>
          </p:nvPr>
        </p:nvGraphicFramePr>
        <p:xfrm>
          <a:off x="457200" y="2636912"/>
          <a:ext cx="8077201" cy="2194560"/>
        </p:xfrm>
        <a:graphic>
          <a:graphicData uri="http://schemas.openxmlformats.org/drawingml/2006/table">
            <a:tbl>
              <a:tblPr>
                <a:tableStyleId>{5C22544A-7EE6-4342-B048-85BDC9FD1C3A}</a:tableStyleId>
              </a:tblPr>
              <a:tblGrid>
                <a:gridCol w="1098421">
                  <a:extLst>
                    <a:ext uri="{9D8B030D-6E8A-4147-A177-3AD203B41FA5}">
                      <a16:colId xmlns:a16="http://schemas.microsoft.com/office/drawing/2014/main" val="20000"/>
                    </a:ext>
                  </a:extLst>
                </a:gridCol>
                <a:gridCol w="1263779">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gridCol w="2362201">
                  <a:extLst>
                    <a:ext uri="{9D8B030D-6E8A-4147-A177-3AD203B41FA5}">
                      <a16:colId xmlns:a16="http://schemas.microsoft.com/office/drawing/2014/main" val="20004"/>
                    </a:ext>
                  </a:extLst>
                </a:gridCol>
              </a:tblGrid>
              <a:tr h="0">
                <a:tc rowSpan="2">
                  <a:txBody>
                    <a:bodyPr/>
                    <a:lstStyle/>
                    <a:p>
                      <a:pPr marL="0" marR="0" algn="ctr"/>
                      <a:r>
                        <a:rPr lang="en-US" sz="1600">
                          <a:effectLst/>
                        </a:rPr>
                        <a:t>No.</a:t>
                      </a:r>
                      <a:endParaRPr lang="en-US" sz="1600">
                        <a:effectLst/>
                        <a:latin typeface="Times New Roman"/>
                        <a:ea typeface="Times New Roman"/>
                      </a:endParaRPr>
                    </a:p>
                  </a:txBody>
                  <a:tcPr marL="68580" marR="68580" marT="0" marB="0" anchor="ctr"/>
                </a:tc>
                <a:tc rowSpan="2">
                  <a:txBody>
                    <a:bodyPr/>
                    <a:lstStyle/>
                    <a:p>
                      <a:pPr marL="0" marR="0" algn="ctr"/>
                      <a:r>
                        <a:rPr lang="en-US" sz="1600">
                          <a:effectLst/>
                        </a:rPr>
                        <a:t>Karakteristik</a:t>
                      </a:r>
                      <a:endParaRPr lang="en-US" sz="1600">
                        <a:effectLst/>
                        <a:latin typeface="Times New Roman"/>
                        <a:ea typeface="Times New Roman"/>
                      </a:endParaRPr>
                    </a:p>
                  </a:txBody>
                  <a:tcPr marL="68580" marR="68580" marT="0" marB="0" anchor="ctr"/>
                </a:tc>
                <a:tc gridSpan="3">
                  <a:txBody>
                    <a:bodyPr/>
                    <a:lstStyle/>
                    <a:p>
                      <a:pPr marL="0" marR="0" algn="ctr"/>
                      <a:r>
                        <a:rPr lang="en-US" sz="1600">
                          <a:effectLst/>
                        </a:rPr>
                        <a:t>M u t u</a:t>
                      </a:r>
                      <a:endParaRPr lang="en-US" sz="1600">
                        <a:effectLst/>
                        <a:latin typeface="Times New Roman"/>
                        <a:ea typeface="Times New Roman"/>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vMerge="1">
                  <a:txBody>
                    <a:bodyPr/>
                    <a:lstStyle/>
                    <a:p>
                      <a:endParaRPr lang="en-US"/>
                    </a:p>
                  </a:txBody>
                  <a:tcPr/>
                </a:tc>
                <a:tc>
                  <a:txBody>
                    <a:bodyPr/>
                    <a:lstStyle/>
                    <a:p>
                      <a:pPr marL="0" marR="0" algn="ctr"/>
                      <a:r>
                        <a:rPr lang="en-US" sz="1600">
                          <a:effectLst/>
                        </a:rPr>
                        <a:t>U</a:t>
                      </a:r>
                      <a:endParaRPr lang="en-US" sz="1600">
                        <a:effectLst/>
                        <a:latin typeface="Times New Roman"/>
                        <a:ea typeface="Times New Roman"/>
                      </a:endParaRPr>
                    </a:p>
                  </a:txBody>
                  <a:tcPr marL="68580" marR="68580" marT="0" marB="0" anchor="ctr"/>
                </a:tc>
                <a:tc>
                  <a:txBody>
                    <a:bodyPr/>
                    <a:lstStyle/>
                    <a:p>
                      <a:pPr marL="0" marR="0" algn="ctr"/>
                      <a:r>
                        <a:rPr lang="en-US" sz="1600">
                          <a:effectLst/>
                        </a:rPr>
                        <a:t>I</a:t>
                      </a:r>
                      <a:endParaRPr lang="en-US" sz="1600">
                        <a:effectLst/>
                        <a:latin typeface="Times New Roman"/>
                        <a:ea typeface="Times New Roman"/>
                      </a:endParaRPr>
                    </a:p>
                  </a:txBody>
                  <a:tcPr marL="68580" marR="68580" marT="0" marB="0" anchor="ctr"/>
                </a:tc>
                <a:tc>
                  <a:txBody>
                    <a:bodyPr/>
                    <a:lstStyle/>
                    <a:p>
                      <a:pPr marL="0" marR="0" algn="ctr"/>
                      <a:r>
                        <a:rPr lang="en-US" sz="1600">
                          <a:effectLst/>
                        </a:rPr>
                        <a:t>II</a:t>
                      </a:r>
                      <a:endParaRPr lang="en-US" sz="160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14325">
                <a:tc>
                  <a:txBody>
                    <a:bodyPr/>
                    <a:lstStyle/>
                    <a:p>
                      <a:pPr marL="0" marR="0" algn="ctr"/>
                      <a:r>
                        <a:rPr lang="en-US" sz="1600">
                          <a:effectLst/>
                        </a:rPr>
                        <a:t>1</a:t>
                      </a:r>
                      <a:endParaRPr lang="en-US" sz="16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a:effectLst/>
                        </a:rPr>
                        <a:t>Warna</a:t>
                      </a:r>
                      <a:endParaRPr lang="en-US" sz="16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a:effectLst/>
                        </a:rPr>
                        <a:t>Hitam</a:t>
                      </a:r>
                      <a:endParaRPr lang="en-US" sz="16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a:effectLst/>
                        </a:rPr>
                        <a:t>Coklat kehitaman</a:t>
                      </a:r>
                      <a:endParaRPr lang="en-US" sz="16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a:effectLst/>
                        </a:rPr>
                        <a:t>Putih kecoklatan/kekuningan</a:t>
                      </a:r>
                      <a:endParaRPr lang="en-US" sz="160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0">
                <a:tc>
                  <a:txBody>
                    <a:bodyPr/>
                    <a:lstStyle/>
                    <a:p>
                      <a:pPr marL="0" marR="0" algn="ctr"/>
                      <a:r>
                        <a:rPr lang="en-US" sz="1600">
                          <a:effectLst/>
                        </a:rPr>
                        <a:t>2</a:t>
                      </a:r>
                      <a:endParaRPr lang="en-US" sz="16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a:effectLst/>
                        </a:rPr>
                        <a:t>Kandungan damar wangi</a:t>
                      </a:r>
                      <a:endParaRPr lang="en-US" sz="16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a:effectLst/>
                        </a:rPr>
                        <a:t>Tinggi</a:t>
                      </a:r>
                      <a:endParaRPr lang="en-US" sz="16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a:effectLst/>
                        </a:rPr>
                        <a:t>Sedang</a:t>
                      </a:r>
                      <a:endParaRPr lang="en-US" sz="16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a:effectLst/>
                        </a:rPr>
                        <a:t>Kurang</a:t>
                      </a:r>
                      <a:endParaRPr lang="en-US" sz="160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0">
                <a:tc>
                  <a:txBody>
                    <a:bodyPr/>
                    <a:lstStyle/>
                    <a:p>
                      <a:pPr marL="0" marR="0" algn="ctr"/>
                      <a:r>
                        <a:rPr lang="en-US" sz="1600">
                          <a:effectLst/>
                        </a:rPr>
                        <a:t>3</a:t>
                      </a:r>
                      <a:endParaRPr lang="en-US" sz="16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a:effectLst/>
                        </a:rPr>
                        <a:t>Aroma (dibakar)</a:t>
                      </a:r>
                      <a:endParaRPr lang="en-US" sz="16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a:effectLst/>
                        </a:rPr>
                        <a:t>Kuat</a:t>
                      </a:r>
                      <a:endParaRPr lang="en-US" sz="16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dirty="0" err="1">
                          <a:effectLst/>
                        </a:rPr>
                        <a:t>Sedang</a:t>
                      </a:r>
                      <a:endParaRPr lang="en-US"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dirty="0" err="1">
                          <a:effectLst/>
                        </a:rPr>
                        <a:t>Kurang</a:t>
                      </a:r>
                      <a:endParaRPr lang="en-US" sz="1600" dirty="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5687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305800" cy="970450"/>
          </a:xfrm>
        </p:spPr>
        <p:txBody>
          <a:bodyPr>
            <a:normAutofit fontScale="90000"/>
          </a:bodyPr>
          <a:lstStyle/>
          <a:p>
            <a:pPr marL="811213" indent="-811213" algn="l"/>
            <a:r>
              <a:rPr lang="id-ID" b="1" dirty="0"/>
              <a:t>10. </a:t>
            </a:r>
            <a:r>
              <a:rPr lang="es-ES" b="1" dirty="0" err="1"/>
              <a:t>Standar</a:t>
            </a:r>
            <a:r>
              <a:rPr lang="es-ES" b="1" dirty="0"/>
              <a:t> </a:t>
            </a:r>
            <a:r>
              <a:rPr lang="es-ES" b="1" dirty="0" err="1"/>
              <a:t>Mutu</a:t>
            </a:r>
            <a:r>
              <a:rPr lang="es-ES" b="1" dirty="0"/>
              <a:t> </a:t>
            </a:r>
            <a:r>
              <a:rPr lang="es-ES" b="1" dirty="0" err="1"/>
              <a:t>Gaharu</a:t>
            </a:r>
            <a:r>
              <a:rPr lang="es-ES" b="1" dirty="0"/>
              <a:t> di </a:t>
            </a:r>
            <a:r>
              <a:rPr lang="es-ES" b="1" dirty="0" smtClean="0"/>
              <a:t>Indonesia</a:t>
            </a:r>
            <a:endParaRPr lang="en-US" dirty="0"/>
          </a:p>
        </p:txBody>
      </p:sp>
      <p:sp>
        <p:nvSpPr>
          <p:cNvPr id="3" name="Content Placeholder 2"/>
          <p:cNvSpPr>
            <a:spLocks noGrp="1"/>
          </p:cNvSpPr>
          <p:nvPr>
            <p:ph idx="1"/>
          </p:nvPr>
        </p:nvSpPr>
        <p:spPr>
          <a:xfrm>
            <a:off x="457200" y="1159090"/>
            <a:ext cx="8305800" cy="1126909"/>
          </a:xfrm>
        </p:spPr>
        <p:txBody>
          <a:bodyPr>
            <a:normAutofit fontScale="77500" lnSpcReduction="20000"/>
          </a:bodyPr>
          <a:lstStyle/>
          <a:p>
            <a:pPr>
              <a:lnSpc>
                <a:spcPct val="120000"/>
              </a:lnSpc>
              <a:spcBef>
                <a:spcPts val="0"/>
              </a:spcBef>
              <a:spcAft>
                <a:spcPts val="0"/>
              </a:spcAft>
            </a:pPr>
            <a:r>
              <a:rPr lang="es-ES" dirty="0" err="1" smtClean="0"/>
              <a:t>Standar</a:t>
            </a:r>
            <a:r>
              <a:rPr lang="es-ES" dirty="0" smtClean="0"/>
              <a:t> </a:t>
            </a:r>
            <a:r>
              <a:rPr lang="es-ES" dirty="0" err="1"/>
              <a:t>mutu</a:t>
            </a:r>
            <a:r>
              <a:rPr lang="es-ES" dirty="0"/>
              <a:t> </a:t>
            </a:r>
            <a:r>
              <a:rPr lang="es-ES" dirty="0" err="1"/>
              <a:t>gaharu</a:t>
            </a:r>
            <a:r>
              <a:rPr lang="es-ES" dirty="0"/>
              <a:t> di Indonesia </a:t>
            </a:r>
            <a:r>
              <a:rPr lang="es-ES" dirty="0" err="1"/>
              <a:t>dapat</a:t>
            </a:r>
            <a:r>
              <a:rPr lang="es-ES" dirty="0"/>
              <a:t> </a:t>
            </a:r>
            <a:r>
              <a:rPr lang="es-ES" dirty="0" err="1"/>
              <a:t>dikelompok</a:t>
            </a:r>
            <a:r>
              <a:rPr lang="es-ES" dirty="0"/>
              <a:t> </a:t>
            </a:r>
            <a:r>
              <a:rPr lang="es-ES" dirty="0" err="1"/>
              <a:t>ke</a:t>
            </a:r>
            <a:r>
              <a:rPr lang="es-ES" dirty="0"/>
              <a:t> </a:t>
            </a:r>
            <a:r>
              <a:rPr lang="es-ES" dirty="0" err="1"/>
              <a:t>dalam</a:t>
            </a:r>
            <a:r>
              <a:rPr lang="es-ES" dirty="0"/>
              <a:t> </a:t>
            </a:r>
            <a:r>
              <a:rPr lang="es-ES" dirty="0" err="1"/>
              <a:t>gubal</a:t>
            </a:r>
            <a:r>
              <a:rPr lang="es-ES" dirty="0"/>
              <a:t> dan </a:t>
            </a:r>
            <a:r>
              <a:rPr lang="es-ES" dirty="0" err="1"/>
              <a:t>kemedangan</a:t>
            </a:r>
            <a:r>
              <a:rPr lang="es-ES" dirty="0"/>
              <a:t> </a:t>
            </a:r>
            <a:r>
              <a:rPr lang="es-ES" dirty="0" err="1"/>
              <a:t>serta</a:t>
            </a:r>
            <a:r>
              <a:rPr lang="es-ES" dirty="0"/>
              <a:t> </a:t>
            </a:r>
            <a:r>
              <a:rPr lang="es-ES" dirty="0" err="1"/>
              <a:t>dalam</a:t>
            </a:r>
            <a:r>
              <a:rPr lang="es-ES" dirty="0"/>
              <a:t> </a:t>
            </a:r>
            <a:r>
              <a:rPr lang="es-ES" dirty="0" err="1"/>
              <a:t>bentuk</a:t>
            </a:r>
            <a:r>
              <a:rPr lang="es-ES" dirty="0"/>
              <a:t> </a:t>
            </a:r>
            <a:r>
              <a:rPr lang="es-ES" dirty="0" err="1"/>
              <a:t>produksi</a:t>
            </a:r>
            <a:r>
              <a:rPr lang="es-ES" dirty="0"/>
              <a:t>. </a:t>
            </a:r>
            <a:endParaRPr lang="es-ES" dirty="0" smtClean="0"/>
          </a:p>
          <a:p>
            <a:pPr>
              <a:lnSpc>
                <a:spcPct val="120000"/>
              </a:lnSpc>
              <a:spcBef>
                <a:spcPts val="0"/>
              </a:spcBef>
              <a:spcAft>
                <a:spcPts val="0"/>
              </a:spcAft>
            </a:pPr>
            <a:r>
              <a:rPr lang="es-ES" dirty="0" err="1" smtClean="0"/>
              <a:t>Kelompok</a:t>
            </a:r>
            <a:r>
              <a:rPr lang="es-ES" dirty="0" smtClean="0"/>
              <a:t> </a:t>
            </a:r>
            <a:r>
              <a:rPr lang="es-ES" dirty="0" err="1"/>
              <a:t>Gaharu</a:t>
            </a:r>
            <a:r>
              <a:rPr lang="es-ES" dirty="0"/>
              <a:t> </a:t>
            </a:r>
            <a:r>
              <a:rPr lang="es-ES" dirty="0" err="1"/>
              <a:t>tersebut</a:t>
            </a:r>
            <a:r>
              <a:rPr lang="es-ES" dirty="0"/>
              <a:t> </a:t>
            </a:r>
            <a:r>
              <a:rPr lang="es-ES" dirty="0" err="1"/>
              <a:t>diklasifikasi</a:t>
            </a:r>
            <a:r>
              <a:rPr lang="es-ES" dirty="0"/>
              <a:t> </a:t>
            </a:r>
            <a:r>
              <a:rPr lang="es-ES" dirty="0" err="1"/>
              <a:t>ke</a:t>
            </a:r>
            <a:r>
              <a:rPr lang="es-ES" dirty="0"/>
              <a:t> </a:t>
            </a:r>
            <a:r>
              <a:rPr lang="es-ES" dirty="0" err="1"/>
              <a:t>dalam</a:t>
            </a:r>
            <a:r>
              <a:rPr lang="es-ES" dirty="0"/>
              <a:t> </a:t>
            </a:r>
            <a:r>
              <a:rPr lang="es-ES" dirty="0" err="1"/>
              <a:t>kelas</a:t>
            </a:r>
            <a:r>
              <a:rPr lang="es-ES" dirty="0"/>
              <a:t> dan sub </a:t>
            </a:r>
            <a:r>
              <a:rPr lang="es-ES" dirty="0" err="1"/>
              <a:t>kelas</a:t>
            </a:r>
            <a:r>
              <a:rPr lang="es-ES" dirty="0"/>
              <a:t>.   </a:t>
            </a:r>
            <a:endParaRPr lang="es-ES" dirty="0" smtClean="0"/>
          </a:p>
          <a:p>
            <a:pPr>
              <a:lnSpc>
                <a:spcPct val="120000"/>
              </a:lnSpc>
              <a:spcBef>
                <a:spcPts val="0"/>
              </a:spcBef>
              <a:spcAft>
                <a:spcPts val="0"/>
              </a:spcAft>
            </a:pPr>
            <a:r>
              <a:rPr lang="es-ES" dirty="0" smtClean="0"/>
              <a:t>Secara </a:t>
            </a:r>
            <a:r>
              <a:rPr lang="es-ES" dirty="0" err="1"/>
              <a:t>lengkap</a:t>
            </a:r>
            <a:r>
              <a:rPr lang="es-ES" dirty="0"/>
              <a:t> </a:t>
            </a:r>
            <a:r>
              <a:rPr lang="es-ES" dirty="0" err="1"/>
              <a:t>standar</a:t>
            </a:r>
            <a:r>
              <a:rPr lang="es-ES" dirty="0"/>
              <a:t> </a:t>
            </a:r>
            <a:r>
              <a:rPr lang="es-ES" dirty="0" err="1"/>
              <a:t>mutu</a:t>
            </a:r>
            <a:r>
              <a:rPr lang="es-ES" dirty="0"/>
              <a:t> </a:t>
            </a:r>
            <a:r>
              <a:rPr lang="es-ES" dirty="0" err="1"/>
              <a:t>tersebut</a:t>
            </a:r>
            <a:r>
              <a:rPr lang="es-ES" dirty="0"/>
              <a:t> </a:t>
            </a:r>
            <a:r>
              <a:rPr lang="es-ES" dirty="0" err="1"/>
              <a:t>dikemukakan</a:t>
            </a:r>
            <a:r>
              <a:rPr lang="es-ES" dirty="0"/>
              <a:t> </a:t>
            </a:r>
            <a:r>
              <a:rPr lang="es-ES" dirty="0" err="1"/>
              <a:t>dalam</a:t>
            </a:r>
            <a:r>
              <a:rPr lang="es-ES" dirty="0"/>
              <a:t> </a:t>
            </a:r>
            <a:r>
              <a:rPr lang="es-ES" dirty="0" err="1"/>
              <a:t>Tabel</a:t>
            </a:r>
            <a:r>
              <a:rPr lang="es-ES" dirty="0"/>
              <a:t> 4.</a:t>
            </a:r>
            <a:endParaRPr lang="en-US" dirty="0"/>
          </a:p>
          <a:p>
            <a:pPr>
              <a:lnSpc>
                <a:spcPct val="120000"/>
              </a:lnSpc>
              <a:spcBef>
                <a:spcPts val="0"/>
              </a:spcBef>
              <a:spcAft>
                <a:spcPts val="0"/>
              </a:spcAft>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78479477"/>
              </p:ext>
            </p:extLst>
          </p:nvPr>
        </p:nvGraphicFramePr>
        <p:xfrm>
          <a:off x="457200" y="2286000"/>
          <a:ext cx="8305800" cy="4389120"/>
        </p:xfrm>
        <a:graphic>
          <a:graphicData uri="http://schemas.openxmlformats.org/drawingml/2006/table">
            <a:tbl>
              <a:tblPr firstRow="1" firstCol="1" lastRow="1" lastCol="1" bandRow="1" bandCol="1">
                <a:tableStyleId>{5C22544A-7EE6-4342-B048-85BDC9FD1C3A}</a:tableStyleId>
              </a:tblPr>
              <a:tblGrid>
                <a:gridCol w="1143000">
                  <a:extLst>
                    <a:ext uri="{9D8B030D-6E8A-4147-A177-3AD203B41FA5}">
                      <a16:colId xmlns:a16="http://schemas.microsoft.com/office/drawing/2014/main" val="20000"/>
                    </a:ext>
                  </a:extLst>
                </a:gridCol>
                <a:gridCol w="2046272">
                  <a:extLst>
                    <a:ext uri="{9D8B030D-6E8A-4147-A177-3AD203B41FA5}">
                      <a16:colId xmlns:a16="http://schemas.microsoft.com/office/drawing/2014/main" val="20001"/>
                    </a:ext>
                  </a:extLst>
                </a:gridCol>
                <a:gridCol w="1665628">
                  <a:extLst>
                    <a:ext uri="{9D8B030D-6E8A-4147-A177-3AD203B41FA5}">
                      <a16:colId xmlns:a16="http://schemas.microsoft.com/office/drawing/2014/main" val="20002"/>
                    </a:ext>
                  </a:extLst>
                </a:gridCol>
                <a:gridCol w="1725450">
                  <a:extLst>
                    <a:ext uri="{9D8B030D-6E8A-4147-A177-3AD203B41FA5}">
                      <a16:colId xmlns:a16="http://schemas.microsoft.com/office/drawing/2014/main" val="20003"/>
                    </a:ext>
                  </a:extLst>
                </a:gridCol>
                <a:gridCol w="1725450">
                  <a:extLst>
                    <a:ext uri="{9D8B030D-6E8A-4147-A177-3AD203B41FA5}">
                      <a16:colId xmlns:a16="http://schemas.microsoft.com/office/drawing/2014/main" val="20004"/>
                    </a:ext>
                  </a:extLst>
                </a:gridCol>
              </a:tblGrid>
              <a:tr h="0">
                <a:tc>
                  <a:txBody>
                    <a:bodyPr/>
                    <a:lstStyle/>
                    <a:p>
                      <a:pPr marL="0" marR="0" algn="just">
                        <a:spcBef>
                          <a:spcPts val="0"/>
                        </a:spcBef>
                        <a:spcAft>
                          <a:spcPts val="0"/>
                        </a:spcAft>
                      </a:pPr>
                      <a:r>
                        <a:rPr lang="es-ES" sz="1200">
                          <a:effectLst/>
                        </a:rPr>
                        <a:t> </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Kelompok Grau</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No</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Kelasifikasi gaharu</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Sub Kelas</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0">
                <a:tc rowSpan="11">
                  <a:txBody>
                    <a:bodyPr/>
                    <a:lstStyle/>
                    <a:p>
                      <a:pPr marL="0" marR="0" algn="just">
                        <a:spcBef>
                          <a:spcPts val="0"/>
                        </a:spcBef>
                        <a:spcAft>
                          <a:spcPts val="0"/>
                        </a:spcAft>
                      </a:pPr>
                      <a:r>
                        <a:rPr lang="es-ES" sz="1200">
                          <a:effectLst/>
                        </a:rPr>
                        <a:t>I</a:t>
                      </a:r>
                      <a:endParaRPr lang="en-US" sz="1200">
                        <a:effectLst/>
                        <a:latin typeface="Times New Roman"/>
                        <a:ea typeface="Times New Roman"/>
                      </a:endParaRPr>
                    </a:p>
                  </a:txBody>
                  <a:tcPr marL="68580" marR="68580" marT="0" marB="0"/>
                </a:tc>
                <a:tc rowSpan="11">
                  <a:txBody>
                    <a:bodyPr/>
                    <a:lstStyle/>
                    <a:p>
                      <a:pPr marL="0" marR="0" algn="just">
                        <a:spcBef>
                          <a:spcPts val="0"/>
                        </a:spcBef>
                        <a:spcAft>
                          <a:spcPts val="0"/>
                        </a:spcAft>
                      </a:pPr>
                      <a:r>
                        <a:rPr lang="es-ES" sz="1200">
                          <a:effectLst/>
                        </a:rPr>
                        <a:t>Gubal</a:t>
                      </a:r>
                      <a:endParaRPr lang="en-US" sz="1200">
                        <a:effectLst/>
                        <a:latin typeface="Times New Roman"/>
                        <a:ea typeface="Times New Roman"/>
                      </a:endParaRPr>
                    </a:p>
                  </a:txBody>
                  <a:tcPr marL="68580" marR="68580" marT="0" marB="0"/>
                </a:tc>
                <a:tc rowSpan="3">
                  <a:txBody>
                    <a:bodyPr/>
                    <a:lstStyle/>
                    <a:p>
                      <a:pPr marL="0" marR="0" algn="just">
                        <a:spcBef>
                          <a:spcPts val="0"/>
                        </a:spcBef>
                        <a:spcAft>
                          <a:spcPts val="0"/>
                        </a:spcAft>
                      </a:pPr>
                      <a:r>
                        <a:rPr lang="es-ES" sz="1200">
                          <a:effectLst/>
                        </a:rPr>
                        <a:t>1</a:t>
                      </a:r>
                      <a:endParaRPr lang="en-US" sz="1200">
                        <a:effectLst/>
                        <a:latin typeface="Times New Roman"/>
                        <a:ea typeface="Times New Roman"/>
                      </a:endParaRPr>
                    </a:p>
                  </a:txBody>
                  <a:tcPr marL="68580" marR="68580" marT="0" marB="0"/>
                </a:tc>
                <a:tc rowSpan="3">
                  <a:txBody>
                    <a:bodyPr/>
                    <a:lstStyle/>
                    <a:p>
                      <a:pPr marL="0" marR="0" algn="just">
                        <a:spcBef>
                          <a:spcPts val="0"/>
                        </a:spcBef>
                        <a:spcAft>
                          <a:spcPts val="0"/>
                        </a:spcAft>
                      </a:pPr>
                      <a:r>
                        <a:rPr lang="es-ES" sz="1200">
                          <a:effectLst/>
                        </a:rPr>
                        <a:t>Super</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Triple super</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s-ES" sz="1200">
                          <a:effectLst/>
                        </a:rPr>
                        <a:t>Double super</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s-ES" sz="1200">
                          <a:effectLst/>
                        </a:rPr>
                        <a:t>Super tanggung</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0">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s-ES" sz="1200">
                          <a:effectLst/>
                        </a:rPr>
                        <a:t>2</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AB</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0">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s-ES" sz="1200">
                          <a:effectLst/>
                        </a:rPr>
                        <a:t>3</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BC</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5"/>
                  </a:ext>
                </a:extLst>
              </a:tr>
              <a:tr h="0">
                <a:tc vMerge="1">
                  <a:txBody>
                    <a:bodyPr/>
                    <a:lstStyle/>
                    <a:p>
                      <a:endParaRPr lang="en-US"/>
                    </a:p>
                  </a:txBody>
                  <a:tcPr/>
                </a:tc>
                <a:tc vMerge="1">
                  <a:txBody>
                    <a:bodyPr/>
                    <a:lstStyle/>
                    <a:p>
                      <a:endParaRPr lang="en-US"/>
                    </a:p>
                  </a:txBody>
                  <a:tcPr/>
                </a:tc>
                <a:tc rowSpan="2">
                  <a:txBody>
                    <a:bodyPr/>
                    <a:lstStyle/>
                    <a:p>
                      <a:pPr marL="0" marR="0" algn="just">
                        <a:spcBef>
                          <a:spcPts val="0"/>
                        </a:spcBef>
                        <a:spcAft>
                          <a:spcPts val="0"/>
                        </a:spcAft>
                      </a:pPr>
                      <a:r>
                        <a:rPr lang="es-ES" sz="1200">
                          <a:effectLst/>
                        </a:rPr>
                        <a:t>4</a:t>
                      </a:r>
                      <a:endParaRPr lang="en-US" sz="1200">
                        <a:effectLst/>
                        <a:latin typeface="Times New Roman"/>
                        <a:ea typeface="Times New Roman"/>
                      </a:endParaRPr>
                    </a:p>
                  </a:txBody>
                  <a:tcPr marL="68580" marR="68580" marT="0" marB="0"/>
                </a:tc>
                <a:tc rowSpan="2">
                  <a:txBody>
                    <a:bodyPr/>
                    <a:lstStyle/>
                    <a:p>
                      <a:pPr marL="0" marR="0" algn="just">
                        <a:spcBef>
                          <a:spcPts val="0"/>
                        </a:spcBef>
                        <a:spcAft>
                          <a:spcPts val="0"/>
                        </a:spcAft>
                      </a:pPr>
                      <a:r>
                        <a:rPr lang="es-ES" sz="1200">
                          <a:effectLst/>
                        </a:rPr>
                        <a:t>TA</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Kacang A</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6"/>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s-ES" sz="1200">
                          <a:effectLst/>
                        </a:rPr>
                        <a:t>Kacang B</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7"/>
                  </a:ext>
                </a:extLst>
              </a:tr>
              <a:tr h="0">
                <a:tc vMerge="1">
                  <a:txBody>
                    <a:bodyPr/>
                    <a:lstStyle/>
                    <a:p>
                      <a:endParaRPr lang="en-US"/>
                    </a:p>
                  </a:txBody>
                  <a:tcPr/>
                </a:tc>
                <a:tc vMerge="1">
                  <a:txBody>
                    <a:bodyPr/>
                    <a:lstStyle/>
                    <a:p>
                      <a:endParaRPr lang="en-US"/>
                    </a:p>
                  </a:txBody>
                  <a:tcPr/>
                </a:tc>
                <a:tc rowSpan="4">
                  <a:txBody>
                    <a:bodyPr/>
                    <a:lstStyle/>
                    <a:p>
                      <a:pPr marL="0" marR="0" algn="just">
                        <a:spcBef>
                          <a:spcPts val="0"/>
                        </a:spcBef>
                        <a:spcAft>
                          <a:spcPts val="0"/>
                        </a:spcAft>
                      </a:pPr>
                      <a:r>
                        <a:rPr lang="es-ES" sz="1200">
                          <a:effectLst/>
                        </a:rPr>
                        <a:t>5</a:t>
                      </a:r>
                      <a:endParaRPr lang="en-US" sz="1200">
                        <a:effectLst/>
                        <a:latin typeface="Times New Roman"/>
                        <a:ea typeface="Times New Roman"/>
                      </a:endParaRPr>
                    </a:p>
                  </a:txBody>
                  <a:tcPr marL="68580" marR="68580" marT="0" marB="0"/>
                </a:tc>
                <a:tc rowSpan="4">
                  <a:txBody>
                    <a:bodyPr/>
                    <a:lstStyle/>
                    <a:p>
                      <a:pPr marL="0" marR="0" algn="just">
                        <a:spcBef>
                          <a:spcPts val="0"/>
                        </a:spcBef>
                        <a:spcAft>
                          <a:spcPts val="0"/>
                        </a:spcAft>
                      </a:pPr>
                      <a:r>
                        <a:rPr lang="es-ES" sz="1200">
                          <a:effectLst/>
                        </a:rPr>
                        <a:t>Teri</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Teri tenggelam</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8"/>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s-ES" sz="1200">
                          <a:effectLst/>
                        </a:rPr>
                        <a:t>Teri A</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9"/>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s-ES" sz="1200">
                          <a:effectLst/>
                        </a:rPr>
                        <a:t>Teri B</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10"/>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s-ES" sz="1200">
                          <a:effectLst/>
                        </a:rPr>
                        <a:t>Teri C</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11"/>
                  </a:ext>
                </a:extLst>
              </a:tr>
              <a:tr h="0">
                <a:tc rowSpan="8">
                  <a:txBody>
                    <a:bodyPr/>
                    <a:lstStyle/>
                    <a:p>
                      <a:pPr marL="0" marR="0" algn="just">
                        <a:spcBef>
                          <a:spcPts val="0"/>
                        </a:spcBef>
                        <a:spcAft>
                          <a:spcPts val="0"/>
                        </a:spcAft>
                      </a:pPr>
                      <a:r>
                        <a:rPr lang="es-ES" sz="1200">
                          <a:effectLst/>
                        </a:rPr>
                        <a:t>II</a:t>
                      </a:r>
                      <a:endParaRPr lang="en-US" sz="1200">
                        <a:effectLst/>
                        <a:latin typeface="Times New Roman"/>
                        <a:ea typeface="Times New Roman"/>
                      </a:endParaRPr>
                    </a:p>
                  </a:txBody>
                  <a:tcPr marL="68580" marR="68580" marT="0" marB="0"/>
                </a:tc>
                <a:tc rowSpan="8">
                  <a:txBody>
                    <a:bodyPr/>
                    <a:lstStyle/>
                    <a:p>
                      <a:pPr marL="0" marR="0" algn="just">
                        <a:spcBef>
                          <a:spcPts val="0"/>
                        </a:spcBef>
                        <a:spcAft>
                          <a:spcPts val="0"/>
                        </a:spcAft>
                      </a:pPr>
                      <a:r>
                        <a:rPr lang="es-ES" sz="1200">
                          <a:effectLst/>
                        </a:rPr>
                        <a:t>Kemedangan</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1</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Sa’bah</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Sa’bah tenggelam</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12"/>
                  </a:ext>
                </a:extLst>
              </a:tr>
              <a:tr h="0">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s-ES" sz="1200">
                          <a:effectLst/>
                        </a:rPr>
                        <a:t> </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 </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Sa’bah biasa</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13"/>
                  </a:ext>
                </a:extLst>
              </a:tr>
              <a:tr h="0">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s-ES" sz="1200">
                          <a:effectLst/>
                        </a:rPr>
                        <a:t>2</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TGC</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14"/>
                  </a:ext>
                </a:extLst>
              </a:tr>
              <a:tr h="0">
                <a:tc vMerge="1">
                  <a:txBody>
                    <a:bodyPr/>
                    <a:lstStyle/>
                    <a:p>
                      <a:endParaRPr lang="en-US"/>
                    </a:p>
                  </a:txBody>
                  <a:tcPr/>
                </a:tc>
                <a:tc vMerge="1">
                  <a:txBody>
                    <a:bodyPr/>
                    <a:lstStyle/>
                    <a:p>
                      <a:endParaRPr lang="en-US"/>
                    </a:p>
                  </a:txBody>
                  <a:tcPr/>
                </a:tc>
                <a:tc rowSpan="2">
                  <a:txBody>
                    <a:bodyPr/>
                    <a:lstStyle/>
                    <a:p>
                      <a:pPr marL="0" marR="0" algn="just">
                        <a:spcBef>
                          <a:spcPts val="0"/>
                        </a:spcBef>
                        <a:spcAft>
                          <a:spcPts val="0"/>
                        </a:spcAft>
                      </a:pPr>
                      <a:r>
                        <a:rPr lang="es-ES" sz="1200">
                          <a:effectLst/>
                        </a:rPr>
                        <a:t>3</a:t>
                      </a:r>
                      <a:endParaRPr lang="en-US" sz="1200">
                        <a:effectLst/>
                        <a:latin typeface="Times New Roman"/>
                        <a:ea typeface="Times New Roman"/>
                      </a:endParaRPr>
                    </a:p>
                  </a:txBody>
                  <a:tcPr marL="68580" marR="68580" marT="0" marB="0"/>
                </a:tc>
                <a:tc rowSpan="2">
                  <a:txBody>
                    <a:bodyPr/>
                    <a:lstStyle/>
                    <a:p>
                      <a:pPr marL="0" marR="0" algn="just">
                        <a:spcBef>
                          <a:spcPts val="0"/>
                        </a:spcBef>
                        <a:spcAft>
                          <a:spcPts val="0"/>
                        </a:spcAft>
                      </a:pPr>
                      <a:r>
                        <a:rPr lang="es-ES" sz="1200">
                          <a:effectLst/>
                        </a:rPr>
                        <a:t>Kemedangan</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Madang A</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15"/>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s-ES" sz="1200">
                          <a:effectLst/>
                        </a:rPr>
                        <a:t>Madang B</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16"/>
                  </a:ext>
                </a:extLst>
              </a:tr>
              <a:tr h="0">
                <a:tc vMerge="1">
                  <a:txBody>
                    <a:bodyPr/>
                    <a:lstStyle/>
                    <a:p>
                      <a:endParaRPr lang="en-US"/>
                    </a:p>
                  </a:txBody>
                  <a:tcPr/>
                </a:tc>
                <a:tc vMerge="1">
                  <a:txBody>
                    <a:bodyPr/>
                    <a:lstStyle/>
                    <a:p>
                      <a:endParaRPr lang="en-US"/>
                    </a:p>
                  </a:txBody>
                  <a:tcPr/>
                </a:tc>
                <a:tc rowSpan="3">
                  <a:txBody>
                    <a:bodyPr/>
                    <a:lstStyle/>
                    <a:p>
                      <a:pPr marL="0" marR="0" algn="just">
                        <a:spcBef>
                          <a:spcPts val="0"/>
                        </a:spcBef>
                        <a:spcAft>
                          <a:spcPts val="0"/>
                        </a:spcAft>
                      </a:pPr>
                      <a:r>
                        <a:rPr lang="es-ES" sz="1200">
                          <a:effectLst/>
                        </a:rPr>
                        <a:t>4</a:t>
                      </a:r>
                      <a:endParaRPr lang="en-US" sz="1200">
                        <a:effectLst/>
                        <a:latin typeface="Times New Roman"/>
                        <a:ea typeface="Times New Roman"/>
                      </a:endParaRPr>
                    </a:p>
                  </a:txBody>
                  <a:tcPr marL="68580" marR="68580" marT="0" marB="0"/>
                </a:tc>
                <a:tc rowSpan="3">
                  <a:txBody>
                    <a:bodyPr/>
                    <a:lstStyle/>
                    <a:p>
                      <a:pPr marL="0" marR="0" algn="just">
                        <a:spcBef>
                          <a:spcPts val="0"/>
                        </a:spcBef>
                        <a:spcAft>
                          <a:spcPts val="0"/>
                        </a:spcAft>
                      </a:pPr>
                      <a:r>
                        <a:rPr lang="es-ES" sz="1200">
                          <a:effectLst/>
                        </a:rPr>
                        <a:t>Abuk</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Abuk super</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17"/>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s-ES" sz="1200">
                          <a:effectLst/>
                        </a:rPr>
                        <a:t>Abuk medang</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18"/>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s-ES" sz="1200">
                          <a:effectLst/>
                        </a:rPr>
                        <a:t>Abuk kerokan</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19"/>
                  </a:ext>
                </a:extLst>
              </a:tr>
              <a:tr h="0">
                <a:tc rowSpan="4">
                  <a:txBody>
                    <a:bodyPr/>
                    <a:lstStyle/>
                    <a:p>
                      <a:pPr marL="0" marR="0" algn="just">
                        <a:spcBef>
                          <a:spcPts val="0"/>
                        </a:spcBef>
                        <a:spcAft>
                          <a:spcPts val="0"/>
                        </a:spcAft>
                      </a:pPr>
                      <a:r>
                        <a:rPr lang="es-ES" sz="1200">
                          <a:effectLst/>
                        </a:rPr>
                        <a:t>III</a:t>
                      </a:r>
                      <a:endParaRPr lang="en-US" sz="1200">
                        <a:effectLst/>
                        <a:latin typeface="Times New Roman"/>
                        <a:ea typeface="Times New Roman"/>
                      </a:endParaRPr>
                    </a:p>
                  </a:txBody>
                  <a:tcPr marL="68580" marR="68580" marT="0" marB="0"/>
                </a:tc>
                <a:tc rowSpan="4">
                  <a:txBody>
                    <a:bodyPr/>
                    <a:lstStyle/>
                    <a:p>
                      <a:pPr marL="0" marR="0" algn="just">
                        <a:spcBef>
                          <a:spcPts val="0"/>
                        </a:spcBef>
                        <a:spcAft>
                          <a:spcPts val="0"/>
                        </a:spcAft>
                      </a:pPr>
                      <a:r>
                        <a:rPr lang="es-ES" sz="1200">
                          <a:effectLst/>
                        </a:rPr>
                        <a:t>Produksi</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1</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Minyak</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1 Tola = 12 cc</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20"/>
                  </a:ext>
                </a:extLst>
              </a:tr>
              <a:tr h="0">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s-ES" sz="1200">
                          <a:effectLst/>
                        </a:rPr>
                        <a:t>2</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Gaharu BMW</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1 kotak</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21"/>
                  </a:ext>
                </a:extLst>
              </a:tr>
              <a:tr h="0">
                <a:tc vMerge="1">
                  <a:txBody>
                    <a:bodyPr/>
                    <a:lstStyle/>
                    <a:p>
                      <a:endParaRPr lang="en-US"/>
                    </a:p>
                  </a:txBody>
                  <a:tcPr/>
                </a:tc>
                <a:tc vMerge="1">
                  <a:txBody>
                    <a:bodyPr/>
                    <a:lstStyle/>
                    <a:p>
                      <a:endParaRPr lang="en-US"/>
                    </a:p>
                  </a:txBody>
                  <a:tcPr/>
                </a:tc>
                <a:tc rowSpan="2">
                  <a:txBody>
                    <a:bodyPr/>
                    <a:lstStyle/>
                    <a:p>
                      <a:pPr marL="0" marR="0" algn="just">
                        <a:spcBef>
                          <a:spcPts val="0"/>
                        </a:spcBef>
                        <a:spcAft>
                          <a:spcPts val="0"/>
                        </a:spcAft>
                      </a:pPr>
                      <a:r>
                        <a:rPr lang="es-ES" sz="1200">
                          <a:effectLst/>
                        </a:rPr>
                        <a:t>3</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Ma’mul ASGARIN</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a:effectLst/>
                        </a:rPr>
                        <a:t> </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22"/>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s-ES" sz="1200">
                          <a:effectLst/>
                        </a:rPr>
                        <a:t>Aneka rupa</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s-ES" sz="1200" dirty="0">
                          <a:effectLst/>
                        </a:rPr>
                        <a:t> </a:t>
                      </a:r>
                      <a:endParaRPr lang="en-US" sz="1200" dirty="0">
                        <a:effectLst/>
                        <a:latin typeface="Times New Roman"/>
                        <a:ea typeface="Times New Roman"/>
                      </a:endParaRPr>
                    </a:p>
                  </a:txBody>
                  <a:tcPr marL="68580" marR="68580" marT="0" marB="0"/>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36587136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601" y="2967335"/>
            <a:ext cx="9030806" cy="1569660"/>
          </a:xfrm>
          <a:prstGeom prst="rect">
            <a:avLst/>
          </a:prstGeom>
          <a:noFill/>
        </p:spPr>
        <p:txBody>
          <a:bodyPr wrap="none" lIns="91440" tIns="45720" rIns="91440" bIns="45720">
            <a:spAutoFit/>
          </a:bodyPr>
          <a:lstStyle/>
          <a:p>
            <a:pPr algn="ctr"/>
            <a:r>
              <a:rPr lang="id-ID" sz="96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TERIMA KASIH</a:t>
            </a:r>
            <a:endParaRPr lang="en-US" sz="96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667060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60648"/>
            <a:ext cx="7765322" cy="970450"/>
          </a:xfrm>
        </p:spPr>
        <p:txBody>
          <a:bodyPr>
            <a:normAutofit fontScale="90000"/>
          </a:bodyPr>
          <a:lstStyle/>
          <a:p>
            <a:pPr algn="l"/>
            <a:r>
              <a:rPr lang="en-US" b="1" dirty="0"/>
              <a:t>3. Proses </a:t>
            </a:r>
            <a:r>
              <a:rPr lang="en-US" b="1" dirty="0" err="1"/>
              <a:t>Terbentuknya</a:t>
            </a:r>
            <a:r>
              <a:rPr lang="en-US" b="1" dirty="0"/>
              <a:t> </a:t>
            </a:r>
            <a:r>
              <a:rPr lang="en-US" b="1" dirty="0" err="1" smtClean="0"/>
              <a:t>Gaharu</a:t>
            </a:r>
            <a:endParaRPr lang="en-US" dirty="0"/>
          </a:p>
        </p:txBody>
      </p:sp>
      <p:sp>
        <p:nvSpPr>
          <p:cNvPr id="3" name="Content Placeholder 2"/>
          <p:cNvSpPr>
            <a:spLocks noGrp="1"/>
          </p:cNvSpPr>
          <p:nvPr>
            <p:ph idx="1"/>
          </p:nvPr>
        </p:nvSpPr>
        <p:spPr>
          <a:xfrm>
            <a:off x="685346" y="1231098"/>
            <a:ext cx="7765322" cy="5008918"/>
          </a:xfrm>
        </p:spPr>
        <p:txBody>
          <a:bodyPr>
            <a:noAutofit/>
          </a:bodyPr>
          <a:lstStyle/>
          <a:p>
            <a:pPr>
              <a:spcBef>
                <a:spcPts val="0"/>
              </a:spcBef>
              <a:spcAft>
                <a:spcPts val="0"/>
              </a:spcAft>
            </a:pPr>
            <a:r>
              <a:rPr lang="en-US" dirty="0" err="1" smtClean="0"/>
              <a:t>Gubal</a:t>
            </a:r>
            <a:r>
              <a:rPr lang="en-US" dirty="0" smtClean="0"/>
              <a:t> </a:t>
            </a:r>
            <a:r>
              <a:rPr lang="en-US" dirty="0" err="1"/>
              <a:t>gaharu</a:t>
            </a:r>
            <a:r>
              <a:rPr lang="en-US" dirty="0"/>
              <a:t> (</a:t>
            </a:r>
            <a:r>
              <a:rPr lang="en-US" i="1" dirty="0"/>
              <a:t>aromatic resin</a:t>
            </a:r>
            <a:r>
              <a:rPr lang="en-US" dirty="0"/>
              <a:t>) </a:t>
            </a:r>
            <a:r>
              <a:rPr lang="en-US" dirty="0" err="1"/>
              <a:t>berasal</a:t>
            </a:r>
            <a:r>
              <a:rPr lang="en-US" dirty="0"/>
              <a:t> </a:t>
            </a:r>
            <a:r>
              <a:rPr lang="en-US" dirty="0" err="1"/>
              <a:t>dari</a:t>
            </a:r>
            <a:r>
              <a:rPr lang="en-US" dirty="0"/>
              <a:t> </a:t>
            </a:r>
            <a:r>
              <a:rPr lang="en-US" dirty="0" err="1"/>
              <a:t>pohon</a:t>
            </a:r>
            <a:r>
              <a:rPr lang="en-US" dirty="0"/>
              <a:t> </a:t>
            </a:r>
            <a:r>
              <a:rPr lang="en-US" dirty="0" err="1"/>
              <a:t>atau</a:t>
            </a:r>
            <a:r>
              <a:rPr lang="en-US" dirty="0"/>
              <a:t> </a:t>
            </a:r>
            <a:r>
              <a:rPr lang="en-US" dirty="0" err="1"/>
              <a:t>bagian</a:t>
            </a:r>
            <a:r>
              <a:rPr lang="en-US" dirty="0"/>
              <a:t> </a:t>
            </a:r>
            <a:r>
              <a:rPr lang="en-US" dirty="0" err="1"/>
              <a:t>dari</a:t>
            </a:r>
            <a:r>
              <a:rPr lang="en-US" dirty="0"/>
              <a:t> </a:t>
            </a:r>
            <a:r>
              <a:rPr lang="en-US" dirty="0" err="1"/>
              <a:t>pohon</a:t>
            </a:r>
            <a:r>
              <a:rPr lang="en-US" dirty="0"/>
              <a:t> </a:t>
            </a:r>
            <a:r>
              <a:rPr lang="en-US" dirty="0" err="1"/>
              <a:t>penghasil</a:t>
            </a:r>
            <a:r>
              <a:rPr lang="en-US" dirty="0"/>
              <a:t> </a:t>
            </a:r>
            <a:r>
              <a:rPr lang="en-US" dirty="0" err="1"/>
              <a:t>gaharu</a:t>
            </a:r>
            <a:r>
              <a:rPr lang="en-US" dirty="0"/>
              <a:t> yang </a:t>
            </a:r>
            <a:r>
              <a:rPr lang="en-US" dirty="0" err="1"/>
              <a:t>tumbuh</a:t>
            </a:r>
            <a:r>
              <a:rPr lang="en-US" dirty="0"/>
              <a:t> </a:t>
            </a:r>
            <a:r>
              <a:rPr lang="en-US" dirty="0" err="1"/>
              <a:t>secara</a:t>
            </a:r>
            <a:r>
              <a:rPr lang="en-US" dirty="0"/>
              <a:t> </a:t>
            </a:r>
            <a:r>
              <a:rPr lang="en-US" dirty="0" err="1"/>
              <a:t>alami</a:t>
            </a:r>
            <a:r>
              <a:rPr lang="en-US" dirty="0"/>
              <a:t> </a:t>
            </a:r>
            <a:r>
              <a:rPr lang="en-US" dirty="0" err="1"/>
              <a:t>dan</a:t>
            </a:r>
            <a:r>
              <a:rPr lang="en-US" dirty="0"/>
              <a:t> </a:t>
            </a:r>
            <a:r>
              <a:rPr lang="en-US" dirty="0" err="1"/>
              <a:t>telah</a:t>
            </a:r>
            <a:r>
              <a:rPr lang="en-US" dirty="0"/>
              <a:t> </a:t>
            </a:r>
            <a:r>
              <a:rPr lang="en-US" dirty="0" err="1"/>
              <a:t>mati</a:t>
            </a:r>
            <a:r>
              <a:rPr lang="en-US" dirty="0"/>
              <a:t>, </a:t>
            </a:r>
            <a:r>
              <a:rPr lang="en-US" dirty="0" err="1"/>
              <a:t>sebagai</a:t>
            </a:r>
            <a:r>
              <a:rPr lang="en-US" dirty="0"/>
              <a:t> </a:t>
            </a:r>
            <a:r>
              <a:rPr lang="en-US" dirty="0" err="1"/>
              <a:t>akibat</a:t>
            </a:r>
            <a:r>
              <a:rPr lang="en-US" dirty="0"/>
              <a:t> </a:t>
            </a:r>
            <a:r>
              <a:rPr lang="en-US" dirty="0" err="1"/>
              <a:t>dari</a:t>
            </a:r>
            <a:r>
              <a:rPr lang="en-US" dirty="0"/>
              <a:t> proses </a:t>
            </a:r>
            <a:r>
              <a:rPr lang="en-US" dirty="0" err="1"/>
              <a:t>infeksi</a:t>
            </a:r>
            <a:r>
              <a:rPr lang="en-US" dirty="0"/>
              <a:t> yang </a:t>
            </a:r>
            <a:r>
              <a:rPr lang="en-US" dirty="0" err="1"/>
              <a:t>terjadi</a:t>
            </a:r>
            <a:r>
              <a:rPr lang="en-US" dirty="0"/>
              <a:t> </a:t>
            </a:r>
            <a:r>
              <a:rPr lang="en-US" dirty="0" err="1"/>
              <a:t>baik</a:t>
            </a:r>
            <a:r>
              <a:rPr lang="en-US" dirty="0"/>
              <a:t> </a:t>
            </a:r>
            <a:r>
              <a:rPr lang="en-US" dirty="0" err="1"/>
              <a:t>secara</a:t>
            </a:r>
            <a:r>
              <a:rPr lang="en-US" dirty="0"/>
              <a:t> </a:t>
            </a:r>
            <a:r>
              <a:rPr lang="en-US" dirty="0" err="1"/>
              <a:t>alami</a:t>
            </a:r>
            <a:r>
              <a:rPr lang="en-US" dirty="0"/>
              <a:t> </a:t>
            </a:r>
            <a:r>
              <a:rPr lang="en-US" dirty="0" err="1"/>
              <a:t>atau</a:t>
            </a:r>
            <a:r>
              <a:rPr lang="en-US" dirty="0"/>
              <a:t> </a:t>
            </a:r>
            <a:r>
              <a:rPr lang="en-US" dirty="0" err="1"/>
              <a:t>buatan</a:t>
            </a:r>
            <a:r>
              <a:rPr lang="en-US" dirty="0"/>
              <a:t> (</a:t>
            </a:r>
            <a:r>
              <a:rPr lang="en-US" dirty="0" err="1"/>
              <a:t>inkulasi</a:t>
            </a:r>
            <a:r>
              <a:rPr lang="en-US" dirty="0"/>
              <a:t> </a:t>
            </a:r>
            <a:r>
              <a:rPr lang="en-US" dirty="0" err="1" smtClean="0"/>
              <a:t>mikrob</a:t>
            </a:r>
            <a:r>
              <a:rPr lang="en-US" dirty="0" smtClean="0"/>
              <a:t>) </a:t>
            </a:r>
            <a:r>
              <a:rPr lang="en-US" dirty="0" err="1"/>
              <a:t>pada</a:t>
            </a:r>
            <a:r>
              <a:rPr lang="en-US" dirty="0"/>
              <a:t> </a:t>
            </a:r>
            <a:r>
              <a:rPr lang="en-US" dirty="0" err="1"/>
              <a:t>pohon</a:t>
            </a:r>
            <a:r>
              <a:rPr lang="en-US" dirty="0"/>
              <a:t> </a:t>
            </a:r>
            <a:r>
              <a:rPr lang="en-US" dirty="0" err="1"/>
              <a:t>tersebut</a:t>
            </a:r>
            <a:r>
              <a:rPr lang="en-US" dirty="0"/>
              <a:t> </a:t>
            </a:r>
            <a:r>
              <a:rPr lang="en-US" dirty="0" err="1"/>
              <a:t>dan</a:t>
            </a:r>
            <a:r>
              <a:rPr lang="en-US" dirty="0"/>
              <a:t> </a:t>
            </a:r>
            <a:r>
              <a:rPr lang="en-US" dirty="0" err="1"/>
              <a:t>pada</a:t>
            </a:r>
            <a:r>
              <a:rPr lang="en-US" dirty="0"/>
              <a:t> </a:t>
            </a:r>
            <a:r>
              <a:rPr lang="en-US" dirty="0" err="1"/>
              <a:t>umumnya</a:t>
            </a:r>
            <a:r>
              <a:rPr lang="en-US" dirty="0"/>
              <a:t> </a:t>
            </a:r>
            <a:r>
              <a:rPr lang="en-US" dirty="0" err="1"/>
              <a:t>ini</a:t>
            </a:r>
            <a:r>
              <a:rPr lang="en-US" dirty="0"/>
              <a:t> </a:t>
            </a:r>
            <a:r>
              <a:rPr lang="en-US" dirty="0" err="1"/>
              <a:t>terjadi</a:t>
            </a:r>
            <a:r>
              <a:rPr lang="en-US" dirty="0"/>
              <a:t> </a:t>
            </a:r>
            <a:r>
              <a:rPr lang="en-US" dirty="0" err="1"/>
              <a:t>pada</a:t>
            </a:r>
            <a:r>
              <a:rPr lang="en-US" dirty="0"/>
              <a:t> </a:t>
            </a:r>
            <a:r>
              <a:rPr lang="en-US" dirty="0" err="1"/>
              <a:t>beberapa</a:t>
            </a:r>
            <a:r>
              <a:rPr lang="en-US" dirty="0"/>
              <a:t> </a:t>
            </a:r>
            <a:r>
              <a:rPr lang="en-US" dirty="0" err="1"/>
              <a:t>jenis</a:t>
            </a:r>
            <a:r>
              <a:rPr lang="en-US" dirty="0"/>
              <a:t> </a:t>
            </a:r>
            <a:r>
              <a:rPr lang="en-US" dirty="0" err="1"/>
              <a:t>pohon</a:t>
            </a:r>
            <a:r>
              <a:rPr lang="en-US" dirty="0"/>
              <a:t> </a:t>
            </a:r>
            <a:r>
              <a:rPr lang="en-US" dirty="0" err="1"/>
              <a:t>dari</a:t>
            </a:r>
            <a:r>
              <a:rPr lang="en-US" dirty="0"/>
              <a:t> </a:t>
            </a:r>
            <a:r>
              <a:rPr lang="en-US" dirty="0" err="1"/>
              <a:t>suku</a:t>
            </a:r>
            <a:r>
              <a:rPr lang="en-US" dirty="0"/>
              <a:t> </a:t>
            </a:r>
            <a:r>
              <a:rPr lang="en-US" dirty="0" err="1"/>
              <a:t>Thymelaeaceae</a:t>
            </a:r>
            <a:r>
              <a:rPr lang="en-US" dirty="0"/>
              <a:t> (</a:t>
            </a:r>
            <a:r>
              <a:rPr lang="en-US" dirty="0" err="1"/>
              <a:t>Daijo</a:t>
            </a:r>
            <a:r>
              <a:rPr lang="en-US" dirty="0"/>
              <a:t> </a:t>
            </a:r>
            <a:r>
              <a:rPr lang="en-US" dirty="0" err="1"/>
              <a:t>dan</a:t>
            </a:r>
            <a:r>
              <a:rPr lang="en-US" dirty="0"/>
              <a:t> </a:t>
            </a:r>
            <a:r>
              <a:rPr lang="en-US" dirty="0" err="1" smtClean="0"/>
              <a:t>Oller</a:t>
            </a:r>
            <a:r>
              <a:rPr lang="en-US" dirty="0" smtClean="0"/>
              <a:t> </a:t>
            </a:r>
            <a:r>
              <a:rPr lang="en-US" dirty="0"/>
              <a:t>2001). </a:t>
            </a:r>
            <a:endParaRPr lang="en-US" dirty="0" smtClean="0"/>
          </a:p>
          <a:p>
            <a:pPr>
              <a:spcBef>
                <a:spcPts val="0"/>
              </a:spcBef>
              <a:spcAft>
                <a:spcPts val="0"/>
              </a:spcAft>
            </a:pPr>
            <a:r>
              <a:rPr lang="en-US" dirty="0" smtClean="0"/>
              <a:t>Proses </a:t>
            </a:r>
            <a:r>
              <a:rPr lang="en-US" dirty="0" err="1"/>
              <a:t>terbentuknya</a:t>
            </a:r>
            <a:r>
              <a:rPr lang="en-US" dirty="0"/>
              <a:t> </a:t>
            </a:r>
            <a:r>
              <a:rPr lang="en-US" dirty="0" err="1"/>
              <a:t>gaharu</a:t>
            </a:r>
            <a:r>
              <a:rPr lang="en-US" dirty="0"/>
              <a:t> </a:t>
            </a:r>
            <a:r>
              <a:rPr lang="en-US" dirty="0" err="1"/>
              <a:t>adalah</a:t>
            </a:r>
            <a:r>
              <a:rPr lang="en-US" dirty="0"/>
              <a:t> </a:t>
            </a:r>
            <a:r>
              <a:rPr lang="en-US" dirty="0" err="1"/>
              <a:t>sebagai</a:t>
            </a:r>
            <a:r>
              <a:rPr lang="en-US" dirty="0"/>
              <a:t> </a:t>
            </a:r>
            <a:r>
              <a:rPr lang="en-US" dirty="0" err="1"/>
              <a:t>berikut</a:t>
            </a:r>
            <a:r>
              <a:rPr lang="en-US" dirty="0"/>
              <a:t> :</a:t>
            </a:r>
          </a:p>
          <a:p>
            <a:pPr lvl="0">
              <a:spcBef>
                <a:spcPts val="0"/>
              </a:spcBef>
              <a:spcAft>
                <a:spcPts val="0"/>
              </a:spcAft>
              <a:buFont typeface="Courier New" pitchFamily="49" charset="0"/>
              <a:buChar char="o"/>
            </a:pPr>
            <a:r>
              <a:rPr lang="id-ID" dirty="0"/>
              <a:t>Terbentuknya gaharu  sebagai akibat pohon terluka dan terinfeksi oleh penyakit, namun membentuk gaharu. </a:t>
            </a:r>
            <a:endParaRPr lang="en-US" dirty="0"/>
          </a:p>
          <a:p>
            <a:pPr lvl="0">
              <a:spcBef>
                <a:spcPts val="0"/>
              </a:spcBef>
              <a:spcAft>
                <a:spcPts val="0"/>
              </a:spcAft>
              <a:buFont typeface="Courier New" pitchFamily="49" charset="0"/>
              <a:buChar char="o"/>
            </a:pPr>
            <a:r>
              <a:rPr lang="id-ID" dirty="0"/>
              <a:t>Mekanismenya adalah dimulai masuknya </a:t>
            </a:r>
            <a:r>
              <a:rPr lang="id-ID" dirty="0" smtClean="0"/>
              <a:t>mikrob </a:t>
            </a:r>
            <a:r>
              <a:rPr lang="id-ID" dirty="0"/>
              <a:t>atau cendawan pembentuk gaharu ke dalam gubal kayu gaharu. </a:t>
            </a:r>
            <a:endParaRPr lang="en-US" dirty="0"/>
          </a:p>
          <a:p>
            <a:pPr lvl="0">
              <a:spcBef>
                <a:spcPts val="0"/>
              </a:spcBef>
              <a:spcAft>
                <a:spcPts val="0"/>
              </a:spcAft>
              <a:buFont typeface="Courier New" pitchFamily="49" charset="0"/>
              <a:buChar char="o"/>
            </a:pPr>
            <a:r>
              <a:rPr lang="id-ID" dirty="0"/>
              <a:t>Masuknya </a:t>
            </a:r>
            <a:r>
              <a:rPr lang="id-ID" dirty="0" smtClean="0"/>
              <a:t>mikrob </a:t>
            </a:r>
            <a:r>
              <a:rPr lang="id-ID" dirty="0"/>
              <a:t>tersebut ke dalam gubal akan memanfaatkan cairan sel dalam kayu, sehingga lama </a:t>
            </a:r>
            <a:r>
              <a:rPr lang="id-ID" dirty="0" smtClean="0"/>
              <a:t>kelamaan </a:t>
            </a:r>
            <a:r>
              <a:rPr lang="id-ID" dirty="0"/>
              <a:t>kayu akan menjadi layu dan pohon akan mati </a:t>
            </a:r>
            <a:endParaRPr lang="en-US" dirty="0"/>
          </a:p>
          <a:p>
            <a:pPr>
              <a:spcBef>
                <a:spcPts val="0"/>
              </a:spcBef>
              <a:spcAft>
                <a:spcPts val="0"/>
              </a:spcAft>
            </a:pPr>
            <a:r>
              <a:rPr lang="id-ID" dirty="0"/>
              <a:t>Pohon gaharu yang terinfeksi oleh </a:t>
            </a:r>
            <a:r>
              <a:rPr lang="id-ID" dirty="0" smtClean="0"/>
              <a:t>mikrob </a:t>
            </a:r>
            <a:r>
              <a:rPr lang="id-ID" dirty="0"/>
              <a:t>yang tidak sesuai tidak akan menghasilkan gubal gaharu. </a:t>
            </a:r>
            <a:endParaRPr lang="en-US" dirty="0"/>
          </a:p>
        </p:txBody>
      </p:sp>
    </p:spTree>
    <p:extLst>
      <p:ext uri="{BB962C8B-B14F-4D97-AF65-F5344CB8AC3E}">
        <p14:creationId xmlns:p14="http://schemas.microsoft.com/office/powerpoint/2010/main" val="3352175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16352"/>
          </a:xfrm>
        </p:spPr>
        <p:txBody>
          <a:bodyPr>
            <a:normAutofit/>
          </a:bodyPr>
          <a:lstStyle/>
          <a:p>
            <a:r>
              <a:rPr lang="id-ID" sz="2200" dirty="0"/>
              <a:t>Hal ini menggambarkan bahwa untuk terbentuknya gubal gaharu, perlu adanya </a:t>
            </a:r>
            <a:r>
              <a:rPr lang="id-ID" sz="2200" dirty="0" smtClean="0"/>
              <a:t>mikrob </a:t>
            </a:r>
            <a:r>
              <a:rPr lang="id-ID" sz="2200" dirty="0"/>
              <a:t>yang sesuai yang masuk melalui luka sehigga dapat memacu pembentukan gubal gaharu (Parman dan Mulyaningsih, 2003). </a:t>
            </a:r>
            <a:endParaRPr lang="en-US" sz="2200" dirty="0" smtClean="0"/>
          </a:p>
          <a:p>
            <a:r>
              <a:rPr lang="en-US" sz="2200" dirty="0" err="1" smtClean="0"/>
              <a:t>Ini</a:t>
            </a:r>
            <a:r>
              <a:rPr lang="en-US" sz="2200" dirty="0" smtClean="0"/>
              <a:t> </a:t>
            </a:r>
            <a:r>
              <a:rPr lang="en-US" sz="2200" dirty="0" err="1"/>
              <a:t>dapat</a:t>
            </a:r>
            <a:r>
              <a:rPr lang="en-US" sz="2200" dirty="0"/>
              <a:t> </a:t>
            </a:r>
            <a:r>
              <a:rPr lang="en-US" sz="2200" dirty="0" err="1"/>
              <a:t>diketahui</a:t>
            </a:r>
            <a:r>
              <a:rPr lang="en-US" sz="2200" dirty="0"/>
              <a:t> </a:t>
            </a:r>
            <a:r>
              <a:rPr lang="en-US" sz="2200" dirty="0" err="1"/>
              <a:t>dari</a:t>
            </a:r>
            <a:r>
              <a:rPr lang="en-US" sz="2200" dirty="0"/>
              <a:t> </a:t>
            </a:r>
            <a:r>
              <a:rPr lang="en-US" sz="2200" dirty="0" err="1" smtClean="0"/>
              <a:t>mikrob</a:t>
            </a:r>
            <a:r>
              <a:rPr lang="en-US" sz="2200" dirty="0" smtClean="0"/>
              <a:t> </a:t>
            </a:r>
            <a:r>
              <a:rPr lang="en-US" sz="2200" dirty="0"/>
              <a:t>yang </a:t>
            </a:r>
            <a:r>
              <a:rPr lang="en-US" sz="2200" dirty="0" err="1"/>
              <a:t>menyebabkan</a:t>
            </a:r>
            <a:r>
              <a:rPr lang="en-US" sz="2200" dirty="0"/>
              <a:t> </a:t>
            </a:r>
            <a:r>
              <a:rPr lang="en-US" sz="2200" dirty="0" err="1"/>
              <a:t>terjadinya</a:t>
            </a:r>
            <a:r>
              <a:rPr lang="en-US" sz="2200" dirty="0"/>
              <a:t> </a:t>
            </a:r>
            <a:r>
              <a:rPr lang="en-US" sz="2200" dirty="0" err="1"/>
              <a:t>pembentukan</a:t>
            </a:r>
            <a:r>
              <a:rPr lang="en-US" sz="2200" dirty="0"/>
              <a:t> </a:t>
            </a:r>
            <a:r>
              <a:rPr lang="en-US" sz="2200" dirty="0" err="1"/>
              <a:t>gaharu</a:t>
            </a:r>
            <a:r>
              <a:rPr lang="en-US" sz="2200" dirty="0"/>
              <a:t> </a:t>
            </a:r>
            <a:r>
              <a:rPr lang="en-US" sz="2200" dirty="0" err="1"/>
              <a:t>pada</a:t>
            </a:r>
            <a:r>
              <a:rPr lang="en-US" sz="2200" dirty="0"/>
              <a:t> </a:t>
            </a:r>
            <a:r>
              <a:rPr lang="en-US" sz="2200" dirty="0" err="1"/>
              <a:t>setiap</a:t>
            </a:r>
            <a:r>
              <a:rPr lang="en-US" sz="2200" dirty="0"/>
              <a:t> </a:t>
            </a:r>
            <a:r>
              <a:rPr lang="en-US" sz="2200" dirty="0" err="1"/>
              <a:t>jenis</a:t>
            </a:r>
            <a:r>
              <a:rPr lang="en-US" sz="2200" dirty="0"/>
              <a:t> </a:t>
            </a:r>
            <a:r>
              <a:rPr lang="en-US" sz="2200" dirty="0" err="1"/>
              <a:t>pohon</a:t>
            </a:r>
            <a:r>
              <a:rPr lang="en-US" sz="2200" dirty="0"/>
              <a:t> </a:t>
            </a:r>
            <a:r>
              <a:rPr lang="en-US" sz="2200" dirty="0" err="1"/>
              <a:t>gaharu</a:t>
            </a:r>
            <a:r>
              <a:rPr lang="en-US" sz="2200" dirty="0"/>
              <a:t> </a:t>
            </a:r>
            <a:r>
              <a:rPr lang="en-US" sz="2200" dirty="0" err="1"/>
              <a:t>selalu</a:t>
            </a:r>
            <a:r>
              <a:rPr lang="en-US" sz="2200" dirty="0"/>
              <a:t> </a:t>
            </a:r>
            <a:r>
              <a:rPr lang="en-US" sz="2200" dirty="0" err="1"/>
              <a:t>berlainan</a:t>
            </a:r>
            <a:r>
              <a:rPr lang="en-US" sz="2200" dirty="0"/>
              <a:t>, </a:t>
            </a:r>
            <a:r>
              <a:rPr lang="en-US" sz="2200" dirty="0" err="1"/>
              <a:t>bahkan</a:t>
            </a:r>
            <a:r>
              <a:rPr lang="en-US" sz="2200" dirty="0"/>
              <a:t> </a:t>
            </a:r>
            <a:r>
              <a:rPr lang="en-US" sz="2200" dirty="0" err="1"/>
              <a:t>ada</a:t>
            </a:r>
            <a:r>
              <a:rPr lang="en-US" sz="2200" dirty="0"/>
              <a:t> yang </a:t>
            </a:r>
            <a:r>
              <a:rPr lang="en-US" sz="2200" dirty="0" err="1"/>
              <a:t>menyebutkan</a:t>
            </a:r>
            <a:r>
              <a:rPr lang="en-US" sz="2200" dirty="0"/>
              <a:t> </a:t>
            </a:r>
            <a:r>
              <a:rPr lang="en-US" sz="2200" dirty="0" err="1"/>
              <a:t>bahwa</a:t>
            </a:r>
            <a:r>
              <a:rPr lang="en-US" sz="2200" dirty="0"/>
              <a:t> </a:t>
            </a:r>
            <a:r>
              <a:rPr lang="en-US" sz="2200" dirty="0" err="1"/>
              <a:t>bagian</a:t>
            </a:r>
            <a:r>
              <a:rPr lang="en-US" sz="2200" dirty="0"/>
              <a:t> </a:t>
            </a:r>
            <a:r>
              <a:rPr lang="en-US" sz="2200" dirty="0" err="1"/>
              <a:t>batang</a:t>
            </a:r>
            <a:r>
              <a:rPr lang="en-US" sz="2200" dirty="0"/>
              <a:t> </a:t>
            </a:r>
            <a:r>
              <a:rPr lang="en-US" sz="2200" dirty="0" err="1"/>
              <a:t>dan</a:t>
            </a:r>
            <a:r>
              <a:rPr lang="en-US" sz="2200" dirty="0"/>
              <a:t> </a:t>
            </a:r>
            <a:r>
              <a:rPr lang="en-US" sz="2200" dirty="0" err="1"/>
              <a:t>akar</a:t>
            </a:r>
            <a:r>
              <a:rPr lang="en-US" sz="2200" dirty="0"/>
              <a:t> </a:t>
            </a:r>
            <a:r>
              <a:rPr lang="en-US" sz="2200" dirty="0" err="1"/>
              <a:t>mikrobianya</a:t>
            </a:r>
            <a:r>
              <a:rPr lang="en-US" sz="2200" dirty="0"/>
              <a:t> </a:t>
            </a:r>
            <a:r>
              <a:rPr lang="en-US" sz="2200" dirty="0" err="1"/>
              <a:t>berlainan</a:t>
            </a:r>
            <a:r>
              <a:rPr lang="en-US" sz="2200" dirty="0"/>
              <a:t>. </a:t>
            </a:r>
            <a:endParaRPr lang="en-US" sz="2200" dirty="0" smtClean="0"/>
          </a:p>
          <a:p>
            <a:r>
              <a:rPr lang="en-US" sz="2200" dirty="0" err="1" smtClean="0"/>
              <a:t>Jalaluddin</a:t>
            </a:r>
            <a:r>
              <a:rPr lang="en-US" sz="2200" dirty="0" smtClean="0"/>
              <a:t> </a:t>
            </a:r>
            <a:r>
              <a:rPr lang="en-US" sz="2200" dirty="0"/>
              <a:t>(1977) </a:t>
            </a:r>
            <a:r>
              <a:rPr lang="en-US" sz="2200" dirty="0" err="1"/>
              <a:t>melaporkan</a:t>
            </a:r>
            <a:r>
              <a:rPr lang="en-US" sz="2200" dirty="0"/>
              <a:t> </a:t>
            </a:r>
            <a:r>
              <a:rPr lang="en-US" sz="2200" dirty="0" err="1"/>
              <a:t>keberadaan</a:t>
            </a:r>
            <a:r>
              <a:rPr lang="en-US" sz="2200" dirty="0"/>
              <a:t> </a:t>
            </a:r>
            <a:r>
              <a:rPr lang="en-US" sz="2200" dirty="0" err="1"/>
              <a:t>jamur</a:t>
            </a:r>
            <a:r>
              <a:rPr lang="en-US" sz="2200" dirty="0"/>
              <a:t> </a:t>
            </a:r>
            <a:r>
              <a:rPr lang="en-US" sz="2200" i="1" dirty="0" err="1"/>
              <a:t>Cytosphaera</a:t>
            </a:r>
            <a:r>
              <a:rPr lang="en-US" sz="2200" dirty="0"/>
              <a:t> </a:t>
            </a:r>
            <a:r>
              <a:rPr lang="en-US" sz="2200" i="1" dirty="0" err="1"/>
              <a:t>mangiferae</a:t>
            </a:r>
            <a:r>
              <a:rPr lang="en-US" sz="2200" dirty="0"/>
              <a:t> </a:t>
            </a:r>
            <a:r>
              <a:rPr lang="en-US" sz="2200" dirty="0" err="1"/>
              <a:t>sebagai</a:t>
            </a:r>
            <a:r>
              <a:rPr lang="en-US" sz="2200" dirty="0"/>
              <a:t> </a:t>
            </a:r>
            <a:r>
              <a:rPr lang="en-US" sz="2200" dirty="0" err="1"/>
              <a:t>hasil</a:t>
            </a:r>
            <a:r>
              <a:rPr lang="en-US" sz="2200" dirty="0"/>
              <a:t> </a:t>
            </a:r>
            <a:r>
              <a:rPr lang="en-US" sz="2200" dirty="0" err="1"/>
              <a:t>isolasi</a:t>
            </a:r>
            <a:r>
              <a:rPr lang="en-US" sz="2200" dirty="0"/>
              <a:t> </a:t>
            </a:r>
            <a:r>
              <a:rPr lang="en-US" sz="2200" dirty="0" err="1"/>
              <a:t>dari</a:t>
            </a:r>
            <a:r>
              <a:rPr lang="en-US" sz="2200" dirty="0"/>
              <a:t> </a:t>
            </a:r>
            <a:r>
              <a:rPr lang="en-US" sz="2200" dirty="0" err="1"/>
              <a:t>gubal</a:t>
            </a:r>
            <a:r>
              <a:rPr lang="en-US" sz="2200" dirty="0"/>
              <a:t> yang </a:t>
            </a:r>
            <a:r>
              <a:rPr lang="en-US" sz="2200" dirty="0" err="1"/>
              <a:t>terbentuk</a:t>
            </a:r>
            <a:r>
              <a:rPr lang="en-US" sz="2200" dirty="0"/>
              <a:t> </a:t>
            </a:r>
            <a:r>
              <a:rPr lang="en-US" sz="2200" dirty="0" err="1"/>
              <a:t>pada</a:t>
            </a:r>
            <a:r>
              <a:rPr lang="en-US" sz="2200" dirty="0"/>
              <a:t> </a:t>
            </a:r>
            <a:r>
              <a:rPr lang="en-US" sz="2200" dirty="0" err="1"/>
              <a:t>batang</a:t>
            </a:r>
            <a:r>
              <a:rPr lang="en-US" sz="2200" dirty="0"/>
              <a:t> </a:t>
            </a:r>
            <a:r>
              <a:rPr lang="en-US" sz="2200" dirty="0" err="1"/>
              <a:t>gaharu</a:t>
            </a:r>
            <a:r>
              <a:rPr lang="en-US" sz="2200" dirty="0"/>
              <a:t> </a:t>
            </a:r>
            <a:r>
              <a:rPr lang="en-US" sz="2200" i="1" dirty="0"/>
              <a:t>A. </a:t>
            </a:r>
            <a:r>
              <a:rPr lang="en-US" sz="2200" i="1" dirty="0" err="1"/>
              <a:t>malaccensis</a:t>
            </a:r>
            <a:r>
              <a:rPr lang="en-US" sz="2200" dirty="0"/>
              <a:t> </a:t>
            </a:r>
            <a:r>
              <a:rPr lang="en-US" sz="2200" dirty="0" err="1"/>
              <a:t>Lamk</a:t>
            </a:r>
            <a:r>
              <a:rPr lang="en-US" sz="2200" dirty="0"/>
              <a:t>, </a:t>
            </a:r>
            <a:r>
              <a:rPr lang="en-US" sz="2200" dirty="0" err="1"/>
              <a:t>sedangkan</a:t>
            </a:r>
            <a:r>
              <a:rPr lang="en-US" sz="2200" dirty="0"/>
              <a:t> </a:t>
            </a:r>
            <a:r>
              <a:rPr lang="en-US" sz="2200" dirty="0" err="1"/>
              <a:t>menurut</a:t>
            </a:r>
            <a:r>
              <a:rPr lang="en-US" sz="2200" dirty="0"/>
              <a:t> </a:t>
            </a:r>
            <a:r>
              <a:rPr lang="en-US" sz="2200" dirty="0" err="1"/>
              <a:t>Daijo</a:t>
            </a:r>
            <a:r>
              <a:rPr lang="en-US" sz="2200" dirty="0"/>
              <a:t> </a:t>
            </a:r>
            <a:r>
              <a:rPr lang="en-US" sz="2200" dirty="0" err="1"/>
              <a:t>dan</a:t>
            </a:r>
            <a:r>
              <a:rPr lang="en-US" sz="2200" dirty="0"/>
              <a:t> </a:t>
            </a:r>
            <a:r>
              <a:rPr lang="en-US" sz="2200" dirty="0" err="1"/>
              <a:t>Oller</a:t>
            </a:r>
            <a:r>
              <a:rPr lang="en-US" sz="2200" dirty="0"/>
              <a:t> (2001) </a:t>
            </a:r>
            <a:r>
              <a:rPr lang="en-US" sz="2200" dirty="0" err="1"/>
              <a:t>disebabkan</a:t>
            </a:r>
            <a:r>
              <a:rPr lang="en-US" sz="2200" dirty="0"/>
              <a:t> </a:t>
            </a:r>
            <a:r>
              <a:rPr lang="en-US" sz="2200" dirty="0" err="1"/>
              <a:t>oleh</a:t>
            </a:r>
            <a:r>
              <a:rPr lang="en-US" sz="2200" dirty="0"/>
              <a:t> </a:t>
            </a:r>
            <a:r>
              <a:rPr lang="en-US" sz="2200" dirty="0" err="1"/>
              <a:t>jamur</a:t>
            </a:r>
            <a:r>
              <a:rPr lang="en-US" sz="2200" dirty="0"/>
              <a:t> </a:t>
            </a:r>
            <a:r>
              <a:rPr lang="en-US" sz="2200" dirty="0" err="1"/>
              <a:t>parasit</a:t>
            </a:r>
            <a:r>
              <a:rPr lang="en-US" sz="2200" dirty="0"/>
              <a:t> </a:t>
            </a:r>
            <a:r>
              <a:rPr lang="en-US" sz="2200" dirty="0" err="1"/>
              <a:t>dari</a:t>
            </a:r>
            <a:r>
              <a:rPr lang="en-US" sz="2200" dirty="0"/>
              <a:t> </a:t>
            </a:r>
            <a:r>
              <a:rPr lang="en-US" sz="2200" dirty="0" err="1"/>
              <a:t>jenis</a:t>
            </a:r>
            <a:r>
              <a:rPr lang="en-US" sz="2200" dirty="0"/>
              <a:t> </a:t>
            </a:r>
            <a:r>
              <a:rPr lang="en-US" sz="2200" i="1" dirty="0" err="1"/>
              <a:t>Phialophora</a:t>
            </a:r>
            <a:r>
              <a:rPr lang="en-US" sz="2200" i="1" dirty="0"/>
              <a:t> </a:t>
            </a:r>
            <a:r>
              <a:rPr lang="en-US" sz="2200" i="1" dirty="0" err="1"/>
              <a:t>parasitica</a:t>
            </a:r>
            <a:r>
              <a:rPr lang="en-US" sz="2200" dirty="0"/>
              <a:t>. </a:t>
            </a:r>
            <a:endParaRPr lang="en-US" sz="2200" dirty="0" smtClean="0"/>
          </a:p>
          <a:p>
            <a:r>
              <a:rPr lang="en-US" sz="2200" dirty="0" err="1" smtClean="0"/>
              <a:t>Jamur</a:t>
            </a:r>
            <a:r>
              <a:rPr lang="en-US" sz="2200" dirty="0" smtClean="0"/>
              <a:t> </a:t>
            </a:r>
            <a:r>
              <a:rPr lang="en-US" sz="2200" dirty="0" err="1"/>
              <a:t>tersebut</a:t>
            </a:r>
            <a:r>
              <a:rPr lang="en-US" sz="2200" dirty="0"/>
              <a:t>, </a:t>
            </a:r>
            <a:r>
              <a:rPr lang="en-US" sz="2200" dirty="0" err="1"/>
              <a:t>kecuali</a:t>
            </a:r>
            <a:r>
              <a:rPr lang="en-US" sz="2200" dirty="0"/>
              <a:t> </a:t>
            </a:r>
            <a:r>
              <a:rPr lang="en-US" sz="2200" dirty="0" err="1"/>
              <a:t>dapat</a:t>
            </a:r>
            <a:r>
              <a:rPr lang="en-US" sz="2200" dirty="0"/>
              <a:t> </a:t>
            </a:r>
            <a:r>
              <a:rPr lang="en-US" sz="2200" dirty="0" err="1"/>
              <a:t>menginfeksi</a:t>
            </a:r>
            <a:r>
              <a:rPr lang="en-US" sz="2200" dirty="0"/>
              <a:t> </a:t>
            </a:r>
            <a:r>
              <a:rPr lang="en-US" sz="2200" dirty="0" err="1"/>
              <a:t>batang</a:t>
            </a:r>
            <a:r>
              <a:rPr lang="en-US" sz="2200" dirty="0"/>
              <a:t> </a:t>
            </a:r>
            <a:r>
              <a:rPr lang="en-US" sz="2200" dirty="0" err="1"/>
              <a:t>pohon</a:t>
            </a:r>
            <a:r>
              <a:rPr lang="en-US" sz="2200" dirty="0"/>
              <a:t> yang </a:t>
            </a:r>
            <a:r>
              <a:rPr lang="en-US" sz="2200" dirty="0" err="1"/>
              <a:t>masih</a:t>
            </a:r>
            <a:r>
              <a:rPr lang="en-US" sz="2200" dirty="0"/>
              <a:t> </a:t>
            </a:r>
            <a:r>
              <a:rPr lang="en-US" sz="2200" dirty="0" err="1"/>
              <a:t>hidup</a:t>
            </a:r>
            <a:r>
              <a:rPr lang="en-US" sz="2200" dirty="0"/>
              <a:t> </a:t>
            </a:r>
            <a:r>
              <a:rPr lang="en-US" sz="2200" dirty="0" err="1"/>
              <a:t>juga</a:t>
            </a:r>
            <a:r>
              <a:rPr lang="en-US" sz="2200" dirty="0"/>
              <a:t> </a:t>
            </a:r>
            <a:r>
              <a:rPr lang="en-US" sz="2200" dirty="0" err="1"/>
              <a:t>dapat</a:t>
            </a:r>
            <a:r>
              <a:rPr lang="en-US" sz="2200" dirty="0"/>
              <a:t> </a:t>
            </a:r>
            <a:r>
              <a:rPr lang="en-US" sz="2200" dirty="0" err="1"/>
              <a:t>menginfeksi</a:t>
            </a:r>
            <a:r>
              <a:rPr lang="en-US" sz="2200" dirty="0"/>
              <a:t> </a:t>
            </a:r>
            <a:r>
              <a:rPr lang="en-US" sz="2200" dirty="0" err="1"/>
              <a:t>potongan-potongan</a:t>
            </a:r>
            <a:r>
              <a:rPr lang="en-US" sz="2200" dirty="0"/>
              <a:t> </a:t>
            </a:r>
            <a:r>
              <a:rPr lang="en-US" sz="2200" dirty="0" err="1"/>
              <a:t>batang</a:t>
            </a:r>
            <a:r>
              <a:rPr lang="en-US" sz="2200" dirty="0"/>
              <a:t> yang </a:t>
            </a:r>
            <a:r>
              <a:rPr lang="en-US" sz="2200" dirty="0" err="1"/>
              <a:t>sudah</a:t>
            </a:r>
            <a:r>
              <a:rPr lang="en-US" sz="2200" dirty="0"/>
              <a:t> </a:t>
            </a:r>
            <a:r>
              <a:rPr lang="en-US" sz="2200" dirty="0" err="1"/>
              <a:t>mati</a:t>
            </a:r>
            <a:r>
              <a:rPr lang="en-US" sz="2200" dirty="0"/>
              <a:t>.</a:t>
            </a:r>
          </a:p>
        </p:txBody>
      </p:sp>
    </p:spTree>
    <p:extLst>
      <p:ext uri="{BB962C8B-B14F-4D97-AF65-F5344CB8AC3E}">
        <p14:creationId xmlns:p14="http://schemas.microsoft.com/office/powerpoint/2010/main" val="2215549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29600" cy="6063952"/>
          </a:xfrm>
        </p:spPr>
        <p:txBody>
          <a:bodyPr>
            <a:noAutofit/>
          </a:bodyPr>
          <a:lstStyle/>
          <a:p>
            <a:r>
              <a:rPr lang="en-US" sz="2100" dirty="0" err="1"/>
              <a:t>Hasil</a:t>
            </a:r>
            <a:r>
              <a:rPr lang="en-US" sz="2100" dirty="0"/>
              <a:t> </a:t>
            </a:r>
            <a:r>
              <a:rPr lang="en-US" sz="2100" dirty="0" err="1"/>
              <a:t>penelitian</a:t>
            </a:r>
            <a:r>
              <a:rPr lang="en-US" sz="2100" dirty="0"/>
              <a:t> </a:t>
            </a:r>
            <a:r>
              <a:rPr lang="en-US" sz="2100" dirty="0" err="1"/>
              <a:t>Sediyasa</a:t>
            </a:r>
            <a:r>
              <a:rPr lang="en-US" sz="2100" dirty="0"/>
              <a:t> </a:t>
            </a:r>
            <a:r>
              <a:rPr lang="en-US" sz="2100" dirty="0" err="1"/>
              <a:t>dan</a:t>
            </a:r>
            <a:r>
              <a:rPr lang="en-US" sz="2100" dirty="0"/>
              <a:t> </a:t>
            </a:r>
            <a:r>
              <a:rPr lang="en-US" sz="2100" dirty="0" err="1"/>
              <a:t>Suharti</a:t>
            </a:r>
            <a:r>
              <a:rPr lang="en-US" sz="2100" dirty="0"/>
              <a:t> (1987) </a:t>
            </a:r>
            <a:r>
              <a:rPr lang="en-US" sz="2100" dirty="0" err="1"/>
              <a:t>didapatkan</a:t>
            </a:r>
            <a:r>
              <a:rPr lang="en-US" sz="2100" dirty="0"/>
              <a:t> </a:t>
            </a:r>
            <a:r>
              <a:rPr lang="en-US" sz="2100" dirty="0" err="1"/>
              <a:t>adanya</a:t>
            </a:r>
            <a:r>
              <a:rPr lang="en-US" sz="2100" dirty="0"/>
              <a:t> </a:t>
            </a:r>
            <a:r>
              <a:rPr lang="en-US" sz="2100" dirty="0" err="1"/>
              <a:t>berbagai</a:t>
            </a:r>
            <a:r>
              <a:rPr lang="en-US" sz="2100" dirty="0"/>
              <a:t> </a:t>
            </a:r>
            <a:r>
              <a:rPr lang="en-US" sz="2100" dirty="0" err="1"/>
              <a:t>jenis</a:t>
            </a:r>
            <a:r>
              <a:rPr lang="en-US" sz="2100" dirty="0"/>
              <a:t> </a:t>
            </a:r>
            <a:r>
              <a:rPr lang="en-US" sz="2100" dirty="0" err="1"/>
              <a:t>jamur</a:t>
            </a:r>
            <a:r>
              <a:rPr lang="en-US" sz="2100" dirty="0"/>
              <a:t> </a:t>
            </a:r>
            <a:r>
              <a:rPr lang="en-US" sz="2100" dirty="0" err="1"/>
              <a:t>seperti</a:t>
            </a:r>
            <a:r>
              <a:rPr lang="en-US" sz="2100" dirty="0"/>
              <a:t> </a:t>
            </a:r>
            <a:r>
              <a:rPr lang="en-US" sz="2100" i="1" dirty="0" err="1"/>
              <a:t>Diplodia</a:t>
            </a:r>
            <a:r>
              <a:rPr lang="en-US" sz="2100" i="1" dirty="0"/>
              <a:t> sp., </a:t>
            </a:r>
            <a:r>
              <a:rPr lang="en-US" sz="2100" i="1" dirty="0" err="1"/>
              <a:t>Pythium</a:t>
            </a:r>
            <a:r>
              <a:rPr lang="en-US" sz="2100" i="1" dirty="0"/>
              <a:t> sp. </a:t>
            </a:r>
            <a:r>
              <a:rPr lang="en-US" sz="2100" i="1" dirty="0" err="1"/>
              <a:t>dan</a:t>
            </a:r>
            <a:r>
              <a:rPr lang="en-US" sz="2100" i="1" dirty="0"/>
              <a:t> </a:t>
            </a:r>
            <a:r>
              <a:rPr lang="en-US" sz="2100" i="1" dirty="0" err="1"/>
              <a:t>Fusarium</a:t>
            </a:r>
            <a:r>
              <a:rPr lang="en-US" sz="2100" i="1" dirty="0"/>
              <a:t> </a:t>
            </a:r>
            <a:r>
              <a:rPr lang="en-US" sz="2100" i="1" dirty="0" err="1"/>
              <a:t>solani</a:t>
            </a:r>
            <a:r>
              <a:rPr lang="en-US" sz="2100" dirty="0"/>
              <a:t> </a:t>
            </a:r>
            <a:r>
              <a:rPr lang="en-US" sz="2100" dirty="0" err="1"/>
              <a:t>berperan</a:t>
            </a:r>
            <a:r>
              <a:rPr lang="en-US" sz="2100" dirty="0"/>
              <a:t> </a:t>
            </a:r>
            <a:r>
              <a:rPr lang="en-US" sz="2100" dirty="0" err="1"/>
              <a:t>dalam</a:t>
            </a:r>
            <a:r>
              <a:rPr lang="en-US" sz="2100" dirty="0"/>
              <a:t> </a:t>
            </a:r>
            <a:r>
              <a:rPr lang="en-US" sz="2100" dirty="0" err="1"/>
              <a:t>pembentukan</a:t>
            </a:r>
            <a:r>
              <a:rPr lang="en-US" sz="2100" dirty="0"/>
              <a:t> </a:t>
            </a:r>
            <a:r>
              <a:rPr lang="en-US" sz="2100" dirty="0" err="1"/>
              <a:t>damar</a:t>
            </a:r>
            <a:r>
              <a:rPr lang="en-US" sz="2100" dirty="0"/>
              <a:t> </a:t>
            </a:r>
            <a:r>
              <a:rPr lang="en-US" sz="2100" dirty="0" err="1"/>
              <a:t>gaharu</a:t>
            </a:r>
            <a:r>
              <a:rPr lang="en-US" sz="2100" dirty="0"/>
              <a:t>. </a:t>
            </a:r>
            <a:endParaRPr lang="en-US" sz="2100" dirty="0" smtClean="0"/>
          </a:p>
          <a:p>
            <a:r>
              <a:rPr lang="en-US" sz="2100" dirty="0" err="1" smtClean="0"/>
              <a:t>Berbeda</a:t>
            </a:r>
            <a:r>
              <a:rPr lang="en-US" sz="2100" dirty="0" smtClean="0"/>
              <a:t> </a:t>
            </a:r>
            <a:r>
              <a:rPr lang="en-US" sz="2100" dirty="0" err="1"/>
              <a:t>dengan</a:t>
            </a:r>
            <a:r>
              <a:rPr lang="en-US" sz="2100" dirty="0"/>
              <a:t> </a:t>
            </a:r>
            <a:r>
              <a:rPr lang="en-US" sz="2100" dirty="0" err="1"/>
              <a:t>penemuan</a:t>
            </a:r>
            <a:r>
              <a:rPr lang="en-US" sz="2100" dirty="0"/>
              <a:t> </a:t>
            </a:r>
            <a:r>
              <a:rPr lang="en-US" sz="2100" dirty="0" err="1"/>
              <a:t>Tunstall</a:t>
            </a:r>
            <a:r>
              <a:rPr lang="en-US" sz="2100" dirty="0"/>
              <a:t> di </a:t>
            </a:r>
            <a:r>
              <a:rPr lang="en-US" sz="2100" dirty="0" err="1"/>
              <a:t>Asam</a:t>
            </a:r>
            <a:r>
              <a:rPr lang="en-US" sz="2100" dirty="0"/>
              <a:t> yang </a:t>
            </a:r>
            <a:r>
              <a:rPr lang="en-US" sz="2100" dirty="0" err="1"/>
              <a:t>menemukan</a:t>
            </a:r>
            <a:r>
              <a:rPr lang="en-US" sz="2100" dirty="0"/>
              <a:t> </a:t>
            </a:r>
            <a:r>
              <a:rPr lang="en-US" sz="2100" dirty="0" err="1"/>
              <a:t>cendawan</a:t>
            </a:r>
            <a:r>
              <a:rPr lang="en-US" sz="2100" dirty="0"/>
              <a:t> </a:t>
            </a:r>
            <a:r>
              <a:rPr lang="en-US" sz="2100" i="1" dirty="0" err="1"/>
              <a:t>Aspergillus</a:t>
            </a:r>
            <a:r>
              <a:rPr lang="en-US" sz="2100" i="1" dirty="0"/>
              <a:t>, </a:t>
            </a:r>
            <a:r>
              <a:rPr lang="en-US" sz="2100" i="1" dirty="0" err="1"/>
              <a:t>Penicillium</a:t>
            </a:r>
            <a:r>
              <a:rPr lang="en-US" sz="2100" i="1" dirty="0"/>
              <a:t> </a:t>
            </a:r>
            <a:r>
              <a:rPr lang="en-US" sz="2100" dirty="0" err="1"/>
              <a:t>dan</a:t>
            </a:r>
            <a:r>
              <a:rPr lang="en-US" sz="2100" i="1" dirty="0"/>
              <a:t> </a:t>
            </a:r>
            <a:r>
              <a:rPr lang="en-US" sz="2100" i="1" dirty="0" err="1"/>
              <a:t>Fusarium</a:t>
            </a:r>
            <a:r>
              <a:rPr lang="en-US" sz="2100" dirty="0"/>
              <a:t> </a:t>
            </a:r>
            <a:r>
              <a:rPr lang="en-US" sz="2100" dirty="0" err="1"/>
              <a:t>pada</a:t>
            </a:r>
            <a:r>
              <a:rPr lang="en-US" sz="2100" dirty="0"/>
              <a:t> </a:t>
            </a:r>
            <a:r>
              <a:rPr lang="en-US" sz="2100" dirty="0" err="1"/>
              <a:t>pohon</a:t>
            </a:r>
            <a:r>
              <a:rPr lang="en-US" sz="2100" dirty="0"/>
              <a:t> </a:t>
            </a:r>
            <a:r>
              <a:rPr lang="en-US" sz="2100" dirty="0" err="1"/>
              <a:t>gaharu</a:t>
            </a:r>
            <a:r>
              <a:rPr lang="en-US" sz="2100" dirty="0"/>
              <a:t> yang </a:t>
            </a:r>
            <a:r>
              <a:rPr lang="en-US" sz="2100" dirty="0" err="1"/>
              <a:t>sakit</a:t>
            </a:r>
            <a:r>
              <a:rPr lang="en-US" sz="2100" dirty="0"/>
              <a:t>. </a:t>
            </a:r>
            <a:endParaRPr lang="en-US" sz="2100" dirty="0" smtClean="0"/>
          </a:p>
          <a:p>
            <a:r>
              <a:rPr lang="en-US" sz="2100" dirty="0" err="1" smtClean="0"/>
              <a:t>Penelitian</a:t>
            </a:r>
            <a:r>
              <a:rPr lang="en-US" sz="2100" dirty="0" smtClean="0"/>
              <a:t> </a:t>
            </a:r>
            <a:r>
              <a:rPr lang="en-US" sz="2100" dirty="0" err="1"/>
              <a:t>ini</a:t>
            </a:r>
            <a:r>
              <a:rPr lang="en-US" sz="2100" dirty="0"/>
              <a:t> </a:t>
            </a:r>
            <a:r>
              <a:rPr lang="en-US" sz="2100" dirty="0" err="1"/>
              <a:t>dilanjutkan</a:t>
            </a:r>
            <a:r>
              <a:rPr lang="en-US" sz="2100" dirty="0"/>
              <a:t> </a:t>
            </a:r>
            <a:r>
              <a:rPr lang="en-US" sz="2100" dirty="0" err="1"/>
              <a:t>oleh</a:t>
            </a:r>
            <a:r>
              <a:rPr lang="en-US" sz="2100" dirty="0"/>
              <a:t> Bose </a:t>
            </a:r>
            <a:r>
              <a:rPr lang="en-US" sz="2100" dirty="0" err="1"/>
              <a:t>pada</a:t>
            </a:r>
            <a:r>
              <a:rPr lang="en-US" sz="2100" dirty="0"/>
              <a:t> </a:t>
            </a:r>
            <a:r>
              <a:rPr lang="en-US" sz="2100" dirty="0" err="1"/>
              <a:t>tahun</a:t>
            </a:r>
            <a:r>
              <a:rPr lang="en-US" sz="2100" dirty="0"/>
              <a:t> 1939-1941, </a:t>
            </a:r>
            <a:r>
              <a:rPr lang="en-US" sz="2100" dirty="0" err="1"/>
              <a:t>dengan</a:t>
            </a:r>
            <a:r>
              <a:rPr lang="en-US" sz="2100" dirty="0"/>
              <a:t> </a:t>
            </a:r>
            <a:r>
              <a:rPr lang="en-US" sz="2100" dirty="0" err="1"/>
              <a:t>menginokulasikan</a:t>
            </a:r>
            <a:r>
              <a:rPr lang="en-US" sz="2100" dirty="0"/>
              <a:t> </a:t>
            </a:r>
            <a:r>
              <a:rPr lang="en-US" sz="2100" dirty="0" err="1"/>
              <a:t>jamur-jamur</a:t>
            </a:r>
            <a:r>
              <a:rPr lang="en-US" sz="2100" dirty="0"/>
              <a:t> </a:t>
            </a:r>
            <a:r>
              <a:rPr lang="en-US" sz="2100" dirty="0" err="1"/>
              <a:t>tersebut</a:t>
            </a:r>
            <a:r>
              <a:rPr lang="en-US" sz="2100" dirty="0"/>
              <a:t> </a:t>
            </a:r>
            <a:r>
              <a:rPr lang="en-US" sz="2100" dirty="0" err="1"/>
              <a:t>pada</a:t>
            </a:r>
            <a:r>
              <a:rPr lang="en-US" sz="2100" dirty="0"/>
              <a:t> </a:t>
            </a:r>
            <a:r>
              <a:rPr lang="en-US" sz="2100" dirty="0" err="1"/>
              <a:t>pohon</a:t>
            </a:r>
            <a:r>
              <a:rPr lang="en-US" sz="2100" dirty="0"/>
              <a:t> </a:t>
            </a:r>
            <a:r>
              <a:rPr lang="en-US" sz="2100" dirty="0" err="1"/>
              <a:t>gaharu</a:t>
            </a:r>
            <a:r>
              <a:rPr lang="en-US" sz="2100" dirty="0"/>
              <a:t> yang </a:t>
            </a:r>
            <a:r>
              <a:rPr lang="en-US" sz="2100" dirty="0" err="1"/>
              <a:t>sehat</a:t>
            </a:r>
            <a:r>
              <a:rPr lang="en-US" sz="2100" dirty="0"/>
              <a:t>, </a:t>
            </a:r>
            <a:r>
              <a:rPr lang="en-US" sz="2100" dirty="0" err="1"/>
              <a:t>dan</a:t>
            </a:r>
            <a:r>
              <a:rPr lang="en-US" sz="2100" dirty="0"/>
              <a:t> </a:t>
            </a:r>
            <a:r>
              <a:rPr lang="en-US" sz="2100" dirty="0" err="1"/>
              <a:t>menghasilkan</a:t>
            </a:r>
            <a:r>
              <a:rPr lang="en-US" sz="2100" dirty="0"/>
              <a:t> </a:t>
            </a:r>
            <a:r>
              <a:rPr lang="en-US" sz="2100" dirty="0" err="1"/>
              <a:t>damar</a:t>
            </a:r>
            <a:r>
              <a:rPr lang="en-US" sz="2100" dirty="0"/>
              <a:t> </a:t>
            </a:r>
            <a:r>
              <a:rPr lang="en-US" sz="2100" dirty="0" err="1"/>
              <a:t>gaharu</a:t>
            </a:r>
            <a:r>
              <a:rPr lang="en-US" sz="2100" dirty="0"/>
              <a:t> </a:t>
            </a:r>
            <a:r>
              <a:rPr lang="en-US" sz="2100" dirty="0" err="1"/>
              <a:t>walaupun</a:t>
            </a:r>
            <a:r>
              <a:rPr lang="en-US" sz="2100" dirty="0"/>
              <a:t> </a:t>
            </a:r>
            <a:r>
              <a:rPr lang="en-US" sz="2100" dirty="0" err="1"/>
              <a:t>terbatas</a:t>
            </a:r>
            <a:r>
              <a:rPr lang="en-US" sz="2100" dirty="0"/>
              <a:t> </a:t>
            </a:r>
            <a:r>
              <a:rPr lang="en-US" sz="2100" dirty="0" err="1"/>
              <a:t>pada</a:t>
            </a:r>
            <a:r>
              <a:rPr lang="en-US" sz="2100" dirty="0"/>
              <a:t> radius 2 cm </a:t>
            </a:r>
            <a:r>
              <a:rPr lang="en-US" sz="2100" dirty="0" err="1"/>
              <a:t>pada</a:t>
            </a:r>
            <a:r>
              <a:rPr lang="en-US" sz="2100" dirty="0"/>
              <a:t> </a:t>
            </a:r>
            <a:r>
              <a:rPr lang="en-US" sz="2100" dirty="0" err="1"/>
              <a:t>bagian</a:t>
            </a:r>
            <a:r>
              <a:rPr lang="en-US" sz="2100" dirty="0"/>
              <a:t> yang </a:t>
            </a:r>
            <a:r>
              <a:rPr lang="en-US" sz="2100" dirty="0" err="1"/>
              <a:t>diinokulasikan</a:t>
            </a:r>
            <a:r>
              <a:rPr lang="en-US" sz="2100" dirty="0"/>
              <a:t> (</a:t>
            </a:r>
            <a:r>
              <a:rPr lang="en-US" sz="2100" dirty="0" err="1"/>
              <a:t>Beniwal</a:t>
            </a:r>
            <a:r>
              <a:rPr lang="en-US" sz="2100" dirty="0"/>
              <a:t>, 1987). </a:t>
            </a:r>
            <a:endParaRPr lang="en-US" sz="2100" dirty="0" smtClean="0"/>
          </a:p>
          <a:p>
            <a:r>
              <a:rPr lang="en-US" sz="2100" dirty="0" err="1" smtClean="0"/>
              <a:t>Selain</a:t>
            </a:r>
            <a:r>
              <a:rPr lang="en-US" sz="2100" dirty="0" smtClean="0"/>
              <a:t> </a:t>
            </a:r>
            <a:r>
              <a:rPr lang="en-US" sz="2100" dirty="0" err="1"/>
              <a:t>itu</a:t>
            </a:r>
            <a:r>
              <a:rPr lang="en-US" sz="2100" dirty="0"/>
              <a:t>, </a:t>
            </a:r>
            <a:r>
              <a:rPr lang="en-US" sz="2100" dirty="0" err="1"/>
              <a:t>penelitian</a:t>
            </a:r>
            <a:r>
              <a:rPr lang="en-US" sz="2100" dirty="0"/>
              <a:t> di India </a:t>
            </a:r>
            <a:r>
              <a:rPr lang="en-US" sz="2100" dirty="0" err="1"/>
              <a:t>juga</a:t>
            </a:r>
            <a:r>
              <a:rPr lang="en-US" sz="2100" dirty="0"/>
              <a:t> </a:t>
            </a:r>
            <a:r>
              <a:rPr lang="en-US" sz="2100" dirty="0" err="1"/>
              <a:t>menemukan</a:t>
            </a:r>
            <a:r>
              <a:rPr lang="en-US" sz="2100" dirty="0"/>
              <a:t> </a:t>
            </a:r>
            <a:r>
              <a:rPr lang="en-US" sz="2100" dirty="0" err="1"/>
              <a:t>jenis</a:t>
            </a:r>
            <a:r>
              <a:rPr lang="en-US" sz="2100" dirty="0"/>
              <a:t> </a:t>
            </a:r>
            <a:r>
              <a:rPr lang="en-US" sz="2100" dirty="0" err="1"/>
              <a:t>jamur</a:t>
            </a:r>
            <a:r>
              <a:rPr lang="en-US" sz="2100" dirty="0"/>
              <a:t> lain yang </a:t>
            </a:r>
            <a:r>
              <a:rPr lang="en-US" sz="2100" dirty="0" err="1"/>
              <a:t>terdapat</a:t>
            </a:r>
            <a:r>
              <a:rPr lang="en-US" sz="2100" dirty="0"/>
              <a:t> </a:t>
            </a:r>
            <a:r>
              <a:rPr lang="en-US" sz="2100" dirty="0" err="1"/>
              <a:t>pada</a:t>
            </a:r>
            <a:r>
              <a:rPr lang="en-US" sz="2100" dirty="0"/>
              <a:t> </a:t>
            </a:r>
            <a:r>
              <a:rPr lang="en-US" sz="2100" dirty="0" err="1"/>
              <a:t>jaringan</a:t>
            </a:r>
            <a:r>
              <a:rPr lang="en-US" sz="2100" dirty="0"/>
              <a:t> yang </a:t>
            </a:r>
            <a:r>
              <a:rPr lang="en-US" sz="2100" dirty="0" err="1"/>
              <a:t>mengandung</a:t>
            </a:r>
            <a:r>
              <a:rPr lang="en-US" sz="2100" dirty="0"/>
              <a:t> </a:t>
            </a:r>
            <a:r>
              <a:rPr lang="en-US" sz="2100" dirty="0" err="1"/>
              <a:t>damar</a:t>
            </a:r>
            <a:r>
              <a:rPr lang="en-US" sz="2100" dirty="0"/>
              <a:t> </a:t>
            </a:r>
            <a:r>
              <a:rPr lang="en-US" sz="2100" dirty="0" err="1"/>
              <a:t>wangi</a:t>
            </a:r>
            <a:r>
              <a:rPr lang="en-US" sz="2100" dirty="0"/>
              <a:t>, </a:t>
            </a:r>
            <a:r>
              <a:rPr lang="en-US" sz="2100" dirty="0" err="1"/>
              <a:t>yaitu</a:t>
            </a:r>
            <a:r>
              <a:rPr lang="en-US" sz="2100" dirty="0"/>
              <a:t> </a:t>
            </a:r>
            <a:r>
              <a:rPr lang="en-US" sz="2100" i="1" dirty="0" err="1"/>
              <a:t>Torula</a:t>
            </a:r>
            <a:r>
              <a:rPr lang="en-US" sz="2100" i="1" dirty="0"/>
              <a:t> </a:t>
            </a:r>
            <a:r>
              <a:rPr lang="en-US" sz="2100" i="1" dirty="0" err="1"/>
              <a:t>cylindrocephalum</a:t>
            </a:r>
            <a:r>
              <a:rPr lang="en-US" sz="2100" i="1" dirty="0"/>
              <a:t>, </a:t>
            </a:r>
            <a:r>
              <a:rPr lang="en-US" sz="2100" i="1" dirty="0" err="1"/>
              <a:t>Ganoderma</a:t>
            </a:r>
            <a:r>
              <a:rPr lang="en-US" sz="2100" i="1" dirty="0"/>
              <a:t> </a:t>
            </a:r>
            <a:r>
              <a:rPr lang="en-US" sz="2100" i="1" dirty="0" err="1"/>
              <a:t>lucidium</a:t>
            </a:r>
            <a:r>
              <a:rPr lang="en-US" sz="2100" dirty="0"/>
              <a:t> </a:t>
            </a:r>
            <a:r>
              <a:rPr lang="en-US" sz="2100" dirty="0" err="1"/>
              <a:t>dan</a:t>
            </a:r>
            <a:r>
              <a:rPr lang="en-US" sz="2100" dirty="0"/>
              <a:t> </a:t>
            </a:r>
            <a:r>
              <a:rPr lang="en-US" sz="2100" i="1" dirty="0" err="1"/>
              <a:t>Epicoccum</a:t>
            </a:r>
            <a:r>
              <a:rPr lang="en-US" sz="2100" i="1" dirty="0"/>
              <a:t> </a:t>
            </a:r>
            <a:r>
              <a:rPr lang="en-US" sz="2100" i="1" dirty="0" err="1" smtClean="0"/>
              <a:t>granulosum</a:t>
            </a:r>
            <a:r>
              <a:rPr lang="en-US" sz="2100" dirty="0" smtClean="0"/>
              <a:t>.</a:t>
            </a:r>
          </a:p>
          <a:p>
            <a:r>
              <a:rPr lang="en-US" sz="2100" dirty="0" err="1"/>
              <a:t>Chaudari</a:t>
            </a:r>
            <a:r>
              <a:rPr lang="en-US" sz="2100" dirty="0"/>
              <a:t> (1993) </a:t>
            </a:r>
            <a:r>
              <a:rPr lang="en-US" sz="2100" dirty="0" err="1"/>
              <a:t>menyatakan</a:t>
            </a:r>
            <a:r>
              <a:rPr lang="en-US" sz="2100" dirty="0"/>
              <a:t> </a:t>
            </a:r>
            <a:r>
              <a:rPr lang="en-US" sz="2100" dirty="0" err="1"/>
              <a:t>bahwa</a:t>
            </a:r>
            <a:r>
              <a:rPr lang="en-US" sz="2100" dirty="0"/>
              <a:t> </a:t>
            </a:r>
            <a:r>
              <a:rPr lang="en-US" sz="2100" dirty="0" err="1"/>
              <a:t>pembentukan</a:t>
            </a:r>
            <a:r>
              <a:rPr lang="en-US" sz="2100" dirty="0"/>
              <a:t> </a:t>
            </a:r>
            <a:r>
              <a:rPr lang="en-US" sz="2100" dirty="0" err="1"/>
              <a:t>gubal</a:t>
            </a:r>
            <a:r>
              <a:rPr lang="en-US" sz="2100" dirty="0"/>
              <a:t> </a:t>
            </a:r>
            <a:r>
              <a:rPr lang="en-US" sz="2100" dirty="0" err="1"/>
              <a:t>gaharu</a:t>
            </a:r>
            <a:r>
              <a:rPr lang="en-US" sz="2100" dirty="0"/>
              <a:t> </a:t>
            </a:r>
            <a:r>
              <a:rPr lang="en-US" sz="2100" dirty="0" err="1"/>
              <a:t>pada</a:t>
            </a:r>
            <a:r>
              <a:rPr lang="en-US" sz="2100" dirty="0"/>
              <a:t> </a:t>
            </a:r>
            <a:r>
              <a:rPr lang="en-US" sz="2100" dirty="0" err="1"/>
              <a:t>pohon</a:t>
            </a:r>
            <a:r>
              <a:rPr lang="en-US" sz="2100" dirty="0"/>
              <a:t> </a:t>
            </a:r>
            <a:r>
              <a:rPr lang="en-US" sz="2100" dirty="0" err="1"/>
              <a:t>tersebut</a:t>
            </a:r>
            <a:r>
              <a:rPr lang="en-US" sz="2100" dirty="0"/>
              <a:t> </a:t>
            </a:r>
            <a:r>
              <a:rPr lang="en-US" sz="2100" dirty="0" err="1"/>
              <a:t>disebabkan</a:t>
            </a:r>
            <a:r>
              <a:rPr lang="en-US" sz="2100" dirty="0"/>
              <a:t> </a:t>
            </a:r>
            <a:r>
              <a:rPr lang="en-US" sz="2100" dirty="0" err="1"/>
              <a:t>oleh</a:t>
            </a:r>
            <a:r>
              <a:rPr lang="en-US" sz="2100" dirty="0"/>
              <a:t> </a:t>
            </a:r>
            <a:r>
              <a:rPr lang="en-US" sz="2100" dirty="0" err="1"/>
              <a:t>adanya</a:t>
            </a:r>
            <a:r>
              <a:rPr lang="en-US" sz="2100" dirty="0"/>
              <a:t> </a:t>
            </a:r>
            <a:r>
              <a:rPr lang="en-US" sz="2100" dirty="0" err="1"/>
              <a:t>bakteri</a:t>
            </a:r>
            <a:r>
              <a:rPr lang="en-US" sz="2100" dirty="0"/>
              <a:t> </a:t>
            </a:r>
            <a:r>
              <a:rPr lang="en-US" sz="2100" dirty="0" err="1"/>
              <a:t>dan</a:t>
            </a:r>
            <a:r>
              <a:rPr lang="en-US" sz="2100" dirty="0"/>
              <a:t> </a:t>
            </a:r>
            <a:r>
              <a:rPr lang="en-US" sz="2100" dirty="0" err="1"/>
              <a:t>jamur</a:t>
            </a:r>
            <a:r>
              <a:rPr lang="en-US" sz="2100" dirty="0"/>
              <a:t>.</a:t>
            </a:r>
          </a:p>
        </p:txBody>
      </p:sp>
    </p:spTree>
    <p:extLst>
      <p:ext uri="{BB962C8B-B14F-4D97-AF65-F5344CB8AC3E}">
        <p14:creationId xmlns:p14="http://schemas.microsoft.com/office/powerpoint/2010/main" val="756783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135960"/>
          </a:xfrm>
        </p:spPr>
        <p:txBody>
          <a:bodyPr>
            <a:normAutofit/>
          </a:bodyPr>
          <a:lstStyle/>
          <a:p>
            <a:r>
              <a:rPr lang="en-US" dirty="0"/>
              <a:t>Di Indonesia Magdalena </a:t>
            </a:r>
            <a:r>
              <a:rPr lang="en-US" i="1" dirty="0"/>
              <a:t>et al</a:t>
            </a:r>
            <a:r>
              <a:rPr lang="en-US" dirty="0"/>
              <a:t>. (1997-1998) </a:t>
            </a:r>
            <a:r>
              <a:rPr lang="en-US" dirty="0" err="1"/>
              <a:t>mengunakan</a:t>
            </a:r>
            <a:r>
              <a:rPr lang="en-US" dirty="0"/>
              <a:t> </a:t>
            </a:r>
            <a:r>
              <a:rPr lang="en-US" dirty="0" err="1"/>
              <a:t>jamur</a:t>
            </a:r>
            <a:r>
              <a:rPr lang="en-US" dirty="0"/>
              <a:t> </a:t>
            </a:r>
            <a:r>
              <a:rPr lang="en-US" i="1" dirty="0"/>
              <a:t>F. </a:t>
            </a:r>
            <a:r>
              <a:rPr lang="en-US" i="1" dirty="0" err="1"/>
              <a:t>oxysporum</a:t>
            </a:r>
            <a:r>
              <a:rPr lang="en-US" i="1" dirty="0"/>
              <a:t>, F. </a:t>
            </a:r>
            <a:r>
              <a:rPr lang="en-US" i="1" dirty="0" err="1"/>
              <a:t>solani</a:t>
            </a:r>
            <a:r>
              <a:rPr lang="en-US" i="1" dirty="0"/>
              <a:t>, </a:t>
            </a:r>
            <a:r>
              <a:rPr lang="en-US" i="1" dirty="0" err="1"/>
              <a:t>Scytallidium</a:t>
            </a:r>
            <a:r>
              <a:rPr lang="en-US" i="1" dirty="0"/>
              <a:t> </a:t>
            </a:r>
            <a:r>
              <a:rPr lang="en-US" i="1" dirty="0" err="1"/>
              <a:t>sp</a:t>
            </a:r>
            <a:r>
              <a:rPr lang="en-US" i="1" dirty="0"/>
              <a:t>, </a:t>
            </a:r>
            <a:r>
              <a:rPr lang="en-US" i="1" dirty="0" err="1"/>
              <a:t>Libertella</a:t>
            </a:r>
            <a:r>
              <a:rPr lang="en-US" i="1" dirty="0"/>
              <a:t> sp</a:t>
            </a:r>
            <a:r>
              <a:rPr lang="en-US" dirty="0"/>
              <a:t>. </a:t>
            </a:r>
            <a:r>
              <a:rPr lang="en-US" dirty="0" err="1"/>
              <a:t>dan</a:t>
            </a:r>
            <a:r>
              <a:rPr lang="en-US" dirty="0"/>
              <a:t>   </a:t>
            </a:r>
            <a:r>
              <a:rPr lang="en-US" i="1" dirty="0" err="1"/>
              <a:t>Trichoderma</a:t>
            </a:r>
            <a:r>
              <a:rPr lang="en-US" i="1" dirty="0"/>
              <a:t> sp. </a:t>
            </a:r>
            <a:r>
              <a:rPr lang="en-US" dirty="0" err="1"/>
              <a:t>untuk</a:t>
            </a:r>
            <a:r>
              <a:rPr lang="en-US" dirty="0"/>
              <a:t>  </a:t>
            </a:r>
            <a:r>
              <a:rPr lang="en-US" dirty="0" err="1"/>
              <a:t>memacu</a:t>
            </a:r>
            <a:r>
              <a:rPr lang="en-US" dirty="0"/>
              <a:t> </a:t>
            </a:r>
            <a:r>
              <a:rPr lang="en-US" dirty="0" err="1"/>
              <a:t>terbentuknya</a:t>
            </a:r>
            <a:r>
              <a:rPr lang="en-US" dirty="0"/>
              <a:t> </a:t>
            </a:r>
            <a:r>
              <a:rPr lang="en-US" dirty="0" err="1"/>
              <a:t>gubal</a:t>
            </a:r>
            <a:r>
              <a:rPr lang="en-US" dirty="0"/>
              <a:t> </a:t>
            </a:r>
            <a:r>
              <a:rPr lang="en-US" dirty="0" err="1"/>
              <a:t>pada</a:t>
            </a:r>
            <a:r>
              <a:rPr lang="en-US" i="1" dirty="0"/>
              <a:t> A. </a:t>
            </a:r>
            <a:r>
              <a:rPr lang="en-US" i="1" dirty="0" err="1"/>
              <a:t>malaccensis</a:t>
            </a:r>
            <a:r>
              <a:rPr lang="en-US" i="1" dirty="0"/>
              <a:t> </a:t>
            </a:r>
            <a:r>
              <a:rPr lang="en-US" dirty="0" err="1"/>
              <a:t>dan</a:t>
            </a:r>
            <a:r>
              <a:rPr lang="en-US" dirty="0"/>
              <a:t> </a:t>
            </a:r>
            <a:r>
              <a:rPr lang="en-US" i="1" dirty="0"/>
              <a:t>A. </a:t>
            </a:r>
            <a:r>
              <a:rPr lang="en-US" i="1" dirty="0" err="1"/>
              <a:t>crassna</a:t>
            </a:r>
            <a:r>
              <a:rPr lang="en-US" i="1" dirty="0"/>
              <a:t>. </a:t>
            </a:r>
            <a:endParaRPr lang="en-US" i="1" dirty="0" smtClean="0"/>
          </a:p>
          <a:p>
            <a:r>
              <a:rPr lang="en-US" dirty="0" err="1" smtClean="0"/>
              <a:t>Selanjutnya</a:t>
            </a:r>
            <a:r>
              <a:rPr lang="en-US" dirty="0" smtClean="0"/>
              <a:t> </a:t>
            </a:r>
            <a:r>
              <a:rPr lang="en-US" dirty="0" err="1"/>
              <a:t>Parman</a:t>
            </a:r>
            <a:r>
              <a:rPr lang="en-US" dirty="0"/>
              <a:t> </a:t>
            </a:r>
            <a:r>
              <a:rPr lang="en-US" i="1" dirty="0"/>
              <a:t>et al</a:t>
            </a:r>
            <a:r>
              <a:rPr lang="en-US" dirty="0"/>
              <a:t>. (1996) di Nusa Tenggara Barat </a:t>
            </a:r>
            <a:r>
              <a:rPr lang="en-US" dirty="0" err="1"/>
              <a:t>menemukan</a:t>
            </a:r>
            <a:r>
              <a:rPr lang="en-US" dirty="0"/>
              <a:t> </a:t>
            </a:r>
            <a:r>
              <a:rPr lang="en-US" dirty="0" err="1"/>
              <a:t>mikrobia</a:t>
            </a:r>
            <a:r>
              <a:rPr lang="en-US" dirty="0"/>
              <a:t> </a:t>
            </a:r>
            <a:r>
              <a:rPr lang="en-US" dirty="0" err="1"/>
              <a:t>penyebab</a:t>
            </a:r>
            <a:r>
              <a:rPr lang="en-US" dirty="0"/>
              <a:t> </a:t>
            </a:r>
            <a:r>
              <a:rPr lang="en-US" dirty="0" err="1"/>
              <a:t>terbentuknya</a:t>
            </a:r>
            <a:r>
              <a:rPr lang="en-US" dirty="0"/>
              <a:t> </a:t>
            </a:r>
            <a:r>
              <a:rPr lang="en-US" dirty="0" err="1"/>
              <a:t>gubal</a:t>
            </a:r>
            <a:r>
              <a:rPr lang="en-US" dirty="0"/>
              <a:t> </a:t>
            </a:r>
            <a:r>
              <a:rPr lang="en-US" dirty="0" err="1"/>
              <a:t>gaharu</a:t>
            </a:r>
            <a:r>
              <a:rPr lang="en-US" dirty="0"/>
              <a:t> </a:t>
            </a:r>
            <a:r>
              <a:rPr lang="en-US" dirty="0" err="1"/>
              <a:t>pada</a:t>
            </a:r>
            <a:r>
              <a:rPr lang="en-US" dirty="0"/>
              <a:t> </a:t>
            </a:r>
            <a:r>
              <a:rPr lang="en-US" dirty="0" err="1"/>
              <a:t>pohon</a:t>
            </a:r>
            <a:r>
              <a:rPr lang="en-US" dirty="0"/>
              <a:t> </a:t>
            </a:r>
            <a:r>
              <a:rPr lang="en-US" dirty="0" err="1"/>
              <a:t>ketimunan</a:t>
            </a:r>
            <a:r>
              <a:rPr lang="en-US" dirty="0"/>
              <a:t> (</a:t>
            </a:r>
            <a:r>
              <a:rPr lang="en-US" i="1" dirty="0" err="1"/>
              <a:t>Grynops</a:t>
            </a:r>
            <a:r>
              <a:rPr lang="en-US" i="1" dirty="0"/>
              <a:t> </a:t>
            </a:r>
            <a:r>
              <a:rPr lang="en-US" i="1" dirty="0" err="1"/>
              <a:t>spp</a:t>
            </a:r>
            <a:r>
              <a:rPr lang="en-US" i="1" dirty="0"/>
              <a:t>)</a:t>
            </a:r>
            <a:r>
              <a:rPr lang="en-US" dirty="0"/>
              <a:t> </a:t>
            </a:r>
            <a:r>
              <a:rPr lang="en-US" dirty="0" err="1"/>
              <a:t>yakni</a:t>
            </a:r>
            <a:r>
              <a:rPr lang="en-US" dirty="0"/>
              <a:t> </a:t>
            </a:r>
            <a:r>
              <a:rPr lang="en-US" dirty="0" err="1"/>
              <a:t>cendawan</a:t>
            </a:r>
            <a:r>
              <a:rPr lang="en-US" dirty="0"/>
              <a:t> </a:t>
            </a:r>
            <a:r>
              <a:rPr lang="en-US" i="1" dirty="0" err="1"/>
              <a:t>Fusarium</a:t>
            </a:r>
            <a:r>
              <a:rPr lang="en-US" i="1" dirty="0"/>
              <a:t> </a:t>
            </a:r>
            <a:r>
              <a:rPr lang="en-US" i="1" dirty="0" err="1"/>
              <a:t>lateritium</a:t>
            </a:r>
            <a:r>
              <a:rPr lang="en-US" dirty="0"/>
              <a:t> </a:t>
            </a:r>
            <a:r>
              <a:rPr lang="en-US" dirty="0" err="1"/>
              <a:t>dan</a:t>
            </a:r>
            <a:r>
              <a:rPr lang="en-US" dirty="0"/>
              <a:t> </a:t>
            </a:r>
            <a:r>
              <a:rPr lang="en-US" i="1" dirty="0" err="1"/>
              <a:t>Popullaria</a:t>
            </a:r>
            <a:r>
              <a:rPr lang="en-US" i="1" dirty="0"/>
              <a:t> sp.</a:t>
            </a:r>
            <a:r>
              <a:rPr lang="en-US" dirty="0"/>
              <a:t> </a:t>
            </a:r>
            <a:endParaRPr lang="en-US" dirty="0" smtClean="0"/>
          </a:p>
          <a:p>
            <a:r>
              <a:rPr lang="en-US" dirty="0" err="1" smtClean="0"/>
              <a:t>Untuk</a:t>
            </a:r>
            <a:r>
              <a:rPr lang="en-US" dirty="0" smtClean="0"/>
              <a:t> </a:t>
            </a:r>
            <a:r>
              <a:rPr lang="en-US" dirty="0" err="1"/>
              <a:t>menghasilkan</a:t>
            </a:r>
            <a:r>
              <a:rPr lang="en-US" dirty="0"/>
              <a:t> </a:t>
            </a:r>
            <a:r>
              <a:rPr lang="en-US" dirty="0" err="1"/>
              <a:t>gubal</a:t>
            </a:r>
            <a:r>
              <a:rPr lang="en-US" dirty="0"/>
              <a:t> </a:t>
            </a:r>
            <a:r>
              <a:rPr lang="en-US" dirty="0" err="1"/>
              <a:t>gaharu</a:t>
            </a:r>
            <a:r>
              <a:rPr lang="en-US" dirty="0"/>
              <a:t> </a:t>
            </a:r>
            <a:r>
              <a:rPr lang="en-US" dirty="0" err="1"/>
              <a:t>secara</a:t>
            </a:r>
            <a:r>
              <a:rPr lang="en-US" dirty="0"/>
              <a:t> </a:t>
            </a:r>
            <a:r>
              <a:rPr lang="en-US" dirty="0" err="1"/>
              <a:t>buatan</a:t>
            </a:r>
            <a:r>
              <a:rPr lang="en-US" dirty="0"/>
              <a:t> </a:t>
            </a:r>
            <a:r>
              <a:rPr lang="en-US" dirty="0" err="1"/>
              <a:t>tersebut</a:t>
            </a:r>
            <a:r>
              <a:rPr lang="en-US" dirty="0"/>
              <a:t> </a:t>
            </a:r>
            <a:r>
              <a:rPr lang="en-US" dirty="0" err="1"/>
              <a:t>diperlukan</a:t>
            </a:r>
            <a:r>
              <a:rPr lang="en-US" dirty="0"/>
              <a:t> </a:t>
            </a:r>
            <a:r>
              <a:rPr lang="en-US" dirty="0" err="1"/>
              <a:t>teknologi</a:t>
            </a:r>
            <a:r>
              <a:rPr lang="en-US" dirty="0"/>
              <a:t> </a:t>
            </a:r>
            <a:r>
              <a:rPr lang="en-US" dirty="0" err="1"/>
              <a:t>penyuntikan</a:t>
            </a:r>
            <a:r>
              <a:rPr lang="en-US" dirty="0"/>
              <a:t> (</a:t>
            </a:r>
            <a:r>
              <a:rPr lang="en-US" dirty="0" err="1"/>
              <a:t>inokulasi</a:t>
            </a:r>
            <a:r>
              <a:rPr lang="en-US" dirty="0"/>
              <a:t>) </a:t>
            </a:r>
            <a:r>
              <a:rPr lang="en-US" dirty="0" err="1"/>
              <a:t>bibit</a:t>
            </a:r>
            <a:r>
              <a:rPr lang="en-US" dirty="0"/>
              <a:t> </a:t>
            </a:r>
            <a:r>
              <a:rPr lang="en-US" dirty="0" err="1" smtClean="0"/>
              <a:t>mikrob</a:t>
            </a:r>
            <a:r>
              <a:rPr lang="en-US" dirty="0" smtClean="0"/>
              <a:t> </a:t>
            </a:r>
            <a:r>
              <a:rPr lang="en-US" dirty="0"/>
              <a:t>yang </a:t>
            </a:r>
            <a:r>
              <a:rPr lang="en-US" dirty="0" err="1"/>
              <a:t>dapat</a:t>
            </a:r>
            <a:r>
              <a:rPr lang="en-US" dirty="0"/>
              <a:t> </a:t>
            </a:r>
            <a:r>
              <a:rPr lang="en-US" dirty="0" err="1"/>
              <a:t>memacu</a:t>
            </a:r>
            <a:r>
              <a:rPr lang="en-US" dirty="0"/>
              <a:t> </a:t>
            </a:r>
            <a:r>
              <a:rPr lang="en-US" dirty="0" err="1"/>
              <a:t>pembentukan</a:t>
            </a:r>
            <a:r>
              <a:rPr lang="en-US" dirty="0"/>
              <a:t> </a:t>
            </a:r>
            <a:r>
              <a:rPr lang="en-US" dirty="0" err="1"/>
              <a:t>gubal</a:t>
            </a:r>
            <a:r>
              <a:rPr lang="en-US" dirty="0"/>
              <a:t> </a:t>
            </a:r>
            <a:r>
              <a:rPr lang="en-US" dirty="0" err="1"/>
              <a:t>gaharu</a:t>
            </a:r>
            <a:r>
              <a:rPr lang="en-US" dirty="0"/>
              <a:t> </a:t>
            </a:r>
            <a:r>
              <a:rPr lang="en-US" dirty="0" err="1"/>
              <a:t>pada</a:t>
            </a:r>
            <a:r>
              <a:rPr lang="en-US" dirty="0"/>
              <a:t> </a:t>
            </a:r>
            <a:r>
              <a:rPr lang="en-US" dirty="0" err="1"/>
              <a:t>batang</a:t>
            </a:r>
            <a:r>
              <a:rPr lang="en-US" dirty="0"/>
              <a:t> </a:t>
            </a:r>
            <a:r>
              <a:rPr lang="en-US" dirty="0" err="1"/>
              <a:t>pohon</a:t>
            </a:r>
            <a:r>
              <a:rPr lang="en-US" dirty="0"/>
              <a:t> </a:t>
            </a:r>
            <a:r>
              <a:rPr lang="en-US" dirty="0" err="1"/>
              <a:t>penghasil</a:t>
            </a:r>
            <a:r>
              <a:rPr lang="en-US" dirty="0"/>
              <a:t> </a:t>
            </a:r>
            <a:r>
              <a:rPr lang="en-US" dirty="0" err="1"/>
              <a:t>gaharu</a:t>
            </a:r>
            <a:r>
              <a:rPr lang="en-US" dirty="0"/>
              <a:t>. </a:t>
            </a:r>
            <a:endParaRPr lang="en-US" dirty="0" smtClean="0"/>
          </a:p>
          <a:p>
            <a:r>
              <a:rPr lang="en-US" dirty="0" err="1" smtClean="0"/>
              <a:t>Bibit</a:t>
            </a:r>
            <a:r>
              <a:rPr lang="en-US" dirty="0" smtClean="0"/>
              <a:t> </a:t>
            </a:r>
            <a:r>
              <a:rPr lang="en-US" dirty="0" err="1"/>
              <a:t>gubal</a:t>
            </a:r>
            <a:r>
              <a:rPr lang="en-US" dirty="0"/>
              <a:t> </a:t>
            </a:r>
            <a:r>
              <a:rPr lang="en-US" dirty="0" err="1"/>
              <a:t>gaharu</a:t>
            </a:r>
            <a:r>
              <a:rPr lang="en-US" dirty="0"/>
              <a:t> yang </a:t>
            </a:r>
            <a:r>
              <a:rPr lang="en-US" dirty="0" err="1"/>
              <a:t>berupa</a:t>
            </a:r>
            <a:r>
              <a:rPr lang="en-US" dirty="0"/>
              <a:t> </a:t>
            </a:r>
            <a:r>
              <a:rPr lang="en-US" dirty="0" err="1"/>
              <a:t>jamur</a:t>
            </a:r>
            <a:r>
              <a:rPr lang="en-US" dirty="0"/>
              <a:t> </a:t>
            </a:r>
            <a:r>
              <a:rPr lang="en-US" dirty="0" err="1"/>
              <a:t>dari</a:t>
            </a:r>
            <a:r>
              <a:rPr lang="en-US" dirty="0"/>
              <a:t> </a:t>
            </a:r>
            <a:r>
              <a:rPr lang="en-US" dirty="0" err="1"/>
              <a:t>jenis</a:t>
            </a:r>
            <a:r>
              <a:rPr lang="en-US" dirty="0"/>
              <a:t> </a:t>
            </a:r>
            <a:r>
              <a:rPr lang="en-US" i="1" dirty="0" err="1"/>
              <a:t>Fusarium</a:t>
            </a:r>
            <a:r>
              <a:rPr lang="en-US" i="1" dirty="0"/>
              <a:t> </a:t>
            </a:r>
            <a:r>
              <a:rPr lang="en-US" i="1" dirty="0" err="1"/>
              <a:t>Lateritium</a:t>
            </a:r>
            <a:r>
              <a:rPr lang="en-US" dirty="0"/>
              <a:t> </a:t>
            </a:r>
            <a:r>
              <a:rPr lang="en-US" dirty="0" err="1"/>
              <a:t>harus</a:t>
            </a:r>
            <a:r>
              <a:rPr lang="en-US" dirty="0"/>
              <a:t> </a:t>
            </a:r>
            <a:r>
              <a:rPr lang="en-US" dirty="0" err="1"/>
              <a:t>ditumbuhkan</a:t>
            </a:r>
            <a:r>
              <a:rPr lang="en-US" dirty="0"/>
              <a:t> </a:t>
            </a:r>
            <a:r>
              <a:rPr lang="en-US" dirty="0" err="1"/>
              <a:t>pada</a:t>
            </a:r>
            <a:r>
              <a:rPr lang="en-US" dirty="0"/>
              <a:t> media </a:t>
            </a:r>
            <a:r>
              <a:rPr lang="en-US" dirty="0" err="1"/>
              <a:t>khusus</a:t>
            </a:r>
            <a:r>
              <a:rPr lang="en-US" dirty="0"/>
              <a:t> </a:t>
            </a:r>
            <a:r>
              <a:rPr lang="en-US" dirty="0" err="1"/>
              <a:t>terlebih</a:t>
            </a:r>
            <a:r>
              <a:rPr lang="en-US" dirty="0"/>
              <a:t> </a:t>
            </a:r>
            <a:r>
              <a:rPr lang="en-US" dirty="0" err="1"/>
              <a:t>dahulu</a:t>
            </a:r>
            <a:r>
              <a:rPr lang="en-US" dirty="0"/>
              <a:t>.</a:t>
            </a:r>
          </a:p>
          <a:p>
            <a:r>
              <a:rPr lang="en-US" dirty="0" err="1"/>
              <a:t>Menurut</a:t>
            </a:r>
            <a:r>
              <a:rPr lang="en-US" dirty="0"/>
              <a:t> </a:t>
            </a:r>
            <a:r>
              <a:rPr lang="en-US" dirty="0" err="1"/>
              <a:t>Mucharromah</a:t>
            </a:r>
            <a:r>
              <a:rPr lang="en-US" dirty="0"/>
              <a:t> (2009) </a:t>
            </a:r>
            <a:r>
              <a:rPr lang="en-US" dirty="0" err="1"/>
              <a:t>dari</a:t>
            </a:r>
            <a:r>
              <a:rPr lang="en-US" dirty="0"/>
              <a:t> </a:t>
            </a:r>
            <a:r>
              <a:rPr lang="en-US" dirty="0" err="1"/>
              <a:t>segi</a:t>
            </a:r>
            <a:r>
              <a:rPr lang="en-US" dirty="0"/>
              <a:t> </a:t>
            </a:r>
            <a:r>
              <a:rPr lang="en-US" dirty="0" err="1"/>
              <a:t>bentuknya</a:t>
            </a:r>
            <a:r>
              <a:rPr lang="en-US" dirty="0"/>
              <a:t>, </a:t>
            </a:r>
            <a:r>
              <a:rPr lang="en-US" dirty="0" err="1"/>
              <a:t>gaharu</a:t>
            </a:r>
            <a:r>
              <a:rPr lang="en-US" dirty="0"/>
              <a:t> </a:t>
            </a:r>
            <a:r>
              <a:rPr lang="en-US" dirty="0" err="1"/>
              <a:t>merupakan</a:t>
            </a:r>
            <a:r>
              <a:rPr lang="en-US" dirty="0"/>
              <a:t> </a:t>
            </a:r>
            <a:r>
              <a:rPr lang="en-US" dirty="0" err="1"/>
              <a:t>jaringan</a:t>
            </a:r>
            <a:r>
              <a:rPr lang="en-US" dirty="0"/>
              <a:t> </a:t>
            </a:r>
            <a:r>
              <a:rPr lang="en-US" dirty="0" err="1"/>
              <a:t>kayu</a:t>
            </a:r>
            <a:r>
              <a:rPr lang="en-US" dirty="0"/>
              <a:t> </a:t>
            </a:r>
            <a:r>
              <a:rPr lang="en-US" dirty="0" err="1"/>
              <a:t>dari</a:t>
            </a:r>
            <a:r>
              <a:rPr lang="en-US" dirty="0"/>
              <a:t> </a:t>
            </a:r>
            <a:r>
              <a:rPr lang="en-US" dirty="0" err="1"/>
              <a:t>pohon</a:t>
            </a:r>
            <a:r>
              <a:rPr lang="en-US" dirty="0"/>
              <a:t> </a:t>
            </a:r>
            <a:r>
              <a:rPr lang="en-US" dirty="0" err="1"/>
              <a:t>jenis</a:t>
            </a:r>
            <a:r>
              <a:rPr lang="en-US" dirty="0"/>
              <a:t> </a:t>
            </a:r>
            <a:r>
              <a:rPr lang="en-US" dirty="0" err="1"/>
              <a:t>tertentu</a:t>
            </a:r>
            <a:r>
              <a:rPr lang="en-US" dirty="0"/>
              <a:t> (</a:t>
            </a:r>
            <a:r>
              <a:rPr lang="en-US" dirty="0" err="1"/>
              <a:t>penghasil</a:t>
            </a:r>
            <a:r>
              <a:rPr lang="en-US" dirty="0"/>
              <a:t> </a:t>
            </a:r>
            <a:r>
              <a:rPr lang="en-US" dirty="0" err="1"/>
              <a:t>gaharu</a:t>
            </a:r>
            <a:r>
              <a:rPr lang="en-US" dirty="0"/>
              <a:t>) </a:t>
            </a:r>
            <a:r>
              <a:rPr lang="en-US" dirty="0" err="1"/>
              <a:t>dengan</a:t>
            </a:r>
            <a:r>
              <a:rPr lang="en-US" dirty="0"/>
              <a:t> </a:t>
            </a:r>
            <a:r>
              <a:rPr lang="en-US" dirty="0" err="1"/>
              <a:t>kandungan</a:t>
            </a:r>
            <a:r>
              <a:rPr lang="en-US" dirty="0"/>
              <a:t> resin </a:t>
            </a:r>
            <a:r>
              <a:rPr lang="en-US" dirty="0" err="1"/>
              <a:t>sesui</a:t>
            </a:r>
            <a:r>
              <a:rPr lang="en-US" dirty="0"/>
              <a:t> </a:t>
            </a:r>
            <a:r>
              <a:rPr lang="en-US" dirty="0" err="1"/>
              <a:t>terpenoid</a:t>
            </a:r>
            <a:r>
              <a:rPr lang="en-US" dirty="0"/>
              <a:t> </a:t>
            </a:r>
            <a:r>
              <a:rPr lang="en-US" dirty="0" err="1"/>
              <a:t>volatil</a:t>
            </a:r>
            <a:r>
              <a:rPr lang="en-US" dirty="0"/>
              <a:t> </a:t>
            </a:r>
            <a:r>
              <a:rPr lang="en-US" dirty="0" err="1"/>
              <a:t>beraroma</a:t>
            </a:r>
            <a:r>
              <a:rPr lang="en-US" dirty="0"/>
              <a:t> </a:t>
            </a:r>
            <a:r>
              <a:rPr lang="en-US" dirty="0" err="1"/>
              <a:t>harum</a:t>
            </a:r>
            <a:r>
              <a:rPr lang="en-US" dirty="0"/>
              <a:t> yang </a:t>
            </a:r>
            <a:r>
              <a:rPr lang="en-US" dirty="0" err="1"/>
              <a:t>cukup</a:t>
            </a:r>
            <a:r>
              <a:rPr lang="en-US" dirty="0"/>
              <a:t> </a:t>
            </a:r>
            <a:r>
              <a:rPr lang="en-US" dirty="0" err="1"/>
              <a:t>tinggi</a:t>
            </a:r>
            <a:r>
              <a:rPr lang="en-US" dirty="0"/>
              <a:t>.</a:t>
            </a:r>
          </a:p>
        </p:txBody>
      </p:sp>
    </p:spTree>
    <p:extLst>
      <p:ext uri="{BB962C8B-B14F-4D97-AF65-F5344CB8AC3E}">
        <p14:creationId xmlns:p14="http://schemas.microsoft.com/office/powerpoint/2010/main" val="2836200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968"/>
            <a:ext cx="8229600" cy="6576392"/>
          </a:xfrm>
        </p:spPr>
        <p:txBody>
          <a:bodyPr>
            <a:normAutofit/>
          </a:bodyPr>
          <a:lstStyle/>
          <a:p>
            <a:r>
              <a:rPr lang="en-US" dirty="0" err="1" smtClean="0"/>
              <a:t>Adanya</a:t>
            </a:r>
            <a:r>
              <a:rPr lang="en-US" dirty="0" smtClean="0"/>
              <a:t> </a:t>
            </a:r>
            <a:r>
              <a:rPr lang="en-US" dirty="0"/>
              <a:t>aroma </a:t>
            </a:r>
            <a:r>
              <a:rPr lang="en-US" dirty="0" err="1"/>
              <a:t>harum</a:t>
            </a:r>
            <a:r>
              <a:rPr lang="en-US" dirty="0"/>
              <a:t> yang </a:t>
            </a:r>
            <a:r>
              <a:rPr lang="en-US" dirty="0" err="1"/>
              <a:t>khas</a:t>
            </a:r>
            <a:r>
              <a:rPr lang="en-US" dirty="0"/>
              <a:t> </a:t>
            </a:r>
            <a:r>
              <a:rPr lang="en-US" dirty="0" err="1"/>
              <a:t>dan</a:t>
            </a:r>
            <a:r>
              <a:rPr lang="en-US" dirty="0"/>
              <a:t> </a:t>
            </a:r>
            <a:r>
              <a:rPr lang="en-US" dirty="0" err="1"/>
              <a:t>tahan</a:t>
            </a:r>
            <a:r>
              <a:rPr lang="en-US" dirty="0"/>
              <a:t> lama </a:t>
            </a:r>
            <a:r>
              <a:rPr lang="en-US" dirty="0" err="1"/>
              <a:t>inilah</a:t>
            </a:r>
            <a:r>
              <a:rPr lang="en-US" dirty="0"/>
              <a:t> yang </a:t>
            </a:r>
            <a:r>
              <a:rPr lang="en-US" dirty="0" err="1"/>
              <a:t>membuat</a:t>
            </a:r>
            <a:r>
              <a:rPr lang="en-US" dirty="0"/>
              <a:t> </a:t>
            </a:r>
            <a:r>
              <a:rPr lang="en-US" dirty="0" err="1"/>
              <a:t>gaharu</a:t>
            </a:r>
            <a:r>
              <a:rPr lang="en-US" dirty="0"/>
              <a:t> </a:t>
            </a:r>
            <a:r>
              <a:rPr lang="en-US" dirty="0" err="1"/>
              <a:t>sangat</a:t>
            </a:r>
            <a:r>
              <a:rPr lang="en-US" dirty="0"/>
              <a:t> </a:t>
            </a:r>
            <a:r>
              <a:rPr lang="en-US" dirty="0" err="1"/>
              <a:t>disukai</a:t>
            </a:r>
            <a:r>
              <a:rPr lang="en-US" dirty="0"/>
              <a:t> </a:t>
            </a:r>
            <a:r>
              <a:rPr lang="en-US" dirty="0" err="1"/>
              <a:t>dan</a:t>
            </a:r>
            <a:r>
              <a:rPr lang="en-US" dirty="0"/>
              <a:t> </a:t>
            </a:r>
            <a:r>
              <a:rPr lang="en-US" dirty="0" err="1"/>
              <a:t>dihargai</a:t>
            </a:r>
            <a:r>
              <a:rPr lang="en-US" dirty="0"/>
              <a:t> </a:t>
            </a:r>
            <a:r>
              <a:rPr lang="en-US" dirty="0" err="1"/>
              <a:t>dengan</a:t>
            </a:r>
            <a:r>
              <a:rPr lang="en-US" dirty="0"/>
              <a:t> </a:t>
            </a:r>
            <a:r>
              <a:rPr lang="en-US" dirty="0" err="1"/>
              <a:t>nilai</a:t>
            </a:r>
            <a:r>
              <a:rPr lang="en-US" dirty="0"/>
              <a:t> </a:t>
            </a:r>
            <a:r>
              <a:rPr lang="en-US" dirty="0" err="1"/>
              <a:t>ekonomi</a:t>
            </a:r>
            <a:r>
              <a:rPr lang="en-US" dirty="0"/>
              <a:t> yang </a:t>
            </a:r>
            <a:r>
              <a:rPr lang="en-US" dirty="0" err="1"/>
              <a:t>sangat</a:t>
            </a:r>
            <a:r>
              <a:rPr lang="en-US" dirty="0"/>
              <a:t> </a:t>
            </a:r>
            <a:r>
              <a:rPr lang="en-US" dirty="0" err="1"/>
              <a:t>tinggi</a:t>
            </a:r>
            <a:r>
              <a:rPr lang="en-US" dirty="0"/>
              <a:t>. </a:t>
            </a:r>
            <a:endParaRPr lang="en-US" dirty="0" smtClean="0"/>
          </a:p>
          <a:p>
            <a:r>
              <a:rPr lang="en-US" dirty="0" err="1" smtClean="0"/>
              <a:t>Menurut</a:t>
            </a:r>
            <a:r>
              <a:rPr lang="en-US" dirty="0" smtClean="0"/>
              <a:t> </a:t>
            </a:r>
            <a:r>
              <a:rPr lang="en-US" dirty="0" err="1"/>
              <a:t>Rahayu</a:t>
            </a:r>
            <a:r>
              <a:rPr lang="en-US" dirty="0"/>
              <a:t> </a:t>
            </a:r>
            <a:r>
              <a:rPr lang="en-US" i="1" dirty="0"/>
              <a:t>at al</a:t>
            </a:r>
            <a:r>
              <a:rPr lang="en-US" dirty="0"/>
              <a:t> (2007) </a:t>
            </a:r>
            <a:r>
              <a:rPr lang="en-US" dirty="0" err="1"/>
              <a:t>dalam</a:t>
            </a:r>
            <a:r>
              <a:rPr lang="en-US" dirty="0"/>
              <a:t> </a:t>
            </a:r>
            <a:r>
              <a:rPr lang="en-US" dirty="0" err="1"/>
              <a:t>Rahayu</a:t>
            </a:r>
            <a:r>
              <a:rPr lang="en-US" dirty="0"/>
              <a:t>, </a:t>
            </a:r>
            <a:r>
              <a:rPr lang="en-US" dirty="0" err="1"/>
              <a:t>Santoso</a:t>
            </a:r>
            <a:r>
              <a:rPr lang="en-US" dirty="0"/>
              <a:t> </a:t>
            </a:r>
            <a:r>
              <a:rPr lang="en-US" dirty="0" err="1"/>
              <a:t>dan</a:t>
            </a:r>
            <a:r>
              <a:rPr lang="en-US" dirty="0"/>
              <a:t> </a:t>
            </a:r>
            <a:r>
              <a:rPr lang="en-US" dirty="0" err="1"/>
              <a:t>Wulandari</a:t>
            </a:r>
            <a:r>
              <a:rPr lang="en-US" dirty="0"/>
              <a:t> (2009) aroma </a:t>
            </a:r>
            <a:r>
              <a:rPr lang="en-US" dirty="0" err="1"/>
              <a:t>merupakan</a:t>
            </a:r>
            <a:r>
              <a:rPr lang="en-US" dirty="0"/>
              <a:t> </a:t>
            </a:r>
            <a:r>
              <a:rPr lang="en-US" dirty="0" err="1"/>
              <a:t>bagian</a:t>
            </a:r>
            <a:r>
              <a:rPr lang="en-US" dirty="0"/>
              <a:t> </a:t>
            </a:r>
            <a:r>
              <a:rPr lang="en-US" dirty="0" err="1"/>
              <a:t>dari</a:t>
            </a:r>
            <a:r>
              <a:rPr lang="en-US" dirty="0"/>
              <a:t> </a:t>
            </a:r>
            <a:r>
              <a:rPr lang="en-US" dirty="0" err="1"/>
              <a:t>senyawa</a:t>
            </a:r>
            <a:r>
              <a:rPr lang="en-US" dirty="0"/>
              <a:t> </a:t>
            </a:r>
            <a:r>
              <a:rPr lang="en-US" dirty="0" err="1"/>
              <a:t>gaharu</a:t>
            </a:r>
            <a:r>
              <a:rPr lang="en-US" dirty="0"/>
              <a:t> yang </a:t>
            </a:r>
            <a:r>
              <a:rPr lang="en-US" dirty="0" err="1"/>
              <a:t>wangi</a:t>
            </a:r>
            <a:r>
              <a:rPr lang="en-US" dirty="0"/>
              <a:t> yang </a:t>
            </a:r>
            <a:r>
              <a:rPr lang="en-US" dirty="0" err="1"/>
              <a:t>mudah</a:t>
            </a:r>
            <a:r>
              <a:rPr lang="en-US" dirty="0"/>
              <a:t> </a:t>
            </a:r>
            <a:r>
              <a:rPr lang="en-US" dirty="0" err="1"/>
              <a:t>menguap</a:t>
            </a:r>
            <a:r>
              <a:rPr lang="en-US" dirty="0"/>
              <a:t> </a:t>
            </a:r>
            <a:r>
              <a:rPr lang="en-US" dirty="0" err="1"/>
              <a:t>sehingga</a:t>
            </a:r>
            <a:r>
              <a:rPr lang="en-US" dirty="0"/>
              <a:t> </a:t>
            </a:r>
            <a:r>
              <a:rPr lang="en-US" dirty="0" err="1"/>
              <a:t>kemungkinan</a:t>
            </a:r>
            <a:r>
              <a:rPr lang="en-US" dirty="0"/>
              <a:t> </a:t>
            </a:r>
            <a:r>
              <a:rPr lang="en-US" dirty="0" err="1"/>
              <a:t>besar</a:t>
            </a:r>
            <a:r>
              <a:rPr lang="en-US" dirty="0"/>
              <a:t> </a:t>
            </a:r>
            <a:r>
              <a:rPr lang="en-US" dirty="0" err="1"/>
              <a:t>tergolong</a:t>
            </a:r>
            <a:r>
              <a:rPr lang="en-US" dirty="0"/>
              <a:t> </a:t>
            </a:r>
            <a:r>
              <a:rPr lang="en-US" dirty="0" err="1"/>
              <a:t>senyawa</a:t>
            </a:r>
            <a:r>
              <a:rPr lang="en-US" dirty="0"/>
              <a:t> </a:t>
            </a:r>
            <a:r>
              <a:rPr lang="en-US" i="1" dirty="0" err="1"/>
              <a:t>sesquiterpenoid</a:t>
            </a:r>
            <a:r>
              <a:rPr lang="en-US" i="1" dirty="0"/>
              <a:t>.</a:t>
            </a:r>
            <a:r>
              <a:rPr lang="en-US" dirty="0"/>
              <a:t> </a:t>
            </a:r>
            <a:endParaRPr lang="en-US" dirty="0" smtClean="0"/>
          </a:p>
          <a:p>
            <a:r>
              <a:rPr lang="en-US" dirty="0" err="1" smtClean="0"/>
              <a:t>Selanjutnya</a:t>
            </a:r>
            <a:r>
              <a:rPr lang="en-US" dirty="0" smtClean="0"/>
              <a:t> </a:t>
            </a:r>
            <a:r>
              <a:rPr lang="en-US" dirty="0" err="1"/>
              <a:t>dikemukakan</a:t>
            </a:r>
            <a:r>
              <a:rPr lang="en-US" dirty="0"/>
              <a:t> </a:t>
            </a:r>
            <a:r>
              <a:rPr lang="en-US" dirty="0" err="1"/>
              <a:t>juga</a:t>
            </a:r>
            <a:r>
              <a:rPr lang="en-US" dirty="0"/>
              <a:t> </a:t>
            </a:r>
            <a:r>
              <a:rPr lang="en-US" dirty="0" err="1"/>
              <a:t>bahwa</a:t>
            </a:r>
            <a:r>
              <a:rPr lang="en-US" dirty="0"/>
              <a:t> </a:t>
            </a:r>
            <a:r>
              <a:rPr lang="en-US" dirty="0" err="1"/>
              <a:t>dari</a:t>
            </a:r>
            <a:r>
              <a:rPr lang="en-US" dirty="0"/>
              <a:t> </a:t>
            </a:r>
            <a:r>
              <a:rPr lang="en-US" dirty="0" err="1"/>
              <a:t>hasil</a:t>
            </a:r>
            <a:r>
              <a:rPr lang="en-US" dirty="0"/>
              <a:t> </a:t>
            </a:r>
            <a:r>
              <a:rPr lang="en-US" dirty="0" err="1"/>
              <a:t>penelitiannya</a:t>
            </a:r>
            <a:r>
              <a:rPr lang="en-US" dirty="0"/>
              <a:t> </a:t>
            </a:r>
            <a:r>
              <a:rPr lang="en-US" dirty="0" err="1"/>
              <a:t>senyawa</a:t>
            </a:r>
            <a:r>
              <a:rPr lang="en-US" dirty="0"/>
              <a:t> </a:t>
            </a:r>
            <a:r>
              <a:rPr lang="en-US" dirty="0" err="1"/>
              <a:t>triterpenoid</a:t>
            </a:r>
            <a:r>
              <a:rPr lang="en-US" dirty="0"/>
              <a:t> </a:t>
            </a:r>
            <a:r>
              <a:rPr lang="en-US" dirty="0" err="1"/>
              <a:t>dan</a:t>
            </a:r>
            <a:r>
              <a:rPr lang="en-US" dirty="0"/>
              <a:t> sterol </a:t>
            </a:r>
            <a:r>
              <a:rPr lang="en-US" dirty="0" err="1"/>
              <a:t>juga</a:t>
            </a:r>
            <a:r>
              <a:rPr lang="en-US" dirty="0"/>
              <a:t> </a:t>
            </a:r>
            <a:r>
              <a:rPr lang="en-US" dirty="0" err="1"/>
              <a:t>terdeteksi</a:t>
            </a:r>
            <a:r>
              <a:rPr lang="en-US" dirty="0"/>
              <a:t>, yang </a:t>
            </a:r>
            <a:r>
              <a:rPr lang="en-US" dirty="0" err="1"/>
              <a:t>menunjukkan</a:t>
            </a:r>
            <a:r>
              <a:rPr lang="en-US" dirty="0"/>
              <a:t> </a:t>
            </a:r>
            <a:r>
              <a:rPr lang="en-US" dirty="0" err="1"/>
              <a:t>metabolisme</a:t>
            </a:r>
            <a:r>
              <a:rPr lang="en-US" dirty="0"/>
              <a:t> </a:t>
            </a:r>
            <a:r>
              <a:rPr lang="en-US" i="1" dirty="0" err="1"/>
              <a:t>terpenoid</a:t>
            </a:r>
            <a:r>
              <a:rPr lang="en-US" dirty="0"/>
              <a:t> </a:t>
            </a:r>
            <a:r>
              <a:rPr lang="en-US" dirty="0" err="1"/>
              <a:t>dapat</a:t>
            </a:r>
            <a:r>
              <a:rPr lang="en-US" dirty="0"/>
              <a:t> </a:t>
            </a:r>
            <a:r>
              <a:rPr lang="en-US" dirty="0" err="1"/>
              <a:t>berlangsung</a:t>
            </a:r>
            <a:r>
              <a:rPr lang="en-US" dirty="0"/>
              <a:t> </a:t>
            </a:r>
            <a:r>
              <a:rPr lang="en-US" dirty="0" err="1"/>
              <a:t>terus</a:t>
            </a:r>
            <a:r>
              <a:rPr lang="en-US" dirty="0"/>
              <a:t> </a:t>
            </a:r>
            <a:r>
              <a:rPr lang="en-US" dirty="0" err="1"/>
              <a:t>dan</a:t>
            </a:r>
            <a:r>
              <a:rPr lang="en-US" dirty="0"/>
              <a:t> </a:t>
            </a:r>
            <a:r>
              <a:rPr lang="en-US" dirty="0" err="1"/>
              <a:t>berakhir</a:t>
            </a:r>
            <a:r>
              <a:rPr lang="en-US" dirty="0"/>
              <a:t> </a:t>
            </a:r>
            <a:r>
              <a:rPr lang="en-US" dirty="0" err="1"/>
              <a:t>pada</a:t>
            </a:r>
            <a:r>
              <a:rPr lang="en-US" dirty="0"/>
              <a:t> </a:t>
            </a:r>
            <a:r>
              <a:rPr lang="en-US" dirty="0" err="1"/>
              <a:t>produk</a:t>
            </a:r>
            <a:r>
              <a:rPr lang="en-US" dirty="0"/>
              <a:t> </a:t>
            </a:r>
            <a:r>
              <a:rPr lang="en-US" dirty="0" err="1"/>
              <a:t>selain</a:t>
            </a:r>
            <a:r>
              <a:rPr lang="en-US" dirty="0"/>
              <a:t> </a:t>
            </a:r>
            <a:r>
              <a:rPr lang="en-US" i="1" dirty="0" err="1"/>
              <a:t>sesquiterpenoid</a:t>
            </a:r>
            <a:r>
              <a:rPr lang="en-US" dirty="0"/>
              <a:t> </a:t>
            </a:r>
            <a:r>
              <a:rPr lang="en-US" dirty="0" err="1"/>
              <a:t>ketika</a:t>
            </a:r>
            <a:r>
              <a:rPr lang="en-US" dirty="0"/>
              <a:t> </a:t>
            </a:r>
            <a:r>
              <a:rPr lang="en-US" dirty="0" err="1"/>
              <a:t>dipanen</a:t>
            </a:r>
            <a:r>
              <a:rPr lang="en-US" dirty="0" smtClean="0"/>
              <a:t>.</a:t>
            </a:r>
          </a:p>
          <a:p>
            <a:r>
              <a:rPr lang="en-US" dirty="0" err="1"/>
              <a:t>Senyawa</a:t>
            </a:r>
            <a:r>
              <a:rPr lang="en-US" dirty="0"/>
              <a:t> </a:t>
            </a:r>
            <a:r>
              <a:rPr lang="en-US" dirty="0" err="1"/>
              <a:t>kimia</a:t>
            </a:r>
            <a:r>
              <a:rPr lang="en-US" dirty="0"/>
              <a:t> yang </a:t>
            </a:r>
            <a:r>
              <a:rPr lang="en-US" dirty="0" err="1"/>
              <a:t>dimiliki</a:t>
            </a:r>
            <a:r>
              <a:rPr lang="en-US" dirty="0"/>
              <a:t> </a:t>
            </a:r>
            <a:r>
              <a:rPr lang="en-US" dirty="0" err="1"/>
              <a:t>pohon</a:t>
            </a:r>
            <a:r>
              <a:rPr lang="en-US" dirty="0"/>
              <a:t> </a:t>
            </a:r>
            <a:r>
              <a:rPr lang="en-US" dirty="0" err="1"/>
              <a:t>merupakan</a:t>
            </a:r>
            <a:r>
              <a:rPr lang="en-US" dirty="0"/>
              <a:t> </a:t>
            </a:r>
            <a:r>
              <a:rPr lang="en-US" dirty="0" err="1"/>
              <a:t>salah</a:t>
            </a:r>
            <a:r>
              <a:rPr lang="en-US" dirty="0"/>
              <a:t> </a:t>
            </a:r>
            <a:r>
              <a:rPr lang="en-US" dirty="0" err="1"/>
              <a:t>satu</a:t>
            </a:r>
            <a:r>
              <a:rPr lang="en-US" dirty="0"/>
              <a:t> </a:t>
            </a:r>
            <a:r>
              <a:rPr lang="en-US" dirty="0" err="1"/>
              <a:t>upaya</a:t>
            </a:r>
            <a:r>
              <a:rPr lang="en-US" dirty="0"/>
              <a:t> </a:t>
            </a:r>
            <a:r>
              <a:rPr lang="en-US" dirty="0" err="1"/>
              <a:t>pertahanan</a:t>
            </a:r>
            <a:r>
              <a:rPr lang="en-US" dirty="0"/>
              <a:t> </a:t>
            </a:r>
            <a:r>
              <a:rPr lang="en-US" dirty="0" err="1"/>
              <a:t>pohon</a:t>
            </a:r>
            <a:r>
              <a:rPr lang="en-US" dirty="0"/>
              <a:t> </a:t>
            </a:r>
            <a:r>
              <a:rPr lang="en-US" dirty="0" err="1"/>
              <a:t>terhadap</a:t>
            </a:r>
            <a:r>
              <a:rPr lang="en-US" dirty="0"/>
              <a:t> </a:t>
            </a:r>
            <a:r>
              <a:rPr lang="en-US" dirty="0" err="1"/>
              <a:t>mikroorganisme</a:t>
            </a:r>
            <a:r>
              <a:rPr lang="en-US" dirty="0"/>
              <a:t> </a:t>
            </a:r>
            <a:r>
              <a:rPr lang="en-US" dirty="0" err="1"/>
              <a:t>penyebab</a:t>
            </a:r>
            <a:r>
              <a:rPr lang="en-US" dirty="0"/>
              <a:t> </a:t>
            </a:r>
            <a:r>
              <a:rPr lang="en-US" dirty="0" err="1"/>
              <a:t>penyakit</a:t>
            </a:r>
            <a:r>
              <a:rPr lang="en-US" dirty="0"/>
              <a:t> (</a:t>
            </a:r>
            <a:r>
              <a:rPr lang="en-US" dirty="0" err="1"/>
              <a:t>Santoso</a:t>
            </a:r>
            <a:r>
              <a:rPr lang="en-US" dirty="0"/>
              <a:t>, </a:t>
            </a:r>
            <a:r>
              <a:rPr lang="en-US" i="1" dirty="0"/>
              <a:t>et al.</a:t>
            </a:r>
            <a:r>
              <a:rPr lang="en-US" dirty="0"/>
              <a:t> 2009). </a:t>
            </a:r>
            <a:endParaRPr lang="en-US" dirty="0" smtClean="0"/>
          </a:p>
          <a:p>
            <a:r>
              <a:rPr lang="en-US" dirty="0" err="1" smtClean="0"/>
              <a:t>Selanjutnya</a:t>
            </a:r>
            <a:r>
              <a:rPr lang="en-US" dirty="0" smtClean="0"/>
              <a:t> </a:t>
            </a:r>
            <a:r>
              <a:rPr lang="en-US" dirty="0" err="1"/>
              <a:t>dikemukakan</a:t>
            </a:r>
            <a:r>
              <a:rPr lang="en-US" dirty="0"/>
              <a:t> </a:t>
            </a:r>
            <a:r>
              <a:rPr lang="en-US" dirty="0" err="1"/>
              <a:t>bahwa</a:t>
            </a:r>
            <a:r>
              <a:rPr lang="en-US" dirty="0"/>
              <a:t> </a:t>
            </a:r>
            <a:r>
              <a:rPr lang="en-US" dirty="0" err="1"/>
              <a:t>gaharu</a:t>
            </a:r>
            <a:r>
              <a:rPr lang="en-US" dirty="0"/>
              <a:t> </a:t>
            </a:r>
            <a:r>
              <a:rPr lang="en-US" dirty="0" err="1"/>
              <a:t>sendiri</a:t>
            </a:r>
            <a:r>
              <a:rPr lang="en-US" dirty="0"/>
              <a:t> </a:t>
            </a:r>
            <a:r>
              <a:rPr lang="en-US" dirty="0" err="1"/>
              <a:t>telah</a:t>
            </a:r>
            <a:r>
              <a:rPr lang="en-US" dirty="0"/>
              <a:t> </a:t>
            </a:r>
            <a:r>
              <a:rPr lang="en-US" dirty="0" err="1"/>
              <a:t>diidentifikasi</a:t>
            </a:r>
            <a:r>
              <a:rPr lang="en-US" dirty="0"/>
              <a:t> </a:t>
            </a:r>
            <a:r>
              <a:rPr lang="en-US" dirty="0" err="1"/>
              <a:t>sebagai</a:t>
            </a:r>
            <a:r>
              <a:rPr lang="en-US" dirty="0"/>
              <a:t> </a:t>
            </a:r>
            <a:r>
              <a:rPr lang="en-US" dirty="0" err="1"/>
              <a:t>sesquiterpenoid</a:t>
            </a:r>
            <a:r>
              <a:rPr lang="en-US" dirty="0"/>
              <a:t>, </a:t>
            </a:r>
            <a:r>
              <a:rPr lang="en-US" dirty="0" err="1"/>
              <a:t>senyawa</a:t>
            </a:r>
            <a:r>
              <a:rPr lang="en-US" dirty="0"/>
              <a:t> </a:t>
            </a:r>
            <a:r>
              <a:rPr lang="en-US" dirty="0" err="1"/>
              <a:t>tipe</a:t>
            </a:r>
            <a:r>
              <a:rPr lang="en-US" dirty="0"/>
              <a:t> </a:t>
            </a:r>
            <a:r>
              <a:rPr lang="en-US" dirty="0" err="1"/>
              <a:t>fitoaleksin</a:t>
            </a:r>
            <a:r>
              <a:rPr lang="en-US" dirty="0"/>
              <a:t>.  </a:t>
            </a:r>
            <a:r>
              <a:rPr lang="en-US" dirty="0" err="1"/>
              <a:t>Kerentanan</a:t>
            </a:r>
            <a:r>
              <a:rPr lang="en-US" dirty="0"/>
              <a:t> </a:t>
            </a:r>
            <a:r>
              <a:rPr lang="en-US" dirty="0" err="1"/>
              <a:t>pohon</a:t>
            </a:r>
            <a:r>
              <a:rPr lang="en-US" dirty="0"/>
              <a:t> </a:t>
            </a:r>
            <a:r>
              <a:rPr lang="en-US" dirty="0" err="1"/>
              <a:t>dalam</a:t>
            </a:r>
            <a:r>
              <a:rPr lang="en-US" dirty="0"/>
              <a:t> </a:t>
            </a:r>
            <a:r>
              <a:rPr lang="en-US" dirty="0" err="1"/>
              <a:t>menghadapi</a:t>
            </a:r>
            <a:r>
              <a:rPr lang="en-US" dirty="0"/>
              <a:t> </a:t>
            </a:r>
            <a:r>
              <a:rPr lang="en-US" dirty="0" err="1"/>
              <a:t>infeksi</a:t>
            </a:r>
            <a:r>
              <a:rPr lang="en-US" dirty="0"/>
              <a:t> </a:t>
            </a:r>
            <a:r>
              <a:rPr lang="en-US" dirty="0" err="1"/>
              <a:t>jamur</a:t>
            </a:r>
            <a:r>
              <a:rPr lang="en-US" dirty="0"/>
              <a:t> </a:t>
            </a:r>
            <a:r>
              <a:rPr lang="en-US" dirty="0" err="1"/>
              <a:t>akan</a:t>
            </a:r>
            <a:r>
              <a:rPr lang="en-US" dirty="0"/>
              <a:t> </a:t>
            </a:r>
            <a:r>
              <a:rPr lang="en-US" dirty="0" err="1"/>
              <a:t>berkaitan</a:t>
            </a:r>
            <a:r>
              <a:rPr lang="en-US" dirty="0"/>
              <a:t> </a:t>
            </a:r>
            <a:r>
              <a:rPr lang="en-US" dirty="0" err="1"/>
              <a:t>dengan</a:t>
            </a:r>
            <a:r>
              <a:rPr lang="en-US" dirty="0"/>
              <a:t> </a:t>
            </a:r>
            <a:r>
              <a:rPr lang="en-US" dirty="0" err="1"/>
              <a:t>gaharu</a:t>
            </a:r>
            <a:r>
              <a:rPr lang="en-US" dirty="0"/>
              <a:t> yang </a:t>
            </a:r>
            <a:r>
              <a:rPr lang="en-US" dirty="0" err="1"/>
              <a:t>terbentuk</a:t>
            </a:r>
            <a:r>
              <a:rPr lang="en-US" dirty="0"/>
              <a:t>, </a:t>
            </a:r>
            <a:r>
              <a:rPr lang="en-US" dirty="0" err="1"/>
              <a:t>dapat</a:t>
            </a:r>
            <a:r>
              <a:rPr lang="en-US" dirty="0"/>
              <a:t> </a:t>
            </a:r>
            <a:r>
              <a:rPr lang="en-US" dirty="0" err="1"/>
              <a:t>direfleksikan</a:t>
            </a:r>
            <a:r>
              <a:rPr lang="en-US" dirty="0"/>
              <a:t> </a:t>
            </a:r>
            <a:r>
              <a:rPr lang="en-US" dirty="0" err="1"/>
              <a:t>masing-masing</a:t>
            </a:r>
            <a:r>
              <a:rPr lang="en-US" dirty="0"/>
              <a:t> </a:t>
            </a:r>
            <a:r>
              <a:rPr lang="en-US" dirty="0" err="1"/>
              <a:t>oleh</a:t>
            </a:r>
            <a:r>
              <a:rPr lang="en-US" dirty="0"/>
              <a:t> </a:t>
            </a:r>
            <a:r>
              <a:rPr lang="en-US" dirty="0" err="1"/>
              <a:t>besar</a:t>
            </a:r>
            <a:r>
              <a:rPr lang="en-US" dirty="0"/>
              <a:t> </a:t>
            </a:r>
            <a:r>
              <a:rPr lang="en-US" dirty="0" err="1"/>
              <a:t>infeksi</a:t>
            </a:r>
            <a:r>
              <a:rPr lang="en-US" dirty="0"/>
              <a:t> </a:t>
            </a:r>
            <a:r>
              <a:rPr lang="en-US" dirty="0" err="1"/>
              <a:t>dan</a:t>
            </a:r>
            <a:r>
              <a:rPr lang="en-US" dirty="0"/>
              <a:t> </a:t>
            </a:r>
            <a:r>
              <a:rPr lang="en-US" dirty="0" err="1"/>
              <a:t>komponen</a:t>
            </a:r>
            <a:r>
              <a:rPr lang="en-US" dirty="0"/>
              <a:t> </a:t>
            </a:r>
            <a:r>
              <a:rPr lang="en-US" dirty="0" err="1"/>
              <a:t>kimianya</a:t>
            </a:r>
            <a:r>
              <a:rPr lang="en-US" dirty="0"/>
              <a:t>.</a:t>
            </a:r>
          </a:p>
          <a:p>
            <a:endParaRPr lang="en-US" dirty="0"/>
          </a:p>
        </p:txBody>
      </p:sp>
    </p:spTree>
    <p:extLst>
      <p:ext uri="{BB962C8B-B14F-4D97-AF65-F5344CB8AC3E}">
        <p14:creationId xmlns:p14="http://schemas.microsoft.com/office/powerpoint/2010/main" val="2236115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970450"/>
          </a:xfrm>
        </p:spPr>
        <p:txBody>
          <a:bodyPr>
            <a:normAutofit fontScale="90000"/>
          </a:bodyPr>
          <a:lstStyle/>
          <a:p>
            <a:pPr marL="442913" indent="-442913" algn="l"/>
            <a:r>
              <a:rPr lang="en-US" b="1" dirty="0"/>
              <a:t>4. </a:t>
            </a:r>
            <a:r>
              <a:rPr lang="en-US" b="1" dirty="0" err="1"/>
              <a:t>Teknik</a:t>
            </a:r>
            <a:r>
              <a:rPr lang="en-US" b="1" dirty="0"/>
              <a:t> </a:t>
            </a:r>
            <a:r>
              <a:rPr lang="en-US" b="1" dirty="0" err="1"/>
              <a:t>Pembentukan</a:t>
            </a:r>
            <a:r>
              <a:rPr lang="en-US" b="1" dirty="0"/>
              <a:t> </a:t>
            </a:r>
            <a:r>
              <a:rPr lang="en-US" b="1" dirty="0" err="1"/>
              <a:t>Gubal</a:t>
            </a:r>
            <a:r>
              <a:rPr lang="en-US" b="1" dirty="0"/>
              <a:t> </a:t>
            </a:r>
            <a:r>
              <a:rPr lang="en-US" b="1" dirty="0" err="1"/>
              <a:t>Gaharu</a:t>
            </a:r>
            <a:endParaRPr lang="en-US" dirty="0"/>
          </a:p>
        </p:txBody>
      </p:sp>
      <p:sp>
        <p:nvSpPr>
          <p:cNvPr id="3" name="Content Placeholder 2"/>
          <p:cNvSpPr>
            <a:spLocks noGrp="1"/>
          </p:cNvSpPr>
          <p:nvPr>
            <p:ph idx="1"/>
          </p:nvPr>
        </p:nvSpPr>
        <p:spPr>
          <a:xfrm>
            <a:off x="685346" y="1732450"/>
            <a:ext cx="7765322" cy="3180118"/>
          </a:xfrm>
        </p:spPr>
        <p:txBody>
          <a:bodyPr>
            <a:normAutofit fontScale="92500" lnSpcReduction="20000"/>
          </a:bodyPr>
          <a:lstStyle/>
          <a:p>
            <a:pPr marL="0" indent="0">
              <a:buNone/>
            </a:pPr>
            <a:r>
              <a:rPr lang="en-US" b="1" dirty="0" smtClean="0"/>
              <a:t>4.1</a:t>
            </a:r>
            <a:r>
              <a:rPr lang="en-US" b="1" dirty="0"/>
              <a:t>. </a:t>
            </a:r>
            <a:r>
              <a:rPr lang="en-US" b="1" dirty="0" err="1"/>
              <a:t>Secara</a:t>
            </a:r>
            <a:r>
              <a:rPr lang="en-US" b="1" dirty="0"/>
              <a:t> </a:t>
            </a:r>
            <a:r>
              <a:rPr lang="en-US" b="1" dirty="0" err="1" smtClean="0"/>
              <a:t>Tradis</a:t>
            </a:r>
            <a:r>
              <a:rPr lang="id-ID" b="1" dirty="0" smtClean="0"/>
              <a:t>i</a:t>
            </a:r>
            <a:r>
              <a:rPr lang="en-US" b="1" dirty="0" smtClean="0"/>
              <a:t>on</a:t>
            </a:r>
            <a:r>
              <a:rPr lang="id-ID" b="1" dirty="0" smtClean="0"/>
              <a:t>a</a:t>
            </a:r>
            <a:r>
              <a:rPr lang="en-US" b="1" dirty="0" smtClean="0"/>
              <a:t>l</a:t>
            </a:r>
            <a:endParaRPr lang="en-US" dirty="0"/>
          </a:p>
          <a:p>
            <a:r>
              <a:rPr lang="en-US" dirty="0"/>
              <a:t>Cara </a:t>
            </a:r>
            <a:r>
              <a:rPr lang="en-US" dirty="0" err="1"/>
              <a:t>ini</a:t>
            </a:r>
            <a:r>
              <a:rPr lang="en-US" dirty="0"/>
              <a:t> </a:t>
            </a:r>
            <a:r>
              <a:rPr lang="en-US" dirty="0" err="1"/>
              <a:t>sudah</a:t>
            </a:r>
            <a:r>
              <a:rPr lang="en-US" dirty="0"/>
              <a:t> lama </a:t>
            </a:r>
            <a:r>
              <a:rPr lang="en-US" dirty="0" err="1"/>
              <a:t>dilakukan</a:t>
            </a:r>
            <a:r>
              <a:rPr lang="en-US" dirty="0"/>
              <a:t> </a:t>
            </a:r>
            <a:r>
              <a:rPr lang="en-US" dirty="0" err="1"/>
              <a:t>oleh</a:t>
            </a:r>
            <a:r>
              <a:rPr lang="en-US" dirty="0"/>
              <a:t> </a:t>
            </a:r>
            <a:r>
              <a:rPr lang="en-US" dirty="0" err="1"/>
              <a:t>masyarakat</a:t>
            </a:r>
            <a:r>
              <a:rPr lang="en-US" dirty="0"/>
              <a:t> </a:t>
            </a:r>
            <a:r>
              <a:rPr lang="en-US" dirty="0" err="1"/>
              <a:t>terutama</a:t>
            </a:r>
            <a:r>
              <a:rPr lang="en-US" dirty="0"/>
              <a:t> </a:t>
            </a:r>
            <a:r>
              <a:rPr lang="en-US" dirty="0" err="1"/>
              <a:t>untuk</a:t>
            </a:r>
            <a:r>
              <a:rPr lang="en-US" dirty="0"/>
              <a:t> </a:t>
            </a:r>
            <a:r>
              <a:rPr lang="en-US" dirty="0" err="1"/>
              <a:t>pohon</a:t>
            </a:r>
            <a:r>
              <a:rPr lang="en-US" dirty="0"/>
              <a:t> </a:t>
            </a:r>
            <a:r>
              <a:rPr lang="en-US" dirty="0" err="1"/>
              <a:t>gaharu</a:t>
            </a:r>
            <a:r>
              <a:rPr lang="en-US" dirty="0"/>
              <a:t> yang </a:t>
            </a:r>
            <a:r>
              <a:rPr lang="en-US" dirty="0" err="1"/>
              <a:t>tumbuh</a:t>
            </a:r>
            <a:r>
              <a:rPr lang="en-US" dirty="0"/>
              <a:t> </a:t>
            </a:r>
            <a:r>
              <a:rPr lang="en-US" dirty="0" err="1"/>
              <a:t>secara</a:t>
            </a:r>
            <a:r>
              <a:rPr lang="en-US" dirty="0"/>
              <a:t> </a:t>
            </a:r>
            <a:r>
              <a:rPr lang="en-US" dirty="0" err="1"/>
              <a:t>alam</a:t>
            </a:r>
            <a:r>
              <a:rPr lang="en-US" dirty="0"/>
              <a:t>.  </a:t>
            </a:r>
            <a:endParaRPr lang="en-US" dirty="0" smtClean="0"/>
          </a:p>
          <a:p>
            <a:r>
              <a:rPr lang="id-ID" dirty="0" smtClean="0"/>
              <a:t>Ada </a:t>
            </a:r>
            <a:r>
              <a:rPr lang="id-ID" dirty="0"/>
              <a:t>beberapa cara tradisional yang dilakukan oleh pemiliki gaharu di Dusun Segagap Desa Tayap untuk menghasilkan gaharu.  </a:t>
            </a:r>
            <a:endParaRPr lang="en-US" dirty="0" smtClean="0"/>
          </a:p>
          <a:p>
            <a:r>
              <a:rPr lang="id-ID" dirty="0" smtClean="0"/>
              <a:t>Cara-cara </a:t>
            </a:r>
            <a:r>
              <a:rPr lang="id-ID" dirty="0"/>
              <a:t>tersebut adalah : (1) dengan menakik atau melukai batang pohon gaharu sedalam 1 sampai 3 cm, (2) dengan membuat rongga selebar 1-2 cm, (3) dengan cara memasang pasak yang terbuat dari kayu belian, dan (4) dengan menanam liana yang membelit batang pohon gaharu. Cara-cara tersebut sebagaimana tertera </a:t>
            </a:r>
            <a:r>
              <a:rPr lang="en-US" dirty="0" err="1" smtClean="0"/>
              <a:t>seperti</a:t>
            </a:r>
            <a:r>
              <a:rPr lang="en-US" dirty="0" smtClean="0"/>
              <a:t> </a:t>
            </a:r>
            <a:r>
              <a:rPr lang="id-ID" dirty="0" smtClean="0"/>
              <a:t>Gambar</a:t>
            </a:r>
            <a:r>
              <a:rPr lang="en-US" dirty="0" smtClean="0"/>
              <a:t>  (</a:t>
            </a:r>
            <a:r>
              <a:rPr lang="en-US" dirty="0" err="1" smtClean="0"/>
              <a:t>Muin</a:t>
            </a:r>
            <a:r>
              <a:rPr lang="en-US" dirty="0" smtClean="0"/>
              <a:t>, 2010)</a:t>
            </a:r>
            <a:endParaRPr lang="en-US" dirty="0"/>
          </a:p>
        </p:txBody>
      </p:sp>
      <p:pic>
        <p:nvPicPr>
          <p:cNvPr id="2052" name="Picture 4" descr="Photo-00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0129" y="4912568"/>
            <a:ext cx="231887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Photo-0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912568"/>
            <a:ext cx="22284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PIC_039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912568"/>
            <a:ext cx="227065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7406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84</TotalTime>
  <Words>2910</Words>
  <Application>Microsoft Office PowerPoint</Application>
  <PresentationFormat>On-screen Show (4:3)</PresentationFormat>
  <Paragraphs>309</Paragraphs>
  <Slides>32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Courier New</vt:lpstr>
      <vt:lpstr>Symbol</vt:lpstr>
      <vt:lpstr>Tahoma</vt:lpstr>
      <vt:lpstr>Times New Roman</vt:lpstr>
      <vt:lpstr>Trebuchet MS</vt:lpstr>
      <vt:lpstr>Wingdings</vt:lpstr>
      <vt:lpstr>Wingdings 2</vt:lpstr>
      <vt:lpstr>Slate</vt:lpstr>
      <vt:lpstr>TEKNIK PEMBENTUKAN GUBAL GAHARU</vt:lpstr>
      <vt:lpstr>1. Pengertian Gaharu</vt:lpstr>
      <vt:lpstr>2. Tanaman Penghasil Gaharu</vt:lpstr>
      <vt:lpstr>3. Proses Terbentuknya Gaharu</vt:lpstr>
      <vt:lpstr>PowerPoint Presentation</vt:lpstr>
      <vt:lpstr>PowerPoint Presentation</vt:lpstr>
      <vt:lpstr>PowerPoint Presentation</vt:lpstr>
      <vt:lpstr>PowerPoint Presentation</vt:lpstr>
      <vt:lpstr>4. Teknik Pembentukan Gubal Gaharu</vt:lpstr>
      <vt:lpstr>PowerPoint Presentation</vt:lpstr>
      <vt:lpstr>Gambar inokulan yang digunakan untuk menginokulasi gaharu di Kapuas Hulu dan Ketapang</vt:lpstr>
      <vt:lpstr>PowerPoint Presentation</vt:lpstr>
      <vt:lpstr>PowerPoint Presentation</vt:lpstr>
      <vt:lpstr>PowerPoint Presentation</vt:lpstr>
      <vt:lpstr>5. Teknik Inokulasi</vt:lpstr>
      <vt:lpstr>PowerPoint Presentation</vt:lpstr>
      <vt:lpstr>PowerPoint Presentation</vt:lpstr>
      <vt:lpstr>6. Pengamatan Setelah Melakukan Inokulasi</vt:lpstr>
      <vt:lpstr>PowerPoint Presentation</vt:lpstr>
      <vt:lpstr>Tahap-tahap pengamatan</vt:lpstr>
      <vt:lpstr>PowerPoint Presentation</vt:lpstr>
      <vt:lpstr>7. Pemanenan dan Sortiran Gubal Gaharu</vt:lpstr>
      <vt:lpstr>PowerPoint Presentation</vt:lpstr>
      <vt:lpstr>PowerPoint Presentation</vt:lpstr>
      <vt:lpstr>PowerPoint Presentation</vt:lpstr>
      <vt:lpstr>8. Grading atau Seleksi Produksi</vt:lpstr>
      <vt:lpstr>PowerPoint Presentation</vt:lpstr>
      <vt:lpstr>9. Klasifikasi Mutu Gaharu</vt:lpstr>
      <vt:lpstr>PowerPoint Presentation</vt:lpstr>
      <vt:lpstr>PowerPoint Presentation</vt:lpstr>
      <vt:lpstr>10. Standar Mutu Gaharu di Indonesia</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VI. TEKNIK PEMBENTUKAN GUBAL GAHARU</dc:title>
  <dc:creator>ismail - [2010]</dc:creator>
  <cp:lastModifiedBy>USER</cp:lastModifiedBy>
  <cp:revision>15</cp:revision>
  <dcterms:created xsi:type="dcterms:W3CDTF">2019-02-27T02:05:52Z</dcterms:created>
  <dcterms:modified xsi:type="dcterms:W3CDTF">2021-04-23T11:41:39Z</dcterms:modified>
</cp:coreProperties>
</file>