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74" r:id="rId9"/>
    <p:sldId id="262" r:id="rId10"/>
    <p:sldId id="268" r:id="rId11"/>
    <p:sldId id="269" r:id="rId12"/>
    <p:sldId id="275" r:id="rId13"/>
    <p:sldId id="276" r:id="rId14"/>
    <p:sldId id="279" r:id="rId15"/>
    <p:sldId id="284" r:id="rId16"/>
    <p:sldId id="263" r:id="rId17"/>
    <p:sldId id="280" r:id="rId18"/>
    <p:sldId id="264" r:id="rId19"/>
    <p:sldId id="281" r:id="rId20"/>
    <p:sldId id="265" r:id="rId21"/>
    <p:sldId id="272" r:id="rId22"/>
    <p:sldId id="266" r:id="rId23"/>
    <p:sldId id="270" r:id="rId24"/>
    <p:sldId id="282" r:id="rId25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610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5536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480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303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15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698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411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039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240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117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24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1ED63-866B-4D10-B2BF-E10AC1DE0501}" type="datetimeFigureOut">
              <a:rPr lang="id-ID" smtClean="0"/>
              <a:t>09/06/2021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225BE-48D7-4B9E-91A2-BCEDBDA417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840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PENGGUNAAN BAHASA INDONESIA DALAM PENULISAN ILMIAH</a:t>
            </a:r>
            <a:r>
              <a:rPr lang="id-ID" sz="4000" b="1" dirty="0">
                <a:latin typeface="+mn-lt"/>
              </a:rPr>
              <a:t/>
            </a:r>
            <a:br>
              <a:rPr lang="id-ID" sz="4000" b="1" dirty="0">
                <a:latin typeface="+mn-lt"/>
              </a:rPr>
            </a:br>
            <a:endParaRPr lang="id-ID" sz="40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dirty="0"/>
              <a:t>MATERI INI DISAMPAIKAN DALAM ACARA WEBINAR DARING (</a:t>
            </a:r>
            <a:r>
              <a:rPr lang="en-US" sz="1800" i="1" dirty="0"/>
              <a:t>ONLINE</a:t>
            </a:r>
            <a:r>
              <a:rPr lang="en-US" sz="1800" dirty="0"/>
              <a:t>) YANG DISELENGGARAKAN EDU RESEARCH PADA RABU, 9 JUNI 2021 PUKUL 10.00 S.D. 12.00 WIB</a:t>
            </a:r>
            <a:endParaRPr lang="id-ID" sz="1800" dirty="0"/>
          </a:p>
          <a:p>
            <a:endParaRPr lang="id-ID" dirty="0" smtClean="0"/>
          </a:p>
          <a:p>
            <a:r>
              <a:rPr lang="id-ID" dirty="0" smtClean="0"/>
              <a:t>Hilda Hilaliyah, M.Pd.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73568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Hal-Hal yang Perlu Diperhatikan dalam Menentukan Diksi pada Artikel Ilmiah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id-ID" dirty="0" smtClean="0"/>
              <a:t>Kata masing-masing dan tiap-tiap tidak sama dalam pemakaiannya. Kata tiap-tiap diikuti oleh kata benda, sedangkan kata masing-masing tidak boleh diikuti oleh kata benda.</a:t>
            </a:r>
          </a:p>
          <a:p>
            <a:pPr marL="0" indent="0" algn="just">
              <a:buNone/>
            </a:pPr>
            <a:endParaRPr lang="id-ID" dirty="0" smtClean="0"/>
          </a:p>
          <a:p>
            <a:pPr marL="0" indent="0" algn="just">
              <a:buNone/>
            </a:pPr>
            <a:r>
              <a:rPr lang="id-ID" dirty="0" smtClean="0"/>
              <a:t>Contoh:</a:t>
            </a:r>
          </a:p>
          <a:p>
            <a:pPr marL="0" indent="0" algn="just">
              <a:buNone/>
            </a:pPr>
            <a:r>
              <a:rPr lang="id-ID" b="1" dirty="0" smtClean="0"/>
              <a:t>Tiap-tiap</a:t>
            </a:r>
            <a:r>
              <a:rPr lang="id-ID" dirty="0" smtClean="0"/>
              <a:t> kelompok terdiri dari dua puluh orang.</a:t>
            </a:r>
          </a:p>
          <a:p>
            <a:pPr marL="0" indent="0" algn="just">
              <a:buNone/>
            </a:pPr>
            <a:r>
              <a:rPr lang="id-ID" dirty="0" smtClean="0"/>
              <a:t>Berbagai gedung bertingkat di Jakarta memiliki gaya arsitektur </a:t>
            </a:r>
            <a:r>
              <a:rPr lang="id-ID" b="1" dirty="0" smtClean="0"/>
              <a:t>masing-masing.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896543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d-ID" dirty="0" smtClean="0"/>
              <a:t>2. Pemakakaian kata </a:t>
            </a:r>
            <a:r>
              <a:rPr lang="id-ID" i="1" dirty="0" smtClean="0"/>
              <a:t>dan lain-lain </a:t>
            </a:r>
            <a:r>
              <a:rPr lang="id-ID" dirty="0" smtClean="0"/>
              <a:t>harus dipertimbangkan secara cermat. Kata </a:t>
            </a:r>
            <a:r>
              <a:rPr lang="id-ID" i="1" dirty="0" smtClean="0"/>
              <a:t>dan lain-lain </a:t>
            </a:r>
            <a:r>
              <a:rPr lang="id-ID" dirty="0" smtClean="0"/>
              <a:t>sama kedudukannya dengan </a:t>
            </a:r>
            <a:r>
              <a:rPr lang="id-ID" i="1" dirty="0" smtClean="0"/>
              <a:t>seperti</a:t>
            </a:r>
            <a:r>
              <a:rPr lang="id-ID" dirty="0" smtClean="0"/>
              <a:t>, </a:t>
            </a:r>
            <a:r>
              <a:rPr lang="id-ID" i="1" dirty="0" smtClean="0"/>
              <a:t>antara lain, </a:t>
            </a:r>
            <a:r>
              <a:rPr lang="id-ID" dirty="0" smtClean="0"/>
              <a:t>dan </a:t>
            </a:r>
            <a:r>
              <a:rPr lang="id-ID" i="1" dirty="0" smtClean="0"/>
              <a:t>misalnya</a:t>
            </a:r>
            <a:r>
              <a:rPr lang="id-ID" dirty="0" smtClean="0"/>
              <a:t>.</a:t>
            </a:r>
            <a:endParaRPr lang="id-ID" dirty="0"/>
          </a:p>
          <a:p>
            <a:pPr marL="0" indent="0">
              <a:buNone/>
            </a:pPr>
            <a:r>
              <a:rPr lang="id-ID" b="1" dirty="0" smtClean="0"/>
              <a:t>Bentuk yang Salah</a:t>
            </a:r>
          </a:p>
          <a:p>
            <a:pPr marL="0" indent="0" algn="just">
              <a:buNone/>
            </a:pPr>
            <a:r>
              <a:rPr lang="id-ID" dirty="0" smtClean="0"/>
              <a:t>Dalam ruangan itu kita dapat menemukan barang-barang, seperti meja, kursi, bangku, lemari, dan lain-lain.</a:t>
            </a:r>
          </a:p>
          <a:p>
            <a:pPr marL="0" indent="0" algn="just">
              <a:buNone/>
            </a:pPr>
            <a:r>
              <a:rPr lang="id-ID" b="1" dirty="0" smtClean="0"/>
              <a:t>Bentuk yang Benar</a:t>
            </a:r>
          </a:p>
          <a:p>
            <a:pPr marL="0" indent="0" algn="just">
              <a:buNone/>
            </a:pPr>
            <a:r>
              <a:rPr lang="id-ID" dirty="0" smtClean="0"/>
              <a:t>Dalam ruangan itu kita dapat menemukan meja, kursi, bangku, lemari, </a:t>
            </a:r>
            <a:r>
              <a:rPr lang="id-ID" b="1" dirty="0" smtClean="0"/>
              <a:t>dan lain-lain.</a:t>
            </a:r>
          </a:p>
          <a:p>
            <a:pPr marL="0" indent="0" algn="just">
              <a:buNone/>
            </a:pPr>
            <a:r>
              <a:rPr lang="id-ID" dirty="0" smtClean="0"/>
              <a:t>Dalam ruangan itu kita dapat menemukan barang-barang, </a:t>
            </a:r>
            <a:r>
              <a:rPr lang="id-ID" b="1" dirty="0" smtClean="0"/>
              <a:t>seperti </a:t>
            </a:r>
            <a:r>
              <a:rPr lang="id-ID" dirty="0" smtClean="0"/>
              <a:t>meja, kursi, bangku, dan lemari.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76226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3. Peluluhan bunyi /k/, /p/, /t/, dan /s/ ketika mendapatkan awalan </a:t>
            </a:r>
            <a:r>
              <a:rPr lang="id-ID" dirty="0" smtClean="0"/>
              <a:t>me- atau </a:t>
            </a:r>
            <a:r>
              <a:rPr lang="id-ID" dirty="0" smtClean="0"/>
              <a:t>pe-.</a:t>
            </a:r>
          </a:p>
          <a:p>
            <a:pPr marL="0" indent="0">
              <a:buNone/>
            </a:pPr>
            <a:r>
              <a:rPr lang="id-ID" dirty="0" smtClean="0"/>
              <a:t>Misalnya:</a:t>
            </a:r>
          </a:p>
          <a:p>
            <a:pPr marL="0" indent="0">
              <a:buNone/>
            </a:pPr>
            <a:r>
              <a:rPr lang="id-ID" dirty="0" smtClean="0"/>
              <a:t>Konsumsi	-&gt; mengonsumsi</a:t>
            </a:r>
          </a:p>
          <a:p>
            <a:pPr marL="0" indent="0">
              <a:buNone/>
            </a:pPr>
            <a:r>
              <a:rPr lang="id-ID" dirty="0" smtClean="0"/>
              <a:t>Pengaruh	-&gt; memengaruhi</a:t>
            </a:r>
          </a:p>
          <a:p>
            <a:pPr marL="0" indent="0">
              <a:buNone/>
            </a:pPr>
            <a:r>
              <a:rPr lang="id-ID" dirty="0" smtClean="0"/>
              <a:t>Tunjukkan	-&gt; menunjukkan</a:t>
            </a:r>
          </a:p>
          <a:p>
            <a:pPr marL="0" indent="0">
              <a:buNone/>
            </a:pPr>
            <a:r>
              <a:rPr lang="id-ID" dirty="0" smtClean="0"/>
              <a:t>Suplai		-&gt; penyuplai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83025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4. Padanan yang Tidak Serasi</a:t>
            </a:r>
          </a:p>
          <a:p>
            <a:pPr marL="0" indent="0">
              <a:buNone/>
            </a:pPr>
            <a:r>
              <a:rPr lang="id-ID" dirty="0" smtClean="0"/>
              <a:t>Misalnya:</a:t>
            </a:r>
          </a:p>
          <a:p>
            <a:pPr marL="0" indent="0">
              <a:buNone/>
            </a:pPr>
            <a:r>
              <a:rPr lang="id-ID" dirty="0" smtClean="0"/>
              <a:t>disebabkan karena		-&gt; disebabkan oleh</a:t>
            </a:r>
          </a:p>
          <a:p>
            <a:pPr marL="0" indent="0">
              <a:buNone/>
            </a:pPr>
            <a:r>
              <a:rPr lang="id-ID" dirty="0"/>
              <a:t>d</a:t>
            </a:r>
            <a:r>
              <a:rPr lang="id-ID" dirty="0" smtClean="0"/>
              <a:t>an lain sebagainya	-&gt; dan lain-lain atau dan sebagainya</a:t>
            </a:r>
          </a:p>
          <a:p>
            <a:pPr marL="0" indent="0">
              <a:buNone/>
            </a:pPr>
            <a:r>
              <a:rPr lang="id-ID" dirty="0" smtClean="0"/>
              <a:t>Karena...maka...		-&gt; tanpa menggunakan maka</a:t>
            </a:r>
          </a:p>
          <a:p>
            <a:pPr marL="0" indent="0">
              <a:buNone/>
            </a:pPr>
            <a:r>
              <a:rPr lang="id-ID" dirty="0" smtClean="0"/>
              <a:t>Untuk..maka...</a:t>
            </a:r>
          </a:p>
          <a:p>
            <a:pPr marL="0" indent="0">
              <a:buNone/>
            </a:pPr>
            <a:r>
              <a:rPr lang="id-ID" dirty="0" smtClean="0"/>
              <a:t>Jika....maka...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13028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5</a:t>
            </a:r>
            <a:r>
              <a:rPr lang="id-ID" sz="3200" dirty="0" smtClean="0"/>
              <a:t>. </a:t>
            </a:r>
            <a:r>
              <a:rPr lang="id-ID" sz="2800" dirty="0" smtClean="0"/>
              <a:t>Penggunaan Kata yang Hemat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 smtClean="0"/>
              <a:t>Boros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s</a:t>
            </a:r>
            <a:r>
              <a:rPr lang="id-ID" dirty="0" smtClean="0"/>
              <a:t>ejak dari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a</a:t>
            </a:r>
            <a:r>
              <a:rPr lang="id-ID" dirty="0" smtClean="0"/>
              <a:t>gar supaya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d</a:t>
            </a:r>
            <a:r>
              <a:rPr lang="id-ID" dirty="0" smtClean="0"/>
              <a:t>emi untuk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a</a:t>
            </a:r>
            <a:r>
              <a:rPr lang="id-ID" dirty="0" smtClean="0"/>
              <a:t>dalah merupakan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s</a:t>
            </a:r>
            <a:r>
              <a:rPr lang="id-ID" dirty="0" smtClean="0"/>
              <a:t>eperti... dan sebagainya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m</a:t>
            </a:r>
            <a:r>
              <a:rPr lang="id-ID" dirty="0" smtClean="0"/>
              <a:t>isalnya... dan lain-lain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Berbagai faktor-faktor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Apabila..., maka...</a:t>
            </a:r>
          </a:p>
          <a:p>
            <a:pPr marL="0" indent="0">
              <a:buNone/>
            </a:pP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 smtClean="0"/>
              <a:t>Hemat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Sejak atau dari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Agar atau supaya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Demi atau untuk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Adalah atau merupakan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Seperti atau sebagainya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Misalnya atau dan lain-lain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Berbagai faktor atau faktor-faktor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Apabila... </a:t>
            </a:r>
            <a:r>
              <a:rPr lang="id-ID" dirty="0"/>
              <a:t>t</a:t>
            </a:r>
            <a:r>
              <a:rPr lang="id-ID" dirty="0" smtClean="0"/>
              <a:t>anpa kata maka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70529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6. Penggunaan kata bukan dan tidak. “Bukan” dipakai untuk mengingkarkan kata benda, sedangkan “tidak” dipakai untuk mengingkarkan yang bukan kata benda (kata kerja, kata sifat, dan lain-lain).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Misalnya:</a:t>
            </a:r>
          </a:p>
          <a:p>
            <a:pPr marL="0" indent="0">
              <a:buNone/>
            </a:pPr>
            <a:r>
              <a:rPr lang="id-ID" dirty="0" smtClean="0"/>
              <a:t>		bukan guru</a:t>
            </a:r>
          </a:p>
          <a:p>
            <a:pPr marL="0" indent="0">
              <a:buNone/>
            </a:pPr>
            <a:r>
              <a:rPr lang="id-ID" dirty="0" smtClean="0"/>
              <a:t>		tidak tidur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36765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Temuan-Temuan Kesalahan pada Artikel Ilmiah</a:t>
            </a:r>
            <a:endParaRPr lang="id-ID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7275" y="2266682"/>
            <a:ext cx="10077450" cy="258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97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Perbaikannya:</a:t>
            </a:r>
          </a:p>
          <a:p>
            <a:pPr marL="0" indent="0">
              <a:buNone/>
            </a:pPr>
            <a:endParaRPr lang="id-ID" dirty="0"/>
          </a:p>
          <a:p>
            <a:pPr marL="0" indent="0" algn="just">
              <a:buNone/>
            </a:pPr>
            <a:r>
              <a:rPr lang="id-ID" dirty="0"/>
              <a:t>Kemampuan mengenal diri atau </a:t>
            </a:r>
            <a:r>
              <a:rPr lang="id-ID" b="1" dirty="0" smtClean="0"/>
              <a:t>mengonsep </a:t>
            </a:r>
            <a:r>
              <a:rPr lang="id-ID" dirty="0"/>
              <a:t>diri </a:t>
            </a:r>
            <a:r>
              <a:rPr lang="id-ID" b="1" dirty="0" smtClean="0"/>
              <a:t>dan</a:t>
            </a:r>
            <a:r>
              <a:rPr lang="id-ID" dirty="0" smtClean="0"/>
              <a:t> </a:t>
            </a:r>
            <a:r>
              <a:rPr lang="id-ID" dirty="0"/>
              <a:t>berpikir secara </a:t>
            </a:r>
            <a:r>
              <a:rPr lang="id-ID" b="1" dirty="0" smtClean="0"/>
              <a:t>kritis </a:t>
            </a:r>
            <a:r>
              <a:rPr lang="id-ID" dirty="0"/>
              <a:t>sangatlah dibutuhkan dalam mengembangkan kemampuan menganalisis, memecahkan masalah, </a:t>
            </a:r>
            <a:r>
              <a:rPr lang="id-ID" b="1" dirty="0" smtClean="0"/>
              <a:t>menyintesis,</a:t>
            </a:r>
            <a:r>
              <a:rPr lang="id-ID" dirty="0" smtClean="0"/>
              <a:t> </a:t>
            </a:r>
            <a:r>
              <a:rPr lang="id-ID" dirty="0"/>
              <a:t>dan menyimpulkan permasalahan yang dihadapi dalam kehidupan sehari-hari serta menguji atau mengkritisi untuk memperoleh jawaban atas permasalahan yang dihadapinya. Kemampuan dasar inilah sangat dibutuhkan dalam meningkatkan prestasi hasil belajar khususnya </a:t>
            </a:r>
            <a:r>
              <a:rPr lang="id-ID" b="1" dirty="0" smtClean="0"/>
              <a:t>di bidang</a:t>
            </a:r>
            <a:r>
              <a:rPr lang="id-ID" dirty="0" smtClean="0"/>
              <a:t> </a:t>
            </a:r>
            <a:r>
              <a:rPr lang="id-ID" dirty="0"/>
              <a:t>Matematika. 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15464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 descr="D:\NUMPANG\EDU\WhatsApp Unknown 2021-06-08 at 09.52.46\WhatsApp Image 2021-06-08 at 09.41.54.jpe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408" y="1983347"/>
            <a:ext cx="5550795" cy="4250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263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Perbaikannya:</a:t>
            </a:r>
          </a:p>
          <a:p>
            <a:pPr marL="0" indent="0">
              <a:buNone/>
            </a:pPr>
            <a:endParaRPr lang="id-ID" dirty="0"/>
          </a:p>
          <a:p>
            <a:pPr marL="0" indent="0" algn="just">
              <a:buNone/>
            </a:pPr>
            <a:r>
              <a:rPr lang="id-ID" dirty="0"/>
              <a:t>Tampilan halaman depan ini menggunakan </a:t>
            </a:r>
            <a:r>
              <a:rPr lang="id-ID" b="1" dirty="0" smtClean="0"/>
              <a:t>latar</a:t>
            </a:r>
            <a:r>
              <a:rPr lang="id-ID" dirty="0" smtClean="0"/>
              <a:t> (</a:t>
            </a:r>
            <a:r>
              <a:rPr lang="id-ID" b="1" i="1" dirty="0" smtClean="0"/>
              <a:t>background</a:t>
            </a:r>
            <a:r>
              <a:rPr lang="id-ID" dirty="0" smtClean="0"/>
              <a:t>), </a:t>
            </a:r>
            <a:r>
              <a:rPr lang="id-ID" dirty="0"/>
              <a:t>dengan warna </a:t>
            </a:r>
            <a:r>
              <a:rPr lang="id-ID" dirty="0" smtClean="0"/>
              <a:t>cerah</a:t>
            </a:r>
            <a:r>
              <a:rPr lang="id-ID" b="1" dirty="0" smtClean="0"/>
              <a:t>.</a:t>
            </a:r>
            <a:r>
              <a:rPr lang="id-ID" dirty="0" smtClean="0"/>
              <a:t> Hal </a:t>
            </a:r>
            <a:r>
              <a:rPr lang="id-ID" dirty="0"/>
              <a:t>ini dimaksudkan agar dari segi tampilan dapat membuat minat siswa untuk melihat tampilan layar menjadi lebih termotivasi karena </a:t>
            </a:r>
            <a:r>
              <a:rPr lang="id-ID" dirty="0" smtClean="0"/>
              <a:t>anak-anak </a:t>
            </a:r>
            <a:r>
              <a:rPr lang="id-ID" dirty="0"/>
              <a:t>tingkat taman kanak-kanak memerlukan warna-warna yang cerah dan mencolok sebagai bagian dari untuk siswa. Pada tampilan </a:t>
            </a:r>
            <a:r>
              <a:rPr lang="id-ID" i="1" dirty="0"/>
              <a:t>home</a:t>
            </a:r>
            <a:r>
              <a:rPr lang="id-ID" dirty="0"/>
              <a:t> ini berandanya terdapat menu huruf, </a:t>
            </a:r>
            <a:r>
              <a:rPr lang="id-ID" dirty="0" smtClean="0"/>
              <a:t>angka</a:t>
            </a:r>
            <a:r>
              <a:rPr lang="id-ID" b="1" dirty="0" smtClean="0"/>
              <a:t>, </a:t>
            </a:r>
            <a:r>
              <a:rPr lang="id-ID" dirty="0"/>
              <a:t>dan soal. Lalu ada angka 1-10 sebagai bagian simbol lambang bilangan yang akan </a:t>
            </a:r>
            <a:r>
              <a:rPr lang="id-ID" b="1" dirty="0" smtClean="0"/>
              <a:t>diperkenalkan</a:t>
            </a:r>
            <a:r>
              <a:rPr lang="id-ID" dirty="0" smtClean="0"/>
              <a:t> </a:t>
            </a:r>
            <a:r>
              <a:rPr lang="id-ID" dirty="0"/>
              <a:t>kepada siswa. 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4633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DASAR HUKUM</a:t>
            </a:r>
            <a:r>
              <a:rPr lang="id-ID" b="1" dirty="0">
                <a:latin typeface="+mn-lt"/>
              </a:rPr>
              <a:t/>
            </a:r>
            <a:br>
              <a:rPr lang="id-ID" b="1" dirty="0">
                <a:latin typeface="+mn-lt"/>
              </a:rPr>
            </a:br>
            <a:endParaRPr lang="id-ID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/>
              <a:t>Nomor</a:t>
            </a:r>
            <a:r>
              <a:rPr lang="en-US" dirty="0"/>
              <a:t> 24 </a:t>
            </a:r>
            <a:r>
              <a:rPr lang="en-US" dirty="0" err="1"/>
              <a:t>Tahun</a:t>
            </a:r>
            <a:r>
              <a:rPr lang="en-US" dirty="0"/>
              <a:t> 2009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Bendera</a:t>
            </a:r>
            <a:r>
              <a:rPr lang="en-US" dirty="0"/>
              <a:t>,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Lambang</a:t>
            </a:r>
            <a:r>
              <a:rPr lang="en-US" dirty="0"/>
              <a:t> Negara,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 smtClean="0"/>
              <a:t>Kebangsaan</a:t>
            </a:r>
            <a:r>
              <a:rPr lang="id-ID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57 </a:t>
            </a:r>
            <a:r>
              <a:rPr lang="en-US" dirty="0" err="1"/>
              <a:t>Tahun</a:t>
            </a:r>
            <a:r>
              <a:rPr lang="en-US" dirty="0"/>
              <a:t> 2014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, </a:t>
            </a:r>
            <a:r>
              <a:rPr lang="en-US" dirty="0" err="1"/>
              <a:t>Pembinaan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Pelindungan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smtClean="0"/>
              <a:t>Indonesia</a:t>
            </a:r>
            <a:r>
              <a:rPr lang="id-ID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Menteri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Republik</a:t>
            </a:r>
            <a:r>
              <a:rPr lang="en-US" dirty="0"/>
              <a:t> Indonesia </a:t>
            </a:r>
            <a:r>
              <a:rPr lang="en-US" dirty="0" err="1"/>
              <a:t>Nomor</a:t>
            </a:r>
            <a:r>
              <a:rPr lang="en-US" dirty="0"/>
              <a:t> 50 </a:t>
            </a:r>
            <a:r>
              <a:rPr lang="en-US" dirty="0" err="1"/>
              <a:t>Tahun</a:t>
            </a:r>
            <a:r>
              <a:rPr lang="en-US" dirty="0"/>
              <a:t> 2015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Ejaan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 (PUEBI</a:t>
            </a:r>
            <a:r>
              <a:rPr lang="en-US" dirty="0" smtClean="0"/>
              <a:t>).</a:t>
            </a:r>
            <a:endParaRPr lang="id-ID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90472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 descr="D:\NUMPANG\EDU\WhatsApp Unknown 2021-06-08 at 09.52.46\WhatsApp Image 2021-06-08 at 09.42.58.jpe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439" y="1825625"/>
            <a:ext cx="9269122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892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Perbaikannya:</a:t>
            </a:r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r>
              <a:rPr lang="id-ID" dirty="0" smtClean="0"/>
              <a:t>Tahapan </a:t>
            </a:r>
            <a:r>
              <a:rPr lang="id-ID" dirty="0"/>
              <a:t>desain dilakukan dengan menggunakan </a:t>
            </a:r>
            <a:r>
              <a:rPr lang="id-ID" b="1" dirty="0" smtClean="0"/>
              <a:t>data </a:t>
            </a:r>
            <a:r>
              <a:rPr lang="id-ID" dirty="0" smtClean="0"/>
              <a:t>yang </a:t>
            </a:r>
            <a:r>
              <a:rPr lang="id-ID" dirty="0"/>
              <a:t>dibutuhkan</a:t>
            </a:r>
            <a:r>
              <a:rPr lang="id-ID" b="1" dirty="0"/>
              <a:t>, </a:t>
            </a:r>
            <a:r>
              <a:rPr lang="id-ID" dirty="0"/>
              <a:t>seperti referensi gambar, referensi angka, warna-warna, dan juga </a:t>
            </a:r>
            <a:r>
              <a:rPr lang="id-ID" b="1" dirty="0"/>
              <a:t>templat </a:t>
            </a:r>
            <a:r>
              <a:rPr lang="id-ID" dirty="0"/>
              <a:t>dari aplikasi yang digunakan dalam mendesain.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54827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 descr="D:\NUMPANG\EDU\WhatsApp Unknown 2021-06-08 at 09.52.46\WhatsApp Image 2021-06-08 at 09.44.26.jpe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547" y="1825625"/>
            <a:ext cx="9452906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5960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Perbaikannya: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 algn="just">
              <a:buNone/>
            </a:pPr>
            <a:r>
              <a:rPr lang="id-ID" b="1" dirty="0" smtClean="0"/>
              <a:t>HASIL DAN PEMBAHASAN</a:t>
            </a:r>
          </a:p>
          <a:p>
            <a:pPr marL="0" indent="0" algn="just">
              <a:buNone/>
            </a:pPr>
            <a:r>
              <a:rPr lang="id-ID" dirty="0" smtClean="0"/>
              <a:t>Penelitian </a:t>
            </a:r>
            <a:r>
              <a:rPr lang="id-ID" dirty="0"/>
              <a:t>ini menghasilkan aplikasi pembelajaran pengenalan huruf dan angka untuk anak usia taman kanak-kanak. Pembelajaran secara daring ini membuat kewalahahan </a:t>
            </a:r>
            <a:r>
              <a:rPr lang="id-ID" b="1" dirty="0"/>
              <a:t>baik</a:t>
            </a:r>
            <a:r>
              <a:rPr lang="id-ID" dirty="0"/>
              <a:t> itu siswa, orang </a:t>
            </a:r>
            <a:r>
              <a:rPr lang="id-ID" dirty="0" smtClean="0"/>
              <a:t>tua, </a:t>
            </a:r>
            <a:r>
              <a:rPr lang="id-ID" b="1" dirty="0" smtClean="0"/>
              <a:t>maupun</a:t>
            </a:r>
            <a:r>
              <a:rPr lang="id-ID" dirty="0" smtClean="0"/>
              <a:t> guru </a:t>
            </a:r>
            <a:r>
              <a:rPr lang="id-ID" dirty="0"/>
              <a:t>sendiri. </a:t>
            </a:r>
          </a:p>
        </p:txBody>
      </p:sp>
    </p:spTree>
    <p:extLst>
      <p:ext uri="{BB962C8B-B14F-4D97-AF65-F5344CB8AC3E}">
        <p14:creationId xmlns:p14="http://schemas.microsoft.com/office/powerpoint/2010/main" val="936715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d-ID" dirty="0" smtClean="0"/>
          </a:p>
          <a:p>
            <a:pPr marL="0" indent="0" algn="ctr">
              <a:buNone/>
            </a:pPr>
            <a:endParaRPr lang="id-ID" dirty="0"/>
          </a:p>
          <a:p>
            <a:pPr marL="0" indent="0" algn="ctr">
              <a:buNone/>
            </a:pPr>
            <a:endParaRPr lang="id-ID" dirty="0" smtClean="0"/>
          </a:p>
          <a:p>
            <a:pPr marL="0" indent="0" algn="ctr">
              <a:buNone/>
            </a:pPr>
            <a:r>
              <a:rPr lang="id-ID" sz="4000" b="1" dirty="0" smtClean="0"/>
              <a:t>Terima Kasih </a:t>
            </a:r>
            <a:endParaRPr lang="id-ID" sz="4000" b="1" dirty="0"/>
          </a:p>
        </p:txBody>
      </p:sp>
    </p:spTree>
    <p:extLst>
      <p:ext uri="{BB962C8B-B14F-4D97-AF65-F5344CB8AC3E}">
        <p14:creationId xmlns:p14="http://schemas.microsoft.com/office/powerpoint/2010/main" val="325211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/>
              <a:t>Bahasa</a:t>
            </a:r>
            <a:r>
              <a:rPr lang="en-US" sz="3200" dirty="0"/>
              <a:t> Indonesia </a:t>
            </a:r>
            <a:r>
              <a:rPr lang="en-US" sz="3200" dirty="0" err="1"/>
              <a:t>mengalami</a:t>
            </a:r>
            <a:r>
              <a:rPr lang="en-US" sz="3200" dirty="0"/>
              <a:t> </a:t>
            </a:r>
            <a:r>
              <a:rPr lang="en-US" sz="3200" dirty="0" err="1"/>
              <a:t>perkembangan</a:t>
            </a:r>
            <a:r>
              <a:rPr lang="en-US" sz="3200" dirty="0"/>
              <a:t> yang </a:t>
            </a:r>
            <a:r>
              <a:rPr lang="en-US" sz="3200" dirty="0" err="1"/>
              <a:t>sangat</a:t>
            </a:r>
            <a:r>
              <a:rPr lang="en-US" sz="3200" dirty="0"/>
              <a:t> </a:t>
            </a:r>
            <a:r>
              <a:rPr lang="en-US" sz="3200" dirty="0" err="1"/>
              <a:t>pesat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dampak</a:t>
            </a:r>
            <a:r>
              <a:rPr lang="en-US" sz="3200" dirty="0"/>
              <a:t> </a:t>
            </a:r>
            <a:r>
              <a:rPr lang="en-US" sz="3200" dirty="0" err="1"/>
              <a:t>kemajuan</a:t>
            </a:r>
            <a:r>
              <a:rPr lang="en-US" sz="3200" dirty="0"/>
              <a:t> </a:t>
            </a:r>
            <a:r>
              <a:rPr lang="en-US" sz="3200" dirty="0" err="1"/>
              <a:t>ilmu</a:t>
            </a:r>
            <a:r>
              <a:rPr lang="en-US" sz="3200" dirty="0"/>
              <a:t> </a:t>
            </a:r>
            <a:r>
              <a:rPr lang="en-US" sz="3200" dirty="0" err="1"/>
              <a:t>pengetahuan</a:t>
            </a:r>
            <a:r>
              <a:rPr lang="en-US" sz="3200" dirty="0"/>
              <a:t>, </a:t>
            </a:r>
            <a:r>
              <a:rPr lang="en-US" sz="3200" dirty="0" err="1"/>
              <a:t>teknologi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seni</a:t>
            </a:r>
            <a:r>
              <a:rPr lang="en-US" sz="3200" dirty="0"/>
              <a:t>. </a:t>
            </a:r>
            <a:r>
              <a:rPr lang="en-US" sz="3200" dirty="0" err="1"/>
              <a:t>Penggunaannya</a:t>
            </a:r>
            <a:r>
              <a:rPr lang="en-US" sz="3200" dirty="0"/>
              <a:t> pun </a:t>
            </a:r>
            <a:r>
              <a:rPr lang="en-US" sz="3200" dirty="0" err="1"/>
              <a:t>semakin</a:t>
            </a:r>
            <a:r>
              <a:rPr lang="en-US" sz="3200" dirty="0"/>
              <a:t> </a:t>
            </a:r>
            <a:r>
              <a:rPr lang="en-US" sz="3200" dirty="0" err="1"/>
              <a:t>luas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ranah</a:t>
            </a:r>
            <a:r>
              <a:rPr lang="en-US" sz="3200" dirty="0"/>
              <a:t> </a:t>
            </a:r>
            <a:r>
              <a:rPr lang="en-US" sz="3200" dirty="0" err="1"/>
              <a:t>pemakaian</a:t>
            </a:r>
            <a:r>
              <a:rPr lang="en-US" sz="3200" dirty="0"/>
              <a:t>,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lisan</a:t>
            </a:r>
            <a:r>
              <a:rPr lang="en-US" sz="3200" dirty="0"/>
              <a:t> </a:t>
            </a:r>
            <a:r>
              <a:rPr lang="en-US" sz="3200" dirty="0" smtClean="0"/>
              <a:t>m</a:t>
            </a:r>
            <a:r>
              <a:rPr lang="id-ID" sz="3200" dirty="0" smtClean="0"/>
              <a:t>au</a:t>
            </a:r>
            <a:r>
              <a:rPr lang="en-US" sz="3200" dirty="0" smtClean="0"/>
              <a:t>pun </a:t>
            </a:r>
            <a:r>
              <a:rPr lang="en-US" sz="3200" dirty="0" err="1"/>
              <a:t>tulis</a:t>
            </a:r>
            <a:r>
              <a:rPr lang="en-US" sz="3200" dirty="0"/>
              <a:t>.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Pedoman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</a:t>
            </a:r>
            <a:r>
              <a:rPr lang="en-US" sz="3200" dirty="0" err="1"/>
              <a:t>Ejaan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smtClean="0"/>
              <a:t>Indonesia</a:t>
            </a:r>
            <a:r>
              <a:rPr lang="id-ID" sz="3200" dirty="0"/>
              <a:t> </a:t>
            </a:r>
            <a:r>
              <a:rPr lang="id-ID" sz="3200" dirty="0" smtClean="0"/>
              <a:t>(PUEBI)</a:t>
            </a:r>
            <a:r>
              <a:rPr lang="id-ID" sz="3200" dirty="0"/>
              <a:t> </a:t>
            </a:r>
            <a:r>
              <a:rPr lang="en-US" sz="3200" dirty="0" err="1" smtClean="0"/>
              <a:t>diperlukan</a:t>
            </a:r>
            <a:r>
              <a:rPr lang="en-US" sz="3200" dirty="0" smtClean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id-ID" sz="3200" dirty="0" smtClean="0"/>
              <a:t>salah satu </a:t>
            </a:r>
            <a:r>
              <a:rPr lang="en-US" sz="3200" dirty="0" err="1" smtClean="0"/>
              <a:t>acuan</a:t>
            </a:r>
            <a:r>
              <a:rPr lang="en-US" sz="3200" dirty="0" smtClean="0"/>
              <a:t> </a:t>
            </a:r>
            <a:r>
              <a:rPr lang="en-US" sz="3200" dirty="0" err="1"/>
              <a:t>standar</a:t>
            </a:r>
            <a:r>
              <a:rPr lang="en-US" sz="3200" dirty="0"/>
              <a:t> </a:t>
            </a:r>
            <a:r>
              <a:rPr lang="en-US" sz="3200" dirty="0" err="1"/>
              <a:t>penggunaan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Indonesia </a:t>
            </a:r>
            <a:r>
              <a:rPr lang="en-US" sz="3200" dirty="0" err="1"/>
              <a:t>terutama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pemakaian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err="1"/>
              <a:t>tulis</a:t>
            </a:r>
            <a:r>
              <a:rPr lang="en-US" sz="3200" dirty="0"/>
              <a:t>,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benar</a:t>
            </a:r>
            <a:r>
              <a:rPr lang="en-US" sz="3200" dirty="0"/>
              <a:t>. </a:t>
            </a:r>
            <a:endParaRPr lang="id-ID" sz="3200" dirty="0"/>
          </a:p>
          <a:p>
            <a:pPr marL="0" indent="0">
              <a:buNone/>
            </a:pP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22884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/>
              <a:t>garis</a:t>
            </a:r>
            <a:r>
              <a:rPr lang="en-US" sz="3200" dirty="0"/>
              <a:t> </a:t>
            </a:r>
            <a:r>
              <a:rPr lang="en-US" sz="3200" dirty="0" err="1" smtClean="0"/>
              <a:t>besar</a:t>
            </a:r>
            <a:r>
              <a:rPr lang="id-ID" sz="3200" dirty="0" smtClean="0"/>
              <a:t>,</a:t>
            </a:r>
            <a:r>
              <a:rPr lang="en-US" sz="3200" dirty="0" smtClean="0"/>
              <a:t> </a:t>
            </a:r>
            <a:r>
              <a:rPr lang="en-US" sz="3200" dirty="0" err="1"/>
              <a:t>Pedoman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</a:t>
            </a:r>
            <a:r>
              <a:rPr lang="en-US" sz="3200" dirty="0" err="1"/>
              <a:t>Ejaan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smtClean="0"/>
              <a:t>Indonesia</a:t>
            </a:r>
            <a:r>
              <a:rPr lang="id-ID" sz="3200" dirty="0" smtClean="0"/>
              <a:t> (PUEBI)</a:t>
            </a:r>
            <a:r>
              <a:rPr lang="en-US" sz="3200" dirty="0" smtClean="0"/>
              <a:t> </a:t>
            </a:r>
            <a:r>
              <a:rPr lang="en-US" sz="3200" dirty="0" err="1"/>
              <a:t>memuat</a:t>
            </a:r>
            <a:r>
              <a:rPr lang="en-US" sz="3200" dirty="0"/>
              <a:t> </a:t>
            </a:r>
            <a:r>
              <a:rPr lang="en-US" sz="3200" dirty="0" err="1"/>
              <a:t>empat</a:t>
            </a:r>
            <a:r>
              <a:rPr lang="en-US" sz="3200" dirty="0"/>
              <a:t> </a:t>
            </a:r>
            <a:r>
              <a:rPr lang="en-US" sz="3200" dirty="0" err="1"/>
              <a:t>bab</a:t>
            </a:r>
            <a:r>
              <a:rPr lang="en-US" sz="3200" dirty="0"/>
              <a:t> </a:t>
            </a:r>
            <a:r>
              <a:rPr lang="en-US" sz="3200" dirty="0" err="1"/>
              <a:t>pokok</a:t>
            </a:r>
            <a:r>
              <a:rPr lang="en-US" sz="3200" dirty="0"/>
              <a:t> </a:t>
            </a:r>
            <a:r>
              <a:rPr lang="en-US" sz="3200" dirty="0" err="1" smtClean="0"/>
              <a:t>bahasan</a:t>
            </a:r>
            <a:r>
              <a:rPr lang="id-ID" sz="3200" dirty="0" smtClean="0"/>
              <a:t>, yaitu:</a:t>
            </a:r>
            <a:endParaRPr lang="id-ID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id-ID" sz="3200" dirty="0"/>
              <a:t>p</a:t>
            </a:r>
            <a:r>
              <a:rPr lang="en-US" sz="3200" dirty="0" err="1" smtClean="0"/>
              <a:t>emakaian</a:t>
            </a:r>
            <a:r>
              <a:rPr lang="en-US" sz="3200" dirty="0" smtClean="0"/>
              <a:t> </a:t>
            </a:r>
            <a:r>
              <a:rPr lang="en-US" sz="3200" dirty="0" err="1"/>
              <a:t>huruf</a:t>
            </a:r>
            <a:r>
              <a:rPr lang="en-US" sz="3200" dirty="0"/>
              <a:t>, </a:t>
            </a:r>
            <a:endParaRPr lang="id-ID" sz="3200" dirty="0"/>
          </a:p>
          <a:p>
            <a:pPr marL="514350" indent="-514350">
              <a:buFont typeface="+mj-lt"/>
              <a:buAutoNum type="arabicPeriod"/>
            </a:pPr>
            <a:r>
              <a:rPr lang="id-ID" sz="3200" dirty="0" err="1"/>
              <a:t>p</a:t>
            </a:r>
            <a:r>
              <a:rPr lang="en-US" sz="3200" dirty="0" err="1" smtClean="0"/>
              <a:t>enulisan</a:t>
            </a:r>
            <a:r>
              <a:rPr lang="en-US" sz="3200" dirty="0" smtClean="0"/>
              <a:t> </a:t>
            </a:r>
            <a:r>
              <a:rPr lang="en-US" sz="3200" dirty="0"/>
              <a:t>kata, </a:t>
            </a:r>
            <a:endParaRPr lang="id-ID" sz="3200" dirty="0"/>
          </a:p>
          <a:p>
            <a:pPr marL="514350" indent="-514350">
              <a:buFont typeface="+mj-lt"/>
              <a:buAutoNum type="arabicPeriod"/>
            </a:pPr>
            <a:r>
              <a:rPr lang="id-ID" sz="3200" dirty="0" err="1"/>
              <a:t>p</a:t>
            </a:r>
            <a:r>
              <a:rPr lang="en-US" sz="3200" dirty="0" err="1" smtClean="0"/>
              <a:t>emakaian</a:t>
            </a:r>
            <a:r>
              <a:rPr lang="en-US" sz="3200" dirty="0" smtClean="0"/>
              <a:t> </a:t>
            </a:r>
            <a:r>
              <a:rPr lang="en-US" sz="3200" dirty="0" err="1"/>
              <a:t>tanda</a:t>
            </a:r>
            <a:r>
              <a:rPr lang="en-US" sz="3200" dirty="0"/>
              <a:t> </a:t>
            </a:r>
            <a:r>
              <a:rPr lang="en-US" sz="3200" dirty="0" err="1"/>
              <a:t>baca</a:t>
            </a:r>
            <a:r>
              <a:rPr lang="en-US" sz="3200" dirty="0"/>
              <a:t>, </a:t>
            </a:r>
            <a:endParaRPr lang="id-ID" sz="3200" dirty="0"/>
          </a:p>
          <a:p>
            <a:pPr marL="514350" indent="-514350">
              <a:buFont typeface="+mj-lt"/>
              <a:buAutoNum type="arabicPeriod"/>
            </a:pPr>
            <a:r>
              <a:rPr lang="id-ID" sz="3200" dirty="0" err="1"/>
              <a:t>p</a:t>
            </a:r>
            <a:r>
              <a:rPr lang="en-US" sz="3200" dirty="0" err="1" smtClean="0"/>
              <a:t>enulisan</a:t>
            </a:r>
            <a:r>
              <a:rPr lang="en-US" sz="3200" dirty="0" smtClean="0"/>
              <a:t> </a:t>
            </a:r>
            <a:r>
              <a:rPr lang="en-US" sz="3200" dirty="0" err="1"/>
              <a:t>unsur</a:t>
            </a:r>
            <a:r>
              <a:rPr lang="en-US" sz="3200" dirty="0"/>
              <a:t> </a:t>
            </a:r>
            <a:r>
              <a:rPr lang="en-US" sz="3200" dirty="0" err="1"/>
              <a:t>serapan</a:t>
            </a:r>
            <a:r>
              <a:rPr lang="en-US" sz="3200" dirty="0"/>
              <a:t>.</a:t>
            </a:r>
            <a:endParaRPr lang="id-ID" sz="3200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027" y="1825625"/>
            <a:ext cx="2977946" cy="4351338"/>
          </a:xfrm>
        </p:spPr>
      </p:pic>
    </p:spTree>
    <p:extLst>
      <p:ext uri="{BB962C8B-B14F-4D97-AF65-F5344CB8AC3E}">
        <p14:creationId xmlns:p14="http://schemas.microsoft.com/office/powerpoint/2010/main" val="2410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I</a:t>
            </a:r>
            <a:r>
              <a:rPr lang="en-US" sz="4000" b="1" dirty="0"/>
              <a:t>. PEMAKAIAN HURUF </a:t>
            </a:r>
            <a:endParaRPr lang="id-ID" sz="4000" b="1" dirty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sz="3400" dirty="0" err="1"/>
              <a:t>Huruf</a:t>
            </a:r>
            <a:r>
              <a:rPr lang="en-US" sz="3400" dirty="0"/>
              <a:t> </a:t>
            </a:r>
            <a:r>
              <a:rPr lang="en-US" sz="3400" dirty="0" err="1"/>
              <a:t>Abjad</a:t>
            </a:r>
            <a:r>
              <a:rPr lang="en-US" sz="3400" dirty="0"/>
              <a:t> </a:t>
            </a:r>
            <a:endParaRPr lang="id-ID" sz="3400" dirty="0"/>
          </a:p>
          <a:p>
            <a:pPr marL="0" indent="0">
              <a:buNone/>
            </a:pPr>
            <a:r>
              <a:rPr lang="id-ID" sz="3400" dirty="0" smtClean="0"/>
              <a:t>	</a:t>
            </a:r>
            <a:r>
              <a:rPr lang="en-US" sz="3400" dirty="0" smtClean="0"/>
              <a:t>B</a:t>
            </a:r>
            <a:r>
              <a:rPr lang="en-US" sz="3400" dirty="0"/>
              <a:t>. </a:t>
            </a:r>
            <a:r>
              <a:rPr lang="en-US" sz="3400" dirty="0" err="1"/>
              <a:t>Huruf</a:t>
            </a:r>
            <a:r>
              <a:rPr lang="en-US" sz="3400" dirty="0"/>
              <a:t> </a:t>
            </a:r>
            <a:r>
              <a:rPr lang="en-US" sz="3400" dirty="0" err="1"/>
              <a:t>Vokal</a:t>
            </a:r>
            <a:r>
              <a:rPr lang="en-US" sz="3400" dirty="0"/>
              <a:t> </a:t>
            </a:r>
            <a:endParaRPr lang="id-ID" sz="3400" dirty="0"/>
          </a:p>
          <a:p>
            <a:pPr marL="0" indent="0">
              <a:buNone/>
            </a:pPr>
            <a:r>
              <a:rPr lang="id-ID" sz="3400" dirty="0" smtClean="0"/>
              <a:t>	</a:t>
            </a:r>
            <a:r>
              <a:rPr lang="en-US" sz="3400" dirty="0" smtClean="0"/>
              <a:t>C</a:t>
            </a:r>
            <a:r>
              <a:rPr lang="en-US" sz="3400" dirty="0"/>
              <a:t>. </a:t>
            </a:r>
            <a:r>
              <a:rPr lang="en-US" sz="3400" dirty="0" err="1"/>
              <a:t>Huruf</a:t>
            </a:r>
            <a:r>
              <a:rPr lang="en-US" sz="3400" dirty="0"/>
              <a:t> </a:t>
            </a:r>
            <a:r>
              <a:rPr lang="en-US" sz="3400" dirty="0" err="1"/>
              <a:t>Konsonan</a:t>
            </a:r>
            <a:r>
              <a:rPr lang="en-US" sz="3400" dirty="0"/>
              <a:t> </a:t>
            </a:r>
            <a:endParaRPr lang="id-ID" sz="3400" dirty="0"/>
          </a:p>
          <a:p>
            <a:pPr marL="0" indent="0">
              <a:buNone/>
            </a:pPr>
            <a:r>
              <a:rPr lang="id-ID" sz="3400" dirty="0" smtClean="0"/>
              <a:t>	</a:t>
            </a:r>
            <a:r>
              <a:rPr lang="en-US" sz="3400" dirty="0" smtClean="0"/>
              <a:t>D</a:t>
            </a:r>
            <a:r>
              <a:rPr lang="en-US" sz="3400" dirty="0"/>
              <a:t>. </a:t>
            </a:r>
            <a:r>
              <a:rPr lang="en-US" sz="3400" dirty="0" err="1"/>
              <a:t>Huruf</a:t>
            </a:r>
            <a:r>
              <a:rPr lang="en-US" sz="3400" dirty="0"/>
              <a:t> </a:t>
            </a:r>
            <a:r>
              <a:rPr lang="en-US" sz="3400" dirty="0" err="1"/>
              <a:t>Diftong</a:t>
            </a:r>
            <a:endParaRPr lang="id-ID" sz="3400" dirty="0"/>
          </a:p>
          <a:p>
            <a:pPr marL="0" indent="0">
              <a:buNone/>
            </a:pPr>
            <a:r>
              <a:rPr lang="id-ID" sz="3400" dirty="0" smtClean="0"/>
              <a:t>	</a:t>
            </a:r>
            <a:r>
              <a:rPr lang="en-US" sz="3400" dirty="0" smtClean="0"/>
              <a:t>E</a:t>
            </a:r>
            <a:r>
              <a:rPr lang="en-US" sz="3400" dirty="0"/>
              <a:t>. </a:t>
            </a:r>
            <a:r>
              <a:rPr lang="en-US" sz="3400" dirty="0" err="1"/>
              <a:t>Gabungan</a:t>
            </a:r>
            <a:r>
              <a:rPr lang="en-US" sz="3400" dirty="0"/>
              <a:t> </a:t>
            </a:r>
            <a:r>
              <a:rPr lang="en-US" sz="3400" dirty="0" err="1"/>
              <a:t>Huruf</a:t>
            </a:r>
            <a:r>
              <a:rPr lang="en-US" sz="3400" dirty="0"/>
              <a:t> </a:t>
            </a:r>
            <a:endParaRPr lang="id-ID" sz="3400" dirty="0" smtClean="0"/>
          </a:p>
          <a:p>
            <a:pPr marL="0" indent="0">
              <a:buNone/>
            </a:pPr>
            <a:r>
              <a:rPr lang="id-ID" sz="3400" dirty="0"/>
              <a:t> </a:t>
            </a:r>
            <a:r>
              <a:rPr lang="id-ID" sz="3400" dirty="0" smtClean="0"/>
              <a:t>                </a:t>
            </a:r>
            <a:r>
              <a:rPr lang="en-US" sz="3400" dirty="0" err="1" smtClean="0"/>
              <a:t>Konsonan</a:t>
            </a:r>
            <a:r>
              <a:rPr lang="en-US" sz="3400" dirty="0" smtClean="0"/>
              <a:t> </a:t>
            </a:r>
            <a:endParaRPr lang="id-ID" sz="3400" dirty="0"/>
          </a:p>
          <a:p>
            <a:pPr marL="0" indent="0">
              <a:buNone/>
            </a:pPr>
            <a:r>
              <a:rPr lang="id-ID" sz="3400" dirty="0" smtClean="0"/>
              <a:t>	</a:t>
            </a:r>
            <a:r>
              <a:rPr lang="en-US" sz="3400" dirty="0" smtClean="0"/>
              <a:t>F</a:t>
            </a:r>
            <a:r>
              <a:rPr lang="en-US" sz="3400" dirty="0"/>
              <a:t>. </a:t>
            </a:r>
            <a:r>
              <a:rPr lang="en-US" sz="3400" dirty="0" err="1"/>
              <a:t>Huruf</a:t>
            </a:r>
            <a:r>
              <a:rPr lang="en-US" sz="3400" dirty="0"/>
              <a:t> </a:t>
            </a:r>
            <a:r>
              <a:rPr lang="en-US" sz="3400" dirty="0" err="1"/>
              <a:t>Kapital</a:t>
            </a:r>
            <a:endParaRPr lang="id-ID" sz="3400" dirty="0"/>
          </a:p>
          <a:p>
            <a:pPr marL="0" indent="0">
              <a:buNone/>
            </a:pPr>
            <a:r>
              <a:rPr lang="id-ID" sz="3400" dirty="0" smtClean="0"/>
              <a:t>	</a:t>
            </a:r>
            <a:r>
              <a:rPr lang="en-US" sz="3400" dirty="0" smtClean="0"/>
              <a:t>G</a:t>
            </a:r>
            <a:r>
              <a:rPr lang="en-US" sz="3400" dirty="0"/>
              <a:t>. </a:t>
            </a:r>
            <a:r>
              <a:rPr lang="en-US" sz="3400" dirty="0" err="1"/>
              <a:t>Huruf</a:t>
            </a:r>
            <a:r>
              <a:rPr lang="en-US" sz="3400" dirty="0"/>
              <a:t> Miring</a:t>
            </a:r>
            <a:endParaRPr lang="id-ID" sz="3400" dirty="0"/>
          </a:p>
          <a:p>
            <a:pPr marL="0" indent="0">
              <a:buNone/>
            </a:pPr>
            <a:r>
              <a:rPr lang="id-ID" sz="3400" dirty="0" smtClean="0"/>
              <a:t>	</a:t>
            </a:r>
            <a:r>
              <a:rPr lang="en-US" sz="3400" dirty="0" smtClean="0"/>
              <a:t>H</a:t>
            </a:r>
            <a:r>
              <a:rPr lang="en-US" sz="3400" dirty="0"/>
              <a:t>. </a:t>
            </a:r>
            <a:r>
              <a:rPr lang="en-US" sz="3400" dirty="0" err="1"/>
              <a:t>Huruf</a:t>
            </a:r>
            <a:r>
              <a:rPr lang="en-US" sz="3400" dirty="0"/>
              <a:t> </a:t>
            </a:r>
            <a:r>
              <a:rPr lang="en-US" sz="3400" dirty="0" err="1"/>
              <a:t>Tebal</a:t>
            </a:r>
            <a:endParaRPr lang="id-ID" sz="3400" dirty="0"/>
          </a:p>
          <a:p>
            <a:pPr marL="0" indent="0">
              <a:buNone/>
            </a:pPr>
            <a:endParaRPr lang="id-ID" sz="3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dirty="0" smtClean="0"/>
              <a:t>Huruf Diftong</a:t>
            </a:r>
          </a:p>
          <a:p>
            <a:pPr marL="0" indent="0">
              <a:buNone/>
            </a:pPr>
            <a:r>
              <a:rPr lang="id-ID" dirty="0" smtClean="0"/>
              <a:t>Di dalam bahasa Indonesia terdapat emapat diftong yang dilambangkan dengan gabungan huruf vokal ai, au, ei, dan oi.</a:t>
            </a:r>
          </a:p>
          <a:p>
            <a:pPr marL="0" indent="0">
              <a:buNone/>
            </a:pPr>
            <a:r>
              <a:rPr lang="id-ID" dirty="0" smtClean="0"/>
              <a:t>Misalnya: survei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Gabungan Huruf Konsonan</a:t>
            </a:r>
          </a:p>
          <a:p>
            <a:pPr marL="0" indent="0">
              <a:buNone/>
            </a:pPr>
            <a:r>
              <a:rPr lang="id-ID" dirty="0" smtClean="0"/>
              <a:t>Gabungan huruf konsonan kh, ng, ny, dan sy masing-masing melambangkan satu bunyi konsonan.</a:t>
            </a:r>
          </a:p>
          <a:p>
            <a:pPr marL="0" indent="0">
              <a:buNone/>
            </a:pPr>
            <a:r>
              <a:rPr lang="id-ID" dirty="0" smtClean="0"/>
              <a:t>Misalnya: khusus, syarat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Huruf Kapital</a:t>
            </a:r>
          </a:p>
          <a:p>
            <a:pPr marL="0" indent="0">
              <a:buNone/>
            </a:pPr>
            <a:r>
              <a:rPr lang="id-ID" dirty="0" smtClean="0"/>
              <a:t>Misalnya: Penelitian ini dilaksanakan di Kelurahan Pejaten Barat dan Kelurahan Pejaten Timur.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3561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sz="4000" b="1" dirty="0"/>
              <a:t>II. </a:t>
            </a:r>
            <a:r>
              <a:rPr lang="en-US" sz="4000" b="1" dirty="0"/>
              <a:t>PENULISAN KATA </a:t>
            </a:r>
            <a:endParaRPr lang="id-ID" sz="4000" b="1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A. Kata </a:t>
            </a:r>
            <a:r>
              <a:rPr lang="en-US" dirty="0" err="1"/>
              <a:t>Dasar</a:t>
            </a:r>
            <a:r>
              <a:rPr lang="en-US" dirty="0"/>
              <a:t> 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B. Kata </a:t>
            </a:r>
            <a:r>
              <a:rPr lang="en-US" dirty="0" err="1"/>
              <a:t>Berimbuhan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C.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D. </a:t>
            </a:r>
            <a:r>
              <a:rPr lang="en-US" dirty="0" err="1"/>
              <a:t>Gabungan</a:t>
            </a:r>
            <a:r>
              <a:rPr lang="en-US" dirty="0"/>
              <a:t> Kata 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E. </a:t>
            </a:r>
            <a:r>
              <a:rPr lang="en-US" dirty="0" err="1"/>
              <a:t>Pemenggalan</a:t>
            </a:r>
            <a:r>
              <a:rPr lang="en-US" dirty="0"/>
              <a:t> Kata 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F. Kata </a:t>
            </a:r>
            <a:r>
              <a:rPr lang="en-US" dirty="0" err="1"/>
              <a:t>Depan</a:t>
            </a:r>
            <a:r>
              <a:rPr lang="en-US" dirty="0"/>
              <a:t> 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G. </a:t>
            </a:r>
            <a:r>
              <a:rPr lang="en-US" dirty="0" err="1"/>
              <a:t>Partikel</a:t>
            </a:r>
            <a:r>
              <a:rPr lang="en-US" dirty="0"/>
              <a:t> 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H. </a:t>
            </a:r>
            <a:r>
              <a:rPr lang="en-US" dirty="0" err="1"/>
              <a:t>Singkatan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Akronim</a:t>
            </a:r>
            <a:r>
              <a:rPr lang="en-US" dirty="0"/>
              <a:t> 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I.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J. Kata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-, </a:t>
            </a:r>
            <a:r>
              <a:rPr lang="en-US" dirty="0" err="1"/>
              <a:t>kau</a:t>
            </a:r>
            <a:r>
              <a:rPr lang="en-US" dirty="0"/>
              <a:t>-, -</a:t>
            </a:r>
            <a:r>
              <a:rPr lang="en-US" dirty="0" err="1"/>
              <a:t>ku</a:t>
            </a:r>
            <a:r>
              <a:rPr lang="en-US" dirty="0"/>
              <a:t>, -mu, -</a:t>
            </a:r>
            <a:r>
              <a:rPr lang="en-US" dirty="0" err="1"/>
              <a:t>nya</a:t>
            </a:r>
            <a:r>
              <a:rPr lang="en-US" dirty="0"/>
              <a:t> 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K. Kata </a:t>
            </a:r>
            <a:r>
              <a:rPr lang="en-US" dirty="0" err="1"/>
              <a:t>Sandang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sang 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dirty="0" smtClean="0"/>
              <a:t>Kata Berimbuhan</a:t>
            </a:r>
          </a:p>
          <a:p>
            <a:pPr marL="0" indent="0">
              <a:buNone/>
            </a:pPr>
            <a:r>
              <a:rPr lang="id-ID" dirty="0" smtClean="0"/>
              <a:t>Imbuhan (awalan, sisipan, akhiran, serta gabungan awalan dan akhiran) ditulis serangkai dengan dasarnya.</a:t>
            </a:r>
          </a:p>
          <a:p>
            <a:pPr marL="0" indent="0">
              <a:buNone/>
            </a:pPr>
            <a:r>
              <a:rPr lang="id-ID" dirty="0" smtClean="0"/>
              <a:t>Misalnya:</a:t>
            </a:r>
          </a:p>
          <a:p>
            <a:pPr marL="0" indent="0">
              <a:buNone/>
            </a:pPr>
            <a:r>
              <a:rPr lang="id-ID" dirty="0" smtClean="0"/>
              <a:t>	berjalan</a:t>
            </a:r>
          </a:p>
          <a:p>
            <a:pPr marL="0" indent="0">
              <a:buNone/>
            </a:pPr>
            <a:r>
              <a:rPr lang="id-ID" dirty="0" smtClean="0"/>
              <a:t>	mempermudah</a:t>
            </a:r>
          </a:p>
          <a:p>
            <a:pPr marL="0" indent="0">
              <a:buNone/>
            </a:pPr>
            <a:r>
              <a:rPr lang="id-ID" dirty="0" smtClean="0"/>
              <a:t>	perbaikan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dilaksanakan</a:t>
            </a:r>
          </a:p>
          <a:p>
            <a:pPr marL="0" indent="0">
              <a:buNone/>
            </a:pPr>
            <a:r>
              <a:rPr lang="id-ID" dirty="0" smtClean="0"/>
              <a:t>Gabungan Kata</a:t>
            </a:r>
          </a:p>
          <a:p>
            <a:pPr marL="0" indent="0">
              <a:buNone/>
            </a:pPr>
            <a:r>
              <a:rPr lang="id-ID" dirty="0" smtClean="0"/>
              <a:t>Misalnya: 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kerja sama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bertanggung jawab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mempertanggungjawabkan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20964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III. </a:t>
            </a:r>
            <a:r>
              <a:rPr lang="en-US" dirty="0" smtClean="0"/>
              <a:t>PEMAKAIAN </a:t>
            </a:r>
            <a:r>
              <a:rPr lang="en-US" dirty="0"/>
              <a:t>TANDA BACA 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(.)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B</a:t>
            </a:r>
            <a:r>
              <a:rPr lang="en-US" dirty="0"/>
              <a:t>.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 (,)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C</a:t>
            </a:r>
            <a:r>
              <a:rPr lang="en-US" dirty="0"/>
              <a:t>.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 (;)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D</a:t>
            </a:r>
            <a:r>
              <a:rPr lang="en-US" dirty="0"/>
              <a:t>.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(:)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E</a:t>
            </a:r>
            <a:r>
              <a:rPr lang="en-US" dirty="0"/>
              <a:t>.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Hubung</a:t>
            </a:r>
            <a:r>
              <a:rPr lang="en-US" dirty="0"/>
              <a:t> (-)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F</a:t>
            </a:r>
            <a:r>
              <a:rPr lang="en-US" dirty="0"/>
              <a:t>.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Pisah</a:t>
            </a:r>
            <a:r>
              <a:rPr lang="en-US" dirty="0"/>
              <a:t> (—)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G</a:t>
            </a:r>
            <a:r>
              <a:rPr lang="en-US" dirty="0"/>
              <a:t>. </a:t>
            </a:r>
            <a:r>
              <a:rPr lang="en-US" dirty="0" err="1"/>
              <a:t>Tanda</a:t>
            </a:r>
            <a:r>
              <a:rPr lang="en-US" dirty="0"/>
              <a:t> Tanya (?)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H</a:t>
            </a:r>
            <a:r>
              <a:rPr lang="en-US" dirty="0"/>
              <a:t>.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Seru</a:t>
            </a:r>
            <a:r>
              <a:rPr lang="en-US" dirty="0"/>
              <a:t> (!)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/>
              <a:t>	</a:t>
            </a:r>
            <a:r>
              <a:rPr lang="en-US" dirty="0" smtClean="0"/>
              <a:t>I.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Elipsis</a:t>
            </a:r>
            <a:r>
              <a:rPr lang="en-US" dirty="0" smtClean="0"/>
              <a:t> (...)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J.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Petik</a:t>
            </a:r>
            <a:r>
              <a:rPr lang="en-US" dirty="0" smtClean="0"/>
              <a:t> (“...”)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K.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Petik</a:t>
            </a:r>
            <a:r>
              <a:rPr lang="en-US" dirty="0" smtClean="0"/>
              <a:t> Tunggal (‘...’)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L.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Kurung</a:t>
            </a:r>
            <a:r>
              <a:rPr lang="en-US" dirty="0" smtClean="0"/>
              <a:t> ((...))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M.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Kurung</a:t>
            </a:r>
            <a:r>
              <a:rPr lang="en-US" dirty="0" smtClean="0"/>
              <a:t> </a:t>
            </a:r>
            <a:r>
              <a:rPr lang="en-US" dirty="0" err="1" smtClean="0"/>
              <a:t>Siku</a:t>
            </a:r>
            <a:r>
              <a:rPr lang="en-US" dirty="0" smtClean="0"/>
              <a:t> ([...])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N.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Miring (/)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dirty="0" smtClean="0"/>
              <a:t>O.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Penyingkat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     </a:t>
            </a:r>
            <a:r>
              <a:rPr lang="en-US" dirty="0" err="1" smtClean="0"/>
              <a:t>Apostrof</a:t>
            </a:r>
            <a:r>
              <a:rPr lang="en-US" dirty="0" smtClean="0"/>
              <a:t> (‘)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3498973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Tanda Koma</a:t>
            </a:r>
          </a:p>
          <a:p>
            <a:pPr marL="0" indent="0">
              <a:buNone/>
            </a:pPr>
            <a:r>
              <a:rPr lang="id-ID" dirty="0" smtClean="0"/>
              <a:t>Misalnya:</a:t>
            </a:r>
          </a:p>
          <a:p>
            <a:pPr marL="0" indent="0">
              <a:buNone/>
            </a:pPr>
            <a:r>
              <a:rPr lang="id-ID" dirty="0" smtClean="0"/>
              <a:t>Buku, majalah, dan jurnal termasuk sumber kepustakaan.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Dia membaca cerita pendek, sedangkan adiknya melukis panorama.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Saya ingin membeli kamera, tetapi uang saya belum cukup.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Mahasiswa itu rajin dan pandai. Oleh karena itu, dia memperoleh beasiswa belajar di luar negeri.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09545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IV. PENULISAN UNSUR </a:t>
            </a:r>
            <a:r>
              <a:rPr lang="en-US" dirty="0" smtClean="0"/>
              <a:t>SERAPAN</a:t>
            </a:r>
            <a:endParaRPr lang="id-ID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Misalnya:</a:t>
            </a:r>
          </a:p>
          <a:p>
            <a:pPr marL="0" indent="0">
              <a:buNone/>
            </a:pPr>
            <a:r>
              <a:rPr lang="id-ID" i="1" dirty="0" smtClean="0"/>
              <a:t>Risk</a:t>
            </a:r>
            <a:r>
              <a:rPr lang="id-ID" dirty="0" smtClean="0"/>
              <a:t>		-&gt;	Risiko</a:t>
            </a:r>
          </a:p>
          <a:p>
            <a:pPr marL="0" indent="0">
              <a:buNone/>
            </a:pPr>
            <a:r>
              <a:rPr lang="id-ID" i="1" dirty="0" smtClean="0"/>
              <a:t>System</a:t>
            </a:r>
            <a:r>
              <a:rPr lang="id-ID" dirty="0" smtClean="0"/>
              <a:t>	-&gt;	Sistem</a:t>
            </a:r>
          </a:p>
          <a:p>
            <a:pPr marL="0" indent="0">
              <a:buNone/>
            </a:pPr>
            <a:r>
              <a:rPr lang="id-ID" i="1" dirty="0" smtClean="0"/>
              <a:t>Technique</a:t>
            </a:r>
            <a:r>
              <a:rPr lang="id-ID" dirty="0" smtClean="0"/>
              <a:t>	-&gt;	Teknik</a:t>
            </a:r>
          </a:p>
          <a:p>
            <a:pPr marL="0" indent="0">
              <a:buNone/>
            </a:pPr>
            <a:r>
              <a:rPr lang="id-ID" i="1" dirty="0" smtClean="0"/>
              <a:t>Method</a:t>
            </a:r>
            <a:r>
              <a:rPr lang="id-ID" dirty="0" smtClean="0"/>
              <a:t>	-&gt; 	Metode</a:t>
            </a:r>
          </a:p>
          <a:p>
            <a:pPr marL="0" indent="0">
              <a:buNone/>
            </a:pPr>
            <a:r>
              <a:rPr lang="id-ID" i="1" dirty="0" smtClean="0"/>
              <a:t>Percentage</a:t>
            </a:r>
            <a:r>
              <a:rPr lang="id-ID" dirty="0" smtClean="0"/>
              <a:t>	-&gt; 	Persentase</a:t>
            </a:r>
          </a:p>
          <a:p>
            <a:pPr marL="0" indent="0">
              <a:buNone/>
            </a:pPr>
            <a:r>
              <a:rPr lang="id-ID" i="1" dirty="0" smtClean="0"/>
              <a:t>Survey	</a:t>
            </a:r>
            <a:r>
              <a:rPr lang="id-ID" dirty="0" smtClean="0"/>
              <a:t>	-&gt;	Survei</a:t>
            </a:r>
          </a:p>
          <a:p>
            <a:pPr marL="0" indent="0">
              <a:buNone/>
            </a:pPr>
            <a:r>
              <a:rPr lang="id-ID" i="1" dirty="0" smtClean="0"/>
              <a:t>Hypotesis	</a:t>
            </a:r>
            <a:r>
              <a:rPr lang="id-ID" dirty="0" smtClean="0"/>
              <a:t>-&gt;	Hipotesis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1017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859</Words>
  <Application>Microsoft Office PowerPoint</Application>
  <PresentationFormat>Widescreen</PresentationFormat>
  <Paragraphs>161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PENGGUNAAN BAHASA INDONESIA DALAM PENULISAN ILMIAH </vt:lpstr>
      <vt:lpstr>DASAR HUKUM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Hal-Hal yang Perlu Diperhatikan dalam Menentukan Diksi pada Artikel Ilmiah</vt:lpstr>
      <vt:lpstr>PowerPoint Presentation</vt:lpstr>
      <vt:lpstr>PowerPoint Presentation</vt:lpstr>
      <vt:lpstr>PowerPoint Presentation</vt:lpstr>
      <vt:lpstr>5. Penggunaan Kata yang Hemat</vt:lpstr>
      <vt:lpstr>PowerPoint Presentation</vt:lpstr>
      <vt:lpstr>Contoh Temuan-Temuan Kesalahan pada Artikel Ilmiah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PENGGUNAAN BAHASA INDONESIA DALAM PENULISAN ILMIAH</dc:title>
  <dc:creator>firza</dc:creator>
  <cp:lastModifiedBy>firza</cp:lastModifiedBy>
  <cp:revision>22</cp:revision>
  <dcterms:created xsi:type="dcterms:W3CDTF">2021-06-08T15:13:01Z</dcterms:created>
  <dcterms:modified xsi:type="dcterms:W3CDTF">2021-06-08T23:59:15Z</dcterms:modified>
</cp:coreProperties>
</file>