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Default Extension="xlsx" ContentType="application/vnd.openxmlformats-officedocument.spreadsheetml.sheet"/>
  <Override PartName="/ppt/charts/chart3.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9" r:id="rId1"/>
  </p:sldMasterIdLst>
  <p:notesMasterIdLst>
    <p:notesMasterId r:id="rId28"/>
  </p:notesMasterIdLst>
  <p:sldIdLst>
    <p:sldId id="256" r:id="rId2"/>
    <p:sldId id="293" r:id="rId3"/>
    <p:sldId id="278" r:id="rId4"/>
    <p:sldId id="294" r:id="rId5"/>
    <p:sldId id="279" r:id="rId6"/>
    <p:sldId id="289" r:id="rId7"/>
    <p:sldId id="290" r:id="rId8"/>
    <p:sldId id="280" r:id="rId9"/>
    <p:sldId id="309" r:id="rId10"/>
    <p:sldId id="281" r:id="rId11"/>
    <p:sldId id="282" r:id="rId12"/>
    <p:sldId id="310" r:id="rId13"/>
    <p:sldId id="283" r:id="rId14"/>
    <p:sldId id="291" r:id="rId15"/>
    <p:sldId id="284" r:id="rId16"/>
    <p:sldId id="292" r:id="rId17"/>
    <p:sldId id="311" r:id="rId18"/>
    <p:sldId id="298" r:id="rId19"/>
    <p:sldId id="299" r:id="rId20"/>
    <p:sldId id="312" r:id="rId21"/>
    <p:sldId id="301" r:id="rId22"/>
    <p:sldId id="308" r:id="rId23"/>
    <p:sldId id="313" r:id="rId24"/>
    <p:sldId id="302" r:id="rId25"/>
    <p:sldId id="303" r:id="rId26"/>
    <p:sldId id="275" r:id="rId27"/>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98" d="100"/>
          <a:sy n="98" d="100"/>
        </p:scale>
        <p:origin x="216" y="1099"/>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Office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Office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Office_Excel_Worksheet3.xlsx"/></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id-ID"/>
  <c:chart>
    <c:plotArea>
      <c:layout>
        <c:manualLayout>
          <c:layoutTarget val="inner"/>
          <c:xMode val="edge"/>
          <c:yMode val="edge"/>
          <c:x val="4.6192259675405772E-2"/>
          <c:y val="4.3222003929273119E-2"/>
          <c:w val="0.93133583021223487"/>
          <c:h val="0.81728880157170969"/>
        </c:manualLayout>
      </c:layout>
      <c:lineChart>
        <c:grouping val="standard"/>
        <c:ser>
          <c:idx val="0"/>
          <c:order val="0"/>
          <c:tx>
            <c:v>Mesokurtic</c:v>
          </c:tx>
          <c:spPr>
            <a:ln w="17973">
              <a:solidFill>
                <a:srgbClr val="00FF00"/>
              </a:solidFill>
              <a:prstDash val="solid"/>
            </a:ln>
          </c:spPr>
          <c:marker>
            <c:symbol val="square"/>
            <c:size val="7"/>
            <c:spPr>
              <a:noFill/>
              <a:ln>
                <a:solidFill>
                  <a:srgbClr val="000000"/>
                </a:solidFill>
                <a:prstDash val="solid"/>
              </a:ln>
            </c:spPr>
          </c:marker>
          <c:cat>
            <c:strRef>
              <c:f>Sheet1!$E$25:$E$31</c:f>
              <c:strCache>
                <c:ptCount val="4"/>
                <c:pt idx="3">
                  <c:v>m</c:v>
                </c:pt>
              </c:strCache>
            </c:strRef>
          </c:cat>
          <c:val>
            <c:numRef>
              <c:f>Sheet1!$F$25:$F$31</c:f>
              <c:numCache>
                <c:formatCode>General</c:formatCode>
                <c:ptCount val="7"/>
                <c:pt idx="0">
                  <c:v>0.5</c:v>
                </c:pt>
                <c:pt idx="1">
                  <c:v>1.5</c:v>
                </c:pt>
                <c:pt idx="2">
                  <c:v>5.5</c:v>
                </c:pt>
                <c:pt idx="3">
                  <c:v>7</c:v>
                </c:pt>
                <c:pt idx="4">
                  <c:v>5.5</c:v>
                </c:pt>
                <c:pt idx="5">
                  <c:v>1.5</c:v>
                </c:pt>
                <c:pt idx="6">
                  <c:v>0.5</c:v>
                </c:pt>
              </c:numCache>
            </c:numRef>
          </c:val>
          <c:smooth val="1"/>
        </c:ser>
        <c:ser>
          <c:idx val="1"/>
          <c:order val="1"/>
          <c:tx>
            <c:v>Platykurtic</c:v>
          </c:tx>
          <c:spPr>
            <a:ln w="17973">
              <a:solidFill>
                <a:srgbClr val="0000FF"/>
              </a:solidFill>
              <a:prstDash val="lgDash"/>
            </a:ln>
          </c:spPr>
          <c:marker>
            <c:symbol val="star"/>
            <c:size val="7"/>
            <c:spPr>
              <a:noFill/>
              <a:ln>
                <a:solidFill>
                  <a:srgbClr val="FF0000"/>
                </a:solidFill>
                <a:prstDash val="solid"/>
              </a:ln>
            </c:spPr>
          </c:marker>
          <c:cat>
            <c:strRef>
              <c:f>Sheet1!$E$25:$E$31</c:f>
              <c:strCache>
                <c:ptCount val="4"/>
                <c:pt idx="3">
                  <c:v>m</c:v>
                </c:pt>
              </c:strCache>
            </c:strRef>
          </c:cat>
          <c:val>
            <c:numRef>
              <c:f>Sheet1!$G$25:$G$31</c:f>
              <c:numCache>
                <c:formatCode>General</c:formatCode>
                <c:ptCount val="7"/>
                <c:pt idx="0">
                  <c:v>1</c:v>
                </c:pt>
                <c:pt idx="1">
                  <c:v>1.5</c:v>
                </c:pt>
                <c:pt idx="2">
                  <c:v>3</c:v>
                </c:pt>
                <c:pt idx="3">
                  <c:v>4.5</c:v>
                </c:pt>
                <c:pt idx="4">
                  <c:v>3</c:v>
                </c:pt>
                <c:pt idx="5">
                  <c:v>1.5</c:v>
                </c:pt>
                <c:pt idx="6">
                  <c:v>1</c:v>
                </c:pt>
              </c:numCache>
            </c:numRef>
          </c:val>
          <c:smooth val="1"/>
        </c:ser>
        <c:ser>
          <c:idx val="2"/>
          <c:order val="2"/>
          <c:tx>
            <c:v>Leptokurtic</c:v>
          </c:tx>
          <c:spPr>
            <a:ln w="17973">
              <a:solidFill>
                <a:srgbClr val="FF0000"/>
              </a:solidFill>
              <a:prstDash val="lgDashDotDot"/>
            </a:ln>
          </c:spPr>
          <c:marker>
            <c:symbol val="square"/>
            <c:size val="7"/>
            <c:spPr>
              <a:noFill/>
              <a:ln>
                <a:solidFill>
                  <a:srgbClr val="0000FF"/>
                </a:solidFill>
                <a:prstDash val="solid"/>
              </a:ln>
            </c:spPr>
          </c:marker>
          <c:cat>
            <c:strRef>
              <c:f>Sheet1!$E$25:$E$31</c:f>
              <c:strCache>
                <c:ptCount val="4"/>
                <c:pt idx="3">
                  <c:v>m</c:v>
                </c:pt>
              </c:strCache>
            </c:strRef>
          </c:cat>
          <c:val>
            <c:numRef>
              <c:f>Sheet1!$H$25:$H$31</c:f>
              <c:numCache>
                <c:formatCode>General</c:formatCode>
                <c:ptCount val="7"/>
                <c:pt idx="0">
                  <c:v>0</c:v>
                </c:pt>
                <c:pt idx="1">
                  <c:v>1</c:v>
                </c:pt>
                <c:pt idx="2">
                  <c:v>2.5</c:v>
                </c:pt>
                <c:pt idx="3">
                  <c:v>9</c:v>
                </c:pt>
                <c:pt idx="4">
                  <c:v>2.5</c:v>
                </c:pt>
                <c:pt idx="5">
                  <c:v>1</c:v>
                </c:pt>
                <c:pt idx="6">
                  <c:v>0</c:v>
                </c:pt>
              </c:numCache>
            </c:numRef>
          </c:val>
          <c:smooth val="1"/>
        </c:ser>
        <c:marker val="1"/>
        <c:axId val="89315200"/>
        <c:axId val="92278784"/>
      </c:lineChart>
      <c:catAx>
        <c:axId val="89315200"/>
        <c:scaling>
          <c:orientation val="minMax"/>
        </c:scaling>
        <c:axPos val="b"/>
        <c:numFmt formatCode="General" sourceLinked="1"/>
        <c:majorTickMark val="cross"/>
        <c:tickLblPos val="nextTo"/>
        <c:spPr>
          <a:ln w="4493">
            <a:solidFill>
              <a:srgbClr val="000000"/>
            </a:solidFill>
            <a:prstDash val="solid"/>
          </a:ln>
        </c:spPr>
        <c:txPr>
          <a:bodyPr rot="0" vert="horz"/>
          <a:lstStyle/>
          <a:p>
            <a:pPr>
              <a:defRPr sz="1132" b="0" i="0" u="none" strike="noStrike" baseline="0">
                <a:solidFill>
                  <a:srgbClr val="000000"/>
                </a:solidFill>
                <a:latin typeface="Arial"/>
                <a:ea typeface="Arial"/>
                <a:cs typeface="Arial"/>
              </a:defRPr>
            </a:pPr>
            <a:endParaRPr lang="id-ID"/>
          </a:p>
        </c:txPr>
        <c:crossAx val="92278784"/>
        <c:crosses val="autoZero"/>
        <c:lblAlgn val="ctr"/>
        <c:lblOffset val="100"/>
        <c:tickLblSkip val="1"/>
        <c:tickMarkSkip val="1"/>
      </c:catAx>
      <c:valAx>
        <c:axId val="92278784"/>
        <c:scaling>
          <c:orientation val="minMax"/>
        </c:scaling>
        <c:axPos val="l"/>
        <c:numFmt formatCode="General" sourceLinked="1"/>
        <c:majorTickMark val="cross"/>
        <c:tickLblPos val="nextTo"/>
        <c:spPr>
          <a:ln w="4493">
            <a:solidFill>
              <a:srgbClr val="000000"/>
            </a:solidFill>
            <a:prstDash val="solid"/>
          </a:ln>
        </c:spPr>
        <c:txPr>
          <a:bodyPr rot="0" vert="horz"/>
          <a:lstStyle/>
          <a:p>
            <a:pPr>
              <a:defRPr sz="1132" b="0" i="0" u="none" strike="noStrike" baseline="0">
                <a:solidFill>
                  <a:srgbClr val="000000"/>
                </a:solidFill>
                <a:latin typeface="Arial"/>
                <a:ea typeface="Arial"/>
                <a:cs typeface="Arial"/>
              </a:defRPr>
            </a:pPr>
            <a:endParaRPr lang="id-ID"/>
          </a:p>
        </c:txPr>
        <c:crossAx val="89315200"/>
        <c:crosses val="autoZero"/>
        <c:crossBetween val="midCat"/>
      </c:valAx>
      <c:spPr>
        <a:noFill/>
        <a:ln w="17973">
          <a:solidFill>
            <a:srgbClr val="808080"/>
          </a:solidFill>
          <a:prstDash val="solid"/>
        </a:ln>
      </c:spPr>
    </c:plotArea>
    <c:legend>
      <c:legendPos val="b"/>
      <c:layout>
        <c:manualLayout>
          <c:xMode val="edge"/>
          <c:yMode val="edge"/>
          <c:x val="0.27965043695380781"/>
          <c:y val="0.94695481335952947"/>
          <c:w val="0.46441947565543107"/>
          <c:h val="4.7151277013752484E-2"/>
        </c:manualLayout>
      </c:layout>
      <c:spPr>
        <a:solidFill>
          <a:srgbClr val="FFFFFF"/>
        </a:solidFill>
        <a:ln w="4493">
          <a:solidFill>
            <a:srgbClr val="000000"/>
          </a:solidFill>
          <a:prstDash val="solid"/>
        </a:ln>
      </c:spPr>
      <c:txPr>
        <a:bodyPr/>
        <a:lstStyle/>
        <a:p>
          <a:pPr>
            <a:defRPr sz="1040" b="0" i="0" u="none" strike="noStrike" baseline="0">
              <a:solidFill>
                <a:srgbClr val="000000"/>
              </a:solidFill>
              <a:latin typeface="Arial"/>
              <a:ea typeface="Arial"/>
              <a:cs typeface="Arial"/>
            </a:defRPr>
          </a:pPr>
          <a:endParaRPr lang="id-ID"/>
        </a:p>
      </c:txPr>
    </c:legend>
    <c:plotVisOnly val="1"/>
    <c:dispBlanksAs val="gap"/>
  </c:chart>
  <c:spPr>
    <a:solidFill>
      <a:srgbClr val="FFFFFF"/>
    </a:solidFill>
    <a:ln w="4493">
      <a:solidFill>
        <a:srgbClr val="000000"/>
      </a:solidFill>
      <a:prstDash val="solid"/>
    </a:ln>
  </c:spPr>
  <c:txPr>
    <a:bodyPr/>
    <a:lstStyle/>
    <a:p>
      <a:pPr>
        <a:defRPr sz="1132" b="0" i="0" u="none" strike="noStrike" baseline="0">
          <a:solidFill>
            <a:srgbClr val="000000"/>
          </a:solidFill>
          <a:latin typeface="Arial"/>
          <a:ea typeface="Arial"/>
          <a:cs typeface="Arial"/>
        </a:defRPr>
      </a:pPr>
      <a:endParaRPr lang="id-ID"/>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id-ID"/>
  <c:chart>
    <c:plotArea>
      <c:layout>
        <c:manualLayout>
          <c:layoutTarget val="inner"/>
          <c:xMode val="edge"/>
          <c:yMode val="edge"/>
          <c:x val="2.2194821208384691E-2"/>
          <c:y val="3.9886039886039885E-2"/>
          <c:w val="0.95684340320591865"/>
          <c:h val="0.6353276353276357"/>
        </c:manualLayout>
      </c:layout>
      <c:lineChart>
        <c:grouping val="standard"/>
        <c:ser>
          <c:idx val="0"/>
          <c:order val="0"/>
          <c:spPr>
            <a:ln w="16352">
              <a:solidFill>
                <a:srgbClr val="0000FF"/>
              </a:solidFill>
              <a:prstDash val="solid"/>
            </a:ln>
          </c:spPr>
          <c:marker>
            <c:symbol val="square"/>
            <c:size val="6"/>
            <c:spPr>
              <a:noFill/>
              <a:ln>
                <a:solidFill>
                  <a:srgbClr val="000000"/>
                </a:solidFill>
                <a:prstDash val="solid"/>
              </a:ln>
            </c:spPr>
          </c:marker>
          <c:cat>
            <c:multiLvlStrRef>
              <c:f>Sheet1!$AB$63:$AC$69</c:f>
            </c:multiLvlStrRef>
          </c:cat>
          <c:val>
            <c:numRef>
              <c:f>Sheet1!$AD$63:$AD$69</c:f>
              <c:numCache>
                <c:formatCode>General</c:formatCode>
                <c:ptCount val="7"/>
                <c:pt idx="0">
                  <c:v>1</c:v>
                </c:pt>
                <c:pt idx="1">
                  <c:v>3</c:v>
                </c:pt>
                <c:pt idx="2">
                  <c:v>6</c:v>
                </c:pt>
                <c:pt idx="3">
                  <c:v>9</c:v>
                </c:pt>
                <c:pt idx="4">
                  <c:v>6</c:v>
                </c:pt>
                <c:pt idx="5">
                  <c:v>3</c:v>
                </c:pt>
                <c:pt idx="6">
                  <c:v>1</c:v>
                </c:pt>
              </c:numCache>
            </c:numRef>
          </c:val>
          <c:smooth val="1"/>
        </c:ser>
        <c:marker val="1"/>
        <c:axId val="96221056"/>
        <c:axId val="98069120"/>
      </c:lineChart>
      <c:catAx>
        <c:axId val="96221056"/>
        <c:scaling>
          <c:orientation val="minMax"/>
        </c:scaling>
        <c:axPos val="b"/>
        <c:numFmt formatCode="General" sourceLinked="1"/>
        <c:majorTickMark val="cross"/>
        <c:tickLblPos val="nextTo"/>
        <c:spPr>
          <a:ln w="4088">
            <a:solidFill>
              <a:srgbClr val="000000"/>
            </a:solidFill>
            <a:prstDash val="solid"/>
          </a:ln>
        </c:spPr>
        <c:txPr>
          <a:bodyPr rot="0" vert="horz"/>
          <a:lstStyle/>
          <a:p>
            <a:pPr>
              <a:defRPr sz="1288" b="0" i="0" u="none" strike="noStrike" baseline="0">
                <a:solidFill>
                  <a:srgbClr val="000000"/>
                </a:solidFill>
                <a:latin typeface="Arial"/>
                <a:ea typeface="Arial"/>
                <a:cs typeface="Arial"/>
              </a:defRPr>
            </a:pPr>
            <a:endParaRPr lang="id-ID"/>
          </a:p>
        </c:txPr>
        <c:crossAx val="98069120"/>
        <c:crosses val="autoZero"/>
        <c:lblAlgn val="ctr"/>
        <c:lblOffset val="100"/>
        <c:tickLblSkip val="1"/>
        <c:tickMarkSkip val="1"/>
      </c:catAx>
      <c:valAx>
        <c:axId val="98069120"/>
        <c:scaling>
          <c:orientation val="minMax"/>
        </c:scaling>
        <c:delete val="1"/>
        <c:axPos val="l"/>
        <c:numFmt formatCode="General" sourceLinked="1"/>
        <c:tickLblPos val="nextTo"/>
        <c:crossAx val="96221056"/>
        <c:crosses val="autoZero"/>
        <c:crossBetween val="midCat"/>
      </c:valAx>
      <c:spPr>
        <a:noFill/>
        <a:ln w="16352">
          <a:solidFill>
            <a:srgbClr val="808080"/>
          </a:solidFill>
          <a:prstDash val="solid"/>
        </a:ln>
      </c:spPr>
    </c:plotArea>
    <c:plotVisOnly val="1"/>
    <c:dispBlanksAs val="gap"/>
  </c:chart>
  <c:spPr>
    <a:solidFill>
      <a:srgbClr val="FFFFFF"/>
    </a:solidFill>
    <a:ln w="4088">
      <a:solidFill>
        <a:srgbClr val="000000"/>
      </a:solidFill>
      <a:prstDash val="solid"/>
    </a:ln>
  </c:spPr>
  <c:txPr>
    <a:bodyPr/>
    <a:lstStyle/>
    <a:p>
      <a:pPr>
        <a:defRPr sz="1288" b="0" i="0" u="none" strike="noStrike" baseline="0">
          <a:solidFill>
            <a:srgbClr val="000000"/>
          </a:solidFill>
          <a:latin typeface="Arial"/>
          <a:ea typeface="Arial"/>
          <a:cs typeface="Arial"/>
        </a:defRPr>
      </a:pPr>
      <a:endParaRPr lang="id-ID"/>
    </a:p>
  </c:tx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id-ID"/>
  <c:chart>
    <c:plotArea>
      <c:layout>
        <c:manualLayout>
          <c:layoutTarget val="inner"/>
          <c:xMode val="edge"/>
          <c:yMode val="edge"/>
          <c:x val="8.4269662921348326E-2"/>
          <c:y val="7.8767123287671298E-2"/>
          <c:w val="0.89513108614232206"/>
          <c:h val="0.77739726027397305"/>
        </c:manualLayout>
      </c:layout>
      <c:barChart>
        <c:barDir val="col"/>
        <c:grouping val="clustered"/>
        <c:ser>
          <c:idx val="0"/>
          <c:order val="0"/>
          <c:spPr>
            <a:pattFill prst="narHorz">
              <a:fgClr>
                <a:srgbClr val="FFFFFF"/>
              </a:fgClr>
              <a:bgClr>
                <a:srgbClr val="000000"/>
              </a:bgClr>
            </a:pattFill>
            <a:ln w="16724">
              <a:solidFill>
                <a:srgbClr val="000000"/>
              </a:solidFill>
              <a:prstDash val="solid"/>
            </a:ln>
          </c:spPr>
          <c:cat>
            <c:strRef>
              <c:f>Sheet1!$AH$8:$AH$29</c:f>
              <c:strCache>
                <c:ptCount val="22"/>
                <c:pt idx="0">
                  <c:v>0</c:v>
                </c:pt>
                <c:pt idx="1">
                  <c:v>1</c:v>
                </c:pt>
                <c:pt idx="2">
                  <c:v>r</c:v>
                </c:pt>
                <c:pt idx="4">
                  <c:v>0</c:v>
                </c:pt>
                <c:pt idx="5">
                  <c:v>1</c:v>
                </c:pt>
                <c:pt idx="6">
                  <c:v>2</c:v>
                </c:pt>
                <c:pt idx="7">
                  <c:v>3</c:v>
                </c:pt>
                <c:pt idx="8">
                  <c:v>r</c:v>
                </c:pt>
                <c:pt idx="10">
                  <c:v>0</c:v>
                </c:pt>
                <c:pt idx="11">
                  <c:v>2</c:v>
                </c:pt>
                <c:pt idx="12">
                  <c:v>4</c:v>
                </c:pt>
                <c:pt idx="13">
                  <c:v>6</c:v>
                </c:pt>
                <c:pt idx="14">
                  <c:v>8</c:v>
                </c:pt>
                <c:pt idx="15">
                  <c:v>10</c:v>
                </c:pt>
                <c:pt idx="16">
                  <c:v>12</c:v>
                </c:pt>
                <c:pt idx="17">
                  <c:v>14</c:v>
                </c:pt>
                <c:pt idx="18">
                  <c:v>16</c:v>
                </c:pt>
                <c:pt idx="19">
                  <c:v>18</c:v>
                </c:pt>
                <c:pt idx="20">
                  <c:v>20</c:v>
                </c:pt>
                <c:pt idx="21">
                  <c:v>r</c:v>
                </c:pt>
              </c:strCache>
            </c:strRef>
          </c:cat>
          <c:val>
            <c:numRef>
              <c:f>Sheet1!$AI$8:$AI$29</c:f>
              <c:numCache>
                <c:formatCode>General</c:formatCode>
                <c:ptCount val="22"/>
                <c:pt idx="0">
                  <c:v>0.5</c:v>
                </c:pt>
                <c:pt idx="1">
                  <c:v>0.5</c:v>
                </c:pt>
                <c:pt idx="4">
                  <c:v>0.1</c:v>
                </c:pt>
                <c:pt idx="5">
                  <c:v>0.4</c:v>
                </c:pt>
                <c:pt idx="6">
                  <c:v>0.4</c:v>
                </c:pt>
                <c:pt idx="7">
                  <c:v>0.1</c:v>
                </c:pt>
                <c:pt idx="10">
                  <c:v>0</c:v>
                </c:pt>
                <c:pt idx="11">
                  <c:v>0</c:v>
                </c:pt>
                <c:pt idx="12">
                  <c:v>1.0000000000000005E-2</c:v>
                </c:pt>
                <c:pt idx="13">
                  <c:v>4.0000000000000022E-2</c:v>
                </c:pt>
                <c:pt idx="14">
                  <c:v>0.12000000000000002</c:v>
                </c:pt>
                <c:pt idx="15">
                  <c:v>0.1800000000000001</c:v>
                </c:pt>
                <c:pt idx="16">
                  <c:v>0.12000000000000002</c:v>
                </c:pt>
                <c:pt idx="17">
                  <c:v>4.0000000000000022E-2</c:v>
                </c:pt>
                <c:pt idx="18">
                  <c:v>1.0000000000000005E-2</c:v>
                </c:pt>
                <c:pt idx="19">
                  <c:v>0</c:v>
                </c:pt>
                <c:pt idx="20">
                  <c:v>0</c:v>
                </c:pt>
              </c:numCache>
            </c:numRef>
          </c:val>
        </c:ser>
        <c:axId val="119015680"/>
        <c:axId val="119017472"/>
      </c:barChart>
      <c:catAx>
        <c:axId val="119015680"/>
        <c:scaling>
          <c:orientation val="minMax"/>
        </c:scaling>
        <c:axPos val="b"/>
        <c:numFmt formatCode="General" sourceLinked="1"/>
        <c:tickLblPos val="nextTo"/>
        <c:spPr>
          <a:ln w="4181">
            <a:solidFill>
              <a:srgbClr val="000000"/>
            </a:solidFill>
            <a:prstDash val="solid"/>
          </a:ln>
        </c:spPr>
        <c:txPr>
          <a:bodyPr rot="0" vert="horz"/>
          <a:lstStyle/>
          <a:p>
            <a:pPr>
              <a:defRPr sz="1053" b="0" i="0" u="none" strike="noStrike" baseline="0">
                <a:solidFill>
                  <a:srgbClr val="000000"/>
                </a:solidFill>
                <a:latin typeface="Arial Narrow"/>
                <a:ea typeface="Arial Narrow"/>
                <a:cs typeface="Arial Narrow"/>
              </a:defRPr>
            </a:pPr>
            <a:endParaRPr lang="id-ID"/>
          </a:p>
        </c:txPr>
        <c:crossAx val="119017472"/>
        <c:crosses val="autoZero"/>
        <c:auto val="1"/>
        <c:lblAlgn val="ctr"/>
        <c:lblOffset val="100"/>
        <c:tickLblSkip val="1"/>
        <c:tickMarkSkip val="1"/>
      </c:catAx>
      <c:valAx>
        <c:axId val="119017472"/>
        <c:scaling>
          <c:orientation val="minMax"/>
        </c:scaling>
        <c:axPos val="l"/>
        <c:numFmt formatCode="General" sourceLinked="1"/>
        <c:tickLblPos val="nextTo"/>
        <c:spPr>
          <a:ln w="4181">
            <a:solidFill>
              <a:srgbClr val="000000"/>
            </a:solidFill>
            <a:prstDash val="solid"/>
          </a:ln>
        </c:spPr>
        <c:txPr>
          <a:bodyPr rot="0" vert="horz"/>
          <a:lstStyle/>
          <a:p>
            <a:pPr>
              <a:defRPr sz="1185" b="0" i="0" u="none" strike="noStrike" baseline="0">
                <a:solidFill>
                  <a:srgbClr val="000000"/>
                </a:solidFill>
                <a:latin typeface="Arial"/>
                <a:ea typeface="Arial"/>
                <a:cs typeface="Arial"/>
              </a:defRPr>
            </a:pPr>
            <a:endParaRPr lang="id-ID"/>
          </a:p>
        </c:txPr>
        <c:crossAx val="119015680"/>
        <c:crosses val="autoZero"/>
        <c:crossBetween val="between"/>
      </c:valAx>
      <c:spPr>
        <a:noFill/>
        <a:ln w="16724">
          <a:solidFill>
            <a:srgbClr val="808080"/>
          </a:solidFill>
          <a:prstDash val="solid"/>
        </a:ln>
      </c:spPr>
    </c:plotArea>
    <c:plotVisOnly val="1"/>
    <c:dispBlanksAs val="gap"/>
  </c:chart>
  <c:spPr>
    <a:solidFill>
      <a:srgbClr val="FFFFFF"/>
    </a:solidFill>
    <a:ln w="4181">
      <a:solidFill>
        <a:srgbClr val="000000"/>
      </a:solidFill>
      <a:prstDash val="solid"/>
    </a:ln>
  </c:spPr>
  <c:txPr>
    <a:bodyPr/>
    <a:lstStyle/>
    <a:p>
      <a:pPr>
        <a:defRPr sz="1185" b="0" i="0" u="none" strike="noStrike" baseline="0">
          <a:solidFill>
            <a:srgbClr val="000000"/>
          </a:solidFill>
          <a:latin typeface="Arial"/>
          <a:ea typeface="Arial"/>
          <a:cs typeface="Arial"/>
        </a:defRPr>
      </a:pPr>
      <a:endParaRPr lang="id-ID"/>
    </a:p>
  </c:txPr>
  <c:externalData r:id="rId1"/>
</c:chartSpace>
</file>

<file path=ppt/drawings/_rels/vmlDrawing1.vml.rels><?xml version="1.0" encoding="UTF-8" standalone="yes"?>
<Relationships xmlns="http://schemas.openxmlformats.org/package/2006/relationships"><Relationship Id="rId1" Type="http://schemas.openxmlformats.org/officeDocument/2006/relationships/image" Target="../media/image4.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739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none" lIns="91440" tIns="45720" rIns="91440" bIns="45720" numCol="1" anchor="t" anchorCtr="0" compatLnSpc="1">
            <a:prstTxWarp prst="textNoShape">
              <a:avLst/>
            </a:prstTxWarp>
          </a:bodyPr>
          <a:lstStyle>
            <a:lvl1pPr eaLnBrk="1" hangingPunct="1">
              <a:defRPr sz="1200">
                <a:latin typeface="Tahoma" pitchFamily="34" charset="0"/>
              </a:defRPr>
            </a:lvl1pPr>
          </a:lstStyle>
          <a:p>
            <a:endParaRPr lang="en-US"/>
          </a:p>
        </p:txBody>
      </p:sp>
      <p:sp>
        <p:nvSpPr>
          <p:cNvPr id="187395"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none" lIns="91440" tIns="45720" rIns="91440" bIns="45720" numCol="1" anchor="t" anchorCtr="0" compatLnSpc="1">
            <a:prstTxWarp prst="textNoShape">
              <a:avLst/>
            </a:prstTxWarp>
          </a:bodyPr>
          <a:lstStyle>
            <a:lvl1pPr algn="r" eaLnBrk="1" hangingPunct="1">
              <a:defRPr sz="1200">
                <a:latin typeface="Tahoma" pitchFamily="34" charset="0"/>
              </a:defRPr>
            </a:lvl1pPr>
          </a:lstStyle>
          <a:p>
            <a:endParaRPr lang="en-US"/>
          </a:p>
        </p:txBody>
      </p:sp>
      <p:sp>
        <p:nvSpPr>
          <p:cNvPr id="18739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187397"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non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87398"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none" lIns="91440" tIns="45720" rIns="91440" bIns="45720" numCol="1" anchor="b" anchorCtr="0" compatLnSpc="1">
            <a:prstTxWarp prst="textNoShape">
              <a:avLst/>
            </a:prstTxWarp>
          </a:bodyPr>
          <a:lstStyle>
            <a:lvl1pPr eaLnBrk="1" hangingPunct="1">
              <a:defRPr sz="1200">
                <a:latin typeface="Tahoma" pitchFamily="34" charset="0"/>
              </a:defRPr>
            </a:lvl1pPr>
          </a:lstStyle>
          <a:p>
            <a:endParaRPr lang="en-US"/>
          </a:p>
        </p:txBody>
      </p:sp>
      <p:sp>
        <p:nvSpPr>
          <p:cNvPr id="187399"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none" lIns="91440" tIns="45720" rIns="91440" bIns="45720" numCol="1" anchor="b" anchorCtr="0" compatLnSpc="1">
            <a:prstTxWarp prst="textNoShape">
              <a:avLst/>
            </a:prstTxWarp>
          </a:bodyPr>
          <a:lstStyle>
            <a:lvl1pPr algn="r" eaLnBrk="1" hangingPunct="1">
              <a:defRPr sz="1200">
                <a:latin typeface="Tahoma" pitchFamily="34" charset="0"/>
              </a:defRPr>
            </a:lvl1pPr>
          </a:lstStyle>
          <a:p>
            <a:fld id="{2A707F1A-2E07-42BF-9B0F-C654D7524DE7}" type="slidenum">
              <a:rPr lang="en-US"/>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mn-ea"/>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mn-ea"/>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91490" name="Rectangle 2"/>
          <p:cNvSpPr>
            <a:spLocks noGrp="1" noChangeArrowheads="1"/>
          </p:cNvSpPr>
          <p:nvPr>
            <p:ph type="subTitle" idx="1"/>
          </p:nvPr>
        </p:nvSpPr>
        <p:spPr>
          <a:xfrm>
            <a:off x="2286000" y="3581400"/>
            <a:ext cx="5638800" cy="1905000"/>
          </a:xfrm>
        </p:spPr>
        <p:txBody>
          <a:bodyPr/>
          <a:lstStyle>
            <a:lvl1pPr marL="0" indent="0">
              <a:buFont typeface="Wingdings" pitchFamily="2" charset="2"/>
              <a:buNone/>
              <a:defRPr/>
            </a:lvl1pPr>
          </a:lstStyle>
          <a:p>
            <a:r>
              <a:rPr lang="en-US"/>
              <a:t>Click to edit Master subtitle style</a:t>
            </a:r>
          </a:p>
        </p:txBody>
      </p:sp>
      <p:sp>
        <p:nvSpPr>
          <p:cNvPr id="191491" name="Rectangle 3"/>
          <p:cNvSpPr>
            <a:spLocks noGrp="1" noChangeArrowheads="1"/>
          </p:cNvSpPr>
          <p:nvPr>
            <p:ph type="dt" sz="half" idx="2"/>
          </p:nvPr>
        </p:nvSpPr>
        <p:spPr>
          <a:xfrm>
            <a:off x="685800" y="6248400"/>
            <a:ext cx="1905000" cy="457200"/>
          </a:xfrm>
        </p:spPr>
        <p:txBody>
          <a:bodyPr/>
          <a:lstStyle>
            <a:lvl1pPr>
              <a:defRPr/>
            </a:lvl1pPr>
          </a:lstStyle>
          <a:p>
            <a:endParaRPr lang="en-US"/>
          </a:p>
        </p:txBody>
      </p:sp>
      <p:sp>
        <p:nvSpPr>
          <p:cNvPr id="191492" name="Rectangle 4"/>
          <p:cNvSpPr>
            <a:spLocks noGrp="1" noChangeArrowheads="1"/>
          </p:cNvSpPr>
          <p:nvPr>
            <p:ph type="ftr" sz="quarter" idx="3"/>
          </p:nvPr>
        </p:nvSpPr>
        <p:spPr>
          <a:xfrm>
            <a:off x="3124200" y="6248400"/>
            <a:ext cx="2895600" cy="457200"/>
          </a:xfrm>
        </p:spPr>
        <p:txBody>
          <a:bodyPr/>
          <a:lstStyle>
            <a:lvl1pPr>
              <a:defRPr/>
            </a:lvl1pPr>
          </a:lstStyle>
          <a:p>
            <a:endParaRPr lang="en-US"/>
          </a:p>
        </p:txBody>
      </p:sp>
      <p:sp>
        <p:nvSpPr>
          <p:cNvPr id="191493" name="Rectangle 5"/>
          <p:cNvSpPr>
            <a:spLocks noGrp="1" noChangeArrowheads="1"/>
          </p:cNvSpPr>
          <p:nvPr>
            <p:ph type="sldNum" sz="quarter" idx="4"/>
          </p:nvPr>
        </p:nvSpPr>
        <p:spPr>
          <a:xfrm>
            <a:off x="6553200" y="6248400"/>
            <a:ext cx="1905000" cy="457200"/>
          </a:xfrm>
        </p:spPr>
        <p:txBody>
          <a:bodyPr/>
          <a:lstStyle>
            <a:lvl1pPr>
              <a:defRPr/>
            </a:lvl1pPr>
          </a:lstStyle>
          <a:p>
            <a:fld id="{B3C97607-42CA-446E-9065-0B31AF03930A}" type="slidenum">
              <a:rPr lang="en-US"/>
              <a:pPr/>
              <a:t>‹#›</a:t>
            </a:fld>
            <a:endParaRPr lang="en-US"/>
          </a:p>
        </p:txBody>
      </p:sp>
      <p:grpSp>
        <p:nvGrpSpPr>
          <p:cNvPr id="191494" name="Group 6"/>
          <p:cNvGrpSpPr>
            <a:grpSpLocks/>
          </p:cNvGrpSpPr>
          <p:nvPr/>
        </p:nvGrpSpPr>
        <p:grpSpPr bwMode="auto">
          <a:xfrm>
            <a:off x="0" y="914400"/>
            <a:ext cx="8686800" cy="2514600"/>
            <a:chOff x="0" y="576"/>
            <a:chExt cx="5472" cy="1584"/>
          </a:xfrm>
        </p:grpSpPr>
        <p:sp>
          <p:nvSpPr>
            <p:cNvPr id="191495" name="Oval 7"/>
            <p:cNvSpPr>
              <a:spLocks noChangeArrowheads="1"/>
            </p:cNvSpPr>
            <p:nvPr/>
          </p:nvSpPr>
          <p:spPr bwMode="auto">
            <a:xfrm>
              <a:off x="144" y="576"/>
              <a:ext cx="1584" cy="1584"/>
            </a:xfrm>
            <a:prstGeom prst="ellipse">
              <a:avLst/>
            </a:prstGeom>
            <a:noFill/>
            <a:ln w="12700">
              <a:solidFill>
                <a:schemeClr val="accent1"/>
              </a:solidFill>
              <a:round/>
              <a:headEnd/>
              <a:tailEnd/>
            </a:ln>
            <a:effectLst/>
          </p:spPr>
          <p:txBody>
            <a:bodyPr wrap="none" anchor="ctr"/>
            <a:lstStyle/>
            <a:p>
              <a:pPr algn="ctr" eaLnBrk="1" hangingPunct="1"/>
              <a:endParaRPr lang="id-ID"/>
            </a:p>
          </p:txBody>
        </p:sp>
        <p:sp>
          <p:nvSpPr>
            <p:cNvPr id="191496" name="Rectangle 8"/>
            <p:cNvSpPr>
              <a:spLocks noChangeArrowheads="1"/>
            </p:cNvSpPr>
            <p:nvPr/>
          </p:nvSpPr>
          <p:spPr bwMode="hidden">
            <a:xfrm>
              <a:off x="0" y="1056"/>
              <a:ext cx="2976" cy="720"/>
            </a:xfrm>
            <a:prstGeom prst="rect">
              <a:avLst/>
            </a:prstGeom>
            <a:solidFill>
              <a:schemeClr val="accent2"/>
            </a:solidFill>
            <a:ln w="9525">
              <a:noFill/>
              <a:miter lim="800000"/>
              <a:headEnd/>
              <a:tailEnd/>
            </a:ln>
            <a:effectLst/>
          </p:spPr>
          <p:txBody>
            <a:bodyPr wrap="none" anchor="ctr"/>
            <a:lstStyle/>
            <a:p>
              <a:pPr algn="ctr" eaLnBrk="1" hangingPunct="1"/>
              <a:endParaRPr lang="id-ID" sz="2400">
                <a:latin typeface="Times New Roman" pitchFamily="18" charset="0"/>
              </a:endParaRPr>
            </a:p>
          </p:txBody>
        </p:sp>
        <p:sp>
          <p:nvSpPr>
            <p:cNvPr id="191497" name="Rectangle 9"/>
            <p:cNvSpPr>
              <a:spLocks noChangeArrowheads="1"/>
            </p:cNvSpPr>
            <p:nvPr/>
          </p:nvSpPr>
          <p:spPr bwMode="hidden">
            <a:xfrm>
              <a:off x="2496" y="1056"/>
              <a:ext cx="2976" cy="720"/>
            </a:xfrm>
            <a:prstGeom prst="rect">
              <a:avLst/>
            </a:prstGeom>
            <a:gradFill rotWithShape="0">
              <a:gsLst>
                <a:gs pos="0">
                  <a:schemeClr val="accent2"/>
                </a:gs>
                <a:gs pos="100000">
                  <a:schemeClr val="bg1"/>
                </a:gs>
              </a:gsLst>
              <a:lin ang="0" scaled="1"/>
            </a:gradFill>
            <a:ln w="9525">
              <a:noFill/>
              <a:miter lim="800000"/>
              <a:headEnd/>
              <a:tailEnd/>
            </a:ln>
            <a:effectLst/>
          </p:spPr>
          <p:txBody>
            <a:bodyPr wrap="none" anchor="ctr"/>
            <a:lstStyle/>
            <a:p>
              <a:pPr algn="ctr" eaLnBrk="1" hangingPunct="1"/>
              <a:endParaRPr lang="id-ID" sz="2400">
                <a:latin typeface="Times New Roman" pitchFamily="18" charset="0"/>
              </a:endParaRPr>
            </a:p>
          </p:txBody>
        </p:sp>
        <p:sp>
          <p:nvSpPr>
            <p:cNvPr id="191498" name="Freeform 10"/>
            <p:cNvSpPr>
              <a:spLocks noChangeArrowheads="1"/>
            </p:cNvSpPr>
            <p:nvPr/>
          </p:nvSpPr>
          <p:spPr bwMode="auto">
            <a:xfrm>
              <a:off x="384" y="960"/>
              <a:ext cx="144" cy="913"/>
            </a:xfrm>
            <a:custGeom>
              <a:avLst/>
              <a:gdLst/>
              <a:ahLst/>
              <a:cxnLst>
                <a:cxn ang="0">
                  <a:pos x="1000" y="1000"/>
                </a:cxn>
                <a:cxn ang="0">
                  <a:pos x="0" y="1000"/>
                </a:cxn>
                <a:cxn ang="0">
                  <a:pos x="0" y="0"/>
                </a:cxn>
                <a:cxn ang="0">
                  <a:pos x="1000" y="0"/>
                </a:cxn>
              </a:cxnLst>
              <a:rect l="0" t="0" r="r" b="b"/>
              <a:pathLst>
                <a:path w="1000" h="1000">
                  <a:moveTo>
                    <a:pt x="1000" y="1000"/>
                  </a:moveTo>
                  <a:lnTo>
                    <a:pt x="0" y="1000"/>
                  </a:lnTo>
                  <a:lnTo>
                    <a:pt x="0" y="0"/>
                  </a:lnTo>
                  <a:lnTo>
                    <a:pt x="1000" y="0"/>
                  </a:lnTo>
                </a:path>
              </a:pathLst>
            </a:custGeom>
            <a:noFill/>
            <a:ln w="76200" cmpd="sng">
              <a:solidFill>
                <a:schemeClr val="tx2"/>
              </a:solidFill>
              <a:miter lim="800000"/>
              <a:headEnd/>
              <a:tailEnd/>
            </a:ln>
          </p:spPr>
          <p:txBody>
            <a:bodyPr/>
            <a:lstStyle/>
            <a:p>
              <a:endParaRPr lang="id-ID"/>
            </a:p>
          </p:txBody>
        </p:sp>
        <p:sp>
          <p:nvSpPr>
            <p:cNvPr id="191499" name="Freeform 11"/>
            <p:cNvSpPr>
              <a:spLocks noChangeArrowheads="1"/>
            </p:cNvSpPr>
            <p:nvPr/>
          </p:nvSpPr>
          <p:spPr bwMode="auto">
            <a:xfrm>
              <a:off x="4944" y="762"/>
              <a:ext cx="165" cy="864"/>
            </a:xfrm>
            <a:custGeom>
              <a:avLst/>
              <a:gdLst/>
              <a:ahLst/>
              <a:cxnLst>
                <a:cxn ang="0">
                  <a:pos x="0" y="0"/>
                </a:cxn>
                <a:cxn ang="0">
                  <a:pos x="1000" y="0"/>
                </a:cxn>
                <a:cxn ang="0">
                  <a:pos x="1000" y="1000"/>
                </a:cxn>
                <a:cxn ang="0">
                  <a:pos x="0" y="1000"/>
                </a:cxn>
              </a:cxnLst>
              <a:rect l="0" t="0" r="r" b="b"/>
              <a:pathLst>
                <a:path w="1000" h="1000">
                  <a:moveTo>
                    <a:pt x="0" y="0"/>
                  </a:moveTo>
                  <a:lnTo>
                    <a:pt x="1000" y="0"/>
                  </a:lnTo>
                  <a:lnTo>
                    <a:pt x="1000" y="1000"/>
                  </a:lnTo>
                  <a:lnTo>
                    <a:pt x="0" y="1000"/>
                  </a:lnTo>
                </a:path>
              </a:pathLst>
            </a:custGeom>
            <a:noFill/>
            <a:ln w="76200" cap="flat" cmpd="sng">
              <a:solidFill>
                <a:schemeClr val="accent1"/>
              </a:solidFill>
              <a:prstDash val="solid"/>
              <a:miter lim="800000"/>
              <a:headEnd/>
              <a:tailEnd/>
            </a:ln>
          </p:spPr>
          <p:txBody>
            <a:bodyPr/>
            <a:lstStyle/>
            <a:p>
              <a:endParaRPr lang="id-ID"/>
            </a:p>
          </p:txBody>
        </p:sp>
      </p:grpSp>
      <p:sp>
        <p:nvSpPr>
          <p:cNvPr id="191500" name="Rectangle 12"/>
          <p:cNvSpPr>
            <a:spLocks noGrp="1" noChangeArrowheads="1"/>
          </p:cNvSpPr>
          <p:nvPr>
            <p:ph type="ctrTitle"/>
          </p:nvPr>
        </p:nvSpPr>
        <p:spPr>
          <a:xfrm>
            <a:off x="838200" y="1443038"/>
            <a:ext cx="7086600" cy="1600200"/>
          </a:xfrm>
        </p:spPr>
        <p:txBody>
          <a:bodyPr anchor="ctr"/>
          <a:lstStyle>
            <a:lvl1pPr>
              <a:defRPr/>
            </a:lvl1pPr>
          </a:lstStyle>
          <a:p>
            <a:r>
              <a:rPr lang="en-US"/>
              <a:t>Click to edit Master 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C3589E42-5AF8-4B8F-A312-326724E7B93A}"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91313" y="96838"/>
            <a:ext cx="1919287" cy="5999162"/>
          </a:xfrm>
        </p:spPr>
        <p:txBody>
          <a:bodyPr vert="eaVert"/>
          <a:lstStyle/>
          <a:p>
            <a:r>
              <a:rPr lang="en-US" smtClean="0"/>
              <a:t>Click to edit Master title style</a:t>
            </a:r>
            <a:endParaRPr lang="id-ID"/>
          </a:p>
        </p:txBody>
      </p:sp>
      <p:sp>
        <p:nvSpPr>
          <p:cNvPr id="3" name="Vertical Text Placeholder 2"/>
          <p:cNvSpPr>
            <a:spLocks noGrp="1"/>
          </p:cNvSpPr>
          <p:nvPr>
            <p:ph type="body" orient="vert" idx="1"/>
          </p:nvPr>
        </p:nvSpPr>
        <p:spPr>
          <a:xfrm>
            <a:off x="931863" y="96838"/>
            <a:ext cx="5607050" cy="59991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107C83ED-F84A-45A0-858A-8FC7E031C186}"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7A95AA39-D04B-4570-9D8E-C5C06C278841}"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id-ID"/>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9E8C7A13-37FD-4DE0-8800-8B520BCE8793}"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sz="half" idx="1"/>
          </p:nvPr>
        </p:nvSpPr>
        <p:spPr>
          <a:xfrm>
            <a:off x="949325" y="1981200"/>
            <a:ext cx="3754438"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Content Placeholder 3"/>
          <p:cNvSpPr>
            <a:spLocks noGrp="1"/>
          </p:cNvSpPr>
          <p:nvPr>
            <p:ph sz="half" idx="2"/>
          </p:nvPr>
        </p:nvSpPr>
        <p:spPr>
          <a:xfrm>
            <a:off x="4856163" y="1981200"/>
            <a:ext cx="3754437"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A16CD12D-F4C7-493B-B9CD-B1F52F5B3B47}"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id-ID"/>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A42214D9-4780-4E3E-B7C5-B608A4D62670}"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A7A4443F-1953-4C26-8FF5-04B43F1DA0F4}"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A2F288B6-58C1-42C6-A7DE-43E347244243}"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id-ID"/>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DF9E6E37-431E-4188-9283-C16ED944A0C9}"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id-ID"/>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d-ID"/>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936DD080-362C-45E6-AB05-6A65175463ED}"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0466" name="Rectangle 2"/>
          <p:cNvSpPr>
            <a:spLocks noChangeArrowheads="1"/>
          </p:cNvSpPr>
          <p:nvPr/>
        </p:nvSpPr>
        <p:spPr bwMode="auto">
          <a:xfrm>
            <a:off x="0" y="1377950"/>
            <a:ext cx="2133600" cy="101600"/>
          </a:xfrm>
          <a:prstGeom prst="rect">
            <a:avLst/>
          </a:prstGeom>
          <a:solidFill>
            <a:schemeClr val="accent2"/>
          </a:solidFill>
          <a:ln w="9525">
            <a:noFill/>
            <a:miter lim="800000"/>
            <a:headEnd/>
            <a:tailEnd/>
          </a:ln>
          <a:effectLst/>
        </p:spPr>
        <p:txBody>
          <a:bodyPr wrap="none" anchor="ctr"/>
          <a:lstStyle/>
          <a:p>
            <a:pPr algn="ctr" eaLnBrk="1" hangingPunct="1"/>
            <a:endParaRPr lang="id-ID" sz="2400">
              <a:latin typeface="Times New Roman" pitchFamily="18" charset="0"/>
            </a:endParaRPr>
          </a:p>
        </p:txBody>
      </p:sp>
      <p:sp>
        <p:nvSpPr>
          <p:cNvPr id="190467" name="Rectangle 3"/>
          <p:cNvSpPr>
            <a:spLocks noChangeArrowheads="1"/>
          </p:cNvSpPr>
          <p:nvPr/>
        </p:nvSpPr>
        <p:spPr bwMode="auto">
          <a:xfrm>
            <a:off x="1447800" y="1377950"/>
            <a:ext cx="7239000" cy="101600"/>
          </a:xfrm>
          <a:prstGeom prst="rect">
            <a:avLst/>
          </a:prstGeom>
          <a:gradFill rotWithShape="0">
            <a:gsLst>
              <a:gs pos="0">
                <a:schemeClr val="accent2"/>
              </a:gs>
              <a:gs pos="100000">
                <a:schemeClr val="bg1"/>
              </a:gs>
            </a:gsLst>
            <a:lin ang="0" scaled="1"/>
          </a:gradFill>
          <a:ln w="9525">
            <a:noFill/>
            <a:miter lim="800000"/>
            <a:headEnd/>
            <a:tailEnd/>
          </a:ln>
          <a:effectLst/>
        </p:spPr>
        <p:txBody>
          <a:bodyPr wrap="none" anchor="ctr"/>
          <a:lstStyle/>
          <a:p>
            <a:pPr algn="ctr" eaLnBrk="1" hangingPunct="1"/>
            <a:endParaRPr lang="id-ID" sz="2400">
              <a:latin typeface="Times New Roman" pitchFamily="18" charset="0"/>
            </a:endParaRPr>
          </a:p>
        </p:txBody>
      </p:sp>
      <p:sp>
        <p:nvSpPr>
          <p:cNvPr id="190468" name="Rectangle 4"/>
          <p:cNvSpPr>
            <a:spLocks noGrp="1" noChangeArrowheads="1"/>
          </p:cNvSpPr>
          <p:nvPr>
            <p:ph type="title"/>
          </p:nvPr>
        </p:nvSpPr>
        <p:spPr bwMode="auto">
          <a:xfrm>
            <a:off x="931863" y="96838"/>
            <a:ext cx="7158037" cy="141287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90469" name="Rectangle 5"/>
          <p:cNvSpPr>
            <a:spLocks noGrp="1" noChangeArrowheads="1"/>
          </p:cNvSpPr>
          <p:nvPr>
            <p:ph type="body" idx="1"/>
          </p:nvPr>
        </p:nvSpPr>
        <p:spPr bwMode="auto">
          <a:xfrm>
            <a:off x="949325" y="1981200"/>
            <a:ext cx="7661275"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90470" name="Rectangle 6"/>
          <p:cNvSpPr>
            <a:spLocks noGrp="1" noChangeArrowheads="1"/>
          </p:cNvSpPr>
          <p:nvPr>
            <p:ph type="dt" sz="half" idx="2"/>
          </p:nvPr>
        </p:nvSpPr>
        <p:spPr bwMode="auto">
          <a:xfrm>
            <a:off x="94615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000"/>
            </a:lvl1pPr>
          </a:lstStyle>
          <a:p>
            <a:endParaRPr lang="en-US"/>
          </a:p>
        </p:txBody>
      </p:sp>
      <p:sp>
        <p:nvSpPr>
          <p:cNvPr id="190471" name="Rectangle 7"/>
          <p:cNvSpPr>
            <a:spLocks noGrp="1" noChangeArrowheads="1"/>
          </p:cNvSpPr>
          <p:nvPr>
            <p:ph type="ftr" sz="quarter" idx="3"/>
          </p:nvPr>
        </p:nvSpPr>
        <p:spPr bwMode="auto">
          <a:xfrm>
            <a:off x="33528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000"/>
            </a:lvl1pPr>
          </a:lstStyle>
          <a:p>
            <a:endParaRPr lang="en-US"/>
          </a:p>
        </p:txBody>
      </p:sp>
      <p:sp>
        <p:nvSpPr>
          <p:cNvPr id="190472" name="Rectangle 8"/>
          <p:cNvSpPr>
            <a:spLocks noGrp="1" noChangeArrowheads="1"/>
          </p:cNvSpPr>
          <p:nvPr>
            <p:ph type="sldNum" sz="quarter" idx="4"/>
          </p:nvPr>
        </p:nvSpPr>
        <p:spPr bwMode="auto">
          <a:xfrm>
            <a:off x="67056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000"/>
            </a:lvl1pPr>
          </a:lstStyle>
          <a:p>
            <a:fld id="{309083E8-0851-4CBF-A667-70A53CBAD423}" type="slidenum">
              <a:rPr lang="en-US"/>
              <a:pPr/>
              <a:t>‹#›</a:t>
            </a:fld>
            <a:endParaRPr lang="en-US"/>
          </a:p>
        </p:txBody>
      </p:sp>
      <p:sp>
        <p:nvSpPr>
          <p:cNvPr id="190473" name="Freeform 9"/>
          <p:cNvSpPr>
            <a:spLocks noChangeArrowheads="1"/>
          </p:cNvSpPr>
          <p:nvPr/>
        </p:nvSpPr>
        <p:spPr bwMode="auto">
          <a:xfrm>
            <a:off x="609600" y="533400"/>
            <a:ext cx="152400" cy="1066800"/>
          </a:xfrm>
          <a:custGeom>
            <a:avLst/>
            <a:gdLst/>
            <a:ahLst/>
            <a:cxnLst>
              <a:cxn ang="0">
                <a:pos x="1000" y="1000"/>
              </a:cxn>
              <a:cxn ang="0">
                <a:pos x="0" y="1000"/>
              </a:cxn>
              <a:cxn ang="0">
                <a:pos x="0" y="0"/>
              </a:cxn>
              <a:cxn ang="0">
                <a:pos x="1000" y="0"/>
              </a:cxn>
            </a:cxnLst>
            <a:rect l="0" t="0" r="r" b="b"/>
            <a:pathLst>
              <a:path w="1000" h="1000">
                <a:moveTo>
                  <a:pt x="1000" y="1000"/>
                </a:moveTo>
                <a:lnTo>
                  <a:pt x="0" y="1000"/>
                </a:lnTo>
                <a:lnTo>
                  <a:pt x="0" y="0"/>
                </a:lnTo>
                <a:lnTo>
                  <a:pt x="1000" y="0"/>
                </a:lnTo>
              </a:path>
            </a:pathLst>
          </a:custGeom>
          <a:noFill/>
          <a:ln w="76200" cmpd="sng">
            <a:solidFill>
              <a:schemeClr val="tx2"/>
            </a:solidFill>
            <a:miter lim="800000"/>
            <a:headEnd/>
            <a:tailEnd/>
          </a:ln>
        </p:spPr>
        <p:txBody>
          <a:bodyPr/>
          <a:lstStyle/>
          <a:p>
            <a:endParaRPr lang="id-ID"/>
          </a:p>
        </p:txBody>
      </p:sp>
      <p:sp>
        <p:nvSpPr>
          <p:cNvPr id="190474" name="Freeform 10"/>
          <p:cNvSpPr>
            <a:spLocks noChangeArrowheads="1"/>
          </p:cNvSpPr>
          <p:nvPr/>
        </p:nvSpPr>
        <p:spPr bwMode="auto">
          <a:xfrm>
            <a:off x="8458200" y="304800"/>
            <a:ext cx="152400" cy="1073150"/>
          </a:xfrm>
          <a:custGeom>
            <a:avLst/>
            <a:gdLst/>
            <a:ahLst/>
            <a:cxnLst>
              <a:cxn ang="0">
                <a:pos x="0" y="0"/>
              </a:cxn>
              <a:cxn ang="0">
                <a:pos x="1000" y="0"/>
              </a:cxn>
              <a:cxn ang="0">
                <a:pos x="1000" y="1000"/>
              </a:cxn>
              <a:cxn ang="0">
                <a:pos x="0" y="1000"/>
              </a:cxn>
            </a:cxnLst>
            <a:rect l="0" t="0" r="r" b="b"/>
            <a:pathLst>
              <a:path w="1000" h="1000">
                <a:moveTo>
                  <a:pt x="0" y="0"/>
                </a:moveTo>
                <a:lnTo>
                  <a:pt x="1000" y="0"/>
                </a:lnTo>
                <a:lnTo>
                  <a:pt x="1000" y="1000"/>
                </a:lnTo>
                <a:lnTo>
                  <a:pt x="0" y="1000"/>
                </a:lnTo>
              </a:path>
            </a:pathLst>
          </a:custGeom>
          <a:noFill/>
          <a:ln w="76200" cap="flat" cmpd="sng">
            <a:solidFill>
              <a:schemeClr val="accent1"/>
            </a:solidFill>
            <a:prstDash val="solid"/>
            <a:miter lim="800000"/>
            <a:headEnd/>
            <a:tailEnd/>
          </a:ln>
        </p:spPr>
        <p:txBody>
          <a:bodyPr/>
          <a:lstStyle/>
          <a:p>
            <a:endParaRPr lang="id-ID"/>
          </a:p>
        </p:txBody>
      </p:sp>
    </p:spTree>
  </p:cSld>
  <p:clrMap bg1="lt1" tx1="dk1" bg2="lt2" tx2="dk2" accent1="accent1" accent2="accent2" accent3="accent3" accent4="accent4" accent5="accent5" accent6="accent6" hlink="hlink" folHlink="folHlink"/>
  <p:sldLayoutIdLst>
    <p:sldLayoutId id="2147483660"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Lst>
  <p:hf hdr="0" ftr="0" dt="0"/>
  <p:txStyles>
    <p:titleStyle>
      <a:lvl1pPr algn="l" rtl="0" fontAlgn="base">
        <a:spcBef>
          <a:spcPct val="0"/>
        </a:spcBef>
        <a:spcAft>
          <a:spcPct val="0"/>
        </a:spcAft>
        <a:defRPr sz="4000">
          <a:solidFill>
            <a:schemeClr val="tx2"/>
          </a:solidFill>
          <a:latin typeface="+mj-lt"/>
          <a:ea typeface="+mj-ea"/>
          <a:cs typeface="+mj-cs"/>
        </a:defRPr>
      </a:lvl1pPr>
      <a:lvl2pPr algn="l" rtl="0" fontAlgn="base">
        <a:spcBef>
          <a:spcPct val="0"/>
        </a:spcBef>
        <a:spcAft>
          <a:spcPct val="0"/>
        </a:spcAft>
        <a:defRPr sz="4000">
          <a:solidFill>
            <a:schemeClr val="tx2"/>
          </a:solidFill>
          <a:latin typeface="Arial" charset="0"/>
        </a:defRPr>
      </a:lvl2pPr>
      <a:lvl3pPr algn="l" rtl="0" fontAlgn="base">
        <a:spcBef>
          <a:spcPct val="0"/>
        </a:spcBef>
        <a:spcAft>
          <a:spcPct val="0"/>
        </a:spcAft>
        <a:defRPr sz="4000">
          <a:solidFill>
            <a:schemeClr val="tx2"/>
          </a:solidFill>
          <a:latin typeface="Arial" charset="0"/>
        </a:defRPr>
      </a:lvl3pPr>
      <a:lvl4pPr algn="l" rtl="0" fontAlgn="base">
        <a:spcBef>
          <a:spcPct val="0"/>
        </a:spcBef>
        <a:spcAft>
          <a:spcPct val="0"/>
        </a:spcAft>
        <a:defRPr sz="4000">
          <a:solidFill>
            <a:schemeClr val="tx2"/>
          </a:solidFill>
          <a:latin typeface="Arial" charset="0"/>
        </a:defRPr>
      </a:lvl4pPr>
      <a:lvl5pPr algn="l" rtl="0" fontAlgn="base">
        <a:spcBef>
          <a:spcPct val="0"/>
        </a:spcBef>
        <a:spcAft>
          <a:spcPct val="0"/>
        </a:spcAft>
        <a:defRPr sz="4000">
          <a:solidFill>
            <a:schemeClr val="tx2"/>
          </a:solidFill>
          <a:latin typeface="Arial" charset="0"/>
        </a:defRPr>
      </a:lvl5pPr>
      <a:lvl6pPr marL="457200" algn="l" rtl="0" fontAlgn="base">
        <a:spcBef>
          <a:spcPct val="0"/>
        </a:spcBef>
        <a:spcAft>
          <a:spcPct val="0"/>
        </a:spcAft>
        <a:defRPr sz="4000">
          <a:solidFill>
            <a:schemeClr val="tx2"/>
          </a:solidFill>
          <a:latin typeface="Arial" charset="0"/>
        </a:defRPr>
      </a:lvl6pPr>
      <a:lvl7pPr marL="914400" algn="l" rtl="0" fontAlgn="base">
        <a:spcBef>
          <a:spcPct val="0"/>
        </a:spcBef>
        <a:spcAft>
          <a:spcPct val="0"/>
        </a:spcAft>
        <a:defRPr sz="4000">
          <a:solidFill>
            <a:schemeClr val="tx2"/>
          </a:solidFill>
          <a:latin typeface="Arial" charset="0"/>
        </a:defRPr>
      </a:lvl7pPr>
      <a:lvl8pPr marL="1371600" algn="l" rtl="0" fontAlgn="base">
        <a:spcBef>
          <a:spcPct val="0"/>
        </a:spcBef>
        <a:spcAft>
          <a:spcPct val="0"/>
        </a:spcAft>
        <a:defRPr sz="4000">
          <a:solidFill>
            <a:schemeClr val="tx2"/>
          </a:solidFill>
          <a:latin typeface="Arial" charset="0"/>
        </a:defRPr>
      </a:lvl8pPr>
      <a:lvl9pPr marL="1828800" algn="l" rtl="0" fontAlgn="base">
        <a:spcBef>
          <a:spcPct val="0"/>
        </a:spcBef>
        <a:spcAft>
          <a:spcPct val="0"/>
        </a:spcAft>
        <a:defRPr sz="4000">
          <a:solidFill>
            <a:schemeClr val="tx2"/>
          </a:solidFill>
          <a:latin typeface="Arial" charset="0"/>
        </a:defRPr>
      </a:lvl9pPr>
    </p:titleStyle>
    <p:bodyStyle>
      <a:lvl1pPr marL="447675" indent="-447675" algn="l" rtl="0" fontAlgn="base">
        <a:spcBef>
          <a:spcPct val="20000"/>
        </a:spcBef>
        <a:spcAft>
          <a:spcPct val="0"/>
        </a:spcAft>
        <a:buClr>
          <a:schemeClr val="accent1"/>
        </a:buClr>
        <a:buSzPct val="70000"/>
        <a:buFont typeface="Wingdings" pitchFamily="2" charset="2"/>
        <a:buChar char="n"/>
        <a:defRPr sz="3200">
          <a:solidFill>
            <a:schemeClr val="tx1"/>
          </a:solidFill>
          <a:latin typeface="+mn-lt"/>
          <a:ea typeface="+mn-ea"/>
          <a:cs typeface="+mn-cs"/>
        </a:defRPr>
      </a:lvl1pPr>
      <a:lvl2pPr marL="889000" indent="-439738" algn="l" rtl="0" fontAlgn="base">
        <a:spcBef>
          <a:spcPct val="20000"/>
        </a:spcBef>
        <a:spcAft>
          <a:spcPct val="0"/>
        </a:spcAft>
        <a:buClr>
          <a:schemeClr val="hlink"/>
        </a:buClr>
        <a:buSzPct val="65000"/>
        <a:buFont typeface="Wingdings" pitchFamily="2" charset="2"/>
        <a:buChar char="¡"/>
        <a:defRPr sz="2800">
          <a:solidFill>
            <a:schemeClr val="tx1"/>
          </a:solidFill>
          <a:latin typeface="+mn-lt"/>
        </a:defRPr>
      </a:lvl2pPr>
      <a:lvl3pPr marL="1293813" indent="-403225" algn="l" rtl="0" fontAlgn="base">
        <a:spcBef>
          <a:spcPct val="20000"/>
        </a:spcBef>
        <a:spcAft>
          <a:spcPct val="0"/>
        </a:spcAft>
        <a:buClr>
          <a:schemeClr val="accent1"/>
        </a:buClr>
        <a:buSzPct val="70000"/>
        <a:buFont typeface="Wingdings" pitchFamily="2" charset="2"/>
        <a:buChar char="n"/>
        <a:defRPr sz="2400">
          <a:solidFill>
            <a:schemeClr val="tx1"/>
          </a:solidFill>
          <a:latin typeface="+mn-lt"/>
        </a:defRPr>
      </a:lvl3pPr>
      <a:lvl4pPr marL="1681163" indent="-385763" algn="l" rtl="0" fontAlgn="base">
        <a:spcBef>
          <a:spcPct val="20000"/>
        </a:spcBef>
        <a:spcAft>
          <a:spcPct val="0"/>
        </a:spcAft>
        <a:buClr>
          <a:schemeClr val="hlink"/>
        </a:buClr>
        <a:buSzPct val="75000"/>
        <a:buFont typeface="Wingdings" pitchFamily="2" charset="2"/>
        <a:buChar char="¡"/>
        <a:defRPr sz="2000">
          <a:solidFill>
            <a:schemeClr val="tx1"/>
          </a:solidFill>
          <a:latin typeface="+mn-lt"/>
        </a:defRPr>
      </a:lvl4pPr>
      <a:lvl5pPr marL="2070100" indent="-387350" algn="l" rtl="0" fontAlgn="base">
        <a:spcBef>
          <a:spcPct val="20000"/>
        </a:spcBef>
        <a:spcAft>
          <a:spcPct val="0"/>
        </a:spcAft>
        <a:buClr>
          <a:schemeClr val="accent1"/>
        </a:buClr>
        <a:buSzPct val="70000"/>
        <a:buFont typeface="Wingdings" pitchFamily="2" charset="2"/>
        <a:buChar char="n"/>
        <a:defRPr sz="2000">
          <a:solidFill>
            <a:schemeClr val="tx1"/>
          </a:solidFill>
          <a:latin typeface="+mn-lt"/>
        </a:defRPr>
      </a:lvl5pPr>
      <a:lvl6pPr marL="2527300" indent="-387350" algn="l" rtl="0" fontAlgn="base">
        <a:spcBef>
          <a:spcPct val="20000"/>
        </a:spcBef>
        <a:spcAft>
          <a:spcPct val="0"/>
        </a:spcAft>
        <a:buClr>
          <a:schemeClr val="accent1"/>
        </a:buClr>
        <a:buSzPct val="70000"/>
        <a:buFont typeface="Wingdings" pitchFamily="2" charset="2"/>
        <a:buChar char="n"/>
        <a:defRPr sz="2000">
          <a:solidFill>
            <a:schemeClr val="tx1"/>
          </a:solidFill>
          <a:latin typeface="+mn-lt"/>
        </a:defRPr>
      </a:lvl6pPr>
      <a:lvl7pPr marL="2984500" indent="-387350" algn="l" rtl="0" fontAlgn="base">
        <a:spcBef>
          <a:spcPct val="20000"/>
        </a:spcBef>
        <a:spcAft>
          <a:spcPct val="0"/>
        </a:spcAft>
        <a:buClr>
          <a:schemeClr val="accent1"/>
        </a:buClr>
        <a:buSzPct val="70000"/>
        <a:buFont typeface="Wingdings" pitchFamily="2" charset="2"/>
        <a:buChar char="n"/>
        <a:defRPr sz="2000">
          <a:solidFill>
            <a:schemeClr val="tx1"/>
          </a:solidFill>
          <a:latin typeface="+mn-lt"/>
        </a:defRPr>
      </a:lvl7pPr>
      <a:lvl8pPr marL="3441700" indent="-387350" algn="l" rtl="0" fontAlgn="base">
        <a:spcBef>
          <a:spcPct val="20000"/>
        </a:spcBef>
        <a:spcAft>
          <a:spcPct val="0"/>
        </a:spcAft>
        <a:buClr>
          <a:schemeClr val="accent1"/>
        </a:buClr>
        <a:buSzPct val="70000"/>
        <a:buFont typeface="Wingdings" pitchFamily="2" charset="2"/>
        <a:buChar char="n"/>
        <a:defRPr sz="2000">
          <a:solidFill>
            <a:schemeClr val="tx1"/>
          </a:solidFill>
          <a:latin typeface="+mn-lt"/>
        </a:defRPr>
      </a:lvl8pPr>
      <a:lvl9pPr marL="3898900" indent="-387350" algn="l" rtl="0" fontAlgn="base">
        <a:spcBef>
          <a:spcPct val="20000"/>
        </a:spcBef>
        <a:spcAft>
          <a:spcPct val="0"/>
        </a:spcAft>
        <a:buClr>
          <a:schemeClr val="accent1"/>
        </a:buClr>
        <a:buSzPct val="70000"/>
        <a:buFont typeface="Wingdings" pitchFamily="2" charset="2"/>
        <a:buChar char="n"/>
        <a:defRPr sz="2000">
          <a:solidFill>
            <a:schemeClr val="tx1"/>
          </a:solidFill>
          <a:latin typeface="+mn-lt"/>
        </a:defRPr>
      </a:lvl9pPr>
    </p:bodyStyle>
    <p:other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p:cNvSpPr>
            <a:spLocks noGrp="1"/>
          </p:cNvSpPr>
          <p:nvPr>
            <p:ph type="sldNum" sz="quarter" idx="12"/>
          </p:nvPr>
        </p:nvSpPr>
        <p:spPr/>
        <p:txBody>
          <a:bodyPr/>
          <a:lstStyle/>
          <a:p>
            <a:fld id="{39671FED-0552-42C2-AA36-403ACAEA178E}" type="slidenum">
              <a:rPr lang="en-US"/>
              <a:pPr/>
              <a:t>1</a:t>
            </a:fld>
            <a:endParaRPr lang="en-US"/>
          </a:p>
        </p:txBody>
      </p:sp>
      <p:sp>
        <p:nvSpPr>
          <p:cNvPr id="95234" name="Text Box 2"/>
          <p:cNvSpPr txBox="1">
            <a:spLocks noChangeArrowheads="1"/>
          </p:cNvSpPr>
          <p:nvPr/>
        </p:nvSpPr>
        <p:spPr bwMode="auto">
          <a:xfrm>
            <a:off x="990600" y="3048000"/>
            <a:ext cx="7239000" cy="1004888"/>
          </a:xfrm>
          <a:prstGeom prst="rect">
            <a:avLst/>
          </a:prstGeom>
          <a:gradFill rotWithShape="0">
            <a:gsLst>
              <a:gs pos="0">
                <a:schemeClr val="accent1">
                  <a:gamma/>
                  <a:shade val="46275"/>
                  <a:invGamma/>
                </a:schemeClr>
              </a:gs>
              <a:gs pos="50000">
                <a:schemeClr val="accent1"/>
              </a:gs>
              <a:gs pos="100000">
                <a:schemeClr val="accent1">
                  <a:gamma/>
                  <a:shade val="46275"/>
                  <a:invGamma/>
                </a:schemeClr>
              </a:gs>
            </a:gsLst>
            <a:lin ang="5400000" scaled="1"/>
          </a:gradFill>
          <a:ln w="9525">
            <a:noFill/>
            <a:miter lim="800000"/>
            <a:headEnd/>
            <a:tailEnd/>
          </a:ln>
          <a:effectLst/>
        </p:spPr>
        <p:txBody>
          <a:bodyPr>
            <a:spAutoFit/>
          </a:bodyPr>
          <a:lstStyle/>
          <a:p>
            <a:pPr algn="ctr" eaLnBrk="1" hangingPunct="1">
              <a:spcBef>
                <a:spcPct val="50000"/>
              </a:spcBef>
            </a:pPr>
            <a:r>
              <a:rPr lang="en-US" sz="2400" b="1">
                <a:solidFill>
                  <a:schemeClr val="bg1"/>
                </a:solidFill>
                <a:effectLst>
                  <a:outerShdw blurRad="38100" dist="38100" dir="2700000" algn="tl">
                    <a:srgbClr val="000000"/>
                  </a:outerShdw>
                </a:effectLst>
                <a:latin typeface="Tahoma" pitchFamily="34" charset="0"/>
              </a:rPr>
              <a:t>BAB 9</a:t>
            </a:r>
          </a:p>
          <a:p>
            <a:pPr algn="ctr" eaLnBrk="1" hangingPunct="1">
              <a:spcBef>
                <a:spcPct val="50000"/>
              </a:spcBef>
            </a:pPr>
            <a:r>
              <a:rPr lang="en-US" sz="2400" b="1">
                <a:solidFill>
                  <a:schemeClr val="bg1"/>
                </a:solidFill>
                <a:effectLst>
                  <a:outerShdw blurRad="38100" dist="38100" dir="2700000" algn="tl">
                    <a:srgbClr val="000000"/>
                  </a:outerShdw>
                </a:effectLst>
                <a:latin typeface="Tahoma" pitchFamily="34" charset="0"/>
              </a:rPr>
              <a:t>DISTRIBUSI PROBABILITAS NORMAL</a:t>
            </a:r>
          </a:p>
        </p:txBody>
      </p:sp>
      <p:sp>
        <p:nvSpPr>
          <p:cNvPr id="95235" name="Text Box 3"/>
          <p:cNvSpPr txBox="1">
            <a:spLocks noChangeArrowheads="1"/>
          </p:cNvSpPr>
          <p:nvPr/>
        </p:nvSpPr>
        <p:spPr bwMode="auto">
          <a:xfrm>
            <a:off x="381000" y="2209800"/>
            <a:ext cx="8534400" cy="396875"/>
          </a:xfrm>
          <a:prstGeom prst="rect">
            <a:avLst/>
          </a:prstGeom>
          <a:noFill/>
          <a:ln w="9525">
            <a:noFill/>
            <a:miter lim="800000"/>
            <a:headEnd/>
            <a:tailEnd/>
          </a:ln>
          <a:effectLst/>
        </p:spPr>
        <p:txBody>
          <a:bodyPr>
            <a:spAutoFit/>
          </a:bodyPr>
          <a:lstStyle/>
          <a:p>
            <a:pPr marL="457200" indent="-457200" algn="ctr" eaLnBrk="1" hangingPunct="1"/>
            <a:r>
              <a:rPr lang="en-US" sz="2000">
                <a:latin typeface="Tahoma" pitchFamily="34" charset="0"/>
              </a:rPr>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95234"/>
                                        </p:tgtEl>
                                        <p:attrNameLst>
                                          <p:attrName>style.visibility</p:attrName>
                                        </p:attrNameLst>
                                      </p:cBhvr>
                                      <p:to>
                                        <p:strVal val="visible"/>
                                      </p:to>
                                    </p:set>
                                    <p:animEffect transition="in" filter="wipe(up)">
                                      <p:cBhvr>
                                        <p:cTn id="7" dur="500"/>
                                        <p:tgtEl>
                                          <p:spTgt spid="952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5234" grpId="0" animBg="1" autoUpdateAnimBg="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3"/>
          <p:cNvSpPr>
            <a:spLocks noGrp="1"/>
          </p:cNvSpPr>
          <p:nvPr>
            <p:ph type="sldNum" sz="quarter" idx="12"/>
          </p:nvPr>
        </p:nvSpPr>
        <p:spPr/>
        <p:txBody>
          <a:bodyPr/>
          <a:lstStyle/>
          <a:p>
            <a:fld id="{1EF37737-20AB-43C3-B187-A65905453AFA}" type="slidenum">
              <a:rPr lang="en-US"/>
              <a:pPr/>
              <a:t>10</a:t>
            </a:fld>
            <a:endParaRPr lang="en-US"/>
          </a:p>
        </p:txBody>
      </p:sp>
      <p:sp>
        <p:nvSpPr>
          <p:cNvPr id="152578" name="Text Box 2"/>
          <p:cNvSpPr txBox="1">
            <a:spLocks noChangeArrowheads="1"/>
          </p:cNvSpPr>
          <p:nvPr/>
        </p:nvSpPr>
        <p:spPr bwMode="auto">
          <a:xfrm>
            <a:off x="381000" y="2209800"/>
            <a:ext cx="8534400" cy="396875"/>
          </a:xfrm>
          <a:prstGeom prst="rect">
            <a:avLst/>
          </a:prstGeom>
          <a:noFill/>
          <a:ln w="9525">
            <a:noFill/>
            <a:miter lim="800000"/>
            <a:headEnd/>
            <a:tailEnd/>
          </a:ln>
          <a:effectLst/>
        </p:spPr>
        <p:txBody>
          <a:bodyPr>
            <a:spAutoFit/>
          </a:bodyPr>
          <a:lstStyle/>
          <a:p>
            <a:pPr marL="457200" indent="-457200" algn="ctr" eaLnBrk="1" hangingPunct="1"/>
            <a:r>
              <a:rPr lang="en-US" sz="2000">
                <a:latin typeface="Tahoma" pitchFamily="34" charset="0"/>
              </a:rPr>
              <a:t> </a:t>
            </a:r>
          </a:p>
        </p:txBody>
      </p:sp>
      <p:sp>
        <p:nvSpPr>
          <p:cNvPr id="152579" name="Text Box 3"/>
          <p:cNvSpPr txBox="1">
            <a:spLocks noChangeArrowheads="1"/>
          </p:cNvSpPr>
          <p:nvPr/>
        </p:nvSpPr>
        <p:spPr bwMode="auto">
          <a:xfrm>
            <a:off x="762000" y="838200"/>
            <a:ext cx="7467600" cy="457200"/>
          </a:xfrm>
          <a:prstGeom prst="rect">
            <a:avLst/>
          </a:prstGeom>
          <a:noFill/>
          <a:ln w="9525">
            <a:noFill/>
            <a:miter lim="800000"/>
            <a:headEnd/>
            <a:tailEnd/>
          </a:ln>
          <a:effectLst/>
        </p:spPr>
        <p:txBody>
          <a:bodyPr>
            <a:spAutoFit/>
          </a:bodyPr>
          <a:lstStyle/>
          <a:p>
            <a:pPr eaLnBrk="1" hangingPunct="1">
              <a:spcBef>
                <a:spcPct val="50000"/>
              </a:spcBef>
            </a:pPr>
            <a:r>
              <a:rPr lang="en-US" sz="2400" b="1">
                <a:solidFill>
                  <a:schemeClr val="accent1"/>
                </a:solidFill>
                <a:latin typeface="Tahoma" pitchFamily="34" charset="0"/>
              </a:rPr>
              <a:t>TRANSFORMASI DARI X KE Z</a:t>
            </a:r>
          </a:p>
        </p:txBody>
      </p:sp>
      <p:sp>
        <p:nvSpPr>
          <p:cNvPr id="152580" name="Text Box 4"/>
          <p:cNvSpPr txBox="1">
            <a:spLocks noChangeArrowheads="1"/>
          </p:cNvSpPr>
          <p:nvPr/>
        </p:nvSpPr>
        <p:spPr bwMode="auto">
          <a:xfrm>
            <a:off x="457200" y="2286000"/>
            <a:ext cx="8229600" cy="3631763"/>
          </a:xfrm>
          <a:prstGeom prst="rect">
            <a:avLst/>
          </a:prstGeom>
          <a:noFill/>
          <a:ln w="9525">
            <a:noFill/>
            <a:miter lim="800000"/>
            <a:headEnd/>
            <a:tailEnd/>
          </a:ln>
          <a:effectLst/>
        </p:spPr>
        <p:txBody>
          <a:bodyPr>
            <a:spAutoFit/>
          </a:bodyPr>
          <a:lstStyle/>
          <a:p>
            <a:pPr eaLnBrk="1" hangingPunct="1"/>
            <a:r>
              <a:rPr lang="en-US" sz="2000" dirty="0" err="1">
                <a:latin typeface="Tahoma" pitchFamily="34" charset="0"/>
              </a:rPr>
              <a:t>Contoh</a:t>
            </a:r>
            <a:r>
              <a:rPr lang="en-US" sz="2000" dirty="0">
                <a:latin typeface="Tahoma" pitchFamily="34" charset="0"/>
              </a:rPr>
              <a:t> </a:t>
            </a:r>
            <a:r>
              <a:rPr lang="en-US" sz="2000" dirty="0" err="1">
                <a:latin typeface="Tahoma" pitchFamily="34" charset="0"/>
              </a:rPr>
              <a:t>Soal</a:t>
            </a:r>
            <a:r>
              <a:rPr lang="en-US" sz="2000" dirty="0">
                <a:latin typeface="Tahoma" pitchFamily="34" charset="0"/>
              </a:rPr>
              <a:t>:</a:t>
            </a:r>
          </a:p>
          <a:p>
            <a:pPr eaLnBrk="1" hangingPunct="1"/>
            <a:r>
              <a:rPr lang="en-US" sz="2000" dirty="0" err="1">
                <a:latin typeface="Tahoma" pitchFamily="34" charset="0"/>
              </a:rPr>
              <a:t>Harga</a:t>
            </a:r>
            <a:r>
              <a:rPr lang="en-US" sz="2000" dirty="0">
                <a:latin typeface="Tahoma" pitchFamily="34" charset="0"/>
              </a:rPr>
              <a:t> </a:t>
            </a:r>
            <a:r>
              <a:rPr lang="en-US" sz="2000" dirty="0" err="1">
                <a:latin typeface="Tahoma" pitchFamily="34" charset="0"/>
              </a:rPr>
              <a:t>saham</a:t>
            </a:r>
            <a:r>
              <a:rPr lang="en-US" sz="2000" dirty="0">
                <a:latin typeface="Tahoma" pitchFamily="34" charset="0"/>
              </a:rPr>
              <a:t> </a:t>
            </a:r>
            <a:r>
              <a:rPr lang="en-US" sz="2000" dirty="0" err="1">
                <a:latin typeface="Tahoma" pitchFamily="34" charset="0"/>
              </a:rPr>
              <a:t>di</a:t>
            </a:r>
            <a:r>
              <a:rPr lang="en-US" sz="2000" dirty="0">
                <a:latin typeface="Tahoma" pitchFamily="34" charset="0"/>
              </a:rPr>
              <a:t> BEJ </a:t>
            </a:r>
            <a:r>
              <a:rPr lang="en-US" sz="2000" dirty="0" err="1">
                <a:latin typeface="Tahoma" pitchFamily="34" charset="0"/>
              </a:rPr>
              <a:t>mempunyai</a:t>
            </a:r>
            <a:r>
              <a:rPr lang="en-US" sz="2000" dirty="0">
                <a:latin typeface="Tahoma" pitchFamily="34" charset="0"/>
              </a:rPr>
              <a:t> </a:t>
            </a:r>
            <a:r>
              <a:rPr lang="en-US" sz="2000" dirty="0" err="1">
                <a:latin typeface="Tahoma" pitchFamily="34" charset="0"/>
              </a:rPr>
              <a:t>nilai</a:t>
            </a:r>
            <a:r>
              <a:rPr lang="en-US" sz="2000" dirty="0">
                <a:latin typeface="Tahoma" pitchFamily="34" charset="0"/>
              </a:rPr>
              <a:t> </a:t>
            </a:r>
            <a:r>
              <a:rPr lang="id-ID" sz="2000" dirty="0" smtClean="0">
                <a:latin typeface="Tahoma" pitchFamily="34" charset="0"/>
              </a:rPr>
              <a:t>rata-rata </a:t>
            </a:r>
            <a:r>
              <a:rPr lang="en-US" sz="2000" dirty="0" smtClean="0">
                <a:latin typeface="Tahoma" pitchFamily="34" charset="0"/>
              </a:rPr>
              <a:t>(X</a:t>
            </a:r>
            <a:r>
              <a:rPr lang="en-US" sz="2000" dirty="0">
                <a:latin typeface="Tahoma" pitchFamily="34" charset="0"/>
              </a:rPr>
              <a:t>)=490,7 </a:t>
            </a:r>
            <a:r>
              <a:rPr lang="en-US" sz="2000" dirty="0" err="1">
                <a:latin typeface="Tahoma" pitchFamily="34" charset="0"/>
              </a:rPr>
              <a:t>dan</a:t>
            </a:r>
            <a:r>
              <a:rPr lang="en-US" sz="2000" dirty="0">
                <a:latin typeface="Tahoma" pitchFamily="34" charset="0"/>
              </a:rPr>
              <a:t> </a:t>
            </a:r>
            <a:r>
              <a:rPr lang="en-US" sz="2000" dirty="0" err="1">
                <a:latin typeface="Tahoma" pitchFamily="34" charset="0"/>
              </a:rPr>
              <a:t>standar</a:t>
            </a:r>
            <a:r>
              <a:rPr lang="en-US" sz="2000" dirty="0">
                <a:latin typeface="Tahoma" pitchFamily="34" charset="0"/>
              </a:rPr>
              <a:t> </a:t>
            </a:r>
            <a:r>
              <a:rPr lang="en-US" sz="2000" dirty="0" err="1">
                <a:latin typeface="Tahoma" pitchFamily="34" charset="0"/>
              </a:rPr>
              <a:t>deviasinya</a:t>
            </a:r>
            <a:r>
              <a:rPr lang="en-US" sz="2000" dirty="0">
                <a:latin typeface="Tahoma" pitchFamily="34" charset="0"/>
              </a:rPr>
              <a:t> 144,7. </a:t>
            </a:r>
            <a:r>
              <a:rPr lang="en-US" sz="2000" dirty="0" err="1">
                <a:latin typeface="Tahoma" pitchFamily="34" charset="0"/>
              </a:rPr>
              <a:t>Berapa</a:t>
            </a:r>
            <a:r>
              <a:rPr lang="en-US" sz="2000" dirty="0">
                <a:latin typeface="Tahoma" pitchFamily="34" charset="0"/>
              </a:rPr>
              <a:t> </a:t>
            </a:r>
            <a:r>
              <a:rPr lang="en-US" sz="2000" dirty="0" err="1">
                <a:latin typeface="Tahoma" pitchFamily="34" charset="0"/>
              </a:rPr>
              <a:t>nilai</a:t>
            </a:r>
            <a:r>
              <a:rPr lang="en-US" sz="2000" dirty="0">
                <a:latin typeface="Tahoma" pitchFamily="34" charset="0"/>
              </a:rPr>
              <a:t> Z </a:t>
            </a:r>
            <a:r>
              <a:rPr lang="en-US" sz="2000" dirty="0" err="1">
                <a:latin typeface="Tahoma" pitchFamily="34" charset="0"/>
              </a:rPr>
              <a:t>untuk</a:t>
            </a:r>
            <a:r>
              <a:rPr lang="en-US" sz="2000" dirty="0">
                <a:latin typeface="Tahoma" pitchFamily="34" charset="0"/>
              </a:rPr>
              <a:t> </a:t>
            </a:r>
            <a:r>
              <a:rPr lang="en-US" sz="2000" dirty="0" err="1">
                <a:latin typeface="Tahoma" pitchFamily="34" charset="0"/>
              </a:rPr>
              <a:t>harga</a:t>
            </a:r>
            <a:r>
              <a:rPr lang="en-US" sz="2000" dirty="0">
                <a:latin typeface="Tahoma" pitchFamily="34" charset="0"/>
              </a:rPr>
              <a:t> </a:t>
            </a:r>
            <a:r>
              <a:rPr lang="en-US" sz="2000" dirty="0" err="1">
                <a:latin typeface="Tahoma" pitchFamily="34" charset="0"/>
              </a:rPr>
              <a:t>saham</a:t>
            </a:r>
            <a:r>
              <a:rPr lang="en-US" sz="2000" dirty="0">
                <a:latin typeface="Tahoma" pitchFamily="34" charset="0"/>
              </a:rPr>
              <a:t> 600</a:t>
            </a:r>
            <a:r>
              <a:rPr lang="en-US" sz="2000" dirty="0" smtClean="0">
                <a:latin typeface="Tahoma" pitchFamily="34" charset="0"/>
              </a:rPr>
              <a:t>?</a:t>
            </a:r>
            <a:r>
              <a:rPr lang="id-ID" sz="2000" dirty="0" smtClean="0">
                <a:latin typeface="Tahoma" pitchFamily="34" charset="0"/>
              </a:rPr>
              <a:t> Berapakah peluang bahwa harga saham tersebut kurang dari 600?</a:t>
            </a:r>
            <a:endParaRPr lang="en-US" sz="2000" dirty="0">
              <a:latin typeface="Tahoma" pitchFamily="34" charset="0"/>
            </a:endParaRPr>
          </a:p>
          <a:p>
            <a:pPr eaLnBrk="1" hangingPunct="1"/>
            <a:endParaRPr lang="en-US" sz="2000" dirty="0">
              <a:latin typeface="Tahoma" pitchFamily="34" charset="0"/>
            </a:endParaRPr>
          </a:p>
          <a:p>
            <a:pPr eaLnBrk="1" hangingPunct="1"/>
            <a:r>
              <a:rPr lang="en-US" sz="2000" dirty="0" err="1">
                <a:latin typeface="Tahoma" pitchFamily="34" charset="0"/>
              </a:rPr>
              <a:t>Jawab</a:t>
            </a:r>
            <a:r>
              <a:rPr lang="en-US" sz="2000" dirty="0">
                <a:latin typeface="Tahoma" pitchFamily="34" charset="0"/>
              </a:rPr>
              <a:t>:</a:t>
            </a:r>
          </a:p>
          <a:p>
            <a:pPr eaLnBrk="1" hangingPunct="1"/>
            <a:r>
              <a:rPr lang="en-US" sz="2000" dirty="0" err="1">
                <a:latin typeface="Tahoma" pitchFamily="34" charset="0"/>
              </a:rPr>
              <a:t>Diketahui</a:t>
            </a:r>
            <a:r>
              <a:rPr lang="en-US" sz="2000" dirty="0">
                <a:latin typeface="Tahoma" pitchFamily="34" charset="0"/>
              </a:rPr>
              <a:t>: </a:t>
            </a:r>
            <a:r>
              <a:rPr lang="en-US" sz="2000" dirty="0" err="1">
                <a:latin typeface="Tahoma" pitchFamily="34" charset="0"/>
              </a:rPr>
              <a:t>Nilai</a:t>
            </a:r>
            <a:r>
              <a:rPr lang="en-US" sz="2000" dirty="0">
                <a:latin typeface="Tahoma" pitchFamily="34" charset="0"/>
              </a:rPr>
              <a:t> </a:t>
            </a:r>
            <a:r>
              <a:rPr lang="en-US" sz="2000" dirty="0">
                <a:latin typeface="Tahoma" pitchFamily="34" charset="0"/>
                <a:sym typeface="Symbol" pitchFamily="18" charset="2"/>
              </a:rPr>
              <a:t></a:t>
            </a:r>
            <a:r>
              <a:rPr lang="en-US" sz="2000" dirty="0">
                <a:latin typeface="Tahoma" pitchFamily="34" charset="0"/>
              </a:rPr>
              <a:t> = 490,7 </a:t>
            </a:r>
            <a:r>
              <a:rPr lang="en-US" sz="2000" dirty="0" err="1">
                <a:latin typeface="Tahoma" pitchFamily="34" charset="0"/>
              </a:rPr>
              <a:t>dan</a:t>
            </a:r>
            <a:r>
              <a:rPr lang="en-US" sz="2000" dirty="0">
                <a:latin typeface="Tahoma" pitchFamily="34" charset="0"/>
              </a:rPr>
              <a:t> </a:t>
            </a:r>
            <a:r>
              <a:rPr lang="en-US" sz="2000" dirty="0">
                <a:latin typeface="Tahoma" pitchFamily="34" charset="0"/>
                <a:sym typeface="Symbol" pitchFamily="18" charset="2"/>
              </a:rPr>
              <a:t> = 144,7</a:t>
            </a:r>
          </a:p>
          <a:p>
            <a:pPr eaLnBrk="1" hangingPunct="1"/>
            <a:endParaRPr lang="en-US" sz="2000" dirty="0">
              <a:latin typeface="Tahoma" pitchFamily="34" charset="0"/>
            </a:endParaRPr>
          </a:p>
          <a:p>
            <a:pPr eaLnBrk="1" hangingPunct="1"/>
            <a:r>
              <a:rPr lang="en-US" sz="2000" dirty="0" err="1">
                <a:latin typeface="Tahoma" pitchFamily="34" charset="0"/>
              </a:rPr>
              <a:t>Maka</a:t>
            </a:r>
            <a:r>
              <a:rPr lang="en-US" sz="2000" dirty="0">
                <a:latin typeface="Tahoma" pitchFamily="34" charset="0"/>
              </a:rPr>
              <a:t> </a:t>
            </a:r>
            <a:r>
              <a:rPr lang="en-US" sz="2000" dirty="0" err="1">
                <a:latin typeface="Tahoma" pitchFamily="34" charset="0"/>
              </a:rPr>
              <a:t>nilai</a:t>
            </a:r>
            <a:r>
              <a:rPr lang="en-US" sz="2000" dirty="0">
                <a:latin typeface="Tahoma" pitchFamily="34" charset="0"/>
              </a:rPr>
              <a:t> Z =( X - </a:t>
            </a:r>
            <a:r>
              <a:rPr lang="en-US" sz="2000" dirty="0">
                <a:latin typeface="Tahoma" pitchFamily="34" charset="0"/>
                <a:sym typeface="Symbol" pitchFamily="18" charset="2"/>
              </a:rPr>
              <a:t>) / </a:t>
            </a:r>
          </a:p>
          <a:p>
            <a:pPr eaLnBrk="1" hangingPunct="1">
              <a:spcBef>
                <a:spcPct val="50000"/>
              </a:spcBef>
            </a:pPr>
            <a:r>
              <a:rPr lang="en-US" sz="2000" dirty="0">
                <a:latin typeface="Tahoma" pitchFamily="34" charset="0"/>
              </a:rPr>
              <a:t>Z	= (600 – 490,7)/144,7</a:t>
            </a:r>
          </a:p>
          <a:p>
            <a:pPr eaLnBrk="1" hangingPunct="1"/>
            <a:r>
              <a:rPr lang="en-US" sz="2000" dirty="0">
                <a:latin typeface="Tahoma" pitchFamily="34" charset="0"/>
              </a:rPr>
              <a:t>Z	= 0,76</a:t>
            </a:r>
            <a:endParaRPr lang="en-US" sz="2000" b="1" dirty="0">
              <a:latin typeface="Tahoma" pitchFamily="34" charset="0"/>
            </a:endParaRPr>
          </a:p>
        </p:txBody>
      </p:sp>
      <p:sp>
        <p:nvSpPr>
          <p:cNvPr id="152582" name="Text Box 6"/>
          <p:cNvSpPr txBox="1">
            <a:spLocks noChangeArrowheads="1"/>
          </p:cNvSpPr>
          <p:nvPr/>
        </p:nvSpPr>
        <p:spPr bwMode="auto">
          <a:xfrm>
            <a:off x="762000" y="381000"/>
            <a:ext cx="7848600" cy="366713"/>
          </a:xfrm>
          <a:prstGeom prst="rect">
            <a:avLst/>
          </a:prstGeom>
          <a:noFill/>
          <a:ln w="9525">
            <a:noFill/>
            <a:miter lim="800000"/>
            <a:headEnd/>
            <a:tailEnd/>
          </a:ln>
          <a:effectLst/>
        </p:spPr>
        <p:txBody>
          <a:bodyPr>
            <a:spAutoFit/>
          </a:bodyPr>
          <a:lstStyle/>
          <a:p>
            <a:pPr eaLnBrk="1" hangingPunct="1">
              <a:spcBef>
                <a:spcPct val="50000"/>
              </a:spcBef>
            </a:pPr>
            <a:r>
              <a:rPr lang="en-US" b="1">
                <a:solidFill>
                  <a:schemeClr val="bg2"/>
                </a:solidFill>
                <a:latin typeface="Tahoma" pitchFamily="34" charset="0"/>
              </a:rPr>
              <a:t>Distribusi Probabilitas Normal			                     Bab 9</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Slide Number Placeholder 3"/>
          <p:cNvSpPr>
            <a:spLocks noGrp="1"/>
          </p:cNvSpPr>
          <p:nvPr>
            <p:ph type="sldNum" sz="quarter" idx="12"/>
          </p:nvPr>
        </p:nvSpPr>
        <p:spPr/>
        <p:txBody>
          <a:bodyPr/>
          <a:lstStyle/>
          <a:p>
            <a:fld id="{BE1C7CF5-3E2D-4F37-BAAB-C5E1C126B63E}" type="slidenum">
              <a:rPr lang="en-US"/>
              <a:pPr/>
              <a:t>11</a:t>
            </a:fld>
            <a:endParaRPr lang="en-US"/>
          </a:p>
        </p:txBody>
      </p:sp>
      <p:sp>
        <p:nvSpPr>
          <p:cNvPr id="153602" name="Text Box 2"/>
          <p:cNvSpPr txBox="1">
            <a:spLocks noChangeArrowheads="1"/>
          </p:cNvSpPr>
          <p:nvPr/>
        </p:nvSpPr>
        <p:spPr bwMode="auto">
          <a:xfrm>
            <a:off x="381000" y="2209800"/>
            <a:ext cx="8534400" cy="396875"/>
          </a:xfrm>
          <a:prstGeom prst="rect">
            <a:avLst/>
          </a:prstGeom>
          <a:noFill/>
          <a:ln w="9525">
            <a:noFill/>
            <a:miter lim="800000"/>
            <a:headEnd/>
            <a:tailEnd/>
          </a:ln>
          <a:effectLst/>
        </p:spPr>
        <p:txBody>
          <a:bodyPr>
            <a:spAutoFit/>
          </a:bodyPr>
          <a:lstStyle/>
          <a:p>
            <a:pPr marL="457200" indent="-457200" algn="ctr" eaLnBrk="1" hangingPunct="1"/>
            <a:r>
              <a:rPr lang="en-US" sz="2000">
                <a:latin typeface="Tahoma" pitchFamily="34" charset="0"/>
              </a:rPr>
              <a:t> </a:t>
            </a:r>
          </a:p>
        </p:txBody>
      </p:sp>
      <p:sp>
        <p:nvSpPr>
          <p:cNvPr id="153603" name="Text Box 3"/>
          <p:cNvSpPr txBox="1">
            <a:spLocks noChangeArrowheads="1"/>
          </p:cNvSpPr>
          <p:nvPr/>
        </p:nvSpPr>
        <p:spPr bwMode="auto">
          <a:xfrm>
            <a:off x="762000" y="914400"/>
            <a:ext cx="7467600" cy="457200"/>
          </a:xfrm>
          <a:prstGeom prst="rect">
            <a:avLst/>
          </a:prstGeom>
          <a:noFill/>
          <a:ln w="9525">
            <a:noFill/>
            <a:miter lim="800000"/>
            <a:headEnd/>
            <a:tailEnd/>
          </a:ln>
          <a:effectLst/>
        </p:spPr>
        <p:txBody>
          <a:bodyPr>
            <a:spAutoFit/>
          </a:bodyPr>
          <a:lstStyle/>
          <a:p>
            <a:pPr eaLnBrk="1" hangingPunct="1">
              <a:spcBef>
                <a:spcPct val="50000"/>
              </a:spcBef>
            </a:pPr>
            <a:r>
              <a:rPr lang="en-US" sz="2400" b="1">
                <a:solidFill>
                  <a:schemeClr val="accent1"/>
                </a:solidFill>
                <a:latin typeface="Tahoma" pitchFamily="34" charset="0"/>
              </a:rPr>
              <a:t>LUAS DI BAWAH KURVA NORMAL</a:t>
            </a:r>
          </a:p>
        </p:txBody>
      </p:sp>
      <p:sp>
        <p:nvSpPr>
          <p:cNvPr id="153605" name="Rectangle 5"/>
          <p:cNvSpPr>
            <a:spLocks noChangeArrowheads="1"/>
          </p:cNvSpPr>
          <p:nvPr/>
        </p:nvSpPr>
        <p:spPr bwMode="auto">
          <a:xfrm>
            <a:off x="2471738" y="2509838"/>
            <a:ext cx="9144000" cy="0"/>
          </a:xfrm>
          <a:prstGeom prst="rect">
            <a:avLst/>
          </a:prstGeom>
          <a:noFill/>
          <a:ln w="9525">
            <a:noFill/>
            <a:miter lim="800000"/>
            <a:headEnd/>
            <a:tailEnd/>
          </a:ln>
          <a:effectLst/>
        </p:spPr>
        <p:txBody>
          <a:bodyPr>
            <a:spAutoFit/>
          </a:bodyPr>
          <a:lstStyle/>
          <a:p>
            <a:endParaRPr lang="id-ID"/>
          </a:p>
        </p:txBody>
      </p:sp>
      <p:graphicFrame>
        <p:nvGraphicFramePr>
          <p:cNvPr id="24" name="Object 4"/>
          <p:cNvGraphicFramePr>
            <a:graphicFrameLocks noChangeAspect="1"/>
          </p:cNvGraphicFramePr>
          <p:nvPr/>
        </p:nvGraphicFramePr>
        <p:xfrm>
          <a:off x="609600" y="1905000"/>
          <a:ext cx="7924800" cy="2366963"/>
        </p:xfrm>
        <a:graphic>
          <a:graphicData uri="http://schemas.openxmlformats.org/drawingml/2006/chart">
            <c:chart xmlns:c="http://schemas.openxmlformats.org/drawingml/2006/chart" xmlns:r="http://schemas.openxmlformats.org/officeDocument/2006/relationships" r:id="rId2"/>
          </a:graphicData>
        </a:graphic>
      </p:graphicFrame>
      <p:sp>
        <p:nvSpPr>
          <p:cNvPr id="153606" name="Text Box 6"/>
          <p:cNvSpPr txBox="1">
            <a:spLocks noChangeArrowheads="1"/>
          </p:cNvSpPr>
          <p:nvPr/>
        </p:nvSpPr>
        <p:spPr bwMode="auto">
          <a:xfrm>
            <a:off x="609600" y="3657600"/>
            <a:ext cx="609600" cy="581025"/>
          </a:xfrm>
          <a:prstGeom prst="rect">
            <a:avLst/>
          </a:prstGeom>
          <a:noFill/>
          <a:ln w="9525">
            <a:noFill/>
            <a:miter lim="800000"/>
            <a:headEnd/>
            <a:tailEnd/>
          </a:ln>
          <a:effectLst/>
        </p:spPr>
        <p:txBody>
          <a:bodyPr>
            <a:spAutoFit/>
          </a:bodyPr>
          <a:lstStyle/>
          <a:p>
            <a:pPr algn="ctr" eaLnBrk="1" hangingPunct="1"/>
            <a:r>
              <a:rPr lang="en-US" sz="1600">
                <a:latin typeface="Tahoma" pitchFamily="34" charset="0"/>
                <a:sym typeface="Symbol" pitchFamily="18" charset="2"/>
              </a:rPr>
              <a:t>-3</a:t>
            </a:r>
          </a:p>
          <a:p>
            <a:pPr algn="ctr" eaLnBrk="1" hangingPunct="1"/>
            <a:r>
              <a:rPr lang="en-US" sz="1600">
                <a:latin typeface="Tahoma" pitchFamily="34" charset="0"/>
                <a:sym typeface="Symbol" pitchFamily="18" charset="2"/>
              </a:rPr>
              <a:t>-3</a:t>
            </a:r>
            <a:endParaRPr lang="en-US" sz="1600">
              <a:latin typeface="Tahoma" pitchFamily="34" charset="0"/>
            </a:endParaRPr>
          </a:p>
        </p:txBody>
      </p:sp>
      <p:sp>
        <p:nvSpPr>
          <p:cNvPr id="153607" name="Text Box 7"/>
          <p:cNvSpPr txBox="1">
            <a:spLocks noChangeArrowheads="1"/>
          </p:cNvSpPr>
          <p:nvPr/>
        </p:nvSpPr>
        <p:spPr bwMode="auto">
          <a:xfrm>
            <a:off x="4191000" y="3581400"/>
            <a:ext cx="609600" cy="581025"/>
          </a:xfrm>
          <a:prstGeom prst="rect">
            <a:avLst/>
          </a:prstGeom>
          <a:noFill/>
          <a:ln w="9525">
            <a:noFill/>
            <a:miter lim="800000"/>
            <a:headEnd/>
            <a:tailEnd/>
          </a:ln>
          <a:effectLst/>
        </p:spPr>
        <p:txBody>
          <a:bodyPr>
            <a:spAutoFit/>
          </a:bodyPr>
          <a:lstStyle/>
          <a:p>
            <a:pPr algn="ctr" eaLnBrk="1" hangingPunct="1"/>
            <a:r>
              <a:rPr lang="en-US" sz="1600">
                <a:latin typeface="Tahoma" pitchFamily="34" charset="0"/>
                <a:sym typeface="Symbol" pitchFamily="18" charset="2"/>
              </a:rPr>
              <a:t>=x</a:t>
            </a:r>
          </a:p>
          <a:p>
            <a:pPr algn="ctr" eaLnBrk="1" hangingPunct="1"/>
            <a:r>
              <a:rPr lang="en-US" sz="1600">
                <a:latin typeface="Tahoma" pitchFamily="34" charset="0"/>
                <a:sym typeface="Symbol" pitchFamily="18" charset="2"/>
              </a:rPr>
              <a:t>Z=0</a:t>
            </a:r>
            <a:endParaRPr lang="en-US" sz="1600">
              <a:latin typeface="Tahoma" pitchFamily="34" charset="0"/>
            </a:endParaRPr>
          </a:p>
        </p:txBody>
      </p:sp>
      <p:sp>
        <p:nvSpPr>
          <p:cNvPr id="153608" name="Text Box 8"/>
          <p:cNvSpPr txBox="1">
            <a:spLocks noChangeArrowheads="1"/>
          </p:cNvSpPr>
          <p:nvPr/>
        </p:nvSpPr>
        <p:spPr bwMode="auto">
          <a:xfrm>
            <a:off x="5334000" y="3657600"/>
            <a:ext cx="762000" cy="581025"/>
          </a:xfrm>
          <a:prstGeom prst="rect">
            <a:avLst/>
          </a:prstGeom>
          <a:noFill/>
          <a:ln w="9525">
            <a:noFill/>
            <a:miter lim="800000"/>
            <a:headEnd/>
            <a:tailEnd/>
          </a:ln>
          <a:effectLst/>
        </p:spPr>
        <p:txBody>
          <a:bodyPr>
            <a:spAutoFit/>
          </a:bodyPr>
          <a:lstStyle/>
          <a:p>
            <a:pPr algn="ctr" eaLnBrk="1" hangingPunct="1"/>
            <a:r>
              <a:rPr lang="en-US" sz="1600">
                <a:latin typeface="Tahoma" pitchFamily="34" charset="0"/>
                <a:sym typeface="Symbol" pitchFamily="18" charset="2"/>
              </a:rPr>
              <a:t>+1</a:t>
            </a:r>
          </a:p>
          <a:p>
            <a:pPr algn="ctr" eaLnBrk="1" hangingPunct="1"/>
            <a:r>
              <a:rPr lang="en-US" sz="1600">
                <a:latin typeface="Tahoma" pitchFamily="34" charset="0"/>
                <a:sym typeface="Symbol" pitchFamily="18" charset="2"/>
              </a:rPr>
              <a:t>+1</a:t>
            </a:r>
            <a:endParaRPr lang="en-US" sz="1600">
              <a:latin typeface="Tahoma" pitchFamily="34" charset="0"/>
            </a:endParaRPr>
          </a:p>
        </p:txBody>
      </p:sp>
      <p:sp>
        <p:nvSpPr>
          <p:cNvPr id="153609" name="Text Box 9"/>
          <p:cNvSpPr txBox="1">
            <a:spLocks noChangeArrowheads="1"/>
          </p:cNvSpPr>
          <p:nvPr/>
        </p:nvSpPr>
        <p:spPr bwMode="auto">
          <a:xfrm>
            <a:off x="6553200" y="3657600"/>
            <a:ext cx="762000" cy="581025"/>
          </a:xfrm>
          <a:prstGeom prst="rect">
            <a:avLst/>
          </a:prstGeom>
          <a:noFill/>
          <a:ln w="9525">
            <a:noFill/>
            <a:miter lim="800000"/>
            <a:headEnd/>
            <a:tailEnd/>
          </a:ln>
          <a:effectLst/>
        </p:spPr>
        <p:txBody>
          <a:bodyPr>
            <a:spAutoFit/>
          </a:bodyPr>
          <a:lstStyle/>
          <a:p>
            <a:pPr algn="ctr" eaLnBrk="1" hangingPunct="1"/>
            <a:r>
              <a:rPr lang="en-US" sz="1600">
                <a:latin typeface="Tahoma" pitchFamily="34" charset="0"/>
                <a:sym typeface="Symbol" pitchFamily="18" charset="2"/>
              </a:rPr>
              <a:t>+2</a:t>
            </a:r>
          </a:p>
          <a:p>
            <a:pPr algn="ctr" eaLnBrk="1" hangingPunct="1"/>
            <a:r>
              <a:rPr lang="en-US" sz="1600">
                <a:latin typeface="Tahoma" pitchFamily="34" charset="0"/>
                <a:sym typeface="Symbol" pitchFamily="18" charset="2"/>
              </a:rPr>
              <a:t>+2</a:t>
            </a:r>
            <a:endParaRPr lang="en-US" sz="1600">
              <a:latin typeface="Tahoma" pitchFamily="34" charset="0"/>
            </a:endParaRPr>
          </a:p>
        </p:txBody>
      </p:sp>
      <p:sp>
        <p:nvSpPr>
          <p:cNvPr id="153610" name="Text Box 10"/>
          <p:cNvSpPr txBox="1">
            <a:spLocks noChangeArrowheads="1"/>
          </p:cNvSpPr>
          <p:nvPr/>
        </p:nvSpPr>
        <p:spPr bwMode="auto">
          <a:xfrm>
            <a:off x="7543800" y="3657600"/>
            <a:ext cx="838200" cy="581025"/>
          </a:xfrm>
          <a:prstGeom prst="rect">
            <a:avLst/>
          </a:prstGeom>
          <a:noFill/>
          <a:ln w="9525">
            <a:noFill/>
            <a:miter lim="800000"/>
            <a:headEnd/>
            <a:tailEnd/>
          </a:ln>
          <a:effectLst/>
        </p:spPr>
        <p:txBody>
          <a:bodyPr>
            <a:spAutoFit/>
          </a:bodyPr>
          <a:lstStyle/>
          <a:p>
            <a:pPr algn="ctr" eaLnBrk="1" hangingPunct="1"/>
            <a:r>
              <a:rPr lang="en-US" sz="1600">
                <a:latin typeface="Tahoma" pitchFamily="34" charset="0"/>
                <a:sym typeface="Symbol" pitchFamily="18" charset="2"/>
              </a:rPr>
              <a:t>+3</a:t>
            </a:r>
          </a:p>
          <a:p>
            <a:pPr algn="ctr" eaLnBrk="1" hangingPunct="1"/>
            <a:r>
              <a:rPr lang="en-US" sz="1600">
                <a:latin typeface="Tahoma" pitchFamily="34" charset="0"/>
                <a:sym typeface="Symbol" pitchFamily="18" charset="2"/>
              </a:rPr>
              <a:t>+3</a:t>
            </a:r>
            <a:endParaRPr lang="en-US" sz="1600">
              <a:latin typeface="Tahoma" pitchFamily="34" charset="0"/>
            </a:endParaRPr>
          </a:p>
        </p:txBody>
      </p:sp>
      <p:sp>
        <p:nvSpPr>
          <p:cNvPr id="153611" name="Text Box 11"/>
          <p:cNvSpPr txBox="1">
            <a:spLocks noChangeArrowheads="1"/>
          </p:cNvSpPr>
          <p:nvPr/>
        </p:nvSpPr>
        <p:spPr bwMode="auto">
          <a:xfrm>
            <a:off x="1752600" y="3657600"/>
            <a:ext cx="609600" cy="581025"/>
          </a:xfrm>
          <a:prstGeom prst="rect">
            <a:avLst/>
          </a:prstGeom>
          <a:noFill/>
          <a:ln w="9525">
            <a:noFill/>
            <a:miter lim="800000"/>
            <a:headEnd/>
            <a:tailEnd/>
          </a:ln>
          <a:effectLst/>
        </p:spPr>
        <p:txBody>
          <a:bodyPr>
            <a:spAutoFit/>
          </a:bodyPr>
          <a:lstStyle/>
          <a:p>
            <a:pPr algn="ctr" eaLnBrk="1" hangingPunct="1"/>
            <a:r>
              <a:rPr lang="en-US" sz="1600">
                <a:latin typeface="Tahoma" pitchFamily="34" charset="0"/>
                <a:sym typeface="Symbol" pitchFamily="18" charset="2"/>
              </a:rPr>
              <a:t>-2</a:t>
            </a:r>
          </a:p>
          <a:p>
            <a:pPr algn="ctr" eaLnBrk="1" hangingPunct="1"/>
            <a:r>
              <a:rPr lang="en-US" sz="1600">
                <a:latin typeface="Tahoma" pitchFamily="34" charset="0"/>
                <a:sym typeface="Symbol" pitchFamily="18" charset="2"/>
              </a:rPr>
              <a:t>-2</a:t>
            </a:r>
            <a:endParaRPr lang="en-US" sz="1600">
              <a:latin typeface="Tahoma" pitchFamily="34" charset="0"/>
            </a:endParaRPr>
          </a:p>
        </p:txBody>
      </p:sp>
      <p:sp>
        <p:nvSpPr>
          <p:cNvPr id="153612" name="Text Box 12"/>
          <p:cNvSpPr txBox="1">
            <a:spLocks noChangeArrowheads="1"/>
          </p:cNvSpPr>
          <p:nvPr/>
        </p:nvSpPr>
        <p:spPr bwMode="auto">
          <a:xfrm>
            <a:off x="3048000" y="3657600"/>
            <a:ext cx="609600" cy="581025"/>
          </a:xfrm>
          <a:prstGeom prst="rect">
            <a:avLst/>
          </a:prstGeom>
          <a:noFill/>
          <a:ln w="9525">
            <a:noFill/>
            <a:miter lim="800000"/>
            <a:headEnd/>
            <a:tailEnd/>
          </a:ln>
          <a:effectLst/>
        </p:spPr>
        <p:txBody>
          <a:bodyPr>
            <a:spAutoFit/>
          </a:bodyPr>
          <a:lstStyle/>
          <a:p>
            <a:pPr algn="ctr" eaLnBrk="1" hangingPunct="1"/>
            <a:r>
              <a:rPr lang="en-US" sz="1600">
                <a:latin typeface="Tahoma" pitchFamily="34" charset="0"/>
                <a:sym typeface="Symbol" pitchFamily="18" charset="2"/>
              </a:rPr>
              <a:t>-1</a:t>
            </a:r>
          </a:p>
          <a:p>
            <a:pPr algn="ctr" eaLnBrk="1" hangingPunct="1"/>
            <a:r>
              <a:rPr lang="en-US" sz="1600">
                <a:latin typeface="Tahoma" pitchFamily="34" charset="0"/>
                <a:sym typeface="Symbol" pitchFamily="18" charset="2"/>
              </a:rPr>
              <a:t>-1</a:t>
            </a:r>
            <a:endParaRPr lang="en-US" sz="1600">
              <a:latin typeface="Tahoma" pitchFamily="34" charset="0"/>
            </a:endParaRPr>
          </a:p>
        </p:txBody>
      </p:sp>
      <p:sp>
        <p:nvSpPr>
          <p:cNvPr id="153613" name="Line 13"/>
          <p:cNvSpPr>
            <a:spLocks noChangeShapeType="1"/>
          </p:cNvSpPr>
          <p:nvPr/>
        </p:nvSpPr>
        <p:spPr bwMode="auto">
          <a:xfrm>
            <a:off x="3352800" y="2743200"/>
            <a:ext cx="2286000" cy="0"/>
          </a:xfrm>
          <a:prstGeom prst="line">
            <a:avLst/>
          </a:prstGeom>
          <a:noFill/>
          <a:ln w="9525">
            <a:solidFill>
              <a:schemeClr val="tx1"/>
            </a:solidFill>
            <a:miter lim="800000"/>
            <a:headEnd type="triangle" w="med" len="med"/>
            <a:tailEnd type="triangle" w="med" len="med"/>
          </a:ln>
          <a:effectLst/>
        </p:spPr>
        <p:txBody>
          <a:bodyPr wrap="none"/>
          <a:lstStyle/>
          <a:p>
            <a:endParaRPr lang="id-ID"/>
          </a:p>
        </p:txBody>
      </p:sp>
      <p:sp>
        <p:nvSpPr>
          <p:cNvPr id="153614" name="Line 14"/>
          <p:cNvSpPr>
            <a:spLocks noChangeShapeType="1"/>
          </p:cNvSpPr>
          <p:nvPr/>
        </p:nvSpPr>
        <p:spPr bwMode="auto">
          <a:xfrm>
            <a:off x="2133600" y="3124200"/>
            <a:ext cx="4724400" cy="0"/>
          </a:xfrm>
          <a:prstGeom prst="line">
            <a:avLst/>
          </a:prstGeom>
          <a:noFill/>
          <a:ln w="9525">
            <a:solidFill>
              <a:schemeClr val="tx1"/>
            </a:solidFill>
            <a:miter lim="800000"/>
            <a:headEnd type="triangle" w="med" len="med"/>
            <a:tailEnd type="triangle" w="med" len="med"/>
          </a:ln>
          <a:effectLst/>
        </p:spPr>
        <p:txBody>
          <a:bodyPr wrap="none"/>
          <a:lstStyle/>
          <a:p>
            <a:endParaRPr lang="id-ID"/>
          </a:p>
        </p:txBody>
      </p:sp>
      <p:sp>
        <p:nvSpPr>
          <p:cNvPr id="153615" name="Line 15"/>
          <p:cNvSpPr>
            <a:spLocks noChangeShapeType="1"/>
          </p:cNvSpPr>
          <p:nvPr/>
        </p:nvSpPr>
        <p:spPr bwMode="auto">
          <a:xfrm>
            <a:off x="914400" y="3352800"/>
            <a:ext cx="7162800" cy="0"/>
          </a:xfrm>
          <a:prstGeom prst="line">
            <a:avLst/>
          </a:prstGeom>
          <a:noFill/>
          <a:ln w="9525">
            <a:solidFill>
              <a:schemeClr val="tx1"/>
            </a:solidFill>
            <a:miter lim="800000"/>
            <a:headEnd type="triangle" w="med" len="med"/>
            <a:tailEnd type="triangle" w="med" len="med"/>
          </a:ln>
          <a:effectLst/>
        </p:spPr>
        <p:txBody>
          <a:bodyPr wrap="none"/>
          <a:lstStyle/>
          <a:p>
            <a:endParaRPr lang="id-ID"/>
          </a:p>
        </p:txBody>
      </p:sp>
      <p:sp>
        <p:nvSpPr>
          <p:cNvPr id="153616" name="Text Box 16"/>
          <p:cNvSpPr txBox="1">
            <a:spLocks noChangeArrowheads="1"/>
          </p:cNvSpPr>
          <p:nvPr/>
        </p:nvSpPr>
        <p:spPr bwMode="auto">
          <a:xfrm>
            <a:off x="4191000" y="2438400"/>
            <a:ext cx="838200" cy="274638"/>
          </a:xfrm>
          <a:prstGeom prst="rect">
            <a:avLst/>
          </a:prstGeom>
          <a:noFill/>
          <a:ln w="9525">
            <a:noFill/>
            <a:miter lim="800000"/>
            <a:headEnd/>
            <a:tailEnd/>
          </a:ln>
          <a:effectLst/>
        </p:spPr>
        <p:txBody>
          <a:bodyPr>
            <a:spAutoFit/>
          </a:bodyPr>
          <a:lstStyle/>
          <a:p>
            <a:pPr eaLnBrk="1" hangingPunct="1">
              <a:spcBef>
                <a:spcPct val="50000"/>
              </a:spcBef>
            </a:pPr>
            <a:r>
              <a:rPr lang="en-US" sz="1200">
                <a:latin typeface="Tahoma" pitchFamily="34" charset="0"/>
              </a:rPr>
              <a:t>68,26%</a:t>
            </a:r>
          </a:p>
        </p:txBody>
      </p:sp>
      <p:sp>
        <p:nvSpPr>
          <p:cNvPr id="153617" name="Text Box 17"/>
          <p:cNvSpPr txBox="1">
            <a:spLocks noChangeArrowheads="1"/>
          </p:cNvSpPr>
          <p:nvPr/>
        </p:nvSpPr>
        <p:spPr bwMode="auto">
          <a:xfrm>
            <a:off x="4191000" y="3078163"/>
            <a:ext cx="838200" cy="274637"/>
          </a:xfrm>
          <a:prstGeom prst="rect">
            <a:avLst/>
          </a:prstGeom>
          <a:noFill/>
          <a:ln w="9525">
            <a:noFill/>
            <a:miter lim="800000"/>
            <a:headEnd/>
            <a:tailEnd/>
          </a:ln>
          <a:effectLst/>
        </p:spPr>
        <p:txBody>
          <a:bodyPr>
            <a:spAutoFit/>
          </a:bodyPr>
          <a:lstStyle/>
          <a:p>
            <a:pPr eaLnBrk="1" hangingPunct="1">
              <a:spcBef>
                <a:spcPct val="50000"/>
              </a:spcBef>
            </a:pPr>
            <a:r>
              <a:rPr lang="en-US" sz="1200">
                <a:latin typeface="Tahoma" pitchFamily="34" charset="0"/>
              </a:rPr>
              <a:t>99,74%</a:t>
            </a:r>
          </a:p>
        </p:txBody>
      </p:sp>
      <p:sp>
        <p:nvSpPr>
          <p:cNvPr id="153618" name="Text Box 18"/>
          <p:cNvSpPr txBox="1">
            <a:spLocks noChangeArrowheads="1"/>
          </p:cNvSpPr>
          <p:nvPr/>
        </p:nvSpPr>
        <p:spPr bwMode="auto">
          <a:xfrm>
            <a:off x="4191000" y="2743200"/>
            <a:ext cx="838200" cy="274638"/>
          </a:xfrm>
          <a:prstGeom prst="rect">
            <a:avLst/>
          </a:prstGeom>
          <a:noFill/>
          <a:ln w="9525">
            <a:noFill/>
            <a:miter lim="800000"/>
            <a:headEnd/>
            <a:tailEnd/>
          </a:ln>
          <a:effectLst/>
        </p:spPr>
        <p:txBody>
          <a:bodyPr>
            <a:spAutoFit/>
          </a:bodyPr>
          <a:lstStyle/>
          <a:p>
            <a:pPr eaLnBrk="1" hangingPunct="1">
              <a:spcBef>
                <a:spcPct val="50000"/>
              </a:spcBef>
            </a:pPr>
            <a:r>
              <a:rPr lang="en-US" sz="1200">
                <a:latin typeface="Tahoma" pitchFamily="34" charset="0"/>
              </a:rPr>
              <a:t>95,44%</a:t>
            </a:r>
          </a:p>
        </p:txBody>
      </p:sp>
      <p:sp>
        <p:nvSpPr>
          <p:cNvPr id="153619" name="Text Box 19"/>
          <p:cNvSpPr txBox="1">
            <a:spLocks noChangeArrowheads="1"/>
          </p:cNvSpPr>
          <p:nvPr/>
        </p:nvSpPr>
        <p:spPr bwMode="auto">
          <a:xfrm>
            <a:off x="685800" y="4495800"/>
            <a:ext cx="7696200" cy="1616075"/>
          </a:xfrm>
          <a:prstGeom prst="rect">
            <a:avLst/>
          </a:prstGeom>
          <a:noFill/>
          <a:ln w="9525">
            <a:noFill/>
            <a:miter lim="800000"/>
            <a:headEnd/>
            <a:tailEnd/>
          </a:ln>
          <a:effectLst/>
        </p:spPr>
        <p:txBody>
          <a:bodyPr>
            <a:spAutoFit/>
          </a:bodyPr>
          <a:lstStyle/>
          <a:p>
            <a:pPr marL="376238" indent="-376238" eaLnBrk="1" hangingPunct="1">
              <a:buFontTx/>
              <a:buChar char="•"/>
            </a:pPr>
            <a:r>
              <a:rPr lang="en-US" sz="2000">
                <a:latin typeface="Tahoma" pitchFamily="34" charset="0"/>
              </a:rPr>
              <a:t>Luas antara nilai Z (-1&lt;Z&lt;1) sebesar 68,26% dari jumlah data.</a:t>
            </a:r>
          </a:p>
          <a:p>
            <a:pPr marL="376238" indent="-376238" eaLnBrk="1" hangingPunct="1">
              <a:buFontTx/>
              <a:buChar char="•"/>
            </a:pPr>
            <a:r>
              <a:rPr lang="en-US" sz="2000">
                <a:latin typeface="Tahoma" pitchFamily="34" charset="0"/>
              </a:rPr>
              <a:t>Berapa luas antara Z antara 0 dan sampai Z = 0,76 atau biasa dituis P(0&lt;Z&lt;0,76)?</a:t>
            </a:r>
          </a:p>
          <a:p>
            <a:pPr marL="376238" indent="-376238" eaLnBrk="1" hangingPunct="1">
              <a:buFontTx/>
              <a:buChar char="•"/>
            </a:pPr>
            <a:r>
              <a:rPr lang="en-US" sz="2000">
                <a:latin typeface="Tahoma" pitchFamily="34" charset="0"/>
              </a:rPr>
              <a:t>Dapat dicari dari tabel luas di bawah kurva normal. Nilainya dihasilkan = 0,2764</a:t>
            </a:r>
          </a:p>
        </p:txBody>
      </p:sp>
      <p:sp>
        <p:nvSpPr>
          <p:cNvPr id="153621" name="Text Box 21"/>
          <p:cNvSpPr txBox="1">
            <a:spLocks noChangeArrowheads="1"/>
          </p:cNvSpPr>
          <p:nvPr/>
        </p:nvSpPr>
        <p:spPr bwMode="auto">
          <a:xfrm>
            <a:off x="762000" y="381000"/>
            <a:ext cx="7848600" cy="366713"/>
          </a:xfrm>
          <a:prstGeom prst="rect">
            <a:avLst/>
          </a:prstGeom>
          <a:noFill/>
          <a:ln w="9525">
            <a:noFill/>
            <a:miter lim="800000"/>
            <a:headEnd/>
            <a:tailEnd/>
          </a:ln>
          <a:effectLst/>
        </p:spPr>
        <p:txBody>
          <a:bodyPr>
            <a:spAutoFit/>
          </a:bodyPr>
          <a:lstStyle/>
          <a:p>
            <a:pPr eaLnBrk="1" hangingPunct="1">
              <a:spcBef>
                <a:spcPct val="50000"/>
              </a:spcBef>
            </a:pPr>
            <a:r>
              <a:rPr lang="en-US" b="1">
                <a:solidFill>
                  <a:schemeClr val="bg2"/>
                </a:solidFill>
                <a:latin typeface="Tahoma" pitchFamily="34" charset="0"/>
              </a:rPr>
              <a:t>Distribusi Probabilitas Normal			                     Bab 9</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Slide Number Placeholder 4"/>
          <p:cNvSpPr>
            <a:spLocks noGrp="1"/>
          </p:cNvSpPr>
          <p:nvPr>
            <p:ph type="sldNum" sz="quarter" idx="12"/>
          </p:nvPr>
        </p:nvSpPr>
        <p:spPr/>
        <p:txBody>
          <a:bodyPr/>
          <a:lstStyle/>
          <a:p>
            <a:fld id="{433DDC9B-2F63-45E4-BCFB-D9A890CD373A}" type="slidenum">
              <a:rPr lang="en-US"/>
              <a:pPr/>
              <a:t>12</a:t>
            </a:fld>
            <a:endParaRPr lang="en-US"/>
          </a:p>
        </p:txBody>
      </p:sp>
      <p:sp>
        <p:nvSpPr>
          <p:cNvPr id="184322" name="Rectangle 2"/>
          <p:cNvSpPr>
            <a:spLocks noGrp="1" noChangeArrowheads="1"/>
          </p:cNvSpPr>
          <p:nvPr>
            <p:ph type="title"/>
          </p:nvPr>
        </p:nvSpPr>
        <p:spPr>
          <a:xfrm>
            <a:off x="762000" y="838200"/>
            <a:ext cx="7793038" cy="541338"/>
          </a:xfrm>
        </p:spPr>
        <p:txBody>
          <a:bodyPr/>
          <a:lstStyle/>
          <a:p>
            <a:r>
              <a:rPr lang="en-US" sz="2000" b="1">
                <a:solidFill>
                  <a:schemeClr val="accent1"/>
                </a:solidFill>
              </a:rPr>
              <a:t>OUTLINE</a:t>
            </a:r>
            <a:endParaRPr lang="en-US" sz="2400" b="1">
              <a:solidFill>
                <a:schemeClr val="accent1"/>
              </a:solidFill>
            </a:endParaRPr>
          </a:p>
        </p:txBody>
      </p:sp>
      <p:grpSp>
        <p:nvGrpSpPr>
          <p:cNvPr id="184344" name="Group 24"/>
          <p:cNvGrpSpPr>
            <a:grpSpLocks/>
          </p:cNvGrpSpPr>
          <p:nvPr/>
        </p:nvGrpSpPr>
        <p:grpSpPr bwMode="auto">
          <a:xfrm>
            <a:off x="838200" y="1905000"/>
            <a:ext cx="7467600" cy="4337050"/>
            <a:chOff x="528" y="1200"/>
            <a:chExt cx="4704" cy="2732"/>
          </a:xfrm>
        </p:grpSpPr>
        <p:sp>
          <p:nvSpPr>
            <p:cNvPr id="184324" name="Text Box 4"/>
            <p:cNvSpPr txBox="1">
              <a:spLocks noChangeArrowheads="1"/>
            </p:cNvSpPr>
            <p:nvPr/>
          </p:nvSpPr>
          <p:spPr bwMode="auto">
            <a:xfrm>
              <a:off x="912" y="1200"/>
              <a:ext cx="4320" cy="288"/>
            </a:xfrm>
            <a:prstGeom prst="rect">
              <a:avLst/>
            </a:prstGeom>
            <a:solidFill>
              <a:srgbClr val="33CCFF"/>
            </a:solidFill>
            <a:ln w="9525">
              <a:solidFill>
                <a:srgbClr val="000000"/>
              </a:solidFill>
              <a:miter lim="800000"/>
              <a:headEnd/>
              <a:tailEnd/>
            </a:ln>
          </p:spPr>
          <p:txBody>
            <a:bodyPr/>
            <a:lstStyle/>
            <a:p>
              <a:pPr algn="ctr">
                <a:lnSpc>
                  <a:spcPct val="80000"/>
                </a:lnSpc>
              </a:pPr>
              <a:r>
                <a:rPr lang="en-US" sz="2000" b="1">
                  <a:latin typeface="Tahoma" pitchFamily="34" charset="0"/>
                </a:rPr>
                <a:t>BAGIAN  II  Probabilitas dan Teori Keputusan</a:t>
              </a:r>
              <a:r>
                <a:rPr lang="en-US" b="1">
                  <a:latin typeface="Tahoma" pitchFamily="34" charset="0"/>
                </a:rPr>
                <a:t> </a:t>
              </a:r>
            </a:p>
          </p:txBody>
        </p:sp>
        <p:sp>
          <p:nvSpPr>
            <p:cNvPr id="184325" name="Text Box 5"/>
            <p:cNvSpPr txBox="1">
              <a:spLocks noChangeArrowheads="1"/>
            </p:cNvSpPr>
            <p:nvPr/>
          </p:nvSpPr>
          <p:spPr bwMode="auto">
            <a:xfrm>
              <a:off x="912" y="1584"/>
              <a:ext cx="2016" cy="480"/>
            </a:xfrm>
            <a:prstGeom prst="rect">
              <a:avLst/>
            </a:prstGeom>
            <a:noFill/>
            <a:ln w="9525">
              <a:solidFill>
                <a:srgbClr val="000000"/>
              </a:solidFill>
              <a:miter lim="800000"/>
              <a:headEnd/>
              <a:tailEnd/>
            </a:ln>
          </p:spPr>
          <p:txBody>
            <a:bodyPr/>
            <a:lstStyle/>
            <a:p>
              <a:pPr algn="ctr"/>
              <a:r>
                <a:rPr lang="en-US" sz="2000">
                  <a:latin typeface="Tahoma" pitchFamily="34" charset="0"/>
                </a:rPr>
                <a:t>Konsep-konsep Dasar Probabilitas</a:t>
              </a:r>
            </a:p>
          </p:txBody>
        </p:sp>
        <p:sp>
          <p:nvSpPr>
            <p:cNvPr id="184326" name="Text Box 6"/>
            <p:cNvSpPr txBox="1">
              <a:spLocks noChangeArrowheads="1"/>
            </p:cNvSpPr>
            <p:nvPr/>
          </p:nvSpPr>
          <p:spPr bwMode="auto">
            <a:xfrm>
              <a:off x="912" y="2160"/>
              <a:ext cx="2016" cy="480"/>
            </a:xfrm>
            <a:prstGeom prst="rect">
              <a:avLst/>
            </a:prstGeom>
            <a:noFill/>
            <a:ln w="9525">
              <a:solidFill>
                <a:srgbClr val="000000"/>
              </a:solidFill>
              <a:miter lim="800000"/>
              <a:headEnd/>
              <a:tailEnd/>
            </a:ln>
          </p:spPr>
          <p:txBody>
            <a:bodyPr/>
            <a:lstStyle/>
            <a:p>
              <a:pPr algn="ctr"/>
              <a:r>
                <a:rPr lang="en-US" sz="2000">
                  <a:latin typeface="Tahoma" pitchFamily="34" charset="0"/>
                </a:rPr>
                <a:t>Distribusi Probabilitas Diskret</a:t>
              </a:r>
            </a:p>
          </p:txBody>
        </p:sp>
        <p:sp>
          <p:nvSpPr>
            <p:cNvPr id="184327" name="Text Box 7"/>
            <p:cNvSpPr txBox="1">
              <a:spLocks noChangeArrowheads="1"/>
            </p:cNvSpPr>
            <p:nvPr/>
          </p:nvSpPr>
          <p:spPr bwMode="auto">
            <a:xfrm>
              <a:off x="912" y="2784"/>
              <a:ext cx="2016" cy="432"/>
            </a:xfrm>
            <a:prstGeom prst="rect">
              <a:avLst/>
            </a:prstGeom>
            <a:solidFill>
              <a:srgbClr val="FFCC00"/>
            </a:solidFill>
            <a:ln w="9525">
              <a:solidFill>
                <a:srgbClr val="000000"/>
              </a:solidFill>
              <a:miter lim="800000"/>
              <a:headEnd/>
              <a:tailEnd/>
            </a:ln>
          </p:spPr>
          <p:txBody>
            <a:bodyPr/>
            <a:lstStyle/>
            <a:p>
              <a:pPr algn="ctr"/>
              <a:r>
                <a:rPr lang="en-US" sz="2000" b="1">
                  <a:latin typeface="Tahoma" pitchFamily="34" charset="0"/>
                </a:rPr>
                <a:t>Distribusi Normal</a:t>
              </a:r>
            </a:p>
          </p:txBody>
        </p:sp>
        <p:sp>
          <p:nvSpPr>
            <p:cNvPr id="184328" name="Text Box 8"/>
            <p:cNvSpPr txBox="1">
              <a:spLocks noChangeArrowheads="1"/>
            </p:cNvSpPr>
            <p:nvPr/>
          </p:nvSpPr>
          <p:spPr bwMode="auto">
            <a:xfrm>
              <a:off x="912" y="3360"/>
              <a:ext cx="2016" cy="284"/>
            </a:xfrm>
            <a:prstGeom prst="rect">
              <a:avLst/>
            </a:prstGeom>
            <a:solidFill>
              <a:srgbClr val="FFFFFF"/>
            </a:solidFill>
            <a:ln w="9525">
              <a:solidFill>
                <a:srgbClr val="000000"/>
              </a:solidFill>
              <a:miter lim="800000"/>
              <a:headEnd/>
              <a:tailEnd/>
            </a:ln>
          </p:spPr>
          <p:txBody>
            <a:bodyPr/>
            <a:lstStyle/>
            <a:p>
              <a:pPr algn="ctr"/>
              <a:r>
                <a:rPr lang="en-US" sz="2000">
                  <a:latin typeface="Tahoma" pitchFamily="34" charset="0"/>
                </a:rPr>
                <a:t>Teori Keputusan</a:t>
              </a:r>
            </a:p>
          </p:txBody>
        </p:sp>
        <p:sp>
          <p:nvSpPr>
            <p:cNvPr id="184329" name="Freeform 9"/>
            <p:cNvSpPr>
              <a:spLocks/>
            </p:cNvSpPr>
            <p:nvPr/>
          </p:nvSpPr>
          <p:spPr bwMode="auto">
            <a:xfrm>
              <a:off x="528" y="1344"/>
              <a:ext cx="384" cy="2208"/>
            </a:xfrm>
            <a:custGeom>
              <a:avLst/>
              <a:gdLst/>
              <a:ahLst/>
              <a:cxnLst>
                <a:cxn ang="0">
                  <a:pos x="720" y="0"/>
                </a:cxn>
                <a:cxn ang="0">
                  <a:pos x="0" y="0"/>
                </a:cxn>
                <a:cxn ang="0">
                  <a:pos x="0" y="3420"/>
                </a:cxn>
                <a:cxn ang="0">
                  <a:pos x="720" y="3420"/>
                </a:cxn>
              </a:cxnLst>
              <a:rect l="0" t="0" r="r" b="b"/>
              <a:pathLst>
                <a:path w="720" h="3420">
                  <a:moveTo>
                    <a:pt x="720" y="0"/>
                  </a:moveTo>
                  <a:lnTo>
                    <a:pt x="0" y="0"/>
                  </a:lnTo>
                  <a:lnTo>
                    <a:pt x="0" y="3420"/>
                  </a:lnTo>
                  <a:lnTo>
                    <a:pt x="720" y="3420"/>
                  </a:lnTo>
                </a:path>
              </a:pathLst>
            </a:custGeom>
            <a:noFill/>
            <a:ln w="9525">
              <a:solidFill>
                <a:srgbClr val="000000"/>
              </a:solidFill>
              <a:round/>
              <a:headEnd type="none" w="med" len="med"/>
              <a:tailEnd type="triangle" w="med" len="med"/>
            </a:ln>
          </p:spPr>
          <p:txBody>
            <a:bodyPr/>
            <a:lstStyle/>
            <a:p>
              <a:endParaRPr lang="id-ID"/>
            </a:p>
          </p:txBody>
        </p:sp>
        <p:sp>
          <p:nvSpPr>
            <p:cNvPr id="184330" name="Line 10"/>
            <p:cNvSpPr>
              <a:spLocks noChangeShapeType="1"/>
            </p:cNvSpPr>
            <p:nvPr/>
          </p:nvSpPr>
          <p:spPr bwMode="auto">
            <a:xfrm>
              <a:off x="528" y="1776"/>
              <a:ext cx="339" cy="1"/>
            </a:xfrm>
            <a:prstGeom prst="line">
              <a:avLst/>
            </a:prstGeom>
            <a:noFill/>
            <a:ln w="9525">
              <a:solidFill>
                <a:srgbClr val="000000"/>
              </a:solidFill>
              <a:round/>
              <a:headEnd/>
              <a:tailEnd type="triangle" w="med" len="med"/>
            </a:ln>
          </p:spPr>
          <p:txBody>
            <a:bodyPr/>
            <a:lstStyle/>
            <a:p>
              <a:endParaRPr lang="id-ID"/>
            </a:p>
          </p:txBody>
        </p:sp>
        <p:sp>
          <p:nvSpPr>
            <p:cNvPr id="184331" name="Line 11"/>
            <p:cNvSpPr>
              <a:spLocks noChangeShapeType="1"/>
            </p:cNvSpPr>
            <p:nvPr/>
          </p:nvSpPr>
          <p:spPr bwMode="auto">
            <a:xfrm>
              <a:off x="528" y="2975"/>
              <a:ext cx="339" cy="1"/>
            </a:xfrm>
            <a:prstGeom prst="line">
              <a:avLst/>
            </a:prstGeom>
            <a:noFill/>
            <a:ln w="9525">
              <a:solidFill>
                <a:srgbClr val="000000"/>
              </a:solidFill>
              <a:round/>
              <a:headEnd/>
              <a:tailEnd type="triangle" w="med" len="med"/>
            </a:ln>
          </p:spPr>
          <p:txBody>
            <a:bodyPr/>
            <a:lstStyle/>
            <a:p>
              <a:endParaRPr lang="id-ID"/>
            </a:p>
          </p:txBody>
        </p:sp>
        <p:sp>
          <p:nvSpPr>
            <p:cNvPr id="184332" name="Freeform 12"/>
            <p:cNvSpPr>
              <a:spLocks/>
            </p:cNvSpPr>
            <p:nvPr/>
          </p:nvSpPr>
          <p:spPr bwMode="auto">
            <a:xfrm>
              <a:off x="3210" y="1824"/>
              <a:ext cx="246" cy="1901"/>
            </a:xfrm>
            <a:custGeom>
              <a:avLst/>
              <a:gdLst/>
              <a:ahLst/>
              <a:cxnLst>
                <a:cxn ang="0">
                  <a:pos x="720" y="0"/>
                </a:cxn>
                <a:cxn ang="0">
                  <a:pos x="0" y="0"/>
                </a:cxn>
                <a:cxn ang="0">
                  <a:pos x="0" y="3060"/>
                </a:cxn>
                <a:cxn ang="0">
                  <a:pos x="720" y="3060"/>
                </a:cxn>
              </a:cxnLst>
              <a:rect l="0" t="0" r="r" b="b"/>
              <a:pathLst>
                <a:path w="720" h="3060">
                  <a:moveTo>
                    <a:pt x="720" y="0"/>
                  </a:moveTo>
                  <a:lnTo>
                    <a:pt x="0" y="0"/>
                  </a:lnTo>
                  <a:lnTo>
                    <a:pt x="0" y="3060"/>
                  </a:lnTo>
                  <a:lnTo>
                    <a:pt x="720" y="3060"/>
                  </a:lnTo>
                </a:path>
              </a:pathLst>
            </a:custGeom>
            <a:noFill/>
            <a:ln w="9525">
              <a:solidFill>
                <a:srgbClr val="000000"/>
              </a:solidFill>
              <a:round/>
              <a:headEnd type="triangle" w="med" len="med"/>
              <a:tailEnd type="triangle" w="med" len="med"/>
            </a:ln>
          </p:spPr>
          <p:txBody>
            <a:bodyPr/>
            <a:lstStyle/>
            <a:p>
              <a:endParaRPr lang="id-ID"/>
            </a:p>
          </p:txBody>
        </p:sp>
        <p:sp>
          <p:nvSpPr>
            <p:cNvPr id="184333" name="Line 13"/>
            <p:cNvSpPr>
              <a:spLocks noChangeShapeType="1"/>
            </p:cNvSpPr>
            <p:nvPr/>
          </p:nvSpPr>
          <p:spPr bwMode="auto">
            <a:xfrm>
              <a:off x="3210" y="2256"/>
              <a:ext cx="246" cy="1"/>
            </a:xfrm>
            <a:prstGeom prst="line">
              <a:avLst/>
            </a:prstGeom>
            <a:noFill/>
            <a:ln w="9525">
              <a:solidFill>
                <a:srgbClr val="000000"/>
              </a:solidFill>
              <a:round/>
              <a:headEnd/>
              <a:tailEnd type="triangle" w="med" len="med"/>
            </a:ln>
          </p:spPr>
          <p:txBody>
            <a:bodyPr/>
            <a:lstStyle/>
            <a:p>
              <a:endParaRPr lang="id-ID"/>
            </a:p>
          </p:txBody>
        </p:sp>
        <p:sp>
          <p:nvSpPr>
            <p:cNvPr id="184334" name="Line 14"/>
            <p:cNvSpPr>
              <a:spLocks noChangeShapeType="1"/>
            </p:cNvSpPr>
            <p:nvPr/>
          </p:nvSpPr>
          <p:spPr bwMode="auto">
            <a:xfrm>
              <a:off x="3210" y="3251"/>
              <a:ext cx="246" cy="1"/>
            </a:xfrm>
            <a:prstGeom prst="line">
              <a:avLst/>
            </a:prstGeom>
            <a:noFill/>
            <a:ln w="9525">
              <a:solidFill>
                <a:srgbClr val="000000"/>
              </a:solidFill>
              <a:round/>
              <a:headEnd/>
              <a:tailEnd type="triangle" w="med" len="med"/>
            </a:ln>
          </p:spPr>
          <p:txBody>
            <a:bodyPr/>
            <a:lstStyle/>
            <a:p>
              <a:endParaRPr lang="id-ID"/>
            </a:p>
          </p:txBody>
        </p:sp>
        <p:sp>
          <p:nvSpPr>
            <p:cNvPr id="184335" name="Line 15"/>
            <p:cNvSpPr>
              <a:spLocks noChangeShapeType="1"/>
            </p:cNvSpPr>
            <p:nvPr/>
          </p:nvSpPr>
          <p:spPr bwMode="auto">
            <a:xfrm>
              <a:off x="3210" y="2784"/>
              <a:ext cx="246" cy="1"/>
            </a:xfrm>
            <a:prstGeom prst="line">
              <a:avLst/>
            </a:prstGeom>
            <a:noFill/>
            <a:ln w="9525">
              <a:solidFill>
                <a:srgbClr val="000000"/>
              </a:solidFill>
              <a:round/>
              <a:headEnd/>
              <a:tailEnd type="triangle" w="med" len="med"/>
            </a:ln>
          </p:spPr>
          <p:txBody>
            <a:bodyPr/>
            <a:lstStyle/>
            <a:p>
              <a:endParaRPr lang="id-ID"/>
            </a:p>
          </p:txBody>
        </p:sp>
        <p:sp>
          <p:nvSpPr>
            <p:cNvPr id="184336" name="Text Box 16"/>
            <p:cNvSpPr txBox="1">
              <a:spLocks noChangeArrowheads="1"/>
            </p:cNvSpPr>
            <p:nvPr/>
          </p:nvSpPr>
          <p:spPr bwMode="auto">
            <a:xfrm>
              <a:off x="3456" y="1584"/>
              <a:ext cx="1776" cy="432"/>
            </a:xfrm>
            <a:prstGeom prst="rect">
              <a:avLst/>
            </a:prstGeom>
            <a:noFill/>
            <a:ln w="9525">
              <a:solidFill>
                <a:srgbClr val="000000"/>
              </a:solidFill>
              <a:miter lim="800000"/>
              <a:headEnd/>
              <a:tailEnd/>
            </a:ln>
          </p:spPr>
          <p:txBody>
            <a:bodyPr/>
            <a:lstStyle/>
            <a:p>
              <a:r>
                <a:rPr lang="en-US" sz="1600">
                  <a:latin typeface="Tahoma" pitchFamily="34" charset="0"/>
                </a:rPr>
                <a:t> Pengertian dan Karakteristik Distribusi Probabilitas Normal</a:t>
              </a:r>
            </a:p>
          </p:txBody>
        </p:sp>
        <p:sp>
          <p:nvSpPr>
            <p:cNvPr id="184337" name="Text Box 17"/>
            <p:cNvSpPr txBox="1">
              <a:spLocks noChangeArrowheads="1"/>
            </p:cNvSpPr>
            <p:nvPr/>
          </p:nvSpPr>
          <p:spPr bwMode="auto">
            <a:xfrm>
              <a:off x="3456" y="2064"/>
              <a:ext cx="1776" cy="359"/>
            </a:xfrm>
            <a:prstGeom prst="rect">
              <a:avLst/>
            </a:prstGeom>
            <a:noFill/>
            <a:ln w="9525">
              <a:solidFill>
                <a:srgbClr val="000000"/>
              </a:solidFill>
              <a:miter lim="800000"/>
              <a:headEnd/>
              <a:tailEnd/>
            </a:ln>
          </p:spPr>
          <p:txBody>
            <a:bodyPr/>
            <a:lstStyle/>
            <a:p>
              <a:r>
                <a:rPr lang="en-US" sz="1600">
                  <a:latin typeface="Tahoma" pitchFamily="34" charset="0"/>
                </a:rPr>
                <a:t>Distribusi Probabilitas Normal Standar</a:t>
              </a:r>
            </a:p>
          </p:txBody>
        </p:sp>
        <p:sp>
          <p:nvSpPr>
            <p:cNvPr id="184338" name="Text Box 18"/>
            <p:cNvSpPr txBox="1">
              <a:spLocks noChangeArrowheads="1"/>
            </p:cNvSpPr>
            <p:nvPr/>
          </p:nvSpPr>
          <p:spPr bwMode="auto">
            <a:xfrm>
              <a:off x="3454" y="2544"/>
              <a:ext cx="1776" cy="432"/>
            </a:xfrm>
            <a:prstGeom prst="rect">
              <a:avLst/>
            </a:prstGeom>
            <a:solidFill>
              <a:srgbClr val="FF99FF"/>
            </a:solidFill>
            <a:ln w="9525">
              <a:solidFill>
                <a:srgbClr val="000000"/>
              </a:solidFill>
              <a:miter lim="800000"/>
              <a:headEnd/>
              <a:tailEnd/>
            </a:ln>
          </p:spPr>
          <p:txBody>
            <a:bodyPr/>
            <a:lstStyle/>
            <a:p>
              <a:r>
                <a:rPr lang="en-US" sz="1600">
                  <a:latin typeface="Tahoma" pitchFamily="34" charset="0"/>
                </a:rPr>
                <a:t>Penerapan Distribusi Probabilitas Normal Standar</a:t>
              </a:r>
            </a:p>
          </p:txBody>
        </p:sp>
        <p:sp>
          <p:nvSpPr>
            <p:cNvPr id="184339" name="Text Box 19"/>
            <p:cNvSpPr txBox="1">
              <a:spLocks noChangeArrowheads="1"/>
            </p:cNvSpPr>
            <p:nvPr/>
          </p:nvSpPr>
          <p:spPr bwMode="auto">
            <a:xfrm>
              <a:off x="3456" y="3024"/>
              <a:ext cx="1776" cy="379"/>
            </a:xfrm>
            <a:prstGeom prst="rect">
              <a:avLst/>
            </a:prstGeom>
            <a:solidFill>
              <a:srgbClr val="FFFFFF"/>
            </a:solidFill>
            <a:ln w="9525">
              <a:solidFill>
                <a:srgbClr val="000000"/>
              </a:solidFill>
              <a:miter lim="800000"/>
              <a:headEnd/>
              <a:tailEnd/>
            </a:ln>
          </p:spPr>
          <p:txBody>
            <a:bodyPr/>
            <a:lstStyle/>
            <a:p>
              <a:r>
                <a:rPr lang="en-US" sz="1600">
                  <a:latin typeface="Tahoma" pitchFamily="34" charset="0"/>
                </a:rPr>
                <a:t>Pendekatan Normal Terhadap Binomial</a:t>
              </a:r>
            </a:p>
          </p:txBody>
        </p:sp>
        <p:sp>
          <p:nvSpPr>
            <p:cNvPr id="184340" name="Text Box 20"/>
            <p:cNvSpPr txBox="1">
              <a:spLocks noChangeArrowheads="1"/>
            </p:cNvSpPr>
            <p:nvPr/>
          </p:nvSpPr>
          <p:spPr bwMode="auto">
            <a:xfrm>
              <a:off x="3456" y="3504"/>
              <a:ext cx="1776" cy="428"/>
            </a:xfrm>
            <a:prstGeom prst="rect">
              <a:avLst/>
            </a:prstGeom>
            <a:solidFill>
              <a:srgbClr val="FFFFFF"/>
            </a:solidFill>
            <a:ln w="9525">
              <a:solidFill>
                <a:srgbClr val="000000"/>
              </a:solidFill>
              <a:miter lim="800000"/>
              <a:headEnd/>
              <a:tailEnd/>
            </a:ln>
          </p:spPr>
          <p:txBody>
            <a:bodyPr/>
            <a:lstStyle/>
            <a:p>
              <a:r>
                <a:rPr lang="en-US" sz="1600">
                  <a:latin typeface="Tahoma" pitchFamily="34" charset="0"/>
                </a:rPr>
                <a:t>Menggunakan MS Excel untuk Distribusi Probabilitas</a:t>
              </a:r>
            </a:p>
          </p:txBody>
        </p:sp>
        <p:sp>
          <p:nvSpPr>
            <p:cNvPr id="184341" name="Line 21"/>
            <p:cNvSpPr>
              <a:spLocks noChangeShapeType="1"/>
            </p:cNvSpPr>
            <p:nvPr/>
          </p:nvSpPr>
          <p:spPr bwMode="auto">
            <a:xfrm flipV="1">
              <a:off x="2928" y="2928"/>
              <a:ext cx="288" cy="0"/>
            </a:xfrm>
            <a:prstGeom prst="line">
              <a:avLst/>
            </a:prstGeom>
            <a:noFill/>
            <a:ln w="9525">
              <a:solidFill>
                <a:schemeClr val="tx1"/>
              </a:solidFill>
              <a:miter lim="800000"/>
              <a:headEnd/>
              <a:tailEnd/>
            </a:ln>
            <a:effectLst/>
          </p:spPr>
          <p:txBody>
            <a:bodyPr wrap="none"/>
            <a:lstStyle/>
            <a:p>
              <a:endParaRPr lang="id-ID"/>
            </a:p>
          </p:txBody>
        </p:sp>
        <p:sp>
          <p:nvSpPr>
            <p:cNvPr id="184342" name="Line 22"/>
            <p:cNvSpPr>
              <a:spLocks noChangeShapeType="1"/>
            </p:cNvSpPr>
            <p:nvPr/>
          </p:nvSpPr>
          <p:spPr bwMode="auto">
            <a:xfrm>
              <a:off x="528" y="2399"/>
              <a:ext cx="339" cy="1"/>
            </a:xfrm>
            <a:prstGeom prst="line">
              <a:avLst/>
            </a:prstGeom>
            <a:noFill/>
            <a:ln w="9525">
              <a:solidFill>
                <a:srgbClr val="000000"/>
              </a:solidFill>
              <a:round/>
              <a:headEnd/>
              <a:tailEnd type="triangle" w="med" len="med"/>
            </a:ln>
          </p:spPr>
          <p:txBody>
            <a:bodyPr/>
            <a:lstStyle/>
            <a:p>
              <a:endParaRPr lang="id-ID"/>
            </a:p>
          </p:txBody>
        </p:sp>
      </p:grpSp>
      <p:sp>
        <p:nvSpPr>
          <p:cNvPr id="184343" name="Text Box 23"/>
          <p:cNvSpPr txBox="1">
            <a:spLocks noChangeArrowheads="1"/>
          </p:cNvSpPr>
          <p:nvPr/>
        </p:nvSpPr>
        <p:spPr bwMode="auto">
          <a:xfrm>
            <a:off x="762000" y="381000"/>
            <a:ext cx="7848600" cy="366713"/>
          </a:xfrm>
          <a:prstGeom prst="rect">
            <a:avLst/>
          </a:prstGeom>
          <a:noFill/>
          <a:ln w="9525">
            <a:noFill/>
            <a:miter lim="800000"/>
            <a:headEnd/>
            <a:tailEnd/>
          </a:ln>
          <a:effectLst/>
        </p:spPr>
        <p:txBody>
          <a:bodyPr>
            <a:spAutoFit/>
          </a:bodyPr>
          <a:lstStyle/>
          <a:p>
            <a:pPr eaLnBrk="1" hangingPunct="1">
              <a:spcBef>
                <a:spcPct val="50000"/>
              </a:spcBef>
            </a:pPr>
            <a:r>
              <a:rPr lang="en-US" b="1">
                <a:solidFill>
                  <a:schemeClr val="bg2"/>
                </a:solidFill>
                <a:latin typeface="Tahoma" pitchFamily="34" charset="0"/>
              </a:rPr>
              <a:t>Distribusi Probabilitas Normal			                     Bab 9</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3"/>
          <p:cNvSpPr>
            <a:spLocks noGrp="1"/>
          </p:cNvSpPr>
          <p:nvPr>
            <p:ph type="sldNum" sz="quarter" idx="12"/>
          </p:nvPr>
        </p:nvSpPr>
        <p:spPr/>
        <p:txBody>
          <a:bodyPr/>
          <a:lstStyle/>
          <a:p>
            <a:fld id="{C36D384F-FAFA-48D8-A3E0-BA3546440E04}" type="slidenum">
              <a:rPr lang="en-US"/>
              <a:pPr/>
              <a:t>13</a:t>
            </a:fld>
            <a:endParaRPr lang="en-US"/>
          </a:p>
        </p:txBody>
      </p:sp>
      <p:sp>
        <p:nvSpPr>
          <p:cNvPr id="154627" name="Text Box 3"/>
          <p:cNvSpPr txBox="1">
            <a:spLocks noChangeArrowheads="1"/>
          </p:cNvSpPr>
          <p:nvPr/>
        </p:nvSpPr>
        <p:spPr bwMode="auto">
          <a:xfrm>
            <a:off x="762000" y="990600"/>
            <a:ext cx="7467600" cy="457200"/>
          </a:xfrm>
          <a:prstGeom prst="rect">
            <a:avLst/>
          </a:prstGeom>
          <a:noFill/>
          <a:ln w="9525">
            <a:noFill/>
            <a:miter lim="800000"/>
            <a:headEnd/>
            <a:tailEnd/>
          </a:ln>
          <a:effectLst/>
        </p:spPr>
        <p:txBody>
          <a:bodyPr>
            <a:spAutoFit/>
          </a:bodyPr>
          <a:lstStyle/>
          <a:p>
            <a:pPr eaLnBrk="1" hangingPunct="1">
              <a:spcBef>
                <a:spcPct val="50000"/>
              </a:spcBef>
            </a:pPr>
            <a:r>
              <a:rPr lang="en-US" sz="2400" b="1">
                <a:solidFill>
                  <a:schemeClr val="accent1"/>
                </a:solidFill>
                <a:latin typeface="Tahoma" pitchFamily="34" charset="0"/>
              </a:rPr>
              <a:t>PENERAPAN KURVA NORMAL</a:t>
            </a:r>
          </a:p>
        </p:txBody>
      </p:sp>
      <p:sp>
        <p:nvSpPr>
          <p:cNvPr id="154654" name="Text Box 30"/>
          <p:cNvSpPr txBox="1">
            <a:spLocks noChangeArrowheads="1"/>
          </p:cNvSpPr>
          <p:nvPr/>
        </p:nvSpPr>
        <p:spPr bwMode="auto">
          <a:xfrm>
            <a:off x="762000" y="2057400"/>
            <a:ext cx="7162800" cy="2073275"/>
          </a:xfrm>
          <a:prstGeom prst="rect">
            <a:avLst/>
          </a:prstGeom>
          <a:noFill/>
          <a:ln w="9525">
            <a:noFill/>
            <a:miter lim="800000"/>
            <a:headEnd/>
            <a:tailEnd/>
          </a:ln>
          <a:effectLst/>
        </p:spPr>
        <p:txBody>
          <a:bodyPr>
            <a:spAutoFit/>
          </a:bodyPr>
          <a:lstStyle/>
          <a:p>
            <a:pPr eaLnBrk="1" hangingPunct="1">
              <a:spcBef>
                <a:spcPct val="50000"/>
              </a:spcBef>
            </a:pPr>
            <a:r>
              <a:rPr lang="en-US" sz="2000">
                <a:latin typeface="Tahoma" pitchFamily="34" charset="0"/>
                <a:cs typeface="Arial" charset="0"/>
              </a:rPr>
              <a:t>Contoh Soal:</a:t>
            </a:r>
          </a:p>
          <a:p>
            <a:pPr eaLnBrk="1" hangingPunct="1">
              <a:spcBef>
                <a:spcPct val="50000"/>
              </a:spcBef>
            </a:pPr>
            <a:r>
              <a:rPr lang="en-US" sz="2000">
                <a:latin typeface="Tahoma" pitchFamily="34" charset="0"/>
                <a:cs typeface="Arial" charset="0"/>
              </a:rPr>
              <a:t>PT GS mengklaim berat buah mangga “B” adalah 350 gram dengan standar deviasi 50 gram. Bila berat mangga mengikuti distribusi normal, berapa probabilitas bahwa berat buah mangga mencapai kurang dari 250 gram, sehingga akan diprotes oleh konsumen.</a:t>
            </a:r>
            <a:endParaRPr lang="en-US" b="1">
              <a:latin typeface="Tahoma" pitchFamily="34" charset="0"/>
            </a:endParaRPr>
          </a:p>
        </p:txBody>
      </p:sp>
      <p:sp>
        <p:nvSpPr>
          <p:cNvPr id="154658" name="Text Box 34"/>
          <p:cNvSpPr txBox="1">
            <a:spLocks noChangeArrowheads="1"/>
          </p:cNvSpPr>
          <p:nvPr/>
        </p:nvSpPr>
        <p:spPr bwMode="auto">
          <a:xfrm>
            <a:off x="762000" y="381000"/>
            <a:ext cx="7848600" cy="366713"/>
          </a:xfrm>
          <a:prstGeom prst="rect">
            <a:avLst/>
          </a:prstGeom>
          <a:noFill/>
          <a:ln w="9525">
            <a:noFill/>
            <a:miter lim="800000"/>
            <a:headEnd/>
            <a:tailEnd/>
          </a:ln>
          <a:effectLst/>
        </p:spPr>
        <p:txBody>
          <a:bodyPr>
            <a:spAutoFit/>
          </a:bodyPr>
          <a:lstStyle/>
          <a:p>
            <a:pPr eaLnBrk="1" hangingPunct="1">
              <a:spcBef>
                <a:spcPct val="50000"/>
              </a:spcBef>
            </a:pPr>
            <a:r>
              <a:rPr lang="en-US" b="1">
                <a:solidFill>
                  <a:schemeClr val="bg2"/>
                </a:solidFill>
                <a:latin typeface="Tahoma" pitchFamily="34" charset="0"/>
              </a:rPr>
              <a:t>Distribusi Probabilitas Normal			                     Bab 9</a:t>
            </a:r>
          </a:p>
        </p:txBody>
      </p:sp>
      <p:pic>
        <p:nvPicPr>
          <p:cNvPr id="154659" name="Picture 35" descr="0912"/>
          <p:cNvPicPr>
            <a:picLocks noChangeAspect="1" noChangeArrowheads="1"/>
          </p:cNvPicPr>
          <p:nvPr/>
        </p:nvPicPr>
        <p:blipFill>
          <a:blip r:embed="rId2"/>
          <a:srcRect/>
          <a:stretch>
            <a:fillRect/>
          </a:stretch>
        </p:blipFill>
        <p:spPr bwMode="auto">
          <a:xfrm>
            <a:off x="1219200" y="4191000"/>
            <a:ext cx="5257800" cy="2362200"/>
          </a:xfrm>
          <a:prstGeom prst="rect">
            <a:avLst/>
          </a:prstGeom>
          <a:noFill/>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5"/>
          <p:cNvSpPr>
            <a:spLocks noGrp="1"/>
          </p:cNvSpPr>
          <p:nvPr>
            <p:ph type="sldNum" sz="quarter" idx="12"/>
          </p:nvPr>
        </p:nvSpPr>
        <p:spPr/>
        <p:txBody>
          <a:bodyPr/>
          <a:lstStyle/>
          <a:p>
            <a:fld id="{AB82B7CE-8133-4C02-8F00-053656227A7D}" type="slidenum">
              <a:rPr lang="en-US"/>
              <a:pPr/>
              <a:t>14</a:t>
            </a:fld>
            <a:endParaRPr lang="en-US"/>
          </a:p>
        </p:txBody>
      </p:sp>
      <p:sp>
        <p:nvSpPr>
          <p:cNvPr id="162820" name="Text Box 4"/>
          <p:cNvSpPr txBox="1">
            <a:spLocks noGrp="1" noChangeArrowheads="1"/>
          </p:cNvSpPr>
          <p:nvPr>
            <p:ph type="body" idx="1"/>
          </p:nvPr>
        </p:nvSpPr>
        <p:spPr>
          <a:xfrm>
            <a:off x="838200" y="2209800"/>
            <a:ext cx="7772400" cy="4114800"/>
          </a:xfrm>
          <a:noFill/>
          <a:ln/>
        </p:spPr>
        <p:txBody>
          <a:bodyPr/>
          <a:lstStyle/>
          <a:p>
            <a:pPr>
              <a:spcBef>
                <a:spcPct val="0"/>
              </a:spcBef>
              <a:buClrTx/>
              <a:buSzTx/>
              <a:buFontTx/>
              <a:buNone/>
            </a:pPr>
            <a:r>
              <a:rPr lang="en-US" sz="2000"/>
              <a:t>Jawab:</a:t>
            </a:r>
          </a:p>
          <a:p>
            <a:pPr>
              <a:spcBef>
                <a:spcPct val="0"/>
              </a:spcBef>
              <a:buClrTx/>
              <a:buSzTx/>
              <a:buFontTx/>
              <a:buChar char="•"/>
            </a:pPr>
            <a:r>
              <a:rPr lang="en-US" sz="2000"/>
              <a:t>Transformasi ke nilai z</a:t>
            </a:r>
          </a:p>
          <a:p>
            <a:pPr>
              <a:spcBef>
                <a:spcPct val="0"/>
              </a:spcBef>
              <a:buClrTx/>
              <a:buSzTx/>
              <a:buFontTx/>
              <a:buNone/>
            </a:pPr>
            <a:r>
              <a:rPr lang="en-US" sz="2000"/>
              <a:t>	A</a:t>
            </a:r>
            <a:r>
              <a:rPr lang="en-US" sz="2000">
                <a:cs typeface="Arial" charset="0"/>
              </a:rPr>
              <a:t>P(x&lt; 250);  P(x=250) = (250-350)/50=-2,00  Jadi P(x&lt;250)=P(z&lt;-2,00)</a:t>
            </a:r>
            <a:endParaRPr lang="en-US" sz="2000">
              <a:cs typeface="Times New Roman" pitchFamily="18" charset="0"/>
            </a:endParaRPr>
          </a:p>
          <a:p>
            <a:pPr algn="just">
              <a:spcBef>
                <a:spcPct val="50000"/>
              </a:spcBef>
              <a:buClrTx/>
              <a:buSzTx/>
              <a:buFontTx/>
              <a:buChar char="•"/>
            </a:pPr>
            <a:r>
              <a:rPr lang="en-US" sz="2000">
                <a:cs typeface="Arial" charset="0"/>
              </a:rPr>
              <a:t>Lihat pada tabel luas di bawah kurva normal</a:t>
            </a:r>
          </a:p>
          <a:p>
            <a:pPr algn="just">
              <a:spcBef>
                <a:spcPct val="50000"/>
              </a:spcBef>
              <a:buClrTx/>
              <a:buSzTx/>
              <a:buFontTx/>
              <a:buNone/>
            </a:pPr>
            <a:r>
              <a:rPr lang="en-US" sz="2000">
                <a:cs typeface="Arial" charset="0"/>
              </a:rPr>
              <a:t>	P(z&lt;-2,00)=0,4772 </a:t>
            </a:r>
          </a:p>
          <a:p>
            <a:pPr>
              <a:spcBef>
                <a:spcPct val="50000"/>
              </a:spcBef>
              <a:buClrTx/>
              <a:buSzTx/>
              <a:buFontTx/>
              <a:buChar char="•"/>
            </a:pPr>
            <a:r>
              <a:rPr lang="en-US" sz="2000">
                <a:cs typeface="Arial" charset="0"/>
              </a:rPr>
              <a:t>Luas sebelah kiri nilai tengah adalah 0,5. Oleh sebab itu, nilai</a:t>
            </a:r>
            <a:r>
              <a:rPr lang="en-US" sz="2000"/>
              <a:t> </a:t>
            </a:r>
            <a:r>
              <a:rPr lang="en-US" sz="2000">
                <a:cs typeface="Arial" charset="0"/>
              </a:rPr>
              <a:t>daerah yang diarsir menjadi 0,5 </a:t>
            </a:r>
            <a:r>
              <a:rPr lang="en-US" sz="2000">
                <a:latin typeface="Tahoma"/>
                <a:cs typeface="Arial" charset="0"/>
              </a:rPr>
              <a:t>–</a:t>
            </a:r>
            <a:r>
              <a:rPr lang="en-US" sz="2000">
                <a:cs typeface="Arial" charset="0"/>
              </a:rPr>
              <a:t> 0,4772=0,0228. Jadi probabilitas di bawah 250 gram adalah 0,0228 (2,28%). Dengan kata lain probabilitas konsumen protes karena berat buah mangga kurang dari 250 gram adalah 2,28%.</a:t>
            </a:r>
            <a:r>
              <a:rPr lang="en-US" sz="1800" b="1"/>
              <a:t> </a:t>
            </a:r>
          </a:p>
        </p:txBody>
      </p:sp>
      <p:sp>
        <p:nvSpPr>
          <p:cNvPr id="162823" name="Text Box 7"/>
          <p:cNvSpPr txBox="1">
            <a:spLocks noChangeArrowheads="1"/>
          </p:cNvSpPr>
          <p:nvPr/>
        </p:nvSpPr>
        <p:spPr bwMode="auto">
          <a:xfrm>
            <a:off x="762000" y="381000"/>
            <a:ext cx="7848600" cy="366713"/>
          </a:xfrm>
          <a:prstGeom prst="rect">
            <a:avLst/>
          </a:prstGeom>
          <a:noFill/>
          <a:ln w="9525">
            <a:noFill/>
            <a:miter lim="800000"/>
            <a:headEnd/>
            <a:tailEnd/>
          </a:ln>
          <a:effectLst/>
        </p:spPr>
        <p:txBody>
          <a:bodyPr>
            <a:spAutoFit/>
          </a:bodyPr>
          <a:lstStyle/>
          <a:p>
            <a:pPr eaLnBrk="1" hangingPunct="1">
              <a:spcBef>
                <a:spcPct val="50000"/>
              </a:spcBef>
            </a:pPr>
            <a:r>
              <a:rPr lang="en-US" b="1">
                <a:solidFill>
                  <a:schemeClr val="bg2"/>
                </a:solidFill>
                <a:latin typeface="Tahoma" pitchFamily="34" charset="0"/>
              </a:rPr>
              <a:t>Distribusi Probabilitas Normal			                     Bab 9</a:t>
            </a:r>
          </a:p>
        </p:txBody>
      </p:sp>
      <p:sp>
        <p:nvSpPr>
          <p:cNvPr id="162826" name="Text Box 10"/>
          <p:cNvSpPr txBox="1">
            <a:spLocks noChangeArrowheads="1"/>
          </p:cNvSpPr>
          <p:nvPr/>
        </p:nvSpPr>
        <p:spPr bwMode="auto">
          <a:xfrm>
            <a:off x="762000" y="914400"/>
            <a:ext cx="7467600" cy="457200"/>
          </a:xfrm>
          <a:prstGeom prst="rect">
            <a:avLst/>
          </a:prstGeom>
          <a:noFill/>
          <a:ln w="9525">
            <a:noFill/>
            <a:miter lim="800000"/>
            <a:headEnd/>
            <a:tailEnd/>
          </a:ln>
          <a:effectLst/>
        </p:spPr>
        <p:txBody>
          <a:bodyPr>
            <a:spAutoFit/>
          </a:bodyPr>
          <a:lstStyle/>
          <a:p>
            <a:pPr eaLnBrk="1" hangingPunct="1">
              <a:spcBef>
                <a:spcPct val="50000"/>
              </a:spcBef>
            </a:pPr>
            <a:r>
              <a:rPr lang="en-US" sz="2400" b="1">
                <a:solidFill>
                  <a:schemeClr val="accent1"/>
                </a:solidFill>
                <a:latin typeface="Tahoma" pitchFamily="34" charset="0"/>
              </a:rPr>
              <a:t>PENERAPAN KURVA NORMAL</a:t>
            </a:r>
            <a:endParaRPr lang="en-US" sz="2800" b="1">
              <a:solidFill>
                <a:schemeClr val="accent1"/>
              </a:solidFill>
              <a:latin typeface="Tahoma" pitchFamily="34"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lide Number Placeholder 3"/>
          <p:cNvSpPr>
            <a:spLocks noGrp="1"/>
          </p:cNvSpPr>
          <p:nvPr>
            <p:ph type="sldNum" sz="quarter" idx="12"/>
          </p:nvPr>
        </p:nvSpPr>
        <p:spPr/>
        <p:txBody>
          <a:bodyPr/>
          <a:lstStyle/>
          <a:p>
            <a:fld id="{A3538818-B849-48B1-A086-841BE4709C51}" type="slidenum">
              <a:rPr lang="en-US"/>
              <a:pPr/>
              <a:t>15</a:t>
            </a:fld>
            <a:endParaRPr lang="en-US"/>
          </a:p>
        </p:txBody>
      </p:sp>
      <p:sp>
        <p:nvSpPr>
          <p:cNvPr id="155650" name="Text Box 2"/>
          <p:cNvSpPr txBox="1">
            <a:spLocks noChangeArrowheads="1"/>
          </p:cNvSpPr>
          <p:nvPr/>
        </p:nvSpPr>
        <p:spPr bwMode="auto">
          <a:xfrm>
            <a:off x="381000" y="2209800"/>
            <a:ext cx="8534400" cy="396875"/>
          </a:xfrm>
          <a:prstGeom prst="rect">
            <a:avLst/>
          </a:prstGeom>
          <a:noFill/>
          <a:ln w="9525">
            <a:noFill/>
            <a:miter lim="800000"/>
            <a:headEnd/>
            <a:tailEnd/>
          </a:ln>
          <a:effectLst/>
        </p:spPr>
        <p:txBody>
          <a:bodyPr>
            <a:spAutoFit/>
          </a:bodyPr>
          <a:lstStyle/>
          <a:p>
            <a:pPr marL="457200" indent="-457200" algn="ctr" eaLnBrk="1" hangingPunct="1"/>
            <a:r>
              <a:rPr lang="en-US" sz="2000">
                <a:latin typeface="Tahoma" pitchFamily="34" charset="0"/>
              </a:rPr>
              <a:t> </a:t>
            </a:r>
          </a:p>
        </p:txBody>
      </p:sp>
      <p:sp>
        <p:nvSpPr>
          <p:cNvPr id="155651" name="Text Box 3"/>
          <p:cNvSpPr txBox="1">
            <a:spLocks noChangeArrowheads="1"/>
          </p:cNvSpPr>
          <p:nvPr/>
        </p:nvSpPr>
        <p:spPr bwMode="auto">
          <a:xfrm>
            <a:off x="762000" y="990600"/>
            <a:ext cx="7467600" cy="457200"/>
          </a:xfrm>
          <a:prstGeom prst="rect">
            <a:avLst/>
          </a:prstGeom>
          <a:noFill/>
          <a:ln w="9525">
            <a:noFill/>
            <a:miter lim="800000"/>
            <a:headEnd/>
            <a:tailEnd/>
          </a:ln>
          <a:effectLst/>
        </p:spPr>
        <p:txBody>
          <a:bodyPr>
            <a:spAutoFit/>
          </a:bodyPr>
          <a:lstStyle/>
          <a:p>
            <a:pPr eaLnBrk="1" hangingPunct="1">
              <a:spcBef>
                <a:spcPct val="50000"/>
              </a:spcBef>
            </a:pPr>
            <a:r>
              <a:rPr lang="en-US" sz="2400" b="1">
                <a:solidFill>
                  <a:schemeClr val="accent1"/>
                </a:solidFill>
                <a:latin typeface="Tahoma" pitchFamily="34" charset="0"/>
              </a:rPr>
              <a:t>PENERAPAN KURVA NORMAL</a:t>
            </a:r>
            <a:endParaRPr lang="en-US" sz="2800" b="1">
              <a:solidFill>
                <a:schemeClr val="accent1"/>
              </a:solidFill>
              <a:latin typeface="Tahoma" pitchFamily="34" charset="0"/>
            </a:endParaRPr>
          </a:p>
        </p:txBody>
      </p:sp>
      <p:sp>
        <p:nvSpPr>
          <p:cNvPr id="155652" name="Text Box 4"/>
          <p:cNvSpPr txBox="1">
            <a:spLocks noChangeArrowheads="1"/>
          </p:cNvSpPr>
          <p:nvPr/>
        </p:nvSpPr>
        <p:spPr bwMode="auto">
          <a:xfrm>
            <a:off x="914400" y="1905000"/>
            <a:ext cx="7315200" cy="2073275"/>
          </a:xfrm>
          <a:prstGeom prst="rect">
            <a:avLst/>
          </a:prstGeom>
          <a:noFill/>
          <a:ln w="9525">
            <a:noFill/>
            <a:miter lim="800000"/>
            <a:headEnd/>
            <a:tailEnd/>
          </a:ln>
          <a:effectLst/>
        </p:spPr>
        <p:txBody>
          <a:bodyPr>
            <a:spAutoFit/>
          </a:bodyPr>
          <a:lstStyle/>
          <a:p>
            <a:pPr eaLnBrk="1" hangingPunct="1">
              <a:spcBef>
                <a:spcPct val="50000"/>
              </a:spcBef>
            </a:pPr>
            <a:r>
              <a:rPr lang="en-US" sz="2000">
                <a:latin typeface="Tahoma" pitchFamily="34" charset="0"/>
                <a:cs typeface="Arial" charset="0"/>
              </a:rPr>
              <a:t>Contoh Soal:</a:t>
            </a:r>
          </a:p>
          <a:p>
            <a:pPr eaLnBrk="1" hangingPunct="1">
              <a:spcBef>
                <a:spcPct val="50000"/>
              </a:spcBef>
            </a:pPr>
            <a:r>
              <a:rPr lang="en-US" sz="2000">
                <a:latin typeface="Tahoma" pitchFamily="34" charset="0"/>
                <a:cs typeface="Arial" charset="0"/>
              </a:rPr>
              <a:t>PT Work Electric, memproduksi Bohlam Lampu  yang dapat hidup 900 jam dengan standar deviasi 50 jam. PT Work Electric ingin mengetahui berapa persen produksi pada kisaran antara 800-1.000 jam, sebagai bahan promosi bohlam lampu. Hitung berapa probabilitasnya!</a:t>
            </a:r>
            <a:r>
              <a:rPr lang="en-US" b="1">
                <a:latin typeface="Tahoma" pitchFamily="34" charset="0"/>
              </a:rPr>
              <a:t> </a:t>
            </a:r>
          </a:p>
        </p:txBody>
      </p:sp>
      <p:sp>
        <p:nvSpPr>
          <p:cNvPr id="155655" name="Rectangle 7"/>
          <p:cNvSpPr>
            <a:spLocks noChangeArrowheads="1"/>
          </p:cNvSpPr>
          <p:nvPr/>
        </p:nvSpPr>
        <p:spPr bwMode="auto">
          <a:xfrm>
            <a:off x="3595688" y="2828925"/>
            <a:ext cx="9144000" cy="0"/>
          </a:xfrm>
          <a:prstGeom prst="rect">
            <a:avLst/>
          </a:prstGeom>
          <a:noFill/>
          <a:ln w="9525">
            <a:noFill/>
            <a:miter lim="800000"/>
            <a:headEnd/>
            <a:tailEnd/>
          </a:ln>
          <a:effectLst/>
        </p:spPr>
        <p:txBody>
          <a:bodyPr>
            <a:spAutoFit/>
          </a:bodyPr>
          <a:lstStyle/>
          <a:p>
            <a:endParaRPr lang="id-ID"/>
          </a:p>
        </p:txBody>
      </p:sp>
      <p:sp>
        <p:nvSpPr>
          <p:cNvPr id="155662" name="Text Box 14"/>
          <p:cNvSpPr txBox="1">
            <a:spLocks noChangeArrowheads="1"/>
          </p:cNvSpPr>
          <p:nvPr/>
        </p:nvSpPr>
        <p:spPr bwMode="auto">
          <a:xfrm>
            <a:off x="762000" y="381000"/>
            <a:ext cx="7848600" cy="366713"/>
          </a:xfrm>
          <a:prstGeom prst="rect">
            <a:avLst/>
          </a:prstGeom>
          <a:noFill/>
          <a:ln w="9525">
            <a:noFill/>
            <a:miter lim="800000"/>
            <a:headEnd/>
            <a:tailEnd/>
          </a:ln>
          <a:effectLst/>
        </p:spPr>
        <p:txBody>
          <a:bodyPr>
            <a:spAutoFit/>
          </a:bodyPr>
          <a:lstStyle/>
          <a:p>
            <a:pPr eaLnBrk="1" hangingPunct="1">
              <a:spcBef>
                <a:spcPct val="50000"/>
              </a:spcBef>
            </a:pPr>
            <a:r>
              <a:rPr lang="en-US" b="1">
                <a:solidFill>
                  <a:schemeClr val="bg2"/>
                </a:solidFill>
                <a:latin typeface="Tahoma" pitchFamily="34" charset="0"/>
              </a:rPr>
              <a:t>Distribusi Probabilitas Normal			                     Bab 9</a:t>
            </a:r>
          </a:p>
        </p:txBody>
      </p:sp>
      <p:pic>
        <p:nvPicPr>
          <p:cNvPr id="155663" name="Picture 15" descr="0913"/>
          <p:cNvPicPr>
            <a:picLocks noChangeAspect="1" noChangeArrowheads="1"/>
          </p:cNvPicPr>
          <p:nvPr/>
        </p:nvPicPr>
        <p:blipFill>
          <a:blip r:embed="rId2"/>
          <a:srcRect/>
          <a:stretch>
            <a:fillRect/>
          </a:stretch>
        </p:blipFill>
        <p:spPr bwMode="auto">
          <a:xfrm>
            <a:off x="1600200" y="3962400"/>
            <a:ext cx="5334000" cy="2600325"/>
          </a:xfrm>
          <a:prstGeom prst="rect">
            <a:avLst/>
          </a:prstGeom>
          <a:noFill/>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5"/>
          <p:cNvSpPr>
            <a:spLocks noGrp="1"/>
          </p:cNvSpPr>
          <p:nvPr>
            <p:ph type="sldNum" sz="quarter" idx="12"/>
          </p:nvPr>
        </p:nvSpPr>
        <p:spPr/>
        <p:txBody>
          <a:bodyPr/>
          <a:lstStyle/>
          <a:p>
            <a:fld id="{1BC157F3-80AD-4D30-ADFB-A8FC9386BC2A}" type="slidenum">
              <a:rPr lang="en-US"/>
              <a:pPr/>
              <a:t>16</a:t>
            </a:fld>
            <a:endParaRPr lang="en-US"/>
          </a:p>
        </p:txBody>
      </p:sp>
      <p:sp>
        <p:nvSpPr>
          <p:cNvPr id="163844" name="Text Box 4"/>
          <p:cNvSpPr txBox="1">
            <a:spLocks noGrp="1" noChangeArrowheads="1"/>
          </p:cNvSpPr>
          <p:nvPr>
            <p:ph type="body" idx="1"/>
          </p:nvPr>
        </p:nvSpPr>
        <p:spPr>
          <a:xfrm>
            <a:off x="381000" y="2057400"/>
            <a:ext cx="8534400" cy="4267200"/>
          </a:xfrm>
          <a:noFill/>
          <a:ln/>
        </p:spPr>
        <p:txBody>
          <a:bodyPr/>
          <a:lstStyle/>
          <a:p>
            <a:pPr marL="376238" indent="-376238">
              <a:lnSpc>
                <a:spcPct val="65000"/>
              </a:lnSpc>
              <a:spcBef>
                <a:spcPct val="50000"/>
              </a:spcBef>
              <a:buClrTx/>
              <a:buSzTx/>
              <a:buFontTx/>
              <a:buNone/>
            </a:pPr>
            <a:r>
              <a:rPr lang="en-US" sz="1900">
                <a:cs typeface="Arial" charset="0"/>
              </a:rPr>
              <a:t>Jawab:</a:t>
            </a:r>
          </a:p>
          <a:p>
            <a:pPr marL="376238" indent="-376238">
              <a:lnSpc>
                <a:spcPct val="65000"/>
              </a:lnSpc>
              <a:spcBef>
                <a:spcPct val="50000"/>
              </a:spcBef>
              <a:buClrTx/>
              <a:buSzTx/>
              <a:buFontTx/>
              <a:buNone/>
            </a:pPr>
            <a:r>
              <a:rPr lang="en-US" sz="1900">
                <a:cs typeface="Arial" charset="0"/>
              </a:rPr>
              <a:t>P(800&lt;X&lt;1.000)?</a:t>
            </a:r>
          </a:p>
          <a:p>
            <a:pPr marL="376238" indent="-376238">
              <a:lnSpc>
                <a:spcPct val="65000"/>
              </a:lnSpc>
              <a:spcBef>
                <a:spcPct val="50000"/>
              </a:spcBef>
              <a:buClrTx/>
              <a:buSzTx/>
              <a:buFontTx/>
              <a:buChar char="•"/>
            </a:pPr>
            <a:r>
              <a:rPr lang="en-US" sz="1900">
                <a:cs typeface="Arial" charset="0"/>
              </a:rPr>
              <a:t> Hitung nilai Z</a:t>
            </a:r>
          </a:p>
          <a:p>
            <a:pPr marL="376238" indent="-376238">
              <a:lnSpc>
                <a:spcPct val="65000"/>
              </a:lnSpc>
              <a:spcBef>
                <a:spcPct val="50000"/>
              </a:spcBef>
              <a:buClrTx/>
              <a:buSzTx/>
              <a:buFontTx/>
              <a:buNone/>
            </a:pPr>
            <a:r>
              <a:rPr lang="en-US" sz="1900">
                <a:cs typeface="Arial" charset="0"/>
              </a:rPr>
              <a:t>	Z</a:t>
            </a:r>
            <a:r>
              <a:rPr lang="en-US" sz="1900" baseline="-25000">
                <a:cs typeface="Arial" charset="0"/>
              </a:rPr>
              <a:t>1</a:t>
            </a:r>
            <a:r>
              <a:rPr lang="en-US" sz="1900">
                <a:cs typeface="Arial" charset="0"/>
              </a:rPr>
              <a:t> = (800-900)/50 = -2,00; </a:t>
            </a:r>
          </a:p>
          <a:p>
            <a:pPr marL="376238" indent="-376238">
              <a:lnSpc>
                <a:spcPct val="65000"/>
              </a:lnSpc>
              <a:spcBef>
                <a:spcPct val="50000"/>
              </a:spcBef>
              <a:buClrTx/>
              <a:buSzTx/>
              <a:buFontTx/>
              <a:buNone/>
            </a:pPr>
            <a:r>
              <a:rPr lang="en-US" sz="1900">
                <a:cs typeface="Arial" charset="0"/>
              </a:rPr>
              <a:t>	Z</a:t>
            </a:r>
            <a:r>
              <a:rPr lang="en-US" sz="1900" baseline="-25000">
                <a:cs typeface="Arial" charset="0"/>
              </a:rPr>
              <a:t>2</a:t>
            </a:r>
            <a:r>
              <a:rPr lang="en-US" sz="1900">
                <a:cs typeface="Arial" charset="0"/>
              </a:rPr>
              <a:t> = (1.000-900)/50 = 2,00</a:t>
            </a:r>
          </a:p>
          <a:p>
            <a:pPr marL="376238" indent="-376238">
              <a:lnSpc>
                <a:spcPct val="65000"/>
              </a:lnSpc>
              <a:spcBef>
                <a:spcPct val="50000"/>
              </a:spcBef>
              <a:buClrTx/>
              <a:buSzTx/>
              <a:buFontTx/>
              <a:buChar char="•"/>
            </a:pPr>
            <a:r>
              <a:rPr lang="en-US" sz="1900">
                <a:cs typeface="Times New Roman" pitchFamily="18" charset="0"/>
              </a:rPr>
              <a:t> </a:t>
            </a:r>
            <a:r>
              <a:rPr lang="en-US" sz="1900">
                <a:cs typeface="Arial" charset="0"/>
              </a:rPr>
              <a:t>Jadi: P(800&lt;X&lt;1.000) =P(-2,00&lt;Z&lt;2,00); </a:t>
            </a:r>
          </a:p>
          <a:p>
            <a:pPr marL="376238" indent="-376238">
              <a:lnSpc>
                <a:spcPct val="65000"/>
              </a:lnSpc>
              <a:spcBef>
                <a:spcPct val="50000"/>
              </a:spcBef>
              <a:buClrTx/>
              <a:buSzTx/>
              <a:buFontTx/>
              <a:buNone/>
            </a:pPr>
            <a:r>
              <a:rPr lang="en-US" sz="1900">
                <a:cs typeface="Arial" charset="0"/>
              </a:rPr>
              <a:t>	P(-2,00&lt;Z) = 0,4772 dan  P(Z&gt;2,00)  = 0,4772</a:t>
            </a:r>
            <a:r>
              <a:rPr lang="en-US" sz="1900"/>
              <a:t> </a:t>
            </a:r>
          </a:p>
          <a:p>
            <a:pPr marL="376238" indent="-376238" algn="just">
              <a:spcBef>
                <a:spcPct val="50000"/>
              </a:spcBef>
              <a:buClrTx/>
              <a:buSzTx/>
              <a:buFontTx/>
              <a:buNone/>
            </a:pPr>
            <a:r>
              <a:rPr lang="en-US" sz="1900">
                <a:cs typeface="Arial" charset="0"/>
              </a:rPr>
              <a:t>	Sehingga luas daerah yang diarsir adalah = 0,4772+0,4772= 0,9544. Jadi P(800&lt;X&lt;1.000) = P(-2,00 &lt; Z&lt;2,00) = 0,9544. </a:t>
            </a:r>
          </a:p>
          <a:p>
            <a:pPr marL="376238" indent="-376238" algn="just">
              <a:spcBef>
                <a:spcPct val="50000"/>
              </a:spcBef>
              <a:buClrTx/>
              <a:buSzTx/>
              <a:buFontTx/>
              <a:buNone/>
            </a:pPr>
            <a:r>
              <a:rPr lang="en-US" sz="1900">
                <a:cs typeface="Arial" charset="0"/>
              </a:rPr>
              <a:t>	Jadi 95,44% produksi berada pada kisaran 800-1.000 jam. Jadi jika PT Work Electric mengklaim bahwa lampu bohlamnya menyala 800-1.000 jam, mempunyai probabilitas benar 95,44%, sedang sisanya 4,56% harus dipersiapkan untuk garansi.</a:t>
            </a:r>
            <a:endParaRPr lang="en-US" sz="2000" b="1"/>
          </a:p>
        </p:txBody>
      </p:sp>
      <p:sp>
        <p:nvSpPr>
          <p:cNvPr id="163845" name="Text Box 5"/>
          <p:cNvSpPr txBox="1">
            <a:spLocks noGrp="1" noChangeArrowheads="1"/>
          </p:cNvSpPr>
          <p:nvPr>
            <p:ph type="title"/>
          </p:nvPr>
        </p:nvSpPr>
        <p:spPr>
          <a:xfrm>
            <a:off x="762000" y="838200"/>
            <a:ext cx="7793038" cy="533400"/>
          </a:xfrm>
          <a:noFill/>
          <a:ln/>
        </p:spPr>
        <p:txBody>
          <a:bodyPr/>
          <a:lstStyle/>
          <a:p>
            <a:pPr>
              <a:spcBef>
                <a:spcPct val="50000"/>
              </a:spcBef>
            </a:pPr>
            <a:r>
              <a:rPr lang="en-US" sz="2400" b="1">
                <a:solidFill>
                  <a:schemeClr val="accent1"/>
                </a:solidFill>
              </a:rPr>
              <a:t>PENERAPAN KURVA NORMAL</a:t>
            </a:r>
          </a:p>
        </p:txBody>
      </p:sp>
      <p:sp>
        <p:nvSpPr>
          <p:cNvPr id="163847" name="Text Box 7"/>
          <p:cNvSpPr txBox="1">
            <a:spLocks noChangeArrowheads="1"/>
          </p:cNvSpPr>
          <p:nvPr/>
        </p:nvSpPr>
        <p:spPr bwMode="auto">
          <a:xfrm>
            <a:off x="762000" y="381000"/>
            <a:ext cx="7848600" cy="366713"/>
          </a:xfrm>
          <a:prstGeom prst="rect">
            <a:avLst/>
          </a:prstGeom>
          <a:noFill/>
          <a:ln w="9525">
            <a:noFill/>
            <a:miter lim="800000"/>
            <a:headEnd/>
            <a:tailEnd/>
          </a:ln>
          <a:effectLst/>
        </p:spPr>
        <p:txBody>
          <a:bodyPr>
            <a:spAutoFit/>
          </a:bodyPr>
          <a:lstStyle/>
          <a:p>
            <a:pPr eaLnBrk="1" hangingPunct="1">
              <a:spcBef>
                <a:spcPct val="50000"/>
              </a:spcBef>
            </a:pPr>
            <a:r>
              <a:rPr lang="en-US" b="1">
                <a:solidFill>
                  <a:schemeClr val="bg2"/>
                </a:solidFill>
                <a:latin typeface="Tahoma" pitchFamily="34" charset="0"/>
              </a:rPr>
              <a:t>Distribusi Probabilitas Normal			                     Bab 9</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Slide Number Placeholder 4"/>
          <p:cNvSpPr>
            <a:spLocks noGrp="1"/>
          </p:cNvSpPr>
          <p:nvPr>
            <p:ph type="sldNum" sz="quarter" idx="12"/>
          </p:nvPr>
        </p:nvSpPr>
        <p:spPr/>
        <p:txBody>
          <a:bodyPr/>
          <a:lstStyle/>
          <a:p>
            <a:fld id="{6A997E97-8CBA-4F61-94C0-E19A034220CF}" type="slidenum">
              <a:rPr lang="en-US"/>
              <a:pPr/>
              <a:t>17</a:t>
            </a:fld>
            <a:endParaRPr lang="en-US"/>
          </a:p>
        </p:txBody>
      </p:sp>
      <p:sp>
        <p:nvSpPr>
          <p:cNvPr id="185346" name="Rectangle 2"/>
          <p:cNvSpPr>
            <a:spLocks noGrp="1" noChangeArrowheads="1"/>
          </p:cNvSpPr>
          <p:nvPr>
            <p:ph type="title"/>
          </p:nvPr>
        </p:nvSpPr>
        <p:spPr>
          <a:xfrm>
            <a:off x="762000" y="914400"/>
            <a:ext cx="7793038" cy="541338"/>
          </a:xfrm>
        </p:spPr>
        <p:txBody>
          <a:bodyPr/>
          <a:lstStyle/>
          <a:p>
            <a:r>
              <a:rPr lang="en-US" sz="2400" b="1">
                <a:solidFill>
                  <a:schemeClr val="accent1"/>
                </a:solidFill>
              </a:rPr>
              <a:t>OUTLINE</a:t>
            </a:r>
          </a:p>
        </p:txBody>
      </p:sp>
      <p:grpSp>
        <p:nvGrpSpPr>
          <p:cNvPr id="185368" name="Group 24"/>
          <p:cNvGrpSpPr>
            <a:grpSpLocks/>
          </p:cNvGrpSpPr>
          <p:nvPr/>
        </p:nvGrpSpPr>
        <p:grpSpPr bwMode="auto">
          <a:xfrm>
            <a:off x="838200" y="1905000"/>
            <a:ext cx="7467600" cy="4337050"/>
            <a:chOff x="528" y="1200"/>
            <a:chExt cx="4704" cy="2732"/>
          </a:xfrm>
        </p:grpSpPr>
        <p:sp>
          <p:nvSpPr>
            <p:cNvPr id="185348" name="Text Box 4"/>
            <p:cNvSpPr txBox="1">
              <a:spLocks noChangeArrowheads="1"/>
            </p:cNvSpPr>
            <p:nvPr/>
          </p:nvSpPr>
          <p:spPr bwMode="auto">
            <a:xfrm>
              <a:off x="912" y="1200"/>
              <a:ext cx="4320" cy="288"/>
            </a:xfrm>
            <a:prstGeom prst="rect">
              <a:avLst/>
            </a:prstGeom>
            <a:solidFill>
              <a:srgbClr val="33CCFF"/>
            </a:solidFill>
            <a:ln w="9525">
              <a:solidFill>
                <a:srgbClr val="000000"/>
              </a:solidFill>
              <a:miter lim="800000"/>
              <a:headEnd/>
              <a:tailEnd/>
            </a:ln>
          </p:spPr>
          <p:txBody>
            <a:bodyPr/>
            <a:lstStyle/>
            <a:p>
              <a:pPr algn="ctr">
                <a:lnSpc>
                  <a:spcPct val="80000"/>
                </a:lnSpc>
              </a:pPr>
              <a:r>
                <a:rPr lang="en-US" sz="2000" b="1">
                  <a:latin typeface="Tahoma" pitchFamily="34" charset="0"/>
                </a:rPr>
                <a:t>BAGIAN  II  Probabilitas dan Teori Keputusan</a:t>
              </a:r>
              <a:r>
                <a:rPr lang="en-US" b="1">
                  <a:latin typeface="Tahoma" pitchFamily="34" charset="0"/>
                </a:rPr>
                <a:t> </a:t>
              </a:r>
            </a:p>
          </p:txBody>
        </p:sp>
        <p:sp>
          <p:nvSpPr>
            <p:cNvPr id="185349" name="Text Box 5"/>
            <p:cNvSpPr txBox="1">
              <a:spLocks noChangeArrowheads="1"/>
            </p:cNvSpPr>
            <p:nvPr/>
          </p:nvSpPr>
          <p:spPr bwMode="auto">
            <a:xfrm>
              <a:off x="912" y="1584"/>
              <a:ext cx="2016" cy="480"/>
            </a:xfrm>
            <a:prstGeom prst="rect">
              <a:avLst/>
            </a:prstGeom>
            <a:noFill/>
            <a:ln w="9525">
              <a:solidFill>
                <a:srgbClr val="000000"/>
              </a:solidFill>
              <a:miter lim="800000"/>
              <a:headEnd/>
              <a:tailEnd/>
            </a:ln>
          </p:spPr>
          <p:txBody>
            <a:bodyPr/>
            <a:lstStyle/>
            <a:p>
              <a:pPr algn="ctr"/>
              <a:r>
                <a:rPr lang="en-US" sz="2000">
                  <a:latin typeface="Tahoma" pitchFamily="34" charset="0"/>
                </a:rPr>
                <a:t>Konsep-konsep Dasar Probabilitas</a:t>
              </a:r>
            </a:p>
          </p:txBody>
        </p:sp>
        <p:sp>
          <p:nvSpPr>
            <p:cNvPr id="185350" name="Text Box 6"/>
            <p:cNvSpPr txBox="1">
              <a:spLocks noChangeArrowheads="1"/>
            </p:cNvSpPr>
            <p:nvPr/>
          </p:nvSpPr>
          <p:spPr bwMode="auto">
            <a:xfrm>
              <a:off x="912" y="2160"/>
              <a:ext cx="2016" cy="480"/>
            </a:xfrm>
            <a:prstGeom prst="rect">
              <a:avLst/>
            </a:prstGeom>
            <a:noFill/>
            <a:ln w="9525">
              <a:solidFill>
                <a:srgbClr val="000000"/>
              </a:solidFill>
              <a:miter lim="800000"/>
              <a:headEnd/>
              <a:tailEnd/>
            </a:ln>
          </p:spPr>
          <p:txBody>
            <a:bodyPr/>
            <a:lstStyle/>
            <a:p>
              <a:pPr algn="ctr"/>
              <a:r>
                <a:rPr lang="en-US" sz="2000">
                  <a:latin typeface="Tahoma" pitchFamily="34" charset="0"/>
                </a:rPr>
                <a:t>Distribusi Probabilitas Diskret</a:t>
              </a:r>
            </a:p>
          </p:txBody>
        </p:sp>
        <p:sp>
          <p:nvSpPr>
            <p:cNvPr id="185351" name="Text Box 7"/>
            <p:cNvSpPr txBox="1">
              <a:spLocks noChangeArrowheads="1"/>
            </p:cNvSpPr>
            <p:nvPr/>
          </p:nvSpPr>
          <p:spPr bwMode="auto">
            <a:xfrm>
              <a:off x="912" y="2784"/>
              <a:ext cx="2016" cy="432"/>
            </a:xfrm>
            <a:prstGeom prst="rect">
              <a:avLst/>
            </a:prstGeom>
            <a:solidFill>
              <a:srgbClr val="FFCC00"/>
            </a:solidFill>
            <a:ln w="9525">
              <a:solidFill>
                <a:srgbClr val="000000"/>
              </a:solidFill>
              <a:miter lim="800000"/>
              <a:headEnd/>
              <a:tailEnd/>
            </a:ln>
          </p:spPr>
          <p:txBody>
            <a:bodyPr/>
            <a:lstStyle/>
            <a:p>
              <a:pPr algn="ctr"/>
              <a:r>
                <a:rPr lang="en-US" sz="2000" b="1">
                  <a:latin typeface="Tahoma" pitchFamily="34" charset="0"/>
                </a:rPr>
                <a:t>Distribusi Normal</a:t>
              </a:r>
            </a:p>
          </p:txBody>
        </p:sp>
        <p:sp>
          <p:nvSpPr>
            <p:cNvPr id="185352" name="Text Box 8"/>
            <p:cNvSpPr txBox="1">
              <a:spLocks noChangeArrowheads="1"/>
            </p:cNvSpPr>
            <p:nvPr/>
          </p:nvSpPr>
          <p:spPr bwMode="auto">
            <a:xfrm>
              <a:off x="912" y="3360"/>
              <a:ext cx="2016" cy="284"/>
            </a:xfrm>
            <a:prstGeom prst="rect">
              <a:avLst/>
            </a:prstGeom>
            <a:solidFill>
              <a:srgbClr val="FFFFFF"/>
            </a:solidFill>
            <a:ln w="9525">
              <a:solidFill>
                <a:srgbClr val="000000"/>
              </a:solidFill>
              <a:miter lim="800000"/>
              <a:headEnd/>
              <a:tailEnd/>
            </a:ln>
          </p:spPr>
          <p:txBody>
            <a:bodyPr/>
            <a:lstStyle/>
            <a:p>
              <a:pPr algn="ctr"/>
              <a:r>
                <a:rPr lang="en-US" sz="2000">
                  <a:latin typeface="Tahoma" pitchFamily="34" charset="0"/>
                </a:rPr>
                <a:t>Teori Keputusan</a:t>
              </a:r>
            </a:p>
          </p:txBody>
        </p:sp>
        <p:sp>
          <p:nvSpPr>
            <p:cNvPr id="185353" name="Freeform 9"/>
            <p:cNvSpPr>
              <a:spLocks/>
            </p:cNvSpPr>
            <p:nvPr/>
          </p:nvSpPr>
          <p:spPr bwMode="auto">
            <a:xfrm>
              <a:off x="528" y="1344"/>
              <a:ext cx="384" cy="2208"/>
            </a:xfrm>
            <a:custGeom>
              <a:avLst/>
              <a:gdLst/>
              <a:ahLst/>
              <a:cxnLst>
                <a:cxn ang="0">
                  <a:pos x="720" y="0"/>
                </a:cxn>
                <a:cxn ang="0">
                  <a:pos x="0" y="0"/>
                </a:cxn>
                <a:cxn ang="0">
                  <a:pos x="0" y="3420"/>
                </a:cxn>
                <a:cxn ang="0">
                  <a:pos x="720" y="3420"/>
                </a:cxn>
              </a:cxnLst>
              <a:rect l="0" t="0" r="r" b="b"/>
              <a:pathLst>
                <a:path w="720" h="3420">
                  <a:moveTo>
                    <a:pt x="720" y="0"/>
                  </a:moveTo>
                  <a:lnTo>
                    <a:pt x="0" y="0"/>
                  </a:lnTo>
                  <a:lnTo>
                    <a:pt x="0" y="3420"/>
                  </a:lnTo>
                  <a:lnTo>
                    <a:pt x="720" y="3420"/>
                  </a:lnTo>
                </a:path>
              </a:pathLst>
            </a:custGeom>
            <a:noFill/>
            <a:ln w="9525">
              <a:solidFill>
                <a:srgbClr val="000000"/>
              </a:solidFill>
              <a:round/>
              <a:headEnd type="none" w="med" len="med"/>
              <a:tailEnd type="triangle" w="med" len="med"/>
            </a:ln>
          </p:spPr>
          <p:txBody>
            <a:bodyPr/>
            <a:lstStyle/>
            <a:p>
              <a:endParaRPr lang="id-ID"/>
            </a:p>
          </p:txBody>
        </p:sp>
        <p:sp>
          <p:nvSpPr>
            <p:cNvPr id="185354" name="Line 10"/>
            <p:cNvSpPr>
              <a:spLocks noChangeShapeType="1"/>
            </p:cNvSpPr>
            <p:nvPr/>
          </p:nvSpPr>
          <p:spPr bwMode="auto">
            <a:xfrm>
              <a:off x="528" y="1776"/>
              <a:ext cx="339" cy="1"/>
            </a:xfrm>
            <a:prstGeom prst="line">
              <a:avLst/>
            </a:prstGeom>
            <a:noFill/>
            <a:ln w="9525">
              <a:solidFill>
                <a:srgbClr val="000000"/>
              </a:solidFill>
              <a:round/>
              <a:headEnd/>
              <a:tailEnd type="triangle" w="med" len="med"/>
            </a:ln>
          </p:spPr>
          <p:txBody>
            <a:bodyPr/>
            <a:lstStyle/>
            <a:p>
              <a:endParaRPr lang="id-ID"/>
            </a:p>
          </p:txBody>
        </p:sp>
        <p:sp>
          <p:nvSpPr>
            <p:cNvPr id="185355" name="Line 11"/>
            <p:cNvSpPr>
              <a:spLocks noChangeShapeType="1"/>
            </p:cNvSpPr>
            <p:nvPr/>
          </p:nvSpPr>
          <p:spPr bwMode="auto">
            <a:xfrm>
              <a:off x="528" y="2975"/>
              <a:ext cx="339" cy="1"/>
            </a:xfrm>
            <a:prstGeom prst="line">
              <a:avLst/>
            </a:prstGeom>
            <a:noFill/>
            <a:ln w="9525">
              <a:solidFill>
                <a:srgbClr val="000000"/>
              </a:solidFill>
              <a:round/>
              <a:headEnd/>
              <a:tailEnd type="triangle" w="med" len="med"/>
            </a:ln>
          </p:spPr>
          <p:txBody>
            <a:bodyPr/>
            <a:lstStyle/>
            <a:p>
              <a:endParaRPr lang="id-ID"/>
            </a:p>
          </p:txBody>
        </p:sp>
        <p:sp>
          <p:nvSpPr>
            <p:cNvPr id="185356" name="Freeform 12"/>
            <p:cNvSpPr>
              <a:spLocks/>
            </p:cNvSpPr>
            <p:nvPr/>
          </p:nvSpPr>
          <p:spPr bwMode="auto">
            <a:xfrm>
              <a:off x="3210" y="1824"/>
              <a:ext cx="246" cy="1901"/>
            </a:xfrm>
            <a:custGeom>
              <a:avLst/>
              <a:gdLst/>
              <a:ahLst/>
              <a:cxnLst>
                <a:cxn ang="0">
                  <a:pos x="720" y="0"/>
                </a:cxn>
                <a:cxn ang="0">
                  <a:pos x="0" y="0"/>
                </a:cxn>
                <a:cxn ang="0">
                  <a:pos x="0" y="3060"/>
                </a:cxn>
                <a:cxn ang="0">
                  <a:pos x="720" y="3060"/>
                </a:cxn>
              </a:cxnLst>
              <a:rect l="0" t="0" r="r" b="b"/>
              <a:pathLst>
                <a:path w="720" h="3060">
                  <a:moveTo>
                    <a:pt x="720" y="0"/>
                  </a:moveTo>
                  <a:lnTo>
                    <a:pt x="0" y="0"/>
                  </a:lnTo>
                  <a:lnTo>
                    <a:pt x="0" y="3060"/>
                  </a:lnTo>
                  <a:lnTo>
                    <a:pt x="720" y="3060"/>
                  </a:lnTo>
                </a:path>
              </a:pathLst>
            </a:custGeom>
            <a:noFill/>
            <a:ln w="9525">
              <a:solidFill>
                <a:srgbClr val="000000"/>
              </a:solidFill>
              <a:round/>
              <a:headEnd type="triangle" w="med" len="med"/>
              <a:tailEnd type="triangle" w="med" len="med"/>
            </a:ln>
          </p:spPr>
          <p:txBody>
            <a:bodyPr/>
            <a:lstStyle/>
            <a:p>
              <a:endParaRPr lang="id-ID"/>
            </a:p>
          </p:txBody>
        </p:sp>
        <p:sp>
          <p:nvSpPr>
            <p:cNvPr id="185357" name="Line 13"/>
            <p:cNvSpPr>
              <a:spLocks noChangeShapeType="1"/>
            </p:cNvSpPr>
            <p:nvPr/>
          </p:nvSpPr>
          <p:spPr bwMode="auto">
            <a:xfrm>
              <a:off x="3210" y="2256"/>
              <a:ext cx="246" cy="1"/>
            </a:xfrm>
            <a:prstGeom prst="line">
              <a:avLst/>
            </a:prstGeom>
            <a:noFill/>
            <a:ln w="9525">
              <a:solidFill>
                <a:srgbClr val="000000"/>
              </a:solidFill>
              <a:round/>
              <a:headEnd/>
              <a:tailEnd type="triangle" w="med" len="med"/>
            </a:ln>
          </p:spPr>
          <p:txBody>
            <a:bodyPr/>
            <a:lstStyle/>
            <a:p>
              <a:endParaRPr lang="id-ID"/>
            </a:p>
          </p:txBody>
        </p:sp>
        <p:sp>
          <p:nvSpPr>
            <p:cNvPr id="185358" name="Line 14"/>
            <p:cNvSpPr>
              <a:spLocks noChangeShapeType="1"/>
            </p:cNvSpPr>
            <p:nvPr/>
          </p:nvSpPr>
          <p:spPr bwMode="auto">
            <a:xfrm>
              <a:off x="3210" y="3251"/>
              <a:ext cx="246" cy="1"/>
            </a:xfrm>
            <a:prstGeom prst="line">
              <a:avLst/>
            </a:prstGeom>
            <a:noFill/>
            <a:ln w="9525">
              <a:solidFill>
                <a:srgbClr val="000000"/>
              </a:solidFill>
              <a:round/>
              <a:headEnd/>
              <a:tailEnd type="triangle" w="med" len="med"/>
            </a:ln>
          </p:spPr>
          <p:txBody>
            <a:bodyPr/>
            <a:lstStyle/>
            <a:p>
              <a:endParaRPr lang="id-ID"/>
            </a:p>
          </p:txBody>
        </p:sp>
        <p:sp>
          <p:nvSpPr>
            <p:cNvPr id="185359" name="Line 15"/>
            <p:cNvSpPr>
              <a:spLocks noChangeShapeType="1"/>
            </p:cNvSpPr>
            <p:nvPr/>
          </p:nvSpPr>
          <p:spPr bwMode="auto">
            <a:xfrm>
              <a:off x="3210" y="2784"/>
              <a:ext cx="246" cy="1"/>
            </a:xfrm>
            <a:prstGeom prst="line">
              <a:avLst/>
            </a:prstGeom>
            <a:noFill/>
            <a:ln w="9525">
              <a:solidFill>
                <a:srgbClr val="000000"/>
              </a:solidFill>
              <a:round/>
              <a:headEnd/>
              <a:tailEnd type="triangle" w="med" len="med"/>
            </a:ln>
          </p:spPr>
          <p:txBody>
            <a:bodyPr/>
            <a:lstStyle/>
            <a:p>
              <a:endParaRPr lang="id-ID"/>
            </a:p>
          </p:txBody>
        </p:sp>
        <p:sp>
          <p:nvSpPr>
            <p:cNvPr id="185360" name="Text Box 16"/>
            <p:cNvSpPr txBox="1">
              <a:spLocks noChangeArrowheads="1"/>
            </p:cNvSpPr>
            <p:nvPr/>
          </p:nvSpPr>
          <p:spPr bwMode="auto">
            <a:xfrm>
              <a:off x="3456" y="1584"/>
              <a:ext cx="1776" cy="432"/>
            </a:xfrm>
            <a:prstGeom prst="rect">
              <a:avLst/>
            </a:prstGeom>
            <a:noFill/>
            <a:ln w="9525">
              <a:solidFill>
                <a:srgbClr val="000000"/>
              </a:solidFill>
              <a:miter lim="800000"/>
              <a:headEnd/>
              <a:tailEnd/>
            </a:ln>
          </p:spPr>
          <p:txBody>
            <a:bodyPr/>
            <a:lstStyle/>
            <a:p>
              <a:r>
                <a:rPr lang="en-US" sz="1600">
                  <a:latin typeface="Tahoma" pitchFamily="34" charset="0"/>
                </a:rPr>
                <a:t> Pengertian dan Karakteristik Distribusi Probabilitas Normal</a:t>
              </a:r>
            </a:p>
          </p:txBody>
        </p:sp>
        <p:sp>
          <p:nvSpPr>
            <p:cNvPr id="185361" name="Text Box 17"/>
            <p:cNvSpPr txBox="1">
              <a:spLocks noChangeArrowheads="1"/>
            </p:cNvSpPr>
            <p:nvPr/>
          </p:nvSpPr>
          <p:spPr bwMode="auto">
            <a:xfrm>
              <a:off x="3456" y="2064"/>
              <a:ext cx="1776" cy="359"/>
            </a:xfrm>
            <a:prstGeom prst="rect">
              <a:avLst/>
            </a:prstGeom>
            <a:noFill/>
            <a:ln w="9525">
              <a:solidFill>
                <a:srgbClr val="000000"/>
              </a:solidFill>
              <a:miter lim="800000"/>
              <a:headEnd/>
              <a:tailEnd/>
            </a:ln>
          </p:spPr>
          <p:txBody>
            <a:bodyPr/>
            <a:lstStyle/>
            <a:p>
              <a:r>
                <a:rPr lang="en-US" sz="1600">
                  <a:latin typeface="Tahoma" pitchFamily="34" charset="0"/>
                </a:rPr>
                <a:t>Distribusi Probabilitas Normal Standar</a:t>
              </a:r>
            </a:p>
          </p:txBody>
        </p:sp>
        <p:sp>
          <p:nvSpPr>
            <p:cNvPr id="185362" name="Text Box 18"/>
            <p:cNvSpPr txBox="1">
              <a:spLocks noChangeArrowheads="1"/>
            </p:cNvSpPr>
            <p:nvPr/>
          </p:nvSpPr>
          <p:spPr bwMode="auto">
            <a:xfrm>
              <a:off x="3454" y="2544"/>
              <a:ext cx="1776" cy="432"/>
            </a:xfrm>
            <a:prstGeom prst="rect">
              <a:avLst/>
            </a:prstGeom>
            <a:noFill/>
            <a:ln w="9525">
              <a:solidFill>
                <a:srgbClr val="000000"/>
              </a:solidFill>
              <a:miter lim="800000"/>
              <a:headEnd/>
              <a:tailEnd/>
            </a:ln>
          </p:spPr>
          <p:txBody>
            <a:bodyPr/>
            <a:lstStyle/>
            <a:p>
              <a:r>
                <a:rPr lang="en-US" sz="1600">
                  <a:latin typeface="Tahoma" pitchFamily="34" charset="0"/>
                </a:rPr>
                <a:t>Penerapan Distribusi Probabilitas Normal Standar</a:t>
              </a:r>
            </a:p>
          </p:txBody>
        </p:sp>
        <p:sp>
          <p:nvSpPr>
            <p:cNvPr id="185363" name="Text Box 19"/>
            <p:cNvSpPr txBox="1">
              <a:spLocks noChangeArrowheads="1"/>
            </p:cNvSpPr>
            <p:nvPr/>
          </p:nvSpPr>
          <p:spPr bwMode="auto">
            <a:xfrm>
              <a:off x="3456" y="3024"/>
              <a:ext cx="1776" cy="379"/>
            </a:xfrm>
            <a:prstGeom prst="rect">
              <a:avLst/>
            </a:prstGeom>
            <a:solidFill>
              <a:srgbClr val="FF99FF"/>
            </a:solidFill>
            <a:ln w="9525">
              <a:solidFill>
                <a:srgbClr val="000000"/>
              </a:solidFill>
              <a:miter lim="800000"/>
              <a:headEnd/>
              <a:tailEnd/>
            </a:ln>
          </p:spPr>
          <p:txBody>
            <a:bodyPr/>
            <a:lstStyle/>
            <a:p>
              <a:r>
                <a:rPr lang="en-US" sz="1600">
                  <a:latin typeface="Tahoma" pitchFamily="34" charset="0"/>
                </a:rPr>
                <a:t>Pendekatan Normal Terhadap Binomial</a:t>
              </a:r>
            </a:p>
          </p:txBody>
        </p:sp>
        <p:sp>
          <p:nvSpPr>
            <p:cNvPr id="185364" name="Text Box 20"/>
            <p:cNvSpPr txBox="1">
              <a:spLocks noChangeArrowheads="1"/>
            </p:cNvSpPr>
            <p:nvPr/>
          </p:nvSpPr>
          <p:spPr bwMode="auto">
            <a:xfrm>
              <a:off x="3456" y="3504"/>
              <a:ext cx="1776" cy="428"/>
            </a:xfrm>
            <a:prstGeom prst="rect">
              <a:avLst/>
            </a:prstGeom>
            <a:solidFill>
              <a:srgbClr val="FFFFFF"/>
            </a:solidFill>
            <a:ln w="9525">
              <a:solidFill>
                <a:srgbClr val="000000"/>
              </a:solidFill>
              <a:miter lim="800000"/>
              <a:headEnd/>
              <a:tailEnd/>
            </a:ln>
          </p:spPr>
          <p:txBody>
            <a:bodyPr/>
            <a:lstStyle/>
            <a:p>
              <a:r>
                <a:rPr lang="en-US" sz="1600">
                  <a:latin typeface="Tahoma" pitchFamily="34" charset="0"/>
                </a:rPr>
                <a:t>Menggunakan MS Excel untuk Distribusi Probabilitas</a:t>
              </a:r>
            </a:p>
          </p:txBody>
        </p:sp>
        <p:sp>
          <p:nvSpPr>
            <p:cNvPr id="185365" name="Line 21"/>
            <p:cNvSpPr>
              <a:spLocks noChangeShapeType="1"/>
            </p:cNvSpPr>
            <p:nvPr/>
          </p:nvSpPr>
          <p:spPr bwMode="auto">
            <a:xfrm flipV="1">
              <a:off x="2928" y="2928"/>
              <a:ext cx="288" cy="0"/>
            </a:xfrm>
            <a:prstGeom prst="line">
              <a:avLst/>
            </a:prstGeom>
            <a:noFill/>
            <a:ln w="9525">
              <a:solidFill>
                <a:schemeClr val="tx1"/>
              </a:solidFill>
              <a:miter lim="800000"/>
              <a:headEnd/>
              <a:tailEnd/>
            </a:ln>
            <a:effectLst/>
          </p:spPr>
          <p:txBody>
            <a:bodyPr wrap="none"/>
            <a:lstStyle/>
            <a:p>
              <a:endParaRPr lang="id-ID"/>
            </a:p>
          </p:txBody>
        </p:sp>
        <p:sp>
          <p:nvSpPr>
            <p:cNvPr id="185366" name="Line 22"/>
            <p:cNvSpPr>
              <a:spLocks noChangeShapeType="1"/>
            </p:cNvSpPr>
            <p:nvPr/>
          </p:nvSpPr>
          <p:spPr bwMode="auto">
            <a:xfrm>
              <a:off x="528" y="2399"/>
              <a:ext cx="339" cy="1"/>
            </a:xfrm>
            <a:prstGeom prst="line">
              <a:avLst/>
            </a:prstGeom>
            <a:noFill/>
            <a:ln w="9525">
              <a:solidFill>
                <a:srgbClr val="000000"/>
              </a:solidFill>
              <a:round/>
              <a:headEnd/>
              <a:tailEnd type="triangle" w="med" len="med"/>
            </a:ln>
          </p:spPr>
          <p:txBody>
            <a:bodyPr/>
            <a:lstStyle/>
            <a:p>
              <a:endParaRPr lang="id-ID"/>
            </a:p>
          </p:txBody>
        </p:sp>
      </p:grpSp>
      <p:sp>
        <p:nvSpPr>
          <p:cNvPr id="185367" name="Text Box 23"/>
          <p:cNvSpPr txBox="1">
            <a:spLocks noChangeArrowheads="1"/>
          </p:cNvSpPr>
          <p:nvPr/>
        </p:nvSpPr>
        <p:spPr bwMode="auto">
          <a:xfrm>
            <a:off x="762000" y="381000"/>
            <a:ext cx="7848600" cy="366713"/>
          </a:xfrm>
          <a:prstGeom prst="rect">
            <a:avLst/>
          </a:prstGeom>
          <a:noFill/>
          <a:ln w="9525">
            <a:noFill/>
            <a:miter lim="800000"/>
            <a:headEnd/>
            <a:tailEnd/>
          </a:ln>
          <a:effectLst/>
        </p:spPr>
        <p:txBody>
          <a:bodyPr>
            <a:spAutoFit/>
          </a:bodyPr>
          <a:lstStyle/>
          <a:p>
            <a:pPr eaLnBrk="1" hangingPunct="1">
              <a:spcBef>
                <a:spcPct val="50000"/>
              </a:spcBef>
            </a:pPr>
            <a:r>
              <a:rPr lang="en-US" b="1">
                <a:solidFill>
                  <a:schemeClr val="bg2"/>
                </a:solidFill>
                <a:latin typeface="Tahoma" pitchFamily="34" charset="0"/>
              </a:rPr>
              <a:t>Distribusi Probabilitas Normal			                     Bab 9</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5"/>
          <p:cNvSpPr>
            <a:spLocks noGrp="1"/>
          </p:cNvSpPr>
          <p:nvPr>
            <p:ph type="sldNum" sz="quarter" idx="12"/>
          </p:nvPr>
        </p:nvSpPr>
        <p:spPr/>
        <p:txBody>
          <a:bodyPr/>
          <a:lstStyle/>
          <a:p>
            <a:fld id="{44A26A24-470F-456E-A6A2-ECC05E5BD465}" type="slidenum">
              <a:rPr lang="en-US"/>
              <a:pPr/>
              <a:t>18</a:t>
            </a:fld>
            <a:endParaRPr lang="en-US"/>
          </a:p>
        </p:txBody>
      </p:sp>
      <p:sp>
        <p:nvSpPr>
          <p:cNvPr id="172034" name="Rectangle 2"/>
          <p:cNvSpPr>
            <a:spLocks noGrp="1" noChangeArrowheads="1"/>
          </p:cNvSpPr>
          <p:nvPr>
            <p:ph type="title"/>
          </p:nvPr>
        </p:nvSpPr>
        <p:spPr>
          <a:xfrm>
            <a:off x="762000" y="838200"/>
            <a:ext cx="7793038" cy="457200"/>
          </a:xfrm>
        </p:spPr>
        <p:txBody>
          <a:bodyPr/>
          <a:lstStyle/>
          <a:p>
            <a:r>
              <a:rPr lang="en-US" sz="2000" b="1">
                <a:solidFill>
                  <a:schemeClr val="accent1"/>
                </a:solidFill>
                <a:cs typeface="Arial" charset="0"/>
              </a:rPr>
              <a:t>PENDEKATAN NORMAL TERHADAP BINOMIAL</a:t>
            </a:r>
            <a:r>
              <a:rPr lang="en-US" sz="2400">
                <a:solidFill>
                  <a:schemeClr val="accent1"/>
                </a:solidFill>
              </a:rPr>
              <a:t> </a:t>
            </a:r>
          </a:p>
        </p:txBody>
      </p:sp>
      <p:sp>
        <p:nvSpPr>
          <p:cNvPr id="172035" name="Rectangle 3"/>
          <p:cNvSpPr>
            <a:spLocks noGrp="1" noChangeArrowheads="1"/>
          </p:cNvSpPr>
          <p:nvPr>
            <p:ph type="body" idx="1"/>
          </p:nvPr>
        </p:nvSpPr>
        <p:spPr>
          <a:xfrm>
            <a:off x="914400" y="2017713"/>
            <a:ext cx="8040688" cy="4114800"/>
          </a:xfrm>
        </p:spPr>
        <p:txBody>
          <a:bodyPr/>
          <a:lstStyle/>
          <a:p>
            <a:pPr marL="0" indent="0">
              <a:buFont typeface="Wingdings" pitchFamily="2" charset="2"/>
              <a:buNone/>
            </a:pPr>
            <a:r>
              <a:rPr lang="en-US" sz="2000">
                <a:cs typeface="Arial" charset="0"/>
              </a:rPr>
              <a:t>Apabila kita perhatikan suatu distribusi probabilitas binomial, dengan semakin besarnya nilai n, maka semakin mendekati nilai distribusi normal. Gambar berikut menunjukkan distribusi probabilitas binomial dengan n yang semakin membesar.</a:t>
            </a:r>
            <a:r>
              <a:rPr lang="en-US" sz="1800" b="1"/>
              <a:t> </a:t>
            </a:r>
          </a:p>
        </p:txBody>
      </p:sp>
      <p:sp>
        <p:nvSpPr>
          <p:cNvPr id="172037" name="Rectangle 5"/>
          <p:cNvSpPr>
            <a:spLocks noChangeArrowheads="1"/>
          </p:cNvSpPr>
          <p:nvPr/>
        </p:nvSpPr>
        <p:spPr bwMode="auto">
          <a:xfrm>
            <a:off x="2471738" y="2271713"/>
            <a:ext cx="9144000" cy="0"/>
          </a:xfrm>
          <a:prstGeom prst="rect">
            <a:avLst/>
          </a:prstGeom>
          <a:noFill/>
          <a:ln w="9525">
            <a:noFill/>
            <a:miter lim="800000"/>
            <a:headEnd/>
            <a:tailEnd/>
          </a:ln>
          <a:effectLst/>
        </p:spPr>
        <p:txBody>
          <a:bodyPr>
            <a:spAutoFit/>
          </a:bodyPr>
          <a:lstStyle/>
          <a:p>
            <a:endParaRPr lang="id-ID"/>
          </a:p>
        </p:txBody>
      </p:sp>
      <p:graphicFrame>
        <p:nvGraphicFramePr>
          <p:cNvPr id="10" name="Object 4"/>
          <p:cNvGraphicFramePr>
            <a:graphicFrameLocks noChangeAspect="1"/>
          </p:cNvGraphicFramePr>
          <p:nvPr/>
        </p:nvGraphicFramePr>
        <p:xfrm>
          <a:off x="990600" y="3429000"/>
          <a:ext cx="7467600" cy="3048000"/>
        </p:xfrm>
        <a:graphic>
          <a:graphicData uri="http://schemas.openxmlformats.org/drawingml/2006/chart">
            <c:chart xmlns:c="http://schemas.openxmlformats.org/drawingml/2006/chart" xmlns:r="http://schemas.openxmlformats.org/officeDocument/2006/relationships" r:id="rId2"/>
          </a:graphicData>
        </a:graphic>
      </p:graphicFrame>
      <p:sp>
        <p:nvSpPr>
          <p:cNvPr id="172039" name="Text Box 7"/>
          <p:cNvSpPr txBox="1">
            <a:spLocks noChangeArrowheads="1"/>
          </p:cNvSpPr>
          <p:nvPr/>
        </p:nvSpPr>
        <p:spPr bwMode="auto">
          <a:xfrm>
            <a:off x="762000" y="381000"/>
            <a:ext cx="7848600" cy="366713"/>
          </a:xfrm>
          <a:prstGeom prst="rect">
            <a:avLst/>
          </a:prstGeom>
          <a:noFill/>
          <a:ln w="9525">
            <a:noFill/>
            <a:miter lim="800000"/>
            <a:headEnd/>
            <a:tailEnd/>
          </a:ln>
          <a:effectLst/>
        </p:spPr>
        <p:txBody>
          <a:bodyPr>
            <a:spAutoFit/>
          </a:bodyPr>
          <a:lstStyle/>
          <a:p>
            <a:pPr eaLnBrk="1" hangingPunct="1">
              <a:spcBef>
                <a:spcPct val="50000"/>
              </a:spcBef>
            </a:pPr>
            <a:r>
              <a:rPr lang="en-US" b="1">
                <a:solidFill>
                  <a:schemeClr val="bg2"/>
                </a:solidFill>
                <a:latin typeface="Tahoma" pitchFamily="34" charset="0"/>
              </a:rPr>
              <a:t>Distribusi Probabilitas Normal			                     Bab 9</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lide Number Placeholder 5"/>
          <p:cNvSpPr>
            <a:spLocks noGrp="1"/>
          </p:cNvSpPr>
          <p:nvPr>
            <p:ph type="sldNum" sz="quarter" idx="12"/>
          </p:nvPr>
        </p:nvSpPr>
        <p:spPr/>
        <p:txBody>
          <a:bodyPr/>
          <a:lstStyle/>
          <a:p>
            <a:fld id="{4D7326B9-04D8-46DD-87AF-24E1A59FCDBB}" type="slidenum">
              <a:rPr lang="en-US"/>
              <a:pPr/>
              <a:t>19</a:t>
            </a:fld>
            <a:endParaRPr lang="en-US"/>
          </a:p>
        </p:txBody>
      </p:sp>
      <p:sp>
        <p:nvSpPr>
          <p:cNvPr id="173058" name="Rectangle 2"/>
          <p:cNvSpPr>
            <a:spLocks noGrp="1" noChangeArrowheads="1"/>
          </p:cNvSpPr>
          <p:nvPr>
            <p:ph type="title"/>
          </p:nvPr>
        </p:nvSpPr>
        <p:spPr>
          <a:xfrm>
            <a:off x="685800" y="838200"/>
            <a:ext cx="7793038" cy="617538"/>
          </a:xfrm>
        </p:spPr>
        <p:txBody>
          <a:bodyPr/>
          <a:lstStyle/>
          <a:p>
            <a:r>
              <a:rPr lang="en-US" sz="2000" b="1">
                <a:solidFill>
                  <a:schemeClr val="accent1"/>
                </a:solidFill>
                <a:cs typeface="Arial" charset="0"/>
              </a:rPr>
              <a:t>DALIL PENDEKATAN NORMAL TERHADAP BINOMIAL</a:t>
            </a:r>
          </a:p>
        </p:txBody>
      </p:sp>
      <p:sp>
        <p:nvSpPr>
          <p:cNvPr id="173059" name="Rectangle 3"/>
          <p:cNvSpPr>
            <a:spLocks noGrp="1" noChangeArrowheads="1"/>
          </p:cNvSpPr>
          <p:nvPr>
            <p:ph type="body" idx="1"/>
          </p:nvPr>
        </p:nvSpPr>
        <p:spPr>
          <a:xfrm>
            <a:off x="457200" y="2057400"/>
            <a:ext cx="7888288" cy="4114800"/>
          </a:xfrm>
        </p:spPr>
        <p:txBody>
          <a:bodyPr/>
          <a:lstStyle/>
          <a:p>
            <a:pPr marL="0" indent="0" algn="just">
              <a:buFont typeface="Wingdings" pitchFamily="2" charset="2"/>
              <a:buNone/>
            </a:pPr>
            <a:r>
              <a:rPr lang="en-US" sz="2000" dirty="0" err="1">
                <a:cs typeface="Arial" charset="0"/>
              </a:rPr>
              <a:t>Bila</a:t>
            </a:r>
            <a:r>
              <a:rPr lang="en-US" sz="2000" dirty="0">
                <a:cs typeface="Arial" charset="0"/>
              </a:rPr>
              <a:t> </a:t>
            </a:r>
            <a:r>
              <a:rPr lang="en-US" sz="2000" dirty="0" err="1">
                <a:cs typeface="Arial" charset="0"/>
              </a:rPr>
              <a:t>nilai</a:t>
            </a:r>
            <a:r>
              <a:rPr lang="en-US" sz="2000" dirty="0">
                <a:cs typeface="Arial" charset="0"/>
              </a:rPr>
              <a:t> X </a:t>
            </a:r>
            <a:r>
              <a:rPr lang="en-US" sz="2000" dirty="0" err="1">
                <a:cs typeface="Arial" charset="0"/>
              </a:rPr>
              <a:t>adalah</a:t>
            </a:r>
            <a:r>
              <a:rPr lang="en-US" sz="2000" dirty="0">
                <a:cs typeface="Arial" charset="0"/>
              </a:rPr>
              <a:t> </a:t>
            </a:r>
            <a:r>
              <a:rPr lang="en-US" sz="2000" dirty="0" err="1">
                <a:cs typeface="Arial" charset="0"/>
              </a:rPr>
              <a:t>distribusi</a:t>
            </a:r>
            <a:r>
              <a:rPr lang="en-US" sz="2000" dirty="0">
                <a:cs typeface="Arial" charset="0"/>
              </a:rPr>
              <a:t> </a:t>
            </a:r>
            <a:r>
              <a:rPr lang="en-US" sz="2000" dirty="0" err="1">
                <a:cs typeface="Arial" charset="0"/>
              </a:rPr>
              <a:t>acak</a:t>
            </a:r>
            <a:r>
              <a:rPr lang="en-US" sz="2000" dirty="0">
                <a:cs typeface="Arial" charset="0"/>
              </a:rPr>
              <a:t> binomial </a:t>
            </a:r>
            <a:r>
              <a:rPr lang="en-US" sz="2000" dirty="0" err="1">
                <a:cs typeface="Arial" charset="0"/>
              </a:rPr>
              <a:t>dengan</a:t>
            </a:r>
            <a:r>
              <a:rPr lang="en-US" sz="2000" dirty="0">
                <a:cs typeface="Arial" charset="0"/>
              </a:rPr>
              <a:t> </a:t>
            </a:r>
            <a:r>
              <a:rPr lang="en-US" sz="2000" dirty="0" err="1">
                <a:cs typeface="Arial" charset="0"/>
              </a:rPr>
              <a:t>nilai</a:t>
            </a:r>
            <a:r>
              <a:rPr lang="en-US" sz="2000" dirty="0">
                <a:cs typeface="Arial" charset="0"/>
              </a:rPr>
              <a:t> </a:t>
            </a:r>
            <a:r>
              <a:rPr lang="id-ID" sz="2000" dirty="0" smtClean="0">
                <a:cs typeface="Arial" charset="0"/>
              </a:rPr>
              <a:t>rata-rata </a:t>
            </a:r>
            <a:r>
              <a:rPr lang="en-US" sz="2000" dirty="0" smtClean="0">
                <a:cs typeface="Arial" charset="0"/>
                <a:sym typeface="Symbol" pitchFamily="18" charset="2"/>
              </a:rPr>
              <a:t></a:t>
            </a:r>
            <a:r>
              <a:rPr lang="en-US" sz="2000" dirty="0">
                <a:cs typeface="Arial" charset="0"/>
              </a:rPr>
              <a:t>=</a:t>
            </a:r>
            <a:r>
              <a:rPr lang="en-US" sz="2000" dirty="0" err="1">
                <a:cs typeface="Arial" charset="0"/>
              </a:rPr>
              <a:t>np</a:t>
            </a:r>
            <a:r>
              <a:rPr lang="en-US" sz="2000" dirty="0">
                <a:cs typeface="Arial" charset="0"/>
              </a:rPr>
              <a:t> </a:t>
            </a:r>
            <a:r>
              <a:rPr lang="en-US" sz="2000" dirty="0" err="1">
                <a:cs typeface="Arial" charset="0"/>
              </a:rPr>
              <a:t>dan</a:t>
            </a:r>
            <a:r>
              <a:rPr lang="en-US" sz="2000" dirty="0">
                <a:cs typeface="Arial" charset="0"/>
              </a:rPr>
              <a:t> </a:t>
            </a:r>
            <a:r>
              <a:rPr lang="en-US" sz="2000" dirty="0" err="1" smtClean="0">
                <a:cs typeface="Arial" charset="0"/>
              </a:rPr>
              <a:t>standar</a:t>
            </a:r>
            <a:r>
              <a:rPr lang="id-ID" sz="2000" dirty="0" smtClean="0">
                <a:cs typeface="Arial" charset="0"/>
              </a:rPr>
              <a:t> </a:t>
            </a:r>
            <a:r>
              <a:rPr lang="en-US" sz="2000" dirty="0" err="1" smtClean="0">
                <a:cs typeface="Arial" charset="0"/>
              </a:rPr>
              <a:t>deviasi</a:t>
            </a:r>
            <a:r>
              <a:rPr lang="en-US" sz="2000" dirty="0" smtClean="0">
                <a:cs typeface="Arial" charset="0"/>
              </a:rPr>
              <a:t> </a:t>
            </a:r>
            <a:r>
              <a:rPr lang="en-US" sz="2000" dirty="0">
                <a:cs typeface="Arial" charset="0"/>
                <a:sym typeface="Symbol" pitchFamily="18" charset="2"/>
              </a:rPr>
              <a:t></a:t>
            </a:r>
            <a:r>
              <a:rPr lang="en-US" sz="2000" dirty="0">
                <a:cs typeface="Arial" charset="0"/>
              </a:rPr>
              <a:t>=</a:t>
            </a:r>
            <a:r>
              <a:rPr lang="en-US" sz="2000" dirty="0">
                <a:cs typeface="Arial" charset="0"/>
                <a:sym typeface="Symbol" pitchFamily="18" charset="2"/>
              </a:rPr>
              <a:t></a:t>
            </a:r>
            <a:r>
              <a:rPr lang="en-US" sz="2000" dirty="0" err="1">
                <a:cs typeface="Arial" charset="0"/>
              </a:rPr>
              <a:t>npq</a:t>
            </a:r>
            <a:r>
              <a:rPr lang="en-US" sz="2000" dirty="0">
                <a:cs typeface="Arial" charset="0"/>
              </a:rPr>
              <a:t>, </a:t>
            </a:r>
            <a:r>
              <a:rPr lang="en-US" sz="2000" dirty="0" err="1">
                <a:cs typeface="Arial" charset="0"/>
              </a:rPr>
              <a:t>maka</a:t>
            </a:r>
            <a:r>
              <a:rPr lang="en-US" sz="2000" dirty="0">
                <a:cs typeface="Arial" charset="0"/>
              </a:rPr>
              <a:t> </a:t>
            </a:r>
            <a:r>
              <a:rPr lang="en-US" sz="2000" dirty="0" err="1">
                <a:cs typeface="Arial" charset="0"/>
              </a:rPr>
              <a:t>nilai</a:t>
            </a:r>
            <a:r>
              <a:rPr lang="en-US" sz="2000" dirty="0">
                <a:cs typeface="Arial" charset="0"/>
              </a:rPr>
              <a:t> Z </a:t>
            </a:r>
            <a:r>
              <a:rPr lang="en-US" sz="2000" dirty="0" err="1">
                <a:cs typeface="Arial" charset="0"/>
              </a:rPr>
              <a:t>untuk</a:t>
            </a:r>
            <a:r>
              <a:rPr lang="en-US" sz="2000" dirty="0">
                <a:cs typeface="Arial" charset="0"/>
              </a:rPr>
              <a:t> </a:t>
            </a:r>
            <a:r>
              <a:rPr lang="en-US" sz="2000" dirty="0" err="1">
                <a:cs typeface="Arial" charset="0"/>
              </a:rPr>
              <a:t>distribusi</a:t>
            </a:r>
            <a:r>
              <a:rPr lang="en-US" sz="2000" dirty="0">
                <a:cs typeface="Arial" charset="0"/>
              </a:rPr>
              <a:t> normal </a:t>
            </a:r>
            <a:r>
              <a:rPr lang="en-US" sz="2000" dirty="0" err="1">
                <a:cs typeface="Arial" charset="0"/>
              </a:rPr>
              <a:t>adalah</a:t>
            </a:r>
            <a:r>
              <a:rPr lang="en-US" sz="2000" dirty="0">
                <a:cs typeface="Arial" charset="0"/>
              </a:rPr>
              <a:t>:</a:t>
            </a:r>
            <a:endParaRPr lang="en-US" sz="2000" dirty="0">
              <a:latin typeface="Garamond" pitchFamily="18" charset="0"/>
              <a:cs typeface="Times New Roman" pitchFamily="18" charset="0"/>
            </a:endParaRPr>
          </a:p>
          <a:p>
            <a:pPr marL="0" indent="0" algn="just">
              <a:buFont typeface="Wingdings" pitchFamily="2" charset="2"/>
              <a:buNone/>
            </a:pPr>
            <a:r>
              <a:rPr lang="en-US" sz="2000" dirty="0">
                <a:cs typeface="Arial" charset="0"/>
              </a:rPr>
              <a:t> </a:t>
            </a:r>
            <a:endParaRPr lang="en-US" sz="2000" dirty="0">
              <a:latin typeface="Garamond" pitchFamily="18" charset="0"/>
              <a:cs typeface="Times New Roman" pitchFamily="18" charset="0"/>
            </a:endParaRPr>
          </a:p>
          <a:p>
            <a:pPr marL="0" indent="0" algn="just">
              <a:buFont typeface="Wingdings" pitchFamily="2" charset="2"/>
              <a:buNone/>
            </a:pPr>
            <a:r>
              <a:rPr lang="en-US" sz="2000" dirty="0">
                <a:cs typeface="Arial" charset="0"/>
              </a:rPr>
              <a:t> </a:t>
            </a:r>
            <a:endParaRPr lang="en-US" sz="2000" dirty="0">
              <a:latin typeface="Garamond" pitchFamily="18" charset="0"/>
              <a:cs typeface="Times New Roman" pitchFamily="18" charset="0"/>
            </a:endParaRPr>
          </a:p>
          <a:p>
            <a:pPr marL="0" indent="0">
              <a:buFont typeface="Wingdings" pitchFamily="2" charset="2"/>
              <a:buNone/>
            </a:pPr>
            <a:endParaRPr lang="en-US" sz="2000" dirty="0">
              <a:cs typeface="Arial" charset="0"/>
            </a:endParaRPr>
          </a:p>
          <a:p>
            <a:pPr marL="0" indent="0">
              <a:buFont typeface="Wingdings" pitchFamily="2" charset="2"/>
              <a:buNone/>
            </a:pPr>
            <a:endParaRPr lang="en-US" sz="2000" dirty="0">
              <a:cs typeface="Arial" charset="0"/>
            </a:endParaRPr>
          </a:p>
          <a:p>
            <a:pPr marL="0" indent="0">
              <a:buFont typeface="Wingdings" pitchFamily="2" charset="2"/>
              <a:buNone/>
            </a:pPr>
            <a:r>
              <a:rPr lang="en-US" sz="2000" dirty="0">
                <a:cs typeface="Arial" charset="0"/>
              </a:rPr>
              <a:t>	</a:t>
            </a:r>
            <a:r>
              <a:rPr lang="en-US" sz="2000" dirty="0" err="1">
                <a:cs typeface="Arial" charset="0"/>
              </a:rPr>
              <a:t>di</a:t>
            </a:r>
            <a:r>
              <a:rPr lang="en-US" sz="2000" dirty="0">
                <a:cs typeface="Arial" charset="0"/>
              </a:rPr>
              <a:t> </a:t>
            </a:r>
            <a:r>
              <a:rPr lang="en-US" sz="2000" dirty="0" err="1">
                <a:cs typeface="Arial" charset="0"/>
              </a:rPr>
              <a:t>mana</a:t>
            </a:r>
            <a:r>
              <a:rPr lang="en-US" sz="2000" dirty="0">
                <a:cs typeface="Arial" charset="0"/>
              </a:rPr>
              <a:t> n         </a:t>
            </a:r>
            <a:r>
              <a:rPr lang="en-US" sz="2000" dirty="0">
                <a:cs typeface="Times New Roman" pitchFamily="18" charset="0"/>
                <a:sym typeface="Symbol" pitchFamily="18" charset="2"/>
              </a:rPr>
              <a:t></a:t>
            </a:r>
            <a:r>
              <a:rPr lang="en-US" sz="2000" dirty="0">
                <a:cs typeface="Arial" charset="0"/>
              </a:rPr>
              <a:t> </a:t>
            </a:r>
            <a:r>
              <a:rPr lang="en-US" sz="2000" dirty="0" err="1">
                <a:cs typeface="Arial" charset="0"/>
              </a:rPr>
              <a:t>dan</a:t>
            </a:r>
            <a:r>
              <a:rPr lang="en-US" sz="2000" dirty="0">
                <a:cs typeface="Arial" charset="0"/>
              </a:rPr>
              <a:t> </a:t>
            </a:r>
            <a:r>
              <a:rPr lang="en-US" sz="2000" dirty="0" err="1">
                <a:cs typeface="Arial" charset="0"/>
              </a:rPr>
              <a:t>nilai</a:t>
            </a:r>
            <a:r>
              <a:rPr lang="en-US" sz="2000" dirty="0">
                <a:cs typeface="Arial" charset="0"/>
              </a:rPr>
              <a:t> p </a:t>
            </a:r>
            <a:r>
              <a:rPr lang="en-US" sz="2000" dirty="0" err="1">
                <a:cs typeface="Arial" charset="0"/>
              </a:rPr>
              <a:t>mendekati</a:t>
            </a:r>
            <a:r>
              <a:rPr lang="en-US" sz="2000" dirty="0">
                <a:cs typeface="Arial" charset="0"/>
              </a:rPr>
              <a:t> 0,5</a:t>
            </a:r>
            <a:r>
              <a:rPr lang="en-US" sz="2000" b="1" dirty="0"/>
              <a:t> </a:t>
            </a:r>
          </a:p>
        </p:txBody>
      </p:sp>
      <p:sp>
        <p:nvSpPr>
          <p:cNvPr id="173060" name="Line 4"/>
          <p:cNvSpPr>
            <a:spLocks noChangeShapeType="1"/>
          </p:cNvSpPr>
          <p:nvPr/>
        </p:nvSpPr>
        <p:spPr bwMode="auto">
          <a:xfrm>
            <a:off x="2590800" y="4800600"/>
            <a:ext cx="533400" cy="0"/>
          </a:xfrm>
          <a:prstGeom prst="line">
            <a:avLst/>
          </a:prstGeom>
          <a:noFill/>
          <a:ln w="9525">
            <a:solidFill>
              <a:schemeClr val="tx1"/>
            </a:solidFill>
            <a:miter lim="800000"/>
            <a:headEnd/>
            <a:tailEnd type="triangle" w="med" len="med"/>
          </a:ln>
          <a:effectLst/>
        </p:spPr>
        <p:txBody>
          <a:bodyPr wrap="none"/>
          <a:lstStyle/>
          <a:p>
            <a:endParaRPr lang="id-ID"/>
          </a:p>
        </p:txBody>
      </p:sp>
      <p:sp>
        <p:nvSpPr>
          <p:cNvPr id="173062" name="Text Box 6"/>
          <p:cNvSpPr txBox="1">
            <a:spLocks noChangeArrowheads="1"/>
          </p:cNvSpPr>
          <p:nvPr/>
        </p:nvSpPr>
        <p:spPr bwMode="auto">
          <a:xfrm>
            <a:off x="762000" y="381000"/>
            <a:ext cx="7848600" cy="366713"/>
          </a:xfrm>
          <a:prstGeom prst="rect">
            <a:avLst/>
          </a:prstGeom>
          <a:noFill/>
          <a:ln w="9525">
            <a:noFill/>
            <a:miter lim="800000"/>
            <a:headEnd/>
            <a:tailEnd/>
          </a:ln>
          <a:effectLst/>
        </p:spPr>
        <p:txBody>
          <a:bodyPr>
            <a:spAutoFit/>
          </a:bodyPr>
          <a:lstStyle/>
          <a:p>
            <a:pPr eaLnBrk="1" hangingPunct="1">
              <a:spcBef>
                <a:spcPct val="50000"/>
              </a:spcBef>
            </a:pPr>
            <a:r>
              <a:rPr lang="en-US" b="1">
                <a:solidFill>
                  <a:schemeClr val="bg2"/>
                </a:solidFill>
                <a:latin typeface="Tahoma" pitchFamily="34" charset="0"/>
              </a:rPr>
              <a:t>Distribusi Probabilitas Normal			                     Bab 9</a:t>
            </a:r>
          </a:p>
        </p:txBody>
      </p:sp>
      <p:sp>
        <p:nvSpPr>
          <p:cNvPr id="173063" name="Text Box 7"/>
          <p:cNvSpPr txBox="1">
            <a:spLocks noChangeArrowheads="1"/>
          </p:cNvSpPr>
          <p:nvPr/>
        </p:nvSpPr>
        <p:spPr bwMode="auto">
          <a:xfrm>
            <a:off x="2057400" y="3429000"/>
            <a:ext cx="1465263" cy="711200"/>
          </a:xfrm>
          <a:prstGeom prst="rect">
            <a:avLst/>
          </a:prstGeom>
          <a:solidFill>
            <a:schemeClr val="accent1"/>
          </a:solidFill>
          <a:ln w="9525">
            <a:solidFill>
              <a:schemeClr val="tx1"/>
            </a:solidFill>
            <a:miter lim="800000"/>
            <a:headEnd/>
            <a:tailEnd/>
          </a:ln>
          <a:effectLst/>
        </p:spPr>
        <p:txBody>
          <a:bodyPr wrap="none">
            <a:spAutoFit/>
          </a:bodyPr>
          <a:lstStyle/>
          <a:p>
            <a:pPr eaLnBrk="1" hangingPunct="1"/>
            <a:r>
              <a:rPr lang="en-US" sz="2000" b="1">
                <a:latin typeface="Tahoma" pitchFamily="34" charset="0"/>
                <a:cs typeface="Arial" charset="0"/>
              </a:rPr>
              <a:t>Z = </a:t>
            </a:r>
            <a:r>
              <a:rPr lang="en-US" sz="2000" b="1" u="sng">
                <a:latin typeface="Tahoma" pitchFamily="34" charset="0"/>
                <a:cs typeface="Arial" charset="0"/>
              </a:rPr>
              <a:t>X - np</a:t>
            </a:r>
            <a:endParaRPr lang="en-US" sz="2000" b="1">
              <a:latin typeface="Tahoma" pitchFamily="34" charset="0"/>
              <a:cs typeface="Times New Roman" pitchFamily="18" charset="0"/>
            </a:endParaRPr>
          </a:p>
          <a:p>
            <a:pPr eaLnBrk="1" hangingPunct="1"/>
            <a:r>
              <a:rPr lang="en-US" sz="2000" b="1">
                <a:latin typeface="Tahoma" pitchFamily="34" charset="0"/>
                <a:cs typeface="Arial" charset="0"/>
              </a:rPr>
              <a:t>       </a:t>
            </a:r>
            <a:r>
              <a:rPr lang="en-US" sz="2000" b="1">
                <a:latin typeface="Tahoma" pitchFamily="34" charset="0"/>
                <a:cs typeface="Arial" charset="0"/>
                <a:sym typeface="Symbol" pitchFamily="18" charset="2"/>
              </a:rPr>
              <a:t></a:t>
            </a:r>
            <a:r>
              <a:rPr lang="en-US" sz="2000" b="1">
                <a:latin typeface="Tahoma" pitchFamily="34" charset="0"/>
                <a:cs typeface="Arial" charset="0"/>
              </a:rPr>
              <a:t>npq</a:t>
            </a:r>
            <a:endParaRPr lang="en-US" sz="2000" b="1">
              <a:latin typeface="Tahoma" pitchFamily="34" charset="0"/>
              <a:cs typeface="Times New Roman" pitchFamily="18" charset="0"/>
            </a:endParaRPr>
          </a:p>
        </p:txBody>
      </p:sp>
      <p:sp>
        <p:nvSpPr>
          <p:cNvPr id="173064" name="Line 8"/>
          <p:cNvSpPr>
            <a:spLocks noChangeShapeType="1"/>
          </p:cNvSpPr>
          <p:nvPr/>
        </p:nvSpPr>
        <p:spPr bwMode="auto">
          <a:xfrm>
            <a:off x="2819400" y="3810000"/>
            <a:ext cx="533400" cy="0"/>
          </a:xfrm>
          <a:prstGeom prst="line">
            <a:avLst/>
          </a:prstGeom>
          <a:noFill/>
          <a:ln w="9525">
            <a:solidFill>
              <a:schemeClr val="tx1"/>
            </a:solidFill>
            <a:miter lim="800000"/>
            <a:headEnd/>
            <a:tailEnd/>
          </a:ln>
          <a:effectLst/>
        </p:spPr>
        <p:txBody>
          <a:bodyPr wrap="none"/>
          <a:lstStyle/>
          <a:p>
            <a:endParaRPr lang="id-ID"/>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Slide Number Placeholder 4"/>
          <p:cNvSpPr>
            <a:spLocks noGrp="1"/>
          </p:cNvSpPr>
          <p:nvPr>
            <p:ph type="sldNum" sz="quarter" idx="12"/>
          </p:nvPr>
        </p:nvSpPr>
        <p:spPr/>
        <p:txBody>
          <a:bodyPr/>
          <a:lstStyle/>
          <a:p>
            <a:fld id="{38DDEA07-5ACF-43F8-95D8-41E1D1DB7522}" type="slidenum">
              <a:rPr lang="en-US"/>
              <a:pPr/>
              <a:t>2</a:t>
            </a:fld>
            <a:endParaRPr lang="en-US"/>
          </a:p>
        </p:txBody>
      </p:sp>
      <p:sp>
        <p:nvSpPr>
          <p:cNvPr id="164866" name="Rectangle 1026"/>
          <p:cNvSpPr>
            <a:spLocks noGrp="1" noChangeArrowheads="1"/>
          </p:cNvSpPr>
          <p:nvPr>
            <p:ph type="title"/>
          </p:nvPr>
        </p:nvSpPr>
        <p:spPr>
          <a:xfrm>
            <a:off x="762000" y="838200"/>
            <a:ext cx="7793038" cy="541338"/>
          </a:xfrm>
        </p:spPr>
        <p:txBody>
          <a:bodyPr/>
          <a:lstStyle/>
          <a:p>
            <a:r>
              <a:rPr lang="en-US" sz="2000" b="1">
                <a:solidFill>
                  <a:schemeClr val="accent1"/>
                </a:solidFill>
              </a:rPr>
              <a:t>OUTLINE</a:t>
            </a:r>
            <a:endParaRPr lang="en-US" sz="2400" b="1">
              <a:solidFill>
                <a:schemeClr val="accent1"/>
              </a:solidFill>
            </a:endParaRPr>
          </a:p>
        </p:txBody>
      </p:sp>
      <p:grpSp>
        <p:nvGrpSpPr>
          <p:cNvPr id="164890" name="Group 1050"/>
          <p:cNvGrpSpPr>
            <a:grpSpLocks/>
          </p:cNvGrpSpPr>
          <p:nvPr/>
        </p:nvGrpSpPr>
        <p:grpSpPr bwMode="auto">
          <a:xfrm>
            <a:off x="838200" y="2063750"/>
            <a:ext cx="7467600" cy="4337050"/>
            <a:chOff x="528" y="1200"/>
            <a:chExt cx="4704" cy="2732"/>
          </a:xfrm>
        </p:grpSpPr>
        <p:sp>
          <p:nvSpPr>
            <p:cNvPr id="164868" name="Text Box 1028"/>
            <p:cNvSpPr txBox="1">
              <a:spLocks noChangeArrowheads="1"/>
            </p:cNvSpPr>
            <p:nvPr/>
          </p:nvSpPr>
          <p:spPr bwMode="auto">
            <a:xfrm>
              <a:off x="912" y="1200"/>
              <a:ext cx="4320" cy="288"/>
            </a:xfrm>
            <a:prstGeom prst="rect">
              <a:avLst/>
            </a:prstGeom>
            <a:solidFill>
              <a:srgbClr val="33CCFF"/>
            </a:solidFill>
            <a:ln w="9525">
              <a:solidFill>
                <a:srgbClr val="000000"/>
              </a:solidFill>
              <a:miter lim="800000"/>
              <a:headEnd/>
              <a:tailEnd/>
            </a:ln>
          </p:spPr>
          <p:txBody>
            <a:bodyPr/>
            <a:lstStyle/>
            <a:p>
              <a:pPr algn="ctr">
                <a:lnSpc>
                  <a:spcPct val="80000"/>
                </a:lnSpc>
              </a:pPr>
              <a:r>
                <a:rPr lang="en-US" sz="2000" b="1">
                  <a:latin typeface="Tahoma" pitchFamily="34" charset="0"/>
                </a:rPr>
                <a:t>BAGIAN  II  Probabilitas dan Teori Keputusan</a:t>
              </a:r>
              <a:r>
                <a:rPr lang="en-US" b="1">
                  <a:latin typeface="Tahoma" pitchFamily="34" charset="0"/>
                </a:rPr>
                <a:t> </a:t>
              </a:r>
            </a:p>
          </p:txBody>
        </p:sp>
        <p:sp>
          <p:nvSpPr>
            <p:cNvPr id="164869" name="Text Box 1029"/>
            <p:cNvSpPr txBox="1">
              <a:spLocks noChangeArrowheads="1"/>
            </p:cNvSpPr>
            <p:nvPr/>
          </p:nvSpPr>
          <p:spPr bwMode="auto">
            <a:xfrm>
              <a:off x="912" y="1584"/>
              <a:ext cx="2016" cy="480"/>
            </a:xfrm>
            <a:prstGeom prst="rect">
              <a:avLst/>
            </a:prstGeom>
            <a:noFill/>
            <a:ln w="9525">
              <a:solidFill>
                <a:srgbClr val="000000"/>
              </a:solidFill>
              <a:miter lim="800000"/>
              <a:headEnd/>
              <a:tailEnd/>
            </a:ln>
          </p:spPr>
          <p:txBody>
            <a:bodyPr/>
            <a:lstStyle/>
            <a:p>
              <a:pPr algn="ctr"/>
              <a:r>
                <a:rPr lang="en-US" sz="2000">
                  <a:latin typeface="Tahoma" pitchFamily="34" charset="0"/>
                </a:rPr>
                <a:t>Konsep-konsep Dasar Probabilitas</a:t>
              </a:r>
            </a:p>
          </p:txBody>
        </p:sp>
        <p:sp>
          <p:nvSpPr>
            <p:cNvPr id="164870" name="Text Box 1030"/>
            <p:cNvSpPr txBox="1">
              <a:spLocks noChangeArrowheads="1"/>
            </p:cNvSpPr>
            <p:nvPr/>
          </p:nvSpPr>
          <p:spPr bwMode="auto">
            <a:xfrm>
              <a:off x="912" y="2160"/>
              <a:ext cx="2016" cy="480"/>
            </a:xfrm>
            <a:prstGeom prst="rect">
              <a:avLst/>
            </a:prstGeom>
            <a:noFill/>
            <a:ln w="9525">
              <a:solidFill>
                <a:srgbClr val="000000"/>
              </a:solidFill>
              <a:miter lim="800000"/>
              <a:headEnd/>
              <a:tailEnd/>
            </a:ln>
          </p:spPr>
          <p:txBody>
            <a:bodyPr/>
            <a:lstStyle/>
            <a:p>
              <a:pPr algn="ctr"/>
              <a:r>
                <a:rPr lang="en-US" sz="2000">
                  <a:latin typeface="Tahoma" pitchFamily="34" charset="0"/>
                </a:rPr>
                <a:t>Distribusi Probabilitas Diskret</a:t>
              </a:r>
            </a:p>
          </p:txBody>
        </p:sp>
        <p:sp>
          <p:nvSpPr>
            <p:cNvPr id="164871" name="Text Box 1031"/>
            <p:cNvSpPr txBox="1">
              <a:spLocks noChangeArrowheads="1"/>
            </p:cNvSpPr>
            <p:nvPr/>
          </p:nvSpPr>
          <p:spPr bwMode="auto">
            <a:xfrm>
              <a:off x="912" y="2784"/>
              <a:ext cx="2016" cy="285"/>
            </a:xfrm>
            <a:prstGeom prst="rect">
              <a:avLst/>
            </a:prstGeom>
            <a:solidFill>
              <a:srgbClr val="FFCC00"/>
            </a:solidFill>
            <a:ln w="9525">
              <a:solidFill>
                <a:srgbClr val="000000"/>
              </a:solidFill>
              <a:miter lim="800000"/>
              <a:headEnd/>
              <a:tailEnd/>
            </a:ln>
          </p:spPr>
          <p:txBody>
            <a:bodyPr/>
            <a:lstStyle/>
            <a:p>
              <a:pPr algn="ctr"/>
              <a:r>
                <a:rPr lang="en-US" sz="2000" b="1">
                  <a:latin typeface="Tahoma" pitchFamily="34" charset="0"/>
                </a:rPr>
                <a:t>Distribusi Normal</a:t>
              </a:r>
            </a:p>
          </p:txBody>
        </p:sp>
        <p:sp>
          <p:nvSpPr>
            <p:cNvPr id="164872" name="Text Box 1032"/>
            <p:cNvSpPr txBox="1">
              <a:spLocks noChangeArrowheads="1"/>
            </p:cNvSpPr>
            <p:nvPr/>
          </p:nvSpPr>
          <p:spPr bwMode="auto">
            <a:xfrm>
              <a:off x="912" y="3264"/>
              <a:ext cx="2016" cy="284"/>
            </a:xfrm>
            <a:prstGeom prst="rect">
              <a:avLst/>
            </a:prstGeom>
            <a:solidFill>
              <a:srgbClr val="FFFFFF"/>
            </a:solidFill>
            <a:ln w="9525">
              <a:solidFill>
                <a:srgbClr val="000000"/>
              </a:solidFill>
              <a:miter lim="800000"/>
              <a:headEnd/>
              <a:tailEnd/>
            </a:ln>
          </p:spPr>
          <p:txBody>
            <a:bodyPr/>
            <a:lstStyle/>
            <a:p>
              <a:pPr algn="ctr"/>
              <a:r>
                <a:rPr lang="en-US" sz="2000">
                  <a:latin typeface="Tahoma" pitchFamily="34" charset="0"/>
                </a:rPr>
                <a:t>Teori Keputusan</a:t>
              </a:r>
            </a:p>
          </p:txBody>
        </p:sp>
        <p:sp>
          <p:nvSpPr>
            <p:cNvPr id="164873" name="Freeform 1033"/>
            <p:cNvSpPr>
              <a:spLocks/>
            </p:cNvSpPr>
            <p:nvPr/>
          </p:nvSpPr>
          <p:spPr bwMode="auto">
            <a:xfrm>
              <a:off x="528" y="1344"/>
              <a:ext cx="384" cy="2064"/>
            </a:xfrm>
            <a:custGeom>
              <a:avLst/>
              <a:gdLst/>
              <a:ahLst/>
              <a:cxnLst>
                <a:cxn ang="0">
                  <a:pos x="720" y="0"/>
                </a:cxn>
                <a:cxn ang="0">
                  <a:pos x="0" y="0"/>
                </a:cxn>
                <a:cxn ang="0">
                  <a:pos x="0" y="3420"/>
                </a:cxn>
                <a:cxn ang="0">
                  <a:pos x="720" y="3420"/>
                </a:cxn>
              </a:cxnLst>
              <a:rect l="0" t="0" r="r" b="b"/>
              <a:pathLst>
                <a:path w="720" h="3420">
                  <a:moveTo>
                    <a:pt x="720" y="0"/>
                  </a:moveTo>
                  <a:lnTo>
                    <a:pt x="0" y="0"/>
                  </a:lnTo>
                  <a:lnTo>
                    <a:pt x="0" y="3420"/>
                  </a:lnTo>
                  <a:lnTo>
                    <a:pt x="720" y="3420"/>
                  </a:lnTo>
                </a:path>
              </a:pathLst>
            </a:custGeom>
            <a:noFill/>
            <a:ln w="9525">
              <a:solidFill>
                <a:srgbClr val="000000"/>
              </a:solidFill>
              <a:round/>
              <a:headEnd type="none" w="med" len="med"/>
              <a:tailEnd type="triangle" w="med" len="med"/>
            </a:ln>
          </p:spPr>
          <p:txBody>
            <a:bodyPr/>
            <a:lstStyle/>
            <a:p>
              <a:endParaRPr lang="id-ID"/>
            </a:p>
          </p:txBody>
        </p:sp>
        <p:sp>
          <p:nvSpPr>
            <p:cNvPr id="164874" name="Line 1034"/>
            <p:cNvSpPr>
              <a:spLocks noChangeShapeType="1"/>
            </p:cNvSpPr>
            <p:nvPr/>
          </p:nvSpPr>
          <p:spPr bwMode="auto">
            <a:xfrm>
              <a:off x="528" y="1776"/>
              <a:ext cx="339" cy="1"/>
            </a:xfrm>
            <a:prstGeom prst="line">
              <a:avLst/>
            </a:prstGeom>
            <a:noFill/>
            <a:ln w="9525">
              <a:solidFill>
                <a:srgbClr val="000000"/>
              </a:solidFill>
              <a:round/>
              <a:headEnd/>
              <a:tailEnd type="triangle" w="med" len="med"/>
            </a:ln>
          </p:spPr>
          <p:txBody>
            <a:bodyPr/>
            <a:lstStyle/>
            <a:p>
              <a:endParaRPr lang="id-ID"/>
            </a:p>
          </p:txBody>
        </p:sp>
        <p:sp>
          <p:nvSpPr>
            <p:cNvPr id="164875" name="Line 1035"/>
            <p:cNvSpPr>
              <a:spLocks noChangeShapeType="1"/>
            </p:cNvSpPr>
            <p:nvPr/>
          </p:nvSpPr>
          <p:spPr bwMode="auto">
            <a:xfrm>
              <a:off x="528" y="2879"/>
              <a:ext cx="339" cy="1"/>
            </a:xfrm>
            <a:prstGeom prst="line">
              <a:avLst/>
            </a:prstGeom>
            <a:noFill/>
            <a:ln w="9525">
              <a:solidFill>
                <a:srgbClr val="000000"/>
              </a:solidFill>
              <a:round/>
              <a:headEnd/>
              <a:tailEnd type="triangle" w="med" len="med"/>
            </a:ln>
          </p:spPr>
          <p:txBody>
            <a:bodyPr/>
            <a:lstStyle/>
            <a:p>
              <a:endParaRPr lang="id-ID"/>
            </a:p>
          </p:txBody>
        </p:sp>
        <p:sp>
          <p:nvSpPr>
            <p:cNvPr id="164876" name="Freeform 1036"/>
            <p:cNvSpPr>
              <a:spLocks/>
            </p:cNvSpPr>
            <p:nvPr/>
          </p:nvSpPr>
          <p:spPr bwMode="auto">
            <a:xfrm>
              <a:off x="3210" y="1824"/>
              <a:ext cx="246" cy="1901"/>
            </a:xfrm>
            <a:custGeom>
              <a:avLst/>
              <a:gdLst/>
              <a:ahLst/>
              <a:cxnLst>
                <a:cxn ang="0">
                  <a:pos x="720" y="0"/>
                </a:cxn>
                <a:cxn ang="0">
                  <a:pos x="0" y="0"/>
                </a:cxn>
                <a:cxn ang="0">
                  <a:pos x="0" y="3060"/>
                </a:cxn>
                <a:cxn ang="0">
                  <a:pos x="720" y="3060"/>
                </a:cxn>
              </a:cxnLst>
              <a:rect l="0" t="0" r="r" b="b"/>
              <a:pathLst>
                <a:path w="720" h="3060">
                  <a:moveTo>
                    <a:pt x="720" y="0"/>
                  </a:moveTo>
                  <a:lnTo>
                    <a:pt x="0" y="0"/>
                  </a:lnTo>
                  <a:lnTo>
                    <a:pt x="0" y="3060"/>
                  </a:lnTo>
                  <a:lnTo>
                    <a:pt x="720" y="3060"/>
                  </a:lnTo>
                </a:path>
              </a:pathLst>
            </a:custGeom>
            <a:noFill/>
            <a:ln w="9525">
              <a:solidFill>
                <a:srgbClr val="000000"/>
              </a:solidFill>
              <a:round/>
              <a:headEnd type="triangle" w="med" len="med"/>
              <a:tailEnd type="triangle" w="med" len="med"/>
            </a:ln>
          </p:spPr>
          <p:txBody>
            <a:bodyPr/>
            <a:lstStyle/>
            <a:p>
              <a:endParaRPr lang="id-ID"/>
            </a:p>
          </p:txBody>
        </p:sp>
        <p:sp>
          <p:nvSpPr>
            <p:cNvPr id="164877" name="Line 1037"/>
            <p:cNvSpPr>
              <a:spLocks noChangeShapeType="1"/>
            </p:cNvSpPr>
            <p:nvPr/>
          </p:nvSpPr>
          <p:spPr bwMode="auto">
            <a:xfrm>
              <a:off x="3210" y="2256"/>
              <a:ext cx="246" cy="1"/>
            </a:xfrm>
            <a:prstGeom prst="line">
              <a:avLst/>
            </a:prstGeom>
            <a:noFill/>
            <a:ln w="9525">
              <a:solidFill>
                <a:srgbClr val="000000"/>
              </a:solidFill>
              <a:round/>
              <a:headEnd/>
              <a:tailEnd type="triangle" w="med" len="med"/>
            </a:ln>
          </p:spPr>
          <p:txBody>
            <a:bodyPr/>
            <a:lstStyle/>
            <a:p>
              <a:endParaRPr lang="id-ID"/>
            </a:p>
          </p:txBody>
        </p:sp>
        <p:sp>
          <p:nvSpPr>
            <p:cNvPr id="164878" name="Line 1038"/>
            <p:cNvSpPr>
              <a:spLocks noChangeShapeType="1"/>
            </p:cNvSpPr>
            <p:nvPr/>
          </p:nvSpPr>
          <p:spPr bwMode="auto">
            <a:xfrm>
              <a:off x="3210" y="3251"/>
              <a:ext cx="246" cy="1"/>
            </a:xfrm>
            <a:prstGeom prst="line">
              <a:avLst/>
            </a:prstGeom>
            <a:noFill/>
            <a:ln w="9525">
              <a:solidFill>
                <a:srgbClr val="000000"/>
              </a:solidFill>
              <a:round/>
              <a:headEnd/>
              <a:tailEnd type="triangle" w="med" len="med"/>
            </a:ln>
          </p:spPr>
          <p:txBody>
            <a:bodyPr/>
            <a:lstStyle/>
            <a:p>
              <a:endParaRPr lang="id-ID"/>
            </a:p>
          </p:txBody>
        </p:sp>
        <p:sp>
          <p:nvSpPr>
            <p:cNvPr id="164879" name="Line 1039"/>
            <p:cNvSpPr>
              <a:spLocks noChangeShapeType="1"/>
            </p:cNvSpPr>
            <p:nvPr/>
          </p:nvSpPr>
          <p:spPr bwMode="auto">
            <a:xfrm>
              <a:off x="3210" y="2784"/>
              <a:ext cx="246" cy="1"/>
            </a:xfrm>
            <a:prstGeom prst="line">
              <a:avLst/>
            </a:prstGeom>
            <a:noFill/>
            <a:ln w="9525">
              <a:solidFill>
                <a:srgbClr val="000000"/>
              </a:solidFill>
              <a:round/>
              <a:headEnd/>
              <a:tailEnd type="triangle" w="med" len="med"/>
            </a:ln>
          </p:spPr>
          <p:txBody>
            <a:bodyPr/>
            <a:lstStyle/>
            <a:p>
              <a:endParaRPr lang="id-ID"/>
            </a:p>
          </p:txBody>
        </p:sp>
        <p:sp>
          <p:nvSpPr>
            <p:cNvPr id="164880" name="Text Box 1040"/>
            <p:cNvSpPr txBox="1">
              <a:spLocks noChangeArrowheads="1"/>
            </p:cNvSpPr>
            <p:nvPr/>
          </p:nvSpPr>
          <p:spPr bwMode="auto">
            <a:xfrm>
              <a:off x="3456" y="1584"/>
              <a:ext cx="1776" cy="432"/>
            </a:xfrm>
            <a:prstGeom prst="rect">
              <a:avLst/>
            </a:prstGeom>
            <a:solidFill>
              <a:srgbClr val="FF99FF"/>
            </a:solidFill>
            <a:ln w="9525">
              <a:solidFill>
                <a:srgbClr val="000000"/>
              </a:solidFill>
              <a:miter lim="800000"/>
              <a:headEnd/>
              <a:tailEnd/>
            </a:ln>
          </p:spPr>
          <p:txBody>
            <a:bodyPr/>
            <a:lstStyle/>
            <a:p>
              <a:r>
                <a:rPr lang="en-US" sz="1600">
                  <a:latin typeface="Tahoma" pitchFamily="34" charset="0"/>
                </a:rPr>
                <a:t> Pengertian dan Karakteristik Distribusi Probabilitas Normal</a:t>
              </a:r>
            </a:p>
          </p:txBody>
        </p:sp>
        <p:sp>
          <p:nvSpPr>
            <p:cNvPr id="164881" name="Text Box 1041"/>
            <p:cNvSpPr txBox="1">
              <a:spLocks noChangeArrowheads="1"/>
            </p:cNvSpPr>
            <p:nvPr/>
          </p:nvSpPr>
          <p:spPr bwMode="auto">
            <a:xfrm>
              <a:off x="3456" y="2064"/>
              <a:ext cx="1776" cy="359"/>
            </a:xfrm>
            <a:prstGeom prst="rect">
              <a:avLst/>
            </a:prstGeom>
            <a:solidFill>
              <a:srgbClr val="FFFFFF"/>
            </a:solidFill>
            <a:ln w="9525">
              <a:solidFill>
                <a:srgbClr val="000000"/>
              </a:solidFill>
              <a:miter lim="800000"/>
              <a:headEnd/>
              <a:tailEnd/>
            </a:ln>
          </p:spPr>
          <p:txBody>
            <a:bodyPr/>
            <a:lstStyle/>
            <a:p>
              <a:r>
                <a:rPr lang="en-US" sz="1600">
                  <a:latin typeface="Tahoma" pitchFamily="34" charset="0"/>
                </a:rPr>
                <a:t>Distribusi Probabilitas Normal Standar</a:t>
              </a:r>
            </a:p>
          </p:txBody>
        </p:sp>
        <p:sp>
          <p:nvSpPr>
            <p:cNvPr id="164882" name="Text Box 1042"/>
            <p:cNvSpPr txBox="1">
              <a:spLocks noChangeArrowheads="1"/>
            </p:cNvSpPr>
            <p:nvPr/>
          </p:nvSpPr>
          <p:spPr bwMode="auto">
            <a:xfrm>
              <a:off x="3454" y="2544"/>
              <a:ext cx="1776" cy="432"/>
            </a:xfrm>
            <a:prstGeom prst="rect">
              <a:avLst/>
            </a:prstGeom>
            <a:solidFill>
              <a:srgbClr val="FFFFFF"/>
            </a:solidFill>
            <a:ln w="9525">
              <a:solidFill>
                <a:srgbClr val="000000"/>
              </a:solidFill>
              <a:miter lim="800000"/>
              <a:headEnd/>
              <a:tailEnd/>
            </a:ln>
          </p:spPr>
          <p:txBody>
            <a:bodyPr/>
            <a:lstStyle/>
            <a:p>
              <a:r>
                <a:rPr lang="en-US" sz="1600">
                  <a:latin typeface="Tahoma" pitchFamily="34" charset="0"/>
                </a:rPr>
                <a:t>Penerapan Distribusi Probabilitas Normal Standar</a:t>
              </a:r>
            </a:p>
          </p:txBody>
        </p:sp>
        <p:sp>
          <p:nvSpPr>
            <p:cNvPr id="164883" name="Text Box 1043"/>
            <p:cNvSpPr txBox="1">
              <a:spLocks noChangeArrowheads="1"/>
            </p:cNvSpPr>
            <p:nvPr/>
          </p:nvSpPr>
          <p:spPr bwMode="auto">
            <a:xfrm>
              <a:off x="3456" y="3024"/>
              <a:ext cx="1776" cy="379"/>
            </a:xfrm>
            <a:prstGeom prst="rect">
              <a:avLst/>
            </a:prstGeom>
            <a:solidFill>
              <a:srgbClr val="FFFFFF"/>
            </a:solidFill>
            <a:ln w="9525">
              <a:solidFill>
                <a:srgbClr val="000000"/>
              </a:solidFill>
              <a:miter lim="800000"/>
              <a:headEnd/>
              <a:tailEnd/>
            </a:ln>
          </p:spPr>
          <p:txBody>
            <a:bodyPr/>
            <a:lstStyle/>
            <a:p>
              <a:r>
                <a:rPr lang="en-US" sz="1600">
                  <a:latin typeface="Tahoma" pitchFamily="34" charset="0"/>
                </a:rPr>
                <a:t>Pendekatan Normal Terhadap Binomial</a:t>
              </a:r>
            </a:p>
          </p:txBody>
        </p:sp>
        <p:sp>
          <p:nvSpPr>
            <p:cNvPr id="164884" name="Text Box 1044"/>
            <p:cNvSpPr txBox="1">
              <a:spLocks noChangeArrowheads="1"/>
            </p:cNvSpPr>
            <p:nvPr/>
          </p:nvSpPr>
          <p:spPr bwMode="auto">
            <a:xfrm>
              <a:off x="3456" y="3504"/>
              <a:ext cx="1776" cy="428"/>
            </a:xfrm>
            <a:prstGeom prst="rect">
              <a:avLst/>
            </a:prstGeom>
            <a:solidFill>
              <a:srgbClr val="FFFFFF"/>
            </a:solidFill>
            <a:ln w="9525">
              <a:solidFill>
                <a:srgbClr val="000000"/>
              </a:solidFill>
              <a:miter lim="800000"/>
              <a:headEnd/>
              <a:tailEnd/>
            </a:ln>
          </p:spPr>
          <p:txBody>
            <a:bodyPr/>
            <a:lstStyle/>
            <a:p>
              <a:r>
                <a:rPr lang="en-US" sz="1600">
                  <a:latin typeface="Tahoma" pitchFamily="34" charset="0"/>
                </a:rPr>
                <a:t>Menggunakan MS Excel untuk Distribusi Probabilitas</a:t>
              </a:r>
            </a:p>
          </p:txBody>
        </p:sp>
        <p:sp>
          <p:nvSpPr>
            <p:cNvPr id="164885" name="Line 1045"/>
            <p:cNvSpPr>
              <a:spLocks noChangeShapeType="1"/>
            </p:cNvSpPr>
            <p:nvPr/>
          </p:nvSpPr>
          <p:spPr bwMode="auto">
            <a:xfrm flipV="1">
              <a:off x="2928" y="2928"/>
              <a:ext cx="288" cy="0"/>
            </a:xfrm>
            <a:prstGeom prst="line">
              <a:avLst/>
            </a:prstGeom>
            <a:noFill/>
            <a:ln w="9525">
              <a:solidFill>
                <a:schemeClr val="tx1"/>
              </a:solidFill>
              <a:miter lim="800000"/>
              <a:headEnd/>
              <a:tailEnd/>
            </a:ln>
            <a:effectLst/>
          </p:spPr>
          <p:txBody>
            <a:bodyPr wrap="none"/>
            <a:lstStyle/>
            <a:p>
              <a:endParaRPr lang="id-ID"/>
            </a:p>
          </p:txBody>
        </p:sp>
        <p:sp>
          <p:nvSpPr>
            <p:cNvPr id="164886" name="Line 1046"/>
            <p:cNvSpPr>
              <a:spLocks noChangeShapeType="1"/>
            </p:cNvSpPr>
            <p:nvPr/>
          </p:nvSpPr>
          <p:spPr bwMode="auto">
            <a:xfrm>
              <a:off x="528" y="2399"/>
              <a:ext cx="339" cy="1"/>
            </a:xfrm>
            <a:prstGeom prst="line">
              <a:avLst/>
            </a:prstGeom>
            <a:noFill/>
            <a:ln w="9525">
              <a:solidFill>
                <a:srgbClr val="000000"/>
              </a:solidFill>
              <a:round/>
              <a:headEnd/>
              <a:tailEnd type="triangle" w="med" len="med"/>
            </a:ln>
          </p:spPr>
          <p:txBody>
            <a:bodyPr/>
            <a:lstStyle/>
            <a:p>
              <a:endParaRPr lang="id-ID"/>
            </a:p>
          </p:txBody>
        </p:sp>
      </p:grpSp>
      <p:sp>
        <p:nvSpPr>
          <p:cNvPr id="164887" name="Text Box 1047"/>
          <p:cNvSpPr txBox="1">
            <a:spLocks noChangeArrowheads="1"/>
          </p:cNvSpPr>
          <p:nvPr/>
        </p:nvSpPr>
        <p:spPr bwMode="auto">
          <a:xfrm>
            <a:off x="762000" y="381000"/>
            <a:ext cx="7848600" cy="366713"/>
          </a:xfrm>
          <a:prstGeom prst="rect">
            <a:avLst/>
          </a:prstGeom>
          <a:noFill/>
          <a:ln w="9525">
            <a:noFill/>
            <a:miter lim="800000"/>
            <a:headEnd/>
            <a:tailEnd/>
          </a:ln>
          <a:effectLst/>
        </p:spPr>
        <p:txBody>
          <a:bodyPr>
            <a:spAutoFit/>
          </a:bodyPr>
          <a:lstStyle/>
          <a:p>
            <a:pPr eaLnBrk="1" hangingPunct="1">
              <a:spcBef>
                <a:spcPct val="50000"/>
              </a:spcBef>
            </a:pPr>
            <a:r>
              <a:rPr lang="en-US" b="1">
                <a:solidFill>
                  <a:schemeClr val="bg2"/>
                </a:solidFill>
                <a:latin typeface="Tahoma" pitchFamily="34" charset="0"/>
              </a:rPr>
              <a:t>Distribusi Probabilitas Normal			                     Bab 9</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Slide Number Placeholder 4"/>
          <p:cNvSpPr>
            <a:spLocks noGrp="1"/>
          </p:cNvSpPr>
          <p:nvPr>
            <p:ph type="sldNum" sz="quarter" idx="12"/>
          </p:nvPr>
        </p:nvSpPr>
        <p:spPr/>
        <p:txBody>
          <a:bodyPr/>
          <a:lstStyle/>
          <a:p>
            <a:fld id="{CE422B3D-7C66-48B1-88BF-5EE2698238E6}" type="slidenum">
              <a:rPr lang="en-US"/>
              <a:pPr/>
              <a:t>20</a:t>
            </a:fld>
            <a:endParaRPr lang="en-US"/>
          </a:p>
        </p:txBody>
      </p:sp>
      <p:sp>
        <p:nvSpPr>
          <p:cNvPr id="186370" name="Rectangle 2"/>
          <p:cNvSpPr>
            <a:spLocks noGrp="1" noChangeArrowheads="1"/>
          </p:cNvSpPr>
          <p:nvPr>
            <p:ph type="title"/>
          </p:nvPr>
        </p:nvSpPr>
        <p:spPr>
          <a:xfrm>
            <a:off x="762000" y="906463"/>
            <a:ext cx="7793038" cy="541337"/>
          </a:xfrm>
        </p:spPr>
        <p:txBody>
          <a:bodyPr/>
          <a:lstStyle/>
          <a:p>
            <a:r>
              <a:rPr lang="en-US" sz="2000" b="1">
                <a:solidFill>
                  <a:schemeClr val="accent1"/>
                </a:solidFill>
              </a:rPr>
              <a:t>OUTLINE</a:t>
            </a:r>
            <a:endParaRPr lang="en-US" sz="2400" b="1">
              <a:solidFill>
                <a:schemeClr val="accent1"/>
              </a:solidFill>
            </a:endParaRPr>
          </a:p>
        </p:txBody>
      </p:sp>
      <p:grpSp>
        <p:nvGrpSpPr>
          <p:cNvPr id="186392" name="Group 24"/>
          <p:cNvGrpSpPr>
            <a:grpSpLocks/>
          </p:cNvGrpSpPr>
          <p:nvPr/>
        </p:nvGrpSpPr>
        <p:grpSpPr bwMode="auto">
          <a:xfrm>
            <a:off x="838200" y="1987550"/>
            <a:ext cx="7467600" cy="4337050"/>
            <a:chOff x="528" y="1252"/>
            <a:chExt cx="4704" cy="2732"/>
          </a:xfrm>
        </p:grpSpPr>
        <p:sp>
          <p:nvSpPr>
            <p:cNvPr id="186372" name="Text Box 4"/>
            <p:cNvSpPr txBox="1">
              <a:spLocks noChangeArrowheads="1"/>
            </p:cNvSpPr>
            <p:nvPr/>
          </p:nvSpPr>
          <p:spPr bwMode="auto">
            <a:xfrm>
              <a:off x="912" y="1252"/>
              <a:ext cx="4320" cy="288"/>
            </a:xfrm>
            <a:prstGeom prst="rect">
              <a:avLst/>
            </a:prstGeom>
            <a:solidFill>
              <a:srgbClr val="33CCFF"/>
            </a:solidFill>
            <a:ln w="9525">
              <a:solidFill>
                <a:srgbClr val="000000"/>
              </a:solidFill>
              <a:miter lim="800000"/>
              <a:headEnd/>
              <a:tailEnd/>
            </a:ln>
          </p:spPr>
          <p:txBody>
            <a:bodyPr/>
            <a:lstStyle/>
            <a:p>
              <a:pPr algn="ctr">
                <a:lnSpc>
                  <a:spcPct val="80000"/>
                </a:lnSpc>
              </a:pPr>
              <a:r>
                <a:rPr lang="en-US" sz="2000" b="1">
                  <a:latin typeface="Tahoma" pitchFamily="34" charset="0"/>
                </a:rPr>
                <a:t>BAGIAN  II  Probabilitas dan Teori Keputusan</a:t>
              </a:r>
              <a:r>
                <a:rPr lang="en-US" b="1">
                  <a:latin typeface="Tahoma" pitchFamily="34" charset="0"/>
                </a:rPr>
                <a:t> </a:t>
              </a:r>
            </a:p>
          </p:txBody>
        </p:sp>
        <p:sp>
          <p:nvSpPr>
            <p:cNvPr id="186373" name="Text Box 5"/>
            <p:cNvSpPr txBox="1">
              <a:spLocks noChangeArrowheads="1"/>
            </p:cNvSpPr>
            <p:nvPr/>
          </p:nvSpPr>
          <p:spPr bwMode="auto">
            <a:xfrm>
              <a:off x="912" y="1636"/>
              <a:ext cx="2016" cy="480"/>
            </a:xfrm>
            <a:prstGeom prst="rect">
              <a:avLst/>
            </a:prstGeom>
            <a:noFill/>
            <a:ln w="9525">
              <a:solidFill>
                <a:srgbClr val="000000"/>
              </a:solidFill>
              <a:miter lim="800000"/>
              <a:headEnd/>
              <a:tailEnd/>
            </a:ln>
          </p:spPr>
          <p:txBody>
            <a:bodyPr/>
            <a:lstStyle/>
            <a:p>
              <a:pPr algn="ctr"/>
              <a:r>
                <a:rPr lang="en-US" sz="2000">
                  <a:latin typeface="Tahoma" pitchFamily="34" charset="0"/>
                </a:rPr>
                <a:t>Konsep-konsep Dasar Probabilitas</a:t>
              </a:r>
            </a:p>
          </p:txBody>
        </p:sp>
        <p:sp>
          <p:nvSpPr>
            <p:cNvPr id="186374" name="Text Box 6"/>
            <p:cNvSpPr txBox="1">
              <a:spLocks noChangeArrowheads="1"/>
            </p:cNvSpPr>
            <p:nvPr/>
          </p:nvSpPr>
          <p:spPr bwMode="auto">
            <a:xfrm>
              <a:off x="912" y="2212"/>
              <a:ext cx="2016" cy="480"/>
            </a:xfrm>
            <a:prstGeom prst="rect">
              <a:avLst/>
            </a:prstGeom>
            <a:noFill/>
            <a:ln w="9525">
              <a:solidFill>
                <a:srgbClr val="000000"/>
              </a:solidFill>
              <a:miter lim="800000"/>
              <a:headEnd/>
              <a:tailEnd/>
            </a:ln>
          </p:spPr>
          <p:txBody>
            <a:bodyPr/>
            <a:lstStyle/>
            <a:p>
              <a:pPr algn="ctr"/>
              <a:r>
                <a:rPr lang="en-US" sz="2000">
                  <a:latin typeface="Tahoma" pitchFamily="34" charset="0"/>
                </a:rPr>
                <a:t>Distribusi Probabilitas Diskret</a:t>
              </a:r>
            </a:p>
          </p:txBody>
        </p:sp>
        <p:sp>
          <p:nvSpPr>
            <p:cNvPr id="186375" name="Text Box 7"/>
            <p:cNvSpPr txBox="1">
              <a:spLocks noChangeArrowheads="1"/>
            </p:cNvSpPr>
            <p:nvPr/>
          </p:nvSpPr>
          <p:spPr bwMode="auto">
            <a:xfrm>
              <a:off x="912" y="2836"/>
              <a:ext cx="2016" cy="432"/>
            </a:xfrm>
            <a:prstGeom prst="rect">
              <a:avLst/>
            </a:prstGeom>
            <a:solidFill>
              <a:srgbClr val="FFCC00"/>
            </a:solidFill>
            <a:ln w="9525">
              <a:solidFill>
                <a:srgbClr val="000000"/>
              </a:solidFill>
              <a:miter lim="800000"/>
              <a:headEnd/>
              <a:tailEnd/>
            </a:ln>
          </p:spPr>
          <p:txBody>
            <a:bodyPr/>
            <a:lstStyle/>
            <a:p>
              <a:pPr algn="ctr"/>
              <a:r>
                <a:rPr lang="en-US" sz="2000" b="1">
                  <a:latin typeface="Tahoma" pitchFamily="34" charset="0"/>
                </a:rPr>
                <a:t>Distribusi Normal</a:t>
              </a:r>
            </a:p>
          </p:txBody>
        </p:sp>
        <p:sp>
          <p:nvSpPr>
            <p:cNvPr id="186376" name="Text Box 8"/>
            <p:cNvSpPr txBox="1">
              <a:spLocks noChangeArrowheads="1"/>
            </p:cNvSpPr>
            <p:nvPr/>
          </p:nvSpPr>
          <p:spPr bwMode="auto">
            <a:xfrm>
              <a:off x="912" y="3412"/>
              <a:ext cx="2016" cy="284"/>
            </a:xfrm>
            <a:prstGeom prst="rect">
              <a:avLst/>
            </a:prstGeom>
            <a:solidFill>
              <a:srgbClr val="FFFFFF"/>
            </a:solidFill>
            <a:ln w="9525">
              <a:solidFill>
                <a:srgbClr val="000000"/>
              </a:solidFill>
              <a:miter lim="800000"/>
              <a:headEnd/>
              <a:tailEnd/>
            </a:ln>
          </p:spPr>
          <p:txBody>
            <a:bodyPr/>
            <a:lstStyle/>
            <a:p>
              <a:pPr algn="ctr"/>
              <a:r>
                <a:rPr lang="en-US" sz="2000">
                  <a:latin typeface="Tahoma" pitchFamily="34" charset="0"/>
                </a:rPr>
                <a:t>Teori Keputusan</a:t>
              </a:r>
            </a:p>
          </p:txBody>
        </p:sp>
        <p:sp>
          <p:nvSpPr>
            <p:cNvPr id="186377" name="Freeform 9"/>
            <p:cNvSpPr>
              <a:spLocks/>
            </p:cNvSpPr>
            <p:nvPr/>
          </p:nvSpPr>
          <p:spPr bwMode="auto">
            <a:xfrm>
              <a:off x="528" y="1396"/>
              <a:ext cx="384" cy="2208"/>
            </a:xfrm>
            <a:custGeom>
              <a:avLst/>
              <a:gdLst/>
              <a:ahLst/>
              <a:cxnLst>
                <a:cxn ang="0">
                  <a:pos x="720" y="0"/>
                </a:cxn>
                <a:cxn ang="0">
                  <a:pos x="0" y="0"/>
                </a:cxn>
                <a:cxn ang="0">
                  <a:pos x="0" y="3420"/>
                </a:cxn>
                <a:cxn ang="0">
                  <a:pos x="720" y="3420"/>
                </a:cxn>
              </a:cxnLst>
              <a:rect l="0" t="0" r="r" b="b"/>
              <a:pathLst>
                <a:path w="720" h="3420">
                  <a:moveTo>
                    <a:pt x="720" y="0"/>
                  </a:moveTo>
                  <a:lnTo>
                    <a:pt x="0" y="0"/>
                  </a:lnTo>
                  <a:lnTo>
                    <a:pt x="0" y="3420"/>
                  </a:lnTo>
                  <a:lnTo>
                    <a:pt x="720" y="3420"/>
                  </a:lnTo>
                </a:path>
              </a:pathLst>
            </a:custGeom>
            <a:noFill/>
            <a:ln w="9525">
              <a:solidFill>
                <a:srgbClr val="000000"/>
              </a:solidFill>
              <a:round/>
              <a:headEnd type="none" w="med" len="med"/>
              <a:tailEnd type="triangle" w="med" len="med"/>
            </a:ln>
          </p:spPr>
          <p:txBody>
            <a:bodyPr/>
            <a:lstStyle/>
            <a:p>
              <a:endParaRPr lang="id-ID"/>
            </a:p>
          </p:txBody>
        </p:sp>
        <p:sp>
          <p:nvSpPr>
            <p:cNvPr id="186378" name="Line 10"/>
            <p:cNvSpPr>
              <a:spLocks noChangeShapeType="1"/>
            </p:cNvSpPr>
            <p:nvPr/>
          </p:nvSpPr>
          <p:spPr bwMode="auto">
            <a:xfrm>
              <a:off x="528" y="1828"/>
              <a:ext cx="339" cy="1"/>
            </a:xfrm>
            <a:prstGeom prst="line">
              <a:avLst/>
            </a:prstGeom>
            <a:noFill/>
            <a:ln w="9525">
              <a:solidFill>
                <a:srgbClr val="000000"/>
              </a:solidFill>
              <a:round/>
              <a:headEnd/>
              <a:tailEnd type="triangle" w="med" len="med"/>
            </a:ln>
          </p:spPr>
          <p:txBody>
            <a:bodyPr/>
            <a:lstStyle/>
            <a:p>
              <a:endParaRPr lang="id-ID"/>
            </a:p>
          </p:txBody>
        </p:sp>
        <p:sp>
          <p:nvSpPr>
            <p:cNvPr id="186379" name="Line 11"/>
            <p:cNvSpPr>
              <a:spLocks noChangeShapeType="1"/>
            </p:cNvSpPr>
            <p:nvPr/>
          </p:nvSpPr>
          <p:spPr bwMode="auto">
            <a:xfrm>
              <a:off x="528" y="3027"/>
              <a:ext cx="339" cy="1"/>
            </a:xfrm>
            <a:prstGeom prst="line">
              <a:avLst/>
            </a:prstGeom>
            <a:noFill/>
            <a:ln w="9525">
              <a:solidFill>
                <a:srgbClr val="000000"/>
              </a:solidFill>
              <a:round/>
              <a:headEnd/>
              <a:tailEnd type="triangle" w="med" len="med"/>
            </a:ln>
          </p:spPr>
          <p:txBody>
            <a:bodyPr/>
            <a:lstStyle/>
            <a:p>
              <a:endParaRPr lang="id-ID"/>
            </a:p>
          </p:txBody>
        </p:sp>
        <p:sp>
          <p:nvSpPr>
            <p:cNvPr id="186380" name="Freeform 12"/>
            <p:cNvSpPr>
              <a:spLocks/>
            </p:cNvSpPr>
            <p:nvPr/>
          </p:nvSpPr>
          <p:spPr bwMode="auto">
            <a:xfrm>
              <a:off x="3210" y="1876"/>
              <a:ext cx="246" cy="1901"/>
            </a:xfrm>
            <a:custGeom>
              <a:avLst/>
              <a:gdLst/>
              <a:ahLst/>
              <a:cxnLst>
                <a:cxn ang="0">
                  <a:pos x="720" y="0"/>
                </a:cxn>
                <a:cxn ang="0">
                  <a:pos x="0" y="0"/>
                </a:cxn>
                <a:cxn ang="0">
                  <a:pos x="0" y="3060"/>
                </a:cxn>
                <a:cxn ang="0">
                  <a:pos x="720" y="3060"/>
                </a:cxn>
              </a:cxnLst>
              <a:rect l="0" t="0" r="r" b="b"/>
              <a:pathLst>
                <a:path w="720" h="3060">
                  <a:moveTo>
                    <a:pt x="720" y="0"/>
                  </a:moveTo>
                  <a:lnTo>
                    <a:pt x="0" y="0"/>
                  </a:lnTo>
                  <a:lnTo>
                    <a:pt x="0" y="3060"/>
                  </a:lnTo>
                  <a:lnTo>
                    <a:pt x="720" y="3060"/>
                  </a:lnTo>
                </a:path>
              </a:pathLst>
            </a:custGeom>
            <a:noFill/>
            <a:ln w="9525">
              <a:solidFill>
                <a:srgbClr val="000000"/>
              </a:solidFill>
              <a:round/>
              <a:headEnd type="triangle" w="med" len="med"/>
              <a:tailEnd type="triangle" w="med" len="med"/>
            </a:ln>
          </p:spPr>
          <p:txBody>
            <a:bodyPr/>
            <a:lstStyle/>
            <a:p>
              <a:endParaRPr lang="id-ID"/>
            </a:p>
          </p:txBody>
        </p:sp>
        <p:sp>
          <p:nvSpPr>
            <p:cNvPr id="186381" name="Line 13"/>
            <p:cNvSpPr>
              <a:spLocks noChangeShapeType="1"/>
            </p:cNvSpPr>
            <p:nvPr/>
          </p:nvSpPr>
          <p:spPr bwMode="auto">
            <a:xfrm>
              <a:off x="3210" y="2308"/>
              <a:ext cx="246" cy="1"/>
            </a:xfrm>
            <a:prstGeom prst="line">
              <a:avLst/>
            </a:prstGeom>
            <a:noFill/>
            <a:ln w="9525">
              <a:solidFill>
                <a:srgbClr val="000000"/>
              </a:solidFill>
              <a:round/>
              <a:headEnd/>
              <a:tailEnd type="triangle" w="med" len="med"/>
            </a:ln>
          </p:spPr>
          <p:txBody>
            <a:bodyPr/>
            <a:lstStyle/>
            <a:p>
              <a:endParaRPr lang="id-ID"/>
            </a:p>
          </p:txBody>
        </p:sp>
        <p:sp>
          <p:nvSpPr>
            <p:cNvPr id="186382" name="Line 14"/>
            <p:cNvSpPr>
              <a:spLocks noChangeShapeType="1"/>
            </p:cNvSpPr>
            <p:nvPr/>
          </p:nvSpPr>
          <p:spPr bwMode="auto">
            <a:xfrm>
              <a:off x="3210" y="3303"/>
              <a:ext cx="246" cy="1"/>
            </a:xfrm>
            <a:prstGeom prst="line">
              <a:avLst/>
            </a:prstGeom>
            <a:noFill/>
            <a:ln w="9525">
              <a:solidFill>
                <a:srgbClr val="000000"/>
              </a:solidFill>
              <a:round/>
              <a:headEnd/>
              <a:tailEnd type="triangle" w="med" len="med"/>
            </a:ln>
          </p:spPr>
          <p:txBody>
            <a:bodyPr/>
            <a:lstStyle/>
            <a:p>
              <a:endParaRPr lang="id-ID"/>
            </a:p>
          </p:txBody>
        </p:sp>
        <p:sp>
          <p:nvSpPr>
            <p:cNvPr id="186383" name="Line 15"/>
            <p:cNvSpPr>
              <a:spLocks noChangeShapeType="1"/>
            </p:cNvSpPr>
            <p:nvPr/>
          </p:nvSpPr>
          <p:spPr bwMode="auto">
            <a:xfrm>
              <a:off x="3210" y="2836"/>
              <a:ext cx="246" cy="1"/>
            </a:xfrm>
            <a:prstGeom prst="line">
              <a:avLst/>
            </a:prstGeom>
            <a:noFill/>
            <a:ln w="9525">
              <a:solidFill>
                <a:srgbClr val="000000"/>
              </a:solidFill>
              <a:round/>
              <a:headEnd/>
              <a:tailEnd type="triangle" w="med" len="med"/>
            </a:ln>
          </p:spPr>
          <p:txBody>
            <a:bodyPr/>
            <a:lstStyle/>
            <a:p>
              <a:endParaRPr lang="id-ID"/>
            </a:p>
          </p:txBody>
        </p:sp>
        <p:sp>
          <p:nvSpPr>
            <p:cNvPr id="186384" name="Text Box 16"/>
            <p:cNvSpPr txBox="1">
              <a:spLocks noChangeArrowheads="1"/>
            </p:cNvSpPr>
            <p:nvPr/>
          </p:nvSpPr>
          <p:spPr bwMode="auto">
            <a:xfrm>
              <a:off x="3456" y="1636"/>
              <a:ext cx="1776" cy="432"/>
            </a:xfrm>
            <a:prstGeom prst="rect">
              <a:avLst/>
            </a:prstGeom>
            <a:noFill/>
            <a:ln w="9525">
              <a:solidFill>
                <a:srgbClr val="000000"/>
              </a:solidFill>
              <a:miter lim="800000"/>
              <a:headEnd/>
              <a:tailEnd/>
            </a:ln>
          </p:spPr>
          <p:txBody>
            <a:bodyPr/>
            <a:lstStyle/>
            <a:p>
              <a:r>
                <a:rPr lang="en-US" sz="1600">
                  <a:latin typeface="Tahoma" pitchFamily="34" charset="0"/>
                </a:rPr>
                <a:t> Pengertian dan Karakteristik Distribusi Probabilitas Normal</a:t>
              </a:r>
            </a:p>
          </p:txBody>
        </p:sp>
        <p:sp>
          <p:nvSpPr>
            <p:cNvPr id="186385" name="Text Box 17"/>
            <p:cNvSpPr txBox="1">
              <a:spLocks noChangeArrowheads="1"/>
            </p:cNvSpPr>
            <p:nvPr/>
          </p:nvSpPr>
          <p:spPr bwMode="auto">
            <a:xfrm>
              <a:off x="3456" y="2116"/>
              <a:ext cx="1776" cy="359"/>
            </a:xfrm>
            <a:prstGeom prst="rect">
              <a:avLst/>
            </a:prstGeom>
            <a:noFill/>
            <a:ln w="9525">
              <a:solidFill>
                <a:srgbClr val="000000"/>
              </a:solidFill>
              <a:miter lim="800000"/>
              <a:headEnd/>
              <a:tailEnd/>
            </a:ln>
          </p:spPr>
          <p:txBody>
            <a:bodyPr/>
            <a:lstStyle/>
            <a:p>
              <a:r>
                <a:rPr lang="en-US" sz="1600">
                  <a:latin typeface="Tahoma" pitchFamily="34" charset="0"/>
                </a:rPr>
                <a:t>Distribusi Probabilitas Normal Standar</a:t>
              </a:r>
            </a:p>
          </p:txBody>
        </p:sp>
        <p:sp>
          <p:nvSpPr>
            <p:cNvPr id="186386" name="Text Box 18"/>
            <p:cNvSpPr txBox="1">
              <a:spLocks noChangeArrowheads="1"/>
            </p:cNvSpPr>
            <p:nvPr/>
          </p:nvSpPr>
          <p:spPr bwMode="auto">
            <a:xfrm>
              <a:off x="3454" y="2596"/>
              <a:ext cx="1776" cy="432"/>
            </a:xfrm>
            <a:prstGeom prst="rect">
              <a:avLst/>
            </a:prstGeom>
            <a:noFill/>
            <a:ln w="9525">
              <a:solidFill>
                <a:srgbClr val="000000"/>
              </a:solidFill>
              <a:miter lim="800000"/>
              <a:headEnd/>
              <a:tailEnd/>
            </a:ln>
          </p:spPr>
          <p:txBody>
            <a:bodyPr/>
            <a:lstStyle/>
            <a:p>
              <a:r>
                <a:rPr lang="en-US" sz="1600">
                  <a:latin typeface="Tahoma" pitchFamily="34" charset="0"/>
                </a:rPr>
                <a:t>Penerapan Distribusi Probabilitas Normal Standar</a:t>
              </a:r>
            </a:p>
          </p:txBody>
        </p:sp>
        <p:sp>
          <p:nvSpPr>
            <p:cNvPr id="186387" name="Text Box 19"/>
            <p:cNvSpPr txBox="1">
              <a:spLocks noChangeArrowheads="1"/>
            </p:cNvSpPr>
            <p:nvPr/>
          </p:nvSpPr>
          <p:spPr bwMode="auto">
            <a:xfrm>
              <a:off x="3456" y="3076"/>
              <a:ext cx="1776" cy="379"/>
            </a:xfrm>
            <a:prstGeom prst="rect">
              <a:avLst/>
            </a:prstGeom>
            <a:noFill/>
            <a:ln w="9525">
              <a:solidFill>
                <a:srgbClr val="000000"/>
              </a:solidFill>
              <a:miter lim="800000"/>
              <a:headEnd/>
              <a:tailEnd/>
            </a:ln>
          </p:spPr>
          <p:txBody>
            <a:bodyPr/>
            <a:lstStyle/>
            <a:p>
              <a:r>
                <a:rPr lang="en-US" sz="1600">
                  <a:latin typeface="Tahoma" pitchFamily="34" charset="0"/>
                </a:rPr>
                <a:t>Pendekatan Normal Terhadap Binomial</a:t>
              </a:r>
            </a:p>
          </p:txBody>
        </p:sp>
        <p:sp>
          <p:nvSpPr>
            <p:cNvPr id="186388" name="Text Box 20"/>
            <p:cNvSpPr txBox="1">
              <a:spLocks noChangeArrowheads="1"/>
            </p:cNvSpPr>
            <p:nvPr/>
          </p:nvSpPr>
          <p:spPr bwMode="auto">
            <a:xfrm>
              <a:off x="3456" y="3556"/>
              <a:ext cx="1776" cy="428"/>
            </a:xfrm>
            <a:prstGeom prst="rect">
              <a:avLst/>
            </a:prstGeom>
            <a:solidFill>
              <a:srgbClr val="FF99FF"/>
            </a:solidFill>
            <a:ln w="9525">
              <a:solidFill>
                <a:srgbClr val="000000"/>
              </a:solidFill>
              <a:miter lim="800000"/>
              <a:headEnd/>
              <a:tailEnd/>
            </a:ln>
          </p:spPr>
          <p:txBody>
            <a:bodyPr/>
            <a:lstStyle/>
            <a:p>
              <a:r>
                <a:rPr lang="en-US" sz="1600">
                  <a:latin typeface="Tahoma" pitchFamily="34" charset="0"/>
                </a:rPr>
                <a:t>Menggunakan MS Excel untuk Distribusi Probabilitas</a:t>
              </a:r>
            </a:p>
          </p:txBody>
        </p:sp>
        <p:sp>
          <p:nvSpPr>
            <p:cNvPr id="186389" name="Line 21"/>
            <p:cNvSpPr>
              <a:spLocks noChangeShapeType="1"/>
            </p:cNvSpPr>
            <p:nvPr/>
          </p:nvSpPr>
          <p:spPr bwMode="auto">
            <a:xfrm flipV="1">
              <a:off x="2928" y="2980"/>
              <a:ext cx="288" cy="0"/>
            </a:xfrm>
            <a:prstGeom prst="line">
              <a:avLst/>
            </a:prstGeom>
            <a:noFill/>
            <a:ln w="9525">
              <a:solidFill>
                <a:schemeClr val="tx1"/>
              </a:solidFill>
              <a:miter lim="800000"/>
              <a:headEnd/>
              <a:tailEnd/>
            </a:ln>
            <a:effectLst/>
          </p:spPr>
          <p:txBody>
            <a:bodyPr wrap="none"/>
            <a:lstStyle/>
            <a:p>
              <a:endParaRPr lang="id-ID"/>
            </a:p>
          </p:txBody>
        </p:sp>
        <p:sp>
          <p:nvSpPr>
            <p:cNvPr id="186390" name="Line 22"/>
            <p:cNvSpPr>
              <a:spLocks noChangeShapeType="1"/>
            </p:cNvSpPr>
            <p:nvPr/>
          </p:nvSpPr>
          <p:spPr bwMode="auto">
            <a:xfrm>
              <a:off x="528" y="2451"/>
              <a:ext cx="339" cy="1"/>
            </a:xfrm>
            <a:prstGeom prst="line">
              <a:avLst/>
            </a:prstGeom>
            <a:noFill/>
            <a:ln w="9525">
              <a:solidFill>
                <a:srgbClr val="000000"/>
              </a:solidFill>
              <a:round/>
              <a:headEnd/>
              <a:tailEnd type="triangle" w="med" len="med"/>
            </a:ln>
          </p:spPr>
          <p:txBody>
            <a:bodyPr/>
            <a:lstStyle/>
            <a:p>
              <a:endParaRPr lang="id-ID"/>
            </a:p>
          </p:txBody>
        </p:sp>
      </p:grpSp>
      <p:sp>
        <p:nvSpPr>
          <p:cNvPr id="186391" name="Text Box 23"/>
          <p:cNvSpPr txBox="1">
            <a:spLocks noChangeArrowheads="1"/>
          </p:cNvSpPr>
          <p:nvPr/>
        </p:nvSpPr>
        <p:spPr bwMode="auto">
          <a:xfrm>
            <a:off x="762000" y="381000"/>
            <a:ext cx="7848600" cy="366713"/>
          </a:xfrm>
          <a:prstGeom prst="rect">
            <a:avLst/>
          </a:prstGeom>
          <a:noFill/>
          <a:ln w="9525">
            <a:noFill/>
            <a:miter lim="800000"/>
            <a:headEnd/>
            <a:tailEnd/>
          </a:ln>
          <a:effectLst/>
        </p:spPr>
        <p:txBody>
          <a:bodyPr>
            <a:spAutoFit/>
          </a:bodyPr>
          <a:lstStyle/>
          <a:p>
            <a:pPr eaLnBrk="1" hangingPunct="1">
              <a:spcBef>
                <a:spcPct val="50000"/>
              </a:spcBef>
            </a:pPr>
            <a:r>
              <a:rPr lang="en-US" b="1">
                <a:solidFill>
                  <a:schemeClr val="bg2"/>
                </a:solidFill>
                <a:latin typeface="Tahoma" pitchFamily="34" charset="0"/>
              </a:rPr>
              <a:t>Distribusi Probabilitas Normal			                     Bab 9</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a:spLocks noGrp="1"/>
          </p:cNvSpPr>
          <p:nvPr>
            <p:ph type="sldNum" sz="quarter" idx="12"/>
          </p:nvPr>
        </p:nvSpPr>
        <p:spPr/>
        <p:txBody>
          <a:bodyPr/>
          <a:lstStyle/>
          <a:p>
            <a:fld id="{492E20F1-08D0-4303-8E2E-38FECD9A8279}" type="slidenum">
              <a:rPr lang="en-US"/>
              <a:pPr/>
              <a:t>21</a:t>
            </a:fld>
            <a:endParaRPr lang="en-US"/>
          </a:p>
        </p:txBody>
      </p:sp>
      <p:sp>
        <p:nvSpPr>
          <p:cNvPr id="175106" name="Rectangle 2"/>
          <p:cNvSpPr>
            <a:spLocks noGrp="1" noChangeArrowheads="1"/>
          </p:cNvSpPr>
          <p:nvPr>
            <p:ph type="title"/>
          </p:nvPr>
        </p:nvSpPr>
        <p:spPr>
          <a:xfrm>
            <a:off x="685800" y="762000"/>
            <a:ext cx="7793038" cy="617538"/>
          </a:xfrm>
        </p:spPr>
        <p:txBody>
          <a:bodyPr/>
          <a:lstStyle/>
          <a:p>
            <a:r>
              <a:rPr lang="en-US" sz="2000" b="1">
                <a:solidFill>
                  <a:schemeClr val="accent1"/>
                </a:solidFill>
              </a:rPr>
              <a:t>MENGGUNAKAN MS EXCEL</a:t>
            </a:r>
            <a:endParaRPr lang="en-US" sz="2400" b="1">
              <a:solidFill>
                <a:schemeClr val="accent1"/>
              </a:solidFill>
            </a:endParaRPr>
          </a:p>
        </p:txBody>
      </p:sp>
      <p:sp>
        <p:nvSpPr>
          <p:cNvPr id="175107" name="Rectangle 3"/>
          <p:cNvSpPr>
            <a:spLocks noGrp="1" noChangeArrowheads="1"/>
          </p:cNvSpPr>
          <p:nvPr>
            <p:ph type="body" idx="1"/>
          </p:nvPr>
        </p:nvSpPr>
        <p:spPr>
          <a:xfrm>
            <a:off x="495300" y="2286000"/>
            <a:ext cx="8153400" cy="4114800"/>
          </a:xfrm>
        </p:spPr>
        <p:txBody>
          <a:bodyPr/>
          <a:lstStyle/>
          <a:p>
            <a:pPr>
              <a:buClr>
                <a:schemeClr val="tx1"/>
              </a:buClr>
              <a:buSzTx/>
              <a:buFontTx/>
              <a:buNone/>
            </a:pPr>
            <a:r>
              <a:rPr lang="en-US" sz="2000" b="1">
                <a:solidFill>
                  <a:schemeClr val="accent1"/>
                </a:solidFill>
                <a:cs typeface="Arial" charset="0"/>
              </a:rPr>
              <a:t>Contoh 9-1</a:t>
            </a:r>
          </a:p>
          <a:p>
            <a:pPr>
              <a:lnSpc>
                <a:spcPct val="130000"/>
              </a:lnSpc>
              <a:buClr>
                <a:schemeClr val="tx1"/>
              </a:buClr>
              <a:buSzTx/>
              <a:buFontTx/>
              <a:buChar char="•"/>
            </a:pPr>
            <a:r>
              <a:rPr lang="en-US" sz="2000">
                <a:cs typeface="Arial" charset="0"/>
              </a:rPr>
              <a:t>Buka program MS Excel dari Start, pilih MS Excel</a:t>
            </a:r>
          </a:p>
          <a:p>
            <a:pPr>
              <a:lnSpc>
                <a:spcPct val="70000"/>
              </a:lnSpc>
              <a:buClr>
                <a:schemeClr val="tx1"/>
              </a:buClr>
              <a:buSzTx/>
              <a:buFontTx/>
              <a:buChar char="•"/>
            </a:pPr>
            <a:endParaRPr lang="en-US" sz="2000">
              <a:cs typeface="Times New Roman" pitchFamily="18" charset="0"/>
            </a:endParaRPr>
          </a:p>
          <a:p>
            <a:pPr>
              <a:buClr>
                <a:schemeClr val="tx1"/>
              </a:buClr>
              <a:buSzTx/>
              <a:buFontTx/>
              <a:buChar char="•"/>
            </a:pPr>
            <a:r>
              <a:rPr lang="en-US" sz="2000">
                <a:cs typeface="Arial" charset="0"/>
              </a:rPr>
              <a:t>Letakkan kursor pada cell yang ada di sheet MS Excel, dan klik icon fx, atau klik </a:t>
            </a:r>
            <a:r>
              <a:rPr lang="en-US" sz="2000" i="1">
                <a:cs typeface="Arial" charset="0"/>
              </a:rPr>
              <a:t>icon insert</a:t>
            </a:r>
            <a:r>
              <a:rPr lang="en-US" sz="2000">
                <a:cs typeface="Arial" charset="0"/>
              </a:rPr>
              <a:t> dan pilih fx </a:t>
            </a:r>
            <a:r>
              <a:rPr lang="en-US" sz="2000" i="1">
                <a:cs typeface="Arial" charset="0"/>
              </a:rPr>
              <a:t>function</a:t>
            </a:r>
            <a:endParaRPr lang="en-US" sz="2000">
              <a:cs typeface="Arial" charset="0"/>
            </a:endParaRPr>
          </a:p>
          <a:p>
            <a:pPr>
              <a:lnSpc>
                <a:spcPct val="60000"/>
              </a:lnSpc>
              <a:buClr>
                <a:schemeClr val="tx1"/>
              </a:buClr>
              <a:buSzTx/>
              <a:buFontTx/>
              <a:buChar char="•"/>
            </a:pPr>
            <a:endParaRPr lang="en-US" sz="2000">
              <a:cs typeface="Times New Roman" pitchFamily="18" charset="0"/>
            </a:endParaRPr>
          </a:p>
          <a:p>
            <a:pPr>
              <a:buClr>
                <a:schemeClr val="tx1"/>
              </a:buClr>
              <a:buSzTx/>
              <a:buFontTx/>
              <a:buChar char="•"/>
            </a:pPr>
            <a:r>
              <a:rPr lang="en-US" sz="2000">
                <a:cs typeface="Arial" charset="0"/>
              </a:rPr>
              <a:t>Pilih statistical pada </a:t>
            </a:r>
            <a:r>
              <a:rPr lang="en-US" sz="2000" i="1">
                <a:cs typeface="Arial" charset="0"/>
              </a:rPr>
              <a:t>function category</a:t>
            </a:r>
            <a:r>
              <a:rPr lang="en-US" sz="2000">
                <a:cs typeface="Arial" charset="0"/>
              </a:rPr>
              <a:t> dan pilih Normdist pada </a:t>
            </a:r>
            <a:r>
              <a:rPr lang="en-US" sz="2000" i="1">
                <a:cs typeface="Arial" charset="0"/>
              </a:rPr>
              <a:t>function</a:t>
            </a:r>
            <a:r>
              <a:rPr lang="en-US" sz="2000">
                <a:cs typeface="Arial" charset="0"/>
              </a:rPr>
              <a:t> nama, Anda tekan OK.</a:t>
            </a:r>
            <a:endParaRPr lang="en-US" sz="2400">
              <a:cs typeface="Times New Roman" pitchFamily="18" charset="0"/>
            </a:endParaRPr>
          </a:p>
        </p:txBody>
      </p:sp>
      <p:sp>
        <p:nvSpPr>
          <p:cNvPr id="175110" name="Text Box 6"/>
          <p:cNvSpPr txBox="1">
            <a:spLocks noChangeArrowheads="1"/>
          </p:cNvSpPr>
          <p:nvPr/>
        </p:nvSpPr>
        <p:spPr bwMode="auto">
          <a:xfrm>
            <a:off x="990600" y="1219200"/>
            <a:ext cx="7010400" cy="457200"/>
          </a:xfrm>
          <a:prstGeom prst="rect">
            <a:avLst/>
          </a:prstGeom>
          <a:noFill/>
          <a:ln w="9525">
            <a:noFill/>
            <a:miter lim="800000"/>
            <a:headEnd/>
            <a:tailEnd/>
          </a:ln>
          <a:effectLst/>
        </p:spPr>
        <p:txBody>
          <a:bodyPr>
            <a:spAutoFit/>
          </a:bodyPr>
          <a:lstStyle/>
          <a:p>
            <a:pPr eaLnBrk="1" hangingPunct="1">
              <a:spcBef>
                <a:spcPct val="50000"/>
              </a:spcBef>
            </a:pPr>
            <a:endParaRPr lang="id-ID" sz="2400">
              <a:latin typeface="Tahoma" pitchFamily="34" charset="0"/>
            </a:endParaRPr>
          </a:p>
        </p:txBody>
      </p:sp>
      <p:sp>
        <p:nvSpPr>
          <p:cNvPr id="175146" name="Text Box 42"/>
          <p:cNvSpPr txBox="1">
            <a:spLocks noChangeArrowheads="1"/>
          </p:cNvSpPr>
          <p:nvPr/>
        </p:nvSpPr>
        <p:spPr bwMode="auto">
          <a:xfrm>
            <a:off x="762000" y="381000"/>
            <a:ext cx="7848600" cy="366713"/>
          </a:xfrm>
          <a:prstGeom prst="rect">
            <a:avLst/>
          </a:prstGeom>
          <a:noFill/>
          <a:ln w="9525">
            <a:noFill/>
            <a:miter lim="800000"/>
            <a:headEnd/>
            <a:tailEnd/>
          </a:ln>
          <a:effectLst/>
        </p:spPr>
        <p:txBody>
          <a:bodyPr>
            <a:spAutoFit/>
          </a:bodyPr>
          <a:lstStyle/>
          <a:p>
            <a:pPr eaLnBrk="1" hangingPunct="1">
              <a:spcBef>
                <a:spcPct val="50000"/>
              </a:spcBef>
            </a:pPr>
            <a:r>
              <a:rPr lang="en-US" b="1">
                <a:solidFill>
                  <a:schemeClr val="bg2"/>
                </a:solidFill>
                <a:latin typeface="Tahoma" pitchFamily="34" charset="0"/>
              </a:rPr>
              <a:t>Distribusi Probabilitas Normal			                     Bab 9</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Slide Number Placeholder 5"/>
          <p:cNvSpPr>
            <a:spLocks noGrp="1"/>
          </p:cNvSpPr>
          <p:nvPr>
            <p:ph type="sldNum" sz="quarter" idx="12"/>
          </p:nvPr>
        </p:nvSpPr>
        <p:spPr/>
        <p:txBody>
          <a:bodyPr/>
          <a:lstStyle/>
          <a:p>
            <a:fld id="{085DBF54-F2F2-4275-9D1C-DCD3ADB25FE1}" type="slidenum">
              <a:rPr lang="en-US"/>
              <a:pPr/>
              <a:t>22</a:t>
            </a:fld>
            <a:endParaRPr lang="en-US"/>
          </a:p>
        </p:txBody>
      </p:sp>
      <p:sp>
        <p:nvSpPr>
          <p:cNvPr id="182274" name="Rectangle 2"/>
          <p:cNvSpPr>
            <a:spLocks noGrp="1" noChangeArrowheads="1"/>
          </p:cNvSpPr>
          <p:nvPr>
            <p:ph type="title"/>
          </p:nvPr>
        </p:nvSpPr>
        <p:spPr>
          <a:xfrm>
            <a:off x="685800" y="838200"/>
            <a:ext cx="7158038" cy="519113"/>
          </a:xfrm>
        </p:spPr>
        <p:txBody>
          <a:bodyPr/>
          <a:lstStyle/>
          <a:p>
            <a:r>
              <a:rPr lang="en-US" sz="2000" b="1">
                <a:solidFill>
                  <a:schemeClr val="accent1"/>
                </a:solidFill>
              </a:rPr>
              <a:t>MENGGUNAKAN MS EXCEL</a:t>
            </a:r>
            <a:endParaRPr lang="en-US" sz="2400" b="1">
              <a:solidFill>
                <a:schemeClr val="accent1"/>
              </a:solidFill>
            </a:endParaRPr>
          </a:p>
        </p:txBody>
      </p:sp>
      <p:sp>
        <p:nvSpPr>
          <p:cNvPr id="182275" name="Rectangle 3"/>
          <p:cNvSpPr>
            <a:spLocks noGrp="1" noChangeArrowheads="1"/>
          </p:cNvSpPr>
          <p:nvPr>
            <p:ph type="body" idx="1"/>
          </p:nvPr>
        </p:nvSpPr>
        <p:spPr>
          <a:xfrm>
            <a:off x="533400" y="1981200"/>
            <a:ext cx="8153400" cy="838200"/>
          </a:xfrm>
        </p:spPr>
        <p:txBody>
          <a:bodyPr/>
          <a:lstStyle/>
          <a:p>
            <a:pPr>
              <a:buClr>
                <a:schemeClr val="tx1"/>
              </a:buClr>
              <a:buSzTx/>
              <a:buFontTx/>
              <a:buChar char="•"/>
            </a:pPr>
            <a:r>
              <a:rPr lang="en-US" sz="2000">
                <a:cs typeface="Arial" charset="0"/>
              </a:rPr>
              <a:t>Anda akan menemui kotak dialog seperti berikut:</a:t>
            </a:r>
            <a:endParaRPr lang="en-US" sz="2000" b="1">
              <a:latin typeface="Garamond" pitchFamily="18" charset="0"/>
              <a:cs typeface="Times New Roman" pitchFamily="18" charset="0"/>
            </a:endParaRPr>
          </a:p>
          <a:p>
            <a:endParaRPr lang="en-US" sz="1600" b="1"/>
          </a:p>
        </p:txBody>
      </p:sp>
      <p:sp>
        <p:nvSpPr>
          <p:cNvPr id="182276" name="Text Box 4"/>
          <p:cNvSpPr txBox="1">
            <a:spLocks noChangeArrowheads="1"/>
          </p:cNvSpPr>
          <p:nvPr/>
        </p:nvSpPr>
        <p:spPr bwMode="auto">
          <a:xfrm>
            <a:off x="838200" y="5181600"/>
            <a:ext cx="8001000" cy="809625"/>
          </a:xfrm>
          <a:prstGeom prst="rect">
            <a:avLst/>
          </a:prstGeom>
          <a:noFill/>
          <a:ln w="9525">
            <a:noFill/>
            <a:miter lim="800000"/>
            <a:headEnd/>
            <a:tailEnd/>
          </a:ln>
          <a:effectLst/>
        </p:spPr>
        <p:txBody>
          <a:bodyPr>
            <a:spAutoFit/>
          </a:bodyPr>
          <a:lstStyle/>
          <a:p>
            <a:pPr algn="just" eaLnBrk="1" hangingPunct="1">
              <a:spcBef>
                <a:spcPct val="50000"/>
              </a:spcBef>
            </a:pPr>
            <a:r>
              <a:rPr lang="en-US" sz="2000">
                <a:cs typeface="Arial" charset="0"/>
              </a:rPr>
              <a:t>Hasil nilai p = 0,76 akan muncul pada formula result atau tanda “=“</a:t>
            </a:r>
            <a:endParaRPr lang="en-US" b="1">
              <a:latin typeface="Garamond" pitchFamily="18" charset="0"/>
              <a:cs typeface="Times New Roman" pitchFamily="18" charset="0"/>
            </a:endParaRPr>
          </a:p>
          <a:p>
            <a:pPr eaLnBrk="1" hangingPunct="1">
              <a:spcBef>
                <a:spcPct val="50000"/>
              </a:spcBef>
            </a:pPr>
            <a:endParaRPr lang="en-US" b="1">
              <a:latin typeface="Tahoma" pitchFamily="34" charset="0"/>
            </a:endParaRPr>
          </a:p>
        </p:txBody>
      </p:sp>
      <p:sp>
        <p:nvSpPr>
          <p:cNvPr id="182277" name="Text Box 5"/>
          <p:cNvSpPr txBox="1">
            <a:spLocks noChangeArrowheads="1"/>
          </p:cNvSpPr>
          <p:nvPr/>
        </p:nvSpPr>
        <p:spPr bwMode="auto">
          <a:xfrm>
            <a:off x="990600" y="1219200"/>
            <a:ext cx="7010400" cy="457200"/>
          </a:xfrm>
          <a:prstGeom prst="rect">
            <a:avLst/>
          </a:prstGeom>
          <a:noFill/>
          <a:ln w="9525">
            <a:noFill/>
            <a:miter lim="800000"/>
            <a:headEnd/>
            <a:tailEnd/>
          </a:ln>
          <a:effectLst/>
        </p:spPr>
        <p:txBody>
          <a:bodyPr>
            <a:spAutoFit/>
          </a:bodyPr>
          <a:lstStyle/>
          <a:p>
            <a:pPr eaLnBrk="1" hangingPunct="1">
              <a:spcBef>
                <a:spcPct val="50000"/>
              </a:spcBef>
            </a:pPr>
            <a:endParaRPr lang="id-ID" sz="2400">
              <a:latin typeface="Tahoma" pitchFamily="34" charset="0"/>
            </a:endParaRPr>
          </a:p>
        </p:txBody>
      </p:sp>
      <p:grpSp>
        <p:nvGrpSpPr>
          <p:cNvPr id="182278" name="Group 6"/>
          <p:cNvGrpSpPr>
            <a:grpSpLocks/>
          </p:cNvGrpSpPr>
          <p:nvPr/>
        </p:nvGrpSpPr>
        <p:grpSpPr bwMode="auto">
          <a:xfrm>
            <a:off x="838200" y="2743200"/>
            <a:ext cx="7467600" cy="2362200"/>
            <a:chOff x="-3" y="-3"/>
            <a:chExt cx="2676" cy="2188"/>
          </a:xfrm>
        </p:grpSpPr>
        <p:grpSp>
          <p:nvGrpSpPr>
            <p:cNvPr id="182279" name="Group 7"/>
            <p:cNvGrpSpPr>
              <a:grpSpLocks/>
            </p:cNvGrpSpPr>
            <p:nvPr/>
          </p:nvGrpSpPr>
          <p:grpSpPr bwMode="auto">
            <a:xfrm>
              <a:off x="0" y="0"/>
              <a:ext cx="2670" cy="2182"/>
              <a:chOff x="0" y="0"/>
              <a:chExt cx="2670" cy="2182"/>
            </a:xfrm>
          </p:grpSpPr>
          <p:grpSp>
            <p:nvGrpSpPr>
              <p:cNvPr id="182280" name="Group 8"/>
              <p:cNvGrpSpPr>
                <a:grpSpLocks/>
              </p:cNvGrpSpPr>
              <p:nvPr/>
            </p:nvGrpSpPr>
            <p:grpSpPr bwMode="auto">
              <a:xfrm>
                <a:off x="0" y="0"/>
                <a:ext cx="734" cy="394"/>
                <a:chOff x="0" y="0"/>
                <a:chExt cx="734" cy="394"/>
              </a:xfrm>
            </p:grpSpPr>
            <p:sp>
              <p:nvSpPr>
                <p:cNvPr id="182281" name="Rectangle 9"/>
                <p:cNvSpPr>
                  <a:spLocks noChangeArrowheads="1"/>
                </p:cNvSpPr>
                <p:nvPr/>
              </p:nvSpPr>
              <p:spPr bwMode="auto">
                <a:xfrm>
                  <a:off x="43" y="0"/>
                  <a:ext cx="648" cy="394"/>
                </a:xfrm>
                <a:prstGeom prst="rect">
                  <a:avLst/>
                </a:prstGeom>
                <a:noFill/>
                <a:ln w="9525">
                  <a:noFill/>
                  <a:miter lim="800000"/>
                  <a:headEnd/>
                  <a:tailEnd/>
                </a:ln>
                <a:effectLst/>
              </p:spPr>
              <p:txBody>
                <a:bodyPr/>
                <a:lstStyle/>
                <a:p>
                  <a:pPr algn="just" eaLnBrk="1" hangingPunct="1"/>
                  <a:r>
                    <a:rPr lang="en-US" sz="1600">
                      <a:cs typeface="Arial" charset="0"/>
                    </a:rPr>
                    <a:t>NORMDIST</a:t>
                  </a:r>
                  <a:endParaRPr lang="en-US" sz="1600">
                    <a:latin typeface="Garamond" pitchFamily="18" charset="0"/>
                    <a:cs typeface="Times New Roman" pitchFamily="18" charset="0"/>
                  </a:endParaRPr>
                </a:p>
                <a:p>
                  <a:pPr algn="just"/>
                  <a:endParaRPr lang="en-US" sz="1600"/>
                </a:p>
              </p:txBody>
            </p:sp>
            <p:sp>
              <p:nvSpPr>
                <p:cNvPr id="182282" name="Rectangle 10"/>
                <p:cNvSpPr>
                  <a:spLocks noChangeArrowheads="1"/>
                </p:cNvSpPr>
                <p:nvPr/>
              </p:nvSpPr>
              <p:spPr bwMode="auto">
                <a:xfrm>
                  <a:off x="0" y="0"/>
                  <a:ext cx="734" cy="394"/>
                </a:xfrm>
                <a:prstGeom prst="rect">
                  <a:avLst/>
                </a:prstGeom>
                <a:noFill/>
                <a:ln w="7">
                  <a:solidFill>
                    <a:srgbClr val="A0A0A0"/>
                  </a:solidFill>
                  <a:miter lim="800000"/>
                  <a:headEnd/>
                  <a:tailEnd/>
                </a:ln>
                <a:effectLst/>
              </p:spPr>
              <p:txBody>
                <a:bodyPr wrap="none"/>
                <a:lstStyle/>
                <a:p>
                  <a:endParaRPr lang="id-ID"/>
                </a:p>
              </p:txBody>
            </p:sp>
          </p:grpSp>
          <p:grpSp>
            <p:nvGrpSpPr>
              <p:cNvPr id="182283" name="Group 11"/>
              <p:cNvGrpSpPr>
                <a:grpSpLocks/>
              </p:cNvGrpSpPr>
              <p:nvPr/>
            </p:nvGrpSpPr>
            <p:grpSpPr bwMode="auto">
              <a:xfrm>
                <a:off x="734" y="0"/>
                <a:ext cx="1936" cy="394"/>
                <a:chOff x="734" y="0"/>
                <a:chExt cx="1936" cy="394"/>
              </a:xfrm>
            </p:grpSpPr>
            <p:sp>
              <p:nvSpPr>
                <p:cNvPr id="182284" name="Rectangle 12"/>
                <p:cNvSpPr>
                  <a:spLocks noChangeArrowheads="1"/>
                </p:cNvSpPr>
                <p:nvPr/>
              </p:nvSpPr>
              <p:spPr bwMode="auto">
                <a:xfrm>
                  <a:off x="777" y="0"/>
                  <a:ext cx="1850" cy="394"/>
                </a:xfrm>
                <a:prstGeom prst="rect">
                  <a:avLst/>
                </a:prstGeom>
                <a:noFill/>
                <a:ln w="9525">
                  <a:noFill/>
                  <a:miter lim="800000"/>
                  <a:headEnd/>
                  <a:tailEnd/>
                </a:ln>
                <a:effectLst/>
              </p:spPr>
              <p:txBody>
                <a:bodyPr/>
                <a:lstStyle/>
                <a:p>
                  <a:pPr algn="just" eaLnBrk="1" hangingPunct="1"/>
                  <a:r>
                    <a:rPr lang="en-US" sz="1600">
                      <a:latin typeface="Garamond" pitchFamily="18" charset="0"/>
                      <a:cs typeface="Times New Roman" pitchFamily="18" charset="0"/>
                    </a:rPr>
                    <a:t> </a:t>
                  </a:r>
                </a:p>
                <a:p>
                  <a:pPr algn="just"/>
                  <a:endParaRPr lang="en-US" sz="1600"/>
                </a:p>
              </p:txBody>
            </p:sp>
            <p:sp>
              <p:nvSpPr>
                <p:cNvPr id="182285" name="Rectangle 13"/>
                <p:cNvSpPr>
                  <a:spLocks noChangeArrowheads="1"/>
                </p:cNvSpPr>
                <p:nvPr/>
              </p:nvSpPr>
              <p:spPr bwMode="auto">
                <a:xfrm>
                  <a:off x="734" y="0"/>
                  <a:ext cx="1936" cy="394"/>
                </a:xfrm>
                <a:prstGeom prst="rect">
                  <a:avLst/>
                </a:prstGeom>
                <a:noFill/>
                <a:ln w="7">
                  <a:solidFill>
                    <a:srgbClr val="A0A0A0"/>
                  </a:solidFill>
                  <a:miter lim="800000"/>
                  <a:headEnd/>
                  <a:tailEnd/>
                </a:ln>
                <a:effectLst/>
              </p:spPr>
              <p:txBody>
                <a:bodyPr wrap="none"/>
                <a:lstStyle/>
                <a:p>
                  <a:endParaRPr lang="id-ID"/>
                </a:p>
              </p:txBody>
            </p:sp>
          </p:grpSp>
          <p:grpSp>
            <p:nvGrpSpPr>
              <p:cNvPr id="182286" name="Group 14"/>
              <p:cNvGrpSpPr>
                <a:grpSpLocks/>
              </p:cNvGrpSpPr>
              <p:nvPr/>
            </p:nvGrpSpPr>
            <p:grpSpPr bwMode="auto">
              <a:xfrm>
                <a:off x="0" y="394"/>
                <a:ext cx="734" cy="394"/>
                <a:chOff x="0" y="394"/>
                <a:chExt cx="734" cy="394"/>
              </a:xfrm>
            </p:grpSpPr>
            <p:sp>
              <p:nvSpPr>
                <p:cNvPr id="182287" name="Rectangle 15"/>
                <p:cNvSpPr>
                  <a:spLocks noChangeArrowheads="1"/>
                </p:cNvSpPr>
                <p:nvPr/>
              </p:nvSpPr>
              <p:spPr bwMode="auto">
                <a:xfrm>
                  <a:off x="43" y="394"/>
                  <a:ext cx="648" cy="394"/>
                </a:xfrm>
                <a:prstGeom prst="rect">
                  <a:avLst/>
                </a:prstGeom>
                <a:noFill/>
                <a:ln w="9525">
                  <a:noFill/>
                  <a:miter lim="800000"/>
                  <a:headEnd/>
                  <a:tailEnd/>
                </a:ln>
                <a:effectLst/>
              </p:spPr>
              <p:txBody>
                <a:bodyPr/>
                <a:lstStyle/>
                <a:p>
                  <a:pPr algn="r" eaLnBrk="1" hangingPunct="1"/>
                  <a:r>
                    <a:rPr lang="en-US" sz="1600">
                      <a:cs typeface="Arial" charset="0"/>
                    </a:rPr>
                    <a:t>X</a:t>
                  </a:r>
                  <a:endParaRPr lang="en-US" sz="1600">
                    <a:latin typeface="Garamond" pitchFamily="18" charset="0"/>
                    <a:cs typeface="Times New Roman" pitchFamily="18" charset="0"/>
                  </a:endParaRPr>
                </a:p>
                <a:p>
                  <a:pPr algn="r"/>
                  <a:endParaRPr lang="en-US" sz="1600"/>
                </a:p>
              </p:txBody>
            </p:sp>
            <p:sp>
              <p:nvSpPr>
                <p:cNvPr id="182288" name="Rectangle 16"/>
                <p:cNvSpPr>
                  <a:spLocks noChangeArrowheads="1"/>
                </p:cNvSpPr>
                <p:nvPr/>
              </p:nvSpPr>
              <p:spPr bwMode="auto">
                <a:xfrm>
                  <a:off x="0" y="394"/>
                  <a:ext cx="734" cy="394"/>
                </a:xfrm>
                <a:prstGeom prst="rect">
                  <a:avLst/>
                </a:prstGeom>
                <a:noFill/>
                <a:ln w="7">
                  <a:solidFill>
                    <a:srgbClr val="A0A0A0"/>
                  </a:solidFill>
                  <a:miter lim="800000"/>
                  <a:headEnd/>
                  <a:tailEnd/>
                </a:ln>
                <a:effectLst/>
              </p:spPr>
              <p:txBody>
                <a:bodyPr wrap="none"/>
                <a:lstStyle/>
                <a:p>
                  <a:endParaRPr lang="id-ID"/>
                </a:p>
              </p:txBody>
            </p:sp>
          </p:grpSp>
          <p:grpSp>
            <p:nvGrpSpPr>
              <p:cNvPr id="182289" name="Group 17"/>
              <p:cNvGrpSpPr>
                <a:grpSpLocks/>
              </p:cNvGrpSpPr>
              <p:nvPr/>
            </p:nvGrpSpPr>
            <p:grpSpPr bwMode="auto">
              <a:xfrm>
                <a:off x="734" y="394"/>
                <a:ext cx="1936" cy="394"/>
                <a:chOff x="734" y="394"/>
                <a:chExt cx="1936" cy="394"/>
              </a:xfrm>
            </p:grpSpPr>
            <p:sp>
              <p:nvSpPr>
                <p:cNvPr id="182290" name="Rectangle 18"/>
                <p:cNvSpPr>
                  <a:spLocks noChangeArrowheads="1"/>
                </p:cNvSpPr>
                <p:nvPr/>
              </p:nvSpPr>
              <p:spPr bwMode="auto">
                <a:xfrm>
                  <a:off x="777" y="394"/>
                  <a:ext cx="1850" cy="394"/>
                </a:xfrm>
                <a:prstGeom prst="rect">
                  <a:avLst/>
                </a:prstGeom>
                <a:noFill/>
                <a:ln w="9525">
                  <a:noFill/>
                  <a:miter lim="800000"/>
                  <a:headEnd/>
                  <a:tailEnd/>
                </a:ln>
                <a:effectLst/>
              </p:spPr>
              <p:txBody>
                <a:bodyPr/>
                <a:lstStyle/>
                <a:p>
                  <a:pPr algn="just" eaLnBrk="1" hangingPunct="1"/>
                  <a:r>
                    <a:rPr lang="en-US" sz="1600">
                      <a:cs typeface="Arial" charset="0"/>
                    </a:rPr>
                    <a:t>…………..  (isilah nilai x, misal 600)</a:t>
                  </a:r>
                  <a:endParaRPr lang="en-US" sz="1600">
                    <a:latin typeface="Garamond" pitchFamily="18" charset="0"/>
                    <a:cs typeface="Times New Roman" pitchFamily="18" charset="0"/>
                  </a:endParaRPr>
                </a:p>
                <a:p>
                  <a:pPr algn="just"/>
                  <a:endParaRPr lang="en-US" sz="1600"/>
                </a:p>
              </p:txBody>
            </p:sp>
            <p:sp>
              <p:nvSpPr>
                <p:cNvPr id="182291" name="Rectangle 19"/>
                <p:cNvSpPr>
                  <a:spLocks noChangeArrowheads="1"/>
                </p:cNvSpPr>
                <p:nvPr/>
              </p:nvSpPr>
              <p:spPr bwMode="auto">
                <a:xfrm>
                  <a:off x="734" y="394"/>
                  <a:ext cx="1936" cy="394"/>
                </a:xfrm>
                <a:prstGeom prst="rect">
                  <a:avLst/>
                </a:prstGeom>
                <a:noFill/>
                <a:ln w="7">
                  <a:solidFill>
                    <a:srgbClr val="A0A0A0"/>
                  </a:solidFill>
                  <a:miter lim="800000"/>
                  <a:headEnd/>
                  <a:tailEnd/>
                </a:ln>
                <a:effectLst/>
              </p:spPr>
              <p:txBody>
                <a:bodyPr wrap="none"/>
                <a:lstStyle/>
                <a:p>
                  <a:endParaRPr lang="id-ID"/>
                </a:p>
              </p:txBody>
            </p:sp>
          </p:grpSp>
          <p:grpSp>
            <p:nvGrpSpPr>
              <p:cNvPr id="182292" name="Group 20"/>
              <p:cNvGrpSpPr>
                <a:grpSpLocks/>
              </p:cNvGrpSpPr>
              <p:nvPr/>
            </p:nvGrpSpPr>
            <p:grpSpPr bwMode="auto">
              <a:xfrm>
                <a:off x="0" y="788"/>
                <a:ext cx="734" cy="394"/>
                <a:chOff x="0" y="788"/>
                <a:chExt cx="734" cy="394"/>
              </a:xfrm>
            </p:grpSpPr>
            <p:sp>
              <p:nvSpPr>
                <p:cNvPr id="182293" name="Rectangle 21"/>
                <p:cNvSpPr>
                  <a:spLocks noChangeArrowheads="1"/>
                </p:cNvSpPr>
                <p:nvPr/>
              </p:nvSpPr>
              <p:spPr bwMode="auto">
                <a:xfrm>
                  <a:off x="43" y="788"/>
                  <a:ext cx="648" cy="394"/>
                </a:xfrm>
                <a:prstGeom prst="rect">
                  <a:avLst/>
                </a:prstGeom>
                <a:noFill/>
                <a:ln w="9525">
                  <a:noFill/>
                  <a:miter lim="800000"/>
                  <a:headEnd/>
                  <a:tailEnd/>
                </a:ln>
                <a:effectLst/>
              </p:spPr>
              <p:txBody>
                <a:bodyPr/>
                <a:lstStyle/>
                <a:p>
                  <a:pPr algn="r" eaLnBrk="1" hangingPunct="1"/>
                  <a:r>
                    <a:rPr lang="en-US" sz="1600">
                      <a:cs typeface="Arial" charset="0"/>
                    </a:rPr>
                    <a:t>Mean</a:t>
                  </a:r>
                  <a:endParaRPr lang="en-US" sz="1600">
                    <a:latin typeface="Garamond" pitchFamily="18" charset="0"/>
                    <a:cs typeface="Times New Roman" pitchFamily="18" charset="0"/>
                  </a:endParaRPr>
                </a:p>
                <a:p>
                  <a:pPr algn="r"/>
                  <a:endParaRPr lang="en-US" sz="1600"/>
                </a:p>
              </p:txBody>
            </p:sp>
            <p:sp>
              <p:nvSpPr>
                <p:cNvPr id="182294" name="Rectangle 22"/>
                <p:cNvSpPr>
                  <a:spLocks noChangeArrowheads="1"/>
                </p:cNvSpPr>
                <p:nvPr/>
              </p:nvSpPr>
              <p:spPr bwMode="auto">
                <a:xfrm>
                  <a:off x="0" y="788"/>
                  <a:ext cx="734" cy="394"/>
                </a:xfrm>
                <a:prstGeom prst="rect">
                  <a:avLst/>
                </a:prstGeom>
                <a:noFill/>
                <a:ln w="7">
                  <a:solidFill>
                    <a:srgbClr val="A0A0A0"/>
                  </a:solidFill>
                  <a:miter lim="800000"/>
                  <a:headEnd/>
                  <a:tailEnd/>
                </a:ln>
                <a:effectLst/>
              </p:spPr>
              <p:txBody>
                <a:bodyPr wrap="none"/>
                <a:lstStyle/>
                <a:p>
                  <a:endParaRPr lang="id-ID"/>
                </a:p>
              </p:txBody>
            </p:sp>
          </p:grpSp>
          <p:grpSp>
            <p:nvGrpSpPr>
              <p:cNvPr id="182295" name="Group 23"/>
              <p:cNvGrpSpPr>
                <a:grpSpLocks/>
              </p:cNvGrpSpPr>
              <p:nvPr/>
            </p:nvGrpSpPr>
            <p:grpSpPr bwMode="auto">
              <a:xfrm>
                <a:off x="734" y="788"/>
                <a:ext cx="1936" cy="394"/>
                <a:chOff x="734" y="788"/>
                <a:chExt cx="1936" cy="394"/>
              </a:xfrm>
            </p:grpSpPr>
            <p:sp>
              <p:nvSpPr>
                <p:cNvPr id="182296" name="Rectangle 24"/>
                <p:cNvSpPr>
                  <a:spLocks noChangeArrowheads="1"/>
                </p:cNvSpPr>
                <p:nvPr/>
              </p:nvSpPr>
              <p:spPr bwMode="auto">
                <a:xfrm>
                  <a:off x="777" y="788"/>
                  <a:ext cx="1850" cy="394"/>
                </a:xfrm>
                <a:prstGeom prst="rect">
                  <a:avLst/>
                </a:prstGeom>
                <a:noFill/>
                <a:ln w="9525">
                  <a:noFill/>
                  <a:miter lim="800000"/>
                  <a:headEnd/>
                  <a:tailEnd/>
                </a:ln>
                <a:effectLst/>
              </p:spPr>
              <p:txBody>
                <a:bodyPr/>
                <a:lstStyle/>
                <a:p>
                  <a:pPr algn="just" eaLnBrk="1" hangingPunct="1"/>
                  <a:r>
                    <a:rPr lang="en-US" sz="1600">
                      <a:cs typeface="Arial" charset="0"/>
                    </a:rPr>
                    <a:t>…………..  (isilah nilai mean, misal 490)</a:t>
                  </a:r>
                  <a:endParaRPr lang="en-US" sz="1600">
                    <a:latin typeface="Garamond" pitchFamily="18" charset="0"/>
                    <a:cs typeface="Times New Roman" pitchFamily="18" charset="0"/>
                  </a:endParaRPr>
                </a:p>
                <a:p>
                  <a:pPr algn="just"/>
                  <a:endParaRPr lang="en-US" sz="1600"/>
                </a:p>
              </p:txBody>
            </p:sp>
            <p:sp>
              <p:nvSpPr>
                <p:cNvPr id="182297" name="Rectangle 25"/>
                <p:cNvSpPr>
                  <a:spLocks noChangeArrowheads="1"/>
                </p:cNvSpPr>
                <p:nvPr/>
              </p:nvSpPr>
              <p:spPr bwMode="auto">
                <a:xfrm>
                  <a:off x="734" y="788"/>
                  <a:ext cx="1936" cy="394"/>
                </a:xfrm>
                <a:prstGeom prst="rect">
                  <a:avLst/>
                </a:prstGeom>
                <a:noFill/>
                <a:ln w="7">
                  <a:solidFill>
                    <a:srgbClr val="A0A0A0"/>
                  </a:solidFill>
                  <a:miter lim="800000"/>
                  <a:headEnd/>
                  <a:tailEnd/>
                </a:ln>
                <a:effectLst/>
              </p:spPr>
              <p:txBody>
                <a:bodyPr wrap="none"/>
                <a:lstStyle/>
                <a:p>
                  <a:endParaRPr lang="id-ID"/>
                </a:p>
              </p:txBody>
            </p:sp>
          </p:grpSp>
          <p:grpSp>
            <p:nvGrpSpPr>
              <p:cNvPr id="182298" name="Group 26"/>
              <p:cNvGrpSpPr>
                <a:grpSpLocks/>
              </p:cNvGrpSpPr>
              <p:nvPr/>
            </p:nvGrpSpPr>
            <p:grpSpPr bwMode="auto">
              <a:xfrm>
                <a:off x="0" y="1182"/>
                <a:ext cx="734" cy="500"/>
                <a:chOff x="0" y="1182"/>
                <a:chExt cx="734" cy="500"/>
              </a:xfrm>
            </p:grpSpPr>
            <p:sp>
              <p:nvSpPr>
                <p:cNvPr id="182299" name="Rectangle 27"/>
                <p:cNvSpPr>
                  <a:spLocks noChangeArrowheads="1"/>
                </p:cNvSpPr>
                <p:nvPr/>
              </p:nvSpPr>
              <p:spPr bwMode="auto">
                <a:xfrm>
                  <a:off x="43" y="1182"/>
                  <a:ext cx="648" cy="500"/>
                </a:xfrm>
                <a:prstGeom prst="rect">
                  <a:avLst/>
                </a:prstGeom>
                <a:noFill/>
                <a:ln w="9525">
                  <a:noFill/>
                  <a:miter lim="800000"/>
                  <a:headEnd/>
                  <a:tailEnd/>
                </a:ln>
                <a:effectLst/>
              </p:spPr>
              <p:txBody>
                <a:bodyPr/>
                <a:lstStyle/>
                <a:p>
                  <a:pPr algn="r" eaLnBrk="1" hangingPunct="1"/>
                  <a:r>
                    <a:rPr lang="en-US" sz="1600">
                      <a:cs typeface="Arial" charset="0"/>
                    </a:rPr>
                    <a:t>Standard_dev</a:t>
                  </a:r>
                  <a:endParaRPr lang="en-US" sz="1600">
                    <a:latin typeface="Garamond" pitchFamily="18" charset="0"/>
                    <a:cs typeface="Times New Roman" pitchFamily="18" charset="0"/>
                  </a:endParaRPr>
                </a:p>
                <a:p>
                  <a:pPr algn="r"/>
                  <a:endParaRPr lang="en-US" sz="1600"/>
                </a:p>
              </p:txBody>
            </p:sp>
            <p:sp>
              <p:nvSpPr>
                <p:cNvPr id="182300" name="Rectangle 28"/>
                <p:cNvSpPr>
                  <a:spLocks noChangeArrowheads="1"/>
                </p:cNvSpPr>
                <p:nvPr/>
              </p:nvSpPr>
              <p:spPr bwMode="auto">
                <a:xfrm>
                  <a:off x="0" y="1182"/>
                  <a:ext cx="734" cy="500"/>
                </a:xfrm>
                <a:prstGeom prst="rect">
                  <a:avLst/>
                </a:prstGeom>
                <a:noFill/>
                <a:ln w="7">
                  <a:solidFill>
                    <a:srgbClr val="A0A0A0"/>
                  </a:solidFill>
                  <a:miter lim="800000"/>
                  <a:headEnd/>
                  <a:tailEnd/>
                </a:ln>
                <a:effectLst/>
              </p:spPr>
              <p:txBody>
                <a:bodyPr wrap="none"/>
                <a:lstStyle/>
                <a:p>
                  <a:endParaRPr lang="id-ID"/>
                </a:p>
              </p:txBody>
            </p:sp>
          </p:grpSp>
          <p:grpSp>
            <p:nvGrpSpPr>
              <p:cNvPr id="182301" name="Group 29"/>
              <p:cNvGrpSpPr>
                <a:grpSpLocks/>
              </p:cNvGrpSpPr>
              <p:nvPr/>
            </p:nvGrpSpPr>
            <p:grpSpPr bwMode="auto">
              <a:xfrm>
                <a:off x="734" y="1182"/>
                <a:ext cx="1936" cy="500"/>
                <a:chOff x="734" y="1182"/>
                <a:chExt cx="1936" cy="500"/>
              </a:xfrm>
            </p:grpSpPr>
            <p:sp>
              <p:nvSpPr>
                <p:cNvPr id="182302" name="Rectangle 30"/>
                <p:cNvSpPr>
                  <a:spLocks noChangeArrowheads="1"/>
                </p:cNvSpPr>
                <p:nvPr/>
              </p:nvSpPr>
              <p:spPr bwMode="auto">
                <a:xfrm>
                  <a:off x="777" y="1182"/>
                  <a:ext cx="1850" cy="500"/>
                </a:xfrm>
                <a:prstGeom prst="rect">
                  <a:avLst/>
                </a:prstGeom>
                <a:noFill/>
                <a:ln w="9525">
                  <a:noFill/>
                  <a:miter lim="800000"/>
                  <a:headEnd/>
                  <a:tailEnd/>
                </a:ln>
                <a:effectLst/>
              </p:spPr>
              <p:txBody>
                <a:bodyPr/>
                <a:lstStyle/>
                <a:p>
                  <a:pPr algn="just" eaLnBrk="1" hangingPunct="1"/>
                  <a:r>
                    <a:rPr lang="en-US" sz="1600">
                      <a:cs typeface="Arial" charset="0"/>
                    </a:rPr>
                    <a:t>…………..  (isilah nilai </a:t>
                  </a:r>
                  <a:r>
                    <a:rPr lang="en-US" sz="1600">
                      <a:cs typeface="Arial" charset="0"/>
                      <a:sym typeface="Symbol" pitchFamily="18" charset="2"/>
                    </a:rPr>
                    <a:t></a:t>
                  </a:r>
                  <a:r>
                    <a:rPr lang="en-US" sz="1600">
                      <a:cs typeface="Arial" charset="0"/>
                    </a:rPr>
                    <a:t>, misal 144,7</a:t>
                  </a:r>
                  <a:endParaRPr lang="en-US" sz="1600">
                    <a:latin typeface="Garamond" pitchFamily="18" charset="0"/>
                    <a:cs typeface="Times New Roman" pitchFamily="18" charset="0"/>
                    <a:sym typeface="Symbol" pitchFamily="18" charset="2"/>
                  </a:endParaRPr>
                </a:p>
                <a:p>
                  <a:pPr algn="just"/>
                  <a:endParaRPr lang="en-US" sz="1600">
                    <a:cs typeface="Arial" charset="0"/>
                    <a:sym typeface="Symbol" pitchFamily="18" charset="2"/>
                  </a:endParaRPr>
                </a:p>
              </p:txBody>
            </p:sp>
            <p:sp>
              <p:nvSpPr>
                <p:cNvPr id="182303" name="Rectangle 31"/>
                <p:cNvSpPr>
                  <a:spLocks noChangeArrowheads="1"/>
                </p:cNvSpPr>
                <p:nvPr/>
              </p:nvSpPr>
              <p:spPr bwMode="auto">
                <a:xfrm>
                  <a:off x="734" y="1182"/>
                  <a:ext cx="1936" cy="500"/>
                </a:xfrm>
                <a:prstGeom prst="rect">
                  <a:avLst/>
                </a:prstGeom>
                <a:noFill/>
                <a:ln w="7">
                  <a:solidFill>
                    <a:srgbClr val="A0A0A0"/>
                  </a:solidFill>
                  <a:miter lim="800000"/>
                  <a:headEnd/>
                  <a:tailEnd/>
                </a:ln>
                <a:effectLst/>
              </p:spPr>
              <p:txBody>
                <a:bodyPr wrap="none"/>
                <a:lstStyle/>
                <a:p>
                  <a:endParaRPr lang="id-ID"/>
                </a:p>
              </p:txBody>
            </p:sp>
          </p:grpSp>
          <p:grpSp>
            <p:nvGrpSpPr>
              <p:cNvPr id="182304" name="Group 32"/>
              <p:cNvGrpSpPr>
                <a:grpSpLocks/>
              </p:cNvGrpSpPr>
              <p:nvPr/>
            </p:nvGrpSpPr>
            <p:grpSpPr bwMode="auto">
              <a:xfrm>
                <a:off x="0" y="1682"/>
                <a:ext cx="734" cy="500"/>
                <a:chOff x="0" y="1682"/>
                <a:chExt cx="734" cy="500"/>
              </a:xfrm>
            </p:grpSpPr>
            <p:sp>
              <p:nvSpPr>
                <p:cNvPr id="182305" name="Rectangle 33"/>
                <p:cNvSpPr>
                  <a:spLocks noChangeArrowheads="1"/>
                </p:cNvSpPr>
                <p:nvPr/>
              </p:nvSpPr>
              <p:spPr bwMode="auto">
                <a:xfrm>
                  <a:off x="43" y="1682"/>
                  <a:ext cx="648" cy="500"/>
                </a:xfrm>
                <a:prstGeom prst="rect">
                  <a:avLst/>
                </a:prstGeom>
                <a:noFill/>
                <a:ln w="9525">
                  <a:noFill/>
                  <a:miter lim="800000"/>
                  <a:headEnd/>
                  <a:tailEnd/>
                </a:ln>
                <a:effectLst/>
              </p:spPr>
              <p:txBody>
                <a:bodyPr/>
                <a:lstStyle/>
                <a:p>
                  <a:pPr algn="r" eaLnBrk="1" hangingPunct="1"/>
                  <a:r>
                    <a:rPr lang="en-US" sz="1600">
                      <a:cs typeface="Arial" charset="0"/>
                    </a:rPr>
                    <a:t>Cumulative</a:t>
                  </a:r>
                  <a:endParaRPr lang="en-US" sz="1600">
                    <a:latin typeface="Garamond" pitchFamily="18" charset="0"/>
                    <a:cs typeface="Times New Roman" pitchFamily="18" charset="0"/>
                  </a:endParaRPr>
                </a:p>
                <a:p>
                  <a:pPr algn="r"/>
                  <a:endParaRPr lang="en-US" sz="1600"/>
                </a:p>
              </p:txBody>
            </p:sp>
            <p:sp>
              <p:nvSpPr>
                <p:cNvPr id="182306" name="Rectangle 34"/>
                <p:cNvSpPr>
                  <a:spLocks noChangeArrowheads="1"/>
                </p:cNvSpPr>
                <p:nvPr/>
              </p:nvSpPr>
              <p:spPr bwMode="auto">
                <a:xfrm>
                  <a:off x="0" y="1682"/>
                  <a:ext cx="734" cy="500"/>
                </a:xfrm>
                <a:prstGeom prst="rect">
                  <a:avLst/>
                </a:prstGeom>
                <a:noFill/>
                <a:ln w="7">
                  <a:solidFill>
                    <a:srgbClr val="A0A0A0"/>
                  </a:solidFill>
                  <a:miter lim="800000"/>
                  <a:headEnd/>
                  <a:tailEnd/>
                </a:ln>
                <a:effectLst/>
              </p:spPr>
              <p:txBody>
                <a:bodyPr wrap="none"/>
                <a:lstStyle/>
                <a:p>
                  <a:endParaRPr lang="id-ID"/>
                </a:p>
              </p:txBody>
            </p:sp>
          </p:grpSp>
          <p:grpSp>
            <p:nvGrpSpPr>
              <p:cNvPr id="182307" name="Group 35"/>
              <p:cNvGrpSpPr>
                <a:grpSpLocks/>
              </p:cNvGrpSpPr>
              <p:nvPr/>
            </p:nvGrpSpPr>
            <p:grpSpPr bwMode="auto">
              <a:xfrm>
                <a:off x="734" y="1682"/>
                <a:ext cx="1936" cy="500"/>
                <a:chOff x="734" y="1682"/>
                <a:chExt cx="1936" cy="500"/>
              </a:xfrm>
            </p:grpSpPr>
            <p:sp>
              <p:nvSpPr>
                <p:cNvPr id="182308" name="Rectangle 36"/>
                <p:cNvSpPr>
                  <a:spLocks noChangeArrowheads="1"/>
                </p:cNvSpPr>
                <p:nvPr/>
              </p:nvSpPr>
              <p:spPr bwMode="auto">
                <a:xfrm>
                  <a:off x="777" y="1682"/>
                  <a:ext cx="1850" cy="500"/>
                </a:xfrm>
                <a:prstGeom prst="rect">
                  <a:avLst/>
                </a:prstGeom>
                <a:noFill/>
                <a:ln w="9525">
                  <a:noFill/>
                  <a:miter lim="800000"/>
                  <a:headEnd/>
                  <a:tailEnd/>
                </a:ln>
                <a:effectLst/>
              </p:spPr>
              <p:txBody>
                <a:bodyPr/>
                <a:lstStyle/>
                <a:p>
                  <a:pPr algn="just" eaLnBrk="1" hangingPunct="1"/>
                  <a:r>
                    <a:rPr lang="en-US" sz="1600">
                      <a:cs typeface="Arial" charset="0"/>
                    </a:rPr>
                    <a:t>………….. (ketik True untuk kumulatif, dan </a:t>
                  </a:r>
                  <a:endParaRPr lang="en-US" sz="1600">
                    <a:latin typeface="Garamond" pitchFamily="18" charset="0"/>
                    <a:cs typeface="Times New Roman" pitchFamily="18" charset="0"/>
                  </a:endParaRPr>
                </a:p>
                <a:p>
                  <a:pPr algn="just"/>
                  <a:r>
                    <a:rPr lang="en-US" sz="1600">
                      <a:cs typeface="Arial" charset="0"/>
                    </a:rPr>
                    <a:t>                   False untuk nilai tunggal)</a:t>
                  </a:r>
                  <a:endParaRPr lang="en-US" sz="1600">
                    <a:latin typeface="Garamond" pitchFamily="18" charset="0"/>
                    <a:cs typeface="Times New Roman" pitchFamily="18" charset="0"/>
                  </a:endParaRPr>
                </a:p>
                <a:p>
                  <a:pPr algn="just"/>
                  <a:endParaRPr lang="en-US" sz="1600"/>
                </a:p>
              </p:txBody>
            </p:sp>
            <p:sp>
              <p:nvSpPr>
                <p:cNvPr id="182309" name="Rectangle 37"/>
                <p:cNvSpPr>
                  <a:spLocks noChangeArrowheads="1"/>
                </p:cNvSpPr>
                <p:nvPr/>
              </p:nvSpPr>
              <p:spPr bwMode="auto">
                <a:xfrm>
                  <a:off x="734" y="1682"/>
                  <a:ext cx="1936" cy="500"/>
                </a:xfrm>
                <a:prstGeom prst="rect">
                  <a:avLst/>
                </a:prstGeom>
                <a:noFill/>
                <a:ln w="7">
                  <a:solidFill>
                    <a:srgbClr val="A0A0A0"/>
                  </a:solidFill>
                  <a:miter lim="800000"/>
                  <a:headEnd/>
                  <a:tailEnd/>
                </a:ln>
                <a:effectLst/>
              </p:spPr>
              <p:txBody>
                <a:bodyPr wrap="none"/>
                <a:lstStyle/>
                <a:p>
                  <a:endParaRPr lang="id-ID"/>
                </a:p>
              </p:txBody>
            </p:sp>
          </p:grpSp>
        </p:grpSp>
        <p:sp>
          <p:nvSpPr>
            <p:cNvPr id="182310" name="Rectangle 38"/>
            <p:cNvSpPr>
              <a:spLocks noChangeArrowheads="1"/>
            </p:cNvSpPr>
            <p:nvPr/>
          </p:nvSpPr>
          <p:spPr bwMode="auto">
            <a:xfrm>
              <a:off x="-3" y="-3"/>
              <a:ext cx="2676" cy="2188"/>
            </a:xfrm>
            <a:prstGeom prst="rect">
              <a:avLst/>
            </a:prstGeom>
            <a:noFill/>
            <a:ln w="11112">
              <a:solidFill>
                <a:srgbClr val="A0A0A0"/>
              </a:solidFill>
              <a:miter lim="800000"/>
              <a:headEnd/>
              <a:tailEnd/>
            </a:ln>
            <a:effectLst/>
          </p:spPr>
          <p:txBody>
            <a:bodyPr wrap="none"/>
            <a:lstStyle/>
            <a:p>
              <a:endParaRPr lang="id-ID"/>
            </a:p>
          </p:txBody>
        </p:sp>
      </p:grpSp>
      <p:sp>
        <p:nvSpPr>
          <p:cNvPr id="182311" name="Text Box 39"/>
          <p:cNvSpPr txBox="1">
            <a:spLocks noChangeArrowheads="1"/>
          </p:cNvSpPr>
          <p:nvPr/>
        </p:nvSpPr>
        <p:spPr bwMode="auto">
          <a:xfrm>
            <a:off x="762000" y="381000"/>
            <a:ext cx="7848600" cy="366713"/>
          </a:xfrm>
          <a:prstGeom prst="rect">
            <a:avLst/>
          </a:prstGeom>
          <a:noFill/>
          <a:ln w="9525">
            <a:noFill/>
            <a:miter lim="800000"/>
            <a:headEnd/>
            <a:tailEnd/>
          </a:ln>
          <a:effectLst/>
        </p:spPr>
        <p:txBody>
          <a:bodyPr>
            <a:spAutoFit/>
          </a:bodyPr>
          <a:lstStyle/>
          <a:p>
            <a:pPr eaLnBrk="1" hangingPunct="1">
              <a:spcBef>
                <a:spcPct val="50000"/>
              </a:spcBef>
            </a:pPr>
            <a:r>
              <a:rPr lang="en-US" b="1">
                <a:solidFill>
                  <a:schemeClr val="bg2"/>
                </a:solidFill>
                <a:latin typeface="Tahoma" pitchFamily="34" charset="0"/>
              </a:rPr>
              <a:t>Distribusi Probabilitas Normal			                     Bab 9</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a:spLocks noGrp="1"/>
          </p:cNvSpPr>
          <p:nvPr>
            <p:ph type="sldNum" sz="quarter" idx="12"/>
          </p:nvPr>
        </p:nvSpPr>
        <p:spPr/>
        <p:txBody>
          <a:bodyPr/>
          <a:lstStyle/>
          <a:p>
            <a:fld id="{5050A608-99F4-4AA0-8BEB-7A19420CD419}" type="slidenum">
              <a:rPr lang="en-US"/>
              <a:pPr/>
              <a:t>23</a:t>
            </a:fld>
            <a:endParaRPr lang="en-US"/>
          </a:p>
        </p:txBody>
      </p:sp>
      <p:sp>
        <p:nvSpPr>
          <p:cNvPr id="188418" name="Rectangle 2"/>
          <p:cNvSpPr>
            <a:spLocks noGrp="1" noChangeArrowheads="1"/>
          </p:cNvSpPr>
          <p:nvPr>
            <p:ph type="title"/>
          </p:nvPr>
        </p:nvSpPr>
        <p:spPr>
          <a:xfrm>
            <a:off x="838200" y="990600"/>
            <a:ext cx="7158038" cy="442913"/>
          </a:xfrm>
        </p:spPr>
        <p:txBody>
          <a:bodyPr/>
          <a:lstStyle/>
          <a:p>
            <a:r>
              <a:rPr lang="en-US" sz="2000" b="1">
                <a:solidFill>
                  <a:schemeClr val="accent1"/>
                </a:solidFill>
              </a:rPr>
              <a:t>MENGGUNAKAN MS EXCEL</a:t>
            </a:r>
            <a:endParaRPr lang="en-US" sz="2400" b="1">
              <a:solidFill>
                <a:schemeClr val="accent1"/>
              </a:solidFill>
            </a:endParaRPr>
          </a:p>
        </p:txBody>
      </p:sp>
      <p:sp>
        <p:nvSpPr>
          <p:cNvPr id="188420" name="Text Box 4"/>
          <p:cNvSpPr txBox="1">
            <a:spLocks noChangeArrowheads="1"/>
          </p:cNvSpPr>
          <p:nvPr/>
        </p:nvSpPr>
        <p:spPr bwMode="auto">
          <a:xfrm>
            <a:off x="704850" y="2286000"/>
            <a:ext cx="7734300" cy="3902075"/>
          </a:xfrm>
          <a:prstGeom prst="rect">
            <a:avLst/>
          </a:prstGeom>
          <a:noFill/>
          <a:ln w="9525">
            <a:noFill/>
            <a:miter lim="800000"/>
            <a:headEnd/>
            <a:tailEnd/>
          </a:ln>
          <a:effectLst/>
        </p:spPr>
        <p:txBody>
          <a:bodyPr>
            <a:spAutoFit/>
          </a:bodyPr>
          <a:lstStyle/>
          <a:p>
            <a:pPr algn="just" eaLnBrk="1" hangingPunct="1">
              <a:spcBef>
                <a:spcPct val="50000"/>
              </a:spcBef>
            </a:pPr>
            <a:r>
              <a:rPr lang="en-US" sz="2000">
                <a:latin typeface="Tahoma" pitchFamily="34" charset="0"/>
                <a:cs typeface="Arial" charset="0"/>
              </a:rPr>
              <a:t>Hasil nilai p = 0,7764 akan muncul pada formula result </a:t>
            </a:r>
          </a:p>
          <a:p>
            <a:pPr algn="just" eaLnBrk="1" hangingPunct="1">
              <a:spcBef>
                <a:spcPct val="50000"/>
              </a:spcBef>
            </a:pPr>
            <a:r>
              <a:rPr lang="en-US" sz="2000">
                <a:latin typeface="Tahoma" pitchFamily="34" charset="0"/>
                <a:cs typeface="Arial" charset="0"/>
              </a:rPr>
              <a:t>atau tanda “=“</a:t>
            </a:r>
            <a:endParaRPr lang="en-US" sz="2000" b="1">
              <a:latin typeface="Tahoma" pitchFamily="34" charset="0"/>
              <a:cs typeface="Times New Roman" pitchFamily="18" charset="0"/>
            </a:endParaRPr>
          </a:p>
          <a:p>
            <a:pPr eaLnBrk="1" hangingPunct="1">
              <a:spcBef>
                <a:spcPct val="50000"/>
              </a:spcBef>
            </a:pPr>
            <a:endParaRPr lang="en-US" sz="2000" b="1">
              <a:latin typeface="Tahoma" pitchFamily="34" charset="0"/>
            </a:endParaRPr>
          </a:p>
          <a:p>
            <a:pPr eaLnBrk="1" hangingPunct="1">
              <a:spcBef>
                <a:spcPct val="50000"/>
              </a:spcBef>
            </a:pPr>
            <a:r>
              <a:rPr lang="en-US" sz="2000" b="1">
                <a:solidFill>
                  <a:schemeClr val="accent1"/>
                </a:solidFill>
                <a:latin typeface="Tahoma" pitchFamily="34" charset="0"/>
              </a:rPr>
              <a:t>Catatan:</a:t>
            </a:r>
          </a:p>
          <a:p>
            <a:pPr eaLnBrk="1" hangingPunct="1">
              <a:spcBef>
                <a:spcPct val="50000"/>
              </a:spcBef>
            </a:pPr>
            <a:r>
              <a:rPr lang="en-US" sz="2000">
                <a:latin typeface="Tahoma" pitchFamily="34" charset="0"/>
              </a:rPr>
              <a:t>Bila menggunakan tabel Z pada lampiran 3, probabilitas adalah luas daerah yang diarsir, yaitu dari Z=0 ke kanan kurva (infiniti positif).</a:t>
            </a:r>
          </a:p>
          <a:p>
            <a:pPr eaLnBrk="1" hangingPunct="1">
              <a:spcBef>
                <a:spcPct val="50000"/>
              </a:spcBef>
            </a:pPr>
            <a:r>
              <a:rPr lang="en-US" sz="2000">
                <a:latin typeface="Tahoma" pitchFamily="34" charset="0"/>
              </a:rPr>
              <a:t>Sedangkan dengan MS Excel, probabilitas adalah luas daerah dari kiri kurva (infiniti negatif) ke kanan (sampai nilai X yang dimaksud).</a:t>
            </a:r>
          </a:p>
        </p:txBody>
      </p:sp>
      <p:sp>
        <p:nvSpPr>
          <p:cNvPr id="188421" name="Text Box 5"/>
          <p:cNvSpPr txBox="1">
            <a:spLocks noChangeArrowheads="1"/>
          </p:cNvSpPr>
          <p:nvPr/>
        </p:nvSpPr>
        <p:spPr bwMode="auto">
          <a:xfrm>
            <a:off x="762000" y="914400"/>
            <a:ext cx="7010400" cy="457200"/>
          </a:xfrm>
          <a:prstGeom prst="rect">
            <a:avLst/>
          </a:prstGeom>
          <a:noFill/>
          <a:ln w="9525">
            <a:noFill/>
            <a:miter lim="800000"/>
            <a:headEnd/>
            <a:tailEnd/>
          </a:ln>
          <a:effectLst/>
        </p:spPr>
        <p:txBody>
          <a:bodyPr>
            <a:spAutoFit/>
          </a:bodyPr>
          <a:lstStyle/>
          <a:p>
            <a:pPr eaLnBrk="1" hangingPunct="1">
              <a:spcBef>
                <a:spcPct val="50000"/>
              </a:spcBef>
            </a:pPr>
            <a:endParaRPr lang="id-ID" sz="2400">
              <a:latin typeface="Tahoma" pitchFamily="34" charset="0"/>
            </a:endParaRPr>
          </a:p>
        </p:txBody>
      </p:sp>
      <p:sp>
        <p:nvSpPr>
          <p:cNvPr id="188455" name="Text Box 39"/>
          <p:cNvSpPr txBox="1">
            <a:spLocks noChangeArrowheads="1"/>
          </p:cNvSpPr>
          <p:nvPr/>
        </p:nvSpPr>
        <p:spPr bwMode="auto">
          <a:xfrm>
            <a:off x="762000" y="381000"/>
            <a:ext cx="7848600" cy="366713"/>
          </a:xfrm>
          <a:prstGeom prst="rect">
            <a:avLst/>
          </a:prstGeom>
          <a:noFill/>
          <a:ln w="9525">
            <a:noFill/>
            <a:miter lim="800000"/>
            <a:headEnd/>
            <a:tailEnd/>
          </a:ln>
          <a:effectLst/>
        </p:spPr>
        <p:txBody>
          <a:bodyPr>
            <a:spAutoFit/>
          </a:bodyPr>
          <a:lstStyle/>
          <a:p>
            <a:pPr eaLnBrk="1" hangingPunct="1">
              <a:spcBef>
                <a:spcPct val="50000"/>
              </a:spcBef>
            </a:pPr>
            <a:r>
              <a:rPr lang="en-US" b="1">
                <a:solidFill>
                  <a:schemeClr val="bg2"/>
                </a:solidFill>
                <a:latin typeface="Tahoma" pitchFamily="34" charset="0"/>
              </a:rPr>
              <a:t>Distribusi Probabilitas Normal			                     Bab 9</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p:cNvSpPr>
            <a:spLocks noGrp="1"/>
          </p:cNvSpPr>
          <p:nvPr>
            <p:ph type="sldNum" sz="quarter" idx="12"/>
          </p:nvPr>
        </p:nvSpPr>
        <p:spPr/>
        <p:txBody>
          <a:bodyPr/>
          <a:lstStyle/>
          <a:p>
            <a:fld id="{A834D4D1-AC0C-491D-8AE8-BACB0EB78DF2}" type="slidenum">
              <a:rPr lang="en-US"/>
              <a:pPr/>
              <a:t>24</a:t>
            </a:fld>
            <a:endParaRPr lang="en-US"/>
          </a:p>
        </p:txBody>
      </p:sp>
      <p:sp>
        <p:nvSpPr>
          <p:cNvPr id="176131" name="Rectangle 3"/>
          <p:cNvSpPr>
            <a:spLocks noChangeArrowheads="1"/>
          </p:cNvSpPr>
          <p:nvPr/>
        </p:nvSpPr>
        <p:spPr bwMode="auto">
          <a:xfrm>
            <a:off x="2552700" y="2538413"/>
            <a:ext cx="9144000" cy="0"/>
          </a:xfrm>
          <a:prstGeom prst="rect">
            <a:avLst/>
          </a:prstGeom>
          <a:noFill/>
          <a:ln w="9525">
            <a:noFill/>
            <a:miter lim="800000"/>
            <a:headEnd/>
            <a:tailEnd/>
          </a:ln>
          <a:effectLst/>
        </p:spPr>
        <p:txBody>
          <a:bodyPr>
            <a:spAutoFit/>
          </a:bodyPr>
          <a:lstStyle/>
          <a:p>
            <a:endParaRPr lang="id-ID"/>
          </a:p>
        </p:txBody>
      </p:sp>
      <p:pic>
        <p:nvPicPr>
          <p:cNvPr id="176130" name="Picture 2"/>
          <p:cNvPicPr>
            <a:picLocks noChangeAspect="1" noChangeArrowheads="1"/>
          </p:cNvPicPr>
          <p:nvPr/>
        </p:nvPicPr>
        <p:blipFill>
          <a:blip r:embed="rId2"/>
          <a:srcRect/>
          <a:stretch>
            <a:fillRect/>
          </a:stretch>
        </p:blipFill>
        <p:spPr bwMode="auto">
          <a:xfrm>
            <a:off x="0" y="0"/>
            <a:ext cx="9144000" cy="6572250"/>
          </a:xfrm>
          <a:prstGeom prst="rect">
            <a:avLst/>
          </a:prstGeom>
          <a:noFill/>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p:cNvSpPr>
            <a:spLocks noGrp="1"/>
          </p:cNvSpPr>
          <p:nvPr>
            <p:ph type="sldNum" sz="quarter" idx="12"/>
          </p:nvPr>
        </p:nvSpPr>
        <p:spPr/>
        <p:txBody>
          <a:bodyPr/>
          <a:lstStyle/>
          <a:p>
            <a:fld id="{4424D48F-68C3-469F-B04C-6A088A2BE98D}" type="slidenum">
              <a:rPr lang="en-US"/>
              <a:pPr/>
              <a:t>25</a:t>
            </a:fld>
            <a:endParaRPr lang="en-US"/>
          </a:p>
        </p:txBody>
      </p:sp>
      <p:sp>
        <p:nvSpPr>
          <p:cNvPr id="177155" name="Rectangle 3"/>
          <p:cNvSpPr>
            <a:spLocks noChangeArrowheads="1"/>
          </p:cNvSpPr>
          <p:nvPr/>
        </p:nvSpPr>
        <p:spPr bwMode="auto">
          <a:xfrm>
            <a:off x="2552700" y="2476500"/>
            <a:ext cx="9144000" cy="0"/>
          </a:xfrm>
          <a:prstGeom prst="rect">
            <a:avLst/>
          </a:prstGeom>
          <a:noFill/>
          <a:ln w="9525">
            <a:noFill/>
            <a:miter lim="800000"/>
            <a:headEnd/>
            <a:tailEnd/>
          </a:ln>
          <a:effectLst/>
        </p:spPr>
        <p:txBody>
          <a:bodyPr>
            <a:spAutoFit/>
          </a:bodyPr>
          <a:lstStyle/>
          <a:p>
            <a:endParaRPr lang="id-ID"/>
          </a:p>
        </p:txBody>
      </p:sp>
      <p:pic>
        <p:nvPicPr>
          <p:cNvPr id="177156" name="Picture 4"/>
          <p:cNvPicPr>
            <a:picLocks noChangeAspect="1" noChangeArrowheads="1"/>
          </p:cNvPicPr>
          <p:nvPr/>
        </p:nvPicPr>
        <p:blipFill>
          <a:blip r:embed="rId2"/>
          <a:srcRect/>
          <a:stretch>
            <a:fillRect/>
          </a:stretch>
        </p:blipFill>
        <p:spPr bwMode="auto">
          <a:xfrm>
            <a:off x="0" y="0"/>
            <a:ext cx="9144000" cy="66294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p:cNvSpPr>
            <a:spLocks noGrp="1"/>
          </p:cNvSpPr>
          <p:nvPr>
            <p:ph type="sldNum" sz="quarter" idx="12"/>
          </p:nvPr>
        </p:nvSpPr>
        <p:spPr/>
        <p:txBody>
          <a:bodyPr/>
          <a:lstStyle/>
          <a:p>
            <a:fld id="{36F43A60-69CB-47FC-8E14-C1F3ED05321E}" type="slidenum">
              <a:rPr lang="en-US"/>
              <a:pPr/>
              <a:t>26</a:t>
            </a:fld>
            <a:endParaRPr lang="en-US"/>
          </a:p>
        </p:txBody>
      </p:sp>
      <p:sp>
        <p:nvSpPr>
          <p:cNvPr id="114690" name="Text Box 2"/>
          <p:cNvSpPr txBox="1">
            <a:spLocks noChangeArrowheads="1"/>
          </p:cNvSpPr>
          <p:nvPr/>
        </p:nvSpPr>
        <p:spPr bwMode="auto">
          <a:xfrm>
            <a:off x="685800" y="3124200"/>
            <a:ext cx="7239000" cy="457200"/>
          </a:xfrm>
          <a:prstGeom prst="rect">
            <a:avLst/>
          </a:prstGeom>
          <a:gradFill rotWithShape="0">
            <a:gsLst>
              <a:gs pos="0">
                <a:schemeClr val="accent1">
                  <a:gamma/>
                  <a:shade val="46275"/>
                  <a:invGamma/>
                </a:schemeClr>
              </a:gs>
              <a:gs pos="50000">
                <a:schemeClr val="accent1"/>
              </a:gs>
              <a:gs pos="100000">
                <a:schemeClr val="accent1">
                  <a:gamma/>
                  <a:shade val="46275"/>
                  <a:invGamma/>
                </a:schemeClr>
              </a:gs>
            </a:gsLst>
            <a:lin ang="5400000" scaled="1"/>
          </a:gradFill>
          <a:ln w="9525">
            <a:noFill/>
            <a:miter lim="800000"/>
            <a:headEnd/>
            <a:tailEnd/>
          </a:ln>
          <a:effectLst/>
        </p:spPr>
        <p:txBody>
          <a:bodyPr>
            <a:spAutoFit/>
          </a:bodyPr>
          <a:lstStyle/>
          <a:p>
            <a:pPr algn="ctr" eaLnBrk="1" hangingPunct="1">
              <a:spcBef>
                <a:spcPct val="50000"/>
              </a:spcBef>
            </a:pPr>
            <a:r>
              <a:rPr lang="en-US" sz="2400" b="1">
                <a:solidFill>
                  <a:schemeClr val="bg1"/>
                </a:solidFill>
                <a:latin typeface="Tahoma" pitchFamily="34" charset="0"/>
              </a:rPr>
              <a:t>TERIMA KASIH</a:t>
            </a:r>
            <a:endParaRPr lang="en-US" sz="3200">
              <a:solidFill>
                <a:schemeClr val="bg1"/>
              </a:solidFill>
              <a:latin typeface="Tahoma"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114690"/>
                                        </p:tgtEl>
                                        <p:attrNameLst>
                                          <p:attrName>style.visibility</p:attrName>
                                        </p:attrNameLst>
                                      </p:cBhvr>
                                      <p:to>
                                        <p:strVal val="visible"/>
                                      </p:to>
                                    </p:set>
                                    <p:anim calcmode="lin" valueType="num">
                                      <p:cBhvr>
                                        <p:cTn id="7" dur="500" fill="hold"/>
                                        <p:tgtEl>
                                          <p:spTgt spid="114690"/>
                                        </p:tgtEl>
                                        <p:attrNameLst>
                                          <p:attrName>ppt_w</p:attrName>
                                        </p:attrNameLst>
                                      </p:cBhvr>
                                      <p:tavLst>
                                        <p:tav tm="0">
                                          <p:val>
                                            <p:fltVal val="0"/>
                                          </p:val>
                                        </p:tav>
                                        <p:tav tm="100000">
                                          <p:val>
                                            <p:strVal val="#ppt_w"/>
                                          </p:val>
                                        </p:tav>
                                      </p:tavLst>
                                    </p:anim>
                                    <p:anim calcmode="lin" valueType="num">
                                      <p:cBhvr>
                                        <p:cTn id="8" dur="500" fill="hold"/>
                                        <p:tgtEl>
                                          <p:spTgt spid="114690"/>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4690" grpId="0" animBg="1" autoUpdateAnimBg="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3"/>
          <p:cNvSpPr>
            <a:spLocks noGrp="1"/>
          </p:cNvSpPr>
          <p:nvPr>
            <p:ph type="sldNum" sz="quarter" idx="12"/>
          </p:nvPr>
        </p:nvSpPr>
        <p:spPr/>
        <p:txBody>
          <a:bodyPr/>
          <a:lstStyle/>
          <a:p>
            <a:fld id="{AFC3DBDC-E0DE-41D5-8A11-E24FAB63E691}" type="slidenum">
              <a:rPr lang="en-US"/>
              <a:pPr/>
              <a:t>3</a:t>
            </a:fld>
            <a:endParaRPr lang="en-US"/>
          </a:p>
        </p:txBody>
      </p:sp>
      <p:sp>
        <p:nvSpPr>
          <p:cNvPr id="117762" name="Text Box 2"/>
          <p:cNvSpPr txBox="1">
            <a:spLocks noChangeArrowheads="1"/>
          </p:cNvSpPr>
          <p:nvPr/>
        </p:nvSpPr>
        <p:spPr bwMode="auto">
          <a:xfrm>
            <a:off x="762000" y="990600"/>
            <a:ext cx="7467600" cy="457200"/>
          </a:xfrm>
          <a:prstGeom prst="rect">
            <a:avLst/>
          </a:prstGeom>
          <a:noFill/>
          <a:ln w="9525">
            <a:noFill/>
            <a:miter lim="800000"/>
            <a:headEnd/>
            <a:tailEnd/>
          </a:ln>
          <a:effectLst/>
        </p:spPr>
        <p:txBody>
          <a:bodyPr>
            <a:spAutoFit/>
          </a:bodyPr>
          <a:lstStyle/>
          <a:p>
            <a:pPr eaLnBrk="1" hangingPunct="1">
              <a:spcBef>
                <a:spcPct val="50000"/>
              </a:spcBef>
            </a:pPr>
            <a:r>
              <a:rPr lang="en-US" sz="2400" b="1">
                <a:solidFill>
                  <a:schemeClr val="accent1"/>
                </a:solidFill>
                <a:latin typeface="Tahoma" pitchFamily="34" charset="0"/>
              </a:rPr>
              <a:t>KARAKTERISTIK DISTRIBUSI KURVA NORMAL</a:t>
            </a:r>
          </a:p>
        </p:txBody>
      </p:sp>
      <p:sp>
        <p:nvSpPr>
          <p:cNvPr id="117765" name="Rectangle 5"/>
          <p:cNvSpPr>
            <a:spLocks noChangeArrowheads="1"/>
          </p:cNvSpPr>
          <p:nvPr/>
        </p:nvSpPr>
        <p:spPr bwMode="auto">
          <a:xfrm>
            <a:off x="2528888" y="2114550"/>
            <a:ext cx="9144000" cy="0"/>
          </a:xfrm>
          <a:prstGeom prst="rect">
            <a:avLst/>
          </a:prstGeom>
          <a:noFill/>
          <a:ln w="9525">
            <a:noFill/>
            <a:miter lim="800000"/>
            <a:headEnd/>
            <a:tailEnd/>
          </a:ln>
          <a:effectLst/>
        </p:spPr>
        <p:txBody>
          <a:bodyPr>
            <a:spAutoFit/>
          </a:bodyPr>
          <a:lstStyle/>
          <a:p>
            <a:endParaRPr lang="id-ID"/>
          </a:p>
        </p:txBody>
      </p:sp>
      <p:sp>
        <p:nvSpPr>
          <p:cNvPr id="117781" name="Text Box 21"/>
          <p:cNvSpPr txBox="1">
            <a:spLocks noChangeArrowheads="1"/>
          </p:cNvSpPr>
          <p:nvPr/>
        </p:nvSpPr>
        <p:spPr bwMode="auto">
          <a:xfrm>
            <a:off x="762000" y="4343400"/>
            <a:ext cx="8077200" cy="1920875"/>
          </a:xfrm>
          <a:prstGeom prst="rect">
            <a:avLst/>
          </a:prstGeom>
          <a:noFill/>
          <a:ln w="9525">
            <a:noFill/>
            <a:miter lim="800000"/>
            <a:headEnd/>
            <a:tailEnd/>
          </a:ln>
          <a:effectLst/>
        </p:spPr>
        <p:txBody>
          <a:bodyPr>
            <a:spAutoFit/>
          </a:bodyPr>
          <a:lstStyle/>
          <a:p>
            <a:pPr marL="457200" indent="-457200" eaLnBrk="1" hangingPunct="1">
              <a:buFontTx/>
              <a:buAutoNum type="arabicPeriod"/>
            </a:pPr>
            <a:r>
              <a:rPr lang="en-US" sz="2000">
                <a:latin typeface="Tahoma" pitchFamily="34" charset="0"/>
              </a:rPr>
              <a:t>Kurva berbentuk genta (</a:t>
            </a:r>
            <a:r>
              <a:rPr lang="en-US" sz="2000">
                <a:latin typeface="Tahoma" pitchFamily="34" charset="0"/>
                <a:sym typeface="Symbol" pitchFamily="18" charset="2"/>
              </a:rPr>
              <a:t>= Md= Mo)</a:t>
            </a:r>
          </a:p>
          <a:p>
            <a:pPr marL="457200" indent="-457200" eaLnBrk="1" hangingPunct="1">
              <a:buFontTx/>
              <a:buAutoNum type="arabicPeriod"/>
            </a:pPr>
            <a:r>
              <a:rPr lang="en-US" sz="2000">
                <a:latin typeface="Tahoma" pitchFamily="34" charset="0"/>
              </a:rPr>
              <a:t>Kurva berbentuk simetris</a:t>
            </a:r>
          </a:p>
          <a:p>
            <a:pPr marL="457200" indent="-457200" eaLnBrk="1" hangingPunct="1">
              <a:buFontTx/>
              <a:buAutoNum type="arabicPeriod"/>
            </a:pPr>
            <a:r>
              <a:rPr lang="en-US" sz="2000">
                <a:latin typeface="Tahoma" pitchFamily="34" charset="0"/>
              </a:rPr>
              <a:t>Kurva normal berbentuk asimptotis</a:t>
            </a:r>
          </a:p>
          <a:p>
            <a:pPr marL="457200" indent="-457200" eaLnBrk="1" hangingPunct="1">
              <a:buFontTx/>
              <a:buAutoNum type="arabicPeriod"/>
            </a:pPr>
            <a:r>
              <a:rPr lang="en-US" sz="2000">
                <a:latin typeface="Tahoma" pitchFamily="34" charset="0"/>
              </a:rPr>
              <a:t>Kurva mencapai puncak pada saat X= </a:t>
            </a:r>
            <a:r>
              <a:rPr lang="en-US" sz="2000">
                <a:latin typeface="Tahoma" pitchFamily="34" charset="0"/>
                <a:sym typeface="Symbol" pitchFamily="18" charset="2"/>
              </a:rPr>
              <a:t></a:t>
            </a:r>
            <a:endParaRPr lang="en-US" sz="2000">
              <a:latin typeface="Tahoma" pitchFamily="34" charset="0"/>
            </a:endParaRPr>
          </a:p>
          <a:p>
            <a:pPr marL="457200" indent="-457200" eaLnBrk="1" hangingPunct="1">
              <a:buFontTx/>
              <a:buAutoNum type="arabicPeriod"/>
            </a:pPr>
            <a:r>
              <a:rPr lang="en-US" sz="2000">
                <a:latin typeface="Tahoma" pitchFamily="34" charset="0"/>
              </a:rPr>
              <a:t>Luas daerah di bawah kurva adalah 1; ½ di sisi kanan nilai tengah dan ½ di sisi kiri.</a:t>
            </a:r>
          </a:p>
        </p:txBody>
      </p:sp>
      <p:sp>
        <p:nvSpPr>
          <p:cNvPr id="117782" name="Text Box 22"/>
          <p:cNvSpPr txBox="1">
            <a:spLocks noChangeArrowheads="1"/>
          </p:cNvSpPr>
          <p:nvPr/>
        </p:nvSpPr>
        <p:spPr bwMode="auto">
          <a:xfrm>
            <a:off x="762000" y="381000"/>
            <a:ext cx="7848600" cy="366713"/>
          </a:xfrm>
          <a:prstGeom prst="rect">
            <a:avLst/>
          </a:prstGeom>
          <a:noFill/>
          <a:ln w="9525">
            <a:noFill/>
            <a:miter lim="800000"/>
            <a:headEnd/>
            <a:tailEnd/>
          </a:ln>
          <a:effectLst/>
        </p:spPr>
        <p:txBody>
          <a:bodyPr>
            <a:spAutoFit/>
          </a:bodyPr>
          <a:lstStyle/>
          <a:p>
            <a:pPr eaLnBrk="1" hangingPunct="1">
              <a:spcBef>
                <a:spcPct val="50000"/>
              </a:spcBef>
            </a:pPr>
            <a:r>
              <a:rPr lang="en-US" b="1">
                <a:solidFill>
                  <a:schemeClr val="bg2"/>
                </a:solidFill>
                <a:latin typeface="Tahoma" pitchFamily="34" charset="0"/>
              </a:rPr>
              <a:t>Distribusi Probabilitas Normal			                     Bab 9</a:t>
            </a:r>
          </a:p>
        </p:txBody>
      </p:sp>
      <p:pic>
        <p:nvPicPr>
          <p:cNvPr id="117788" name="Picture 28" descr="0903"/>
          <p:cNvPicPr>
            <a:picLocks noChangeAspect="1" noChangeArrowheads="1"/>
          </p:cNvPicPr>
          <p:nvPr/>
        </p:nvPicPr>
        <p:blipFill>
          <a:blip r:embed="rId2"/>
          <a:srcRect/>
          <a:stretch>
            <a:fillRect/>
          </a:stretch>
        </p:blipFill>
        <p:spPr bwMode="auto">
          <a:xfrm>
            <a:off x="990600" y="1524000"/>
            <a:ext cx="5791200" cy="2743200"/>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lide Number Placeholder 5"/>
          <p:cNvSpPr>
            <a:spLocks noGrp="1"/>
          </p:cNvSpPr>
          <p:nvPr>
            <p:ph type="sldNum" sz="quarter" idx="12"/>
          </p:nvPr>
        </p:nvSpPr>
        <p:spPr/>
        <p:txBody>
          <a:bodyPr/>
          <a:lstStyle/>
          <a:p>
            <a:fld id="{1EB63EDB-BE86-4E26-8208-ACD52699B6CA}" type="slidenum">
              <a:rPr lang="en-US"/>
              <a:pPr/>
              <a:t>4</a:t>
            </a:fld>
            <a:endParaRPr lang="en-US"/>
          </a:p>
        </p:txBody>
      </p:sp>
      <p:sp>
        <p:nvSpPr>
          <p:cNvPr id="165890" name="Rectangle 2"/>
          <p:cNvSpPr>
            <a:spLocks noGrp="1" noChangeArrowheads="1"/>
          </p:cNvSpPr>
          <p:nvPr>
            <p:ph type="title"/>
          </p:nvPr>
        </p:nvSpPr>
        <p:spPr>
          <a:xfrm>
            <a:off x="762000" y="838200"/>
            <a:ext cx="7793038" cy="541338"/>
          </a:xfrm>
        </p:spPr>
        <p:txBody>
          <a:bodyPr/>
          <a:lstStyle/>
          <a:p>
            <a:r>
              <a:rPr lang="en-US" sz="2000" b="1">
                <a:solidFill>
                  <a:schemeClr val="accent1"/>
                </a:solidFill>
              </a:rPr>
              <a:t>DEFINISI KURVA NORMAL</a:t>
            </a:r>
            <a:endParaRPr lang="en-US" sz="2400" b="1">
              <a:solidFill>
                <a:schemeClr val="accent1"/>
              </a:solidFill>
            </a:endParaRPr>
          </a:p>
        </p:txBody>
      </p:sp>
      <p:sp>
        <p:nvSpPr>
          <p:cNvPr id="165891" name="Rectangle 3"/>
          <p:cNvSpPr>
            <a:spLocks noGrp="1" noChangeArrowheads="1"/>
          </p:cNvSpPr>
          <p:nvPr>
            <p:ph type="body" idx="1"/>
          </p:nvPr>
        </p:nvSpPr>
        <p:spPr>
          <a:xfrm>
            <a:off x="609600" y="2133600"/>
            <a:ext cx="7772400" cy="1295400"/>
          </a:xfrm>
        </p:spPr>
        <p:txBody>
          <a:bodyPr/>
          <a:lstStyle/>
          <a:p>
            <a:pPr algn="just">
              <a:buFont typeface="Wingdings" pitchFamily="2" charset="2"/>
              <a:buNone/>
            </a:pPr>
            <a:r>
              <a:rPr lang="en-US" b="1" dirty="0">
                <a:cs typeface="Arial" charset="0"/>
              </a:rPr>
              <a:t>	</a:t>
            </a:r>
            <a:r>
              <a:rPr lang="en-US" sz="2200" dirty="0" err="1">
                <a:cs typeface="Arial" charset="0"/>
              </a:rPr>
              <a:t>Bila</a:t>
            </a:r>
            <a:r>
              <a:rPr lang="en-US" sz="2200" dirty="0">
                <a:cs typeface="Arial" charset="0"/>
              </a:rPr>
              <a:t> X </a:t>
            </a:r>
            <a:r>
              <a:rPr lang="en-US" sz="2200" dirty="0" err="1">
                <a:cs typeface="Arial" charset="0"/>
              </a:rPr>
              <a:t>suatu</a:t>
            </a:r>
            <a:r>
              <a:rPr lang="en-US" sz="2200" dirty="0">
                <a:cs typeface="Arial" charset="0"/>
              </a:rPr>
              <a:t> </a:t>
            </a:r>
            <a:r>
              <a:rPr lang="en-US" sz="2200" dirty="0" err="1" smtClean="0">
                <a:cs typeface="Arial" charset="0"/>
              </a:rPr>
              <a:t>peubah</a:t>
            </a:r>
            <a:r>
              <a:rPr lang="id-ID" sz="2200" dirty="0" smtClean="0">
                <a:cs typeface="Arial" charset="0"/>
              </a:rPr>
              <a:t>/variabel</a:t>
            </a:r>
            <a:r>
              <a:rPr lang="en-US" sz="2200" dirty="0" smtClean="0">
                <a:cs typeface="Arial" charset="0"/>
              </a:rPr>
              <a:t> </a:t>
            </a:r>
            <a:r>
              <a:rPr lang="en-US" sz="2200" dirty="0" err="1">
                <a:cs typeface="Arial" charset="0"/>
              </a:rPr>
              <a:t>acak</a:t>
            </a:r>
            <a:r>
              <a:rPr lang="en-US" sz="2200" dirty="0">
                <a:cs typeface="Arial" charset="0"/>
              </a:rPr>
              <a:t> normal </a:t>
            </a:r>
            <a:r>
              <a:rPr lang="en-US" sz="2200" dirty="0" err="1">
                <a:cs typeface="Arial" charset="0"/>
              </a:rPr>
              <a:t>dengan</a:t>
            </a:r>
            <a:r>
              <a:rPr lang="en-US" sz="2200" dirty="0">
                <a:cs typeface="Arial" charset="0"/>
              </a:rPr>
              <a:t> </a:t>
            </a:r>
            <a:r>
              <a:rPr lang="id-ID" sz="2200" dirty="0" smtClean="0">
                <a:cs typeface="Arial" charset="0"/>
              </a:rPr>
              <a:t>rata-rata</a:t>
            </a:r>
            <a:r>
              <a:rPr lang="en-US" sz="2200" dirty="0" smtClean="0">
                <a:cs typeface="Arial" charset="0"/>
              </a:rPr>
              <a:t> </a:t>
            </a:r>
            <a:r>
              <a:rPr lang="en-US" sz="2200" dirty="0">
                <a:cs typeface="Arial" charset="0"/>
                <a:sym typeface="Symbol" pitchFamily="18" charset="2"/>
              </a:rPr>
              <a:t></a:t>
            </a:r>
            <a:r>
              <a:rPr lang="en-US" sz="2200" dirty="0">
                <a:cs typeface="Arial" charset="0"/>
              </a:rPr>
              <a:t>, </a:t>
            </a:r>
            <a:r>
              <a:rPr lang="en-US" sz="2200" dirty="0" err="1">
                <a:cs typeface="Arial" charset="0"/>
              </a:rPr>
              <a:t>dan</a:t>
            </a:r>
            <a:r>
              <a:rPr lang="en-US" sz="2200" dirty="0">
                <a:cs typeface="Arial" charset="0"/>
              </a:rPr>
              <a:t> </a:t>
            </a:r>
            <a:r>
              <a:rPr lang="en-US" sz="2200" dirty="0" err="1">
                <a:cs typeface="Arial" charset="0"/>
              </a:rPr>
              <a:t>standar</a:t>
            </a:r>
            <a:r>
              <a:rPr lang="en-US" sz="2200" dirty="0">
                <a:cs typeface="Arial" charset="0"/>
              </a:rPr>
              <a:t> </a:t>
            </a:r>
            <a:r>
              <a:rPr lang="en-US" sz="2200" dirty="0" err="1">
                <a:cs typeface="Arial" charset="0"/>
              </a:rPr>
              <a:t>deviasi</a:t>
            </a:r>
            <a:r>
              <a:rPr lang="en-US" sz="2200" dirty="0">
                <a:cs typeface="Arial" charset="0"/>
              </a:rPr>
              <a:t> </a:t>
            </a:r>
            <a:r>
              <a:rPr lang="en-US" sz="2200" dirty="0">
                <a:cs typeface="Arial" charset="0"/>
                <a:sym typeface="Symbol" pitchFamily="18" charset="2"/>
              </a:rPr>
              <a:t></a:t>
            </a:r>
            <a:r>
              <a:rPr lang="en-US" sz="2200" dirty="0">
                <a:cs typeface="Arial" charset="0"/>
              </a:rPr>
              <a:t>, </a:t>
            </a:r>
            <a:r>
              <a:rPr lang="en-US" sz="2200" dirty="0" err="1">
                <a:cs typeface="Arial" charset="0"/>
              </a:rPr>
              <a:t>maka</a:t>
            </a:r>
            <a:r>
              <a:rPr lang="en-US" sz="2200" dirty="0">
                <a:cs typeface="Arial" charset="0"/>
              </a:rPr>
              <a:t> </a:t>
            </a:r>
            <a:r>
              <a:rPr lang="en-US" sz="2200" dirty="0" err="1">
                <a:cs typeface="Arial" charset="0"/>
              </a:rPr>
              <a:t>persamaan</a:t>
            </a:r>
            <a:r>
              <a:rPr lang="en-US" sz="2200" dirty="0">
                <a:cs typeface="Arial" charset="0"/>
              </a:rPr>
              <a:t> </a:t>
            </a:r>
            <a:r>
              <a:rPr lang="en-US" sz="2200" dirty="0" err="1">
                <a:cs typeface="Arial" charset="0"/>
              </a:rPr>
              <a:t>kurva</a:t>
            </a:r>
            <a:r>
              <a:rPr lang="en-US" sz="2200" dirty="0">
                <a:cs typeface="Arial" charset="0"/>
              </a:rPr>
              <a:t> </a:t>
            </a:r>
            <a:r>
              <a:rPr lang="en-US" sz="2200" dirty="0" err="1">
                <a:cs typeface="Arial" charset="0"/>
              </a:rPr>
              <a:t>normalnya</a:t>
            </a:r>
            <a:r>
              <a:rPr lang="en-US" sz="2200" dirty="0">
                <a:cs typeface="Arial" charset="0"/>
              </a:rPr>
              <a:t> </a:t>
            </a:r>
            <a:r>
              <a:rPr lang="en-US" sz="2200" dirty="0" err="1">
                <a:cs typeface="Arial" charset="0"/>
              </a:rPr>
              <a:t>adalah</a:t>
            </a:r>
            <a:r>
              <a:rPr lang="en-US" sz="2200" dirty="0">
                <a:cs typeface="Arial" charset="0"/>
              </a:rPr>
              <a:t>:</a:t>
            </a:r>
            <a:endParaRPr lang="en-US" sz="2200" dirty="0">
              <a:cs typeface="Times New Roman" pitchFamily="18" charset="0"/>
            </a:endParaRPr>
          </a:p>
          <a:p>
            <a:pPr algn="just">
              <a:buFont typeface="Wingdings" pitchFamily="2" charset="2"/>
              <a:buNone/>
            </a:pPr>
            <a:endParaRPr lang="en-US" sz="2200" dirty="0">
              <a:cs typeface="Arial" charset="0"/>
            </a:endParaRPr>
          </a:p>
        </p:txBody>
      </p:sp>
      <p:sp>
        <p:nvSpPr>
          <p:cNvPr id="165893" name="Text Box 5"/>
          <p:cNvSpPr txBox="1">
            <a:spLocks noChangeArrowheads="1"/>
          </p:cNvSpPr>
          <p:nvPr/>
        </p:nvSpPr>
        <p:spPr bwMode="auto">
          <a:xfrm>
            <a:off x="762000" y="381000"/>
            <a:ext cx="7848600" cy="366713"/>
          </a:xfrm>
          <a:prstGeom prst="rect">
            <a:avLst/>
          </a:prstGeom>
          <a:noFill/>
          <a:ln w="9525">
            <a:noFill/>
            <a:miter lim="800000"/>
            <a:headEnd/>
            <a:tailEnd/>
          </a:ln>
          <a:effectLst/>
        </p:spPr>
        <p:txBody>
          <a:bodyPr>
            <a:spAutoFit/>
          </a:bodyPr>
          <a:lstStyle/>
          <a:p>
            <a:pPr eaLnBrk="1" hangingPunct="1">
              <a:spcBef>
                <a:spcPct val="50000"/>
              </a:spcBef>
            </a:pPr>
            <a:r>
              <a:rPr lang="en-US" b="1">
                <a:solidFill>
                  <a:schemeClr val="bg2"/>
                </a:solidFill>
                <a:latin typeface="Tahoma" pitchFamily="34" charset="0"/>
              </a:rPr>
              <a:t>Distribusi Probabilitas Normal			                     Bab 9</a:t>
            </a:r>
          </a:p>
        </p:txBody>
      </p:sp>
      <p:grpSp>
        <p:nvGrpSpPr>
          <p:cNvPr id="165897" name="Group 9"/>
          <p:cNvGrpSpPr>
            <a:grpSpLocks/>
          </p:cNvGrpSpPr>
          <p:nvPr/>
        </p:nvGrpSpPr>
        <p:grpSpPr bwMode="auto">
          <a:xfrm>
            <a:off x="1905000" y="3657600"/>
            <a:ext cx="5334000" cy="2692400"/>
            <a:chOff x="1200" y="2304"/>
            <a:chExt cx="3360" cy="1696"/>
          </a:xfrm>
        </p:grpSpPr>
        <p:sp>
          <p:nvSpPr>
            <p:cNvPr id="165895" name="Rectangle 7"/>
            <p:cNvSpPr>
              <a:spLocks noChangeArrowheads="1"/>
            </p:cNvSpPr>
            <p:nvPr/>
          </p:nvSpPr>
          <p:spPr bwMode="auto">
            <a:xfrm>
              <a:off x="1200" y="2304"/>
              <a:ext cx="3360" cy="1696"/>
            </a:xfrm>
            <a:prstGeom prst="rect">
              <a:avLst/>
            </a:prstGeom>
            <a:solidFill>
              <a:schemeClr val="accent1"/>
            </a:solidFill>
            <a:ln w="9525">
              <a:solidFill>
                <a:schemeClr val="tx1"/>
              </a:solidFill>
              <a:miter lim="800000"/>
              <a:headEnd/>
              <a:tailEnd/>
            </a:ln>
            <a:effectLst/>
          </p:spPr>
          <p:txBody>
            <a:bodyPr>
              <a:spAutoFit/>
            </a:bodyPr>
            <a:lstStyle/>
            <a:p>
              <a:pPr eaLnBrk="1" hangingPunct="1"/>
              <a:r>
                <a:rPr lang="en-US" sz="2000">
                  <a:latin typeface="Tahoma" pitchFamily="34" charset="0"/>
                </a:rPr>
                <a:t>N(X; </a:t>
              </a:r>
              <a:r>
                <a:rPr lang="en-US" sz="2000">
                  <a:latin typeface="Tahoma" pitchFamily="34" charset="0"/>
                  <a:sym typeface="Symbol" pitchFamily="18" charset="2"/>
                </a:rPr>
                <a:t></a:t>
              </a:r>
              <a:r>
                <a:rPr lang="en-US" sz="2000">
                  <a:latin typeface="Tahoma" pitchFamily="34" charset="0"/>
                </a:rPr>
                <a:t>,</a:t>
              </a:r>
              <a:r>
                <a:rPr lang="en-US" sz="2000">
                  <a:latin typeface="Tahoma" pitchFamily="34" charset="0"/>
                  <a:sym typeface="Symbol" pitchFamily="18" charset="2"/>
                </a:rPr>
                <a:t></a:t>
              </a:r>
              <a:r>
                <a:rPr lang="en-US" sz="2000">
                  <a:latin typeface="Tahoma" pitchFamily="34" charset="0"/>
                </a:rPr>
                <a:t>) =      1      e –1/2[(x-</a:t>
              </a:r>
              <a:r>
                <a:rPr lang="en-US" sz="2000">
                  <a:latin typeface="Tahoma" pitchFamily="34" charset="0"/>
                  <a:sym typeface="Symbol" pitchFamily="18" charset="2"/>
                </a:rPr>
                <a:t></a:t>
              </a:r>
              <a:r>
                <a:rPr lang="en-US" sz="2000">
                  <a:latin typeface="Tahoma" pitchFamily="34" charset="0"/>
                </a:rPr>
                <a:t>)/</a:t>
              </a:r>
              <a:r>
                <a:rPr lang="en-US" sz="2000">
                  <a:latin typeface="Tahoma" pitchFamily="34" charset="0"/>
                  <a:sym typeface="Symbol" pitchFamily="18" charset="2"/>
                </a:rPr>
                <a:t></a:t>
              </a:r>
              <a:r>
                <a:rPr lang="en-US" sz="2000">
                  <a:latin typeface="Tahoma" pitchFamily="34" charset="0"/>
                </a:rPr>
                <a:t>]2, </a:t>
              </a:r>
            </a:p>
            <a:p>
              <a:pPr eaLnBrk="1" hangingPunct="1">
                <a:lnSpc>
                  <a:spcPct val="130000"/>
                </a:lnSpc>
              </a:pPr>
              <a:r>
                <a:rPr lang="en-US" sz="2000">
                  <a:latin typeface="Tahoma" pitchFamily="34" charset="0"/>
                </a:rPr>
                <a:t>                   </a:t>
              </a:r>
              <a:r>
                <a:rPr lang="en-US" sz="2000">
                  <a:latin typeface="Tahoma" pitchFamily="34" charset="0"/>
                  <a:sym typeface="Symbol" pitchFamily="18" charset="2"/>
                </a:rPr>
                <a:t></a:t>
              </a:r>
              <a:r>
                <a:rPr lang="en-US" sz="2000">
                  <a:latin typeface="Tahoma" pitchFamily="34" charset="0"/>
                </a:rPr>
                <a:t>2</a:t>
              </a:r>
              <a:r>
                <a:rPr lang="en-US" sz="2000">
                  <a:latin typeface="Tahoma" pitchFamily="34" charset="0"/>
                  <a:sym typeface="Symbol" pitchFamily="18" charset="2"/>
                </a:rPr>
                <a:t></a:t>
              </a:r>
              <a:r>
                <a:rPr lang="en-US" sz="2000">
                  <a:latin typeface="Tahoma" pitchFamily="34" charset="0"/>
                </a:rPr>
                <a:t>2</a:t>
              </a:r>
            </a:p>
            <a:p>
              <a:pPr eaLnBrk="1" hangingPunct="1"/>
              <a:endParaRPr lang="en-US" sz="2000">
                <a:latin typeface="Tahoma" pitchFamily="34" charset="0"/>
              </a:endParaRPr>
            </a:p>
            <a:p>
              <a:pPr eaLnBrk="1" hangingPunct="1"/>
              <a:r>
                <a:rPr lang="en-US" sz="2000">
                  <a:latin typeface="Tahoma" pitchFamily="34" charset="0"/>
                </a:rPr>
                <a:t>Untuk		  -</a:t>
              </a:r>
              <a:r>
                <a:rPr lang="en-US" sz="2000">
                  <a:latin typeface="Tahoma" pitchFamily="34" charset="0"/>
                  <a:sym typeface="Symbol" pitchFamily="18" charset="2"/>
                </a:rPr>
                <a:t></a:t>
              </a:r>
              <a:r>
                <a:rPr lang="en-US" sz="2000">
                  <a:latin typeface="Tahoma" pitchFamily="34" charset="0"/>
                </a:rPr>
                <a:t>&lt;X&lt;</a:t>
              </a:r>
              <a:r>
                <a:rPr lang="en-US" sz="2000">
                  <a:latin typeface="Tahoma" pitchFamily="34" charset="0"/>
                  <a:sym typeface="Symbol" pitchFamily="18" charset="2"/>
                </a:rPr>
                <a:t> </a:t>
              </a:r>
              <a:r>
                <a:rPr lang="en-US" sz="2000">
                  <a:latin typeface="Tahoma" pitchFamily="34" charset="0"/>
                </a:rPr>
                <a:t> </a:t>
              </a:r>
            </a:p>
            <a:p>
              <a:pPr eaLnBrk="1" hangingPunct="1"/>
              <a:endParaRPr lang="en-US" sz="2000">
                <a:latin typeface="Tahoma" pitchFamily="34" charset="0"/>
              </a:endParaRPr>
            </a:p>
            <a:p>
              <a:pPr eaLnBrk="1" hangingPunct="1"/>
              <a:r>
                <a:rPr lang="en-US" sz="2000">
                  <a:latin typeface="Tahoma" pitchFamily="34" charset="0"/>
                </a:rPr>
                <a:t>di mana </a:t>
              </a:r>
            </a:p>
            <a:p>
              <a:pPr eaLnBrk="1" hangingPunct="1">
                <a:lnSpc>
                  <a:spcPct val="20000"/>
                </a:lnSpc>
              </a:pPr>
              <a:r>
                <a:rPr lang="en-US" sz="2000">
                  <a:latin typeface="Tahoma" pitchFamily="34" charset="0"/>
                  <a:sym typeface="Symbol" pitchFamily="18" charset="2"/>
                </a:rPr>
                <a:t>			</a:t>
              </a:r>
            </a:p>
            <a:p>
              <a:pPr eaLnBrk="1" hangingPunct="1"/>
              <a:r>
                <a:rPr lang="en-US" sz="2000">
                  <a:latin typeface="Tahoma" pitchFamily="34" charset="0"/>
                  <a:sym typeface="Symbol" pitchFamily="18" charset="2"/>
                </a:rPr>
                <a:t>		 </a:t>
              </a:r>
              <a:r>
                <a:rPr lang="en-US" sz="2000">
                  <a:latin typeface="Tahoma" pitchFamily="34" charset="0"/>
                </a:rPr>
                <a:t>= 3,14159 </a:t>
              </a:r>
            </a:p>
            <a:p>
              <a:pPr eaLnBrk="1" hangingPunct="1"/>
              <a:r>
                <a:rPr lang="en-US" sz="2000">
                  <a:latin typeface="Tahoma" pitchFamily="34" charset="0"/>
                </a:rPr>
                <a:t>		e = 2,71828</a:t>
              </a:r>
            </a:p>
          </p:txBody>
        </p:sp>
        <p:sp>
          <p:nvSpPr>
            <p:cNvPr id="165896" name="Line 8"/>
            <p:cNvSpPr>
              <a:spLocks noChangeShapeType="1"/>
            </p:cNvSpPr>
            <p:nvPr/>
          </p:nvSpPr>
          <p:spPr bwMode="auto">
            <a:xfrm>
              <a:off x="2112" y="2544"/>
              <a:ext cx="576" cy="0"/>
            </a:xfrm>
            <a:prstGeom prst="line">
              <a:avLst/>
            </a:prstGeom>
            <a:noFill/>
            <a:ln w="28575">
              <a:solidFill>
                <a:schemeClr val="tx1"/>
              </a:solidFill>
              <a:miter lim="800000"/>
              <a:headEnd/>
              <a:tailEnd/>
            </a:ln>
            <a:effectLst/>
          </p:spPr>
          <p:txBody>
            <a:bodyPr wrap="none"/>
            <a:lstStyle/>
            <a:p>
              <a:endParaRPr lang="id-ID"/>
            </a:p>
          </p:txBody>
        </p:sp>
      </p:gr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lide Number Placeholder 3"/>
          <p:cNvSpPr>
            <a:spLocks noGrp="1"/>
          </p:cNvSpPr>
          <p:nvPr>
            <p:ph type="sldNum" sz="quarter" idx="12"/>
          </p:nvPr>
        </p:nvSpPr>
        <p:spPr/>
        <p:txBody>
          <a:bodyPr/>
          <a:lstStyle/>
          <a:p>
            <a:fld id="{E6956355-FA53-4E19-A424-0A5C033F5BAB}" type="slidenum">
              <a:rPr lang="en-US"/>
              <a:pPr/>
              <a:t>5</a:t>
            </a:fld>
            <a:endParaRPr lang="en-US"/>
          </a:p>
        </p:txBody>
      </p:sp>
      <p:sp>
        <p:nvSpPr>
          <p:cNvPr id="118787" name="Text Box 3"/>
          <p:cNvSpPr txBox="1">
            <a:spLocks noChangeArrowheads="1"/>
          </p:cNvSpPr>
          <p:nvPr/>
        </p:nvSpPr>
        <p:spPr bwMode="auto">
          <a:xfrm>
            <a:off x="381000" y="2209800"/>
            <a:ext cx="8534400" cy="396875"/>
          </a:xfrm>
          <a:prstGeom prst="rect">
            <a:avLst/>
          </a:prstGeom>
          <a:noFill/>
          <a:ln w="9525">
            <a:noFill/>
            <a:miter lim="800000"/>
            <a:headEnd/>
            <a:tailEnd/>
          </a:ln>
          <a:effectLst/>
        </p:spPr>
        <p:txBody>
          <a:bodyPr>
            <a:spAutoFit/>
          </a:bodyPr>
          <a:lstStyle/>
          <a:p>
            <a:pPr marL="457200" indent="-457200" algn="ctr" eaLnBrk="1" hangingPunct="1"/>
            <a:r>
              <a:rPr lang="en-US" sz="2000">
                <a:latin typeface="Tahoma" pitchFamily="34" charset="0"/>
              </a:rPr>
              <a:t> </a:t>
            </a:r>
          </a:p>
        </p:txBody>
      </p:sp>
      <p:sp>
        <p:nvSpPr>
          <p:cNvPr id="118788" name="Text Box 4"/>
          <p:cNvSpPr txBox="1">
            <a:spLocks noChangeArrowheads="1"/>
          </p:cNvSpPr>
          <p:nvPr/>
        </p:nvSpPr>
        <p:spPr bwMode="auto">
          <a:xfrm>
            <a:off x="685800" y="914400"/>
            <a:ext cx="7467600" cy="457200"/>
          </a:xfrm>
          <a:prstGeom prst="rect">
            <a:avLst/>
          </a:prstGeom>
          <a:noFill/>
          <a:ln w="9525">
            <a:noFill/>
            <a:miter lim="800000"/>
            <a:headEnd/>
            <a:tailEnd/>
          </a:ln>
          <a:effectLst/>
        </p:spPr>
        <p:txBody>
          <a:bodyPr>
            <a:spAutoFit/>
          </a:bodyPr>
          <a:lstStyle/>
          <a:p>
            <a:pPr eaLnBrk="1" hangingPunct="1">
              <a:spcBef>
                <a:spcPct val="50000"/>
              </a:spcBef>
            </a:pPr>
            <a:r>
              <a:rPr lang="en-US" sz="2400" b="1">
                <a:solidFill>
                  <a:schemeClr val="accent1"/>
                </a:solidFill>
                <a:latin typeface="Tahoma" pitchFamily="34" charset="0"/>
              </a:rPr>
              <a:t>JENIS-JENIS DISTRIBUSI NORMAL</a:t>
            </a:r>
          </a:p>
        </p:txBody>
      </p:sp>
      <p:sp>
        <p:nvSpPr>
          <p:cNvPr id="118812" name="Rectangle 28"/>
          <p:cNvSpPr>
            <a:spLocks noChangeArrowheads="1"/>
          </p:cNvSpPr>
          <p:nvPr/>
        </p:nvSpPr>
        <p:spPr bwMode="auto">
          <a:xfrm>
            <a:off x="2495550" y="2109788"/>
            <a:ext cx="9144000" cy="0"/>
          </a:xfrm>
          <a:prstGeom prst="rect">
            <a:avLst/>
          </a:prstGeom>
          <a:noFill/>
          <a:ln w="9525">
            <a:noFill/>
            <a:miter lim="800000"/>
            <a:headEnd/>
            <a:tailEnd/>
          </a:ln>
          <a:effectLst/>
        </p:spPr>
        <p:txBody>
          <a:bodyPr>
            <a:spAutoFit/>
          </a:bodyPr>
          <a:lstStyle/>
          <a:p>
            <a:endParaRPr lang="id-ID"/>
          </a:p>
        </p:txBody>
      </p:sp>
      <p:graphicFrame>
        <p:nvGraphicFramePr>
          <p:cNvPr id="11" name="Object 27"/>
          <p:cNvGraphicFramePr>
            <a:graphicFrameLocks noChangeAspect="1"/>
          </p:cNvGraphicFramePr>
          <p:nvPr/>
        </p:nvGraphicFramePr>
        <p:xfrm>
          <a:off x="762000" y="2057400"/>
          <a:ext cx="7543800" cy="3733800"/>
        </p:xfrm>
        <a:graphic>
          <a:graphicData uri="http://schemas.openxmlformats.org/drawingml/2006/chart">
            <c:chart xmlns:c="http://schemas.openxmlformats.org/drawingml/2006/chart" xmlns:r="http://schemas.openxmlformats.org/officeDocument/2006/relationships" r:id="rId2"/>
          </a:graphicData>
        </a:graphic>
      </p:graphicFrame>
      <p:sp>
        <p:nvSpPr>
          <p:cNvPr id="118813" name="Text Box 29"/>
          <p:cNvSpPr txBox="1">
            <a:spLocks noChangeArrowheads="1"/>
          </p:cNvSpPr>
          <p:nvPr/>
        </p:nvSpPr>
        <p:spPr bwMode="auto">
          <a:xfrm>
            <a:off x="1524000" y="5943600"/>
            <a:ext cx="6400800" cy="396875"/>
          </a:xfrm>
          <a:prstGeom prst="rect">
            <a:avLst/>
          </a:prstGeom>
          <a:noFill/>
          <a:ln w="9525">
            <a:noFill/>
            <a:miter lim="800000"/>
            <a:headEnd/>
            <a:tailEnd/>
          </a:ln>
          <a:effectLst/>
        </p:spPr>
        <p:txBody>
          <a:bodyPr>
            <a:spAutoFit/>
          </a:bodyPr>
          <a:lstStyle/>
          <a:p>
            <a:pPr eaLnBrk="1" hangingPunct="1">
              <a:spcBef>
                <a:spcPct val="50000"/>
              </a:spcBef>
            </a:pPr>
            <a:r>
              <a:rPr lang="en-US" sz="2000">
                <a:latin typeface="Tahoma" pitchFamily="34" charset="0"/>
              </a:rPr>
              <a:t>Distribusi kurva normal dengan </a:t>
            </a:r>
            <a:r>
              <a:rPr lang="en-US" sz="2000">
                <a:latin typeface="Tahoma" pitchFamily="34" charset="0"/>
                <a:sym typeface="Symbol" pitchFamily="18" charset="2"/>
              </a:rPr>
              <a:t> sama dan  berbeda</a:t>
            </a:r>
            <a:endParaRPr lang="en-US" sz="2000" b="1">
              <a:latin typeface="Tahoma" pitchFamily="34" charset="0"/>
            </a:endParaRPr>
          </a:p>
        </p:txBody>
      </p:sp>
      <p:sp>
        <p:nvSpPr>
          <p:cNvPr id="118815" name="Text Box 31"/>
          <p:cNvSpPr txBox="1">
            <a:spLocks noChangeArrowheads="1"/>
          </p:cNvSpPr>
          <p:nvPr/>
        </p:nvSpPr>
        <p:spPr bwMode="auto">
          <a:xfrm>
            <a:off x="762000" y="381000"/>
            <a:ext cx="7848600" cy="366713"/>
          </a:xfrm>
          <a:prstGeom prst="rect">
            <a:avLst/>
          </a:prstGeom>
          <a:noFill/>
          <a:ln w="9525">
            <a:noFill/>
            <a:miter lim="800000"/>
            <a:headEnd/>
            <a:tailEnd/>
          </a:ln>
          <a:effectLst/>
        </p:spPr>
        <p:txBody>
          <a:bodyPr>
            <a:spAutoFit/>
          </a:bodyPr>
          <a:lstStyle/>
          <a:p>
            <a:pPr eaLnBrk="1" hangingPunct="1">
              <a:spcBef>
                <a:spcPct val="50000"/>
              </a:spcBef>
            </a:pPr>
            <a:r>
              <a:rPr lang="en-US" b="1">
                <a:solidFill>
                  <a:schemeClr val="bg2"/>
                </a:solidFill>
                <a:latin typeface="Tahoma" pitchFamily="34" charset="0"/>
              </a:rPr>
              <a:t>Distribusi Probabilitas Normal			                     Bab 9</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3"/>
          <p:cNvSpPr>
            <a:spLocks noGrp="1"/>
          </p:cNvSpPr>
          <p:nvPr>
            <p:ph type="sldNum" sz="quarter" idx="12"/>
          </p:nvPr>
        </p:nvSpPr>
        <p:spPr/>
        <p:txBody>
          <a:bodyPr/>
          <a:lstStyle/>
          <a:p>
            <a:fld id="{88A16A48-8CF4-4FCF-8643-5B642AF54801}" type="slidenum">
              <a:rPr lang="en-US"/>
              <a:pPr/>
              <a:t>6</a:t>
            </a:fld>
            <a:endParaRPr lang="en-US"/>
          </a:p>
        </p:txBody>
      </p:sp>
      <p:sp>
        <p:nvSpPr>
          <p:cNvPr id="160771" name="Text Box 3"/>
          <p:cNvSpPr txBox="1">
            <a:spLocks noChangeArrowheads="1"/>
          </p:cNvSpPr>
          <p:nvPr/>
        </p:nvSpPr>
        <p:spPr bwMode="auto">
          <a:xfrm>
            <a:off x="762000" y="990600"/>
            <a:ext cx="7467600" cy="457200"/>
          </a:xfrm>
          <a:prstGeom prst="rect">
            <a:avLst/>
          </a:prstGeom>
          <a:noFill/>
          <a:ln w="9525">
            <a:noFill/>
            <a:miter lim="800000"/>
            <a:headEnd/>
            <a:tailEnd/>
          </a:ln>
          <a:effectLst/>
        </p:spPr>
        <p:txBody>
          <a:bodyPr>
            <a:spAutoFit/>
          </a:bodyPr>
          <a:lstStyle/>
          <a:p>
            <a:pPr eaLnBrk="1" hangingPunct="1">
              <a:spcBef>
                <a:spcPct val="50000"/>
              </a:spcBef>
            </a:pPr>
            <a:r>
              <a:rPr lang="en-US" sz="2400" b="1">
                <a:solidFill>
                  <a:schemeClr val="accent1"/>
                </a:solidFill>
                <a:latin typeface="Tahoma" pitchFamily="34" charset="0"/>
              </a:rPr>
              <a:t>JENIS-JENIS DISTRIBUSI NORMAL</a:t>
            </a:r>
          </a:p>
        </p:txBody>
      </p:sp>
      <p:sp>
        <p:nvSpPr>
          <p:cNvPr id="160772" name="Rectangle 4"/>
          <p:cNvSpPr>
            <a:spLocks noChangeArrowheads="1"/>
          </p:cNvSpPr>
          <p:nvPr/>
        </p:nvSpPr>
        <p:spPr bwMode="auto">
          <a:xfrm>
            <a:off x="2495550" y="2109788"/>
            <a:ext cx="9144000" cy="0"/>
          </a:xfrm>
          <a:prstGeom prst="rect">
            <a:avLst/>
          </a:prstGeom>
          <a:noFill/>
          <a:ln w="9525">
            <a:noFill/>
            <a:miter lim="800000"/>
            <a:headEnd/>
            <a:tailEnd/>
          </a:ln>
          <a:effectLst/>
        </p:spPr>
        <p:txBody>
          <a:bodyPr>
            <a:spAutoFit/>
          </a:bodyPr>
          <a:lstStyle/>
          <a:p>
            <a:endParaRPr lang="id-ID"/>
          </a:p>
        </p:txBody>
      </p:sp>
      <p:sp>
        <p:nvSpPr>
          <p:cNvPr id="160774" name="Text Box 6"/>
          <p:cNvSpPr txBox="1">
            <a:spLocks noChangeArrowheads="1"/>
          </p:cNvSpPr>
          <p:nvPr/>
        </p:nvSpPr>
        <p:spPr bwMode="auto">
          <a:xfrm>
            <a:off x="1524000" y="6096000"/>
            <a:ext cx="6400800" cy="396875"/>
          </a:xfrm>
          <a:prstGeom prst="rect">
            <a:avLst/>
          </a:prstGeom>
          <a:noFill/>
          <a:ln w="9525">
            <a:noFill/>
            <a:miter lim="800000"/>
            <a:headEnd/>
            <a:tailEnd/>
          </a:ln>
          <a:effectLst/>
        </p:spPr>
        <p:txBody>
          <a:bodyPr>
            <a:spAutoFit/>
          </a:bodyPr>
          <a:lstStyle/>
          <a:p>
            <a:pPr eaLnBrk="1" hangingPunct="1">
              <a:spcBef>
                <a:spcPct val="50000"/>
              </a:spcBef>
            </a:pPr>
            <a:r>
              <a:rPr lang="en-US" sz="2000">
                <a:latin typeface="Tahoma" pitchFamily="34" charset="0"/>
              </a:rPr>
              <a:t>Distribusi kurva normal dengan </a:t>
            </a:r>
            <a:r>
              <a:rPr lang="en-US" sz="2000">
                <a:latin typeface="Tahoma" pitchFamily="34" charset="0"/>
                <a:sym typeface="Symbol" pitchFamily="18" charset="2"/>
              </a:rPr>
              <a:t> berbeda dan  sama</a:t>
            </a:r>
            <a:endParaRPr lang="en-US" sz="2000">
              <a:latin typeface="Tahoma" pitchFamily="34" charset="0"/>
            </a:endParaRPr>
          </a:p>
        </p:txBody>
      </p:sp>
      <p:sp>
        <p:nvSpPr>
          <p:cNvPr id="160786" name="Text Box 18"/>
          <p:cNvSpPr txBox="1">
            <a:spLocks noChangeArrowheads="1"/>
          </p:cNvSpPr>
          <p:nvPr/>
        </p:nvSpPr>
        <p:spPr bwMode="auto">
          <a:xfrm>
            <a:off x="762000" y="381000"/>
            <a:ext cx="7848600" cy="366713"/>
          </a:xfrm>
          <a:prstGeom prst="rect">
            <a:avLst/>
          </a:prstGeom>
          <a:noFill/>
          <a:ln w="9525">
            <a:noFill/>
            <a:miter lim="800000"/>
            <a:headEnd/>
            <a:tailEnd/>
          </a:ln>
          <a:effectLst/>
        </p:spPr>
        <p:txBody>
          <a:bodyPr>
            <a:spAutoFit/>
          </a:bodyPr>
          <a:lstStyle/>
          <a:p>
            <a:pPr eaLnBrk="1" hangingPunct="1">
              <a:spcBef>
                <a:spcPct val="50000"/>
              </a:spcBef>
            </a:pPr>
            <a:r>
              <a:rPr lang="en-US" b="1">
                <a:solidFill>
                  <a:schemeClr val="bg2"/>
                </a:solidFill>
                <a:latin typeface="Tahoma" pitchFamily="34" charset="0"/>
              </a:rPr>
              <a:t>Distribusi Probabilitas Normal			                     Bab 9</a:t>
            </a:r>
          </a:p>
        </p:txBody>
      </p:sp>
      <p:pic>
        <p:nvPicPr>
          <p:cNvPr id="160787" name="Picture 19" descr="0906"/>
          <p:cNvPicPr>
            <a:picLocks noChangeAspect="1" noChangeArrowheads="1"/>
          </p:cNvPicPr>
          <p:nvPr/>
        </p:nvPicPr>
        <p:blipFill>
          <a:blip r:embed="rId2"/>
          <a:srcRect/>
          <a:stretch>
            <a:fillRect/>
          </a:stretch>
        </p:blipFill>
        <p:spPr bwMode="auto">
          <a:xfrm>
            <a:off x="228600" y="1676400"/>
            <a:ext cx="8686800" cy="3865563"/>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Slide Number Placeholder 3"/>
          <p:cNvSpPr>
            <a:spLocks noGrp="1"/>
          </p:cNvSpPr>
          <p:nvPr>
            <p:ph type="sldNum" sz="quarter" idx="12"/>
          </p:nvPr>
        </p:nvSpPr>
        <p:spPr/>
        <p:txBody>
          <a:bodyPr/>
          <a:lstStyle/>
          <a:p>
            <a:fld id="{EFAC035E-34A7-4F00-AC36-045C5C11C483}" type="slidenum">
              <a:rPr lang="en-US"/>
              <a:pPr/>
              <a:t>7</a:t>
            </a:fld>
            <a:endParaRPr lang="en-US"/>
          </a:p>
        </p:txBody>
      </p:sp>
      <p:sp>
        <p:nvSpPr>
          <p:cNvPr id="161794" name="Text Box 2"/>
          <p:cNvSpPr txBox="1">
            <a:spLocks noChangeArrowheads="1"/>
          </p:cNvSpPr>
          <p:nvPr/>
        </p:nvSpPr>
        <p:spPr bwMode="auto">
          <a:xfrm>
            <a:off x="381000" y="2209800"/>
            <a:ext cx="8534400" cy="396875"/>
          </a:xfrm>
          <a:prstGeom prst="rect">
            <a:avLst/>
          </a:prstGeom>
          <a:noFill/>
          <a:ln w="9525">
            <a:noFill/>
            <a:miter lim="800000"/>
            <a:headEnd/>
            <a:tailEnd/>
          </a:ln>
          <a:effectLst/>
        </p:spPr>
        <p:txBody>
          <a:bodyPr>
            <a:spAutoFit/>
          </a:bodyPr>
          <a:lstStyle/>
          <a:p>
            <a:pPr marL="457200" indent="-457200" algn="ctr" eaLnBrk="1" hangingPunct="1"/>
            <a:r>
              <a:rPr lang="en-US" sz="2000">
                <a:latin typeface="Tahoma" pitchFamily="34" charset="0"/>
              </a:rPr>
              <a:t> </a:t>
            </a:r>
          </a:p>
        </p:txBody>
      </p:sp>
      <p:sp>
        <p:nvSpPr>
          <p:cNvPr id="161795" name="Text Box 3"/>
          <p:cNvSpPr txBox="1">
            <a:spLocks noChangeArrowheads="1"/>
          </p:cNvSpPr>
          <p:nvPr/>
        </p:nvSpPr>
        <p:spPr bwMode="auto">
          <a:xfrm>
            <a:off x="762000" y="838200"/>
            <a:ext cx="7467600" cy="457200"/>
          </a:xfrm>
          <a:prstGeom prst="rect">
            <a:avLst/>
          </a:prstGeom>
          <a:noFill/>
          <a:ln w="9525">
            <a:noFill/>
            <a:miter lim="800000"/>
            <a:headEnd/>
            <a:tailEnd/>
          </a:ln>
          <a:effectLst/>
        </p:spPr>
        <p:txBody>
          <a:bodyPr>
            <a:spAutoFit/>
          </a:bodyPr>
          <a:lstStyle/>
          <a:p>
            <a:pPr eaLnBrk="1" hangingPunct="1">
              <a:spcBef>
                <a:spcPct val="50000"/>
              </a:spcBef>
            </a:pPr>
            <a:r>
              <a:rPr lang="en-US" sz="2400" b="1">
                <a:solidFill>
                  <a:schemeClr val="accent1"/>
                </a:solidFill>
                <a:latin typeface="Tahoma" pitchFamily="34" charset="0"/>
              </a:rPr>
              <a:t>JENIS-JENIS DISTRIBUSI NORMAL</a:t>
            </a:r>
          </a:p>
        </p:txBody>
      </p:sp>
      <p:sp>
        <p:nvSpPr>
          <p:cNvPr id="161796" name="Rectangle 4"/>
          <p:cNvSpPr>
            <a:spLocks noChangeArrowheads="1"/>
          </p:cNvSpPr>
          <p:nvPr/>
        </p:nvSpPr>
        <p:spPr bwMode="auto">
          <a:xfrm>
            <a:off x="2495550" y="2109788"/>
            <a:ext cx="9144000" cy="0"/>
          </a:xfrm>
          <a:prstGeom prst="rect">
            <a:avLst/>
          </a:prstGeom>
          <a:noFill/>
          <a:ln w="9525">
            <a:noFill/>
            <a:miter lim="800000"/>
            <a:headEnd/>
            <a:tailEnd/>
          </a:ln>
          <a:effectLst/>
        </p:spPr>
        <p:txBody>
          <a:bodyPr>
            <a:spAutoFit/>
          </a:bodyPr>
          <a:lstStyle/>
          <a:p>
            <a:endParaRPr lang="id-ID"/>
          </a:p>
        </p:txBody>
      </p:sp>
      <p:sp>
        <p:nvSpPr>
          <p:cNvPr id="161798" name="Text Box 6"/>
          <p:cNvSpPr txBox="1">
            <a:spLocks noChangeArrowheads="1"/>
          </p:cNvSpPr>
          <p:nvPr/>
        </p:nvSpPr>
        <p:spPr bwMode="auto">
          <a:xfrm>
            <a:off x="1295400" y="5943600"/>
            <a:ext cx="6553200" cy="396875"/>
          </a:xfrm>
          <a:prstGeom prst="rect">
            <a:avLst/>
          </a:prstGeom>
          <a:noFill/>
          <a:ln w="9525">
            <a:noFill/>
            <a:miter lim="800000"/>
            <a:headEnd/>
            <a:tailEnd/>
          </a:ln>
          <a:effectLst/>
        </p:spPr>
        <p:txBody>
          <a:bodyPr>
            <a:spAutoFit/>
          </a:bodyPr>
          <a:lstStyle/>
          <a:p>
            <a:pPr eaLnBrk="1" hangingPunct="1">
              <a:spcBef>
                <a:spcPct val="50000"/>
              </a:spcBef>
            </a:pPr>
            <a:r>
              <a:rPr lang="en-US" sz="2000">
                <a:latin typeface="Tahoma" pitchFamily="34" charset="0"/>
              </a:rPr>
              <a:t>Distribusi kurva normal dengan </a:t>
            </a:r>
            <a:r>
              <a:rPr lang="en-US" sz="2000">
                <a:latin typeface="Tahoma" pitchFamily="34" charset="0"/>
                <a:sym typeface="Symbol" pitchFamily="18" charset="2"/>
              </a:rPr>
              <a:t> dan  berbeda</a:t>
            </a:r>
            <a:endParaRPr lang="en-US" sz="2000" b="1">
              <a:latin typeface="Tahoma" pitchFamily="34" charset="0"/>
            </a:endParaRPr>
          </a:p>
        </p:txBody>
      </p:sp>
      <p:sp>
        <p:nvSpPr>
          <p:cNvPr id="161800" name="Rectangle 8"/>
          <p:cNvSpPr>
            <a:spLocks noChangeArrowheads="1"/>
          </p:cNvSpPr>
          <p:nvPr/>
        </p:nvSpPr>
        <p:spPr bwMode="auto">
          <a:xfrm>
            <a:off x="2495550" y="2571750"/>
            <a:ext cx="9144000" cy="0"/>
          </a:xfrm>
          <a:prstGeom prst="rect">
            <a:avLst/>
          </a:prstGeom>
          <a:noFill/>
          <a:ln w="9525">
            <a:noFill/>
            <a:miter lim="800000"/>
            <a:headEnd/>
            <a:tailEnd/>
          </a:ln>
          <a:effectLst/>
        </p:spPr>
        <p:txBody>
          <a:bodyPr>
            <a:spAutoFit/>
          </a:bodyPr>
          <a:lstStyle/>
          <a:p>
            <a:endParaRPr lang="id-ID"/>
          </a:p>
        </p:txBody>
      </p:sp>
      <p:sp>
        <p:nvSpPr>
          <p:cNvPr id="161802" name="Text Box 10"/>
          <p:cNvSpPr txBox="1">
            <a:spLocks noChangeArrowheads="1"/>
          </p:cNvSpPr>
          <p:nvPr/>
        </p:nvSpPr>
        <p:spPr bwMode="auto">
          <a:xfrm>
            <a:off x="762000" y="381000"/>
            <a:ext cx="7848600" cy="366713"/>
          </a:xfrm>
          <a:prstGeom prst="rect">
            <a:avLst/>
          </a:prstGeom>
          <a:noFill/>
          <a:ln w="9525">
            <a:noFill/>
            <a:miter lim="800000"/>
            <a:headEnd/>
            <a:tailEnd/>
          </a:ln>
          <a:effectLst/>
        </p:spPr>
        <p:txBody>
          <a:bodyPr>
            <a:spAutoFit/>
          </a:bodyPr>
          <a:lstStyle/>
          <a:p>
            <a:pPr eaLnBrk="1" hangingPunct="1">
              <a:spcBef>
                <a:spcPct val="50000"/>
              </a:spcBef>
            </a:pPr>
            <a:r>
              <a:rPr lang="en-US" b="1">
                <a:solidFill>
                  <a:schemeClr val="bg2"/>
                </a:solidFill>
                <a:latin typeface="Tahoma" pitchFamily="34" charset="0"/>
              </a:rPr>
              <a:t>Distribusi Probabilitas Normal			                     Bab 9</a:t>
            </a:r>
          </a:p>
        </p:txBody>
      </p:sp>
      <p:pic>
        <p:nvPicPr>
          <p:cNvPr id="161803" name="Picture 11" descr="0906c"/>
          <p:cNvPicPr>
            <a:picLocks noChangeAspect="1" noChangeArrowheads="1"/>
          </p:cNvPicPr>
          <p:nvPr/>
        </p:nvPicPr>
        <p:blipFill>
          <a:blip r:embed="rId2"/>
          <a:srcRect/>
          <a:stretch>
            <a:fillRect/>
          </a:stretch>
        </p:blipFill>
        <p:spPr bwMode="auto">
          <a:xfrm>
            <a:off x="400050" y="1752600"/>
            <a:ext cx="7981950" cy="3990975"/>
          </a:xfrm>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Slide Number Placeholder 3"/>
          <p:cNvSpPr>
            <a:spLocks noGrp="1"/>
          </p:cNvSpPr>
          <p:nvPr>
            <p:ph type="sldNum" sz="quarter" idx="12"/>
          </p:nvPr>
        </p:nvSpPr>
        <p:spPr/>
        <p:txBody>
          <a:bodyPr/>
          <a:lstStyle/>
          <a:p>
            <a:fld id="{228FE2E0-D6B8-4A0B-8D49-DDC208E1B079}" type="slidenum">
              <a:rPr lang="en-US"/>
              <a:pPr/>
              <a:t>8</a:t>
            </a:fld>
            <a:endParaRPr lang="en-US"/>
          </a:p>
        </p:txBody>
      </p:sp>
      <p:sp>
        <p:nvSpPr>
          <p:cNvPr id="151554" name="Text Box 2"/>
          <p:cNvSpPr txBox="1">
            <a:spLocks noChangeArrowheads="1"/>
          </p:cNvSpPr>
          <p:nvPr/>
        </p:nvSpPr>
        <p:spPr bwMode="auto">
          <a:xfrm>
            <a:off x="381000" y="2209800"/>
            <a:ext cx="8534400" cy="396875"/>
          </a:xfrm>
          <a:prstGeom prst="rect">
            <a:avLst/>
          </a:prstGeom>
          <a:noFill/>
          <a:ln w="9525">
            <a:noFill/>
            <a:miter lim="800000"/>
            <a:headEnd/>
            <a:tailEnd/>
          </a:ln>
          <a:effectLst/>
        </p:spPr>
        <p:txBody>
          <a:bodyPr>
            <a:spAutoFit/>
          </a:bodyPr>
          <a:lstStyle/>
          <a:p>
            <a:pPr marL="457200" indent="-457200" algn="ctr" eaLnBrk="1" hangingPunct="1"/>
            <a:r>
              <a:rPr lang="en-US" sz="2000">
                <a:latin typeface="Tahoma" pitchFamily="34" charset="0"/>
              </a:rPr>
              <a:t> </a:t>
            </a:r>
          </a:p>
        </p:txBody>
      </p:sp>
      <p:sp>
        <p:nvSpPr>
          <p:cNvPr id="151555" name="Text Box 3"/>
          <p:cNvSpPr txBox="1">
            <a:spLocks noChangeArrowheads="1"/>
          </p:cNvSpPr>
          <p:nvPr/>
        </p:nvSpPr>
        <p:spPr bwMode="auto">
          <a:xfrm>
            <a:off x="685800" y="990600"/>
            <a:ext cx="7467600" cy="457200"/>
          </a:xfrm>
          <a:prstGeom prst="rect">
            <a:avLst/>
          </a:prstGeom>
          <a:noFill/>
          <a:ln w="9525">
            <a:noFill/>
            <a:miter lim="800000"/>
            <a:headEnd/>
            <a:tailEnd/>
          </a:ln>
          <a:effectLst/>
        </p:spPr>
        <p:txBody>
          <a:bodyPr>
            <a:spAutoFit/>
          </a:bodyPr>
          <a:lstStyle/>
          <a:p>
            <a:pPr eaLnBrk="1" hangingPunct="1">
              <a:spcBef>
                <a:spcPct val="50000"/>
              </a:spcBef>
            </a:pPr>
            <a:r>
              <a:rPr lang="en-US" sz="2400" b="1">
                <a:solidFill>
                  <a:schemeClr val="accent1"/>
                </a:solidFill>
                <a:latin typeface="Tahoma" pitchFamily="34" charset="0"/>
              </a:rPr>
              <a:t>TRANSFORMASI DARI NILAI X KE Z</a:t>
            </a:r>
          </a:p>
        </p:txBody>
      </p:sp>
      <p:sp>
        <p:nvSpPr>
          <p:cNvPr id="151557" name="Rectangle 5"/>
          <p:cNvSpPr>
            <a:spLocks noChangeArrowheads="1"/>
          </p:cNvSpPr>
          <p:nvPr/>
        </p:nvSpPr>
        <p:spPr bwMode="auto">
          <a:xfrm>
            <a:off x="2552700" y="2281238"/>
            <a:ext cx="9144000" cy="0"/>
          </a:xfrm>
          <a:prstGeom prst="rect">
            <a:avLst/>
          </a:prstGeom>
          <a:noFill/>
          <a:ln w="9525">
            <a:noFill/>
            <a:miter lim="800000"/>
            <a:headEnd/>
            <a:tailEnd/>
          </a:ln>
          <a:effectLst/>
        </p:spPr>
        <p:txBody>
          <a:bodyPr>
            <a:spAutoFit/>
          </a:bodyPr>
          <a:lstStyle/>
          <a:p>
            <a:endParaRPr lang="id-ID"/>
          </a:p>
        </p:txBody>
      </p:sp>
      <p:graphicFrame>
        <p:nvGraphicFramePr>
          <p:cNvPr id="151556" name="Object 4"/>
          <p:cNvGraphicFramePr>
            <a:graphicFrameLocks noChangeAspect="1"/>
          </p:cNvGraphicFramePr>
          <p:nvPr/>
        </p:nvGraphicFramePr>
        <p:xfrm>
          <a:off x="685800" y="1905000"/>
          <a:ext cx="7772400" cy="2982913"/>
        </p:xfrm>
        <a:graphic>
          <a:graphicData uri="http://schemas.openxmlformats.org/presentationml/2006/ole">
            <p:oleObj spid="_x0000_s151556" r:id="rId3" imgW="3038095" imgH="2295238" progId="PBrush">
              <p:embed/>
            </p:oleObj>
          </a:graphicData>
        </a:graphic>
      </p:graphicFrame>
      <p:sp>
        <p:nvSpPr>
          <p:cNvPr id="151558" name="Text Box 6"/>
          <p:cNvSpPr txBox="1">
            <a:spLocks noChangeArrowheads="1"/>
          </p:cNvSpPr>
          <p:nvPr/>
        </p:nvSpPr>
        <p:spPr bwMode="auto">
          <a:xfrm>
            <a:off x="3505200" y="2590800"/>
            <a:ext cx="2590800" cy="701675"/>
          </a:xfrm>
          <a:prstGeom prst="rect">
            <a:avLst/>
          </a:prstGeom>
          <a:noFill/>
          <a:ln w="9525">
            <a:noFill/>
            <a:miter lim="800000"/>
            <a:headEnd/>
            <a:tailEnd/>
          </a:ln>
          <a:effectLst/>
        </p:spPr>
        <p:txBody>
          <a:bodyPr>
            <a:spAutoFit/>
          </a:bodyPr>
          <a:lstStyle/>
          <a:p>
            <a:pPr algn="ctr" eaLnBrk="1" hangingPunct="1">
              <a:spcBef>
                <a:spcPct val="50000"/>
              </a:spcBef>
            </a:pPr>
            <a:r>
              <a:rPr lang="en-US" sz="2000">
                <a:latin typeface="Tahoma" pitchFamily="34" charset="0"/>
              </a:rPr>
              <a:t>Transformasi dari X ke Z</a:t>
            </a:r>
          </a:p>
        </p:txBody>
      </p:sp>
      <p:sp>
        <p:nvSpPr>
          <p:cNvPr id="151559" name="Text Box 7"/>
          <p:cNvSpPr txBox="1">
            <a:spLocks noChangeArrowheads="1"/>
          </p:cNvSpPr>
          <p:nvPr/>
        </p:nvSpPr>
        <p:spPr bwMode="auto">
          <a:xfrm>
            <a:off x="3124200" y="3962400"/>
            <a:ext cx="609600" cy="457200"/>
          </a:xfrm>
          <a:prstGeom prst="rect">
            <a:avLst/>
          </a:prstGeom>
          <a:noFill/>
          <a:ln w="9525">
            <a:noFill/>
            <a:miter lim="800000"/>
            <a:headEnd/>
            <a:tailEnd/>
          </a:ln>
          <a:effectLst/>
        </p:spPr>
        <p:txBody>
          <a:bodyPr>
            <a:spAutoFit/>
          </a:bodyPr>
          <a:lstStyle/>
          <a:p>
            <a:pPr algn="ctr" eaLnBrk="1" hangingPunct="1">
              <a:spcBef>
                <a:spcPct val="50000"/>
              </a:spcBef>
            </a:pPr>
            <a:r>
              <a:rPr lang="en-US" sz="2400">
                <a:latin typeface="Tahoma" pitchFamily="34" charset="0"/>
              </a:rPr>
              <a:t>x</a:t>
            </a:r>
          </a:p>
        </p:txBody>
      </p:sp>
      <p:sp>
        <p:nvSpPr>
          <p:cNvPr id="151560" name="Text Box 8"/>
          <p:cNvSpPr txBox="1">
            <a:spLocks noChangeArrowheads="1"/>
          </p:cNvSpPr>
          <p:nvPr/>
        </p:nvSpPr>
        <p:spPr bwMode="auto">
          <a:xfrm>
            <a:off x="7205663" y="3995738"/>
            <a:ext cx="381000" cy="457200"/>
          </a:xfrm>
          <a:prstGeom prst="rect">
            <a:avLst/>
          </a:prstGeom>
          <a:noFill/>
          <a:ln w="9525">
            <a:noFill/>
            <a:miter lim="800000"/>
            <a:headEnd/>
            <a:tailEnd/>
          </a:ln>
          <a:effectLst/>
        </p:spPr>
        <p:txBody>
          <a:bodyPr>
            <a:spAutoFit/>
          </a:bodyPr>
          <a:lstStyle/>
          <a:p>
            <a:pPr eaLnBrk="1" hangingPunct="1">
              <a:spcBef>
                <a:spcPct val="50000"/>
              </a:spcBef>
            </a:pPr>
            <a:r>
              <a:rPr lang="en-US" sz="2400">
                <a:latin typeface="Tahoma" pitchFamily="34" charset="0"/>
              </a:rPr>
              <a:t>z</a:t>
            </a:r>
          </a:p>
        </p:txBody>
      </p:sp>
      <p:sp>
        <p:nvSpPr>
          <p:cNvPr id="151561" name="Text Box 9"/>
          <p:cNvSpPr txBox="1">
            <a:spLocks noChangeArrowheads="1"/>
          </p:cNvSpPr>
          <p:nvPr/>
        </p:nvSpPr>
        <p:spPr bwMode="auto">
          <a:xfrm>
            <a:off x="838200" y="4876800"/>
            <a:ext cx="7543800" cy="396875"/>
          </a:xfrm>
          <a:prstGeom prst="rect">
            <a:avLst/>
          </a:prstGeom>
          <a:noFill/>
          <a:ln w="9525">
            <a:noFill/>
            <a:miter lim="800000"/>
            <a:headEnd/>
            <a:tailEnd/>
          </a:ln>
          <a:effectLst/>
        </p:spPr>
        <p:txBody>
          <a:bodyPr>
            <a:spAutoFit/>
          </a:bodyPr>
          <a:lstStyle/>
          <a:p>
            <a:pPr eaLnBrk="1" hangingPunct="1">
              <a:spcBef>
                <a:spcPct val="50000"/>
              </a:spcBef>
            </a:pPr>
            <a:r>
              <a:rPr lang="en-US" sz="2000" b="1">
                <a:latin typeface="Tahoma" pitchFamily="34" charset="0"/>
              </a:rPr>
              <a:t>Di mana nilai Z:</a:t>
            </a:r>
          </a:p>
        </p:txBody>
      </p:sp>
      <p:sp>
        <p:nvSpPr>
          <p:cNvPr id="151564" name="Text Box 12"/>
          <p:cNvSpPr txBox="1">
            <a:spLocks noChangeArrowheads="1"/>
          </p:cNvSpPr>
          <p:nvPr/>
        </p:nvSpPr>
        <p:spPr bwMode="auto">
          <a:xfrm>
            <a:off x="762000" y="381000"/>
            <a:ext cx="7848600" cy="366713"/>
          </a:xfrm>
          <a:prstGeom prst="rect">
            <a:avLst/>
          </a:prstGeom>
          <a:noFill/>
          <a:ln w="9525">
            <a:noFill/>
            <a:miter lim="800000"/>
            <a:headEnd/>
            <a:tailEnd/>
          </a:ln>
          <a:effectLst/>
        </p:spPr>
        <p:txBody>
          <a:bodyPr>
            <a:spAutoFit/>
          </a:bodyPr>
          <a:lstStyle/>
          <a:p>
            <a:pPr eaLnBrk="1" hangingPunct="1">
              <a:spcBef>
                <a:spcPct val="50000"/>
              </a:spcBef>
            </a:pPr>
            <a:r>
              <a:rPr lang="en-US" b="1">
                <a:solidFill>
                  <a:schemeClr val="bg2"/>
                </a:solidFill>
                <a:latin typeface="Tahoma" pitchFamily="34" charset="0"/>
              </a:rPr>
              <a:t>Distribusi Probabilitas Normal			                     Bab 9</a:t>
            </a:r>
          </a:p>
        </p:txBody>
      </p:sp>
      <p:sp>
        <p:nvSpPr>
          <p:cNvPr id="151565" name="Text Box 13"/>
          <p:cNvSpPr txBox="1">
            <a:spLocks noChangeArrowheads="1"/>
          </p:cNvSpPr>
          <p:nvPr/>
        </p:nvSpPr>
        <p:spPr bwMode="auto">
          <a:xfrm>
            <a:off x="2971800" y="5446713"/>
            <a:ext cx="1981200" cy="954087"/>
          </a:xfrm>
          <a:prstGeom prst="rect">
            <a:avLst/>
          </a:prstGeom>
          <a:solidFill>
            <a:schemeClr val="accent1"/>
          </a:solidFill>
          <a:ln w="9525">
            <a:solidFill>
              <a:schemeClr val="tx1"/>
            </a:solidFill>
            <a:miter lim="800000"/>
            <a:headEnd/>
            <a:tailEnd/>
          </a:ln>
          <a:effectLst/>
        </p:spPr>
        <p:txBody>
          <a:bodyPr>
            <a:spAutoFit/>
          </a:bodyPr>
          <a:lstStyle/>
          <a:p>
            <a:pPr eaLnBrk="1" hangingPunct="1">
              <a:spcBef>
                <a:spcPct val="50000"/>
              </a:spcBef>
            </a:pPr>
            <a:r>
              <a:rPr lang="en-US" sz="2000" b="1">
                <a:latin typeface="Tahoma" pitchFamily="34" charset="0"/>
              </a:rPr>
              <a:t>Z = X - </a:t>
            </a:r>
            <a:r>
              <a:rPr lang="en-US" sz="2000" b="1">
                <a:latin typeface="Tahoma" pitchFamily="34" charset="0"/>
                <a:sym typeface="Symbol" pitchFamily="18" charset="2"/>
              </a:rPr>
              <a:t></a:t>
            </a:r>
          </a:p>
          <a:p>
            <a:pPr eaLnBrk="1" hangingPunct="1">
              <a:spcBef>
                <a:spcPct val="50000"/>
              </a:spcBef>
            </a:pPr>
            <a:r>
              <a:rPr lang="en-US" sz="2000" b="1">
                <a:latin typeface="Tahoma" pitchFamily="34" charset="0"/>
              </a:rPr>
              <a:t>          </a:t>
            </a:r>
            <a:r>
              <a:rPr lang="en-US" sz="2400" b="1">
                <a:latin typeface="Tahoma" pitchFamily="34" charset="0"/>
                <a:sym typeface="Symbol" pitchFamily="18" charset="2"/>
              </a:rPr>
              <a:t></a:t>
            </a:r>
            <a:r>
              <a:rPr lang="en-US" sz="2000" b="1">
                <a:latin typeface="Tahoma" pitchFamily="34" charset="0"/>
              </a:rPr>
              <a:t> </a:t>
            </a:r>
          </a:p>
        </p:txBody>
      </p:sp>
      <p:sp>
        <p:nvSpPr>
          <p:cNvPr id="151566" name="Line 14"/>
          <p:cNvSpPr>
            <a:spLocks noChangeShapeType="1"/>
          </p:cNvSpPr>
          <p:nvPr/>
        </p:nvSpPr>
        <p:spPr bwMode="auto">
          <a:xfrm>
            <a:off x="3581400" y="5903913"/>
            <a:ext cx="685800" cy="0"/>
          </a:xfrm>
          <a:prstGeom prst="line">
            <a:avLst/>
          </a:prstGeom>
          <a:noFill/>
          <a:ln w="28575">
            <a:solidFill>
              <a:schemeClr val="tx1"/>
            </a:solidFill>
            <a:miter lim="800000"/>
            <a:headEnd/>
            <a:tailEnd/>
          </a:ln>
          <a:effectLst/>
        </p:spPr>
        <p:txBody>
          <a:bodyPr wrap="none" anchor="ctr"/>
          <a:lstStyle/>
          <a:p>
            <a:endParaRPr lang="id-ID"/>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Slide Number Placeholder 4"/>
          <p:cNvSpPr>
            <a:spLocks noGrp="1"/>
          </p:cNvSpPr>
          <p:nvPr>
            <p:ph type="sldNum" sz="quarter" idx="12"/>
          </p:nvPr>
        </p:nvSpPr>
        <p:spPr/>
        <p:txBody>
          <a:bodyPr/>
          <a:lstStyle/>
          <a:p>
            <a:fld id="{AA2CF72B-E8D0-4035-8F81-84E9A0BA7EEE}" type="slidenum">
              <a:rPr lang="en-US"/>
              <a:pPr/>
              <a:t>9</a:t>
            </a:fld>
            <a:endParaRPr lang="en-US"/>
          </a:p>
        </p:txBody>
      </p:sp>
      <p:sp>
        <p:nvSpPr>
          <p:cNvPr id="183298" name="Rectangle 2"/>
          <p:cNvSpPr>
            <a:spLocks noGrp="1" noChangeArrowheads="1"/>
          </p:cNvSpPr>
          <p:nvPr>
            <p:ph type="title"/>
          </p:nvPr>
        </p:nvSpPr>
        <p:spPr>
          <a:xfrm>
            <a:off x="762000" y="838200"/>
            <a:ext cx="7793038" cy="541338"/>
          </a:xfrm>
        </p:spPr>
        <p:txBody>
          <a:bodyPr/>
          <a:lstStyle/>
          <a:p>
            <a:r>
              <a:rPr lang="en-US" sz="2000" b="1">
                <a:solidFill>
                  <a:schemeClr val="accent1"/>
                </a:solidFill>
              </a:rPr>
              <a:t>OUTLINE</a:t>
            </a:r>
            <a:endParaRPr lang="en-US" sz="2400" b="1">
              <a:solidFill>
                <a:schemeClr val="accent1"/>
              </a:solidFill>
            </a:endParaRPr>
          </a:p>
        </p:txBody>
      </p:sp>
      <p:grpSp>
        <p:nvGrpSpPr>
          <p:cNvPr id="183320" name="Group 24"/>
          <p:cNvGrpSpPr>
            <a:grpSpLocks/>
          </p:cNvGrpSpPr>
          <p:nvPr/>
        </p:nvGrpSpPr>
        <p:grpSpPr bwMode="auto">
          <a:xfrm>
            <a:off x="838200" y="1905000"/>
            <a:ext cx="7467600" cy="4337050"/>
            <a:chOff x="528" y="1200"/>
            <a:chExt cx="4704" cy="2732"/>
          </a:xfrm>
        </p:grpSpPr>
        <p:sp>
          <p:nvSpPr>
            <p:cNvPr id="183300" name="Text Box 4"/>
            <p:cNvSpPr txBox="1">
              <a:spLocks noChangeArrowheads="1"/>
            </p:cNvSpPr>
            <p:nvPr/>
          </p:nvSpPr>
          <p:spPr bwMode="auto">
            <a:xfrm>
              <a:off x="912" y="1200"/>
              <a:ext cx="4320" cy="288"/>
            </a:xfrm>
            <a:prstGeom prst="rect">
              <a:avLst/>
            </a:prstGeom>
            <a:solidFill>
              <a:srgbClr val="33CCFF"/>
            </a:solidFill>
            <a:ln w="9525">
              <a:solidFill>
                <a:srgbClr val="000000"/>
              </a:solidFill>
              <a:miter lim="800000"/>
              <a:headEnd/>
              <a:tailEnd/>
            </a:ln>
          </p:spPr>
          <p:txBody>
            <a:bodyPr/>
            <a:lstStyle/>
            <a:p>
              <a:pPr algn="ctr">
                <a:lnSpc>
                  <a:spcPct val="80000"/>
                </a:lnSpc>
              </a:pPr>
              <a:r>
                <a:rPr lang="en-US" sz="2000" b="1">
                  <a:latin typeface="Tahoma" pitchFamily="34" charset="0"/>
                </a:rPr>
                <a:t>BAGIAN  II  Probabilitas dan Teori Keputusan</a:t>
              </a:r>
              <a:r>
                <a:rPr lang="en-US" b="1">
                  <a:latin typeface="Tahoma" pitchFamily="34" charset="0"/>
                </a:rPr>
                <a:t> </a:t>
              </a:r>
            </a:p>
          </p:txBody>
        </p:sp>
        <p:sp>
          <p:nvSpPr>
            <p:cNvPr id="183301" name="Text Box 5"/>
            <p:cNvSpPr txBox="1">
              <a:spLocks noChangeArrowheads="1"/>
            </p:cNvSpPr>
            <p:nvPr/>
          </p:nvSpPr>
          <p:spPr bwMode="auto">
            <a:xfrm>
              <a:off x="912" y="1584"/>
              <a:ext cx="2016" cy="480"/>
            </a:xfrm>
            <a:prstGeom prst="rect">
              <a:avLst/>
            </a:prstGeom>
            <a:noFill/>
            <a:ln w="9525">
              <a:solidFill>
                <a:srgbClr val="000000"/>
              </a:solidFill>
              <a:miter lim="800000"/>
              <a:headEnd/>
              <a:tailEnd/>
            </a:ln>
          </p:spPr>
          <p:txBody>
            <a:bodyPr/>
            <a:lstStyle/>
            <a:p>
              <a:pPr algn="ctr"/>
              <a:r>
                <a:rPr lang="en-US" sz="2000">
                  <a:latin typeface="Tahoma" pitchFamily="34" charset="0"/>
                </a:rPr>
                <a:t>Konsep-konsep Dasar Probabilitas</a:t>
              </a:r>
            </a:p>
          </p:txBody>
        </p:sp>
        <p:sp>
          <p:nvSpPr>
            <p:cNvPr id="183302" name="Text Box 6"/>
            <p:cNvSpPr txBox="1">
              <a:spLocks noChangeArrowheads="1"/>
            </p:cNvSpPr>
            <p:nvPr/>
          </p:nvSpPr>
          <p:spPr bwMode="auto">
            <a:xfrm>
              <a:off x="912" y="2160"/>
              <a:ext cx="2016" cy="480"/>
            </a:xfrm>
            <a:prstGeom prst="rect">
              <a:avLst/>
            </a:prstGeom>
            <a:noFill/>
            <a:ln w="9525">
              <a:solidFill>
                <a:srgbClr val="000000"/>
              </a:solidFill>
              <a:miter lim="800000"/>
              <a:headEnd/>
              <a:tailEnd/>
            </a:ln>
          </p:spPr>
          <p:txBody>
            <a:bodyPr/>
            <a:lstStyle/>
            <a:p>
              <a:pPr algn="ctr"/>
              <a:r>
                <a:rPr lang="en-US" sz="2000">
                  <a:latin typeface="Tahoma" pitchFamily="34" charset="0"/>
                </a:rPr>
                <a:t>Distribusi Probabilitas Diskret</a:t>
              </a:r>
            </a:p>
          </p:txBody>
        </p:sp>
        <p:sp>
          <p:nvSpPr>
            <p:cNvPr id="183303" name="Text Box 7"/>
            <p:cNvSpPr txBox="1">
              <a:spLocks noChangeArrowheads="1"/>
            </p:cNvSpPr>
            <p:nvPr/>
          </p:nvSpPr>
          <p:spPr bwMode="auto">
            <a:xfrm>
              <a:off x="912" y="2784"/>
              <a:ext cx="2016" cy="432"/>
            </a:xfrm>
            <a:prstGeom prst="rect">
              <a:avLst/>
            </a:prstGeom>
            <a:solidFill>
              <a:srgbClr val="FFCC00"/>
            </a:solidFill>
            <a:ln w="9525">
              <a:solidFill>
                <a:srgbClr val="000000"/>
              </a:solidFill>
              <a:miter lim="800000"/>
              <a:headEnd/>
              <a:tailEnd/>
            </a:ln>
          </p:spPr>
          <p:txBody>
            <a:bodyPr/>
            <a:lstStyle/>
            <a:p>
              <a:pPr algn="ctr"/>
              <a:r>
                <a:rPr lang="en-US" sz="2000" b="1">
                  <a:latin typeface="Tahoma" pitchFamily="34" charset="0"/>
                </a:rPr>
                <a:t>Distribusi Normal</a:t>
              </a:r>
            </a:p>
          </p:txBody>
        </p:sp>
        <p:sp>
          <p:nvSpPr>
            <p:cNvPr id="183304" name="Text Box 8"/>
            <p:cNvSpPr txBox="1">
              <a:spLocks noChangeArrowheads="1"/>
            </p:cNvSpPr>
            <p:nvPr/>
          </p:nvSpPr>
          <p:spPr bwMode="auto">
            <a:xfrm>
              <a:off x="912" y="3360"/>
              <a:ext cx="2016" cy="284"/>
            </a:xfrm>
            <a:prstGeom prst="rect">
              <a:avLst/>
            </a:prstGeom>
            <a:solidFill>
              <a:srgbClr val="FFFFFF"/>
            </a:solidFill>
            <a:ln w="9525">
              <a:solidFill>
                <a:srgbClr val="000000"/>
              </a:solidFill>
              <a:miter lim="800000"/>
              <a:headEnd/>
              <a:tailEnd/>
            </a:ln>
          </p:spPr>
          <p:txBody>
            <a:bodyPr/>
            <a:lstStyle/>
            <a:p>
              <a:pPr algn="ctr"/>
              <a:r>
                <a:rPr lang="en-US" sz="2000">
                  <a:latin typeface="Tahoma" pitchFamily="34" charset="0"/>
                </a:rPr>
                <a:t>Teori Keputusan</a:t>
              </a:r>
            </a:p>
          </p:txBody>
        </p:sp>
        <p:sp>
          <p:nvSpPr>
            <p:cNvPr id="183305" name="Freeform 9"/>
            <p:cNvSpPr>
              <a:spLocks/>
            </p:cNvSpPr>
            <p:nvPr/>
          </p:nvSpPr>
          <p:spPr bwMode="auto">
            <a:xfrm>
              <a:off x="528" y="1344"/>
              <a:ext cx="384" cy="2208"/>
            </a:xfrm>
            <a:custGeom>
              <a:avLst/>
              <a:gdLst/>
              <a:ahLst/>
              <a:cxnLst>
                <a:cxn ang="0">
                  <a:pos x="720" y="0"/>
                </a:cxn>
                <a:cxn ang="0">
                  <a:pos x="0" y="0"/>
                </a:cxn>
                <a:cxn ang="0">
                  <a:pos x="0" y="3420"/>
                </a:cxn>
                <a:cxn ang="0">
                  <a:pos x="720" y="3420"/>
                </a:cxn>
              </a:cxnLst>
              <a:rect l="0" t="0" r="r" b="b"/>
              <a:pathLst>
                <a:path w="720" h="3420">
                  <a:moveTo>
                    <a:pt x="720" y="0"/>
                  </a:moveTo>
                  <a:lnTo>
                    <a:pt x="0" y="0"/>
                  </a:lnTo>
                  <a:lnTo>
                    <a:pt x="0" y="3420"/>
                  </a:lnTo>
                  <a:lnTo>
                    <a:pt x="720" y="3420"/>
                  </a:lnTo>
                </a:path>
              </a:pathLst>
            </a:custGeom>
            <a:noFill/>
            <a:ln w="9525">
              <a:solidFill>
                <a:srgbClr val="000000"/>
              </a:solidFill>
              <a:round/>
              <a:headEnd type="none" w="med" len="med"/>
              <a:tailEnd type="triangle" w="med" len="med"/>
            </a:ln>
          </p:spPr>
          <p:txBody>
            <a:bodyPr/>
            <a:lstStyle/>
            <a:p>
              <a:endParaRPr lang="id-ID"/>
            </a:p>
          </p:txBody>
        </p:sp>
        <p:sp>
          <p:nvSpPr>
            <p:cNvPr id="183306" name="Line 10"/>
            <p:cNvSpPr>
              <a:spLocks noChangeShapeType="1"/>
            </p:cNvSpPr>
            <p:nvPr/>
          </p:nvSpPr>
          <p:spPr bwMode="auto">
            <a:xfrm>
              <a:off x="528" y="1776"/>
              <a:ext cx="339" cy="1"/>
            </a:xfrm>
            <a:prstGeom prst="line">
              <a:avLst/>
            </a:prstGeom>
            <a:noFill/>
            <a:ln w="9525">
              <a:solidFill>
                <a:srgbClr val="000000"/>
              </a:solidFill>
              <a:round/>
              <a:headEnd/>
              <a:tailEnd type="triangle" w="med" len="med"/>
            </a:ln>
          </p:spPr>
          <p:txBody>
            <a:bodyPr/>
            <a:lstStyle/>
            <a:p>
              <a:endParaRPr lang="id-ID"/>
            </a:p>
          </p:txBody>
        </p:sp>
        <p:sp>
          <p:nvSpPr>
            <p:cNvPr id="183307" name="Line 11"/>
            <p:cNvSpPr>
              <a:spLocks noChangeShapeType="1"/>
            </p:cNvSpPr>
            <p:nvPr/>
          </p:nvSpPr>
          <p:spPr bwMode="auto">
            <a:xfrm>
              <a:off x="528" y="2975"/>
              <a:ext cx="339" cy="1"/>
            </a:xfrm>
            <a:prstGeom prst="line">
              <a:avLst/>
            </a:prstGeom>
            <a:noFill/>
            <a:ln w="9525">
              <a:solidFill>
                <a:srgbClr val="000000"/>
              </a:solidFill>
              <a:round/>
              <a:headEnd/>
              <a:tailEnd type="triangle" w="med" len="med"/>
            </a:ln>
          </p:spPr>
          <p:txBody>
            <a:bodyPr/>
            <a:lstStyle/>
            <a:p>
              <a:endParaRPr lang="id-ID"/>
            </a:p>
          </p:txBody>
        </p:sp>
        <p:sp>
          <p:nvSpPr>
            <p:cNvPr id="183308" name="Freeform 12"/>
            <p:cNvSpPr>
              <a:spLocks/>
            </p:cNvSpPr>
            <p:nvPr/>
          </p:nvSpPr>
          <p:spPr bwMode="auto">
            <a:xfrm>
              <a:off x="3210" y="1824"/>
              <a:ext cx="246" cy="1901"/>
            </a:xfrm>
            <a:custGeom>
              <a:avLst/>
              <a:gdLst/>
              <a:ahLst/>
              <a:cxnLst>
                <a:cxn ang="0">
                  <a:pos x="720" y="0"/>
                </a:cxn>
                <a:cxn ang="0">
                  <a:pos x="0" y="0"/>
                </a:cxn>
                <a:cxn ang="0">
                  <a:pos x="0" y="3060"/>
                </a:cxn>
                <a:cxn ang="0">
                  <a:pos x="720" y="3060"/>
                </a:cxn>
              </a:cxnLst>
              <a:rect l="0" t="0" r="r" b="b"/>
              <a:pathLst>
                <a:path w="720" h="3060">
                  <a:moveTo>
                    <a:pt x="720" y="0"/>
                  </a:moveTo>
                  <a:lnTo>
                    <a:pt x="0" y="0"/>
                  </a:lnTo>
                  <a:lnTo>
                    <a:pt x="0" y="3060"/>
                  </a:lnTo>
                  <a:lnTo>
                    <a:pt x="720" y="3060"/>
                  </a:lnTo>
                </a:path>
              </a:pathLst>
            </a:custGeom>
            <a:noFill/>
            <a:ln w="9525">
              <a:solidFill>
                <a:srgbClr val="000000"/>
              </a:solidFill>
              <a:round/>
              <a:headEnd type="triangle" w="med" len="med"/>
              <a:tailEnd type="triangle" w="med" len="med"/>
            </a:ln>
          </p:spPr>
          <p:txBody>
            <a:bodyPr/>
            <a:lstStyle/>
            <a:p>
              <a:endParaRPr lang="id-ID"/>
            </a:p>
          </p:txBody>
        </p:sp>
        <p:sp>
          <p:nvSpPr>
            <p:cNvPr id="183309" name="Line 13"/>
            <p:cNvSpPr>
              <a:spLocks noChangeShapeType="1"/>
            </p:cNvSpPr>
            <p:nvPr/>
          </p:nvSpPr>
          <p:spPr bwMode="auto">
            <a:xfrm>
              <a:off x="3210" y="2256"/>
              <a:ext cx="246" cy="1"/>
            </a:xfrm>
            <a:prstGeom prst="line">
              <a:avLst/>
            </a:prstGeom>
            <a:noFill/>
            <a:ln w="9525">
              <a:solidFill>
                <a:srgbClr val="000000"/>
              </a:solidFill>
              <a:round/>
              <a:headEnd/>
              <a:tailEnd type="triangle" w="med" len="med"/>
            </a:ln>
          </p:spPr>
          <p:txBody>
            <a:bodyPr/>
            <a:lstStyle/>
            <a:p>
              <a:endParaRPr lang="id-ID"/>
            </a:p>
          </p:txBody>
        </p:sp>
        <p:sp>
          <p:nvSpPr>
            <p:cNvPr id="183310" name="Line 14"/>
            <p:cNvSpPr>
              <a:spLocks noChangeShapeType="1"/>
            </p:cNvSpPr>
            <p:nvPr/>
          </p:nvSpPr>
          <p:spPr bwMode="auto">
            <a:xfrm>
              <a:off x="3210" y="3251"/>
              <a:ext cx="246" cy="1"/>
            </a:xfrm>
            <a:prstGeom prst="line">
              <a:avLst/>
            </a:prstGeom>
            <a:noFill/>
            <a:ln w="9525">
              <a:solidFill>
                <a:srgbClr val="000000"/>
              </a:solidFill>
              <a:round/>
              <a:headEnd/>
              <a:tailEnd type="triangle" w="med" len="med"/>
            </a:ln>
          </p:spPr>
          <p:txBody>
            <a:bodyPr/>
            <a:lstStyle/>
            <a:p>
              <a:endParaRPr lang="id-ID"/>
            </a:p>
          </p:txBody>
        </p:sp>
        <p:sp>
          <p:nvSpPr>
            <p:cNvPr id="183311" name="Line 15"/>
            <p:cNvSpPr>
              <a:spLocks noChangeShapeType="1"/>
            </p:cNvSpPr>
            <p:nvPr/>
          </p:nvSpPr>
          <p:spPr bwMode="auto">
            <a:xfrm>
              <a:off x="3210" y="2784"/>
              <a:ext cx="246" cy="1"/>
            </a:xfrm>
            <a:prstGeom prst="line">
              <a:avLst/>
            </a:prstGeom>
            <a:noFill/>
            <a:ln w="9525">
              <a:solidFill>
                <a:srgbClr val="000000"/>
              </a:solidFill>
              <a:round/>
              <a:headEnd/>
              <a:tailEnd type="triangle" w="med" len="med"/>
            </a:ln>
          </p:spPr>
          <p:txBody>
            <a:bodyPr/>
            <a:lstStyle/>
            <a:p>
              <a:endParaRPr lang="id-ID"/>
            </a:p>
          </p:txBody>
        </p:sp>
        <p:sp>
          <p:nvSpPr>
            <p:cNvPr id="183312" name="Text Box 16"/>
            <p:cNvSpPr txBox="1">
              <a:spLocks noChangeArrowheads="1"/>
            </p:cNvSpPr>
            <p:nvPr/>
          </p:nvSpPr>
          <p:spPr bwMode="auto">
            <a:xfrm>
              <a:off x="3456" y="1584"/>
              <a:ext cx="1776" cy="432"/>
            </a:xfrm>
            <a:prstGeom prst="rect">
              <a:avLst/>
            </a:prstGeom>
            <a:noFill/>
            <a:ln w="9525">
              <a:solidFill>
                <a:srgbClr val="000000"/>
              </a:solidFill>
              <a:miter lim="800000"/>
              <a:headEnd/>
              <a:tailEnd/>
            </a:ln>
          </p:spPr>
          <p:txBody>
            <a:bodyPr/>
            <a:lstStyle/>
            <a:p>
              <a:r>
                <a:rPr lang="en-US" sz="1600">
                  <a:latin typeface="Tahoma" pitchFamily="34" charset="0"/>
                </a:rPr>
                <a:t> Pengertian dan Karakteristik Distribusi Probabilitas Normal</a:t>
              </a:r>
            </a:p>
          </p:txBody>
        </p:sp>
        <p:sp>
          <p:nvSpPr>
            <p:cNvPr id="183313" name="Text Box 17"/>
            <p:cNvSpPr txBox="1">
              <a:spLocks noChangeArrowheads="1"/>
            </p:cNvSpPr>
            <p:nvPr/>
          </p:nvSpPr>
          <p:spPr bwMode="auto">
            <a:xfrm>
              <a:off x="3456" y="2064"/>
              <a:ext cx="1776" cy="359"/>
            </a:xfrm>
            <a:prstGeom prst="rect">
              <a:avLst/>
            </a:prstGeom>
            <a:solidFill>
              <a:srgbClr val="FF99FF"/>
            </a:solidFill>
            <a:ln w="9525">
              <a:solidFill>
                <a:srgbClr val="000000"/>
              </a:solidFill>
              <a:miter lim="800000"/>
              <a:headEnd/>
              <a:tailEnd/>
            </a:ln>
          </p:spPr>
          <p:txBody>
            <a:bodyPr/>
            <a:lstStyle/>
            <a:p>
              <a:r>
                <a:rPr lang="en-US" sz="1600">
                  <a:latin typeface="Tahoma" pitchFamily="34" charset="0"/>
                </a:rPr>
                <a:t>Distribusi Probabilitas Normal Standar</a:t>
              </a:r>
            </a:p>
          </p:txBody>
        </p:sp>
        <p:sp>
          <p:nvSpPr>
            <p:cNvPr id="183314" name="Text Box 18"/>
            <p:cNvSpPr txBox="1">
              <a:spLocks noChangeArrowheads="1"/>
            </p:cNvSpPr>
            <p:nvPr/>
          </p:nvSpPr>
          <p:spPr bwMode="auto">
            <a:xfrm>
              <a:off x="3454" y="2544"/>
              <a:ext cx="1776" cy="432"/>
            </a:xfrm>
            <a:prstGeom prst="rect">
              <a:avLst/>
            </a:prstGeom>
            <a:solidFill>
              <a:srgbClr val="FFFFFF"/>
            </a:solidFill>
            <a:ln w="9525">
              <a:solidFill>
                <a:srgbClr val="000000"/>
              </a:solidFill>
              <a:miter lim="800000"/>
              <a:headEnd/>
              <a:tailEnd/>
            </a:ln>
          </p:spPr>
          <p:txBody>
            <a:bodyPr/>
            <a:lstStyle/>
            <a:p>
              <a:r>
                <a:rPr lang="en-US" sz="1600">
                  <a:latin typeface="Tahoma" pitchFamily="34" charset="0"/>
                </a:rPr>
                <a:t>Penerapan Distribusi Probabilitas Normal Standar</a:t>
              </a:r>
            </a:p>
          </p:txBody>
        </p:sp>
        <p:sp>
          <p:nvSpPr>
            <p:cNvPr id="183315" name="Text Box 19"/>
            <p:cNvSpPr txBox="1">
              <a:spLocks noChangeArrowheads="1"/>
            </p:cNvSpPr>
            <p:nvPr/>
          </p:nvSpPr>
          <p:spPr bwMode="auto">
            <a:xfrm>
              <a:off x="3456" y="3024"/>
              <a:ext cx="1776" cy="379"/>
            </a:xfrm>
            <a:prstGeom prst="rect">
              <a:avLst/>
            </a:prstGeom>
            <a:solidFill>
              <a:srgbClr val="FFFFFF"/>
            </a:solidFill>
            <a:ln w="9525">
              <a:solidFill>
                <a:srgbClr val="000000"/>
              </a:solidFill>
              <a:miter lim="800000"/>
              <a:headEnd/>
              <a:tailEnd/>
            </a:ln>
          </p:spPr>
          <p:txBody>
            <a:bodyPr/>
            <a:lstStyle/>
            <a:p>
              <a:r>
                <a:rPr lang="en-US" sz="1600">
                  <a:latin typeface="Tahoma" pitchFamily="34" charset="0"/>
                </a:rPr>
                <a:t>Pendekatan Normal Terhadap Binomial</a:t>
              </a:r>
            </a:p>
          </p:txBody>
        </p:sp>
        <p:sp>
          <p:nvSpPr>
            <p:cNvPr id="183316" name="Text Box 20"/>
            <p:cNvSpPr txBox="1">
              <a:spLocks noChangeArrowheads="1"/>
            </p:cNvSpPr>
            <p:nvPr/>
          </p:nvSpPr>
          <p:spPr bwMode="auto">
            <a:xfrm>
              <a:off x="3456" y="3504"/>
              <a:ext cx="1776" cy="428"/>
            </a:xfrm>
            <a:prstGeom prst="rect">
              <a:avLst/>
            </a:prstGeom>
            <a:solidFill>
              <a:srgbClr val="FFFFFF"/>
            </a:solidFill>
            <a:ln w="9525">
              <a:solidFill>
                <a:srgbClr val="000000"/>
              </a:solidFill>
              <a:miter lim="800000"/>
              <a:headEnd/>
              <a:tailEnd/>
            </a:ln>
          </p:spPr>
          <p:txBody>
            <a:bodyPr/>
            <a:lstStyle/>
            <a:p>
              <a:r>
                <a:rPr lang="en-US" sz="1600">
                  <a:latin typeface="Tahoma" pitchFamily="34" charset="0"/>
                </a:rPr>
                <a:t>Menggunakan MS Excel untuk Distribusi Probabilitas</a:t>
              </a:r>
            </a:p>
          </p:txBody>
        </p:sp>
        <p:sp>
          <p:nvSpPr>
            <p:cNvPr id="183317" name="Line 21"/>
            <p:cNvSpPr>
              <a:spLocks noChangeShapeType="1"/>
            </p:cNvSpPr>
            <p:nvPr/>
          </p:nvSpPr>
          <p:spPr bwMode="auto">
            <a:xfrm flipV="1">
              <a:off x="2928" y="2928"/>
              <a:ext cx="288" cy="0"/>
            </a:xfrm>
            <a:prstGeom prst="line">
              <a:avLst/>
            </a:prstGeom>
            <a:noFill/>
            <a:ln w="9525">
              <a:solidFill>
                <a:schemeClr val="tx1"/>
              </a:solidFill>
              <a:miter lim="800000"/>
              <a:headEnd/>
              <a:tailEnd/>
            </a:ln>
            <a:effectLst/>
          </p:spPr>
          <p:txBody>
            <a:bodyPr wrap="none"/>
            <a:lstStyle/>
            <a:p>
              <a:endParaRPr lang="id-ID"/>
            </a:p>
          </p:txBody>
        </p:sp>
        <p:sp>
          <p:nvSpPr>
            <p:cNvPr id="183318" name="Line 22"/>
            <p:cNvSpPr>
              <a:spLocks noChangeShapeType="1"/>
            </p:cNvSpPr>
            <p:nvPr/>
          </p:nvSpPr>
          <p:spPr bwMode="auto">
            <a:xfrm>
              <a:off x="528" y="2399"/>
              <a:ext cx="339" cy="1"/>
            </a:xfrm>
            <a:prstGeom prst="line">
              <a:avLst/>
            </a:prstGeom>
            <a:noFill/>
            <a:ln w="9525">
              <a:solidFill>
                <a:srgbClr val="000000"/>
              </a:solidFill>
              <a:round/>
              <a:headEnd/>
              <a:tailEnd type="triangle" w="med" len="med"/>
            </a:ln>
          </p:spPr>
          <p:txBody>
            <a:bodyPr/>
            <a:lstStyle/>
            <a:p>
              <a:endParaRPr lang="id-ID"/>
            </a:p>
          </p:txBody>
        </p:sp>
      </p:grpSp>
      <p:sp>
        <p:nvSpPr>
          <p:cNvPr id="183319" name="Text Box 23"/>
          <p:cNvSpPr txBox="1">
            <a:spLocks noChangeArrowheads="1"/>
          </p:cNvSpPr>
          <p:nvPr/>
        </p:nvSpPr>
        <p:spPr bwMode="auto">
          <a:xfrm>
            <a:off x="762000" y="381000"/>
            <a:ext cx="7848600" cy="366713"/>
          </a:xfrm>
          <a:prstGeom prst="rect">
            <a:avLst/>
          </a:prstGeom>
          <a:noFill/>
          <a:ln w="9525">
            <a:noFill/>
            <a:miter lim="800000"/>
            <a:headEnd/>
            <a:tailEnd/>
          </a:ln>
          <a:effectLst/>
        </p:spPr>
        <p:txBody>
          <a:bodyPr>
            <a:spAutoFit/>
          </a:bodyPr>
          <a:lstStyle/>
          <a:p>
            <a:pPr eaLnBrk="1" hangingPunct="1">
              <a:spcBef>
                <a:spcPct val="50000"/>
              </a:spcBef>
            </a:pPr>
            <a:r>
              <a:rPr lang="en-US" b="1">
                <a:solidFill>
                  <a:schemeClr val="bg2"/>
                </a:solidFill>
                <a:latin typeface="Tahoma" pitchFamily="34" charset="0"/>
              </a:rPr>
              <a:t>Distribusi Probabilitas Normal			                     Bab 9</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Axis">
  <a:themeElements>
    <a:clrScheme name="Axis 8">
      <a:dk1>
        <a:srgbClr val="292929"/>
      </a:dk1>
      <a:lt1>
        <a:srgbClr val="FFFFFF"/>
      </a:lt1>
      <a:dk2>
        <a:srgbClr val="000000"/>
      </a:dk2>
      <a:lt2>
        <a:srgbClr val="808080"/>
      </a:lt2>
      <a:accent1>
        <a:srgbClr val="CC9900"/>
      </a:accent1>
      <a:accent2>
        <a:srgbClr val="CCCC99"/>
      </a:accent2>
      <a:accent3>
        <a:srgbClr val="FFFFFF"/>
      </a:accent3>
      <a:accent4>
        <a:srgbClr val="212121"/>
      </a:accent4>
      <a:accent5>
        <a:srgbClr val="E2CAAA"/>
      </a:accent5>
      <a:accent6>
        <a:srgbClr val="B9B98A"/>
      </a:accent6>
      <a:hlink>
        <a:srgbClr val="999933"/>
      </a:hlink>
      <a:folHlink>
        <a:srgbClr val="B2B2B2"/>
      </a:folHlink>
    </a:clrScheme>
    <a:fontScheme name="Axi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Axis 1">
        <a:dk1>
          <a:srgbClr val="080808"/>
        </a:dk1>
        <a:lt1>
          <a:srgbClr val="F8F8F8"/>
        </a:lt1>
        <a:dk2>
          <a:srgbClr val="330000"/>
        </a:dk2>
        <a:lt2>
          <a:srgbClr val="FFFFFF"/>
        </a:lt2>
        <a:accent1>
          <a:srgbClr val="FF9900"/>
        </a:accent1>
        <a:accent2>
          <a:srgbClr val="CC3300"/>
        </a:accent2>
        <a:accent3>
          <a:srgbClr val="ADAAAA"/>
        </a:accent3>
        <a:accent4>
          <a:srgbClr val="D4D4D4"/>
        </a:accent4>
        <a:accent5>
          <a:srgbClr val="FFCAAA"/>
        </a:accent5>
        <a:accent6>
          <a:srgbClr val="B92D00"/>
        </a:accent6>
        <a:hlink>
          <a:srgbClr val="CC6600"/>
        </a:hlink>
        <a:folHlink>
          <a:srgbClr val="B2B282"/>
        </a:folHlink>
      </a:clrScheme>
      <a:clrMap bg1="dk2" tx1="lt1" bg2="dk1" tx2="lt2" accent1="accent1" accent2="accent2" accent3="accent3" accent4="accent4" accent5="accent5" accent6="accent6" hlink="hlink" folHlink="folHlink"/>
    </a:extraClrScheme>
    <a:extraClrScheme>
      <a:clrScheme name="Axis 2">
        <a:dk1>
          <a:srgbClr val="333333"/>
        </a:dk1>
        <a:lt1>
          <a:srgbClr val="F8F8F8"/>
        </a:lt1>
        <a:dk2>
          <a:srgbClr val="800000"/>
        </a:dk2>
        <a:lt2>
          <a:srgbClr val="FFFFFF"/>
        </a:lt2>
        <a:accent1>
          <a:srgbClr val="CC9900"/>
        </a:accent1>
        <a:accent2>
          <a:srgbClr val="666666"/>
        </a:accent2>
        <a:accent3>
          <a:srgbClr val="C0AAAA"/>
        </a:accent3>
        <a:accent4>
          <a:srgbClr val="D4D4D4"/>
        </a:accent4>
        <a:accent5>
          <a:srgbClr val="E2CAAA"/>
        </a:accent5>
        <a:accent6>
          <a:srgbClr val="5C5C5C"/>
        </a:accent6>
        <a:hlink>
          <a:srgbClr val="CC6600"/>
        </a:hlink>
        <a:folHlink>
          <a:srgbClr val="95A587"/>
        </a:folHlink>
      </a:clrScheme>
      <a:clrMap bg1="dk2" tx1="lt1" bg2="dk1" tx2="lt2" accent1="accent1" accent2="accent2" accent3="accent3" accent4="accent4" accent5="accent5" accent6="accent6" hlink="hlink" folHlink="folHlink"/>
    </a:extraClrScheme>
    <a:extraClrScheme>
      <a:clrScheme name="Axis 3">
        <a:dk1>
          <a:srgbClr val="5F5F5F"/>
        </a:dk1>
        <a:lt1>
          <a:srgbClr val="A4BEE0"/>
        </a:lt1>
        <a:dk2>
          <a:srgbClr val="013253"/>
        </a:dk2>
        <a:lt2>
          <a:srgbClr val="FFFFFF"/>
        </a:lt2>
        <a:accent1>
          <a:srgbClr val="588480"/>
        </a:accent1>
        <a:accent2>
          <a:srgbClr val="6600FF"/>
        </a:accent2>
        <a:accent3>
          <a:srgbClr val="AAADB3"/>
        </a:accent3>
        <a:accent4>
          <a:srgbClr val="8BA2BF"/>
        </a:accent4>
        <a:accent5>
          <a:srgbClr val="B4C2C0"/>
        </a:accent5>
        <a:accent6>
          <a:srgbClr val="5C00E7"/>
        </a:accent6>
        <a:hlink>
          <a:srgbClr val="CCCC00"/>
        </a:hlink>
        <a:folHlink>
          <a:srgbClr val="5F5F5F"/>
        </a:folHlink>
      </a:clrScheme>
      <a:clrMap bg1="dk2" tx1="lt1" bg2="dk1" tx2="lt2" accent1="accent1" accent2="accent2" accent3="accent3" accent4="accent4" accent5="accent5" accent6="accent6" hlink="hlink" folHlink="folHlink"/>
    </a:extraClrScheme>
    <a:extraClrScheme>
      <a:clrScheme name="Axis 4">
        <a:dk1>
          <a:srgbClr val="003300"/>
        </a:dk1>
        <a:lt1>
          <a:srgbClr val="F8F8F8"/>
        </a:lt1>
        <a:dk2>
          <a:srgbClr val="3D4A1C"/>
        </a:dk2>
        <a:lt2>
          <a:srgbClr val="FFFFFF"/>
        </a:lt2>
        <a:accent1>
          <a:srgbClr val="99CC00"/>
        </a:accent1>
        <a:accent2>
          <a:srgbClr val="669900"/>
        </a:accent2>
        <a:accent3>
          <a:srgbClr val="AFB1AB"/>
        </a:accent3>
        <a:accent4>
          <a:srgbClr val="D4D4D4"/>
        </a:accent4>
        <a:accent5>
          <a:srgbClr val="CAE2AA"/>
        </a:accent5>
        <a:accent6>
          <a:srgbClr val="5C8A00"/>
        </a:accent6>
        <a:hlink>
          <a:srgbClr val="CC9900"/>
        </a:hlink>
        <a:folHlink>
          <a:srgbClr val="B2B282"/>
        </a:folHlink>
      </a:clrScheme>
      <a:clrMap bg1="dk2" tx1="lt1" bg2="dk1" tx2="lt2" accent1="accent1" accent2="accent2" accent3="accent3" accent4="accent4" accent5="accent5" accent6="accent6" hlink="hlink" folHlink="folHlink"/>
    </a:extraClrScheme>
    <a:extraClrScheme>
      <a:clrScheme name="Axis 5">
        <a:dk1>
          <a:srgbClr val="333333"/>
        </a:dk1>
        <a:lt1>
          <a:srgbClr val="F8F8F8"/>
        </a:lt1>
        <a:dk2>
          <a:srgbClr val="005D8C"/>
        </a:dk2>
        <a:lt2>
          <a:srgbClr val="FFFFFF"/>
        </a:lt2>
        <a:accent1>
          <a:srgbClr val="00CC99"/>
        </a:accent1>
        <a:accent2>
          <a:srgbClr val="0099CC"/>
        </a:accent2>
        <a:accent3>
          <a:srgbClr val="AAB6C5"/>
        </a:accent3>
        <a:accent4>
          <a:srgbClr val="D4D4D4"/>
        </a:accent4>
        <a:accent5>
          <a:srgbClr val="AAE2CA"/>
        </a:accent5>
        <a:accent6>
          <a:srgbClr val="008AB9"/>
        </a:accent6>
        <a:hlink>
          <a:srgbClr val="FFCC00"/>
        </a:hlink>
        <a:folHlink>
          <a:srgbClr val="D8D48C"/>
        </a:folHlink>
      </a:clrScheme>
      <a:clrMap bg1="dk2" tx1="lt1" bg2="dk1" tx2="lt2" accent1="accent1" accent2="accent2" accent3="accent3" accent4="accent4" accent5="accent5" accent6="accent6" hlink="hlink" folHlink="folHlink"/>
    </a:extraClrScheme>
    <a:extraClrScheme>
      <a:clrScheme name="Axis 6">
        <a:dk1>
          <a:srgbClr val="000000"/>
        </a:dk1>
        <a:lt1>
          <a:srgbClr val="ECAE00"/>
        </a:lt1>
        <a:dk2>
          <a:srgbClr val="FFFFFF"/>
        </a:dk2>
        <a:lt2>
          <a:srgbClr val="333333"/>
        </a:lt2>
        <a:accent1>
          <a:srgbClr val="CC6600"/>
        </a:accent1>
        <a:accent2>
          <a:srgbClr val="BA6D10"/>
        </a:accent2>
        <a:accent3>
          <a:srgbClr val="F4D3AA"/>
        </a:accent3>
        <a:accent4>
          <a:srgbClr val="000000"/>
        </a:accent4>
        <a:accent5>
          <a:srgbClr val="E2B8AA"/>
        </a:accent5>
        <a:accent6>
          <a:srgbClr val="A8620D"/>
        </a:accent6>
        <a:hlink>
          <a:srgbClr val="666633"/>
        </a:hlink>
        <a:folHlink>
          <a:srgbClr val="8D996D"/>
        </a:folHlink>
      </a:clrScheme>
      <a:clrMap bg1="lt1" tx1="dk1" bg2="lt2" tx2="dk2" accent1="accent1" accent2="accent2" accent3="accent3" accent4="accent4" accent5="accent5" accent6="accent6" hlink="hlink" folHlink="folHlink"/>
    </a:extraClrScheme>
    <a:extraClrScheme>
      <a:clrScheme name="Axis 7">
        <a:dk1>
          <a:srgbClr val="000000"/>
        </a:dk1>
        <a:lt1>
          <a:srgbClr val="FFFFFF"/>
        </a:lt1>
        <a:dk2>
          <a:srgbClr val="372221"/>
        </a:dk2>
        <a:lt2>
          <a:srgbClr val="808080"/>
        </a:lt2>
        <a:accent1>
          <a:srgbClr val="009999"/>
        </a:accent1>
        <a:accent2>
          <a:srgbClr val="9AAC98"/>
        </a:accent2>
        <a:accent3>
          <a:srgbClr val="FFFFFF"/>
        </a:accent3>
        <a:accent4>
          <a:srgbClr val="000000"/>
        </a:accent4>
        <a:accent5>
          <a:srgbClr val="AACACA"/>
        </a:accent5>
        <a:accent6>
          <a:srgbClr val="8B9B89"/>
        </a:accent6>
        <a:hlink>
          <a:srgbClr val="666699"/>
        </a:hlink>
        <a:folHlink>
          <a:srgbClr val="B2B2B2"/>
        </a:folHlink>
      </a:clrScheme>
      <a:clrMap bg1="lt1" tx1="dk1" bg2="lt2" tx2="dk2" accent1="accent1" accent2="accent2" accent3="accent3" accent4="accent4" accent5="accent5" accent6="accent6" hlink="hlink" folHlink="folHlink"/>
    </a:extraClrScheme>
    <a:extraClrScheme>
      <a:clrScheme name="Axis 8">
        <a:dk1>
          <a:srgbClr val="292929"/>
        </a:dk1>
        <a:lt1>
          <a:srgbClr val="FFFFFF"/>
        </a:lt1>
        <a:dk2>
          <a:srgbClr val="000000"/>
        </a:dk2>
        <a:lt2>
          <a:srgbClr val="808080"/>
        </a:lt2>
        <a:accent1>
          <a:srgbClr val="CC9900"/>
        </a:accent1>
        <a:accent2>
          <a:srgbClr val="CCCC99"/>
        </a:accent2>
        <a:accent3>
          <a:srgbClr val="FFFFFF"/>
        </a:accent3>
        <a:accent4>
          <a:srgbClr val="212121"/>
        </a:accent4>
        <a:accent5>
          <a:srgbClr val="E2CAAA"/>
        </a:accent5>
        <a:accent6>
          <a:srgbClr val="B9B98A"/>
        </a:accent6>
        <a:hlink>
          <a:srgbClr val="999933"/>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Axis</Template>
  <TotalTime>930</TotalTime>
  <Words>1006</Words>
  <Application>Microsoft PowerPoint</Application>
  <PresentationFormat>On-screen Show (4:3)</PresentationFormat>
  <Paragraphs>236</Paragraphs>
  <Slides>26</Slides>
  <Notes>0</Notes>
  <HiddenSlides>0</HiddenSlides>
  <MMClips>0</MMClips>
  <ScaleCrop>false</ScaleCrop>
  <HeadingPairs>
    <vt:vector size="6" baseType="variant">
      <vt:variant>
        <vt:lpstr>Theme</vt:lpstr>
      </vt:variant>
      <vt:variant>
        <vt:i4>1</vt:i4>
      </vt:variant>
      <vt:variant>
        <vt:lpstr>Embedded OLE Servers</vt:lpstr>
      </vt:variant>
      <vt:variant>
        <vt:i4>0</vt:i4>
      </vt:variant>
      <vt:variant>
        <vt:lpstr>Slide Titles</vt:lpstr>
      </vt:variant>
      <vt:variant>
        <vt:i4>26</vt:i4>
      </vt:variant>
    </vt:vector>
  </HeadingPairs>
  <TitlesOfParts>
    <vt:vector size="27" baseType="lpstr">
      <vt:lpstr>Axis</vt:lpstr>
      <vt:lpstr>Slide 1</vt:lpstr>
      <vt:lpstr>OUTLINE</vt:lpstr>
      <vt:lpstr>Slide 3</vt:lpstr>
      <vt:lpstr>DEFINISI KURVA NORMAL</vt:lpstr>
      <vt:lpstr>Slide 5</vt:lpstr>
      <vt:lpstr>Slide 6</vt:lpstr>
      <vt:lpstr>Slide 7</vt:lpstr>
      <vt:lpstr>Slide 8</vt:lpstr>
      <vt:lpstr>OUTLINE</vt:lpstr>
      <vt:lpstr>Slide 10</vt:lpstr>
      <vt:lpstr>Slide 11</vt:lpstr>
      <vt:lpstr>OUTLINE</vt:lpstr>
      <vt:lpstr>Slide 13</vt:lpstr>
      <vt:lpstr>Slide 14</vt:lpstr>
      <vt:lpstr>Slide 15</vt:lpstr>
      <vt:lpstr>PENERAPAN KURVA NORMAL</vt:lpstr>
      <vt:lpstr>OUTLINE</vt:lpstr>
      <vt:lpstr>PENDEKATAN NORMAL TERHADAP BINOMIAL </vt:lpstr>
      <vt:lpstr>DALIL PENDEKATAN NORMAL TERHADAP BINOMIAL</vt:lpstr>
      <vt:lpstr>OUTLINE</vt:lpstr>
      <vt:lpstr>MENGGUNAKAN MS EXCEL</vt:lpstr>
      <vt:lpstr>MENGGUNAKAN MS EXCEL</vt:lpstr>
      <vt:lpstr>MENGGUNAKAN MS EXCEL</vt:lpstr>
      <vt:lpstr>Slide 24</vt:lpstr>
      <vt:lpstr>Slide 25</vt:lpstr>
      <vt:lpstr>Slide 26</vt:lpstr>
    </vt:vector>
  </TitlesOfParts>
  <Company>Universitas Mercu Buana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Suharyadi</dc:creator>
  <cp:lastModifiedBy>fujitsu</cp:lastModifiedBy>
  <cp:revision>86</cp:revision>
  <cp:lastPrinted>1601-01-01T00:00:00Z</cp:lastPrinted>
  <dcterms:created xsi:type="dcterms:W3CDTF">2003-06-14T04:26:09Z</dcterms:created>
  <dcterms:modified xsi:type="dcterms:W3CDTF">2016-11-23T07:51:22Z</dcterms:modified>
</cp:coreProperties>
</file>