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6" r:id="rId18"/>
    <p:sldId id="273" r:id="rId19"/>
    <p:sldId id="287" r:id="rId20"/>
    <p:sldId id="288" r:id="rId21"/>
    <p:sldId id="274" r:id="rId22"/>
    <p:sldId id="289" r:id="rId23"/>
    <p:sldId id="275" r:id="rId24"/>
    <p:sldId id="276" r:id="rId25"/>
    <p:sldId id="278" r:id="rId26"/>
    <p:sldId id="291" r:id="rId27"/>
    <p:sldId id="299" r:id="rId28"/>
    <p:sldId id="279" r:id="rId29"/>
    <p:sldId id="290" r:id="rId30"/>
    <p:sldId id="281" r:id="rId31"/>
    <p:sldId id="282" r:id="rId32"/>
    <p:sldId id="297" r:id="rId33"/>
    <p:sldId id="298" r:id="rId34"/>
    <p:sldId id="294" r:id="rId35"/>
    <p:sldId id="300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6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8F8149-21FB-43A2-A9C9-05E4B5EF0F88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CD884E3-4EE7-4560-BFAA-67BBC5CB0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wmf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5.wmf"/><Relationship Id="rId26" Type="http://schemas.openxmlformats.org/officeDocument/2006/relationships/image" Target="../media/image6.w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1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PENGUJIAN HIPOTESIS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Muji Gunarto, </a:t>
            </a:r>
            <a:r>
              <a:rPr lang="en-US" dirty="0" err="1"/>
              <a:t>S.Si</a:t>
            </a:r>
            <a:r>
              <a:rPr lang="en-US" dirty="0"/>
              <a:t>, </a:t>
            </a:r>
            <a:r>
              <a:rPr lang="en-US" dirty="0" err="1"/>
              <a:t>M.Si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•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Nol</a:t>
            </a:r>
            <a:r>
              <a:rPr lang="en-US" sz="3200" dirty="0"/>
              <a:t> (H0)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menyatakan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pasti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parameter. </a:t>
            </a:r>
          </a:p>
          <a:p>
            <a:pPr algn="ctr">
              <a:buNone/>
            </a:pPr>
            <a:r>
              <a:rPr lang="en-US" sz="3200" dirty="0"/>
              <a:t>	H0 → </a:t>
            </a:r>
            <a:r>
              <a:rPr lang="en-US" sz="3200" dirty="0" err="1"/>
              <a:t>ditulis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persamaan</a:t>
            </a:r>
            <a:r>
              <a:rPr lang="en-US" sz="3200" dirty="0"/>
              <a:t> (=)</a:t>
            </a:r>
          </a:p>
          <a:p>
            <a:pPr algn="ctr">
              <a:buNone/>
            </a:pPr>
            <a:endParaRPr lang="en-US" sz="3200" dirty="0"/>
          </a:p>
          <a:p>
            <a:pPr algn="ctr"/>
            <a:r>
              <a:rPr lang="en-US" sz="3200" dirty="0"/>
              <a:t>•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Nilai</a:t>
            </a:r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Alternatif</a:t>
            </a:r>
            <a:r>
              <a:rPr lang="en-US" sz="3200" dirty="0"/>
              <a:t> (H1 </a:t>
            </a:r>
            <a:r>
              <a:rPr lang="en-US" sz="3200" dirty="0" err="1"/>
              <a:t>atau</a:t>
            </a:r>
            <a:r>
              <a:rPr lang="en-US" sz="3200" dirty="0"/>
              <a:t> HA)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kemungkinan</a:t>
            </a:r>
            <a:r>
              <a:rPr lang="en-US" sz="3200" dirty="0"/>
              <a:t>. </a:t>
            </a:r>
          </a:p>
          <a:p>
            <a:pPr algn="ctr">
              <a:buNone/>
            </a:pPr>
            <a:r>
              <a:rPr lang="en-US" sz="3200" dirty="0"/>
              <a:t>H1 </a:t>
            </a:r>
            <a:r>
              <a:rPr lang="en-US" sz="3200" dirty="0" err="1"/>
              <a:t>atau</a:t>
            </a:r>
            <a:r>
              <a:rPr lang="en-US" sz="3200" dirty="0"/>
              <a:t> HA → </a:t>
            </a:r>
            <a:r>
              <a:rPr lang="en-US" sz="3200" dirty="0" err="1"/>
              <a:t>ditulis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pertidaksamaan</a:t>
            </a:r>
            <a:r>
              <a:rPr lang="en-US" sz="3200" dirty="0"/>
              <a:t> (&lt; ; &gt; ; ≠)</a:t>
            </a:r>
          </a:p>
          <a:p>
            <a:pPr algn="ctr"/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4.(</a:t>
            </a:r>
            <a:r>
              <a:rPr lang="en-US" b="1" dirty="0" err="1"/>
              <a:t>lihat</a:t>
            </a:r>
            <a:r>
              <a:rPr lang="en-US" b="1" dirty="0"/>
              <a:t> </a:t>
            </a:r>
            <a:r>
              <a:rPr lang="en-US" b="1" dirty="0" err="1"/>
              <a:t>Contoh</a:t>
            </a:r>
            <a:r>
              <a:rPr lang="en-US" b="1" dirty="0"/>
              <a:t> 1.)</a:t>
            </a:r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lama, rata-rata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50 </a:t>
            </a:r>
            <a:r>
              <a:rPr lang="en-US" dirty="0" err="1"/>
              <a:t>menit</a:t>
            </a:r>
            <a:r>
              <a:rPr lang="en-US" dirty="0"/>
              <a:t>. Kita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sekretariat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:</a:t>
            </a:r>
          </a:p>
          <a:p>
            <a:endParaRPr lang="en-US" dirty="0"/>
          </a:p>
          <a:p>
            <a:r>
              <a:rPr lang="en-US" i="1" dirty="0"/>
              <a:t>H</a:t>
            </a:r>
            <a:r>
              <a:rPr lang="en-US" dirty="0"/>
              <a:t>0 : μ = 50 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)</a:t>
            </a:r>
          </a:p>
          <a:p>
            <a:r>
              <a:rPr lang="en-US" i="1" dirty="0"/>
              <a:t>H</a:t>
            </a:r>
            <a:r>
              <a:rPr lang="en-US" dirty="0"/>
              <a:t>1 : μ ≠ 50 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atau</a:t>
            </a:r>
            <a:endParaRPr lang="en-US" dirty="0"/>
          </a:p>
          <a:p>
            <a:r>
              <a:rPr lang="en-US" i="1" dirty="0"/>
              <a:t>H</a:t>
            </a:r>
            <a:r>
              <a:rPr lang="en-US" dirty="0"/>
              <a:t>0 : μ = 50 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lama)</a:t>
            </a:r>
          </a:p>
          <a:p>
            <a:r>
              <a:rPr lang="en-US" i="1" dirty="0"/>
              <a:t>H</a:t>
            </a:r>
            <a:r>
              <a:rPr lang="en-US" dirty="0"/>
              <a:t>1 : μ &lt; 50 </a:t>
            </a:r>
            <a:r>
              <a:rPr lang="en-US" dirty="0" err="1"/>
              <a:t>menit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(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5 (</a:t>
            </a:r>
            <a:r>
              <a:rPr lang="en-US" b="1" dirty="0" err="1"/>
              <a:t>lihat</a:t>
            </a:r>
            <a:r>
              <a:rPr lang="en-US" b="1" dirty="0"/>
              <a:t> </a:t>
            </a:r>
            <a:r>
              <a:rPr lang="en-US" b="1" dirty="0" err="1"/>
              <a:t>Contoh</a:t>
            </a:r>
            <a:r>
              <a:rPr lang="en-US" b="1" dirty="0"/>
              <a:t> 2.)</a:t>
            </a:r>
            <a:endParaRPr lang="en-US" dirty="0"/>
          </a:p>
          <a:p>
            <a:r>
              <a:rPr lang="en-US" dirty="0" err="1"/>
              <a:t>Penerimaan</a:t>
            </a:r>
            <a:r>
              <a:rPr lang="en-US" dirty="0"/>
              <a:t> PERUMKA per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intensifikasi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karcis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= </a:t>
            </a:r>
            <a:r>
              <a:rPr lang="en-US" dirty="0" err="1"/>
              <a:t>Rp</a:t>
            </a:r>
            <a:r>
              <a:rPr lang="en-US" dirty="0"/>
              <a:t>. 3 </a:t>
            </a:r>
            <a:r>
              <a:rPr lang="en-US" dirty="0" err="1"/>
              <a:t>juta</a:t>
            </a:r>
            <a:r>
              <a:rPr lang="en-US" dirty="0"/>
              <a:t>.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endParaRPr lang="en-US" i="1" dirty="0"/>
          </a:p>
          <a:p>
            <a:r>
              <a:rPr lang="en-US" i="1" dirty="0"/>
              <a:t>H</a:t>
            </a:r>
            <a:r>
              <a:rPr lang="en-US" dirty="0"/>
              <a:t>0 : μ = 3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)</a:t>
            </a:r>
          </a:p>
          <a:p>
            <a:r>
              <a:rPr lang="en-US" i="1" dirty="0"/>
              <a:t>H</a:t>
            </a:r>
            <a:r>
              <a:rPr lang="en-US" dirty="0"/>
              <a:t>1 : μ ≠ 3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atau</a:t>
            </a:r>
            <a:endParaRPr lang="en-US" dirty="0"/>
          </a:p>
          <a:p>
            <a:r>
              <a:rPr lang="en-US" i="1" dirty="0"/>
              <a:t>H</a:t>
            </a:r>
            <a:r>
              <a:rPr lang="en-US" dirty="0"/>
              <a:t>0 : μ = 3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)</a:t>
            </a:r>
          </a:p>
          <a:p>
            <a:r>
              <a:rPr lang="en-US" i="1" dirty="0"/>
              <a:t>H</a:t>
            </a:r>
            <a:r>
              <a:rPr lang="en-US" dirty="0"/>
              <a:t>1 : μ &gt; 3 </a:t>
            </a:r>
            <a:r>
              <a:rPr lang="en-US" dirty="0" err="1"/>
              <a:t>juta</a:t>
            </a:r>
            <a:r>
              <a:rPr lang="en-US" dirty="0"/>
              <a:t> (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per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PERHATIKAN :</a:t>
            </a:r>
            <a:endParaRPr lang="en-US" u="sng" dirty="0"/>
          </a:p>
          <a:p>
            <a:r>
              <a:rPr lang="en-US" dirty="0"/>
              <a:t>•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2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(</a:t>
            </a:r>
            <a:r>
              <a:rPr lang="en-US" dirty="0" err="1"/>
              <a:t>kesalahan</a:t>
            </a:r>
            <a:r>
              <a:rPr lang="en-US" dirty="0"/>
              <a:t>= error = </a:t>
            </a:r>
            <a:r>
              <a:rPr lang="en-US" dirty="0" err="1"/>
              <a:t>galat</a:t>
            </a:r>
            <a:r>
              <a:rPr lang="en-US" dirty="0"/>
              <a:t>),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b="1" i="1" dirty="0" err="1"/>
              <a:t>Galat</a:t>
            </a:r>
            <a:r>
              <a:rPr lang="en-US" b="1" i="1" dirty="0"/>
              <a:t> </a:t>
            </a:r>
            <a:r>
              <a:rPr lang="en-US" b="1" i="1" dirty="0" err="1"/>
              <a:t>Jenis</a:t>
            </a:r>
            <a:r>
              <a:rPr lang="en-US" b="1" i="1" dirty="0"/>
              <a:t> 1 </a:t>
            </a:r>
            <a:r>
              <a:rPr lang="en-US" dirty="0"/>
              <a:t>→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(</a:t>
            </a:r>
            <a:r>
              <a:rPr lang="en-US" i="1" dirty="0"/>
              <a:t>H</a:t>
            </a:r>
            <a:r>
              <a:rPr lang="en-US" dirty="0"/>
              <a:t>0) yang </a:t>
            </a:r>
            <a:r>
              <a:rPr lang="en-US" dirty="0" err="1"/>
              <a:t>benar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Galat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1 </a:t>
            </a:r>
            <a:r>
              <a:rPr lang="en-US" dirty="0" err="1"/>
              <a:t>dinotasikan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α</a:t>
            </a:r>
          </a:p>
          <a:p>
            <a:pPr>
              <a:buNone/>
            </a:pPr>
            <a:r>
              <a:rPr lang="en-US" dirty="0"/>
              <a:t>	α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→ </a:t>
            </a:r>
            <a:r>
              <a:rPr lang="en-US" b="1" i="1" dirty="0" err="1"/>
              <a:t>taraf</a:t>
            </a:r>
            <a:r>
              <a:rPr lang="en-US" b="1" i="1" dirty="0"/>
              <a:t> </a:t>
            </a:r>
            <a:r>
              <a:rPr lang="en-US" b="1" i="1" dirty="0" err="1"/>
              <a:t>nyata</a:t>
            </a:r>
            <a:r>
              <a:rPr lang="en-US" b="1" i="1" dirty="0"/>
              <a:t> </a:t>
            </a:r>
            <a:r>
              <a:rPr lang="en-US" dirty="0" err="1"/>
              <a:t>uji</a:t>
            </a:r>
            <a:endParaRPr lang="en-US" dirty="0"/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Catatan</a:t>
            </a:r>
            <a:r>
              <a:rPr lang="en-US" dirty="0"/>
              <a:t> : </a:t>
            </a:r>
            <a:r>
              <a:rPr lang="en-US" dirty="0" err="1"/>
              <a:t>konsep</a:t>
            </a:r>
            <a:r>
              <a:rPr lang="en-US" dirty="0"/>
              <a:t> α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α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2. </a:t>
            </a:r>
            <a:r>
              <a:rPr lang="en-US" b="1" i="1" dirty="0" err="1"/>
              <a:t>Galat</a:t>
            </a:r>
            <a:r>
              <a:rPr lang="en-US" b="1" i="1" dirty="0"/>
              <a:t> </a:t>
            </a:r>
            <a:r>
              <a:rPr lang="en-US" b="1" i="1" dirty="0" err="1"/>
              <a:t>Jenis</a:t>
            </a:r>
            <a:r>
              <a:rPr lang="en-US" b="1" i="1" dirty="0"/>
              <a:t> 2 </a:t>
            </a:r>
            <a:r>
              <a:rPr lang="en-US" dirty="0"/>
              <a:t>→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(</a:t>
            </a:r>
            <a:r>
              <a:rPr lang="en-US" i="1" dirty="0"/>
              <a:t>H</a:t>
            </a:r>
            <a:r>
              <a:rPr lang="en-US" dirty="0"/>
              <a:t>0) yang </a:t>
            </a:r>
            <a:r>
              <a:rPr lang="en-US" dirty="0" err="1"/>
              <a:t>salah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Galat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2 </a:t>
            </a:r>
            <a:r>
              <a:rPr lang="en-US" dirty="0" err="1"/>
              <a:t>dinotasikan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β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dirty="0"/>
              <a:t>KESALAHAN/ERROR/GALAT</a:t>
            </a:r>
          </a:p>
          <a:p>
            <a:pPr>
              <a:buNone/>
            </a:pPr>
            <a:r>
              <a:rPr lang="en-US" dirty="0"/>
              <a:t>	JENIS 1 </a:t>
            </a:r>
            <a:r>
              <a:rPr lang="en-US" dirty="0" err="1"/>
              <a:t>dan</a:t>
            </a:r>
            <a:r>
              <a:rPr lang="en-US" dirty="0"/>
              <a:t> JENIS II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2057399"/>
          <a:ext cx="78486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140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HIPOTESIS</a:t>
                      </a:r>
                    </a:p>
                    <a:p>
                      <a:pPr algn="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KEPUTUSAN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H0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BENAR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H1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BENAR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TERIMA H0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KEPUTUSAN YG BETUL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(PROBABILITAS = 1-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α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tingkat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keyakinan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GALAT 2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(PROBABILITAS = </a:t>
                      </a:r>
                      <a:r>
                        <a:rPr lang="el-GR" b="1" dirty="0">
                          <a:solidFill>
                            <a:srgbClr val="FF0000"/>
                          </a:solidFill>
                        </a:rPr>
                        <a:t>β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14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TOLAK H0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GALAT 1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(PROBABILITAS = </a:t>
                      </a:r>
                      <a:r>
                        <a:rPr lang="el-GR" b="1" dirty="0">
                          <a:solidFill>
                            <a:srgbClr val="FF0000"/>
                          </a:solidFill>
                        </a:rPr>
                        <a:t>α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“TARAF NYATA”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KEPUTUSAN YG BETUL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(PROBABILITAS = 1-</a:t>
                      </a:r>
                      <a:r>
                        <a:rPr lang="el-GR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914400" y="2133600"/>
            <a:ext cx="220980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•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α </a:t>
            </a:r>
            <a:r>
              <a:rPr lang="en-US" dirty="0" err="1"/>
              <a:t>dan</a:t>
            </a:r>
            <a:r>
              <a:rPr lang="en-US" dirty="0"/>
              <a:t> β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•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sering</a:t>
            </a:r>
            <a:r>
              <a:rPr lang="en-US" b="1" dirty="0"/>
              <a:t> </a:t>
            </a:r>
            <a:r>
              <a:rPr lang="en-US" b="1" dirty="0" err="1"/>
              <a:t>berhubungan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dirty="0"/>
              <a:t>α</a:t>
            </a:r>
            <a:r>
              <a:rPr lang="en-US" b="1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α yang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β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b="1" i="1" dirty="0" err="1"/>
              <a:t>Prinsip</a:t>
            </a:r>
            <a:r>
              <a:rPr lang="en-US" b="1" i="1" dirty="0"/>
              <a:t> </a:t>
            </a:r>
            <a:r>
              <a:rPr lang="en-US" b="1" i="1" dirty="0" err="1"/>
              <a:t>pengujian</a:t>
            </a:r>
            <a:r>
              <a:rPr lang="en-US" b="1" i="1" dirty="0"/>
              <a:t> </a:t>
            </a:r>
            <a:r>
              <a:rPr lang="en-US" b="1" i="1" dirty="0" err="1"/>
              <a:t>hipotesa</a:t>
            </a:r>
            <a:r>
              <a:rPr lang="en-US" b="1" i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(z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 </a:t>
            </a:r>
            <a:r>
              <a:rPr lang="en-US" dirty="0" err="1"/>
              <a:t>hitung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(</a:t>
            </a:r>
            <a:r>
              <a:rPr lang="en-US" dirty="0" err="1"/>
              <a:t>Nilai</a:t>
            </a:r>
            <a:r>
              <a:rPr lang="en-US" dirty="0"/>
              <a:t> z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 </a:t>
            </a:r>
            <a:r>
              <a:rPr lang="en-US" dirty="0" err="1"/>
              <a:t>Tabel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b="1" i="1" dirty="0" err="1"/>
              <a:t>Titik</a:t>
            </a:r>
            <a:r>
              <a:rPr lang="en-US" b="1" i="1" dirty="0"/>
              <a:t> </a:t>
            </a:r>
            <a:r>
              <a:rPr lang="en-US" b="1" i="1" dirty="0" err="1"/>
              <a:t>Kritis</a:t>
            </a:r>
            <a:r>
              <a:rPr lang="en-US" b="1" i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Nilai</a:t>
            </a:r>
            <a:r>
              <a:rPr lang="en-US" dirty="0"/>
              <a:t> α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/>
              <a:t>z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/>
              <a:t>t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i="1" dirty="0" err="1"/>
              <a:t>arah</a:t>
            </a:r>
            <a:r>
              <a:rPr lang="en-US" b="1" i="1" dirty="0"/>
              <a:t> </a:t>
            </a:r>
            <a:r>
              <a:rPr lang="en-US" b="1" i="1" dirty="0" err="1"/>
              <a:t>pengujian</a:t>
            </a:r>
            <a:r>
              <a:rPr lang="en-US" b="1" i="1" dirty="0"/>
              <a:t>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II. ARAH </a:t>
            </a:r>
            <a:br>
              <a:rPr lang="en-US" dirty="0"/>
            </a:br>
            <a:r>
              <a:rPr lang="en-US" dirty="0"/>
              <a:t>PENGUJIAN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84136"/>
          </a:xfrm>
        </p:spPr>
        <p:txBody>
          <a:bodyPr>
            <a:normAutofit/>
          </a:bodyPr>
          <a:lstStyle/>
          <a:p>
            <a:r>
              <a:rPr lang="en-US" dirty="0"/>
              <a:t>•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: 1.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Arah</a:t>
            </a:r>
            <a:endParaRPr lang="en-US" dirty="0"/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Arah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	2.1.</a:t>
            </a:r>
            <a:r>
              <a:rPr lang="en-US" dirty="0"/>
              <a:t> </a:t>
            </a:r>
            <a:r>
              <a:rPr lang="en-US" b="1" dirty="0"/>
              <a:t>UJI SATU ARAH</a:t>
            </a:r>
            <a:endParaRPr lang="en-US" dirty="0"/>
          </a:p>
          <a:p>
            <a:pPr>
              <a:buNone/>
            </a:pPr>
            <a:r>
              <a:rPr lang="en-US" dirty="0"/>
              <a:t>	 </a:t>
            </a:r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1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r>
              <a:rPr lang="en-US" i="1" dirty="0"/>
              <a:t>H</a:t>
            </a:r>
            <a:r>
              <a:rPr lang="en-US" dirty="0"/>
              <a:t>0 :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(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=)</a:t>
            </a:r>
          </a:p>
          <a:p>
            <a:r>
              <a:rPr lang="en-US" i="1" dirty="0"/>
              <a:t>H</a:t>
            </a:r>
            <a:r>
              <a:rPr lang="en-US" dirty="0"/>
              <a:t>1 :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(&gt;)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(&lt;)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ct val="2000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Uji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tail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H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Ditulis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persamaan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(=)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Ha 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Ditulis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(&gt;)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(&lt;)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21336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800" dirty="0" err="1"/>
              <a:t>Contoh</a:t>
            </a:r>
            <a:r>
              <a:rPr lang="en-US" sz="2800" dirty="0"/>
              <a:t>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:</a:t>
            </a: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800" dirty="0"/>
              <a:t>	a. H</a:t>
            </a:r>
            <a:r>
              <a:rPr lang="en-US" sz="2800" baseline="-25000" dirty="0"/>
              <a:t>0</a:t>
            </a:r>
            <a:r>
              <a:rPr lang="en-US" sz="2800" dirty="0"/>
              <a:t>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= 50 </a:t>
            </a:r>
            <a:r>
              <a:rPr lang="en-US" sz="2800" dirty="0" err="1">
                <a:cs typeface="Arial" pitchFamily="34" charset="0"/>
              </a:rPr>
              <a:t>menit</a:t>
            </a:r>
            <a:endParaRPr lang="en-US" sz="2800" dirty="0"/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800" dirty="0"/>
              <a:t>	    Ha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&lt; 50 </a:t>
            </a:r>
            <a:r>
              <a:rPr lang="en-US" sz="2800" dirty="0" err="1">
                <a:cs typeface="Arial" pitchFamily="34" charset="0"/>
              </a:rPr>
              <a:t>menit</a:t>
            </a:r>
            <a:r>
              <a:rPr lang="en-US" sz="2800" dirty="0">
                <a:cs typeface="Arial" pitchFamily="34" charset="0"/>
              </a:rPr>
              <a:t> </a:t>
            </a:r>
            <a:endParaRPr lang="en-US" sz="2800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438400" y="5791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495800" y="3886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819400" y="4953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7"/>
          <p:cNvSpPr>
            <a:spLocks/>
          </p:cNvSpPr>
          <p:nvPr/>
        </p:nvSpPr>
        <p:spPr bwMode="auto">
          <a:xfrm>
            <a:off x="2438400" y="4178300"/>
            <a:ext cx="4114800" cy="1308100"/>
          </a:xfrm>
          <a:custGeom>
            <a:avLst/>
            <a:gdLst>
              <a:gd name="T0" fmla="*/ 0 w 2592"/>
              <a:gd name="T1" fmla="*/ 824 h 824"/>
              <a:gd name="T2" fmla="*/ 1296 w 2592"/>
              <a:gd name="T3" fmla="*/ 8 h 824"/>
              <a:gd name="T4" fmla="*/ 2592 w 2592"/>
              <a:gd name="T5" fmla="*/ 776 h 824"/>
              <a:gd name="T6" fmla="*/ 0 60000 65536"/>
              <a:gd name="T7" fmla="*/ 0 60000 65536"/>
              <a:gd name="T8" fmla="*/ 0 60000 65536"/>
              <a:gd name="T9" fmla="*/ 0 w 2592"/>
              <a:gd name="T10" fmla="*/ 0 h 824"/>
              <a:gd name="T11" fmla="*/ 2592 w 2592"/>
              <a:gd name="T12" fmla="*/ 824 h 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24">
                <a:moveTo>
                  <a:pt x="0" y="824"/>
                </a:moveTo>
                <a:cubicBezTo>
                  <a:pt x="432" y="420"/>
                  <a:pt x="864" y="16"/>
                  <a:pt x="1296" y="8"/>
                </a:cubicBezTo>
                <a:cubicBezTo>
                  <a:pt x="1728" y="0"/>
                  <a:pt x="2160" y="388"/>
                  <a:pt x="2592" y="7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981200" y="58674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-z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>
                <a:cs typeface="Arial" pitchFamily="34" charset="0"/>
              </a:rPr>
              <a:t> atau –t</a:t>
            </a:r>
            <a:r>
              <a:rPr lang="en-US" sz="2000" baseline="-25000">
                <a:cs typeface="Arial" pitchFamily="34" charset="0"/>
              </a:rPr>
              <a:t>(db;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)</a:t>
            </a:r>
            <a:endParaRPr lang="el-GR" sz="2000" baseline="-25000">
              <a:cs typeface="Arial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267200" y="5867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13" name="Text Box 20" descr="Granite"/>
          <p:cNvSpPr txBox="1">
            <a:spLocks noChangeArrowheads="1"/>
          </p:cNvSpPr>
          <p:nvPr/>
        </p:nvSpPr>
        <p:spPr bwMode="auto">
          <a:xfrm>
            <a:off x="2438400" y="5440363"/>
            <a:ext cx="381000" cy="27463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-25000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990600" y="461645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Luas daerah terarsir = </a:t>
            </a:r>
            <a:r>
              <a:rPr lang="el-GR" sz="2000">
                <a:cs typeface="Arial" pitchFamily="34" charset="0"/>
              </a:rPr>
              <a:t>α</a:t>
            </a: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 rot="587350">
            <a:off x="5048250" y="3735388"/>
            <a:ext cx="2209800" cy="685800"/>
          </a:xfrm>
          <a:prstGeom prst="wedgeRectCallout">
            <a:avLst>
              <a:gd name="adj1" fmla="val -60162"/>
              <a:gd name="adj2" fmla="val 132995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Daerah Penerimaan H</a:t>
            </a:r>
            <a:r>
              <a:rPr lang="en-US" b="1" baseline="-25000"/>
              <a:t>0</a:t>
            </a:r>
          </a:p>
        </p:txBody>
      </p:sp>
      <p:sp>
        <p:nvSpPr>
          <p:cNvPr id="16" name="AutoShape 24"/>
          <p:cNvSpPr>
            <a:spLocks noChangeArrowheads="1"/>
          </p:cNvSpPr>
          <p:nvPr/>
        </p:nvSpPr>
        <p:spPr bwMode="auto">
          <a:xfrm rot="10800000">
            <a:off x="76200" y="5715000"/>
            <a:ext cx="1752600" cy="762000"/>
          </a:xfrm>
          <a:prstGeom prst="wedgeRoundRectCallout">
            <a:avLst>
              <a:gd name="adj1" fmla="val -86417"/>
              <a:gd name="adj2" fmla="val 70620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b="1"/>
              <a:t>Daerah penolakan H</a:t>
            </a:r>
            <a:r>
              <a:rPr lang="en-US" b="1" baseline="-25000"/>
              <a:t>0</a:t>
            </a: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2362200" y="6324600"/>
            <a:ext cx="2819400" cy="533400"/>
          </a:xfrm>
          <a:prstGeom prst="wedgeEllipseCallout">
            <a:avLst>
              <a:gd name="adj1" fmla="val -32713"/>
              <a:gd name="adj2" fmla="val -735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Titik kritis z /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685800"/>
            <a:ext cx="822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800" dirty="0"/>
              <a:t>b. H</a:t>
            </a:r>
            <a:r>
              <a:rPr lang="en-US" sz="2800" baseline="-25000" dirty="0"/>
              <a:t>0</a:t>
            </a:r>
            <a:r>
              <a:rPr lang="en-US" sz="2800" dirty="0"/>
              <a:t>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= 50 </a:t>
            </a:r>
            <a:r>
              <a:rPr lang="en-US" sz="2800" dirty="0" err="1">
                <a:cs typeface="Arial" pitchFamily="34" charset="0"/>
              </a:rPr>
              <a:t>menit</a:t>
            </a:r>
            <a:endParaRPr lang="en-US" sz="2800" dirty="0"/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800" dirty="0"/>
              <a:t>	    Ha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&gt; 50 </a:t>
            </a:r>
            <a:r>
              <a:rPr lang="en-US" sz="2800" dirty="0" err="1">
                <a:cs typeface="Arial" pitchFamily="34" charset="0"/>
              </a:rPr>
              <a:t>menit</a:t>
            </a:r>
            <a:r>
              <a:rPr lang="en-US" sz="2800" dirty="0">
                <a:cs typeface="Arial" pitchFamily="34" charset="0"/>
              </a:rPr>
              <a:t> </a:t>
            </a:r>
            <a:endParaRPr lang="en-US" sz="2800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438400" y="4953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495800" y="3048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248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438400" y="3340100"/>
            <a:ext cx="4114800" cy="1308100"/>
          </a:xfrm>
          <a:custGeom>
            <a:avLst/>
            <a:gdLst>
              <a:gd name="T0" fmla="*/ 0 w 2592"/>
              <a:gd name="T1" fmla="*/ 824 h 824"/>
              <a:gd name="T2" fmla="*/ 1296 w 2592"/>
              <a:gd name="T3" fmla="*/ 8 h 824"/>
              <a:gd name="T4" fmla="*/ 2592 w 2592"/>
              <a:gd name="T5" fmla="*/ 776 h 824"/>
              <a:gd name="T6" fmla="*/ 0 60000 65536"/>
              <a:gd name="T7" fmla="*/ 0 60000 65536"/>
              <a:gd name="T8" fmla="*/ 0 60000 65536"/>
              <a:gd name="T9" fmla="*/ 0 w 2592"/>
              <a:gd name="T10" fmla="*/ 0 h 824"/>
              <a:gd name="T11" fmla="*/ 2592 w 2592"/>
              <a:gd name="T12" fmla="*/ 824 h 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24">
                <a:moveTo>
                  <a:pt x="0" y="824"/>
                </a:moveTo>
                <a:cubicBezTo>
                  <a:pt x="432" y="420"/>
                  <a:pt x="864" y="16"/>
                  <a:pt x="1296" y="8"/>
                </a:cubicBezTo>
                <a:cubicBezTo>
                  <a:pt x="1728" y="0"/>
                  <a:pt x="2160" y="388"/>
                  <a:pt x="2592" y="7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638800" y="50292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z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>
                <a:cs typeface="Arial" pitchFamily="34" charset="0"/>
              </a:rPr>
              <a:t> atau t</a:t>
            </a:r>
            <a:r>
              <a:rPr lang="en-US" sz="2000" baseline="-25000">
                <a:cs typeface="Arial" pitchFamily="34" charset="0"/>
              </a:rPr>
              <a:t>(db;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)</a:t>
            </a:r>
            <a:endParaRPr lang="el-GR" sz="2000" baseline="-25000">
              <a:cs typeface="Arial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267200" y="5105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13" name="Text Box 11" descr="Granite"/>
          <p:cNvSpPr txBox="1">
            <a:spLocks noChangeArrowheads="1"/>
          </p:cNvSpPr>
          <p:nvPr/>
        </p:nvSpPr>
        <p:spPr bwMode="auto">
          <a:xfrm>
            <a:off x="6248400" y="4602163"/>
            <a:ext cx="381000" cy="27463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-2500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553200" y="31242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Luas daerah terarsir = </a:t>
            </a:r>
            <a:r>
              <a:rPr lang="el-GR" sz="2000">
                <a:cs typeface="Arial" pitchFamily="34" charset="0"/>
              </a:rPr>
              <a:t>α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20530813">
            <a:off x="1765300" y="2968625"/>
            <a:ext cx="1830388" cy="696913"/>
          </a:xfrm>
          <a:prstGeom prst="wedgeRectCallout">
            <a:avLst>
              <a:gd name="adj1" fmla="val 67458"/>
              <a:gd name="adj2" fmla="val 147657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Daerah Penerimaan H</a:t>
            </a:r>
            <a:r>
              <a:rPr lang="en-US" b="1" baseline="-25000"/>
              <a:t>0</a:t>
            </a: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 rot="10800000">
            <a:off x="7086600" y="4114800"/>
            <a:ext cx="1752600" cy="762000"/>
          </a:xfrm>
          <a:prstGeom prst="wedgeRoundRectCallout">
            <a:avLst>
              <a:gd name="adj1" fmla="val 89310"/>
              <a:gd name="adj2" fmla="val -26458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b="1"/>
              <a:t>Daerah penolakan H</a:t>
            </a:r>
            <a:r>
              <a:rPr lang="en-US" b="1" baseline="-25000"/>
              <a:t>0</a:t>
            </a: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>
            <a:off x="5867400" y="5715000"/>
            <a:ext cx="1752600" cy="762000"/>
          </a:xfrm>
          <a:prstGeom prst="wedgeEllipseCallout">
            <a:avLst>
              <a:gd name="adj1" fmla="val -24546"/>
              <a:gd name="adj2" fmla="val -110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Titik kritis z atau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pPr algn="ctr"/>
            <a:r>
              <a:rPr lang="en-US" dirty="0"/>
              <a:t>I. PENDAHULUAN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239000" cy="5236536"/>
          </a:xfrm>
        </p:spPr>
        <p:txBody>
          <a:bodyPr/>
          <a:lstStyle/>
          <a:p>
            <a:pPr algn="ctr"/>
            <a:r>
              <a:rPr lang="en-US" dirty="0"/>
              <a:t>•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: </a:t>
            </a:r>
            <a:r>
              <a:rPr lang="en-US" b="1" dirty="0" err="1"/>
              <a:t>pernyataan</a:t>
            </a:r>
            <a:r>
              <a:rPr lang="en-US" b="1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 err="1"/>
              <a:t>dugaan</a:t>
            </a:r>
            <a:r>
              <a:rPr lang="en-US" b="1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populasi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Kebenaran</a:t>
            </a:r>
            <a:r>
              <a:rPr lang="en-US" dirty="0"/>
              <a:t> (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salahnya</a:t>
            </a:r>
            <a:r>
              <a:rPr lang="en-US" dirty="0"/>
              <a:t> )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b="1" dirty="0" err="1"/>
              <a:t>seluruh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dirty="0"/>
              <a:t>. </a:t>
            </a:r>
          </a:p>
          <a:p>
            <a:pPr algn="ctr">
              <a:buNone/>
            </a:pPr>
            <a:r>
              <a:rPr lang="en-US" dirty="0"/>
              <a:t>(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?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?)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/>
          <a:lstStyle/>
          <a:p>
            <a:pPr>
              <a:buNone/>
            </a:pPr>
            <a:r>
              <a:rPr lang="en-US" b="1" dirty="0"/>
              <a:t>	2.2</a:t>
            </a:r>
            <a:r>
              <a:rPr lang="en-US" dirty="0"/>
              <a:t> </a:t>
            </a:r>
            <a:r>
              <a:rPr lang="en-US" b="1" dirty="0"/>
              <a:t>UJI DUA ARAH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1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endParaRPr lang="en-US" dirty="0"/>
          </a:p>
          <a:p>
            <a:pPr>
              <a:buNone/>
            </a:pPr>
            <a:r>
              <a:rPr lang="en-US" i="1" dirty="0"/>
              <a:t>	H</a:t>
            </a:r>
            <a:r>
              <a:rPr lang="en-US" dirty="0"/>
              <a:t>0 :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(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=)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	H</a:t>
            </a:r>
            <a:r>
              <a:rPr lang="en-US" dirty="0"/>
              <a:t>1 :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≠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457200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Uji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tail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10668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	</a:t>
            </a:r>
            <a:r>
              <a:rPr lang="en-US" sz="2800" dirty="0"/>
              <a:t>    H</a:t>
            </a:r>
            <a:r>
              <a:rPr lang="en-US" sz="2800" baseline="-25000" dirty="0"/>
              <a:t>0</a:t>
            </a:r>
            <a:r>
              <a:rPr lang="en-US" sz="2800" dirty="0"/>
              <a:t>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= 50 </a:t>
            </a:r>
            <a:r>
              <a:rPr lang="en-US" sz="2800" dirty="0" err="1">
                <a:cs typeface="Arial" pitchFamily="34" charset="0"/>
              </a:rPr>
              <a:t>menit</a:t>
            </a:r>
            <a:endParaRPr lang="en-US" sz="2800" dirty="0"/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en-US" sz="2800" dirty="0"/>
              <a:t>	    Ha : </a:t>
            </a:r>
            <a:r>
              <a:rPr lang="el-GR" sz="2800" dirty="0">
                <a:cs typeface="Arial" pitchFamily="34" charset="0"/>
              </a:rPr>
              <a:t>μ</a:t>
            </a:r>
            <a:r>
              <a:rPr lang="en-US" sz="2800" dirty="0">
                <a:cs typeface="Arial" pitchFamily="34" charset="0"/>
              </a:rPr>
              <a:t> ≠ 50 </a:t>
            </a:r>
            <a:r>
              <a:rPr lang="en-US" sz="2800" dirty="0" err="1">
                <a:cs typeface="Arial" pitchFamily="34" charset="0"/>
              </a:rPr>
              <a:t>menit</a:t>
            </a:r>
            <a:r>
              <a:rPr lang="en-US" sz="2800" dirty="0">
                <a:cs typeface="Arial" pitchFamily="34" charset="0"/>
              </a:rPr>
              <a:t> 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438400" y="49530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4495800" y="3048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248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438400" y="3340100"/>
            <a:ext cx="4114800" cy="1308100"/>
          </a:xfrm>
          <a:custGeom>
            <a:avLst/>
            <a:gdLst>
              <a:gd name="T0" fmla="*/ 0 w 2592"/>
              <a:gd name="T1" fmla="*/ 824 h 824"/>
              <a:gd name="T2" fmla="*/ 1296 w 2592"/>
              <a:gd name="T3" fmla="*/ 8 h 824"/>
              <a:gd name="T4" fmla="*/ 2592 w 2592"/>
              <a:gd name="T5" fmla="*/ 776 h 824"/>
              <a:gd name="T6" fmla="*/ 0 60000 65536"/>
              <a:gd name="T7" fmla="*/ 0 60000 65536"/>
              <a:gd name="T8" fmla="*/ 0 60000 65536"/>
              <a:gd name="T9" fmla="*/ 0 w 2592"/>
              <a:gd name="T10" fmla="*/ 0 h 824"/>
              <a:gd name="T11" fmla="*/ 2592 w 2592"/>
              <a:gd name="T12" fmla="*/ 824 h 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92" h="824">
                <a:moveTo>
                  <a:pt x="0" y="824"/>
                </a:moveTo>
                <a:cubicBezTo>
                  <a:pt x="432" y="420"/>
                  <a:pt x="864" y="16"/>
                  <a:pt x="1296" y="8"/>
                </a:cubicBezTo>
                <a:cubicBezTo>
                  <a:pt x="1728" y="0"/>
                  <a:pt x="2160" y="388"/>
                  <a:pt x="2592" y="7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28800" y="5029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-z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/2</a:t>
            </a:r>
            <a:r>
              <a:rPr lang="en-US" sz="2000">
                <a:cs typeface="Arial" pitchFamily="34" charset="0"/>
              </a:rPr>
              <a:t> atau -t</a:t>
            </a:r>
            <a:r>
              <a:rPr lang="en-US" sz="2000" baseline="-25000">
                <a:cs typeface="Arial" pitchFamily="34" charset="0"/>
              </a:rPr>
              <a:t>(db;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/2)</a:t>
            </a:r>
            <a:endParaRPr lang="el-GR" sz="2000" baseline="-25000">
              <a:cs typeface="Arial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267200" y="5105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13" name="Text Box 11" descr="Granite"/>
          <p:cNvSpPr txBox="1">
            <a:spLocks noChangeArrowheads="1"/>
          </p:cNvSpPr>
          <p:nvPr/>
        </p:nvSpPr>
        <p:spPr bwMode="auto">
          <a:xfrm>
            <a:off x="6248400" y="4602163"/>
            <a:ext cx="381000" cy="27463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-2500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553200" y="31242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Luas daerah terarsir = </a:t>
            </a:r>
            <a:r>
              <a:rPr lang="el-GR" sz="2000">
                <a:cs typeface="Arial" pitchFamily="34" charset="0"/>
              </a:rPr>
              <a:t>α</a:t>
            </a:r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3284538" y="2514600"/>
            <a:ext cx="1820862" cy="696913"/>
          </a:xfrm>
          <a:prstGeom prst="wedgeRectCallout">
            <a:avLst>
              <a:gd name="adj1" fmla="val 19398"/>
              <a:gd name="adj2" fmla="val 20785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/>
              <a:t>Daerah Penerimaan H</a:t>
            </a:r>
            <a:r>
              <a:rPr lang="en-US" b="1" baseline="-25000"/>
              <a:t>0</a:t>
            </a: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 rot="10800000">
            <a:off x="7086600" y="4114800"/>
            <a:ext cx="1752600" cy="685800"/>
          </a:xfrm>
          <a:prstGeom prst="wedgeRoundRectCallout">
            <a:avLst>
              <a:gd name="adj1" fmla="val 89310"/>
              <a:gd name="adj2" fmla="val -34958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b="1"/>
              <a:t>Daerah penolakan H</a:t>
            </a:r>
            <a:r>
              <a:rPr lang="en-US" b="1" baseline="-25000"/>
              <a:t>0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2819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6" descr="Granite"/>
          <p:cNvSpPr txBox="1">
            <a:spLocks noChangeArrowheads="1"/>
          </p:cNvSpPr>
          <p:nvPr/>
        </p:nvSpPr>
        <p:spPr bwMode="auto">
          <a:xfrm>
            <a:off x="2438400" y="4648200"/>
            <a:ext cx="381000" cy="27463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-25000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 rot="10800000">
            <a:off x="381000" y="4038600"/>
            <a:ext cx="1752600" cy="685800"/>
          </a:xfrm>
          <a:prstGeom prst="wedgeRoundRectCallout">
            <a:avLst>
              <a:gd name="adj1" fmla="val -80981"/>
              <a:gd name="adj2" fmla="val -54634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b="1"/>
              <a:t>Daerah penolakan H</a:t>
            </a:r>
            <a:r>
              <a:rPr lang="en-US" b="1" baseline="-25000"/>
              <a:t>0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334000" y="5029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z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/2</a:t>
            </a:r>
            <a:r>
              <a:rPr lang="en-US" sz="2000">
                <a:cs typeface="Arial" pitchFamily="34" charset="0"/>
              </a:rPr>
              <a:t> atau t</a:t>
            </a:r>
            <a:r>
              <a:rPr lang="en-US" sz="2000" baseline="-25000">
                <a:cs typeface="Arial" pitchFamily="34" charset="0"/>
              </a:rPr>
              <a:t>(db;</a:t>
            </a:r>
            <a:r>
              <a:rPr lang="el-GR" sz="2000" baseline="-25000">
                <a:cs typeface="Arial" pitchFamily="34" charset="0"/>
              </a:rPr>
              <a:t>α</a:t>
            </a:r>
            <a:r>
              <a:rPr lang="en-US" sz="2000" baseline="-25000">
                <a:cs typeface="Arial" pitchFamily="34" charset="0"/>
              </a:rPr>
              <a:t>/2)</a:t>
            </a:r>
            <a:endParaRPr lang="el-GR" sz="2000" baseline="-2500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III. PENGERJAAN</a:t>
            </a:r>
            <a:br>
              <a:rPr lang="en-US" dirty="0"/>
            </a:br>
            <a:r>
              <a:rPr lang="en-US" dirty="0"/>
              <a:t>UJI HIPOTESIS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452408"/>
            <a:ext cx="7543800" cy="51603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b="1" dirty="0" err="1"/>
              <a:t>Enam</a:t>
            </a:r>
            <a:r>
              <a:rPr lang="en-US" b="1" dirty="0"/>
              <a:t> (6) </a:t>
            </a:r>
            <a:r>
              <a:rPr lang="en-US" b="1" dirty="0" err="1"/>
              <a:t>Langkah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Hipotesis</a:t>
            </a:r>
            <a:endParaRPr lang="en-US" b="1" dirty="0"/>
          </a:p>
          <a:p>
            <a:pPr>
              <a:buFont typeface="Wingdings 2"/>
              <a:buNone/>
            </a:pPr>
            <a:endParaRPr lang="en-US" b="1" dirty="0"/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H0 </a:t>
            </a:r>
            <a:r>
              <a:rPr lang="en-US" dirty="0" err="1"/>
              <a:t>dan</a:t>
            </a:r>
            <a:r>
              <a:rPr lang="en-US" dirty="0"/>
              <a:t> H1 (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) 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[α </a:t>
            </a:r>
            <a:r>
              <a:rPr lang="en-US" dirty="0" err="1"/>
              <a:t>atau</a:t>
            </a:r>
            <a:r>
              <a:rPr lang="en-US" dirty="0"/>
              <a:t> α/2]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[ z </a:t>
            </a:r>
            <a:r>
              <a:rPr lang="en-US" dirty="0" err="1"/>
              <a:t>atau</a:t>
            </a:r>
            <a:r>
              <a:rPr lang="en-US" dirty="0"/>
              <a:t> t]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-</a:t>
            </a:r>
            <a:r>
              <a:rPr lang="en-US" dirty="0" err="1"/>
              <a:t>penolakan</a:t>
            </a:r>
            <a:r>
              <a:rPr lang="en-US" dirty="0"/>
              <a:t> H0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ujinya</a:t>
            </a:r>
            <a:endParaRPr lang="en-US" dirty="0"/>
          </a:p>
          <a:p>
            <a:pPr marL="514350" indent="-514350">
              <a:buFont typeface="Wingdings 2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[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tolak</a:t>
            </a:r>
            <a:r>
              <a:rPr lang="en-US" dirty="0"/>
              <a:t> H0]</a:t>
            </a:r>
          </a:p>
          <a:p>
            <a:pPr>
              <a:buFont typeface="Wingdings 2"/>
              <a:buNone/>
            </a:pPr>
            <a:endParaRPr lang="en-US" dirty="0"/>
          </a:p>
          <a:p>
            <a:endParaRPr lang="en-US" dirty="0"/>
          </a:p>
          <a:p>
            <a:pPr>
              <a:buFont typeface="Wingdings 2"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94"/>
          <p:cNvGraphicFramePr>
            <a:graphicFrameLocks noGrp="1"/>
          </p:cNvGraphicFramePr>
          <p:nvPr/>
        </p:nvGraphicFramePr>
        <p:xfrm>
          <a:off x="419100" y="1285875"/>
          <a:ext cx="8305800" cy="3590925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r>
                        <a:rPr kumimoji="0" lang="en-US" sz="1800" b="1" i="1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Nilai Statistik Uji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r>
                        <a:rPr kumimoji="0" lang="en-US" sz="1800" b="1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Daerah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Kritis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σ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diketahui atau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n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  <a:sym typeface="Symbol" pitchFamily="18" charset="2"/>
                        </a:rPr>
                        <a:t>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σ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tidak diketahui dan </a:t>
                      </a:r>
                      <a:r>
                        <a:rPr kumimoji="0" lang="en-US" sz="1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n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&lt;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Object 299"/>
          <p:cNvGraphicFramePr>
            <a:graphicFrameLocks noChangeAspect="1"/>
          </p:cNvGraphicFramePr>
          <p:nvPr/>
        </p:nvGraphicFramePr>
        <p:xfrm>
          <a:off x="742950" y="2152650"/>
          <a:ext cx="712788" cy="26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3" imgW="634725" imgH="241195" progId="">
                  <p:embed/>
                </p:oleObj>
              </mc:Choice>
              <mc:Fallback>
                <p:oleObj name="Equation" r:id="rId3" imgW="634725" imgH="24119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152650"/>
                        <a:ext cx="712788" cy="26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02"/>
          <p:cNvGraphicFramePr>
            <a:graphicFrameLocks noChangeAspect="1"/>
          </p:cNvGraphicFramePr>
          <p:nvPr/>
        </p:nvGraphicFramePr>
        <p:xfrm>
          <a:off x="2682875" y="2014538"/>
          <a:ext cx="10509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5" imgW="952087" imgH="507780" progId="">
                  <p:embed/>
                </p:oleObj>
              </mc:Choice>
              <mc:Fallback>
                <p:oleObj name="Equation" r:id="rId5" imgW="952087" imgH="5077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014538"/>
                        <a:ext cx="1050925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04"/>
          <p:cNvGraphicFramePr>
            <a:graphicFrameLocks noChangeAspect="1"/>
          </p:cNvGraphicFramePr>
          <p:nvPr/>
        </p:nvGraphicFramePr>
        <p:xfrm>
          <a:off x="5029200" y="1857375"/>
          <a:ext cx="72231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7" imgW="660113" imgH="774364" progId="">
                  <p:embed/>
                </p:oleObj>
              </mc:Choice>
              <mc:Fallback>
                <p:oleObj name="Equation" r:id="rId7" imgW="660113" imgH="774364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857375"/>
                        <a:ext cx="722313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71"/>
          <p:cNvGraphicFramePr>
            <a:graphicFrameLocks noChangeAspect="1"/>
          </p:cNvGraphicFramePr>
          <p:nvPr/>
        </p:nvGraphicFramePr>
        <p:xfrm>
          <a:off x="6267450" y="1865313"/>
          <a:ext cx="23304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9" imgW="2120900" imgH="800100" progId="">
                  <p:embed/>
                </p:oleObj>
              </mc:Choice>
              <mc:Fallback>
                <p:oleObj name="Equation" r:id="rId9" imgW="2120900" imgH="8001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1865313"/>
                        <a:ext cx="2330450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77"/>
          <p:cNvGraphicFramePr>
            <a:graphicFrameLocks noChangeAspect="1"/>
          </p:cNvGraphicFramePr>
          <p:nvPr/>
        </p:nvGraphicFramePr>
        <p:xfrm>
          <a:off x="2781300" y="3305175"/>
          <a:ext cx="105092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11" imgW="952087" imgH="774364" progId="">
                  <p:embed/>
                </p:oleObj>
              </mc:Choice>
              <mc:Fallback>
                <p:oleObj name="Equation" r:id="rId11" imgW="952087" imgH="774364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3305175"/>
                        <a:ext cx="1050925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88"/>
          <p:cNvGraphicFramePr>
            <a:graphicFrameLocks noChangeAspect="1"/>
          </p:cNvGraphicFramePr>
          <p:nvPr/>
        </p:nvGraphicFramePr>
        <p:xfrm>
          <a:off x="739775" y="3430588"/>
          <a:ext cx="712788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13" imgW="634725" imgH="241195" progId="">
                  <p:embed/>
                </p:oleObj>
              </mc:Choice>
              <mc:Fallback>
                <p:oleObj name="Equation" r:id="rId13" imgW="634725" imgH="241195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3430588"/>
                        <a:ext cx="712788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89"/>
          <p:cNvGraphicFramePr>
            <a:graphicFrameLocks noChangeAspect="1"/>
          </p:cNvGraphicFramePr>
          <p:nvPr/>
        </p:nvGraphicFramePr>
        <p:xfrm>
          <a:off x="6229350" y="3314700"/>
          <a:ext cx="236696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14" imgW="2159000" imgH="800100" progId="">
                  <p:embed/>
                </p:oleObj>
              </mc:Choice>
              <mc:Fallback>
                <p:oleObj name="Equation" r:id="rId14" imgW="2159000" imgH="8001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3314700"/>
                        <a:ext cx="236696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91"/>
          <p:cNvGraphicFramePr>
            <a:graphicFrameLocks noChangeAspect="1"/>
          </p:cNvGraphicFramePr>
          <p:nvPr/>
        </p:nvGraphicFramePr>
        <p:xfrm>
          <a:off x="5068888" y="3305175"/>
          <a:ext cx="722312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6" imgW="660113" imgH="774364" progId="">
                  <p:embed/>
                </p:oleObj>
              </mc:Choice>
              <mc:Fallback>
                <p:oleObj name="Equation" r:id="rId16" imgW="660113" imgH="774364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888" y="3305175"/>
                        <a:ext cx="722312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470"/>
          <p:cNvSpPr txBox="1">
            <a:spLocks noChangeArrowheads="1"/>
          </p:cNvSpPr>
          <p:nvPr/>
        </p:nvSpPr>
        <p:spPr bwMode="auto">
          <a:xfrm>
            <a:off x="1066800" y="304800"/>
            <a:ext cx="6781800" cy="7848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UJI HIPOTESIS RATAAN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1 POPULASI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70"/>
          <p:cNvSpPr txBox="1">
            <a:spLocks noChangeArrowheads="1"/>
          </p:cNvSpPr>
          <p:nvPr/>
        </p:nvSpPr>
        <p:spPr bwMode="auto">
          <a:xfrm>
            <a:off x="1066800" y="304800"/>
            <a:ext cx="6781800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  <a:latin typeface="Arial" charset="0"/>
              </a:rPr>
              <a:t>UJI HIPOTESIS RATAAN -  2 POPULASI</a:t>
            </a:r>
          </a:p>
        </p:txBody>
      </p:sp>
      <p:graphicFrame>
        <p:nvGraphicFramePr>
          <p:cNvPr id="6" name="Group 148"/>
          <p:cNvGraphicFramePr>
            <a:graphicFrameLocks noGrp="1"/>
          </p:cNvGraphicFramePr>
          <p:nvPr/>
        </p:nvGraphicFramePr>
        <p:xfrm>
          <a:off x="419100" y="838200"/>
          <a:ext cx="8305800" cy="5885688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Nilai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Statistik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Uji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H</a:t>
                      </a:r>
                      <a:r>
                        <a:rPr kumimoji="0" lang="en-US" sz="18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Daerah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Kritis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σ</a:t>
                      </a:r>
                      <a:r>
                        <a:rPr kumimoji="0" lang="en-US" sz="14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dan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σ</a:t>
                      </a:r>
                      <a:r>
                        <a:rPr kumimoji="0" lang="en-US" sz="14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diketahui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σ</a:t>
                      </a:r>
                      <a:r>
                        <a:rPr kumimoji="0" lang="en-US" sz="14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= σ</a:t>
                      </a:r>
                      <a:r>
                        <a:rPr kumimoji="0" lang="en-US" sz="14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tapi tidak diketahui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                     dan tidak diketahui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8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8" name="Object 85"/>
          <p:cNvGraphicFramePr>
            <a:graphicFrameLocks noChangeAspect="1"/>
          </p:cNvGraphicFramePr>
          <p:nvPr/>
        </p:nvGraphicFramePr>
        <p:xfrm>
          <a:off x="571500" y="1495425"/>
          <a:ext cx="1076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3" imgW="1079032" imgH="241195" progId="">
                  <p:embed/>
                </p:oleObj>
              </mc:Choice>
              <mc:Fallback>
                <p:oleObj name="Equation" r:id="rId3" imgW="1079032" imgH="24119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495425"/>
                        <a:ext cx="1076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0" name="Object 87"/>
          <p:cNvGraphicFramePr>
            <a:graphicFrameLocks noChangeAspect="1"/>
          </p:cNvGraphicFramePr>
          <p:nvPr/>
        </p:nvGraphicFramePr>
        <p:xfrm>
          <a:off x="574675" y="2609850"/>
          <a:ext cx="1076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5" imgW="1079032" imgH="241195" progId="">
                  <p:embed/>
                </p:oleObj>
              </mc:Choice>
              <mc:Fallback>
                <p:oleObj name="Equation" r:id="rId5" imgW="1079032" imgH="241195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609850"/>
                        <a:ext cx="1076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2" name="Object 89"/>
          <p:cNvGraphicFramePr>
            <a:graphicFrameLocks noChangeAspect="1"/>
          </p:cNvGraphicFramePr>
          <p:nvPr/>
        </p:nvGraphicFramePr>
        <p:xfrm>
          <a:off x="574675" y="4781550"/>
          <a:ext cx="1076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6" imgW="1079032" imgH="241195" progId="">
                  <p:embed/>
                </p:oleObj>
              </mc:Choice>
              <mc:Fallback>
                <p:oleObj name="Equation" r:id="rId6" imgW="1079032" imgH="241195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4781550"/>
                        <a:ext cx="107632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0"/>
          <p:cNvGraphicFramePr>
            <a:graphicFrameLocks noChangeAspect="1"/>
          </p:cNvGraphicFramePr>
          <p:nvPr/>
        </p:nvGraphicFramePr>
        <p:xfrm>
          <a:off x="2162175" y="1371600"/>
          <a:ext cx="2047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7" imgW="2044700" imgH="533400" progId="">
                  <p:embed/>
                </p:oleObj>
              </mc:Choice>
              <mc:Fallback>
                <p:oleObj name="Equation" r:id="rId7" imgW="2044700" imgH="5334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1371600"/>
                        <a:ext cx="20478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2"/>
          <p:cNvGraphicFramePr>
            <a:graphicFrameLocks noChangeAspect="1"/>
          </p:cNvGraphicFramePr>
          <p:nvPr/>
        </p:nvGraphicFramePr>
        <p:xfrm>
          <a:off x="2286000" y="2476500"/>
          <a:ext cx="1981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9" imgW="1981200" imgH="901700" progId="">
                  <p:embed/>
                </p:oleObj>
              </mc:Choice>
              <mc:Fallback>
                <p:oleObj name="Equation" r:id="rId9" imgW="1981200" imgH="9017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476500"/>
                        <a:ext cx="19812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4"/>
          <p:cNvGraphicFramePr>
            <a:graphicFrameLocks noChangeAspect="1"/>
          </p:cNvGraphicFramePr>
          <p:nvPr/>
        </p:nvGraphicFramePr>
        <p:xfrm>
          <a:off x="1981200" y="3495675"/>
          <a:ext cx="25241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11" imgW="2527300" imgH="546100" progId="">
                  <p:embed/>
                </p:oleObj>
              </mc:Choice>
              <mc:Fallback>
                <p:oleObj name="Equation" r:id="rId11" imgW="2527300" imgH="5461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495675"/>
                        <a:ext cx="252412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0"/>
          <p:cNvGraphicFramePr>
            <a:graphicFrameLocks noChangeAspect="1"/>
          </p:cNvGraphicFramePr>
          <p:nvPr/>
        </p:nvGraphicFramePr>
        <p:xfrm>
          <a:off x="2219325" y="4629150"/>
          <a:ext cx="20288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13" imgW="2032000" imgH="1409700" progId="">
                  <p:embed/>
                </p:oleObj>
              </mc:Choice>
              <mc:Fallback>
                <p:oleObj name="Equation" r:id="rId13" imgW="2032000" imgH="14097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9325" y="4629150"/>
                        <a:ext cx="2028825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15"/>
          <p:cNvGraphicFramePr>
            <a:graphicFrameLocks noChangeAspect="1"/>
          </p:cNvGraphicFramePr>
          <p:nvPr/>
        </p:nvGraphicFramePr>
        <p:xfrm>
          <a:off x="2162175" y="6172200"/>
          <a:ext cx="6762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15" imgW="672808" imgH="241195" progId="">
                  <p:embed/>
                </p:oleObj>
              </mc:Choice>
              <mc:Fallback>
                <p:oleObj name="Equation" r:id="rId15" imgW="672808" imgH="241195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6172200"/>
                        <a:ext cx="676275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9"/>
          <p:cNvGraphicFramePr>
            <a:graphicFrameLocks noChangeAspect="1"/>
          </p:cNvGraphicFramePr>
          <p:nvPr/>
        </p:nvGraphicFramePr>
        <p:xfrm>
          <a:off x="4905375" y="1371600"/>
          <a:ext cx="1095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17" imgW="1091726" imgH="774364" progId="">
                  <p:embed/>
                </p:oleObj>
              </mc:Choice>
              <mc:Fallback>
                <p:oleObj name="Equation" r:id="rId17" imgW="1091726" imgH="774364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1371600"/>
                        <a:ext cx="10953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23"/>
          <p:cNvGraphicFramePr>
            <a:graphicFrameLocks noChangeAspect="1"/>
          </p:cNvGraphicFramePr>
          <p:nvPr/>
        </p:nvGraphicFramePr>
        <p:xfrm>
          <a:off x="6353175" y="2609850"/>
          <a:ext cx="216217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19" imgW="2159000" imgH="800100" progId="">
                  <p:embed/>
                </p:oleObj>
              </mc:Choice>
              <mc:Fallback>
                <p:oleObj name="Equation" r:id="rId19" imgW="2159000" imgH="8001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2609850"/>
                        <a:ext cx="216217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5"/>
          <p:cNvGraphicFramePr>
            <a:graphicFrameLocks noChangeAspect="1"/>
          </p:cNvGraphicFramePr>
          <p:nvPr/>
        </p:nvGraphicFramePr>
        <p:xfrm>
          <a:off x="6305550" y="4762500"/>
          <a:ext cx="2247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21" imgW="2247900" imgH="800100" progId="">
                  <p:embed/>
                </p:oleObj>
              </mc:Choice>
              <mc:Fallback>
                <p:oleObj name="Equation" r:id="rId21" imgW="2247900" imgH="80010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4762500"/>
                        <a:ext cx="22479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6"/>
          <p:cNvGraphicFramePr>
            <a:graphicFrameLocks noChangeAspect="1"/>
          </p:cNvGraphicFramePr>
          <p:nvPr/>
        </p:nvGraphicFramePr>
        <p:xfrm>
          <a:off x="4908550" y="2590800"/>
          <a:ext cx="1095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23" imgW="1091726" imgH="774364" progId="">
                  <p:embed/>
                </p:oleObj>
              </mc:Choice>
              <mc:Fallback>
                <p:oleObj name="Equation" r:id="rId23" imgW="1091726" imgH="774364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550" y="2590800"/>
                        <a:ext cx="10953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47"/>
          <p:cNvGraphicFramePr>
            <a:graphicFrameLocks noChangeAspect="1"/>
          </p:cNvGraphicFramePr>
          <p:nvPr/>
        </p:nvGraphicFramePr>
        <p:xfrm>
          <a:off x="4908550" y="4752975"/>
          <a:ext cx="1095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24" imgW="1091726" imgH="774364" progId="">
                  <p:embed/>
                </p:oleObj>
              </mc:Choice>
              <mc:Fallback>
                <p:oleObj name="Equation" r:id="rId24" imgW="1091726" imgH="774364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550" y="4752975"/>
                        <a:ext cx="10953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48"/>
          <p:cNvGraphicFramePr>
            <a:graphicFrameLocks noChangeAspect="1"/>
          </p:cNvGraphicFramePr>
          <p:nvPr/>
        </p:nvGraphicFramePr>
        <p:xfrm>
          <a:off x="6324600" y="1371600"/>
          <a:ext cx="23304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25" imgW="2120900" imgH="800100" progId="">
                  <p:embed/>
                </p:oleObj>
              </mc:Choice>
              <mc:Fallback>
                <p:oleObj name="Equation" r:id="rId25" imgW="2120900" imgH="80010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371600"/>
                        <a:ext cx="2330450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IV. LATIHAN SOAL </a:t>
            </a:r>
            <a:br>
              <a:rPr lang="en-US" dirty="0"/>
            </a:br>
            <a:r>
              <a:rPr lang="en-US" dirty="0"/>
              <a:t>UJI HIPOTESIS - RATAAN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543800" cy="5160336"/>
          </a:xfrm>
        </p:spPr>
        <p:txBody>
          <a:bodyPr>
            <a:normAutofit/>
          </a:bodyPr>
          <a:lstStyle/>
          <a:p>
            <a:r>
              <a:rPr lang="en-US" b="1" dirty="0" err="1"/>
              <a:t>Enam</a:t>
            </a:r>
            <a:r>
              <a:rPr lang="en-US" b="1" dirty="0"/>
              <a:t> (6) </a:t>
            </a:r>
            <a:r>
              <a:rPr lang="en-US" b="1" dirty="0" err="1"/>
              <a:t>Langkah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Hipotesis</a:t>
            </a:r>
            <a:endParaRPr lang="en-US" b="1" dirty="0"/>
          </a:p>
          <a:p>
            <a:pPr>
              <a:buNone/>
            </a:pPr>
            <a:endParaRPr lang="en-US" b="1" dirty="0"/>
          </a:p>
          <a:p>
            <a:pPr marL="514350" indent="-514350">
              <a:buAutoNum type="arabicPeriod"/>
            </a:pP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H0 </a:t>
            </a:r>
            <a:r>
              <a:rPr lang="en-US" dirty="0" err="1"/>
              <a:t>dan</a:t>
            </a:r>
            <a:r>
              <a:rPr lang="en-US" dirty="0"/>
              <a:t> H1 (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) </a:t>
            </a:r>
          </a:p>
          <a:p>
            <a:pPr marL="514350" indent="-514350">
              <a:buAutoNum type="arabicPeriod"/>
            </a:pP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[α </a:t>
            </a:r>
            <a:r>
              <a:rPr lang="en-US" dirty="0" err="1"/>
              <a:t>atau</a:t>
            </a:r>
            <a:r>
              <a:rPr lang="en-US" dirty="0"/>
              <a:t> α/2]</a:t>
            </a:r>
          </a:p>
          <a:p>
            <a:pPr marL="514350" indent="-514350"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[ z </a:t>
            </a:r>
            <a:r>
              <a:rPr lang="en-US" dirty="0" err="1"/>
              <a:t>atau</a:t>
            </a:r>
            <a:r>
              <a:rPr lang="en-US" dirty="0"/>
              <a:t> t]</a:t>
            </a:r>
          </a:p>
          <a:p>
            <a:pPr marL="514350" indent="-514350"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-</a:t>
            </a:r>
            <a:r>
              <a:rPr lang="en-US" dirty="0" err="1"/>
              <a:t>penolakan</a:t>
            </a:r>
            <a:r>
              <a:rPr lang="en-US" dirty="0"/>
              <a:t> H0</a:t>
            </a:r>
          </a:p>
          <a:p>
            <a:pPr marL="514350" indent="-514350"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ujinya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[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tolak</a:t>
            </a:r>
            <a:r>
              <a:rPr lang="en-US" dirty="0"/>
              <a:t> H0]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/>
              <a:t>beberAPA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Nilai</a:t>
            </a:r>
            <a:r>
              <a:rPr lang="en-US" dirty="0"/>
              <a:t> z-</a:t>
            </a:r>
            <a:r>
              <a:rPr lang="en-US" dirty="0" err="1"/>
              <a:t>tabel</a:t>
            </a:r>
            <a:r>
              <a:rPr lang="en-US" dirty="0"/>
              <a:t> PENTING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057400"/>
            <a:ext cx="8229600" cy="11430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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Nilai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z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tabel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pada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tertentu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	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tabel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lengkap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 :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  <a:sym typeface="Wingdings" pitchFamily="2" charset="2"/>
              </a:rPr>
              <a:t>walpole</a:t>
            </a:r>
            <a:r>
              <a:rPr lang="en-US" sz="2800" dirty="0">
                <a:cs typeface="Arial" pitchFamily="34" charset="0"/>
                <a:sym typeface="Wingdings" pitchFamily="2" charset="2"/>
              </a:rPr>
              <a:t>, </a:t>
            </a:r>
            <a:r>
              <a:rPr lang="en-US" sz="2800" dirty="0" err="1">
                <a:cs typeface="Arial" pitchFamily="34" charset="0"/>
                <a:sym typeface="Wingdings" pitchFamily="2" charset="2"/>
              </a:rPr>
              <a:t>Tabel</a:t>
            </a:r>
            <a:r>
              <a:rPr lang="en-US" sz="2800" dirty="0">
                <a:cs typeface="Arial" pitchFamily="34" charset="0"/>
                <a:sym typeface="Wingdings" pitchFamily="2" charset="2"/>
              </a:rPr>
              <a:t> 4 </a:t>
            </a:r>
            <a:r>
              <a:rPr lang="en-US" sz="2800" dirty="0" err="1">
                <a:cs typeface="Arial" pitchFamily="34" charset="0"/>
                <a:sym typeface="Wingdings" pitchFamily="2" charset="2"/>
              </a:rPr>
              <a:t>hal</a:t>
            </a:r>
            <a:r>
              <a:rPr lang="en-US" sz="2800" dirty="0">
                <a:cs typeface="Arial" pitchFamily="34" charset="0"/>
                <a:sym typeface="Wingdings" pitchFamily="2" charset="2"/>
              </a:rPr>
              <a:t> 551)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		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71600" y="3048000"/>
            <a:ext cx="4953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dirty="0">
                <a:cs typeface="Arial" pitchFamily="34" charset="0"/>
              </a:rPr>
              <a:t>Z</a:t>
            </a:r>
            <a:r>
              <a:rPr lang="en-US" sz="2800" baseline="-25000" dirty="0">
                <a:cs typeface="Arial" pitchFamily="34" charset="0"/>
              </a:rPr>
              <a:t>5%	</a:t>
            </a:r>
            <a:r>
              <a:rPr lang="en-US" sz="2800" dirty="0">
                <a:cs typeface="Arial" pitchFamily="34" charset="0"/>
              </a:rPr>
              <a:t>  = Z</a:t>
            </a:r>
            <a:r>
              <a:rPr lang="en-US" sz="2800" baseline="-25000" dirty="0">
                <a:cs typeface="Arial" pitchFamily="34" charset="0"/>
              </a:rPr>
              <a:t>0,05</a:t>
            </a:r>
            <a:r>
              <a:rPr lang="en-US" sz="2800" dirty="0">
                <a:cs typeface="Arial" pitchFamily="34" charset="0"/>
              </a:rPr>
              <a:t>   = 1,64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dirty="0">
                <a:cs typeface="Arial" pitchFamily="34" charset="0"/>
              </a:rPr>
              <a:t>Z</a:t>
            </a:r>
            <a:r>
              <a:rPr lang="en-US" sz="2800" baseline="-25000" dirty="0">
                <a:cs typeface="Arial" pitchFamily="34" charset="0"/>
              </a:rPr>
              <a:t>1%</a:t>
            </a:r>
            <a:r>
              <a:rPr lang="en-US" sz="2800" dirty="0">
                <a:cs typeface="Arial" pitchFamily="34" charset="0"/>
              </a:rPr>
              <a:t>   = Z</a:t>
            </a:r>
            <a:r>
              <a:rPr lang="en-US" sz="2800" baseline="-25000" dirty="0">
                <a:cs typeface="Arial" pitchFamily="34" charset="0"/>
              </a:rPr>
              <a:t>0,01</a:t>
            </a:r>
            <a:r>
              <a:rPr lang="en-US" sz="2800" dirty="0">
                <a:cs typeface="Arial" pitchFamily="34" charset="0"/>
              </a:rPr>
              <a:t>   = 2,33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dirty="0">
                <a:cs typeface="Arial" pitchFamily="34" charset="0"/>
              </a:rPr>
              <a:t>Z</a:t>
            </a:r>
            <a:r>
              <a:rPr lang="en-US" sz="2800" baseline="-25000" dirty="0">
                <a:cs typeface="Arial" pitchFamily="34" charset="0"/>
              </a:rPr>
              <a:t>2,5%</a:t>
            </a:r>
            <a:r>
              <a:rPr lang="en-US" sz="2800" dirty="0">
                <a:cs typeface="Arial" pitchFamily="34" charset="0"/>
              </a:rPr>
              <a:t> = Z</a:t>
            </a:r>
            <a:r>
              <a:rPr lang="en-US" sz="2800" baseline="-25000" dirty="0">
                <a:cs typeface="Arial" pitchFamily="34" charset="0"/>
              </a:rPr>
              <a:t>0,025</a:t>
            </a:r>
            <a:r>
              <a:rPr lang="en-US" sz="2800" dirty="0">
                <a:cs typeface="Arial" pitchFamily="34" charset="0"/>
              </a:rPr>
              <a:t>  = 1,96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dirty="0">
                <a:cs typeface="Arial" pitchFamily="34" charset="0"/>
              </a:rPr>
              <a:t>Z</a:t>
            </a:r>
            <a:r>
              <a:rPr lang="en-US" sz="2800" baseline="-25000" dirty="0">
                <a:cs typeface="Arial" pitchFamily="34" charset="0"/>
              </a:rPr>
              <a:t>0,5%</a:t>
            </a:r>
            <a:r>
              <a:rPr lang="en-US" sz="2800" dirty="0">
                <a:cs typeface="Arial" pitchFamily="34" charset="0"/>
              </a:rPr>
              <a:t> = Z</a:t>
            </a:r>
            <a:r>
              <a:rPr lang="en-US" sz="2800" baseline="-25000" dirty="0">
                <a:cs typeface="Arial" pitchFamily="34" charset="0"/>
              </a:rPr>
              <a:t>0,005</a:t>
            </a:r>
            <a:r>
              <a:rPr lang="en-US" sz="2800" dirty="0">
                <a:cs typeface="Arial" pitchFamily="34" charset="0"/>
              </a:rPr>
              <a:t>  = 2,57</a:t>
            </a:r>
            <a:endParaRPr lang="el-GR" sz="28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239000" cy="3505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LATIHAN SOAL</a:t>
            </a:r>
            <a:br>
              <a:rPr lang="en-US" dirty="0"/>
            </a:br>
            <a:r>
              <a:rPr lang="en-US" dirty="0"/>
              <a:t>UJI HIPOTESIS RATAAN</a:t>
            </a:r>
            <a:br>
              <a:rPr lang="en-US" dirty="0"/>
            </a:br>
            <a:r>
              <a:rPr lang="en-US" dirty="0"/>
              <a:t>1 POPULASI </a:t>
            </a:r>
            <a:br>
              <a:rPr lang="en-US" dirty="0"/>
            </a:br>
            <a:r>
              <a:rPr lang="en-US" dirty="0"/>
              <a:t>(1 µ)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dirty="0"/>
              <a:t>SOAL 1</a:t>
            </a:r>
          </a:p>
          <a:p>
            <a:endParaRPr lang="en-US" dirty="0"/>
          </a:p>
          <a:p>
            <a:r>
              <a:rPr lang="en-US" dirty="0"/>
              <a:t>DARI 100 NASABAH BANK, RATA-RATA MELAKUKAN PENARIKAN $495/BULAN MELALUI ATM, DENGAN SIMPANGAN BAKU $45. DENGAN TARAF NYATA 1%, </a:t>
            </a:r>
          </a:p>
          <a:p>
            <a:pPr>
              <a:buNone/>
            </a:pPr>
            <a:r>
              <a:rPr lang="en-US" dirty="0"/>
              <a:t>	UJILAH :</a:t>
            </a:r>
          </a:p>
          <a:p>
            <a:pPr marL="285750" indent="-285750">
              <a:buNone/>
            </a:pPr>
            <a:r>
              <a:rPr lang="en-US" dirty="0">
                <a:latin typeface="+mj-lt"/>
                <a:cs typeface="Aharoni" pitchFamily="2" charset="-79"/>
              </a:rPr>
              <a:t>	a. </a:t>
            </a:r>
            <a:r>
              <a:rPr lang="en-US" dirty="0" err="1">
                <a:latin typeface="+mj-lt"/>
                <a:cs typeface="Aharoni" pitchFamily="2" charset="-79"/>
              </a:rPr>
              <a:t>Apakah</a:t>
            </a:r>
            <a:r>
              <a:rPr lang="en-US" dirty="0">
                <a:latin typeface="+mj-lt"/>
                <a:cs typeface="Aharoni" pitchFamily="2" charset="-79"/>
              </a:rPr>
              <a:t> rata-rata </a:t>
            </a:r>
            <a:r>
              <a:rPr lang="en-US" dirty="0" err="1">
                <a:latin typeface="+mj-lt"/>
                <a:cs typeface="Aharoni" pitchFamily="2" charset="-79"/>
              </a:rPr>
              <a:t>nasabah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menarik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melalui</a:t>
            </a:r>
            <a:r>
              <a:rPr lang="en-US" dirty="0">
                <a:latin typeface="+mj-lt"/>
                <a:cs typeface="Aharoni" pitchFamily="2" charset="-79"/>
              </a:rPr>
              <a:t> ATM </a:t>
            </a:r>
            <a:r>
              <a:rPr lang="en-US" dirty="0" err="1">
                <a:latin typeface="+mj-lt"/>
                <a:cs typeface="Aharoni" pitchFamily="2" charset="-79"/>
              </a:rPr>
              <a:t>kurang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dari</a:t>
            </a:r>
            <a:r>
              <a:rPr lang="en-US" dirty="0">
                <a:latin typeface="+mj-lt"/>
                <a:cs typeface="Aharoni" pitchFamily="2" charset="-79"/>
              </a:rPr>
              <a:t> $500/</a:t>
            </a:r>
            <a:r>
              <a:rPr lang="en-US" dirty="0" err="1">
                <a:latin typeface="+mj-lt"/>
                <a:cs typeface="Aharoni" pitchFamily="2" charset="-79"/>
              </a:rPr>
              <a:t>bulan</a:t>
            </a:r>
            <a:r>
              <a:rPr lang="en-US" dirty="0">
                <a:latin typeface="+mj-lt"/>
                <a:cs typeface="Aharoni" pitchFamily="2" charset="-79"/>
              </a:rPr>
              <a:t>?</a:t>
            </a:r>
          </a:p>
          <a:p>
            <a:pPr marL="285750" indent="-285750">
              <a:buNone/>
            </a:pPr>
            <a:r>
              <a:rPr lang="en-US" dirty="0">
                <a:latin typeface="+mj-lt"/>
                <a:cs typeface="Aharoni" pitchFamily="2" charset="-79"/>
              </a:rPr>
              <a:t>	b. </a:t>
            </a:r>
            <a:r>
              <a:rPr lang="en-US" dirty="0" err="1">
                <a:latin typeface="+mj-lt"/>
                <a:cs typeface="Aharoni" pitchFamily="2" charset="-79"/>
              </a:rPr>
              <a:t>Apakah</a:t>
            </a:r>
            <a:r>
              <a:rPr lang="en-US" dirty="0">
                <a:latin typeface="+mj-lt"/>
                <a:cs typeface="Aharoni" pitchFamily="2" charset="-79"/>
              </a:rPr>
              <a:t> rata-rata </a:t>
            </a:r>
            <a:r>
              <a:rPr lang="en-US" dirty="0" err="1">
                <a:latin typeface="+mj-lt"/>
                <a:cs typeface="Aharoni" pitchFamily="2" charset="-79"/>
              </a:rPr>
              <a:t>nasabah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menarik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melalui</a:t>
            </a:r>
            <a:r>
              <a:rPr lang="en-US" dirty="0">
                <a:latin typeface="+mj-lt"/>
                <a:cs typeface="Aharoni" pitchFamily="2" charset="-79"/>
              </a:rPr>
              <a:t> ATM </a:t>
            </a:r>
            <a:r>
              <a:rPr lang="en-US" dirty="0" err="1">
                <a:latin typeface="+mj-lt"/>
                <a:cs typeface="Aharoni" pitchFamily="2" charset="-79"/>
              </a:rPr>
              <a:t>tidak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sama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dengan</a:t>
            </a:r>
            <a:r>
              <a:rPr lang="en-US" dirty="0">
                <a:latin typeface="+mj-lt"/>
                <a:cs typeface="Aharoni" pitchFamily="2" charset="-79"/>
              </a:rPr>
              <a:t> $500/</a:t>
            </a:r>
            <a:r>
              <a:rPr lang="en-US" dirty="0" err="1">
                <a:latin typeface="+mj-lt"/>
                <a:cs typeface="Aharoni" pitchFamily="2" charset="-79"/>
              </a:rPr>
              <a:t>bulan</a:t>
            </a:r>
            <a:r>
              <a:rPr lang="en-US" dirty="0">
                <a:latin typeface="+mj-lt"/>
                <a:cs typeface="Aharoni" pitchFamily="2" charset="-79"/>
              </a:rPr>
              <a:t> (</a:t>
            </a:r>
            <a:r>
              <a:rPr lang="en-US" dirty="0" err="1">
                <a:latin typeface="+mj-lt"/>
                <a:cs typeface="Aharoni" pitchFamily="2" charset="-79"/>
              </a:rPr>
              <a:t>dengan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uji</a:t>
            </a:r>
            <a:r>
              <a:rPr lang="en-US" dirty="0">
                <a:latin typeface="+mj-lt"/>
                <a:cs typeface="Aharoni" pitchFamily="2" charset="-79"/>
              </a:rPr>
              <a:t> 2 </a:t>
            </a:r>
            <a:r>
              <a:rPr lang="en-US" dirty="0" err="1">
                <a:latin typeface="+mj-lt"/>
                <a:cs typeface="Aharoni" pitchFamily="2" charset="-79"/>
              </a:rPr>
              <a:t>arah</a:t>
            </a:r>
            <a:r>
              <a:rPr lang="en-US" dirty="0">
                <a:latin typeface="+mj-lt"/>
                <a:cs typeface="Aharoni" pitchFamily="2" charset="-79"/>
              </a:rPr>
              <a:t>, </a:t>
            </a:r>
            <a:r>
              <a:rPr lang="el-GR" dirty="0">
                <a:latin typeface="+mj-lt"/>
                <a:cs typeface="Aharoni" pitchFamily="2" charset="-79"/>
              </a:rPr>
              <a:t>α</a:t>
            </a:r>
            <a:r>
              <a:rPr lang="en-US" dirty="0">
                <a:latin typeface="+mj-lt"/>
                <a:cs typeface="Aharoni" pitchFamily="2" charset="-79"/>
              </a:rPr>
              <a:t>/2=0,5%)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dirty="0"/>
              <a:t>SOAL 2</a:t>
            </a:r>
          </a:p>
          <a:p>
            <a:endParaRPr lang="en-US" dirty="0"/>
          </a:p>
          <a:p>
            <a:pPr algn="just"/>
            <a:r>
              <a:rPr lang="en-US" dirty="0"/>
              <a:t>SEORANG </a:t>
            </a:r>
            <a:r>
              <a:rPr lang="en-US" i="1" dirty="0"/>
              <a:t>JOB SPECIALIST</a:t>
            </a:r>
            <a:r>
              <a:rPr lang="en-US" dirty="0"/>
              <a:t> MENGUJI 25 KARYAWAN DAN MENDAPATKAN RATA-RATA PENGUASAAN PEKERJAAN KESEKRETARISAN ADALAH 22 BULAN DENGAN SIMPANGAN BAKU 4 BULAN. DENGAN TARAF NYATA 5%, </a:t>
            </a:r>
          </a:p>
          <a:p>
            <a:pPr>
              <a:buNone/>
            </a:pPr>
            <a:r>
              <a:rPr lang="en-US" dirty="0"/>
              <a:t>	UJILAH :</a:t>
            </a:r>
          </a:p>
          <a:p>
            <a:pPr marL="285750" indent="-285750">
              <a:buNone/>
            </a:pPr>
            <a:r>
              <a:rPr lang="en-US" dirty="0">
                <a:latin typeface="+mj-lt"/>
                <a:cs typeface="Aharoni" pitchFamily="2" charset="-79"/>
              </a:rPr>
              <a:t>	a. </a:t>
            </a:r>
            <a:r>
              <a:rPr lang="en-US" dirty="0" err="1">
                <a:cs typeface="Aharoni" pitchFamily="2" charset="-79"/>
              </a:rPr>
              <a:t>Apakah</a:t>
            </a:r>
            <a:r>
              <a:rPr lang="en-US" dirty="0">
                <a:cs typeface="Aharoni" pitchFamily="2" charset="-79"/>
              </a:rPr>
              <a:t> rata-rata </a:t>
            </a:r>
            <a:r>
              <a:rPr lang="en-US" dirty="0" err="1">
                <a:cs typeface="Aharoni" pitchFamily="2" charset="-79"/>
              </a:rPr>
              <a:t>penguasaan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kerja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kesekretarisan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tidak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sama</a:t>
            </a:r>
            <a:r>
              <a:rPr lang="en-US" dirty="0">
                <a:cs typeface="Aharoni" pitchFamily="2" charset="-79"/>
              </a:rPr>
              <a:t> </a:t>
            </a:r>
            <a:r>
              <a:rPr lang="en-US" dirty="0" err="1">
                <a:cs typeface="Aharoni" pitchFamily="2" charset="-79"/>
              </a:rPr>
              <a:t>dengan</a:t>
            </a:r>
            <a:r>
              <a:rPr lang="en-US" dirty="0">
                <a:cs typeface="Aharoni" pitchFamily="2" charset="-79"/>
              </a:rPr>
              <a:t> 20 </a:t>
            </a:r>
            <a:r>
              <a:rPr lang="en-US" dirty="0" err="1">
                <a:cs typeface="Aharoni" pitchFamily="2" charset="-79"/>
              </a:rPr>
              <a:t>bulan</a:t>
            </a:r>
            <a:r>
              <a:rPr lang="en-US" dirty="0">
                <a:cs typeface="Aharoni" pitchFamily="2" charset="-79"/>
              </a:rPr>
              <a:t>?</a:t>
            </a:r>
          </a:p>
          <a:p>
            <a:pPr marL="285750" indent="-285750">
              <a:buNone/>
            </a:pPr>
            <a:endParaRPr lang="en-US" dirty="0"/>
          </a:p>
          <a:p>
            <a:pPr marL="285750" indent="-285750">
              <a:buNone/>
            </a:pPr>
            <a:r>
              <a:rPr lang="en-US" dirty="0">
                <a:latin typeface="+mj-lt"/>
                <a:cs typeface="Aharoni" pitchFamily="2" charset="-79"/>
              </a:rPr>
              <a:t>   b. </a:t>
            </a:r>
            <a:r>
              <a:rPr lang="en-US" dirty="0" err="1">
                <a:latin typeface="+mj-lt"/>
                <a:cs typeface="Aharoni" pitchFamily="2" charset="-79"/>
              </a:rPr>
              <a:t>Apakah</a:t>
            </a:r>
            <a:r>
              <a:rPr lang="en-US" dirty="0">
                <a:latin typeface="+mj-lt"/>
                <a:cs typeface="Aharoni" pitchFamily="2" charset="-79"/>
              </a:rPr>
              <a:t> rata-rata </a:t>
            </a:r>
            <a:r>
              <a:rPr lang="en-US" dirty="0" err="1">
                <a:latin typeface="+mj-lt"/>
                <a:cs typeface="Aharoni" pitchFamily="2" charset="-79"/>
              </a:rPr>
              <a:t>penguasaan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kerja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kesekretarisan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lebih</a:t>
            </a:r>
            <a:r>
              <a:rPr lang="en-US" dirty="0">
                <a:latin typeface="+mj-lt"/>
                <a:cs typeface="Aharoni" pitchFamily="2" charset="-79"/>
              </a:rPr>
              <a:t> </a:t>
            </a:r>
            <a:r>
              <a:rPr lang="en-US" dirty="0" err="1">
                <a:latin typeface="+mj-lt"/>
                <a:cs typeface="Aharoni" pitchFamily="2" charset="-79"/>
              </a:rPr>
              <a:t>dari</a:t>
            </a:r>
            <a:r>
              <a:rPr lang="en-US" dirty="0">
                <a:latin typeface="+mj-lt"/>
                <a:cs typeface="Aharoni" pitchFamily="2" charset="-79"/>
              </a:rPr>
              <a:t> 20 </a:t>
            </a:r>
            <a:r>
              <a:rPr lang="en-US" dirty="0" err="1">
                <a:latin typeface="+mj-lt"/>
                <a:cs typeface="Aharoni" pitchFamily="2" charset="-79"/>
              </a:rPr>
              <a:t>bulan</a:t>
            </a:r>
            <a:r>
              <a:rPr lang="en-US" dirty="0">
                <a:latin typeface="+mj-lt"/>
                <a:cs typeface="Aharoni" pitchFamily="2" charset="-79"/>
              </a:rPr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65960"/>
          </a:xfrm>
        </p:spPr>
        <p:txBody>
          <a:bodyPr>
            <a:normAutofit/>
          </a:bodyPr>
          <a:lstStyle/>
          <a:p>
            <a:r>
              <a:rPr lang="en-US" sz="3200" cap="none" dirty="0"/>
              <a:t>then what would we do?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7239000" cy="2895600"/>
          </a:xfrm>
        </p:spPr>
        <p:txBody>
          <a:bodyPr>
            <a:normAutofit/>
          </a:bodyPr>
          <a:lstStyle/>
          <a:p>
            <a:r>
              <a:rPr lang="en-US" dirty="0" err="1"/>
              <a:t>Temukan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,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3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walpole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292, </a:t>
            </a:r>
            <a:r>
              <a:rPr lang="en-US" dirty="0" err="1"/>
              <a:t>soal</a:t>
            </a:r>
            <a:r>
              <a:rPr lang="en-US" dirty="0"/>
              <a:t> no. 6)</a:t>
            </a:r>
          </a:p>
          <a:p>
            <a:endParaRPr lang="en-US" dirty="0"/>
          </a:p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36 </a:t>
            </a:r>
            <a:r>
              <a:rPr lang="en-US" dirty="0" err="1"/>
              <a:t>cangkir</a:t>
            </a:r>
            <a:r>
              <a:rPr lang="en-US" dirty="0"/>
              <a:t> </a:t>
            </a:r>
            <a:r>
              <a:rPr lang="en-US" dirty="0" err="1"/>
              <a:t>minuman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minuman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rata-rata 21,9 </a:t>
            </a:r>
            <a:r>
              <a:rPr lang="en-US" dirty="0" err="1"/>
              <a:t>desiliter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simpangan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1,42 </a:t>
            </a:r>
            <a:r>
              <a:rPr lang="en-US" dirty="0" err="1"/>
              <a:t>desiliter</a:t>
            </a:r>
            <a:r>
              <a:rPr lang="en-US" dirty="0"/>
              <a:t>. </a:t>
            </a:r>
            <a:r>
              <a:rPr lang="en-US" dirty="0" err="1"/>
              <a:t>Ujilah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µ=22,2 </a:t>
            </a:r>
            <a:r>
              <a:rPr lang="en-US" dirty="0" err="1"/>
              <a:t>desiliter</a:t>
            </a:r>
            <a:r>
              <a:rPr lang="en-US" dirty="0"/>
              <a:t> </a:t>
            </a:r>
            <a:r>
              <a:rPr lang="en-US" dirty="0" err="1"/>
              <a:t>lawan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tandingan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µ&lt;22,2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keberarartian</a:t>
            </a:r>
            <a:r>
              <a:rPr lang="en-US" dirty="0"/>
              <a:t> 0,05.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Soal</a:t>
            </a:r>
            <a:r>
              <a:rPr lang="en-US" dirty="0"/>
              <a:t> 4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walpole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293, </a:t>
            </a:r>
            <a:r>
              <a:rPr lang="en-US" dirty="0" err="1"/>
              <a:t>soal</a:t>
            </a:r>
            <a:r>
              <a:rPr lang="en-US" dirty="0"/>
              <a:t> no. 7)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Rata-rata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174,5 cm,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simpangan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6,9 cm.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mempercayai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rata-rata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50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angkatan</a:t>
            </a:r>
            <a:r>
              <a:rPr lang="en-US" dirty="0"/>
              <a:t> yang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rata-rata 177,2cm?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keberartian</a:t>
            </a:r>
            <a:r>
              <a:rPr lang="en-US" dirty="0"/>
              <a:t> 0,02.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Soal</a:t>
            </a:r>
            <a:r>
              <a:rPr lang="en-US" dirty="0"/>
              <a:t> 5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walpole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293, </a:t>
            </a:r>
            <a:r>
              <a:rPr lang="en-US" dirty="0" err="1"/>
              <a:t>soal</a:t>
            </a:r>
            <a:r>
              <a:rPr lang="en-US" dirty="0"/>
              <a:t> no. 8)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rata-rata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dikendarai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20.000km </a:t>
            </a:r>
            <a:r>
              <a:rPr lang="en-US" dirty="0" err="1"/>
              <a:t>setahun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100 </a:t>
            </a:r>
            <a:r>
              <a:rPr lang="en-US" dirty="0" err="1"/>
              <a:t>pengemudi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kilometer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tempuh</a:t>
            </a:r>
            <a:r>
              <a:rPr lang="en-US" dirty="0"/>
              <a:t>.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setuju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rata-rata 23.500km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simpangan</a:t>
            </a:r>
            <a:r>
              <a:rPr lang="en-US" dirty="0"/>
              <a:t> </a:t>
            </a:r>
            <a:r>
              <a:rPr lang="en-US" dirty="0" err="1"/>
              <a:t>baku</a:t>
            </a:r>
            <a:r>
              <a:rPr lang="en-US" dirty="0"/>
              <a:t> 3.900km?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keberartian</a:t>
            </a:r>
            <a:r>
              <a:rPr lang="en-US" dirty="0"/>
              <a:t> 0,01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/>
          </a:bodyPr>
          <a:lstStyle/>
          <a:p>
            <a:r>
              <a:rPr lang="en-US" dirty="0" err="1"/>
              <a:t>Soal</a:t>
            </a:r>
            <a:r>
              <a:rPr lang="en-US" dirty="0"/>
              <a:t> 6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walpole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293, </a:t>
            </a:r>
            <a:r>
              <a:rPr lang="en-US" dirty="0" err="1"/>
              <a:t>soal</a:t>
            </a:r>
            <a:r>
              <a:rPr lang="en-US" dirty="0"/>
              <a:t> no. 9)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Ujilah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rata-rata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kaleng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pelumas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10 liter,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10 </a:t>
            </a:r>
            <a:r>
              <a:rPr lang="en-US" dirty="0" err="1"/>
              <a:t>kaleng</a:t>
            </a:r>
            <a:r>
              <a:rPr lang="en-US" dirty="0"/>
              <a:t> (</a:t>
            </a:r>
            <a:r>
              <a:rPr lang="en-US" dirty="0" err="1"/>
              <a:t>dlm</a:t>
            </a:r>
            <a:r>
              <a:rPr lang="en-US" dirty="0"/>
              <a:t> liter) </a:t>
            </a:r>
            <a:r>
              <a:rPr lang="en-US" dirty="0" err="1"/>
              <a:t>adalah</a:t>
            </a:r>
            <a:endParaRPr lang="en-US" dirty="0"/>
          </a:p>
          <a:p>
            <a:pPr>
              <a:buNone/>
            </a:pPr>
            <a:r>
              <a:rPr lang="en-US" dirty="0"/>
              <a:t>	 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keberartian</a:t>
            </a:r>
            <a:r>
              <a:rPr lang="en-US" dirty="0"/>
              <a:t> 0,01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anggap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kaleng</a:t>
            </a:r>
            <a:r>
              <a:rPr lang="en-US" dirty="0"/>
              <a:t> normal.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81400"/>
          <a:ext cx="6096000" cy="3708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9,7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9,9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10,3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 Narrow" pitchFamily="34" charset="0"/>
                        </a:rPr>
                        <a:t>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5922336"/>
          </a:xfrm>
        </p:spPr>
        <p:txBody>
          <a:bodyPr>
            <a:normAutofit/>
          </a:bodyPr>
          <a:lstStyle/>
          <a:p>
            <a:r>
              <a:rPr lang="en-US" dirty="0" err="1"/>
              <a:t>Soal</a:t>
            </a:r>
            <a:r>
              <a:rPr lang="en-US" dirty="0"/>
              <a:t> 7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sumber</a:t>
            </a:r>
            <a:r>
              <a:rPr lang="en-US" dirty="0"/>
              <a:t> : </a:t>
            </a:r>
            <a:r>
              <a:rPr lang="en-US" dirty="0" err="1"/>
              <a:t>walpole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293, </a:t>
            </a:r>
            <a:r>
              <a:rPr lang="en-US" dirty="0" err="1"/>
              <a:t>soal</a:t>
            </a:r>
            <a:r>
              <a:rPr lang="en-US" dirty="0"/>
              <a:t> no. 11)</a:t>
            </a:r>
          </a:p>
          <a:p>
            <a:pPr>
              <a:buNone/>
            </a:pPr>
            <a:endParaRPr lang="en-US" dirty="0"/>
          </a:p>
          <a:p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sampel</a:t>
            </a:r>
            <a:r>
              <a:rPr lang="en-US" sz="3200" dirty="0"/>
              <a:t> </a:t>
            </a:r>
            <a:r>
              <a:rPr lang="en-US" sz="3200" dirty="0" err="1"/>
              <a:t>acak</a:t>
            </a:r>
            <a:r>
              <a:rPr lang="en-US" sz="3200" dirty="0"/>
              <a:t> 8 </a:t>
            </a:r>
            <a:r>
              <a:rPr lang="en-US" sz="3200" dirty="0" err="1"/>
              <a:t>rokok</a:t>
            </a:r>
            <a:r>
              <a:rPr lang="en-US" sz="3200" dirty="0"/>
              <a:t> </a:t>
            </a:r>
            <a:r>
              <a:rPr lang="en-US" sz="3200" dirty="0" err="1"/>
              <a:t>merk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mempunyai</a:t>
            </a:r>
            <a:r>
              <a:rPr lang="en-US" sz="3200" dirty="0"/>
              <a:t> rata-rata </a:t>
            </a:r>
            <a:r>
              <a:rPr lang="en-US" sz="3200" dirty="0" err="1"/>
              <a:t>kadar</a:t>
            </a:r>
            <a:r>
              <a:rPr lang="en-US" sz="3200" dirty="0"/>
              <a:t> tar 18,6mg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simpangan</a:t>
            </a:r>
            <a:r>
              <a:rPr lang="en-US" sz="3200" dirty="0"/>
              <a:t> </a:t>
            </a:r>
            <a:r>
              <a:rPr lang="en-US" sz="3200" dirty="0" err="1"/>
              <a:t>baku</a:t>
            </a:r>
            <a:r>
              <a:rPr lang="en-US" sz="3200" dirty="0"/>
              <a:t> 2,4mg.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pernyataan</a:t>
            </a:r>
            <a:r>
              <a:rPr lang="en-US" sz="3200" dirty="0"/>
              <a:t> </a:t>
            </a:r>
            <a:r>
              <a:rPr lang="en-US" sz="3200" dirty="0" err="1"/>
              <a:t>pabriknya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rata-rata </a:t>
            </a:r>
            <a:r>
              <a:rPr lang="en-US" sz="3200" dirty="0" err="1"/>
              <a:t>kadar</a:t>
            </a:r>
            <a:r>
              <a:rPr lang="en-US" sz="3200" dirty="0"/>
              <a:t> tar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melebihi</a:t>
            </a:r>
            <a:r>
              <a:rPr lang="en-US" sz="3200" dirty="0"/>
              <a:t> 17,5mg? </a:t>
            </a:r>
            <a:r>
              <a:rPr lang="en-US" sz="3200" dirty="0" err="1"/>
              <a:t>Gunakan</a:t>
            </a:r>
            <a:r>
              <a:rPr lang="en-US" sz="3200" dirty="0"/>
              <a:t> </a:t>
            </a:r>
            <a:r>
              <a:rPr lang="en-US" sz="3200" dirty="0" err="1"/>
              <a:t>taraf</a:t>
            </a:r>
            <a:r>
              <a:rPr lang="en-US" sz="3200" dirty="0"/>
              <a:t> </a:t>
            </a:r>
            <a:r>
              <a:rPr lang="en-US" sz="3200" dirty="0" err="1"/>
              <a:t>keberartian</a:t>
            </a:r>
            <a:r>
              <a:rPr lang="en-US" sz="3200" dirty="0"/>
              <a:t> 0,01.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7239000" cy="3505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LATIHAN SOAL</a:t>
            </a:r>
            <a:br>
              <a:rPr lang="en-US" dirty="0"/>
            </a:br>
            <a:r>
              <a:rPr lang="en-US" dirty="0"/>
              <a:t>UJI HIPOTESIS RATAAN</a:t>
            </a:r>
            <a:br>
              <a:rPr lang="en-US" dirty="0"/>
            </a:br>
            <a:r>
              <a:rPr lang="en-US" dirty="0"/>
              <a:t>2 POPULASI </a:t>
            </a:r>
            <a:br>
              <a:rPr lang="en-US" dirty="0"/>
            </a:br>
            <a:r>
              <a:rPr lang="en-US" dirty="0"/>
              <a:t>(2 µ)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/>
          </a:bodyPr>
          <a:lstStyle/>
          <a:p>
            <a:r>
              <a:rPr lang="en-US" dirty="0" err="1"/>
              <a:t>Soal</a:t>
            </a:r>
            <a:r>
              <a:rPr lang="en-US" dirty="0"/>
              <a:t> 1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Perusahaan A </a:t>
            </a:r>
            <a:r>
              <a:rPr lang="en-US" dirty="0" err="1"/>
              <a:t>mengklaim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Tlnya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TL </a:t>
            </a:r>
            <a:r>
              <a:rPr lang="en-US" dirty="0" err="1"/>
              <a:t>perusahaan</a:t>
            </a:r>
            <a:r>
              <a:rPr lang="en-US" dirty="0"/>
              <a:t> B.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40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A </a:t>
            </a:r>
            <a:r>
              <a:rPr lang="en-US" dirty="0" err="1"/>
              <a:t>diperoleh</a:t>
            </a:r>
            <a:r>
              <a:rPr lang="en-US" dirty="0"/>
              <a:t> rata-rata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647jam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deviasi</a:t>
            </a:r>
            <a:r>
              <a:rPr lang="en-US" dirty="0"/>
              <a:t> 27jam,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40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B </a:t>
            </a:r>
            <a:r>
              <a:rPr lang="en-US" dirty="0" err="1"/>
              <a:t>diperoleh</a:t>
            </a:r>
            <a:r>
              <a:rPr lang="en-US" dirty="0"/>
              <a:t> rata-rata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 637jam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deviasi</a:t>
            </a:r>
            <a:r>
              <a:rPr lang="en-US" dirty="0"/>
              <a:t> 31jam,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klaim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level of significance 0,05?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010400" cy="6324600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 err="1"/>
              <a:t>Soal</a:t>
            </a:r>
            <a:r>
              <a:rPr lang="en-US" sz="7000" dirty="0"/>
              <a:t> 2</a:t>
            </a:r>
          </a:p>
          <a:p>
            <a:endParaRPr lang="en-US" sz="3400" dirty="0"/>
          </a:p>
          <a:p>
            <a:r>
              <a:rPr lang="en-US" sz="6000" dirty="0"/>
              <a:t>Data </a:t>
            </a:r>
            <a:r>
              <a:rPr lang="en-US" sz="6000" dirty="0" err="1"/>
              <a:t>di</a:t>
            </a:r>
            <a:r>
              <a:rPr lang="en-US" sz="6000" dirty="0"/>
              <a:t> </a:t>
            </a:r>
            <a:r>
              <a:rPr lang="en-US" sz="6000" dirty="0" err="1"/>
              <a:t>bawah</a:t>
            </a:r>
            <a:r>
              <a:rPr lang="en-US" sz="6000" dirty="0"/>
              <a:t> </a:t>
            </a:r>
            <a:r>
              <a:rPr lang="en-US" sz="6000" dirty="0" err="1"/>
              <a:t>ini</a:t>
            </a:r>
            <a:r>
              <a:rPr lang="en-US" sz="6000" dirty="0"/>
              <a:t> </a:t>
            </a:r>
            <a:r>
              <a:rPr lang="en-US" sz="6000" dirty="0" err="1"/>
              <a:t>menunjukkan</a:t>
            </a:r>
            <a:r>
              <a:rPr lang="en-US" sz="6000" dirty="0"/>
              <a:t> </a:t>
            </a:r>
            <a:r>
              <a:rPr lang="en-US" sz="6000" dirty="0" err="1"/>
              <a:t>hasil</a:t>
            </a:r>
            <a:r>
              <a:rPr lang="en-US" sz="6000" dirty="0"/>
              <a:t> </a:t>
            </a:r>
            <a:r>
              <a:rPr lang="en-US" sz="6000" dirty="0" err="1"/>
              <a:t>pengukuran</a:t>
            </a:r>
            <a:r>
              <a:rPr lang="en-US" sz="6000" dirty="0"/>
              <a:t>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beberapa</a:t>
            </a:r>
            <a:r>
              <a:rPr lang="en-US" sz="6000" dirty="0"/>
              <a:t> </a:t>
            </a:r>
            <a:r>
              <a:rPr lang="en-US" sz="6000" dirty="0" err="1"/>
              <a:t>sampel</a:t>
            </a:r>
            <a:r>
              <a:rPr lang="en-US" sz="6000" dirty="0"/>
              <a:t> random </a:t>
            </a:r>
            <a:r>
              <a:rPr lang="en-US" sz="6000" dirty="0" err="1"/>
              <a:t>kemampuan</a:t>
            </a:r>
            <a:r>
              <a:rPr lang="en-US" sz="6000" dirty="0"/>
              <a:t> </a:t>
            </a:r>
            <a:r>
              <a:rPr lang="en-US" sz="6000" dirty="0" err="1"/>
              <a:t>memproduksi</a:t>
            </a:r>
            <a:r>
              <a:rPr lang="en-US" sz="6000" dirty="0"/>
              <a:t> </a:t>
            </a:r>
            <a:r>
              <a:rPr lang="en-US" sz="6000" dirty="0" err="1"/>
              <a:t>panas</a:t>
            </a:r>
            <a:r>
              <a:rPr lang="en-US" sz="6000" dirty="0"/>
              <a:t> (</a:t>
            </a:r>
            <a:r>
              <a:rPr lang="en-US" sz="6000" dirty="0" err="1"/>
              <a:t>dalam</a:t>
            </a:r>
            <a:r>
              <a:rPr lang="en-US" sz="6000" dirty="0"/>
              <a:t> </a:t>
            </a:r>
            <a:r>
              <a:rPr lang="en-US" sz="6000" dirty="0" err="1"/>
              <a:t>juta</a:t>
            </a:r>
            <a:r>
              <a:rPr lang="en-US" sz="6000" dirty="0"/>
              <a:t> </a:t>
            </a:r>
            <a:r>
              <a:rPr lang="en-US" sz="6000" dirty="0" err="1"/>
              <a:t>kalori</a:t>
            </a:r>
            <a:r>
              <a:rPr lang="en-US" sz="6000" dirty="0"/>
              <a:t> per </a:t>
            </a:r>
            <a:r>
              <a:rPr lang="en-US" sz="6000" dirty="0" err="1"/>
              <a:t>tahun</a:t>
            </a:r>
            <a:r>
              <a:rPr lang="en-US" sz="6000" dirty="0"/>
              <a:t>)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batu</a:t>
            </a:r>
            <a:r>
              <a:rPr lang="en-US" sz="6000" dirty="0"/>
              <a:t> </a:t>
            </a:r>
            <a:r>
              <a:rPr lang="en-US" sz="6000" dirty="0" err="1"/>
              <a:t>bara</a:t>
            </a:r>
            <a:r>
              <a:rPr lang="en-US" sz="6000" dirty="0"/>
              <a:t> yang </a:t>
            </a:r>
            <a:r>
              <a:rPr lang="en-US" sz="6000" dirty="0" err="1"/>
              <a:t>berasal</a:t>
            </a:r>
            <a:r>
              <a:rPr lang="en-US" sz="6000" dirty="0"/>
              <a:t> </a:t>
            </a:r>
            <a:r>
              <a:rPr lang="en-US" sz="6000" dirty="0" err="1"/>
              <a:t>dari</a:t>
            </a:r>
            <a:r>
              <a:rPr lang="en-US" sz="6000" dirty="0"/>
              <a:t> 2 </a:t>
            </a:r>
            <a:r>
              <a:rPr lang="en-US" sz="6000" dirty="0" err="1"/>
              <a:t>tambang</a:t>
            </a:r>
            <a:r>
              <a:rPr lang="en-US" sz="6000" dirty="0"/>
              <a:t> yang </a:t>
            </a:r>
            <a:r>
              <a:rPr lang="en-US" sz="6000" dirty="0" err="1"/>
              <a:t>berbeda</a:t>
            </a:r>
            <a:r>
              <a:rPr lang="en-US" sz="5100" dirty="0"/>
              <a:t>.</a:t>
            </a:r>
          </a:p>
          <a:p>
            <a:pPr>
              <a:buNone/>
            </a:pPr>
            <a:r>
              <a:rPr lang="en-US" sz="5100" dirty="0"/>
              <a:t>	</a:t>
            </a:r>
          </a:p>
          <a:p>
            <a:pPr>
              <a:buNone/>
            </a:pPr>
            <a:r>
              <a:rPr lang="en-US" sz="5100" dirty="0"/>
              <a:t>	</a:t>
            </a:r>
            <a:r>
              <a:rPr lang="en-US" sz="6000" dirty="0"/>
              <a:t>Tambang ke-1: </a:t>
            </a:r>
          </a:p>
          <a:p>
            <a:pPr>
              <a:buNone/>
            </a:pPr>
            <a:r>
              <a:rPr lang="en-US" sz="6000" dirty="0"/>
              <a:t>		8,26; 8,13; 8,35; 8,07; 8,34</a:t>
            </a:r>
          </a:p>
          <a:p>
            <a:pPr>
              <a:buNone/>
            </a:pPr>
            <a:r>
              <a:rPr lang="en-US" sz="6000" dirty="0"/>
              <a:t>	Tambang ke-2: </a:t>
            </a:r>
          </a:p>
          <a:p>
            <a:pPr>
              <a:buNone/>
            </a:pPr>
            <a:r>
              <a:rPr lang="en-US" sz="6000" dirty="0"/>
              <a:t>		7,95; 7,89; 7,90; 8,14; 7,92; 7,84</a:t>
            </a:r>
          </a:p>
          <a:p>
            <a:pPr>
              <a:buNone/>
            </a:pPr>
            <a:endParaRPr lang="en-US" sz="5100" dirty="0"/>
          </a:p>
          <a:p>
            <a:pPr>
              <a:buNone/>
            </a:pPr>
            <a:r>
              <a:rPr lang="en-US" sz="5100" dirty="0"/>
              <a:t>	</a:t>
            </a:r>
            <a:r>
              <a:rPr lang="en-US" sz="6000" dirty="0" err="1"/>
              <a:t>Pergunakan</a:t>
            </a:r>
            <a:r>
              <a:rPr lang="en-US" sz="6000" dirty="0"/>
              <a:t> level of significance 0,01 </a:t>
            </a:r>
            <a:r>
              <a:rPr lang="en-US" sz="6000" dirty="0" err="1"/>
              <a:t>untuk</a:t>
            </a:r>
            <a:r>
              <a:rPr lang="en-US" sz="6000" dirty="0"/>
              <a:t> </a:t>
            </a:r>
            <a:r>
              <a:rPr lang="en-US" sz="6000" dirty="0" err="1"/>
              <a:t>menguji</a:t>
            </a:r>
            <a:r>
              <a:rPr lang="en-US" sz="6000" dirty="0"/>
              <a:t> </a:t>
            </a:r>
            <a:r>
              <a:rPr lang="en-US" sz="6000" dirty="0" err="1"/>
              <a:t>apakah</a:t>
            </a:r>
            <a:r>
              <a:rPr lang="en-US" sz="6000" dirty="0"/>
              <a:t> </a:t>
            </a:r>
            <a:r>
              <a:rPr lang="en-US" sz="6000" dirty="0" err="1"/>
              <a:t>ada</a:t>
            </a:r>
            <a:r>
              <a:rPr lang="en-US" sz="6000" dirty="0"/>
              <a:t> </a:t>
            </a:r>
            <a:r>
              <a:rPr lang="en-US" sz="6000" dirty="0" err="1"/>
              <a:t>perbedaan</a:t>
            </a:r>
            <a:r>
              <a:rPr lang="en-US" sz="6000" dirty="0"/>
              <a:t> mean yang significance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kedua</a:t>
            </a:r>
            <a:r>
              <a:rPr lang="en-US" sz="6000" dirty="0"/>
              <a:t> </a:t>
            </a:r>
            <a:r>
              <a:rPr lang="en-US" sz="6000" dirty="0" err="1"/>
              <a:t>sampel</a:t>
            </a:r>
            <a:r>
              <a:rPr lang="en-US" sz="6000" dirty="0"/>
              <a:t> </a:t>
            </a:r>
            <a:r>
              <a:rPr lang="en-US" sz="6000" dirty="0" err="1"/>
              <a:t>tersebut</a:t>
            </a:r>
            <a:r>
              <a:rPr lang="en-US" sz="6000" dirty="0"/>
              <a:t>.</a:t>
            </a:r>
            <a:endParaRPr lang="en-US" sz="3800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59985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200" b="1" dirty="0" err="1"/>
              <a:t>Penerimaan</a:t>
            </a:r>
            <a:r>
              <a:rPr lang="en-US" sz="3200" b="1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b="1" dirty="0"/>
              <a:t>TIDAK CUKUP BUKTI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b="1" dirty="0"/>
              <a:t>MENOLAK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b="1" dirty="0"/>
              <a:t>BUKAN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b="1" dirty="0"/>
              <a:t>HIPOTESIS ITU BENAR</a:t>
            </a:r>
          </a:p>
          <a:p>
            <a:pPr algn="ctr">
              <a:buNone/>
            </a:pPr>
            <a:endParaRPr lang="en-US" sz="3200" dirty="0"/>
          </a:p>
          <a:p>
            <a:pPr algn="ctr">
              <a:buNone/>
            </a:pPr>
            <a:r>
              <a:rPr lang="en-US" sz="4300" b="1" dirty="0" err="1">
                <a:solidFill>
                  <a:schemeClr val="accent1"/>
                </a:solidFill>
                <a:latin typeface="Bradley Hand ITC" pitchFamily="66" charset="0"/>
              </a:rPr>
              <a:t>dan</a:t>
            </a:r>
            <a:endParaRPr lang="en-US" sz="4300" b="1" dirty="0">
              <a:solidFill>
                <a:schemeClr val="accent1"/>
              </a:solidFill>
              <a:latin typeface="Bradley Hand ITC" pitchFamily="66" charset="0"/>
            </a:endParaRPr>
          </a:p>
          <a:p>
            <a:pPr algn="ctr">
              <a:buNone/>
            </a:pPr>
            <a:endParaRPr lang="en-US" sz="3200" b="1" dirty="0">
              <a:solidFill>
                <a:srgbClr val="FF0000"/>
              </a:solidFill>
              <a:latin typeface="Bradley Hand ITC" pitchFamily="66" charset="0"/>
            </a:endParaRPr>
          </a:p>
          <a:p>
            <a:pPr algn="ctr">
              <a:buNone/>
            </a:pPr>
            <a:r>
              <a:rPr lang="en-US" sz="3200" b="1" dirty="0" err="1"/>
              <a:t>Penolakan</a:t>
            </a:r>
            <a:r>
              <a:rPr lang="en-US" sz="3200" b="1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b="1" dirty="0"/>
              <a:t>TIDAK CUKUP BUKTI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b="1" dirty="0"/>
              <a:t>MENERIMA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b="1" dirty="0"/>
              <a:t>BUKAN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b="1" dirty="0"/>
              <a:t>HIPOTESIS ITU SALAH.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pPr algn="ctr">
              <a:buNone/>
            </a:pPr>
            <a:r>
              <a:rPr lang="en-US" sz="3600" dirty="0"/>
              <a:t>	</a:t>
            </a:r>
            <a:r>
              <a:rPr lang="en-US" sz="3200" dirty="0" err="1"/>
              <a:t>Landasan</a:t>
            </a:r>
            <a:r>
              <a:rPr lang="en-US" sz="3200" dirty="0"/>
              <a:t> </a:t>
            </a:r>
            <a:r>
              <a:rPr lang="en-US" sz="3200" dirty="0" err="1"/>
              <a:t>penerimaan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penolakan</a:t>
            </a:r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yang </a:t>
            </a:r>
            <a:r>
              <a:rPr lang="en-US" sz="3200" dirty="0" err="1"/>
              <a:t>menyebabkan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statistikawan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peneliti</a:t>
            </a:r>
            <a:r>
              <a:rPr lang="en-US" sz="3200" dirty="0"/>
              <a:t> </a:t>
            </a:r>
            <a:r>
              <a:rPr lang="en-US" sz="3200" dirty="0" err="1"/>
              <a:t>mengawali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terlebih</a:t>
            </a:r>
            <a:r>
              <a:rPr lang="en-US" sz="3200" dirty="0"/>
              <a:t> </a:t>
            </a:r>
            <a:r>
              <a:rPr lang="en-US" sz="3200" dirty="0" err="1"/>
              <a:t>dahulu</a:t>
            </a:r>
            <a:r>
              <a:rPr lang="en-US" sz="3200" dirty="0"/>
              <a:t> </a:t>
            </a:r>
            <a:r>
              <a:rPr lang="en-US" sz="3200" dirty="0" err="1"/>
              <a:t>membuat</a:t>
            </a:r>
            <a:r>
              <a:rPr lang="en-US" sz="3200" dirty="0"/>
              <a:t>:</a:t>
            </a:r>
          </a:p>
          <a:p>
            <a:pPr algn="ctr">
              <a:buNone/>
            </a:pPr>
            <a:endParaRPr lang="en-US" sz="3200" dirty="0"/>
          </a:p>
          <a:p>
            <a:pPr algn="ctr">
              <a:buNone/>
            </a:pPr>
            <a:r>
              <a:rPr lang="en-US" sz="3200" dirty="0"/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hipotesis</a:t>
            </a:r>
            <a:r>
              <a:rPr lang="en-US" sz="3200" b="1" i="1" dirty="0">
                <a:solidFill>
                  <a:srgbClr val="FF0000"/>
                </a:solidFill>
              </a:rPr>
              <a:t> yang </a:t>
            </a:r>
            <a:r>
              <a:rPr lang="en-US" sz="3200" b="1" i="1" dirty="0" err="1">
                <a:solidFill>
                  <a:srgbClr val="FF0000"/>
                </a:solidFill>
              </a:rPr>
              <a:t>diharapkan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ditolak</a:t>
            </a:r>
            <a:r>
              <a:rPr lang="en-US" sz="3200" b="1" i="1" dirty="0">
                <a:solidFill>
                  <a:srgbClr val="FF0000"/>
                </a:solidFill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</a:rPr>
              <a:t>tetapi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dapat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membuktikan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bahwa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pendapatnya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dapat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</a:rPr>
              <a:t>diterima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1</a:t>
            </a:r>
            <a:r>
              <a:rPr lang="en-US" dirty="0"/>
              <a:t>.</a:t>
            </a:r>
          </a:p>
          <a:p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1993,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Universtas</a:t>
            </a:r>
            <a:r>
              <a:rPr lang="en-US" dirty="0"/>
              <a:t> “X”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pengisian</a:t>
            </a:r>
            <a:r>
              <a:rPr lang="en-US" dirty="0"/>
              <a:t> </a:t>
            </a:r>
            <a:r>
              <a:rPr lang="en-US" dirty="0" err="1"/>
              <a:t>formulir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manual.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1993, </a:t>
            </a:r>
            <a:r>
              <a:rPr lang="en-US" dirty="0" err="1"/>
              <a:t>Sekretariat</a:t>
            </a:r>
            <a:r>
              <a:rPr lang="en-US" dirty="0"/>
              <a:t>  </a:t>
            </a:r>
            <a:r>
              <a:rPr lang="en-US" dirty="0" err="1"/>
              <a:t>Universitas</a:t>
            </a:r>
            <a:r>
              <a:rPr lang="en-US" dirty="0"/>
              <a:t> “X”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"ONLINE".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sekretariat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 “</a:t>
            </a:r>
            <a:r>
              <a:rPr lang="en-US" dirty="0" err="1"/>
              <a:t>bahwa</a:t>
            </a:r>
            <a:r>
              <a:rPr lang="en-US" dirty="0"/>
              <a:t> rata-rata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ONLINE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lama”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Hipotesis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dirty="0"/>
              <a:t>: rata-rata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pendaftaran</a:t>
            </a:r>
            <a:r>
              <a:rPr lang="en-US" dirty="0"/>
              <a:t> SISTEM "ONLINE"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SISTEM LAMA.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sekretariat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berharap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Contoh</a:t>
            </a:r>
            <a:r>
              <a:rPr lang="en-US" b="1" dirty="0"/>
              <a:t> 2 </a:t>
            </a:r>
            <a:r>
              <a:rPr lang="en-US" dirty="0"/>
              <a:t>:</a:t>
            </a:r>
          </a:p>
          <a:p>
            <a:r>
              <a:rPr lang="en-US" dirty="0" err="1"/>
              <a:t>Manajemen</a:t>
            </a:r>
            <a:r>
              <a:rPr lang="en-US" dirty="0"/>
              <a:t> PERUMKA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1992,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karcis</a:t>
            </a:r>
            <a:r>
              <a:rPr lang="en-US" dirty="0"/>
              <a:t> KRL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intensif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tahun-tahun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karcis</a:t>
            </a:r>
            <a:r>
              <a:rPr lang="en-US" dirty="0"/>
              <a:t> yang </a:t>
            </a:r>
            <a:r>
              <a:rPr lang="en-US" dirty="0" err="1"/>
              <a:t>intensif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pemasukan</a:t>
            </a:r>
            <a:r>
              <a:rPr lang="en-US" dirty="0"/>
              <a:t> PERUMKA.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yang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b="1" dirty="0"/>
              <a:t>	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err="1"/>
              <a:t>Hipotesis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 </a:t>
            </a:r>
            <a:r>
              <a:rPr lang="en-US" dirty="0"/>
              <a:t>: TIDAK ADA PERBEDAAN </a:t>
            </a:r>
            <a:r>
              <a:rPr lang="en-US" dirty="0" err="1"/>
              <a:t>pemasukan</a:t>
            </a:r>
            <a:r>
              <a:rPr lang="en-US" dirty="0"/>
              <a:t> SESUDAH </a:t>
            </a:r>
            <a:r>
              <a:rPr lang="en-US" dirty="0" err="1"/>
              <a:t>maupun</a:t>
            </a:r>
            <a:r>
              <a:rPr lang="en-US" dirty="0"/>
              <a:t> SEBELUM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karcis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berharap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txBody>
          <a:bodyPr/>
          <a:lstStyle/>
          <a:p>
            <a:r>
              <a:rPr lang="en-US" b="1" dirty="0" err="1"/>
              <a:t>Contoh</a:t>
            </a:r>
            <a:r>
              <a:rPr lang="en-US" b="1" dirty="0"/>
              <a:t> 3</a:t>
            </a:r>
            <a:r>
              <a:rPr lang="en-US" dirty="0"/>
              <a:t>.</a:t>
            </a:r>
          </a:p>
          <a:p>
            <a:r>
              <a:rPr lang="en-US" dirty="0"/>
              <a:t>(</a:t>
            </a:r>
            <a:r>
              <a:rPr lang="en-US" dirty="0" err="1"/>
              <a:t>Kerjakan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!!!)</a:t>
            </a:r>
          </a:p>
          <a:p>
            <a:pPr>
              <a:buNone/>
            </a:pPr>
            <a:endParaRPr lang="en-US" dirty="0"/>
          </a:p>
          <a:p>
            <a:r>
              <a:rPr lang="en-US" dirty="0" err="1"/>
              <a:t>Gianti,S.E</a:t>
            </a:r>
            <a:r>
              <a:rPr lang="en-US" dirty="0"/>
              <a:t>.,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pembebanan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tempatnya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berpendapat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pembebanan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rata-rata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penelitiannya</a:t>
            </a:r>
            <a:r>
              <a:rPr lang="en-US" dirty="0"/>
              <a:t>?</a:t>
            </a:r>
          </a:p>
          <a:p>
            <a:r>
              <a:rPr lang="en-US" dirty="0" err="1"/>
              <a:t>Hipotesis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: .........?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3914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	</a:t>
            </a:r>
            <a:r>
              <a:rPr lang="en-US" sz="3000" b="1" u="sng" dirty="0"/>
              <a:t>PENJELASAN:</a:t>
            </a:r>
            <a:endParaRPr lang="en-US" b="1" u="sng" dirty="0"/>
          </a:p>
          <a:p>
            <a:pPr>
              <a:buNone/>
            </a:pPr>
            <a:endParaRPr lang="en-US" dirty="0"/>
          </a:p>
          <a:p>
            <a:pPr algn="ctr"/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Awal</a:t>
            </a:r>
            <a:r>
              <a:rPr lang="en-US" sz="3200" dirty="0"/>
              <a:t> yang </a:t>
            </a:r>
            <a:r>
              <a:rPr lang="en-US" sz="3200" dirty="0" err="1"/>
              <a:t>diharap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ditolak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: </a:t>
            </a:r>
            <a:r>
              <a:rPr lang="en-US" sz="3200" b="1" dirty="0" err="1"/>
              <a:t>Hipotesis</a:t>
            </a:r>
            <a:r>
              <a:rPr lang="en-US" sz="3200" b="1" dirty="0"/>
              <a:t> </a:t>
            </a:r>
            <a:r>
              <a:rPr lang="en-US" sz="3200" b="1" dirty="0" err="1"/>
              <a:t>Nol</a:t>
            </a:r>
            <a:r>
              <a:rPr lang="en-US" sz="3200" b="1" dirty="0"/>
              <a:t> </a:t>
            </a:r>
            <a:r>
              <a:rPr lang="en-US" sz="3200" dirty="0"/>
              <a:t>(H0)</a:t>
            </a:r>
          </a:p>
          <a:p>
            <a:pPr algn="ctr">
              <a:buNone/>
            </a:pPr>
            <a:endParaRPr lang="en-US" sz="3200" dirty="0"/>
          </a:p>
          <a:p>
            <a:pPr algn="ctr"/>
            <a:r>
              <a:rPr lang="en-US" sz="3200" dirty="0"/>
              <a:t> </a:t>
            </a:r>
            <a:r>
              <a:rPr lang="en-US" sz="3200" dirty="0" err="1"/>
              <a:t>Hipotesis</a:t>
            </a:r>
            <a:r>
              <a:rPr lang="en-US" sz="3200" dirty="0"/>
              <a:t> </a:t>
            </a:r>
            <a:r>
              <a:rPr lang="en-US" sz="3200" dirty="0" err="1"/>
              <a:t>Nol</a:t>
            </a:r>
            <a:r>
              <a:rPr lang="en-US" sz="3200" dirty="0"/>
              <a:t> </a:t>
            </a:r>
            <a:r>
              <a:rPr lang="en-US" sz="3200" dirty="0" err="1"/>
              <a:t>juga</a:t>
            </a:r>
            <a:r>
              <a:rPr lang="en-US" sz="3200" dirty="0"/>
              <a:t>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menyatakan</a:t>
            </a:r>
            <a:r>
              <a:rPr lang="en-US" sz="3200" dirty="0"/>
              <a:t> </a:t>
            </a:r>
            <a:r>
              <a:rPr lang="en-US" sz="3200" dirty="0" err="1"/>
              <a:t>kondisi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pembandingan</a:t>
            </a:r>
            <a:r>
              <a:rPr lang="en-US" sz="3200" dirty="0"/>
              <a:t>.</a:t>
            </a:r>
          </a:p>
          <a:p>
            <a:pPr algn="ctr">
              <a:buNone/>
            </a:pPr>
            <a:endParaRPr lang="en-US" sz="3200" dirty="0"/>
          </a:p>
          <a:p>
            <a:pPr algn="ctr"/>
            <a:r>
              <a:rPr lang="en-US" sz="3200" dirty="0"/>
              <a:t> </a:t>
            </a:r>
            <a:r>
              <a:rPr lang="en-US" sz="3200" dirty="0" err="1"/>
              <a:t>Penolakan</a:t>
            </a:r>
            <a:r>
              <a:rPr lang="en-US" sz="3200" dirty="0"/>
              <a:t> H0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penerimaan</a:t>
            </a:r>
            <a:r>
              <a:rPr lang="en-US" sz="3200" dirty="0"/>
              <a:t> </a:t>
            </a:r>
            <a:r>
              <a:rPr lang="en-US" sz="3200" b="1" dirty="0" err="1"/>
              <a:t>Hipotesis</a:t>
            </a:r>
            <a:r>
              <a:rPr lang="en-US" sz="3200" b="1" dirty="0"/>
              <a:t> </a:t>
            </a:r>
            <a:r>
              <a:rPr lang="en-US" sz="3200" b="1" dirty="0" err="1"/>
              <a:t>Alternatif</a:t>
            </a:r>
            <a:r>
              <a:rPr lang="en-US" sz="3200" b="1" dirty="0"/>
              <a:t> </a:t>
            </a:r>
            <a:r>
              <a:rPr lang="en-US" sz="3200" dirty="0"/>
              <a:t>(H1) (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menulisnya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HA )</a:t>
            </a:r>
          </a:p>
          <a:p>
            <a:pPr algn="ctr"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815</TotalTime>
  <Words>1000</Words>
  <Application>Microsoft Office PowerPoint</Application>
  <PresentationFormat>On-screen Show (4:3)</PresentationFormat>
  <Paragraphs>317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Aharoni</vt:lpstr>
      <vt:lpstr>Arial</vt:lpstr>
      <vt:lpstr>Arial Narrow</vt:lpstr>
      <vt:lpstr>Bradley Hand ITC</vt:lpstr>
      <vt:lpstr>Courier New</vt:lpstr>
      <vt:lpstr>Symbol</vt:lpstr>
      <vt:lpstr>Tahoma</vt:lpstr>
      <vt:lpstr>Times New Roman</vt:lpstr>
      <vt:lpstr>Trebuchet MS</vt:lpstr>
      <vt:lpstr>Wingdings</vt:lpstr>
      <vt:lpstr>Wingdings 2</vt:lpstr>
      <vt:lpstr>Opulent</vt:lpstr>
      <vt:lpstr>Equation</vt:lpstr>
      <vt:lpstr>PENGUJIAN HIPOTESIS</vt:lpstr>
      <vt:lpstr>I. PENDAHULUAN</vt:lpstr>
      <vt:lpstr>then what would we do?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ARAH  PENGUJIAN HIPOTESIS</vt:lpstr>
      <vt:lpstr>PowerPoint Presentation</vt:lpstr>
      <vt:lpstr>PowerPoint Presentation</vt:lpstr>
      <vt:lpstr>PowerPoint Presentation</vt:lpstr>
      <vt:lpstr>PowerPoint Presentation</vt:lpstr>
      <vt:lpstr>III. PENGERJAAN UJI HIPOTESIS</vt:lpstr>
      <vt:lpstr>PowerPoint Presentation</vt:lpstr>
      <vt:lpstr>PowerPoint Presentation</vt:lpstr>
      <vt:lpstr>IV. LATIHAN SOAL  UJI HIPOTESIS - RATAAN</vt:lpstr>
      <vt:lpstr>beberAPA  Nilai z-tabel PENTING</vt:lpstr>
      <vt:lpstr>LATIHAN SOAL UJI HIPOTESIS RATAAN 1 POPULASI  (1 µ)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UJI HIPOTESIS RATAAN 2 POPULASI  (2 µ)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PENGUJIAN HIPOTESIS</dc:title>
  <dc:creator>1</dc:creator>
  <cp:lastModifiedBy>Muji Gunarto</cp:lastModifiedBy>
  <cp:revision>46</cp:revision>
  <dcterms:created xsi:type="dcterms:W3CDTF">2012-09-03T02:06:33Z</dcterms:created>
  <dcterms:modified xsi:type="dcterms:W3CDTF">2017-12-06T08:04:56Z</dcterms:modified>
</cp:coreProperties>
</file>