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25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86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170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648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831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894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70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006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636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931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096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26B19-3D9C-4671-8509-89E06664BBCA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39DC4-4156-4908-A6A7-80E08DC4571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36876"/>
            <a:ext cx="12202886" cy="681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299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8165A-DE24-4E44-80D8-A4A6EA541B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868362"/>
            <a:ext cx="9144000" cy="2387600"/>
          </a:xfrm>
        </p:spPr>
        <p:txBody>
          <a:bodyPr/>
          <a:lstStyle/>
          <a:p>
            <a:r>
              <a:rPr lang="en-US" dirty="0" err="1"/>
              <a:t>Profesionalisme</a:t>
            </a:r>
            <a:r>
              <a:rPr lang="en-US" dirty="0"/>
              <a:t> </a:t>
            </a:r>
            <a:r>
              <a:rPr lang="en-US" dirty="0" err="1"/>
              <a:t>Kewirausahaan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EBE8BD-E737-4E9E-95CC-A424D8DEBA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Kewirausahaan</a:t>
            </a:r>
            <a:endParaRPr lang="en-US" dirty="0"/>
          </a:p>
          <a:p>
            <a:r>
              <a:rPr lang="en-US" dirty="0"/>
              <a:t>Dini </a:t>
            </a:r>
            <a:r>
              <a:rPr lang="en-US" dirty="0" err="1"/>
              <a:t>Turipanam</a:t>
            </a:r>
            <a:r>
              <a:rPr lang="en-US" dirty="0"/>
              <a:t> </a:t>
            </a:r>
            <a:r>
              <a:rPr lang="en-US" dirty="0" err="1"/>
              <a:t>Alamanda</a:t>
            </a:r>
            <a:endParaRPr lang="en-US" dirty="0"/>
          </a:p>
          <a:p>
            <a:endParaRPr lang="en-US" dirty="0"/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BC70D556-9A20-4165-A2BF-9F4230A8A53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26108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B8644-4F3D-4128-8234-DF4F1FEBE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86" y="365125"/>
            <a:ext cx="5475513" cy="1325563"/>
          </a:xfrm>
        </p:spPr>
        <p:txBody>
          <a:bodyPr>
            <a:normAutofit/>
          </a:bodyPr>
          <a:lstStyle/>
          <a:p>
            <a:r>
              <a:rPr lang="en-ID" dirty="0" err="1"/>
              <a:t>Kepribadian</a:t>
            </a:r>
            <a:r>
              <a:rPr lang="en-ID" dirty="0"/>
              <a:t> </a:t>
            </a:r>
            <a:r>
              <a:rPr lang="en-ID" dirty="0" err="1"/>
              <a:t>Wirausaha</a:t>
            </a:r>
            <a:br>
              <a:rPr lang="en-ID" dirty="0"/>
            </a:br>
            <a:r>
              <a:rPr lang="en-ID" dirty="0" err="1"/>
              <a:t>profesional</a:t>
            </a:r>
            <a:endParaRPr lang="en-ID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E782BA-B7B3-40DF-AF08-8C3A1187BE22}"/>
              </a:ext>
            </a:extLst>
          </p:cNvPr>
          <p:cNvSpPr/>
          <p:nvPr/>
        </p:nvSpPr>
        <p:spPr>
          <a:xfrm>
            <a:off x="1460665" y="3429000"/>
            <a:ext cx="1650670" cy="66205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Expert Idea Generator</a:t>
            </a:r>
            <a:endParaRPr lang="en-ID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5C2F26C-547D-4B24-8E9A-3A671F962A1E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3111335" y="2458192"/>
            <a:ext cx="1781299" cy="1301833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F0023CC-ED03-4BEB-9ECD-52D46E653EE4}"/>
              </a:ext>
            </a:extLst>
          </p:cNvPr>
          <p:cNvSpPr txBox="1"/>
          <p:nvPr/>
        </p:nvSpPr>
        <p:spPr>
          <a:xfrm>
            <a:off x="4892634" y="2273526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/>
              <a:t>Keinginan untuk melakukan inovasi</a:t>
            </a:r>
            <a:endParaRPr lang="en-ID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91CD5FE-8EE2-426E-B0FE-13AE2D412FE2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3111335" y="2827524"/>
            <a:ext cx="1781299" cy="932501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65DBBAA-4971-49C1-B3CB-3B3D7BF3DEAA}"/>
              </a:ext>
            </a:extLst>
          </p:cNvPr>
          <p:cNvSpPr txBox="1"/>
          <p:nvPr/>
        </p:nvSpPr>
        <p:spPr>
          <a:xfrm>
            <a:off x="4892634" y="2647443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/>
              <a:t>Menyukai gagasan-gagasan</a:t>
            </a:r>
            <a:endParaRPr lang="en-ID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6780148-7135-49F5-AF10-F689795642D3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3111335" y="3225696"/>
            <a:ext cx="1781299" cy="534329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1660AB5B-D8C5-4108-A4C9-CBD845EF09AD}"/>
              </a:ext>
            </a:extLst>
          </p:cNvPr>
          <p:cNvSpPr txBox="1"/>
          <p:nvPr/>
        </p:nvSpPr>
        <p:spPr>
          <a:xfrm>
            <a:off x="4892634" y="3041030"/>
            <a:ext cx="61098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Percaya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pengembangan</a:t>
            </a:r>
            <a:r>
              <a:rPr lang="en-ID" dirty="0"/>
              <a:t> </a:t>
            </a:r>
            <a:r>
              <a:rPr lang="en-ID" dirty="0" err="1"/>
              <a:t>produk</a:t>
            </a:r>
            <a:r>
              <a:rPr lang="en-ID" dirty="0"/>
              <a:t> </a:t>
            </a:r>
            <a:r>
              <a:rPr lang="en-ID" dirty="0" err="1"/>
              <a:t>baru</a:t>
            </a:r>
            <a:r>
              <a:rPr lang="en-ID" dirty="0"/>
              <a:t> </a:t>
            </a:r>
            <a:r>
              <a:rPr lang="en-ID" dirty="0" err="1"/>
              <a:t>sangat</a:t>
            </a:r>
            <a:r>
              <a:rPr lang="en-ID" dirty="0"/>
              <a:t> </a:t>
            </a:r>
            <a:r>
              <a:rPr lang="en-ID" dirty="0" err="1"/>
              <a:t>penting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menjalankan</a:t>
            </a:r>
            <a:r>
              <a:rPr lang="en-ID" dirty="0"/>
              <a:t> strategi dan </a:t>
            </a:r>
            <a:r>
              <a:rPr lang="en-ID" dirty="0" err="1"/>
              <a:t>organisasi</a:t>
            </a:r>
            <a:endParaRPr lang="en-ID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0A08BF2-BFCC-47C1-94DC-CB97EEFBA7BE}"/>
              </a:ext>
            </a:extLst>
          </p:cNvPr>
          <p:cNvCxnSpPr>
            <a:cxnSpLocks/>
            <a:endCxn id="27" idx="1"/>
          </p:cNvCxnSpPr>
          <p:nvPr/>
        </p:nvCxnSpPr>
        <p:spPr>
          <a:xfrm>
            <a:off x="3111335" y="3760027"/>
            <a:ext cx="1781299" cy="111999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02533028-FBB8-46ED-BD89-341284BD938A}"/>
              </a:ext>
            </a:extLst>
          </p:cNvPr>
          <p:cNvSpPr txBox="1"/>
          <p:nvPr/>
        </p:nvSpPr>
        <p:spPr>
          <a:xfrm>
            <a:off x="4892634" y="3687360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/>
              <a:t>Inteligensi yang tinggi</a:t>
            </a:r>
            <a:endParaRPr lang="en-ID" dirty="0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E6EE0A0-F4EE-49F2-B975-CA0B8CF0938F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3111335" y="3760025"/>
            <a:ext cx="1781299" cy="534329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16667E74-1B5C-4A29-BDC5-DEC73CC0106B}"/>
              </a:ext>
            </a:extLst>
          </p:cNvPr>
          <p:cNvSpPr txBox="1"/>
          <p:nvPr/>
        </p:nvSpPr>
        <p:spPr>
          <a:xfrm>
            <a:off x="4892634" y="4129357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/>
              <a:t>Ingin menghindari risiko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75122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E56F4-364B-45AB-9475-0B67F8C98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1360" y="365125"/>
            <a:ext cx="7292439" cy="1325563"/>
          </a:xfrm>
        </p:spPr>
        <p:txBody>
          <a:bodyPr/>
          <a:lstStyle/>
          <a:p>
            <a:r>
              <a:rPr lang="de-DE" dirty="0"/>
              <a:t>Faktor yang Memengaruhi Jiwa Kewirausahaan</a:t>
            </a:r>
            <a:endParaRPr lang="en-ID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665C0FE-8423-4896-A6BB-E23C1BBB6538}"/>
              </a:ext>
            </a:extLst>
          </p:cNvPr>
          <p:cNvSpPr/>
          <p:nvPr/>
        </p:nvSpPr>
        <p:spPr>
          <a:xfrm>
            <a:off x="3279076" y="2470066"/>
            <a:ext cx="2410691" cy="143691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PENDIDIKAN</a:t>
            </a:r>
            <a:endParaRPr lang="en-ID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D587D7-E468-4CA5-8D16-FA5486623F79}"/>
              </a:ext>
            </a:extLst>
          </p:cNvPr>
          <p:cNvSpPr/>
          <p:nvPr/>
        </p:nvSpPr>
        <p:spPr>
          <a:xfrm>
            <a:off x="7707579" y="2470067"/>
            <a:ext cx="2410691" cy="143691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LINGKUNGAN</a:t>
            </a:r>
          </a:p>
          <a:p>
            <a:pPr algn="ctr"/>
            <a:r>
              <a:rPr lang="en-US" dirty="0"/>
              <a:t>(FISIK, SOSIAL)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48695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Entrepreneur PNG Transparent | PNG Mart">
            <a:extLst>
              <a:ext uri="{FF2B5EF4-FFF2-40B4-BE49-F238E27FC236}">
                <a16:creationId xmlns:a16="http://schemas.microsoft.com/office/drawing/2014/main" id="{4E745670-8494-4911-BF60-B6B01E7FC0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9" r="3291" b="-1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3202487-6876-487A-9254-5E3F25DE7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065862"/>
            <a:ext cx="3313164" cy="4726276"/>
          </a:xfrm>
        </p:spPr>
        <p:txBody>
          <a:bodyPr>
            <a:normAutofit/>
          </a:bodyPr>
          <a:lstStyle/>
          <a:p>
            <a:pPr algn="r"/>
            <a:r>
              <a:rPr lang="fi-FI" sz="4000">
                <a:solidFill>
                  <a:srgbClr val="FFFFFF"/>
                </a:solidFill>
              </a:rPr>
              <a:t>Nilai-Nilai Kewirausahaan dalam Organisasi Bisnis</a:t>
            </a:r>
            <a:endParaRPr lang="en-ID" sz="4000">
              <a:solidFill>
                <a:srgbClr val="FFFFFF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9FEEA-3023-4B56-AA53-7183EEFEA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5379" y="1065862"/>
            <a:ext cx="5744685" cy="472627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ID" sz="2000">
                <a:solidFill>
                  <a:srgbClr val="FFFFFF"/>
                </a:solidFill>
              </a:rPr>
              <a:t>Mengapa seorang entrepreneur dapat lebih tangguh dari yang lain? </a:t>
            </a:r>
          </a:p>
          <a:p>
            <a:pPr marL="0" indent="0">
              <a:buNone/>
            </a:pPr>
            <a:endParaRPr lang="en-ID" sz="200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ID" sz="2000">
                <a:solidFill>
                  <a:srgbClr val="FFFFFF"/>
                </a:solidFill>
              </a:rPr>
              <a:t>Kuncinya adalah pada </a:t>
            </a:r>
            <a:r>
              <a:rPr lang="en-ID" sz="2000" b="1">
                <a:solidFill>
                  <a:srgbClr val="FFFFFF"/>
                </a:solidFill>
              </a:rPr>
              <a:t>etos bisnis</a:t>
            </a:r>
            <a:r>
              <a:rPr lang="en-ID" sz="2000">
                <a:solidFill>
                  <a:srgbClr val="FFFFFF"/>
                </a:solidFill>
              </a:rPr>
              <a:t>, yaitu keyakinan yang kuat dan mendalam mengenai nilai penting dari bisnis yang ditekuninya</a:t>
            </a:r>
          </a:p>
        </p:txBody>
      </p:sp>
    </p:spTree>
    <p:extLst>
      <p:ext uri="{BB962C8B-B14F-4D97-AF65-F5344CB8AC3E}">
        <p14:creationId xmlns:p14="http://schemas.microsoft.com/office/powerpoint/2010/main" val="27461712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005D-6232-42CD-AFB9-D83CD6E5A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7012" y="365125"/>
            <a:ext cx="6306787" cy="1325563"/>
          </a:xfrm>
        </p:spPr>
        <p:txBody>
          <a:bodyPr/>
          <a:lstStyle/>
          <a:p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Wirausaha</a:t>
            </a:r>
            <a:r>
              <a:rPr lang="en-US" dirty="0"/>
              <a:t> </a:t>
            </a:r>
            <a:r>
              <a:rPr lang="en-US" dirty="0" err="1"/>
              <a:t>Sukses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19557-689B-4BC6-A61B-B7134DF99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2950029" cy="7869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D" sz="1600" b="1" dirty="0" err="1"/>
              <a:t>Daya</a:t>
            </a:r>
            <a:r>
              <a:rPr lang="en-ID" sz="1600" b="1" dirty="0"/>
              <a:t> </a:t>
            </a:r>
            <a:r>
              <a:rPr lang="en-ID" sz="1600" b="1" dirty="0" err="1"/>
              <a:t>gerak</a:t>
            </a:r>
            <a:r>
              <a:rPr lang="en-ID" sz="1600" b="1" dirty="0"/>
              <a:t> (</a:t>
            </a:r>
            <a:r>
              <a:rPr lang="en-ID" sz="1600" b="1" i="1" dirty="0"/>
              <a:t>drive</a:t>
            </a:r>
            <a:r>
              <a:rPr lang="en-ID" sz="1600" b="1" dirty="0"/>
              <a:t>), </a:t>
            </a:r>
            <a:r>
              <a:rPr lang="en-ID" sz="1600" dirty="0" err="1"/>
              <a:t>seperti</a:t>
            </a:r>
            <a:r>
              <a:rPr lang="en-ID" sz="1600" dirty="0"/>
              <a:t> </a:t>
            </a:r>
            <a:r>
              <a:rPr lang="en-ID" sz="1600" dirty="0" err="1"/>
              <a:t>inisitaif</a:t>
            </a:r>
            <a:r>
              <a:rPr lang="en-ID" sz="1600" dirty="0"/>
              <a:t>, </a:t>
            </a:r>
            <a:r>
              <a:rPr lang="en-ID" sz="1600" dirty="0" err="1"/>
              <a:t>semangat</a:t>
            </a:r>
            <a:r>
              <a:rPr lang="en-ID" sz="1600" dirty="0"/>
              <a:t>, </a:t>
            </a:r>
            <a:r>
              <a:rPr lang="en-ID" sz="1600" dirty="0" err="1"/>
              <a:t>tanggung-jawab</a:t>
            </a:r>
            <a:r>
              <a:rPr lang="en-ID" sz="1600" dirty="0"/>
              <a:t>, </a:t>
            </a:r>
            <a:r>
              <a:rPr lang="en-ID" sz="1600" dirty="0" err="1"/>
              <a:t>ketekunan</a:t>
            </a:r>
            <a:r>
              <a:rPr lang="en-ID" sz="1600" dirty="0"/>
              <a:t> dan </a:t>
            </a:r>
            <a:r>
              <a:rPr lang="en-ID" sz="1600" dirty="0" err="1"/>
              <a:t>kesehatan</a:t>
            </a:r>
            <a:endParaRPr lang="en-ID" sz="16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435F1D6-3557-40D1-98B6-76BBBF7001A6}"/>
              </a:ext>
            </a:extLst>
          </p:cNvPr>
          <p:cNvSpPr txBox="1">
            <a:spLocks/>
          </p:cNvSpPr>
          <p:nvPr/>
        </p:nvSpPr>
        <p:spPr>
          <a:xfrm>
            <a:off x="838199" y="2868674"/>
            <a:ext cx="2950029" cy="7869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ID" sz="1600" b="1" dirty="0" err="1"/>
              <a:t>Kemampuan</a:t>
            </a:r>
            <a:r>
              <a:rPr lang="en-ID" sz="1600" b="1" dirty="0"/>
              <a:t> </a:t>
            </a:r>
            <a:r>
              <a:rPr lang="en-ID" sz="1600" b="1" dirty="0" err="1"/>
              <a:t>berpikir</a:t>
            </a:r>
            <a:r>
              <a:rPr lang="en-ID" sz="1600" b="1" dirty="0"/>
              <a:t> (</a:t>
            </a:r>
            <a:r>
              <a:rPr lang="en-ID" sz="1600" b="1" i="1" dirty="0"/>
              <a:t>thinking ability</a:t>
            </a:r>
            <a:r>
              <a:rPr lang="en-ID" sz="1600" b="1" dirty="0"/>
              <a:t>), </a:t>
            </a:r>
            <a:r>
              <a:rPr lang="en-ID" sz="1600" dirty="0" err="1"/>
              <a:t>seperti</a:t>
            </a:r>
            <a:r>
              <a:rPr lang="en-ID" sz="1600" dirty="0"/>
              <a:t> </a:t>
            </a:r>
            <a:r>
              <a:rPr lang="en-ID" sz="1600" dirty="0" err="1"/>
              <a:t>gagasan</a:t>
            </a:r>
            <a:r>
              <a:rPr lang="en-ID" sz="1600" dirty="0"/>
              <a:t> </a:t>
            </a:r>
            <a:r>
              <a:rPr lang="en-ID" sz="1600" dirty="0" err="1"/>
              <a:t>asli</a:t>
            </a:r>
            <a:r>
              <a:rPr lang="en-ID" sz="1600" dirty="0"/>
              <a:t>, </a:t>
            </a:r>
            <a:r>
              <a:rPr lang="en-ID" sz="1600" dirty="0" err="1"/>
              <a:t>kreatif</a:t>
            </a:r>
            <a:r>
              <a:rPr lang="en-ID" sz="1600" dirty="0"/>
              <a:t>, </a:t>
            </a:r>
            <a:r>
              <a:rPr lang="en-ID" sz="1600" dirty="0" err="1"/>
              <a:t>kritis</a:t>
            </a:r>
            <a:r>
              <a:rPr lang="en-ID" sz="1600" dirty="0"/>
              <a:t> dan </a:t>
            </a:r>
            <a:r>
              <a:rPr lang="en-ID" sz="1600" dirty="0" err="1"/>
              <a:t>analitis</a:t>
            </a:r>
            <a:endParaRPr lang="en-ID" sz="16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2FDCF40-36CD-4034-893F-36EFE6F7E44A}"/>
              </a:ext>
            </a:extLst>
          </p:cNvPr>
          <p:cNvSpPr txBox="1">
            <a:spLocks/>
          </p:cNvSpPr>
          <p:nvPr/>
        </p:nvSpPr>
        <p:spPr>
          <a:xfrm>
            <a:off x="838199" y="3851957"/>
            <a:ext cx="2950029" cy="7869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en-ID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EC7751-07B5-471F-9D5B-56288D3D069D}"/>
              </a:ext>
            </a:extLst>
          </p:cNvPr>
          <p:cNvSpPr txBox="1"/>
          <p:nvPr/>
        </p:nvSpPr>
        <p:spPr>
          <a:xfrm>
            <a:off x="733301" y="3851957"/>
            <a:ext cx="305492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sz="1600" b="1" dirty="0" err="1"/>
              <a:t>Kemampuan</a:t>
            </a:r>
            <a:r>
              <a:rPr lang="en-ID" sz="1600" b="1" dirty="0"/>
              <a:t> </a:t>
            </a:r>
            <a:r>
              <a:rPr lang="en-ID" sz="1600" b="1" dirty="0" err="1"/>
              <a:t>membina</a:t>
            </a:r>
            <a:r>
              <a:rPr lang="en-ID" sz="1600" b="1" dirty="0"/>
              <a:t> </a:t>
            </a:r>
            <a:r>
              <a:rPr lang="en-ID" sz="1600" b="1" dirty="0" err="1"/>
              <a:t>relasi</a:t>
            </a:r>
            <a:r>
              <a:rPr lang="en-ID" sz="1600" b="1" dirty="0"/>
              <a:t> (</a:t>
            </a:r>
            <a:r>
              <a:rPr lang="en-ID" sz="1600" b="1" i="1" dirty="0"/>
              <a:t>competency in human relation</a:t>
            </a:r>
            <a:r>
              <a:rPr lang="en-ID" sz="1600" b="1" dirty="0"/>
              <a:t>), </a:t>
            </a:r>
            <a:r>
              <a:rPr lang="en-ID" sz="1600" dirty="0" err="1"/>
              <a:t>seperti</a:t>
            </a:r>
            <a:r>
              <a:rPr lang="en-ID" sz="1600" dirty="0"/>
              <a:t> </a:t>
            </a:r>
            <a:r>
              <a:rPr lang="en-ID" sz="1600" dirty="0" err="1"/>
              <a:t>mudah</a:t>
            </a:r>
            <a:r>
              <a:rPr lang="en-ID" sz="1600" dirty="0"/>
              <a:t> </a:t>
            </a:r>
            <a:r>
              <a:rPr lang="en-ID" sz="1600" dirty="0" err="1"/>
              <a:t>bergaul</a:t>
            </a:r>
            <a:r>
              <a:rPr lang="en-ID" sz="1600" dirty="0"/>
              <a:t> (</a:t>
            </a:r>
            <a:r>
              <a:rPr lang="en-ID" sz="1600" i="1" dirty="0"/>
              <a:t>sociability</a:t>
            </a:r>
            <a:r>
              <a:rPr lang="en-ID" sz="1600" dirty="0"/>
              <a:t>), </a:t>
            </a:r>
            <a:r>
              <a:rPr lang="en-ID" sz="1600" dirty="0" err="1"/>
              <a:t>mempunyai</a:t>
            </a:r>
            <a:r>
              <a:rPr lang="en-ID" sz="1600" dirty="0"/>
              <a:t> </a:t>
            </a:r>
            <a:r>
              <a:rPr lang="en-ID" sz="1600" dirty="0" err="1"/>
              <a:t>tingkat</a:t>
            </a:r>
            <a:r>
              <a:rPr lang="en-ID" sz="1600" dirty="0"/>
              <a:t> </a:t>
            </a:r>
            <a:r>
              <a:rPr lang="en-ID" sz="1600" dirty="0" err="1"/>
              <a:t>emosi</a:t>
            </a:r>
            <a:r>
              <a:rPr lang="en-ID" sz="1600" dirty="0"/>
              <a:t> yang </a:t>
            </a:r>
            <a:r>
              <a:rPr lang="en-ID" sz="1600" dirty="0" err="1"/>
              <a:t>stabil</a:t>
            </a:r>
            <a:r>
              <a:rPr lang="en-ID" sz="1600" dirty="0"/>
              <a:t> (EQ </a:t>
            </a:r>
            <a:r>
              <a:rPr lang="en-ID" sz="1600" dirty="0" err="1"/>
              <a:t>tinggi</a:t>
            </a:r>
            <a:r>
              <a:rPr lang="en-ID" sz="1600" dirty="0"/>
              <a:t>), </a:t>
            </a:r>
            <a:r>
              <a:rPr lang="en-ID" sz="1600" dirty="0" err="1"/>
              <a:t>ramah</a:t>
            </a:r>
            <a:r>
              <a:rPr lang="en-ID" sz="1600" dirty="0"/>
              <a:t>, </a:t>
            </a:r>
            <a:r>
              <a:rPr lang="en-ID" sz="1600" dirty="0" err="1"/>
              <a:t>suka</a:t>
            </a:r>
            <a:r>
              <a:rPr lang="en-ID" sz="1600" dirty="0"/>
              <a:t> </a:t>
            </a:r>
            <a:r>
              <a:rPr lang="en-ID" sz="1600" dirty="0" err="1"/>
              <a:t>membantu</a:t>
            </a:r>
            <a:r>
              <a:rPr lang="en-ID" sz="1600" dirty="0"/>
              <a:t> (</a:t>
            </a:r>
            <a:r>
              <a:rPr lang="en-ID" sz="1600" i="1" dirty="0"/>
              <a:t>cheer fullness</a:t>
            </a:r>
            <a:r>
              <a:rPr lang="en-ID" sz="1600" dirty="0"/>
              <a:t>), </a:t>
            </a:r>
            <a:r>
              <a:rPr lang="en-ID" sz="1600" dirty="0" err="1"/>
              <a:t>kerja</a:t>
            </a:r>
            <a:r>
              <a:rPr lang="en-ID" sz="1600" dirty="0"/>
              <a:t> </a:t>
            </a:r>
            <a:r>
              <a:rPr lang="en-ID" sz="1600" dirty="0" err="1"/>
              <a:t>sama</a:t>
            </a:r>
            <a:r>
              <a:rPr lang="en-ID" sz="1600" dirty="0"/>
              <a:t>, </a:t>
            </a:r>
            <a:r>
              <a:rPr lang="en-ID" sz="1600" dirty="0" err="1"/>
              <a:t>penuh</a:t>
            </a:r>
            <a:r>
              <a:rPr lang="en-ID" sz="1600" dirty="0"/>
              <a:t> </a:t>
            </a:r>
            <a:r>
              <a:rPr lang="en-ID" sz="1600" dirty="0" err="1"/>
              <a:t>pertimbangan</a:t>
            </a:r>
            <a:r>
              <a:rPr lang="en-ID" sz="1600" dirty="0"/>
              <a:t> (</a:t>
            </a:r>
            <a:r>
              <a:rPr lang="en-ID" sz="1600" i="1" dirty="0"/>
              <a:t>consideration</a:t>
            </a:r>
            <a:r>
              <a:rPr lang="en-ID" sz="1600" dirty="0"/>
              <a:t>), dan </a:t>
            </a:r>
            <a:r>
              <a:rPr lang="en-ID" sz="1600" dirty="0" err="1"/>
              <a:t>bijaksana</a:t>
            </a:r>
            <a:r>
              <a:rPr lang="en-ID" sz="1600" dirty="0"/>
              <a:t> (</a:t>
            </a:r>
            <a:r>
              <a:rPr lang="en-ID" sz="1600" i="1" dirty="0"/>
              <a:t>tactfulness</a:t>
            </a:r>
            <a:r>
              <a:rPr lang="en-ID" sz="1600" dirty="0"/>
              <a:t>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378908-8D2A-4878-BCE8-392895B638BA}"/>
              </a:ext>
            </a:extLst>
          </p:cNvPr>
          <p:cNvSpPr txBox="1"/>
          <p:nvPr/>
        </p:nvSpPr>
        <p:spPr>
          <a:xfrm>
            <a:off x="4231078" y="1825625"/>
            <a:ext cx="325829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sz="1600" b="1" dirty="0"/>
              <a:t>Mampu </a:t>
            </a:r>
            <a:r>
              <a:rPr lang="en-ID" sz="1600" b="1" dirty="0" err="1"/>
              <a:t>menyampaikan</a:t>
            </a:r>
            <a:r>
              <a:rPr lang="en-ID" sz="1600" b="1" dirty="0"/>
              <a:t> </a:t>
            </a:r>
            <a:r>
              <a:rPr lang="en-ID" sz="1600" b="1" dirty="0" err="1"/>
              <a:t>gagasannya</a:t>
            </a:r>
            <a:r>
              <a:rPr lang="en-ID" sz="1600" b="1" dirty="0"/>
              <a:t> (</a:t>
            </a:r>
            <a:r>
              <a:rPr lang="en-ID" sz="1600" b="1" i="1" dirty="0"/>
              <a:t>communication skills</a:t>
            </a:r>
            <a:r>
              <a:rPr lang="en-ID" sz="1600" b="1" dirty="0"/>
              <a:t>), </a:t>
            </a:r>
            <a:r>
              <a:rPr lang="en-ID" sz="1600" dirty="0" err="1"/>
              <a:t>seperti</a:t>
            </a:r>
            <a:r>
              <a:rPr lang="en-ID" sz="1600" dirty="0"/>
              <a:t> </a:t>
            </a:r>
            <a:r>
              <a:rPr lang="en-ID" sz="1600" dirty="0" err="1"/>
              <a:t>terbuka</a:t>
            </a:r>
            <a:r>
              <a:rPr lang="en-ID" sz="1600" dirty="0"/>
              <a:t> dan </a:t>
            </a:r>
            <a:r>
              <a:rPr lang="en-ID" sz="1600" dirty="0" err="1"/>
              <a:t>dapat</a:t>
            </a:r>
            <a:r>
              <a:rPr lang="en-ID" sz="1600" dirty="0"/>
              <a:t> </a:t>
            </a:r>
            <a:r>
              <a:rPr lang="en-ID" sz="1600" dirty="0" err="1"/>
              <a:t>menyampaikan</a:t>
            </a:r>
            <a:r>
              <a:rPr lang="en-ID" sz="1600" dirty="0"/>
              <a:t> </a:t>
            </a:r>
            <a:r>
              <a:rPr lang="en-ID" sz="1600" dirty="0" err="1"/>
              <a:t>pesan</a:t>
            </a:r>
            <a:r>
              <a:rPr lang="en-ID" sz="1600" dirty="0"/>
              <a:t> </a:t>
            </a:r>
            <a:r>
              <a:rPr lang="en-ID" sz="1600" dirty="0" err="1"/>
              <a:t>secara</a:t>
            </a:r>
            <a:r>
              <a:rPr lang="en-ID" sz="1600" dirty="0"/>
              <a:t> </a:t>
            </a:r>
            <a:r>
              <a:rPr lang="en-ID" sz="1600" dirty="0" err="1"/>
              <a:t>lisan</a:t>
            </a:r>
            <a:r>
              <a:rPr lang="en-ID" sz="1600" dirty="0"/>
              <a:t> (</a:t>
            </a:r>
            <a:r>
              <a:rPr lang="en-ID" sz="1600" dirty="0" err="1"/>
              <a:t>bicara</a:t>
            </a:r>
            <a:r>
              <a:rPr lang="en-ID" sz="1600" dirty="0"/>
              <a:t>) </a:t>
            </a:r>
            <a:r>
              <a:rPr lang="en-ID" sz="1600" dirty="0" err="1"/>
              <a:t>atau</a:t>
            </a:r>
            <a:r>
              <a:rPr lang="en-ID" sz="1600" dirty="0"/>
              <a:t> tulisan (memo)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7AF032D-4590-489B-85FD-B2184D5AB4DA}"/>
              </a:ext>
            </a:extLst>
          </p:cNvPr>
          <p:cNvSpPr txBox="1"/>
          <p:nvPr/>
        </p:nvSpPr>
        <p:spPr>
          <a:xfrm>
            <a:off x="4293422" y="3484741"/>
            <a:ext cx="325829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sz="1600" b="1" dirty="0" err="1"/>
              <a:t>Keahlian</a:t>
            </a:r>
            <a:r>
              <a:rPr lang="en-ID" sz="1600" b="1" dirty="0"/>
              <a:t> </a:t>
            </a:r>
            <a:r>
              <a:rPr lang="en-ID" sz="1600" b="1" dirty="0" err="1"/>
              <a:t>khusus</a:t>
            </a:r>
            <a:r>
              <a:rPr lang="en-ID" sz="1600" b="1" dirty="0"/>
              <a:t> (</a:t>
            </a:r>
            <a:r>
              <a:rPr lang="en-ID" sz="1600" b="1" i="1" dirty="0"/>
              <a:t>technical knowledge</a:t>
            </a:r>
            <a:r>
              <a:rPr lang="en-ID" sz="1600" b="1" dirty="0"/>
              <a:t>), </a:t>
            </a:r>
            <a:r>
              <a:rPr lang="en-ID" sz="1600" dirty="0" err="1"/>
              <a:t>seperti</a:t>
            </a:r>
            <a:r>
              <a:rPr lang="en-ID" sz="1600" dirty="0"/>
              <a:t> </a:t>
            </a:r>
            <a:r>
              <a:rPr lang="en-ID" sz="1600" dirty="0" err="1"/>
              <a:t>menguasai</a:t>
            </a:r>
            <a:r>
              <a:rPr lang="en-ID" sz="1600" dirty="0"/>
              <a:t> proses </a:t>
            </a:r>
            <a:r>
              <a:rPr lang="en-ID" sz="1600" dirty="0" err="1"/>
              <a:t>produksi</a:t>
            </a:r>
            <a:r>
              <a:rPr lang="en-ID" sz="1600" dirty="0"/>
              <a:t>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pelayanan</a:t>
            </a:r>
            <a:r>
              <a:rPr lang="en-ID" sz="1600" dirty="0"/>
              <a:t> yang </a:t>
            </a:r>
            <a:r>
              <a:rPr lang="en-ID" sz="1600" dirty="0" err="1"/>
              <a:t>dibidanginya</a:t>
            </a:r>
            <a:r>
              <a:rPr lang="en-ID" sz="1600" dirty="0"/>
              <a:t>, dan </a:t>
            </a:r>
            <a:r>
              <a:rPr lang="en-ID" sz="1600" dirty="0" err="1"/>
              <a:t>tahu</a:t>
            </a:r>
            <a:r>
              <a:rPr lang="en-ID" sz="1600" dirty="0"/>
              <a:t> </a:t>
            </a:r>
            <a:r>
              <a:rPr lang="en-ID" sz="1600" dirty="0" err="1"/>
              <a:t>dari</a:t>
            </a:r>
            <a:r>
              <a:rPr lang="en-ID" sz="1600" dirty="0"/>
              <a:t> mana </a:t>
            </a:r>
            <a:r>
              <a:rPr lang="en-ID" sz="1600" dirty="0" err="1"/>
              <a:t>mendapatkan</a:t>
            </a:r>
            <a:r>
              <a:rPr lang="en-ID" sz="1600" dirty="0"/>
              <a:t> </a:t>
            </a:r>
            <a:r>
              <a:rPr lang="en-ID" sz="1600" dirty="0" err="1"/>
              <a:t>informasi</a:t>
            </a:r>
            <a:r>
              <a:rPr lang="en-ID" sz="1600" dirty="0"/>
              <a:t> yang </a:t>
            </a:r>
            <a:r>
              <a:rPr lang="en-ID" sz="1600" dirty="0" err="1"/>
              <a:t>diperlukan</a:t>
            </a:r>
            <a:endParaRPr lang="en-ID" sz="1600" dirty="0"/>
          </a:p>
        </p:txBody>
      </p:sp>
    </p:spTree>
    <p:extLst>
      <p:ext uri="{BB962C8B-B14F-4D97-AF65-F5344CB8AC3E}">
        <p14:creationId xmlns:p14="http://schemas.microsoft.com/office/powerpoint/2010/main" val="2377560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B5EE2-6E84-4194-B301-E07B278FC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0674" y="365125"/>
            <a:ext cx="9513125" cy="1325563"/>
          </a:xfrm>
        </p:spPr>
        <p:txBody>
          <a:bodyPr/>
          <a:lstStyle/>
          <a:p>
            <a:pPr algn="just"/>
            <a:r>
              <a:rPr lang="en-ID" dirty="0" err="1"/>
              <a:t>Faktor-faktor</a:t>
            </a:r>
            <a:r>
              <a:rPr lang="en-ID" dirty="0"/>
              <a:t> </a:t>
            </a:r>
            <a:r>
              <a:rPr lang="en-ID" dirty="0" err="1"/>
              <a:t>kunci</a:t>
            </a:r>
            <a:r>
              <a:rPr lang="en-ID" dirty="0"/>
              <a:t> </a:t>
            </a:r>
            <a:r>
              <a:rPr lang="en-ID" dirty="0" err="1"/>
              <a:t>keberhasilan</a:t>
            </a:r>
            <a:r>
              <a:rPr lang="en-ID" dirty="0"/>
              <a:t> </a:t>
            </a:r>
            <a:r>
              <a:rPr lang="en-ID" dirty="0" err="1"/>
              <a:t>seseorang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wirausahawan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E0077-1EC3-4FAC-9F8F-04939149B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319" y="2395641"/>
            <a:ext cx="3151909" cy="172509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D" sz="2000" b="1" dirty="0" err="1"/>
              <a:t>Motivasi</a:t>
            </a:r>
            <a:r>
              <a:rPr lang="en-ID" sz="2000" dirty="0"/>
              <a:t>, </a:t>
            </a:r>
            <a:r>
              <a:rPr lang="en-ID" sz="2000" dirty="0" err="1"/>
              <a:t>yaitu</a:t>
            </a:r>
            <a:r>
              <a:rPr lang="en-ID" sz="2000" dirty="0"/>
              <a:t> </a:t>
            </a:r>
            <a:r>
              <a:rPr lang="en-ID" sz="2000" dirty="0" err="1"/>
              <a:t>keinginan</a:t>
            </a:r>
            <a:r>
              <a:rPr lang="en-ID" sz="2000" dirty="0"/>
              <a:t> </a:t>
            </a:r>
            <a:r>
              <a:rPr lang="en-ID" sz="2000" dirty="0" err="1"/>
              <a:t>menjadi</a:t>
            </a:r>
            <a:r>
              <a:rPr lang="en-ID" sz="2000" dirty="0"/>
              <a:t> </a:t>
            </a:r>
            <a:r>
              <a:rPr lang="en-ID" sz="2000" dirty="0" err="1"/>
              <a:t>sosok</a:t>
            </a:r>
            <a:r>
              <a:rPr lang="en-ID" sz="2000" dirty="0"/>
              <a:t> yang </a:t>
            </a:r>
            <a:r>
              <a:rPr lang="en-ID" sz="2000" dirty="0" err="1"/>
              <a:t>berguna</a:t>
            </a:r>
            <a:r>
              <a:rPr lang="en-ID" sz="2000" dirty="0"/>
              <a:t> </a:t>
            </a:r>
            <a:r>
              <a:rPr lang="en-ID" sz="2000" dirty="0" err="1"/>
              <a:t>bagi</a:t>
            </a:r>
            <a:r>
              <a:rPr lang="en-ID" sz="2000" dirty="0"/>
              <a:t> </a:t>
            </a:r>
            <a:r>
              <a:rPr lang="en-ID" sz="2000" dirty="0" err="1"/>
              <a:t>masyarakat</a:t>
            </a:r>
            <a:r>
              <a:rPr lang="en-ID" sz="2000" dirty="0"/>
              <a:t> </a:t>
            </a:r>
            <a:r>
              <a:rPr lang="en-ID" sz="2000" dirty="0" err="1"/>
              <a:t>melalui</a:t>
            </a:r>
            <a:r>
              <a:rPr lang="en-ID" sz="2000" dirty="0"/>
              <a:t> </a:t>
            </a:r>
            <a:r>
              <a:rPr lang="en-ID" sz="2000" dirty="0" err="1"/>
              <a:t>prestasi</a:t>
            </a:r>
            <a:r>
              <a:rPr lang="en-ID" sz="2000" dirty="0"/>
              <a:t> </a:t>
            </a:r>
            <a:r>
              <a:rPr lang="en-ID" sz="2000" dirty="0" err="1"/>
              <a:t>kerja</a:t>
            </a:r>
            <a:r>
              <a:rPr lang="en-ID" sz="2000" dirty="0"/>
              <a:t> </a:t>
            </a:r>
            <a:r>
              <a:rPr lang="en-ID" sz="2000" dirty="0" err="1"/>
              <a:t>sebagai</a:t>
            </a:r>
            <a:r>
              <a:rPr lang="en-ID" sz="2000" dirty="0"/>
              <a:t> </a:t>
            </a:r>
            <a:r>
              <a:rPr lang="en-ID" sz="2000" dirty="0" err="1"/>
              <a:t>wirausaha</a:t>
            </a:r>
            <a:endParaRPr lang="en-ID" sz="20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337907F-8916-4D2A-8849-01EAA6CB8BAC}"/>
              </a:ext>
            </a:extLst>
          </p:cNvPr>
          <p:cNvSpPr txBox="1">
            <a:spLocks/>
          </p:cNvSpPr>
          <p:nvPr/>
        </p:nvSpPr>
        <p:spPr>
          <a:xfrm>
            <a:off x="3911929" y="2395640"/>
            <a:ext cx="3151909" cy="17250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sv-SE" sz="2000" b="1" dirty="0"/>
              <a:t>Pengetahuan</a:t>
            </a:r>
            <a:r>
              <a:rPr lang="sv-SE" sz="2000" dirty="0"/>
              <a:t>, yaitu keinginan belajar terus agar tidak menjadi usang dalam perubahan situasi persaingan usaha</a:t>
            </a:r>
            <a:endParaRPr lang="en-ID" sz="20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335A2DD-9825-4798-9ADE-882CBBF4F8F4}"/>
              </a:ext>
            </a:extLst>
          </p:cNvPr>
          <p:cNvSpPr txBox="1">
            <a:spLocks/>
          </p:cNvSpPr>
          <p:nvPr/>
        </p:nvSpPr>
        <p:spPr>
          <a:xfrm>
            <a:off x="7674427" y="2395639"/>
            <a:ext cx="3151909" cy="2829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sv-SE" sz="2000" b="1" dirty="0"/>
              <a:t>Menjalani, </a:t>
            </a:r>
            <a:r>
              <a:rPr lang="sv-SE" sz="2000" dirty="0"/>
              <a:t>yaitu keinginan berhasil yang didukung dengan perencanaan matang yang dipersiapkan secara realistis sesuai dengan kebutuhan menghadapi persaingan dan kemampuan melaksanakannya</a:t>
            </a: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3578528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3DA61-3994-4D89-8EDE-F701CB837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7616" y="365125"/>
            <a:ext cx="7126184" cy="1325563"/>
          </a:xfrm>
        </p:spPr>
        <p:txBody>
          <a:bodyPr/>
          <a:lstStyle/>
          <a:p>
            <a:r>
              <a:rPr lang="en-ID" dirty="0" err="1"/>
              <a:t>Tipe-tipe</a:t>
            </a:r>
            <a:r>
              <a:rPr lang="en-ID" dirty="0"/>
              <a:t> </a:t>
            </a:r>
            <a:r>
              <a:rPr lang="en-ID" dirty="0" err="1"/>
              <a:t>kepribadian</a:t>
            </a:r>
            <a:r>
              <a:rPr lang="en-ID" dirty="0"/>
              <a:t> </a:t>
            </a:r>
            <a:r>
              <a:rPr lang="en-ID" dirty="0" err="1"/>
              <a:t>pebisnis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5740D-C929-4108-B2C1-8637D2083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4933208" cy="13255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D" sz="2000" b="1"/>
              <a:t>The Improver</a:t>
            </a:r>
            <a:r>
              <a:rPr lang="en-ID" sz="2000"/>
              <a:t>, yaitu pemimpin yang memiliki kepribadian dalam menjalankan organisasi dengan menonjolkan gaya improver alias ingin selalu memperbaiki</a:t>
            </a:r>
            <a:endParaRPr lang="en-ID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30630D-86A8-4197-B8A4-5B2D1A4AB9A1}"/>
              </a:ext>
            </a:extLst>
          </p:cNvPr>
          <p:cNvSpPr txBox="1"/>
          <p:nvPr/>
        </p:nvSpPr>
        <p:spPr>
          <a:xfrm>
            <a:off x="3446812" y="6053852"/>
            <a:ext cx="610985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000" dirty="0" err="1"/>
              <a:t>Sumber</a:t>
            </a:r>
            <a:r>
              <a:rPr lang="en-ID" sz="1000" dirty="0"/>
              <a:t>: Sari dan </a:t>
            </a:r>
            <a:r>
              <a:rPr lang="en-ID" sz="1000" dirty="0" err="1"/>
              <a:t>Suryono</a:t>
            </a:r>
            <a:r>
              <a:rPr lang="en-ID" sz="1000" dirty="0"/>
              <a:t> (2017) </a:t>
            </a:r>
            <a:r>
              <a:rPr lang="en-ID" sz="1000" dirty="0" err="1"/>
              <a:t>dalam</a:t>
            </a:r>
            <a:r>
              <a:rPr lang="en-ID" sz="1000" dirty="0"/>
              <a:t> </a:t>
            </a:r>
            <a:r>
              <a:rPr lang="en-ID" sz="1000" dirty="0" err="1"/>
              <a:t>sumber</a:t>
            </a:r>
            <a:r>
              <a:rPr lang="en-ID" sz="1000" dirty="0"/>
              <a:t> [3]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4545FB2-35FD-4B46-AD4D-809BEC86253B}"/>
              </a:ext>
            </a:extLst>
          </p:cNvPr>
          <p:cNvSpPr txBox="1">
            <a:spLocks/>
          </p:cNvSpPr>
          <p:nvPr/>
        </p:nvSpPr>
        <p:spPr>
          <a:xfrm>
            <a:off x="838200" y="3361977"/>
            <a:ext cx="4933208" cy="1091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ID" sz="2000" b="1" dirty="0"/>
              <a:t>The Advisor</a:t>
            </a:r>
            <a:r>
              <a:rPr lang="en-ID" sz="2000" dirty="0"/>
              <a:t>, </a:t>
            </a:r>
            <a:r>
              <a:rPr lang="en-ID" sz="2000" dirty="0" err="1"/>
              <a:t>yaitu</a:t>
            </a:r>
            <a:r>
              <a:rPr lang="en-ID" sz="2000" dirty="0"/>
              <a:t> </a:t>
            </a:r>
            <a:r>
              <a:rPr lang="en-ID" sz="2000" dirty="0" err="1"/>
              <a:t>pemimpin</a:t>
            </a:r>
            <a:r>
              <a:rPr lang="en-ID" sz="2000" dirty="0"/>
              <a:t> yang </a:t>
            </a:r>
            <a:r>
              <a:rPr lang="en-ID" sz="2000" dirty="0" err="1"/>
              <a:t>bersedia</a:t>
            </a:r>
            <a:r>
              <a:rPr lang="en-ID" sz="2000" dirty="0"/>
              <a:t> </a:t>
            </a:r>
            <a:r>
              <a:rPr lang="en-ID" sz="2000" dirty="0" err="1"/>
              <a:t>memberikan</a:t>
            </a:r>
            <a:r>
              <a:rPr lang="en-ID" sz="2000" dirty="0"/>
              <a:t> </a:t>
            </a:r>
            <a:r>
              <a:rPr lang="en-ID" sz="2000" dirty="0" err="1"/>
              <a:t>bantuan</a:t>
            </a:r>
            <a:r>
              <a:rPr lang="en-ID" sz="2000" dirty="0"/>
              <a:t> dan saran </a:t>
            </a:r>
            <a:r>
              <a:rPr lang="en-ID" sz="2000" dirty="0" err="1"/>
              <a:t>tingkat</a:t>
            </a:r>
            <a:r>
              <a:rPr lang="en-ID" sz="2000" dirty="0"/>
              <a:t> </a:t>
            </a:r>
            <a:r>
              <a:rPr lang="en-ID" sz="2000" dirty="0" err="1"/>
              <a:t>tinggi</a:t>
            </a:r>
            <a:r>
              <a:rPr lang="en-ID" sz="2000" dirty="0"/>
              <a:t> </a:t>
            </a:r>
            <a:r>
              <a:rPr lang="en-ID" sz="2000" dirty="0" err="1"/>
              <a:t>bagi</a:t>
            </a:r>
            <a:r>
              <a:rPr lang="en-ID" sz="2000" dirty="0"/>
              <a:t> para </a:t>
            </a:r>
            <a:r>
              <a:rPr lang="en-ID" sz="2000" dirty="0" err="1"/>
              <a:t>pelanggannya</a:t>
            </a:r>
            <a:endParaRPr lang="en-ID" sz="20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B90E786-68EE-4F46-8A59-20092A5DEFE4}"/>
              </a:ext>
            </a:extLst>
          </p:cNvPr>
          <p:cNvSpPr txBox="1">
            <a:spLocks/>
          </p:cNvSpPr>
          <p:nvPr/>
        </p:nvSpPr>
        <p:spPr>
          <a:xfrm>
            <a:off x="6322621" y="1811772"/>
            <a:ext cx="4933208" cy="1091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ID" sz="2000" b="1" dirty="0"/>
              <a:t>The Superstar, </a:t>
            </a:r>
            <a:r>
              <a:rPr lang="en-ID" sz="2000" dirty="0" err="1"/>
              <a:t>yaitu</a:t>
            </a:r>
            <a:r>
              <a:rPr lang="en-ID" sz="2000" dirty="0"/>
              <a:t> </a:t>
            </a:r>
            <a:r>
              <a:rPr lang="en-ID" sz="2000" dirty="0" err="1"/>
              <a:t>pemimpin</a:t>
            </a:r>
            <a:r>
              <a:rPr lang="en-ID" sz="2000" dirty="0"/>
              <a:t> yang </a:t>
            </a:r>
            <a:r>
              <a:rPr lang="en-ID" sz="2000" dirty="0" err="1"/>
              <a:t>dikelilingi</a:t>
            </a:r>
            <a:r>
              <a:rPr lang="en-ID" sz="2000" dirty="0"/>
              <a:t> oleh </a:t>
            </a:r>
            <a:r>
              <a:rPr lang="en-ID" sz="2000" dirty="0" err="1"/>
              <a:t>karisma</a:t>
            </a:r>
            <a:r>
              <a:rPr lang="en-ID" sz="2000" dirty="0"/>
              <a:t> dan </a:t>
            </a:r>
            <a:r>
              <a:rPr lang="en-ID" sz="2000" dirty="0" err="1"/>
              <a:t>energi</a:t>
            </a:r>
            <a:r>
              <a:rPr lang="en-ID" sz="2000" dirty="0"/>
              <a:t> </a:t>
            </a:r>
            <a:r>
              <a:rPr lang="en-ID" sz="2000" dirty="0" err="1"/>
              <a:t>tinggi</a:t>
            </a:r>
            <a:r>
              <a:rPr lang="en-ID" sz="2000" dirty="0"/>
              <a:t> </a:t>
            </a:r>
            <a:r>
              <a:rPr lang="en-ID" sz="2000" dirty="0" err="1"/>
              <a:t>dari</a:t>
            </a:r>
            <a:r>
              <a:rPr lang="en-ID" sz="2000" dirty="0"/>
              <a:t> Sang Superstar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7E64D3F-6239-4226-811B-0686D659F568}"/>
              </a:ext>
            </a:extLst>
          </p:cNvPr>
          <p:cNvSpPr txBox="1">
            <a:spLocks/>
          </p:cNvSpPr>
          <p:nvPr/>
        </p:nvSpPr>
        <p:spPr>
          <a:xfrm>
            <a:off x="6322621" y="3291293"/>
            <a:ext cx="4933208" cy="1091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ID" sz="2000" b="1" dirty="0"/>
              <a:t>The Artist, </a:t>
            </a:r>
            <a:r>
              <a:rPr lang="en-ID" sz="2000" dirty="0" err="1"/>
              <a:t>yaitu</a:t>
            </a:r>
            <a:r>
              <a:rPr lang="en-ID" sz="2000" dirty="0"/>
              <a:t> </a:t>
            </a:r>
            <a:r>
              <a:rPr lang="en-ID" sz="2000" dirty="0" err="1"/>
              <a:t>kepribadian</a:t>
            </a:r>
            <a:r>
              <a:rPr lang="en-ID" sz="2000" dirty="0"/>
              <a:t> </a:t>
            </a:r>
            <a:r>
              <a:rPr lang="en-ID" sz="2000" dirty="0" err="1"/>
              <a:t>pemimpin</a:t>
            </a:r>
            <a:r>
              <a:rPr lang="en-ID" sz="2000" dirty="0"/>
              <a:t> yang </a:t>
            </a:r>
            <a:r>
              <a:rPr lang="en-ID" sz="2000" dirty="0" err="1"/>
              <a:t>senang</a:t>
            </a:r>
            <a:r>
              <a:rPr lang="en-ID" sz="2000" dirty="0"/>
              <a:t> </a:t>
            </a:r>
            <a:r>
              <a:rPr lang="en-ID" sz="2000" dirty="0" err="1"/>
              <a:t>menyendiri</a:t>
            </a:r>
            <a:r>
              <a:rPr lang="en-ID" sz="2000" dirty="0"/>
              <a:t> </a:t>
            </a:r>
            <a:r>
              <a:rPr lang="en-ID" sz="2000" dirty="0" err="1"/>
              <a:t>tapi</a:t>
            </a:r>
            <a:r>
              <a:rPr lang="en-ID" sz="2000" dirty="0"/>
              <a:t> </a:t>
            </a:r>
            <a:r>
              <a:rPr lang="en-ID" sz="2000" dirty="0" err="1"/>
              <a:t>memiliki</a:t>
            </a:r>
            <a:r>
              <a:rPr lang="en-ID" sz="2000" dirty="0"/>
              <a:t> </a:t>
            </a:r>
            <a:r>
              <a:rPr lang="en-ID" sz="2000" dirty="0" err="1"/>
              <a:t>kreativitas</a:t>
            </a:r>
            <a:r>
              <a:rPr lang="en-ID" sz="2000" dirty="0"/>
              <a:t> yang </a:t>
            </a:r>
            <a:r>
              <a:rPr lang="en-ID" sz="2000" dirty="0" err="1"/>
              <a:t>tinggi</a:t>
            </a: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527072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B7661-A5CC-4B47-8F27-088ACC85C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8846" y="365125"/>
            <a:ext cx="7814953" cy="1325563"/>
          </a:xfrm>
        </p:spPr>
        <p:txBody>
          <a:bodyPr/>
          <a:lstStyle/>
          <a:p>
            <a:r>
              <a:rPr lang="en-ID" dirty="0"/>
              <a:t>Sifat dan </a:t>
            </a:r>
            <a:r>
              <a:rPr lang="en-ID" dirty="0" err="1"/>
              <a:t>Kepribadian</a:t>
            </a:r>
            <a:r>
              <a:rPr lang="en-ID" dirty="0"/>
              <a:t> </a:t>
            </a:r>
            <a:r>
              <a:rPr lang="en-ID" dirty="0" err="1"/>
              <a:t>Wirausaha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EFFCD-ABE2-47FA-A12E-84FAAD39B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ID" dirty="0" err="1"/>
              <a:t>Percaya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: Yakin dan </a:t>
            </a:r>
            <a:r>
              <a:rPr lang="en-ID" dirty="0" err="1"/>
              <a:t>optimisme</a:t>
            </a:r>
            <a:r>
              <a:rPr lang="en-ID" dirty="0"/>
              <a:t>, </a:t>
            </a:r>
            <a:r>
              <a:rPr lang="en-ID" dirty="0" err="1"/>
              <a:t>Mandiri</a:t>
            </a:r>
            <a:r>
              <a:rPr lang="en-ID" dirty="0"/>
              <a:t>, </a:t>
            </a:r>
            <a:r>
              <a:rPr lang="en-ID" dirty="0" err="1"/>
              <a:t>Kepemimpinan</a:t>
            </a:r>
            <a:r>
              <a:rPr lang="en-ID" dirty="0"/>
              <a:t>, dan </a:t>
            </a:r>
            <a:r>
              <a:rPr lang="en-ID" dirty="0" err="1"/>
              <a:t>dinamis</a:t>
            </a:r>
            <a:endParaRPr lang="en-ID" dirty="0"/>
          </a:p>
          <a:p>
            <a:pPr marL="514350" indent="-514350">
              <a:buAutoNum type="arabicPeriod"/>
            </a:pPr>
            <a:r>
              <a:rPr lang="en-ID" dirty="0" err="1"/>
              <a:t>Originalitas</a:t>
            </a:r>
            <a:r>
              <a:rPr lang="en-ID" dirty="0"/>
              <a:t>: </a:t>
            </a:r>
            <a:r>
              <a:rPr lang="en-ID" dirty="0" err="1"/>
              <a:t>Kreatif</a:t>
            </a:r>
            <a:r>
              <a:rPr lang="en-ID" dirty="0"/>
              <a:t>, </a:t>
            </a:r>
            <a:r>
              <a:rPr lang="en-ID" dirty="0" err="1"/>
              <a:t>Inovatif</a:t>
            </a:r>
            <a:r>
              <a:rPr lang="en-ID" dirty="0"/>
              <a:t>, </a:t>
            </a:r>
            <a:r>
              <a:rPr lang="en-ID" dirty="0" err="1"/>
              <a:t>Inisiatif</a:t>
            </a:r>
            <a:r>
              <a:rPr lang="en-ID" dirty="0"/>
              <a:t>/ </a:t>
            </a:r>
            <a:r>
              <a:rPr lang="en-ID" dirty="0" err="1"/>
              <a:t>Proaktif</a:t>
            </a:r>
            <a:endParaRPr lang="en-ID" dirty="0"/>
          </a:p>
          <a:p>
            <a:pPr marL="514350" indent="-514350">
              <a:buAutoNum type="arabicPeriod"/>
            </a:pPr>
            <a:r>
              <a:rPr lang="en-ID" dirty="0" err="1"/>
              <a:t>Berorientasi</a:t>
            </a:r>
            <a:r>
              <a:rPr lang="en-ID" dirty="0"/>
              <a:t> </a:t>
            </a:r>
            <a:r>
              <a:rPr lang="en-ID" dirty="0" err="1"/>
              <a:t>Manusia</a:t>
            </a:r>
            <a:r>
              <a:rPr lang="en-ID" dirty="0"/>
              <a:t>: </a:t>
            </a:r>
            <a:r>
              <a:rPr lang="en-ID" dirty="0" err="1"/>
              <a:t>Suka</a:t>
            </a:r>
            <a:r>
              <a:rPr lang="en-ID" dirty="0"/>
              <a:t> </a:t>
            </a:r>
            <a:r>
              <a:rPr lang="en-ID" dirty="0" err="1"/>
              <a:t>Bergaul</a:t>
            </a:r>
            <a:r>
              <a:rPr lang="en-ID" dirty="0"/>
              <a:t>, </a:t>
            </a:r>
            <a:r>
              <a:rPr lang="en-ID" dirty="0" err="1"/>
              <a:t>Komitmen</a:t>
            </a:r>
            <a:r>
              <a:rPr lang="en-ID" dirty="0"/>
              <a:t>, </a:t>
            </a:r>
            <a:r>
              <a:rPr lang="en-ID" dirty="0" err="1"/>
              <a:t>Responsif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saran dan </a:t>
            </a:r>
            <a:r>
              <a:rPr lang="en-ID" dirty="0" err="1"/>
              <a:t>kritik</a:t>
            </a:r>
            <a:endParaRPr lang="en-ID" dirty="0"/>
          </a:p>
          <a:p>
            <a:pPr marL="514350" indent="-514350">
              <a:buAutoNum type="arabicPeriod"/>
            </a:pPr>
            <a:r>
              <a:rPr lang="en-ID" dirty="0" err="1"/>
              <a:t>Berorientasi</a:t>
            </a:r>
            <a:r>
              <a:rPr lang="en-ID" dirty="0"/>
              <a:t> Hasil </a:t>
            </a:r>
            <a:r>
              <a:rPr lang="en-ID" dirty="0" err="1"/>
              <a:t>Kerja</a:t>
            </a:r>
            <a:r>
              <a:rPr lang="en-ID" dirty="0"/>
              <a:t>: </a:t>
            </a:r>
            <a:r>
              <a:rPr lang="en-ID" dirty="0" err="1"/>
              <a:t>Ingin</a:t>
            </a:r>
            <a:r>
              <a:rPr lang="en-ID" dirty="0"/>
              <a:t> </a:t>
            </a:r>
            <a:r>
              <a:rPr lang="en-ID" dirty="0" err="1"/>
              <a:t>berprestasi</a:t>
            </a:r>
            <a:r>
              <a:rPr lang="en-ID" dirty="0"/>
              <a:t>, </a:t>
            </a:r>
            <a:r>
              <a:rPr lang="en-ID" dirty="0" err="1"/>
              <a:t>berorientasi</a:t>
            </a:r>
            <a:r>
              <a:rPr lang="en-ID" dirty="0"/>
              <a:t> </a:t>
            </a:r>
            <a:r>
              <a:rPr lang="en-ID" dirty="0" err="1"/>
              <a:t>keuntungan</a:t>
            </a:r>
            <a:r>
              <a:rPr lang="en-ID" dirty="0"/>
              <a:t>,</a:t>
            </a:r>
            <a:r>
              <a:rPr lang="fi-FI" dirty="0"/>
              <a:t> Teguh, tekun, dan kerja keras, </a:t>
            </a:r>
            <a:r>
              <a:rPr lang="sv-SE" dirty="0"/>
              <a:t>Penuh semangat, dan Penuh energi</a:t>
            </a:r>
            <a:endParaRPr lang="en-ID" dirty="0"/>
          </a:p>
          <a:p>
            <a:pPr marL="514350" indent="-514350">
              <a:buAutoNum type="arabicPeriod"/>
            </a:pPr>
            <a:r>
              <a:rPr lang="en-ID" dirty="0"/>
              <a:t> </a:t>
            </a:r>
            <a:r>
              <a:rPr lang="en-ID" dirty="0" err="1"/>
              <a:t>Berorientasi</a:t>
            </a:r>
            <a:r>
              <a:rPr lang="en-ID" dirty="0"/>
              <a:t> masa </a:t>
            </a:r>
            <a:r>
              <a:rPr lang="en-ID" dirty="0" err="1"/>
              <a:t>depan</a:t>
            </a:r>
            <a:endParaRPr lang="en-ID" dirty="0"/>
          </a:p>
          <a:p>
            <a:pPr marL="514350" indent="-514350">
              <a:buAutoNum type="arabicPeriod"/>
            </a:pPr>
            <a:r>
              <a:rPr lang="en-ID" dirty="0" err="1"/>
              <a:t>Berani</a:t>
            </a:r>
            <a:r>
              <a:rPr lang="en-ID" dirty="0"/>
              <a:t> </a:t>
            </a:r>
            <a:r>
              <a:rPr lang="en-ID" dirty="0" err="1"/>
              <a:t>ambil</a:t>
            </a:r>
            <a:r>
              <a:rPr lang="en-ID" dirty="0"/>
              <a:t> </a:t>
            </a:r>
            <a:r>
              <a:rPr lang="en-ID" dirty="0" err="1"/>
              <a:t>risiko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77007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B8644-4F3D-4128-8234-DF4F1FEBE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86" y="365125"/>
            <a:ext cx="5475513" cy="1325563"/>
          </a:xfrm>
        </p:spPr>
        <p:txBody>
          <a:bodyPr>
            <a:normAutofit/>
          </a:bodyPr>
          <a:lstStyle/>
          <a:p>
            <a:r>
              <a:rPr lang="en-ID" dirty="0" err="1"/>
              <a:t>Kepribadian</a:t>
            </a:r>
            <a:r>
              <a:rPr lang="en-ID" dirty="0"/>
              <a:t> </a:t>
            </a:r>
            <a:r>
              <a:rPr lang="en-ID" dirty="0" err="1"/>
              <a:t>Wirausaha</a:t>
            </a:r>
            <a:br>
              <a:rPr lang="en-ID" dirty="0"/>
            </a:br>
            <a:r>
              <a:rPr lang="en-ID" dirty="0" err="1"/>
              <a:t>profesional</a:t>
            </a:r>
            <a:endParaRPr lang="en-ID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E782BA-B7B3-40DF-AF08-8C3A1187BE22}"/>
              </a:ext>
            </a:extLst>
          </p:cNvPr>
          <p:cNvSpPr/>
          <p:nvPr/>
        </p:nvSpPr>
        <p:spPr>
          <a:xfrm>
            <a:off x="1460665" y="3429000"/>
            <a:ext cx="1650670" cy="662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Personal Achiever</a:t>
            </a:r>
            <a:endParaRPr lang="en-ID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5C2F26C-547D-4B24-8E9A-3A671F962A1E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3111335" y="2458192"/>
            <a:ext cx="1781299" cy="13018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F0023CC-ED03-4BEB-9ECD-52D46E653EE4}"/>
              </a:ext>
            </a:extLst>
          </p:cNvPr>
          <p:cNvSpPr txBox="1"/>
          <p:nvPr/>
        </p:nvSpPr>
        <p:spPr>
          <a:xfrm>
            <a:off x="4892634" y="2273526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kebutuhan</a:t>
            </a:r>
            <a:r>
              <a:rPr lang="en-ID" dirty="0"/>
              <a:t> </a:t>
            </a:r>
            <a:r>
              <a:rPr lang="en-ID" dirty="0" err="1"/>
              <a:t>berprestasi</a:t>
            </a:r>
            <a:endParaRPr lang="en-ID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91CD5FE-8EE2-426E-B0FE-13AE2D412FE2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3111335" y="2827524"/>
            <a:ext cx="1781299" cy="9325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65DBBAA-4971-49C1-B3CB-3B3D7BF3DEAA}"/>
              </a:ext>
            </a:extLst>
          </p:cNvPr>
          <p:cNvSpPr txBox="1"/>
          <p:nvPr/>
        </p:nvSpPr>
        <p:spPr>
          <a:xfrm>
            <a:off x="4892634" y="2647443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Memiliki kebutuhan akan umpan balik</a:t>
            </a:r>
            <a:endParaRPr lang="en-ID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6780148-7135-49F5-AF10-F689795642D3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3111335" y="3225696"/>
            <a:ext cx="1781299" cy="5343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1660AB5B-D8C5-4108-A4C9-CBD845EF09AD}"/>
              </a:ext>
            </a:extLst>
          </p:cNvPr>
          <p:cNvSpPr txBox="1"/>
          <p:nvPr/>
        </p:nvSpPr>
        <p:spPr>
          <a:xfrm>
            <a:off x="4892634" y="3041030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Memiliki kebutuhan perencanaan dan penetapan tujuan</a:t>
            </a:r>
            <a:endParaRPr lang="en-ID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0A08BF2-BFCC-47C1-94DC-CB97EEFBA7BE}"/>
              </a:ext>
            </a:extLst>
          </p:cNvPr>
          <p:cNvCxnSpPr>
            <a:cxnSpLocks/>
          </p:cNvCxnSpPr>
          <p:nvPr/>
        </p:nvCxnSpPr>
        <p:spPr>
          <a:xfrm flipV="1">
            <a:off x="3111335" y="3760025"/>
            <a:ext cx="178129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02533028-FBB8-46ED-BD89-341284BD938A}"/>
              </a:ext>
            </a:extLst>
          </p:cNvPr>
          <p:cNvSpPr txBox="1"/>
          <p:nvPr/>
        </p:nvSpPr>
        <p:spPr>
          <a:xfrm>
            <a:off x="4892634" y="3576247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inisiatif</a:t>
            </a:r>
            <a:r>
              <a:rPr lang="en-ID" dirty="0"/>
              <a:t> </a:t>
            </a:r>
            <a:r>
              <a:rPr lang="en-ID" dirty="0" err="1"/>
              <a:t>pribadi</a:t>
            </a:r>
            <a:r>
              <a:rPr lang="en-ID" dirty="0"/>
              <a:t> yang </a:t>
            </a:r>
            <a:r>
              <a:rPr lang="en-ID" dirty="0" err="1"/>
              <a:t>kuat</a:t>
            </a:r>
            <a:endParaRPr lang="en-ID" dirty="0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E6EE0A0-F4EE-49F2-B975-CA0B8CF0938F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3111335" y="3760025"/>
            <a:ext cx="1781299" cy="5343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16667E74-1B5C-4A29-BDC5-DEC73CC0106B}"/>
              </a:ext>
            </a:extLst>
          </p:cNvPr>
          <p:cNvSpPr txBox="1"/>
          <p:nvPr/>
        </p:nvSpPr>
        <p:spPr>
          <a:xfrm>
            <a:off x="4892634" y="4129357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komitmen</a:t>
            </a:r>
            <a:r>
              <a:rPr lang="en-ID" dirty="0"/>
              <a:t> </a:t>
            </a:r>
            <a:r>
              <a:rPr lang="en-ID" dirty="0" err="1"/>
              <a:t>pribadi</a:t>
            </a:r>
            <a:r>
              <a:rPr lang="en-ID" dirty="0"/>
              <a:t> yang </a:t>
            </a:r>
            <a:r>
              <a:rPr lang="en-ID" dirty="0" err="1"/>
              <a:t>kuat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organisasi</a:t>
            </a:r>
            <a:endParaRPr lang="en-ID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3A4A141-5C35-4A53-8471-9D7DCBFF08DA}"/>
              </a:ext>
            </a:extLst>
          </p:cNvPr>
          <p:cNvSpPr txBox="1"/>
          <p:nvPr/>
        </p:nvSpPr>
        <p:spPr>
          <a:xfrm>
            <a:off x="4892634" y="4678384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Percaya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orang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memainkan</a:t>
            </a:r>
            <a:r>
              <a:rPr lang="en-ID" dirty="0"/>
              <a:t> </a:t>
            </a:r>
            <a:r>
              <a:rPr lang="en-ID" dirty="0" err="1"/>
              <a:t>peran</a:t>
            </a:r>
            <a:r>
              <a:rPr lang="en-ID" dirty="0"/>
              <a:t> </a:t>
            </a:r>
            <a:r>
              <a:rPr lang="en-ID" dirty="0" err="1"/>
              <a:t>penting</a:t>
            </a:r>
            <a:endParaRPr lang="en-ID" dirty="0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11DC3A8-4427-45FB-A536-C8F4BD49D183}"/>
              </a:ext>
            </a:extLst>
          </p:cNvPr>
          <p:cNvCxnSpPr>
            <a:cxnSpLocks/>
            <a:endCxn id="34" idx="1"/>
          </p:cNvCxnSpPr>
          <p:nvPr/>
        </p:nvCxnSpPr>
        <p:spPr>
          <a:xfrm>
            <a:off x="3111335" y="3748736"/>
            <a:ext cx="1781299" cy="11143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4C8FF550-8038-4E82-AAFC-A769D17BC9FB}"/>
              </a:ext>
            </a:extLst>
          </p:cNvPr>
          <p:cNvSpPr txBox="1"/>
          <p:nvPr/>
        </p:nvSpPr>
        <p:spPr>
          <a:xfrm>
            <a:off x="4892634" y="5176549"/>
            <a:ext cx="61098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Percaya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pekerjaan</a:t>
            </a:r>
            <a:r>
              <a:rPr lang="en-ID" dirty="0"/>
              <a:t> </a:t>
            </a:r>
            <a:r>
              <a:rPr lang="en-ID" dirty="0" err="1"/>
              <a:t>seharusnya</a:t>
            </a:r>
            <a:r>
              <a:rPr lang="en-ID" dirty="0"/>
              <a:t> </a:t>
            </a:r>
            <a:r>
              <a:rPr lang="en-ID" dirty="0" err="1"/>
              <a:t>dituntun</a:t>
            </a:r>
            <a:r>
              <a:rPr lang="en-ID" dirty="0"/>
              <a:t> oleh </a:t>
            </a:r>
            <a:r>
              <a:rPr lang="en-ID" dirty="0" err="1"/>
              <a:t>tujuan</a:t>
            </a:r>
            <a:r>
              <a:rPr lang="en-ID" dirty="0"/>
              <a:t> </a:t>
            </a:r>
            <a:r>
              <a:rPr lang="en-ID" dirty="0" err="1"/>
              <a:t>pribadi</a:t>
            </a:r>
            <a:r>
              <a:rPr lang="en-ID" dirty="0"/>
              <a:t> </a:t>
            </a:r>
            <a:r>
              <a:rPr lang="en-ID" dirty="0" err="1"/>
              <a:t>bukan</a:t>
            </a:r>
            <a:r>
              <a:rPr lang="en-ID" dirty="0"/>
              <a:t> oleh </a:t>
            </a:r>
            <a:r>
              <a:rPr lang="en-ID" dirty="0" err="1"/>
              <a:t>hal</a:t>
            </a:r>
            <a:r>
              <a:rPr lang="en-ID" dirty="0"/>
              <a:t> lain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14C1303-60CD-4AEB-9324-0ADE24662253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3111335" y="3760025"/>
            <a:ext cx="1650670" cy="17396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4381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B8644-4F3D-4128-8234-DF4F1FEBE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86" y="365125"/>
            <a:ext cx="5475513" cy="1325563"/>
          </a:xfrm>
        </p:spPr>
        <p:txBody>
          <a:bodyPr>
            <a:normAutofit/>
          </a:bodyPr>
          <a:lstStyle/>
          <a:p>
            <a:r>
              <a:rPr lang="en-ID" dirty="0" err="1"/>
              <a:t>Kepribadian</a:t>
            </a:r>
            <a:r>
              <a:rPr lang="en-ID" dirty="0"/>
              <a:t> </a:t>
            </a:r>
            <a:r>
              <a:rPr lang="en-ID" dirty="0" err="1"/>
              <a:t>Wirausaha</a:t>
            </a:r>
            <a:br>
              <a:rPr lang="en-ID" dirty="0"/>
            </a:br>
            <a:r>
              <a:rPr lang="en-ID" dirty="0" err="1"/>
              <a:t>profesional</a:t>
            </a:r>
            <a:endParaRPr lang="en-ID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E782BA-B7B3-40DF-AF08-8C3A1187BE22}"/>
              </a:ext>
            </a:extLst>
          </p:cNvPr>
          <p:cNvSpPr/>
          <p:nvPr/>
        </p:nvSpPr>
        <p:spPr>
          <a:xfrm>
            <a:off x="1460665" y="3429000"/>
            <a:ext cx="1650670" cy="66205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Super Sales</a:t>
            </a:r>
          </a:p>
          <a:p>
            <a:pPr algn="ctr"/>
            <a:r>
              <a:rPr lang="en-US" dirty="0"/>
              <a:t>Person</a:t>
            </a:r>
            <a:endParaRPr lang="en-ID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5C2F26C-547D-4B24-8E9A-3A671F962A1E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3111335" y="2458192"/>
            <a:ext cx="1781299" cy="130183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F0023CC-ED03-4BEB-9ECD-52D46E653EE4}"/>
              </a:ext>
            </a:extLst>
          </p:cNvPr>
          <p:cNvSpPr txBox="1"/>
          <p:nvPr/>
        </p:nvSpPr>
        <p:spPr>
          <a:xfrm>
            <a:off x="4892634" y="2273526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kemampuan</a:t>
            </a:r>
            <a:r>
              <a:rPr lang="en-ID" dirty="0"/>
              <a:t> </a:t>
            </a:r>
            <a:r>
              <a:rPr lang="en-ID" dirty="0" err="1"/>
              <a:t>memahami</a:t>
            </a:r>
            <a:r>
              <a:rPr lang="en-ID" dirty="0"/>
              <a:t> dan </a:t>
            </a:r>
            <a:r>
              <a:rPr lang="en-ID" dirty="0" err="1"/>
              <a:t>mengerti</a:t>
            </a:r>
            <a:r>
              <a:rPr lang="en-ID" dirty="0"/>
              <a:t> orang lain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91CD5FE-8EE2-426E-B0FE-13AE2D412FE2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3111335" y="2827524"/>
            <a:ext cx="1781299" cy="9325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65DBBAA-4971-49C1-B3CB-3B3D7BF3DEAA}"/>
              </a:ext>
            </a:extLst>
          </p:cNvPr>
          <p:cNvSpPr txBox="1"/>
          <p:nvPr/>
        </p:nvSpPr>
        <p:spPr>
          <a:xfrm>
            <a:off x="4892634" y="2647443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Memiliki keinginan untuk membantu orang lain</a:t>
            </a:r>
            <a:endParaRPr lang="en-ID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6780148-7135-49F5-AF10-F689795642D3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3111335" y="3225696"/>
            <a:ext cx="1781299" cy="53432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1660AB5B-D8C5-4108-A4C9-CBD845EF09AD}"/>
              </a:ext>
            </a:extLst>
          </p:cNvPr>
          <p:cNvSpPr txBox="1"/>
          <p:nvPr/>
        </p:nvSpPr>
        <p:spPr>
          <a:xfrm>
            <a:off x="4892634" y="3041030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dirty="0"/>
              <a:t>Percaya bahwa proses-proses sosial sangat penting</a:t>
            </a:r>
            <a:endParaRPr lang="en-ID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0A08BF2-BFCC-47C1-94DC-CB97EEFBA7BE}"/>
              </a:ext>
            </a:extLst>
          </p:cNvPr>
          <p:cNvCxnSpPr>
            <a:cxnSpLocks/>
          </p:cNvCxnSpPr>
          <p:nvPr/>
        </p:nvCxnSpPr>
        <p:spPr>
          <a:xfrm flipV="1">
            <a:off x="3111335" y="3760025"/>
            <a:ext cx="1781299" cy="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02533028-FBB8-46ED-BD89-341284BD938A}"/>
              </a:ext>
            </a:extLst>
          </p:cNvPr>
          <p:cNvSpPr txBox="1"/>
          <p:nvPr/>
        </p:nvSpPr>
        <p:spPr>
          <a:xfrm>
            <a:off x="4892634" y="3576247"/>
            <a:ext cx="61098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Kebutuhan</a:t>
            </a:r>
            <a:r>
              <a:rPr lang="en-ID" dirty="0"/>
              <a:t> </a:t>
            </a:r>
            <a:r>
              <a:rPr lang="en-ID" dirty="0" err="1"/>
              <a:t>memilik</a:t>
            </a:r>
            <a:r>
              <a:rPr lang="en-ID" dirty="0"/>
              <a:t> </a:t>
            </a:r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dirty="0" err="1"/>
              <a:t>positif</a:t>
            </a:r>
            <a:r>
              <a:rPr lang="en-ID" dirty="0"/>
              <a:t> yang </a:t>
            </a:r>
            <a:r>
              <a:rPr lang="en-ID" dirty="0" err="1"/>
              <a:t>kuat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orang lain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E6EE0A0-F4EE-49F2-B975-CA0B8CF0938F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3111335" y="3760025"/>
            <a:ext cx="1781299" cy="53432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16667E74-1B5C-4A29-BDC5-DEC73CC0106B}"/>
              </a:ext>
            </a:extLst>
          </p:cNvPr>
          <p:cNvSpPr txBox="1"/>
          <p:nvPr/>
        </p:nvSpPr>
        <p:spPr>
          <a:xfrm>
            <a:off x="4892634" y="4129357"/>
            <a:ext cx="61098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dirty="0" err="1"/>
              <a:t>Percaya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bagian</a:t>
            </a:r>
            <a:r>
              <a:rPr lang="en-ID" dirty="0"/>
              <a:t> </a:t>
            </a:r>
            <a:r>
              <a:rPr lang="en-ID" dirty="0" err="1"/>
              <a:t>penjualan</a:t>
            </a:r>
            <a:r>
              <a:rPr lang="en-ID" dirty="0"/>
              <a:t> </a:t>
            </a:r>
            <a:r>
              <a:rPr lang="en-ID" dirty="0" err="1"/>
              <a:t>sangat</a:t>
            </a:r>
            <a:r>
              <a:rPr lang="en-ID" dirty="0"/>
              <a:t> </a:t>
            </a:r>
            <a:r>
              <a:rPr lang="en-ID" dirty="0" err="1"/>
              <a:t>penting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melaksanakan</a:t>
            </a:r>
            <a:r>
              <a:rPr lang="en-ID" dirty="0"/>
              <a:t> strategi </a:t>
            </a:r>
            <a:r>
              <a:rPr lang="en-ID" dirty="0" err="1"/>
              <a:t>perusahaan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13209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B8644-4F3D-4128-8234-DF4F1FEBE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86" y="365125"/>
            <a:ext cx="5475513" cy="1325563"/>
          </a:xfrm>
        </p:spPr>
        <p:txBody>
          <a:bodyPr>
            <a:normAutofit/>
          </a:bodyPr>
          <a:lstStyle/>
          <a:p>
            <a:r>
              <a:rPr lang="en-ID" dirty="0" err="1"/>
              <a:t>Kepribadian</a:t>
            </a:r>
            <a:r>
              <a:rPr lang="en-ID" dirty="0"/>
              <a:t> </a:t>
            </a:r>
            <a:r>
              <a:rPr lang="en-ID" dirty="0" err="1"/>
              <a:t>Wirausaha</a:t>
            </a:r>
            <a:br>
              <a:rPr lang="en-ID" dirty="0"/>
            </a:br>
            <a:r>
              <a:rPr lang="en-ID" dirty="0" err="1"/>
              <a:t>profesional</a:t>
            </a:r>
            <a:endParaRPr lang="en-ID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E782BA-B7B3-40DF-AF08-8C3A1187BE22}"/>
              </a:ext>
            </a:extLst>
          </p:cNvPr>
          <p:cNvSpPr/>
          <p:nvPr/>
        </p:nvSpPr>
        <p:spPr>
          <a:xfrm>
            <a:off x="1460665" y="3429000"/>
            <a:ext cx="1650670" cy="66205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Real</a:t>
            </a:r>
          </a:p>
          <a:p>
            <a:pPr algn="ctr"/>
            <a:r>
              <a:rPr lang="en-US" dirty="0"/>
              <a:t>Managers</a:t>
            </a:r>
            <a:endParaRPr lang="en-ID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5C2F26C-547D-4B24-8E9A-3A671F962A1E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3111335" y="2458192"/>
            <a:ext cx="1781299" cy="1301833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F0023CC-ED03-4BEB-9ECD-52D46E653EE4}"/>
              </a:ext>
            </a:extLst>
          </p:cNvPr>
          <p:cNvSpPr txBox="1"/>
          <p:nvPr/>
        </p:nvSpPr>
        <p:spPr>
          <a:xfrm>
            <a:off x="4892634" y="2273526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/>
              <a:t>Keinginan untuk menjadi pemimpin perusahaan</a:t>
            </a:r>
            <a:endParaRPr lang="en-ID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91CD5FE-8EE2-426E-B0FE-13AE2D412FE2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3111335" y="2827524"/>
            <a:ext cx="1781299" cy="932501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65DBBAA-4971-49C1-B3CB-3B3D7BF3DEAA}"/>
              </a:ext>
            </a:extLst>
          </p:cNvPr>
          <p:cNvSpPr txBox="1"/>
          <p:nvPr/>
        </p:nvSpPr>
        <p:spPr>
          <a:xfrm>
            <a:off x="4892634" y="2647443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Ketegasan</a:t>
            </a:r>
            <a:endParaRPr lang="en-ID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6780148-7135-49F5-AF10-F689795642D3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3111335" y="3225696"/>
            <a:ext cx="1781299" cy="534329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1660AB5B-D8C5-4108-A4C9-CBD845EF09AD}"/>
              </a:ext>
            </a:extLst>
          </p:cNvPr>
          <p:cNvSpPr txBox="1"/>
          <p:nvPr/>
        </p:nvSpPr>
        <p:spPr>
          <a:xfrm>
            <a:off x="4892634" y="3041030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dirty="0"/>
              <a:t>Sikap positif terhadap pemimpin</a:t>
            </a:r>
            <a:endParaRPr lang="en-ID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0A08BF2-BFCC-47C1-94DC-CB97EEFBA7BE}"/>
              </a:ext>
            </a:extLst>
          </p:cNvPr>
          <p:cNvCxnSpPr>
            <a:cxnSpLocks/>
          </p:cNvCxnSpPr>
          <p:nvPr/>
        </p:nvCxnSpPr>
        <p:spPr>
          <a:xfrm flipV="1">
            <a:off x="3111335" y="3760025"/>
            <a:ext cx="1781299" cy="1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02533028-FBB8-46ED-BD89-341284BD938A}"/>
              </a:ext>
            </a:extLst>
          </p:cNvPr>
          <p:cNvSpPr txBox="1"/>
          <p:nvPr/>
        </p:nvSpPr>
        <p:spPr>
          <a:xfrm>
            <a:off x="4892634" y="3576247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Keinginan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bersaing</a:t>
            </a:r>
            <a:endParaRPr lang="en-ID" dirty="0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E6EE0A0-F4EE-49F2-B975-CA0B8CF0938F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3111335" y="3760025"/>
            <a:ext cx="1781299" cy="534329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16667E74-1B5C-4A29-BDC5-DEC73CC0106B}"/>
              </a:ext>
            </a:extLst>
          </p:cNvPr>
          <p:cNvSpPr txBox="1"/>
          <p:nvPr/>
        </p:nvSpPr>
        <p:spPr>
          <a:xfrm>
            <a:off x="4892634" y="4129357"/>
            <a:ext cx="61098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dirty="0" err="1"/>
              <a:t>Keinginan</a:t>
            </a:r>
            <a:r>
              <a:rPr lang="en-ID" dirty="0"/>
              <a:t> </a:t>
            </a:r>
            <a:r>
              <a:rPr lang="en-ID" dirty="0" err="1"/>
              <a:t>berkuasa</a:t>
            </a:r>
            <a:endParaRPr lang="en-ID" dirty="0"/>
          </a:p>
          <a:p>
            <a:pPr algn="just"/>
            <a:endParaRPr lang="en-ID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4DF946B-B764-42E4-B08E-06C3CC4C86AC}"/>
              </a:ext>
            </a:extLst>
          </p:cNvPr>
          <p:cNvSpPr txBox="1"/>
          <p:nvPr/>
        </p:nvSpPr>
        <p:spPr>
          <a:xfrm>
            <a:off x="4892634" y="4590134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Keinginan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menonjol</a:t>
            </a:r>
            <a:r>
              <a:rPr lang="en-ID" dirty="0"/>
              <a:t> di </a:t>
            </a:r>
            <a:r>
              <a:rPr lang="en-ID" dirty="0" err="1"/>
              <a:t>antara</a:t>
            </a:r>
            <a:r>
              <a:rPr lang="en-ID" dirty="0"/>
              <a:t> orang-orang lain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137357E-8161-486E-B18F-47C67F796E45}"/>
              </a:ext>
            </a:extLst>
          </p:cNvPr>
          <p:cNvCxnSpPr>
            <a:cxnSpLocks/>
            <a:endCxn id="16" idx="1"/>
          </p:cNvCxnSpPr>
          <p:nvPr/>
        </p:nvCxnSpPr>
        <p:spPr>
          <a:xfrm>
            <a:off x="3146961" y="3792145"/>
            <a:ext cx="1745673" cy="982655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1242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1576</TotalTime>
  <Words>541</Words>
  <Application>Microsoft Office PowerPoint</Application>
  <PresentationFormat>Widescreen</PresentationFormat>
  <Paragraphs>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Profesionalisme Kewirausahaan</vt:lpstr>
      <vt:lpstr>Nilai-Nilai Kewirausahaan dalam Organisasi Bisnis</vt:lpstr>
      <vt:lpstr>Karakter Wirausaha Sukses</vt:lpstr>
      <vt:lpstr>Faktor-faktor kunci keberhasilan seseorang menjadi wirausahawan</vt:lpstr>
      <vt:lpstr>Tipe-tipe kepribadian pebisnis</vt:lpstr>
      <vt:lpstr>Sifat dan Kepribadian Wirausaha</vt:lpstr>
      <vt:lpstr>Kepribadian Wirausaha profesional</vt:lpstr>
      <vt:lpstr>Kepribadian Wirausaha profesional</vt:lpstr>
      <vt:lpstr>Kepribadian Wirausaha profesional</vt:lpstr>
      <vt:lpstr>Kepribadian Wirausaha profesional</vt:lpstr>
      <vt:lpstr>Faktor yang Memengaruhi Jiwa Kewirausahaan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PRODI BISNIS DIGITAL</dc:title>
  <dc:creator>FISIP</dc:creator>
  <cp:lastModifiedBy>FISIP</cp:lastModifiedBy>
  <cp:revision>38</cp:revision>
  <dcterms:created xsi:type="dcterms:W3CDTF">2020-09-30T22:11:45Z</dcterms:created>
  <dcterms:modified xsi:type="dcterms:W3CDTF">2021-05-15T07:39:24Z</dcterms:modified>
</cp:coreProperties>
</file>