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61" r:id="rId2"/>
    <p:sldId id="298" r:id="rId3"/>
    <p:sldId id="299" r:id="rId4"/>
    <p:sldId id="300" r:id="rId5"/>
    <p:sldId id="305" r:id="rId6"/>
    <p:sldId id="306" r:id="rId7"/>
    <p:sldId id="308" r:id="rId8"/>
    <p:sldId id="309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326" r:id="rId22"/>
    <p:sldId id="327" r:id="rId23"/>
    <p:sldId id="32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29758-70DD-46B1-B9E3-90376CA1FB09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3C3A7-9C44-46E7-AD03-CDCDD617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382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en-US"/>
          </a:p>
        </p:txBody>
      </p:sp>
      <p:sp>
        <p:nvSpPr>
          <p:cNvPr id="14340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ACD18D1-B168-424D-B2BF-9712F8E8795D}" type="slidenum">
              <a:rPr lang="id-ID" altLang="en-US"/>
              <a:pPr>
                <a:spcBef>
                  <a:spcPct val="0"/>
                </a:spcBef>
              </a:pPr>
              <a:t>9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39430351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en-US"/>
          </a:p>
        </p:txBody>
      </p:sp>
      <p:sp>
        <p:nvSpPr>
          <p:cNvPr id="32772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3D12864-389C-477A-88CE-0362160EA796}" type="slidenum">
              <a:rPr lang="id-ID" altLang="en-US"/>
              <a:pPr>
                <a:spcBef>
                  <a:spcPct val="0"/>
                </a:spcBef>
              </a:pPr>
              <a:t>18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35660785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en-US"/>
          </a:p>
        </p:txBody>
      </p:sp>
      <p:sp>
        <p:nvSpPr>
          <p:cNvPr id="34820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3FEF6A1-3CCD-470A-B02A-A80F45C64C88}" type="slidenum">
              <a:rPr lang="id-ID" altLang="en-US"/>
              <a:pPr>
                <a:spcBef>
                  <a:spcPct val="0"/>
                </a:spcBef>
              </a:pPr>
              <a:t>19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5712867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en-US"/>
          </a:p>
        </p:txBody>
      </p:sp>
      <p:sp>
        <p:nvSpPr>
          <p:cNvPr id="36868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A95567-4023-44B4-AAE9-C9475BF8CB57}" type="slidenum">
              <a:rPr lang="id-ID" altLang="en-US"/>
              <a:pPr>
                <a:spcBef>
                  <a:spcPct val="0"/>
                </a:spcBef>
              </a:pPr>
              <a:t>20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5878365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en-US"/>
          </a:p>
        </p:txBody>
      </p:sp>
      <p:sp>
        <p:nvSpPr>
          <p:cNvPr id="38916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E926D33-5344-45E0-8961-416AAA06E410}" type="slidenum">
              <a:rPr lang="id-ID" altLang="en-US"/>
              <a:pPr>
                <a:spcBef>
                  <a:spcPct val="0"/>
                </a:spcBef>
              </a:pPr>
              <a:t>21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28608567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en-US"/>
          </a:p>
        </p:txBody>
      </p:sp>
      <p:sp>
        <p:nvSpPr>
          <p:cNvPr id="40964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99368C6-8363-4272-AA0F-031B9A9AF655}" type="slidenum">
              <a:rPr lang="id-ID" altLang="en-US"/>
              <a:pPr>
                <a:spcBef>
                  <a:spcPct val="0"/>
                </a:spcBef>
              </a:pPr>
              <a:t>22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2072275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en-US"/>
          </a:p>
        </p:txBody>
      </p:sp>
      <p:sp>
        <p:nvSpPr>
          <p:cNvPr id="43012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6BF8CA-B807-4E6E-8A98-BD89989AA2F3}" type="slidenum">
              <a:rPr lang="id-ID" altLang="en-US"/>
              <a:pPr>
                <a:spcBef>
                  <a:spcPct val="0"/>
                </a:spcBef>
              </a:pPr>
              <a:t>23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222129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en-US"/>
          </a:p>
        </p:txBody>
      </p:sp>
      <p:sp>
        <p:nvSpPr>
          <p:cNvPr id="16388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8CC3BD4-81AD-45F0-B507-A464C6ECDAB6}" type="slidenum">
              <a:rPr lang="id-ID" altLang="en-US"/>
              <a:pPr>
                <a:spcBef>
                  <a:spcPct val="0"/>
                </a:spcBef>
              </a:pPr>
              <a:t>10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4001031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en-US"/>
          </a:p>
        </p:txBody>
      </p:sp>
      <p:sp>
        <p:nvSpPr>
          <p:cNvPr id="18436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204D54-662A-4149-84CC-83DFC57E9E7C}" type="slidenum">
              <a:rPr lang="id-ID" altLang="en-US"/>
              <a:pPr>
                <a:spcBef>
                  <a:spcPct val="0"/>
                </a:spcBef>
              </a:pPr>
              <a:t>11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2910435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en-US"/>
          </a:p>
        </p:txBody>
      </p:sp>
      <p:sp>
        <p:nvSpPr>
          <p:cNvPr id="20484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B50230-29AE-4C19-BAFC-5BB2CA469B3D}" type="slidenum">
              <a:rPr lang="id-ID" altLang="en-US"/>
              <a:pPr>
                <a:spcBef>
                  <a:spcPct val="0"/>
                </a:spcBef>
              </a:pPr>
              <a:t>12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508378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en-US"/>
          </a:p>
        </p:txBody>
      </p:sp>
      <p:sp>
        <p:nvSpPr>
          <p:cNvPr id="22532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CFF9881-1E9E-4D25-A645-751684CA6B06}" type="slidenum">
              <a:rPr lang="id-ID" altLang="en-US"/>
              <a:pPr>
                <a:spcBef>
                  <a:spcPct val="0"/>
                </a:spcBef>
              </a:pPr>
              <a:t>13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15468837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en-US"/>
          </a:p>
        </p:txBody>
      </p:sp>
      <p:sp>
        <p:nvSpPr>
          <p:cNvPr id="24580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774FBC-6424-4249-B081-1C18635453F8}" type="slidenum">
              <a:rPr lang="id-ID" altLang="en-US"/>
              <a:pPr>
                <a:spcBef>
                  <a:spcPct val="0"/>
                </a:spcBef>
              </a:pPr>
              <a:t>14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23356697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en-US"/>
          </a:p>
        </p:txBody>
      </p:sp>
      <p:sp>
        <p:nvSpPr>
          <p:cNvPr id="26628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23FB1F-D6B7-4632-B397-689F34976B0D}" type="slidenum">
              <a:rPr lang="id-ID" altLang="en-US"/>
              <a:pPr>
                <a:spcBef>
                  <a:spcPct val="0"/>
                </a:spcBef>
              </a:pPr>
              <a:t>15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11639189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en-US"/>
          </a:p>
        </p:txBody>
      </p:sp>
      <p:sp>
        <p:nvSpPr>
          <p:cNvPr id="28676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FE53B4-D693-4813-A1D8-3405BEBA482A}" type="slidenum">
              <a:rPr lang="id-ID" altLang="en-US"/>
              <a:pPr>
                <a:spcBef>
                  <a:spcPct val="0"/>
                </a:spcBef>
              </a:pPr>
              <a:t>16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21298191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en-US"/>
          </a:p>
        </p:txBody>
      </p:sp>
      <p:sp>
        <p:nvSpPr>
          <p:cNvPr id="30724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2853CE4-C08A-4E3D-863B-EE14FF781518}" type="slidenum">
              <a:rPr lang="id-ID" altLang="en-US"/>
              <a:pPr>
                <a:spcBef>
                  <a:spcPct val="0"/>
                </a:spcBef>
              </a:pPr>
              <a:t>17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765658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0975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968553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4180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1AE30-38AC-4ABA-9978-AF1CB54D0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3109F-7BC5-40A6-B7C8-74D824E0B038}" type="datetime1">
              <a:rPr lang="en-US"/>
              <a:pPr>
                <a:defRPr/>
              </a:pPr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AC266-83DD-463C-AD86-5847781D4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A8516-994D-474B-A681-CCEC85561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2FA99-01F9-4189-9655-D9851CD3A9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1632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www.esaunggul.ac.id</a:t>
            </a:r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www.esaunggul.ac.id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15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0" r:id="rId10"/>
    <p:sldLayoutId id="2147483661" r:id="rId11"/>
    <p:sldLayoutId id="214748366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LILY WIDJAJA, SKM., MM.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1A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992877" y="858766"/>
            <a:ext cx="6151123" cy="132112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en-US" sz="3200" b="1" dirty="0">
                <a:latin typeface="Arial" panose="020B0604020202020204" pitchFamily="34" charset="0"/>
              </a:rPr>
              <a:t>AUDIT PEDOKUMENTASIAN RM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87824" y="4149080"/>
            <a:ext cx="5616624" cy="1367507"/>
          </a:xfrm>
        </p:spPr>
        <p:txBody>
          <a:bodyPr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PENDAHULUAN</a:t>
            </a: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2800" b="1">
                <a:latin typeface="Arial" panose="020B0604020202020204" pitchFamily="34" charset="0"/>
                <a:cs typeface="Arial" panose="020B0604020202020204" pitchFamily="34" charset="0"/>
              </a:rPr>
              <a:t>TUJUAN REKAM MEDIS</a:t>
            </a:r>
          </a:p>
        </p:txBody>
      </p:sp>
      <p:sp>
        <p:nvSpPr>
          <p:cNvPr id="7172" name="Content Placeholder 5">
            <a:extLst>
              <a:ext uri="{FF2B5EF4-FFF2-40B4-BE49-F238E27FC236}">
                <a16:creationId xmlns:a16="http://schemas.microsoft.com/office/drawing/2014/main" id="{56CF828C-6DF7-4312-BDAD-7C5154512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id-ID" sz="2000" dirty="0">
                <a:solidFill>
                  <a:schemeClr val="tx1"/>
                </a:solidFill>
              </a:rPr>
              <a:t>Audit pendokumentasian Rekam Medis dengan melakukan a</a:t>
            </a:r>
            <a:r>
              <a:rPr lang="en-US" sz="2000" dirty="0" err="1">
                <a:solidFill>
                  <a:schemeClr val="tx1"/>
                </a:solidFill>
              </a:rPr>
              <a:t>nalisis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secara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rutin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terhadap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isi</a:t>
            </a:r>
            <a:r>
              <a:rPr lang="en-US" sz="2000" dirty="0">
                <a:solidFill>
                  <a:schemeClr val="tx1"/>
                </a:solidFill>
              </a:rPr>
              <a:t> RM </a:t>
            </a:r>
            <a:r>
              <a:rPr lang="en-US" sz="2000" dirty="0" err="1">
                <a:solidFill>
                  <a:schemeClr val="tx1"/>
                </a:solidFill>
              </a:rPr>
              <a:t>harus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dijalankan</a:t>
            </a:r>
            <a:r>
              <a:rPr lang="en-US" sz="2000" dirty="0">
                <a:solidFill>
                  <a:schemeClr val="tx1"/>
                </a:solidFill>
              </a:rPr>
              <a:t> agar </a:t>
            </a:r>
            <a:r>
              <a:rPr lang="en-US" sz="2000" dirty="0" err="1">
                <a:solidFill>
                  <a:schemeClr val="tx1"/>
                </a:solidFill>
              </a:rPr>
              <a:t>pengelolaan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isi</a:t>
            </a:r>
            <a:r>
              <a:rPr lang="en-US" sz="2000" dirty="0">
                <a:solidFill>
                  <a:schemeClr val="tx1"/>
                </a:solidFill>
              </a:rPr>
              <a:t> RM </a:t>
            </a:r>
            <a:r>
              <a:rPr lang="en-US" sz="2000" dirty="0" err="1">
                <a:solidFill>
                  <a:schemeClr val="tx1"/>
                </a:solidFill>
              </a:rPr>
              <a:t>dapat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memenuhi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tujuan</a:t>
            </a:r>
            <a:r>
              <a:rPr lang="en-US" sz="2000" dirty="0">
                <a:solidFill>
                  <a:schemeClr val="tx1"/>
                </a:solidFill>
              </a:rPr>
              <a:t>:</a:t>
            </a:r>
          </a:p>
          <a:p>
            <a:pPr>
              <a:buFont typeface="Arial" charset="0"/>
              <a:buChar char="•"/>
              <a:defRPr/>
            </a:pPr>
            <a:r>
              <a:rPr lang="en-US" sz="2000" dirty="0" err="1">
                <a:solidFill>
                  <a:schemeClr val="tx1"/>
                </a:solidFill>
              </a:rPr>
              <a:t>Sebagai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alat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komunikasi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informasi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asuhan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pasien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charset="0"/>
              <a:buChar char="•"/>
              <a:defRPr/>
            </a:pPr>
            <a:r>
              <a:rPr lang="en-US" sz="2000" dirty="0" err="1">
                <a:solidFill>
                  <a:schemeClr val="tx1"/>
                </a:solidFill>
              </a:rPr>
              <a:t>Untuk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memenuhi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persyaratan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sebagai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barang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bukti</a:t>
            </a:r>
            <a:r>
              <a:rPr lang="en-US" sz="2000" dirty="0">
                <a:solidFill>
                  <a:schemeClr val="tx1"/>
                </a:solidFill>
              </a:rPr>
              <a:t> legal </a:t>
            </a:r>
            <a:r>
              <a:rPr lang="en-US" sz="2000" dirty="0" err="1">
                <a:solidFill>
                  <a:schemeClr val="tx1"/>
                </a:solidFill>
              </a:rPr>
              <a:t>berkaitan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dengan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Penanganan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penyakit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pasien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 err="1">
                <a:solidFill>
                  <a:schemeClr val="tx1"/>
                </a:solidFill>
              </a:rPr>
              <a:t>Rincian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penagihan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beaya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 err="1">
                <a:solidFill>
                  <a:schemeClr val="tx1"/>
                </a:solidFill>
              </a:rPr>
              <a:t>Evaluasi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para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ahli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 err="1">
                <a:solidFill>
                  <a:schemeClr val="tx1"/>
                </a:solidFill>
              </a:rPr>
              <a:t>Melengkapi</a:t>
            </a:r>
            <a:r>
              <a:rPr lang="en-GB" sz="2000" dirty="0">
                <a:solidFill>
                  <a:schemeClr val="tx1"/>
                </a:solidFill>
              </a:rPr>
              <a:t> data </a:t>
            </a:r>
            <a:r>
              <a:rPr lang="en-GB" sz="2000" dirty="0" err="1">
                <a:solidFill>
                  <a:schemeClr val="tx1"/>
                </a:solidFill>
              </a:rPr>
              <a:t>klinis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pasien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 err="1">
                <a:solidFill>
                  <a:schemeClr val="tx1"/>
                </a:solidFill>
              </a:rPr>
              <a:t>Kebutuhan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administrasi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 err="1">
                <a:solidFill>
                  <a:schemeClr val="tx1"/>
                </a:solidFill>
              </a:rPr>
              <a:t>Riset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dan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Edukasi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id-ID" sz="2000" dirty="0">
                <a:solidFill>
                  <a:schemeClr val="tx1"/>
                </a:solidFill>
              </a:rPr>
              <a:t>Kesehatan Masyarakat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id-ID" sz="2000" dirty="0">
                <a:solidFill>
                  <a:schemeClr val="tx1"/>
                </a:solidFill>
              </a:rPr>
              <a:t>Pemasaran dan Perencanaan dalam pengambilan keputusan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id-ID" sz="20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905307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REKAM MEDIS YANG LENGKAP</a:t>
            </a:r>
          </a:p>
        </p:txBody>
      </p:sp>
      <p:sp>
        <p:nvSpPr>
          <p:cNvPr id="17412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 err="1">
                <a:solidFill>
                  <a:schemeClr val="tx1"/>
                </a:solidFill>
              </a:rPr>
              <a:t>Pendokumentasian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Rekam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Medis</a:t>
            </a:r>
            <a:r>
              <a:rPr lang="en-US" altLang="en-US" sz="2400" dirty="0">
                <a:solidFill>
                  <a:schemeClr val="tx1"/>
                </a:solidFill>
              </a:rPr>
              <a:t> (RM) yang </a:t>
            </a:r>
            <a:r>
              <a:rPr lang="en-US" altLang="en-US" sz="2400" dirty="0" err="1">
                <a:solidFill>
                  <a:schemeClr val="tx1"/>
                </a:solidFill>
              </a:rPr>
              <a:t>baik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meliputi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aktifitas</a:t>
            </a:r>
            <a:r>
              <a:rPr lang="en-US" altLang="en-US" sz="2400" dirty="0">
                <a:solidFill>
                  <a:schemeClr val="tx1"/>
                </a:solidFill>
              </a:rPr>
              <a:t> yang </a:t>
            </a:r>
            <a:r>
              <a:rPr lang="en-US" altLang="en-US" sz="2400" dirty="0" err="1">
                <a:solidFill>
                  <a:schemeClr val="tx1"/>
                </a:solidFill>
              </a:rPr>
              <a:t>memastikan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memberikan</a:t>
            </a:r>
            <a:r>
              <a:rPr lang="en-US" altLang="en-US" sz="2400" dirty="0">
                <a:solidFill>
                  <a:schemeClr val="tx1"/>
                </a:solidFill>
              </a:rPr>
              <a:t> data </a:t>
            </a:r>
            <a:r>
              <a:rPr lang="en-US" altLang="en-US" sz="2400" dirty="0" err="1">
                <a:solidFill>
                  <a:schemeClr val="tx1"/>
                </a:solidFill>
              </a:rPr>
              <a:t>dan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informasi</a:t>
            </a:r>
            <a:r>
              <a:rPr lang="en-US" altLang="en-US" sz="2400" dirty="0">
                <a:solidFill>
                  <a:schemeClr val="tx1"/>
                </a:solidFill>
              </a:rPr>
              <a:t> yang </a:t>
            </a:r>
            <a:r>
              <a:rPr lang="en-US" altLang="en-US" sz="2400" dirty="0" err="1">
                <a:solidFill>
                  <a:schemeClr val="tx1"/>
                </a:solidFill>
              </a:rPr>
              <a:t>berkualitas</a:t>
            </a:r>
            <a:r>
              <a:rPr lang="en-US" altLang="en-US" sz="2400" dirty="0">
                <a:solidFill>
                  <a:schemeClr val="tx1"/>
                </a:solidFill>
              </a:rPr>
              <a:t>. (</a:t>
            </a:r>
            <a:r>
              <a:rPr lang="id-ID" altLang="en-US" sz="2400" dirty="0">
                <a:solidFill>
                  <a:schemeClr val="tx1"/>
                </a:solidFill>
              </a:rPr>
              <a:t>Ruthann Russo</a:t>
            </a:r>
            <a:r>
              <a:rPr lang="en-US" altLang="en-US" sz="2400" dirty="0">
                <a:solidFill>
                  <a:schemeClr val="tx1"/>
                </a:solidFill>
              </a:rPr>
              <a:t>, 2013</a:t>
            </a:r>
            <a:r>
              <a:rPr lang="id-ID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>
                <a:solidFill>
                  <a:schemeClr val="tx1"/>
                </a:solidFill>
              </a:rPr>
              <a:t>-396).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000" dirty="0">
              <a:solidFill>
                <a:schemeClr val="tx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b="1" i="1" dirty="0">
                <a:solidFill>
                  <a:schemeClr val="tx1"/>
                </a:solidFill>
              </a:rPr>
              <a:t> </a:t>
            </a:r>
            <a:r>
              <a:rPr lang="en-GB" altLang="en-US" sz="2400" b="1" i="1" dirty="0">
                <a:solidFill>
                  <a:schemeClr val="tx1"/>
                </a:solidFill>
              </a:rPr>
              <a:t>“An </a:t>
            </a:r>
            <a:r>
              <a:rPr lang="en-GB" altLang="en-US" sz="2400" b="1" i="1" dirty="0" err="1">
                <a:solidFill>
                  <a:schemeClr val="tx1"/>
                </a:solidFill>
              </a:rPr>
              <a:t>Adequated</a:t>
            </a:r>
            <a:r>
              <a:rPr lang="en-GB" altLang="en-US" sz="2400" b="1" i="1" dirty="0">
                <a:solidFill>
                  <a:schemeClr val="tx1"/>
                </a:solidFill>
              </a:rPr>
              <a:t> MR Indicates Adequate Care”</a:t>
            </a:r>
            <a:endParaRPr lang="en-US" altLang="en-US" sz="2400" dirty="0">
              <a:solidFill>
                <a:schemeClr val="tx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400" b="1" i="1" dirty="0">
                <a:solidFill>
                  <a:schemeClr val="tx1"/>
                </a:solidFill>
              </a:rPr>
              <a:t>                      and “A Poor MR Indicates Poor Care”</a:t>
            </a:r>
            <a:endParaRPr lang="en-US" altLang="en-US" sz="2400" dirty="0">
              <a:solidFill>
                <a:schemeClr val="tx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2400" dirty="0">
                <a:solidFill>
                  <a:schemeClr val="tx1"/>
                </a:solidFill>
              </a:rPr>
              <a:t>Edna </a:t>
            </a:r>
            <a:r>
              <a:rPr lang="en-US" altLang="en-US" sz="2400" dirty="0" err="1">
                <a:solidFill>
                  <a:schemeClr val="tx1"/>
                </a:solidFill>
              </a:rPr>
              <a:t>K.Huffman</a:t>
            </a:r>
            <a:r>
              <a:rPr lang="en-US" altLang="en-US" sz="2400" dirty="0">
                <a:solidFill>
                  <a:schemeClr val="tx1"/>
                </a:solidFill>
              </a:rPr>
              <a:t> , 1997)</a:t>
            </a:r>
            <a:endParaRPr lang="id-ID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087575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id-ID" altLang="en-US" sz="2800" b="1"/>
              <a:t>Pendokumentasian Berbasis Bukti</a:t>
            </a:r>
            <a:endParaRPr lang="en-US" altLang="en-US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4" name="Content Placeholder 5">
            <a:extLst>
              <a:ext uri="{FF2B5EF4-FFF2-40B4-BE49-F238E27FC236}">
                <a16:creationId xmlns:a16="http://schemas.microsoft.com/office/drawing/2014/main" id="{09F681F2-3A82-451D-8FE5-9568B6C59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Audit </a:t>
            </a:r>
            <a:r>
              <a:rPr lang="en-US" sz="2000" dirty="0" err="1">
                <a:solidFill>
                  <a:schemeClr val="tx1"/>
                </a:solidFill>
              </a:rPr>
              <a:t>Pendokumentasian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Rekam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Medis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dirty="0" err="1">
                <a:solidFill>
                  <a:schemeClr val="tx1"/>
                </a:solidFill>
              </a:rPr>
              <a:t>pengujian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kebenaran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pencatatan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rekam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medis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dapat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dilakukan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dengan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melakukan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analisis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>
              <a:buFont typeface="Arial" charset="0"/>
              <a:buChar char="•"/>
              <a:defRPr/>
            </a:pPr>
            <a:r>
              <a:rPr lang="id-ID" sz="2000" dirty="0">
                <a:solidFill>
                  <a:schemeClr val="tx1"/>
                </a:solidFill>
              </a:rPr>
              <a:t>RM yang akan dianalisis telah disiapkan dengan arti telah ditata/ asembling sehingga saat menganalisis telah rapi dan mudah mereview bagian yang belum dilengkapi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en-US" sz="2000" dirty="0" err="1">
                <a:solidFill>
                  <a:schemeClr val="tx1"/>
                </a:solidFill>
              </a:rPr>
              <a:t>Pendokumentasian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Klinis</a:t>
            </a:r>
            <a:r>
              <a:rPr lang="en-US" sz="2000" dirty="0">
                <a:solidFill>
                  <a:schemeClr val="tx1"/>
                </a:solidFill>
              </a:rPr>
              <a:t> , </a:t>
            </a:r>
            <a:r>
              <a:rPr lang="en-US" sz="2000" dirty="0" err="1">
                <a:solidFill>
                  <a:schemeClr val="tx1"/>
                </a:solidFill>
              </a:rPr>
              <a:t>baik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dilaksanakan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secara</a:t>
            </a:r>
            <a:r>
              <a:rPr lang="en-US" sz="2000" dirty="0">
                <a:solidFill>
                  <a:schemeClr val="tx1"/>
                </a:solidFill>
              </a:rPr>
              <a:t> manual </a:t>
            </a:r>
            <a:r>
              <a:rPr lang="en-US" sz="2000" dirty="0" err="1">
                <a:solidFill>
                  <a:schemeClr val="tx1"/>
                </a:solidFill>
              </a:rPr>
              <a:t>ataupun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Elektronik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dilakukan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oleh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dokter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atau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pemberi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pemberi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pelayanan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kesehatan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lainnya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terkait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dengan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kondisi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medis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atau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pengobatan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pasien</a:t>
            </a:r>
            <a:endParaRPr lang="id-ID" sz="20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id-ID" sz="20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70941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2800" b="1"/>
              <a:t>Kelengkapan minimum pendokumentasian RM</a:t>
            </a:r>
            <a:br>
              <a:rPr lang="en-US" altLang="en-US" sz="2800" b="1"/>
            </a:br>
            <a:r>
              <a:rPr lang="en-US" altLang="en-US" sz="1400" b="1"/>
              <a:t>(HHS Dept., Amerika, 2013)</a:t>
            </a:r>
            <a:endParaRPr lang="en-US" altLang="en-US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2" name="Content Placeholder 5">
            <a:extLst>
              <a:ext uri="{FF2B5EF4-FFF2-40B4-BE49-F238E27FC236}">
                <a16:creationId xmlns:a16="http://schemas.microsoft.com/office/drawing/2014/main" id="{5ED0DD2A-A91A-4C5C-8879-D3E253D33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solidFill>
                  <a:schemeClr val="tx1"/>
                </a:solidFill>
              </a:rPr>
              <a:t>RM </a:t>
            </a:r>
            <a:r>
              <a:rPr lang="en-US" sz="2000" dirty="0" err="1">
                <a:solidFill>
                  <a:schemeClr val="tx1"/>
                </a:solidFill>
              </a:rPr>
              <a:t>lengkap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dapat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dibaca</a:t>
            </a:r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id-ID" sz="2000" dirty="0">
                <a:solidFill>
                  <a:schemeClr val="tx1"/>
                </a:solidFill>
              </a:rPr>
              <a:t>T</a:t>
            </a:r>
            <a:r>
              <a:rPr lang="en-US" sz="2000" dirty="0" err="1">
                <a:solidFill>
                  <a:schemeClr val="tx1"/>
                </a:solidFill>
              </a:rPr>
              <a:t>ercantum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Diagnosa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lalu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sekarang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dalam</a:t>
            </a:r>
            <a:r>
              <a:rPr lang="en-US" sz="2000" dirty="0">
                <a:solidFill>
                  <a:schemeClr val="tx1"/>
                </a:solidFill>
              </a:rPr>
              <a:t> RK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id-ID" sz="2000" dirty="0">
                <a:solidFill>
                  <a:schemeClr val="tx1"/>
                </a:solidFill>
              </a:rPr>
              <a:t>M</a:t>
            </a:r>
            <a:r>
              <a:rPr lang="en-US" sz="2000" dirty="0" err="1">
                <a:solidFill>
                  <a:schemeClr val="tx1"/>
                </a:solidFill>
              </a:rPr>
              <a:t>engidentifikasi</a:t>
            </a:r>
            <a:r>
              <a:rPr lang="en-US" sz="2000" dirty="0">
                <a:solidFill>
                  <a:schemeClr val="tx1"/>
                </a:solidFill>
              </a:rPr>
              <a:t> factor </a:t>
            </a:r>
            <a:r>
              <a:rPr lang="en-US" sz="2000" dirty="0" err="1">
                <a:solidFill>
                  <a:schemeClr val="tx1"/>
                </a:solidFill>
              </a:rPr>
              <a:t>Resiko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Kesehatan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secara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tepat</a:t>
            </a:r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id-ID" sz="2000" dirty="0">
                <a:solidFill>
                  <a:schemeClr val="tx1"/>
                </a:solidFill>
              </a:rPr>
              <a:t>A</a:t>
            </a:r>
            <a:r>
              <a:rPr lang="en-US" sz="2000" dirty="0">
                <a:solidFill>
                  <a:schemeClr val="tx1"/>
                </a:solidFill>
              </a:rPr>
              <a:t>da </a:t>
            </a:r>
            <a:r>
              <a:rPr lang="id-ID" sz="2000" dirty="0">
                <a:solidFill>
                  <a:schemeClr val="tx1"/>
                </a:solidFill>
              </a:rPr>
              <a:t>a</a:t>
            </a:r>
            <a:r>
              <a:rPr lang="en-US" sz="2000" dirty="0" err="1">
                <a:solidFill>
                  <a:schemeClr val="tx1"/>
                </a:solidFill>
              </a:rPr>
              <a:t>lasan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untuk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meminta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pemeriksaan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diagnostik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penunjang</a:t>
            </a:r>
            <a:r>
              <a:rPr lang="en-US" sz="2000" dirty="0">
                <a:solidFill>
                  <a:schemeClr val="tx1"/>
                </a:solidFill>
              </a:rPr>
              <a:t> lain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id-ID" sz="2000" dirty="0">
                <a:solidFill>
                  <a:schemeClr val="tx1"/>
                </a:solidFill>
              </a:rPr>
              <a:t>Mendokumentasi p</a:t>
            </a:r>
            <a:r>
              <a:rPr lang="en-US" sz="2000" dirty="0" err="1">
                <a:solidFill>
                  <a:schemeClr val="tx1"/>
                </a:solidFill>
              </a:rPr>
              <a:t>erkembangan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pasien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reaksi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perubahan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pengobatan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revisi</a:t>
            </a:r>
            <a:r>
              <a:rPr lang="en-US" sz="2000" dirty="0">
                <a:solidFill>
                  <a:schemeClr val="tx1"/>
                </a:solidFill>
              </a:rPr>
              <a:t> lain </a:t>
            </a:r>
            <a:r>
              <a:rPr lang="en-US" sz="2000" dirty="0" err="1">
                <a:solidFill>
                  <a:schemeClr val="tx1"/>
                </a:solidFill>
              </a:rPr>
              <a:t>dari</a:t>
            </a:r>
            <a:r>
              <a:rPr lang="en-US" sz="2000" dirty="0">
                <a:solidFill>
                  <a:schemeClr val="tx1"/>
                </a:solidFill>
              </a:rPr>
              <a:t> diagnose.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 err="1">
                <a:solidFill>
                  <a:schemeClr val="tx1"/>
                </a:solidFill>
              </a:rPr>
              <a:t>Pendokumentasian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saat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masuk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harus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ada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alasan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dirawat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bersama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riwayat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relevan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temuan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dari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pemeriksaan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fisik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hasil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pemeriksaan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awal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penilaian-penilaian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kesan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klinis</a:t>
            </a:r>
            <a:r>
              <a:rPr lang="en-US" sz="2000" dirty="0">
                <a:solidFill>
                  <a:schemeClr val="tx1"/>
                </a:solidFill>
              </a:rPr>
              <a:t>, diagnose, </a:t>
            </a:r>
            <a:r>
              <a:rPr lang="en-US" sz="2000" dirty="0" err="1">
                <a:solidFill>
                  <a:schemeClr val="tx1"/>
                </a:solidFill>
              </a:rPr>
              <a:t>rencana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asuhan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tanggal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pelayanan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identitas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pemberi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pelayanan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dapat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dibaca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charset="0"/>
              <a:buChar char="•"/>
              <a:defRPr/>
            </a:pPr>
            <a:endParaRPr lang="id-ID" sz="20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806011"/>
      </p:ext>
    </p:extLst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itle 5">
            <a:extLst>
              <a:ext uri="{FF2B5EF4-FFF2-40B4-BE49-F238E27FC236}">
                <a16:creationId xmlns:a16="http://schemas.microsoft.com/office/drawing/2014/main" id="{5DBDBE7F-EE9D-4067-998F-074FF5ECA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defRPr/>
            </a:pPr>
            <a:r>
              <a:rPr lang="en-US" sz="2800" b="1" cap="all" dirty="0"/>
              <a:t>KRITERIA </a:t>
            </a:r>
            <a:r>
              <a:rPr lang="id-ID" sz="2800" b="1" cap="all" dirty="0"/>
              <a:t>Pendokumentasian Klinis yang berkualitas Prima</a:t>
            </a:r>
            <a:endParaRPr lang="en-US" sz="2800" b="1" cap="all" dirty="0"/>
          </a:p>
        </p:txBody>
      </p:sp>
      <p:sp>
        <p:nvSpPr>
          <p:cNvPr id="11268" name="Content Placeholder 5">
            <a:extLst>
              <a:ext uri="{FF2B5EF4-FFF2-40B4-BE49-F238E27FC236}">
                <a16:creationId xmlns:a16="http://schemas.microsoft.com/office/drawing/2014/main" id="{F6B90FE6-B3FC-4E2B-A504-D822AA1B5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2400" b="1" i="1" dirty="0">
                <a:solidFill>
                  <a:schemeClr val="tx1"/>
                </a:solidFill>
              </a:rPr>
              <a:t>(Evidence-Based Medicine (EBM)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berarti</a:t>
            </a:r>
            <a:r>
              <a:rPr lang="en-US" sz="2400" dirty="0">
                <a:solidFill>
                  <a:schemeClr val="tx1"/>
                </a:solidFill>
              </a:rPr>
              <a:t> :</a:t>
            </a:r>
          </a:p>
          <a:p>
            <a:pPr>
              <a:buFont typeface="Arial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Dokter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dalam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hal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ini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praktisi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kedokteran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menggunakan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id-ID" sz="2400" dirty="0">
                <a:solidFill>
                  <a:schemeClr val="tx1"/>
                </a:solidFill>
              </a:rPr>
              <a:t>data ilmiah terbaik yang tersedia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</a:p>
          <a:p>
            <a:pPr>
              <a:buFont typeface="Arial" charset="0"/>
              <a:buChar char="•"/>
              <a:defRPr/>
            </a:pPr>
            <a:r>
              <a:rPr lang="en-US" sz="2400" dirty="0" err="1">
                <a:solidFill>
                  <a:schemeClr val="tx1"/>
                </a:solidFill>
              </a:rPr>
              <a:t>Bila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dokter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diberi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latihan</a:t>
            </a:r>
            <a:r>
              <a:rPr lang="en-US" sz="2400" dirty="0">
                <a:solidFill>
                  <a:schemeClr val="tx1"/>
                </a:solidFill>
              </a:rPr>
              <a:t> 7 </a:t>
            </a:r>
            <a:r>
              <a:rPr lang="en-US" sz="2400" dirty="0" err="1">
                <a:solidFill>
                  <a:schemeClr val="tx1"/>
                </a:solidFill>
              </a:rPr>
              <a:t>kriteria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pendokumentasian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klinis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berkualitas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tinggi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kualitas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mereka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meningkat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r>
              <a:rPr lang="en-US" sz="2400" dirty="0" err="1">
                <a:solidFill>
                  <a:schemeClr val="tx1"/>
                </a:solidFill>
              </a:rPr>
              <a:t>Jika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dokter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praktisi</a:t>
            </a:r>
            <a:r>
              <a:rPr lang="en-US" sz="2400" dirty="0">
                <a:solidFill>
                  <a:schemeClr val="tx1"/>
                </a:solidFill>
              </a:rPr>
              <a:t> lain </a:t>
            </a:r>
            <a:r>
              <a:rPr lang="en-US" sz="2400" dirty="0" err="1">
                <a:solidFill>
                  <a:schemeClr val="tx1"/>
                </a:solidFill>
              </a:rPr>
              <a:t>menggunakan</a:t>
            </a:r>
            <a:r>
              <a:rPr lang="en-US" sz="2400" dirty="0">
                <a:solidFill>
                  <a:schemeClr val="tx1"/>
                </a:solidFill>
              </a:rPr>
              <a:t> 7 </a:t>
            </a:r>
            <a:r>
              <a:rPr lang="en-US" sz="2400" dirty="0" err="1">
                <a:solidFill>
                  <a:schemeClr val="tx1"/>
                </a:solidFill>
              </a:rPr>
              <a:t>kriteria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ini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berarti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mempraktekkan</a:t>
            </a:r>
            <a:r>
              <a:rPr lang="en-US" sz="2400" dirty="0">
                <a:solidFill>
                  <a:schemeClr val="tx1"/>
                </a:solidFill>
              </a:rPr>
              <a:t>  </a:t>
            </a:r>
            <a:r>
              <a:rPr lang="en-US" sz="2400" dirty="0" err="1">
                <a:solidFill>
                  <a:schemeClr val="tx1"/>
                </a:solidFill>
              </a:rPr>
              <a:t>Evidance</a:t>
            </a:r>
            <a:r>
              <a:rPr lang="en-US" sz="2400" dirty="0">
                <a:solidFill>
                  <a:schemeClr val="tx1"/>
                </a:solidFill>
              </a:rPr>
              <a:t>-Based Documentation.</a:t>
            </a:r>
          </a:p>
          <a:p>
            <a:pPr>
              <a:buFont typeface="Arial" charset="0"/>
              <a:buChar char="•"/>
              <a:defRPr/>
            </a:pPr>
            <a:endParaRPr lang="id-ID" sz="22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570786"/>
      </p:ext>
    </p:extLst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8382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2800" b="1" dirty="0"/>
              <a:t>7 </a:t>
            </a:r>
            <a:r>
              <a:rPr lang="en-US" altLang="en-US" sz="2800" b="1" dirty="0" err="1"/>
              <a:t>Kriteria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Pendokumentasian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klinis</a:t>
            </a:r>
            <a:r>
              <a:rPr lang="en-US" altLang="en-US" sz="2800" b="1" dirty="0"/>
              <a:t> yang </a:t>
            </a:r>
            <a:r>
              <a:rPr lang="en-US" altLang="en-US" sz="2800" b="1" dirty="0" err="1"/>
              <a:t>berkualitas</a:t>
            </a:r>
            <a:r>
              <a:rPr lang="en-US" altLang="en-US" sz="2800" b="1" dirty="0"/>
              <a:t> </a:t>
            </a:r>
            <a:r>
              <a:rPr lang="id-ID" altLang="en-US" sz="2800" b="1" dirty="0"/>
              <a:t>Prima</a:t>
            </a:r>
            <a:r>
              <a:rPr lang="en-US" altLang="en-US" sz="2800" b="1" dirty="0"/>
              <a:t> </a:t>
            </a: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6" name="Content Placeholder 5">
            <a:extLst>
              <a:ext uri="{FF2B5EF4-FFF2-40B4-BE49-F238E27FC236}">
                <a16:creationId xmlns:a16="http://schemas.microsoft.com/office/drawing/2014/main" id="{C6550B1A-F877-4170-BC85-23AFFD3E1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GB" sz="2000" dirty="0"/>
              <a:t>Ada 7 </a:t>
            </a:r>
            <a:r>
              <a:rPr lang="en-GB" sz="2000" dirty="0" err="1"/>
              <a:t>kriteria</a:t>
            </a:r>
            <a:r>
              <a:rPr lang="en-GB" sz="2000" dirty="0"/>
              <a:t>:</a:t>
            </a:r>
            <a:endParaRPr lang="en-US" sz="2000" dirty="0"/>
          </a:p>
          <a:p>
            <a:pPr lvl="1">
              <a:buFont typeface="Arial" charset="0"/>
              <a:buChar char="–"/>
              <a:defRPr/>
            </a:pPr>
            <a:r>
              <a:rPr lang="id-ID" sz="2000" dirty="0"/>
              <a:t>Dapat dibaca /</a:t>
            </a:r>
            <a:r>
              <a:rPr lang="en-GB" sz="2000" i="1" dirty="0"/>
              <a:t>Legible </a:t>
            </a:r>
            <a:endParaRPr lang="en-US" sz="2000" dirty="0"/>
          </a:p>
          <a:p>
            <a:pPr lvl="1">
              <a:buFont typeface="Arial" charset="0"/>
              <a:buChar char="–"/>
              <a:defRPr/>
            </a:pPr>
            <a:r>
              <a:rPr lang="id-ID" sz="2000" dirty="0"/>
              <a:t>Dapat Dipercaya /</a:t>
            </a:r>
            <a:r>
              <a:rPr lang="en-GB" sz="2000" i="1" dirty="0"/>
              <a:t>Reliable </a:t>
            </a:r>
            <a:endParaRPr lang="en-US" sz="2000" dirty="0"/>
          </a:p>
          <a:p>
            <a:pPr lvl="1">
              <a:buFont typeface="Arial" charset="0"/>
              <a:buChar char="–"/>
              <a:defRPr/>
            </a:pPr>
            <a:r>
              <a:rPr lang="id-ID" sz="2000" dirty="0"/>
              <a:t>Tepat /</a:t>
            </a:r>
            <a:r>
              <a:rPr lang="en-GB" sz="2000" i="1" dirty="0"/>
              <a:t>Precise</a:t>
            </a:r>
            <a:endParaRPr lang="en-US" sz="2000" dirty="0"/>
          </a:p>
          <a:p>
            <a:pPr lvl="1">
              <a:buFont typeface="Arial" charset="0"/>
              <a:buChar char="–"/>
              <a:defRPr/>
            </a:pPr>
            <a:r>
              <a:rPr lang="id-ID" sz="2000" dirty="0"/>
              <a:t>Lengkap /</a:t>
            </a:r>
            <a:r>
              <a:rPr lang="en-GB" sz="2000" i="1" dirty="0"/>
              <a:t>Complete</a:t>
            </a:r>
            <a:endParaRPr lang="en-US" sz="2000" dirty="0"/>
          </a:p>
          <a:p>
            <a:pPr lvl="1">
              <a:buFont typeface="Arial" charset="0"/>
              <a:buChar char="–"/>
              <a:defRPr/>
            </a:pPr>
            <a:r>
              <a:rPr lang="id-ID" sz="2000" dirty="0"/>
              <a:t>Konsisten /</a:t>
            </a:r>
            <a:r>
              <a:rPr lang="en-GB" sz="2000" i="1" dirty="0"/>
              <a:t>Consistent</a:t>
            </a:r>
            <a:endParaRPr lang="en-US" sz="2000" dirty="0"/>
          </a:p>
          <a:p>
            <a:pPr lvl="1">
              <a:buFont typeface="Arial" charset="0"/>
              <a:buChar char="–"/>
              <a:defRPr/>
            </a:pPr>
            <a:r>
              <a:rPr lang="id-ID" sz="2000" dirty="0"/>
              <a:t>Jelas /</a:t>
            </a:r>
            <a:r>
              <a:rPr lang="en-GB" sz="2000" i="1" dirty="0"/>
              <a:t>Clear</a:t>
            </a:r>
            <a:endParaRPr lang="en-US" sz="2000" dirty="0"/>
          </a:p>
          <a:p>
            <a:pPr lvl="1">
              <a:buFont typeface="Arial" charset="0"/>
              <a:buChar char="–"/>
              <a:defRPr/>
            </a:pPr>
            <a:r>
              <a:rPr lang="id-ID" sz="2000" dirty="0"/>
              <a:t>Tepat waktu /</a:t>
            </a:r>
            <a:r>
              <a:rPr lang="en-GB" sz="2000" i="1" dirty="0"/>
              <a:t>Timely</a:t>
            </a:r>
          </a:p>
          <a:p>
            <a:pPr marL="457200" lvl="1" indent="0">
              <a:buFont typeface="Arial" charset="0"/>
              <a:buNone/>
              <a:defRPr/>
            </a:pPr>
            <a:r>
              <a:rPr lang="en-GB" sz="2000" dirty="0"/>
              <a:t>6 </a:t>
            </a:r>
            <a:r>
              <a:rPr lang="en-GB" sz="2000" dirty="0" err="1"/>
              <a:t>kriteria</a:t>
            </a:r>
            <a:r>
              <a:rPr lang="en-GB" sz="2000" dirty="0"/>
              <a:t> </a:t>
            </a:r>
            <a:r>
              <a:rPr lang="en-GB" sz="2000" dirty="0" err="1"/>
              <a:t>pertama</a:t>
            </a:r>
            <a:r>
              <a:rPr lang="en-GB" sz="2000" dirty="0"/>
              <a:t> </a:t>
            </a:r>
            <a:r>
              <a:rPr lang="en-GB" sz="2000" dirty="0" err="1"/>
              <a:t>difokuskan</a:t>
            </a:r>
            <a:r>
              <a:rPr lang="en-GB" sz="2000" dirty="0"/>
              <a:t>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saat</a:t>
            </a:r>
            <a:r>
              <a:rPr lang="en-GB" sz="2000" dirty="0"/>
              <a:t> </a:t>
            </a:r>
            <a:r>
              <a:rPr lang="en-GB" sz="2000" dirty="0" err="1"/>
              <a:t>direview</a:t>
            </a:r>
            <a:r>
              <a:rPr lang="en-GB" sz="2000" dirty="0"/>
              <a:t> </a:t>
            </a:r>
          </a:p>
          <a:p>
            <a:pPr marL="457200" lvl="1" indent="0">
              <a:buFont typeface="Arial" charset="0"/>
              <a:buNone/>
              <a:defRPr/>
            </a:pPr>
            <a:r>
              <a:rPr lang="en-GB" sz="2000" dirty="0" err="1"/>
              <a:t>Sedangkan</a:t>
            </a:r>
            <a:r>
              <a:rPr lang="en-GB" sz="2000" dirty="0"/>
              <a:t> “</a:t>
            </a:r>
            <a:r>
              <a:rPr lang="en-GB" sz="2000" b="1" dirty="0"/>
              <a:t>Timely” </a:t>
            </a:r>
            <a:r>
              <a:rPr lang="en-GB" sz="2000" b="1" dirty="0" err="1"/>
              <a:t>tidak</a:t>
            </a:r>
            <a:r>
              <a:rPr lang="en-GB" sz="2000" b="1" dirty="0"/>
              <a:t> </a:t>
            </a:r>
            <a:r>
              <a:rPr lang="en-GB" sz="2000" b="1" dirty="0" err="1"/>
              <a:t>dapat</a:t>
            </a:r>
            <a:r>
              <a:rPr lang="en-GB" sz="2000" b="1" dirty="0"/>
              <a:t> </a:t>
            </a:r>
            <a:r>
              <a:rPr lang="en-GB" sz="2000" b="1" dirty="0" err="1"/>
              <a:t>dikoreksi</a:t>
            </a:r>
            <a:r>
              <a:rPr lang="en-GB" sz="2000" dirty="0"/>
              <a:t> . </a:t>
            </a:r>
            <a:r>
              <a:rPr lang="en-GB" sz="2000" dirty="0" err="1"/>
              <a:t>Bila</a:t>
            </a:r>
            <a:r>
              <a:rPr lang="en-GB" sz="2000" dirty="0"/>
              <a:t> </a:t>
            </a:r>
            <a:r>
              <a:rPr lang="en-GB" sz="2000" dirty="0" err="1"/>
              <a:t>suatu</a:t>
            </a:r>
            <a:r>
              <a:rPr lang="en-GB" sz="2000" dirty="0"/>
              <a:t> </a:t>
            </a:r>
            <a:r>
              <a:rPr lang="en-GB" sz="2000" dirty="0" err="1"/>
              <a:t>bagian</a:t>
            </a:r>
            <a:r>
              <a:rPr lang="en-GB" sz="2000" dirty="0"/>
              <a:t> </a:t>
            </a:r>
            <a:r>
              <a:rPr lang="en-GB" sz="2000" dirty="0" err="1"/>
              <a:t>ditulis</a:t>
            </a:r>
            <a:r>
              <a:rPr lang="en-GB" sz="2000" dirty="0"/>
              <a:t> </a:t>
            </a:r>
            <a:r>
              <a:rPr lang="en-GB" sz="2000" dirty="0" err="1"/>
              <a:t>terlambat</a:t>
            </a:r>
            <a:r>
              <a:rPr lang="en-GB" sz="2000" dirty="0"/>
              <a:t> </a:t>
            </a:r>
            <a:r>
              <a:rPr lang="en-GB" sz="2000" dirty="0" err="1"/>
              <a:t>ya</a:t>
            </a:r>
            <a:r>
              <a:rPr lang="en-GB" sz="2000" dirty="0"/>
              <a:t> </a:t>
            </a:r>
            <a:r>
              <a:rPr lang="en-GB" sz="2000" dirty="0" err="1"/>
              <a:t>tetap</a:t>
            </a:r>
            <a:r>
              <a:rPr lang="en-GB" sz="2000" dirty="0"/>
              <a:t> </a:t>
            </a:r>
            <a:r>
              <a:rPr lang="en-GB" sz="2000" dirty="0" err="1"/>
              <a:t>terlambat</a:t>
            </a:r>
            <a:endParaRPr lang="en-US" sz="2000" dirty="0"/>
          </a:p>
          <a:p>
            <a:pPr>
              <a:buFont typeface="Arial" charset="0"/>
              <a:buChar char="•"/>
              <a:defRPr/>
            </a:pPr>
            <a:endParaRPr lang="id-ID" sz="20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29543"/>
      </p:ext>
    </p:extLst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r>
              <a:rPr lang="en-US" altLang="en-US" sz="2800" b="1" i="1"/>
              <a:t>Legible</a:t>
            </a: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0" name="Content Placeholder 5">
            <a:extLst>
              <a:ext uri="{FF2B5EF4-FFF2-40B4-BE49-F238E27FC236}">
                <a16:creationId xmlns:a16="http://schemas.microsoft.com/office/drawing/2014/main" id="{54D505B5-2771-45E5-A0EC-E33340C0C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GB" sz="2000" b="1" dirty="0">
                <a:solidFill>
                  <a:schemeClr val="tx1"/>
                </a:solidFill>
              </a:rPr>
              <a:t>= </a:t>
            </a:r>
            <a:r>
              <a:rPr lang="en-GB" sz="2000" b="1" dirty="0" err="1">
                <a:solidFill>
                  <a:schemeClr val="tx1"/>
                </a:solidFill>
              </a:rPr>
              <a:t>Cukup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jelas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untuk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dibaca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dan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ditafsirkan</a:t>
            </a:r>
            <a:endParaRPr lang="en-GB" sz="20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 err="1">
                <a:solidFill>
                  <a:schemeClr val="tx1"/>
                </a:solidFill>
              </a:rPr>
              <a:t>Tulisan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dokter</a:t>
            </a:r>
            <a:r>
              <a:rPr lang="en-GB" sz="2000" dirty="0">
                <a:solidFill>
                  <a:schemeClr val="tx1"/>
                </a:solidFill>
              </a:rPr>
              <a:t> yang </a:t>
            </a:r>
            <a:r>
              <a:rPr lang="en-GB" sz="2000" dirty="0" err="1">
                <a:solidFill>
                  <a:schemeClr val="tx1"/>
                </a:solidFill>
              </a:rPr>
              <a:t>tidak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dapat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ditafsirkan</a:t>
            </a:r>
            <a:r>
              <a:rPr lang="en-GB" sz="2000" dirty="0">
                <a:solidFill>
                  <a:schemeClr val="tx1"/>
                </a:solidFill>
              </a:rPr>
              <a:t>. </a:t>
            </a:r>
          </a:p>
          <a:p>
            <a:pPr>
              <a:buFont typeface="Arial" charset="0"/>
              <a:buChar char="•"/>
              <a:defRPr/>
            </a:pPr>
            <a:r>
              <a:rPr lang="en-GB" sz="2000" dirty="0" err="1">
                <a:solidFill>
                  <a:schemeClr val="tx1"/>
                </a:solidFill>
              </a:rPr>
              <a:t>Keterbacaan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Dokumen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Klinis</a:t>
            </a:r>
            <a:r>
              <a:rPr lang="en-GB" sz="2000" dirty="0">
                <a:solidFill>
                  <a:schemeClr val="tx1"/>
                </a:solidFill>
              </a:rPr>
              <a:t> ;</a:t>
            </a:r>
            <a:r>
              <a:rPr lang="en-GB" sz="2000" dirty="0" err="1">
                <a:solidFill>
                  <a:schemeClr val="tx1"/>
                </a:solidFill>
              </a:rPr>
              <a:t>hal</a:t>
            </a:r>
            <a:r>
              <a:rPr lang="en-GB" sz="2000" dirty="0">
                <a:solidFill>
                  <a:schemeClr val="tx1"/>
                </a:solidFill>
              </a:rPr>
              <a:t> yang </a:t>
            </a:r>
            <a:r>
              <a:rPr lang="en-GB" sz="2000" dirty="0" err="1">
                <a:solidFill>
                  <a:schemeClr val="tx1"/>
                </a:solidFill>
              </a:rPr>
              <a:t>diharapkan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oleh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setiap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badan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regulasi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dan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hukum</a:t>
            </a:r>
            <a:r>
              <a:rPr lang="en-GB" sz="2000" dirty="0">
                <a:solidFill>
                  <a:schemeClr val="tx1"/>
                </a:solidFill>
              </a:rPr>
              <a:t> . </a:t>
            </a: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solidFill>
                  <a:schemeClr val="tx1"/>
                </a:solidFill>
              </a:rPr>
              <a:t>Di </a:t>
            </a:r>
            <a:r>
              <a:rPr lang="en-GB" sz="2000" dirty="0" err="1">
                <a:solidFill>
                  <a:schemeClr val="tx1"/>
                </a:solidFill>
              </a:rPr>
              <a:t>Amerika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ada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Peraturan</a:t>
            </a:r>
            <a:r>
              <a:rPr lang="en-GB" sz="2000" dirty="0">
                <a:solidFill>
                  <a:schemeClr val="tx1"/>
                </a:solidFill>
              </a:rPr>
              <a:t> “Health Insurance Portability and Accountability Act” yang </a:t>
            </a:r>
            <a:r>
              <a:rPr lang="en-GB" sz="2000" dirty="0" err="1">
                <a:solidFill>
                  <a:schemeClr val="tx1"/>
                </a:solidFill>
              </a:rPr>
              <a:t>merupakan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hak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pasien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meminta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klarifikasi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informasi</a:t>
            </a:r>
            <a:r>
              <a:rPr lang="en-GB" sz="2000" dirty="0">
                <a:solidFill>
                  <a:schemeClr val="tx1"/>
                </a:solidFill>
              </a:rPr>
              <a:t> yang </a:t>
            </a:r>
            <a:r>
              <a:rPr lang="en-GB" sz="2000" dirty="0" err="1">
                <a:solidFill>
                  <a:schemeClr val="tx1"/>
                </a:solidFill>
              </a:rPr>
              <a:t>tidak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jelas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pada</a:t>
            </a:r>
            <a:r>
              <a:rPr lang="en-GB" sz="2000" dirty="0">
                <a:solidFill>
                  <a:schemeClr val="tx1"/>
                </a:solidFill>
              </a:rPr>
              <a:t> R</a:t>
            </a:r>
            <a:r>
              <a:rPr lang="id-ID" sz="2000" dirty="0">
                <a:solidFill>
                  <a:schemeClr val="tx1"/>
                </a:solidFill>
              </a:rPr>
              <a:t>K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nya</a:t>
            </a:r>
            <a:r>
              <a:rPr lang="en-GB" sz="2000" dirty="0">
                <a:solidFill>
                  <a:schemeClr val="tx1"/>
                </a:solidFill>
              </a:rPr>
              <a:t>.</a:t>
            </a:r>
          </a:p>
          <a:p>
            <a:pPr>
              <a:buFont typeface="Arial" charset="0"/>
              <a:buChar char="•"/>
              <a:defRPr/>
            </a:pPr>
            <a:r>
              <a:rPr lang="en-GB" sz="2000" dirty="0" err="1">
                <a:solidFill>
                  <a:schemeClr val="tx1"/>
                </a:solidFill>
              </a:rPr>
              <a:t>Ketidak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jelasan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tulisan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tangan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umumnya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hasil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dari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praktek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pendokumentasian</a:t>
            </a:r>
            <a:r>
              <a:rPr lang="en-GB" sz="2000" dirty="0">
                <a:solidFill>
                  <a:schemeClr val="tx1"/>
                </a:solidFill>
              </a:rPr>
              <a:t> yang </a:t>
            </a:r>
            <a:r>
              <a:rPr lang="en-GB" sz="2000" dirty="0" err="1">
                <a:solidFill>
                  <a:schemeClr val="tx1"/>
                </a:solidFill>
              </a:rPr>
              <a:t>tergesa-gesa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dan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ceroboh</a:t>
            </a:r>
            <a:r>
              <a:rPr lang="en-GB" sz="2000" dirty="0">
                <a:solidFill>
                  <a:schemeClr val="tx1"/>
                </a:solidFill>
              </a:rPr>
              <a:t> . </a:t>
            </a:r>
          </a:p>
          <a:p>
            <a:pPr>
              <a:buFont typeface="Arial" charset="0"/>
              <a:buChar char="•"/>
              <a:defRPr/>
            </a:pPr>
            <a:r>
              <a:rPr lang="en-GB" sz="2000" dirty="0" err="1">
                <a:solidFill>
                  <a:schemeClr val="tx1"/>
                </a:solidFill>
              </a:rPr>
              <a:t>Bila</a:t>
            </a:r>
            <a:r>
              <a:rPr lang="en-GB" sz="2000" dirty="0">
                <a:solidFill>
                  <a:schemeClr val="tx1"/>
                </a:solidFill>
              </a:rPr>
              <a:t> RKE </a:t>
            </a:r>
            <a:r>
              <a:rPr lang="en-GB" sz="2000" dirty="0" err="1">
                <a:solidFill>
                  <a:schemeClr val="tx1"/>
                </a:solidFill>
              </a:rPr>
              <a:t>ketidak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jelasan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tulisan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bukan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menjadi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masalah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lagi</a:t>
            </a:r>
            <a:r>
              <a:rPr lang="en-GB" sz="2000" dirty="0">
                <a:solidFill>
                  <a:schemeClr val="tx1"/>
                </a:solidFill>
              </a:rPr>
              <a:t>. </a:t>
            </a:r>
            <a:r>
              <a:rPr lang="en-GB" sz="2000" dirty="0" err="1">
                <a:solidFill>
                  <a:schemeClr val="tx1"/>
                </a:solidFill>
              </a:rPr>
              <a:t>Namun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demikian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pembuatan</a:t>
            </a:r>
            <a:r>
              <a:rPr lang="en-GB" sz="2000" dirty="0">
                <a:solidFill>
                  <a:schemeClr val="tx1"/>
                </a:solidFill>
              </a:rPr>
              <a:t> RKE yang </a:t>
            </a:r>
            <a:r>
              <a:rPr lang="en-GB" sz="2000" dirty="0" err="1">
                <a:solidFill>
                  <a:schemeClr val="tx1"/>
                </a:solidFill>
              </a:rPr>
              <a:t>tergesa-gesa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dan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ceroboh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dapat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dikategorikan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dalam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tujuan</a:t>
            </a:r>
            <a:r>
              <a:rPr lang="en-GB" sz="2000" dirty="0">
                <a:solidFill>
                  <a:schemeClr val="tx1"/>
                </a:solidFill>
              </a:rPr>
              <a:t> “legible” </a:t>
            </a:r>
            <a:r>
              <a:rPr lang="en-GB" sz="2000" dirty="0" err="1">
                <a:solidFill>
                  <a:schemeClr val="tx1"/>
                </a:solidFill>
              </a:rPr>
              <a:t>ini</a:t>
            </a:r>
            <a:r>
              <a:rPr lang="en-GB" sz="2000" dirty="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id-ID" sz="20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89698"/>
      </p:ext>
    </p:extLst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3200" b="1" i="1"/>
              <a:t>Reliable</a:t>
            </a:r>
            <a:endParaRPr lang="en-US" alt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Content Placeholder 5">
            <a:extLst>
              <a:ext uri="{FF2B5EF4-FFF2-40B4-BE49-F238E27FC236}">
                <a16:creationId xmlns:a16="http://schemas.microsoft.com/office/drawing/2014/main" id="{5B9E43AB-43C8-49AF-9F8B-FDADB0ACE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sz="2000" i="1" dirty="0">
                <a:solidFill>
                  <a:schemeClr val="tx1"/>
                </a:solidFill>
              </a:rPr>
              <a:t>Reliable</a:t>
            </a:r>
            <a:r>
              <a:rPr lang="en-GB" sz="2000" dirty="0">
                <a:solidFill>
                  <a:schemeClr val="tx1"/>
                </a:solidFill>
              </a:rPr>
              <a:t>= </a:t>
            </a:r>
            <a:r>
              <a:rPr lang="en-GB" sz="2000" dirty="0" err="1">
                <a:solidFill>
                  <a:schemeClr val="tx1"/>
                </a:solidFill>
              </a:rPr>
              <a:t>dapat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dipercaya</a:t>
            </a:r>
            <a:r>
              <a:rPr lang="en-GB" sz="2000" dirty="0">
                <a:solidFill>
                  <a:schemeClr val="tx1"/>
                </a:solidFill>
              </a:rPr>
              <a:t>, </a:t>
            </a:r>
            <a:r>
              <a:rPr lang="en-GB" sz="2000" dirty="0" err="1">
                <a:solidFill>
                  <a:schemeClr val="tx1"/>
                </a:solidFill>
              </a:rPr>
              <a:t>aman</a:t>
            </a:r>
            <a:r>
              <a:rPr lang="en-GB" sz="2000" dirty="0">
                <a:solidFill>
                  <a:schemeClr val="tx1"/>
                </a:solidFill>
              </a:rPr>
              <a:t>, </a:t>
            </a:r>
            <a:r>
              <a:rPr lang="en-GB" sz="2000" dirty="0" err="1">
                <a:solidFill>
                  <a:schemeClr val="tx1"/>
                </a:solidFill>
              </a:rPr>
              <a:t>memberikan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hasil</a:t>
            </a:r>
            <a:r>
              <a:rPr lang="en-GB" sz="2000" dirty="0">
                <a:solidFill>
                  <a:schemeClr val="tx1"/>
                </a:solidFill>
              </a:rPr>
              <a:t> yang </a:t>
            </a:r>
            <a:r>
              <a:rPr lang="en-GB" sz="2000" dirty="0" err="1">
                <a:solidFill>
                  <a:schemeClr val="tx1"/>
                </a:solidFill>
              </a:rPr>
              <a:t>sama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saat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diulang</a:t>
            </a:r>
            <a:endParaRPr lang="en-GB" sz="20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 err="1">
                <a:solidFill>
                  <a:schemeClr val="tx1"/>
                </a:solidFill>
              </a:rPr>
              <a:t>Contoh</a:t>
            </a:r>
            <a:r>
              <a:rPr lang="en-GB" sz="2000" dirty="0">
                <a:solidFill>
                  <a:schemeClr val="tx1"/>
                </a:solidFill>
              </a:rPr>
              <a:t>: 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2000" dirty="0" err="1">
                <a:solidFill>
                  <a:schemeClr val="tx1"/>
                </a:solidFill>
              </a:rPr>
              <a:t>Diasumsikan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Instruksi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dokter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untuk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transfusi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darah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pada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pasien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dengan</a:t>
            </a:r>
            <a:r>
              <a:rPr lang="en-GB" sz="2000" dirty="0">
                <a:solidFill>
                  <a:schemeClr val="tx1"/>
                </a:solidFill>
              </a:rPr>
              <a:t>  Upper Gastrointestinal bleed +  </a:t>
            </a:r>
            <a:r>
              <a:rPr lang="en-GB" sz="2000" dirty="0" err="1">
                <a:solidFill>
                  <a:schemeClr val="tx1"/>
                </a:solidFill>
              </a:rPr>
              <a:t>Hb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dan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hematokrit</a:t>
            </a:r>
            <a:r>
              <a:rPr lang="en-GB" sz="2000" dirty="0">
                <a:solidFill>
                  <a:schemeClr val="tx1"/>
                </a:solidFill>
              </a:rPr>
              <a:t> yang </a:t>
            </a:r>
            <a:r>
              <a:rPr lang="en-GB" sz="2000" dirty="0" err="1">
                <a:solidFill>
                  <a:schemeClr val="tx1"/>
                </a:solidFill>
              </a:rPr>
              <a:t>sangat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rendah</a:t>
            </a:r>
            <a:r>
              <a:rPr lang="en-GB" sz="2000" dirty="0">
                <a:solidFill>
                  <a:schemeClr val="tx1"/>
                </a:solidFill>
              </a:rPr>
              <a:t>. </a:t>
            </a:r>
            <a:r>
              <a:rPr lang="en-GB" sz="2000" dirty="0" err="1">
                <a:solidFill>
                  <a:schemeClr val="tx1"/>
                </a:solidFill>
              </a:rPr>
              <a:t>Diagnosa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dokter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adalah</a:t>
            </a:r>
            <a:r>
              <a:rPr lang="en-GB" sz="2000" dirty="0">
                <a:solidFill>
                  <a:schemeClr val="tx1"/>
                </a:solidFill>
              </a:rPr>
              <a:t> bleeding Gastric ulcer.  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2000" dirty="0" err="1">
                <a:solidFill>
                  <a:schemeClr val="tx1"/>
                </a:solidFill>
              </a:rPr>
              <a:t>Diagnosa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dokter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u="sng" dirty="0" err="1">
                <a:solidFill>
                  <a:schemeClr val="tx1"/>
                </a:solidFill>
              </a:rPr>
              <a:t>hanya</a:t>
            </a:r>
            <a:r>
              <a:rPr lang="en-GB" sz="2000" u="sng" dirty="0">
                <a:solidFill>
                  <a:schemeClr val="tx1"/>
                </a:solidFill>
              </a:rPr>
              <a:t> bleeding Gastric ulcer </a:t>
            </a:r>
            <a:r>
              <a:rPr lang="en-GB" sz="2000" dirty="0" err="1">
                <a:solidFill>
                  <a:schemeClr val="tx1"/>
                </a:solidFill>
              </a:rPr>
              <a:t>tidak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dapat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dipercaya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sebagai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dasar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dari</a:t>
            </a:r>
            <a:r>
              <a:rPr lang="en-GB" sz="2000" dirty="0">
                <a:solidFill>
                  <a:schemeClr val="tx1"/>
                </a:solidFill>
              </a:rPr>
              <a:t> transfuse </a:t>
            </a:r>
            <a:r>
              <a:rPr lang="en-GB" sz="2000" dirty="0" err="1">
                <a:solidFill>
                  <a:schemeClr val="tx1"/>
                </a:solidFill>
              </a:rPr>
              <a:t>darah</a:t>
            </a:r>
            <a:r>
              <a:rPr lang="en-GB" sz="2000" dirty="0">
                <a:solidFill>
                  <a:schemeClr val="tx1"/>
                </a:solidFill>
              </a:rPr>
              <a:t>. </a:t>
            </a:r>
            <a:r>
              <a:rPr lang="en-GB" sz="2000" dirty="0" err="1">
                <a:solidFill>
                  <a:schemeClr val="tx1"/>
                </a:solidFill>
              </a:rPr>
              <a:t>Bila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u="sng" dirty="0">
                <a:solidFill>
                  <a:schemeClr val="tx1"/>
                </a:solidFill>
              </a:rPr>
              <a:t>diagnose bleeding Gastric ulcer </a:t>
            </a:r>
            <a:r>
              <a:rPr lang="en-GB" sz="2000" u="sng" dirty="0" err="1">
                <a:solidFill>
                  <a:schemeClr val="tx1"/>
                </a:solidFill>
              </a:rPr>
              <a:t>dengan</a:t>
            </a:r>
            <a:r>
              <a:rPr lang="en-GB" sz="2000" u="sng" dirty="0">
                <a:solidFill>
                  <a:schemeClr val="tx1"/>
                </a:solidFill>
              </a:rPr>
              <a:t> acute blood loss </a:t>
            </a:r>
            <a:r>
              <a:rPr lang="en-GB" sz="2000" u="sng" dirty="0" err="1">
                <a:solidFill>
                  <a:schemeClr val="tx1"/>
                </a:solidFill>
              </a:rPr>
              <a:t>anemia</a:t>
            </a:r>
            <a:r>
              <a:rPr lang="en-GB" sz="2000" u="sng" dirty="0">
                <a:solidFill>
                  <a:schemeClr val="tx1"/>
                </a:solidFill>
              </a:rPr>
              <a:t> </a:t>
            </a:r>
            <a:r>
              <a:rPr lang="en-GB" sz="2000" dirty="0">
                <a:solidFill>
                  <a:schemeClr val="tx1"/>
                </a:solidFill>
              </a:rPr>
              <a:t>( </a:t>
            </a:r>
            <a:r>
              <a:rPr lang="en-GB" sz="2000" dirty="0" err="1">
                <a:solidFill>
                  <a:schemeClr val="tx1"/>
                </a:solidFill>
              </a:rPr>
              <a:t>jika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ada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indikasi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klinik</a:t>
            </a:r>
            <a:r>
              <a:rPr lang="en-GB" sz="2000" dirty="0">
                <a:solidFill>
                  <a:schemeClr val="tx1"/>
                </a:solidFill>
              </a:rPr>
              <a:t>), </a:t>
            </a:r>
            <a:r>
              <a:rPr lang="en-GB" sz="2000" dirty="0" err="1">
                <a:solidFill>
                  <a:schemeClr val="tx1"/>
                </a:solidFill>
              </a:rPr>
              <a:t>ini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menjadi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dasar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pemberian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transfusi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darah</a:t>
            </a:r>
            <a:r>
              <a:rPr lang="en-GB" sz="2000" dirty="0">
                <a:solidFill>
                  <a:schemeClr val="tx1"/>
                </a:solidFill>
              </a:rPr>
              <a:t>, </a:t>
            </a:r>
            <a:r>
              <a:rPr lang="en-GB" sz="2000" dirty="0" err="1">
                <a:solidFill>
                  <a:schemeClr val="tx1"/>
                </a:solidFill>
              </a:rPr>
              <a:t>sehingga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diagnosa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ini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dapat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dipercaya</a:t>
            </a:r>
            <a:r>
              <a:rPr lang="en-GB" sz="2000" dirty="0">
                <a:solidFill>
                  <a:schemeClr val="tx1"/>
                </a:solidFill>
              </a:rPr>
              <a:t>. 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id-ID" sz="20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777377"/>
      </p:ext>
    </p:extLst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3200" b="1" i="1"/>
              <a:t>Precise</a:t>
            </a:r>
            <a:endParaRPr lang="en-US" alt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8" name="Content Placeholder 5">
            <a:extLst>
              <a:ext uri="{FF2B5EF4-FFF2-40B4-BE49-F238E27FC236}">
                <a16:creationId xmlns:a16="http://schemas.microsoft.com/office/drawing/2014/main" id="{74D54E9F-8866-45D6-8B17-E0F23ACDD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2000" b="1" i="1" dirty="0">
                <a:solidFill>
                  <a:schemeClr val="tx1"/>
                </a:solidFill>
              </a:rPr>
              <a:t>Precise: Accurate, Strictly Defined</a:t>
            </a:r>
            <a:r>
              <a:rPr lang="en-US" sz="2000" b="1" dirty="0">
                <a:solidFill>
                  <a:schemeClr val="tx1"/>
                </a:solidFill>
              </a:rPr>
              <a:t> (Precise: </a:t>
            </a:r>
            <a:r>
              <a:rPr lang="en-US" sz="2000" b="1" dirty="0" err="1">
                <a:solidFill>
                  <a:schemeClr val="tx1"/>
                </a:solidFill>
              </a:rPr>
              <a:t>Akurat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Tepat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Pasti</a:t>
            </a:r>
            <a:r>
              <a:rPr lang="en-US" sz="2000" b="1" dirty="0">
                <a:solidFill>
                  <a:schemeClr val="tx1"/>
                </a:solidFill>
              </a:rPr>
              <a:t>)</a:t>
            </a:r>
          </a:p>
          <a:p>
            <a:pPr marL="0" indent="0">
              <a:buFont typeface="Arial" charset="0"/>
              <a:buNone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en-US" sz="2000" dirty="0" err="1">
                <a:solidFill>
                  <a:schemeClr val="tx1"/>
                </a:solidFill>
              </a:rPr>
              <a:t>Terperinci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jika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tersedia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tepat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secara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klinis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merupakan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komponen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penting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pada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setiap</a:t>
            </a:r>
            <a:r>
              <a:rPr lang="en-US" sz="2000" dirty="0">
                <a:solidFill>
                  <a:schemeClr val="tx1"/>
                </a:solidFill>
              </a:rPr>
              <a:t> RM </a:t>
            </a:r>
            <a:r>
              <a:rPr lang="en-US" sz="2000" dirty="0" err="1">
                <a:solidFill>
                  <a:schemeClr val="tx1"/>
                </a:solidFill>
              </a:rPr>
              <a:t>pasien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Lebih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diharapkan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jika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dokter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membuat</a:t>
            </a:r>
            <a:r>
              <a:rPr lang="en-US" sz="2000" dirty="0">
                <a:solidFill>
                  <a:schemeClr val="tx1"/>
                </a:solidFill>
              </a:rPr>
              <a:t> RM </a:t>
            </a:r>
            <a:r>
              <a:rPr lang="en-US" sz="2000" dirty="0" err="1">
                <a:solidFill>
                  <a:schemeClr val="tx1"/>
                </a:solidFill>
              </a:rPr>
              <a:t>dengan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pendokumentasian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klinis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lebih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terperinci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lebih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menggambarkan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akurat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2000" b="1" dirty="0" err="1">
                <a:solidFill>
                  <a:schemeClr val="tx1"/>
                </a:solidFill>
              </a:rPr>
              <a:t>Contoh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pendokumentasian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klinis</a:t>
            </a:r>
            <a:r>
              <a:rPr lang="en-GB" sz="2000" b="1" dirty="0">
                <a:solidFill>
                  <a:schemeClr val="tx1"/>
                </a:solidFill>
              </a:rPr>
              <a:t> yang </a:t>
            </a:r>
            <a:r>
              <a:rPr lang="en-GB" sz="2000" b="1" dirty="0" err="1">
                <a:solidFill>
                  <a:schemeClr val="tx1"/>
                </a:solidFill>
              </a:rPr>
              <a:t>tidak</a:t>
            </a:r>
            <a:r>
              <a:rPr lang="en-GB" sz="2000" b="1" dirty="0">
                <a:solidFill>
                  <a:schemeClr val="tx1"/>
                </a:solidFill>
              </a:rPr>
              <a:t>  </a:t>
            </a:r>
            <a:r>
              <a:rPr lang="en-GB" sz="2000" b="1" dirty="0" err="1">
                <a:solidFill>
                  <a:schemeClr val="tx1"/>
                </a:solidFill>
              </a:rPr>
              <a:t>menggambarkan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dirty="0">
                <a:solidFill>
                  <a:schemeClr val="tx1"/>
                </a:solidFill>
              </a:rPr>
              <a:t>Precise: 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 err="1">
                <a:solidFill>
                  <a:schemeClr val="tx1"/>
                </a:solidFill>
              </a:rPr>
              <a:t>Pasien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masuk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rawat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dengan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napas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sesak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dan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sakit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pada</a:t>
            </a:r>
            <a:r>
              <a:rPr lang="en-GB" sz="2000" dirty="0">
                <a:solidFill>
                  <a:schemeClr val="tx1"/>
                </a:solidFill>
              </a:rPr>
              <a:t> dada, </a:t>
            </a:r>
            <a:r>
              <a:rPr lang="en-GB" sz="2000" dirty="0" err="1">
                <a:solidFill>
                  <a:schemeClr val="tx1"/>
                </a:solidFill>
              </a:rPr>
              <a:t>demam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dan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batuk</a:t>
            </a:r>
            <a:r>
              <a:rPr lang="en-GB" sz="2000" dirty="0">
                <a:solidFill>
                  <a:schemeClr val="tx1"/>
                </a:solidFill>
              </a:rPr>
              <a:t>. Chest X-ray </a:t>
            </a:r>
            <a:r>
              <a:rPr lang="en-GB" sz="2000" dirty="0" err="1">
                <a:solidFill>
                  <a:schemeClr val="tx1"/>
                </a:solidFill>
              </a:rPr>
              <a:t>menunjukkan</a:t>
            </a:r>
            <a:r>
              <a:rPr lang="en-GB" sz="2000" dirty="0">
                <a:solidFill>
                  <a:schemeClr val="tx1"/>
                </a:solidFill>
              </a:rPr>
              <a:t> aspiration pneumonia. </a:t>
            </a:r>
            <a:r>
              <a:rPr lang="en-GB" sz="2000" dirty="0" err="1">
                <a:solidFill>
                  <a:schemeClr val="tx1"/>
                </a:solidFill>
              </a:rPr>
              <a:t>Diagnosa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akhir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dari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dokter</a:t>
            </a:r>
            <a:r>
              <a:rPr lang="en-GB" sz="2000" dirty="0">
                <a:solidFill>
                  <a:schemeClr val="tx1"/>
                </a:solidFill>
              </a:rPr>
              <a:t> “ Pneumonia”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b="1" dirty="0">
                <a:solidFill>
                  <a:schemeClr val="tx1"/>
                </a:solidFill>
              </a:rPr>
              <a:t>Precise: </a:t>
            </a:r>
            <a:r>
              <a:rPr lang="en-GB" sz="2000" b="1" dirty="0" err="1">
                <a:solidFill>
                  <a:schemeClr val="tx1"/>
                </a:solidFill>
              </a:rPr>
              <a:t>bila</a:t>
            </a:r>
            <a:r>
              <a:rPr lang="en-GB" sz="2000" b="1" dirty="0">
                <a:solidFill>
                  <a:schemeClr val="tx1"/>
                </a:solidFill>
              </a:rPr>
              <a:t> D/ </a:t>
            </a:r>
            <a:r>
              <a:rPr lang="en-GB" sz="2000" dirty="0">
                <a:solidFill>
                  <a:schemeClr val="tx1"/>
                </a:solidFill>
              </a:rPr>
              <a:t>aspiration pneumonia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id-ID" sz="20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340170"/>
      </p:ext>
    </p:extLst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3200" b="1" i="1"/>
              <a:t>Complete</a:t>
            </a:r>
            <a:endParaRPr lang="en-US" alt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6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en-US" altLang="en-US" sz="2400" b="1" i="1" dirty="0" err="1">
                <a:solidFill>
                  <a:schemeClr val="tx1"/>
                </a:solidFill>
              </a:rPr>
              <a:t>Complete:Has</a:t>
            </a:r>
            <a:r>
              <a:rPr lang="en-US" altLang="en-US" sz="2400" b="1" i="1" dirty="0">
                <a:solidFill>
                  <a:schemeClr val="tx1"/>
                </a:solidFill>
              </a:rPr>
              <a:t> the Maximum Content; Thorough</a:t>
            </a:r>
            <a:r>
              <a:rPr lang="en-US" altLang="en-US" sz="2400" b="1" dirty="0">
                <a:solidFill>
                  <a:schemeClr val="tx1"/>
                </a:solidFill>
              </a:rPr>
              <a:t> ( </a:t>
            </a:r>
            <a:r>
              <a:rPr lang="en-US" altLang="en-US" sz="2400" b="1" dirty="0" err="1">
                <a:solidFill>
                  <a:schemeClr val="tx1"/>
                </a:solidFill>
              </a:rPr>
              <a:t>Lengkap</a:t>
            </a:r>
            <a:r>
              <a:rPr lang="en-US" altLang="en-US" sz="2400" b="1" dirty="0">
                <a:solidFill>
                  <a:schemeClr val="tx1"/>
                </a:solidFill>
              </a:rPr>
              <a:t>: </a:t>
            </a:r>
            <a:r>
              <a:rPr lang="en-US" altLang="en-US" sz="2400" b="1" dirty="0" err="1">
                <a:solidFill>
                  <a:schemeClr val="tx1"/>
                </a:solidFill>
              </a:rPr>
              <a:t>Memiliki</a:t>
            </a:r>
            <a:r>
              <a:rPr lang="en-US" altLang="en-US" sz="2400" b="1" dirty="0">
                <a:solidFill>
                  <a:schemeClr val="tx1"/>
                </a:solidFill>
              </a:rPr>
              <a:t> Isi yang </a:t>
            </a:r>
            <a:r>
              <a:rPr lang="en-US" altLang="en-US" sz="2400" b="1" dirty="0" err="1">
                <a:solidFill>
                  <a:schemeClr val="tx1"/>
                </a:solidFill>
              </a:rPr>
              <a:t>Maksimum</a:t>
            </a:r>
            <a:r>
              <a:rPr lang="en-US" altLang="en-US" sz="2400" b="1" dirty="0">
                <a:solidFill>
                  <a:schemeClr val="tx1"/>
                </a:solidFill>
              </a:rPr>
              <a:t>; </a:t>
            </a:r>
            <a:r>
              <a:rPr lang="en-US" altLang="en-US" sz="2400" b="1" dirty="0" err="1">
                <a:solidFill>
                  <a:schemeClr val="tx1"/>
                </a:solidFill>
              </a:rPr>
              <a:t>Teliti</a:t>
            </a:r>
            <a:r>
              <a:rPr lang="en-US" altLang="en-US" sz="2400" b="1" dirty="0">
                <a:solidFill>
                  <a:schemeClr val="tx1"/>
                </a:solidFill>
              </a:rPr>
              <a:t>)</a:t>
            </a:r>
            <a:endParaRPr lang="en-US" altLang="en-US" sz="2400" dirty="0">
              <a:solidFill>
                <a:schemeClr val="tx1"/>
              </a:solidFill>
            </a:endParaRPr>
          </a:p>
          <a:p>
            <a:r>
              <a:rPr lang="en-US" altLang="en-US" sz="2400" dirty="0" err="1">
                <a:solidFill>
                  <a:schemeClr val="tx1"/>
                </a:solidFill>
              </a:rPr>
              <a:t>Artinya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perhatian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dokter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sepenuhnya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ditujukan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dalam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membuat</a:t>
            </a:r>
            <a:r>
              <a:rPr lang="en-US" altLang="en-US" sz="2400" dirty="0">
                <a:solidFill>
                  <a:schemeClr val="tx1"/>
                </a:solidFill>
              </a:rPr>
              <a:t> RM </a:t>
            </a:r>
            <a:r>
              <a:rPr lang="en-US" altLang="en-US" sz="2400" dirty="0" err="1">
                <a:solidFill>
                  <a:schemeClr val="tx1"/>
                </a:solidFill>
              </a:rPr>
              <a:t>pasien</a:t>
            </a:r>
            <a:r>
              <a:rPr lang="en-US" altLang="en-US" sz="2400" dirty="0">
                <a:solidFill>
                  <a:schemeClr val="tx1"/>
                </a:solidFill>
              </a:rPr>
              <a:t>. </a:t>
            </a:r>
            <a:r>
              <a:rPr lang="en-US" altLang="en-US" sz="2400" dirty="0" err="1">
                <a:solidFill>
                  <a:schemeClr val="tx1"/>
                </a:solidFill>
              </a:rPr>
              <a:t>Kelengkapan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termasuk</a:t>
            </a:r>
            <a:r>
              <a:rPr lang="en-US" altLang="en-US" sz="2400" dirty="0">
                <a:solidFill>
                  <a:schemeClr val="tx1"/>
                </a:solidFill>
              </a:rPr>
              <a:t>: </a:t>
            </a:r>
            <a:r>
              <a:rPr lang="en-US" altLang="en-US" sz="2400" dirty="0" err="1">
                <a:solidFill>
                  <a:schemeClr val="tx1"/>
                </a:solidFill>
              </a:rPr>
              <a:t>ketepatan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autentikasi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dokter</a:t>
            </a:r>
            <a:r>
              <a:rPr lang="en-US" altLang="en-US" sz="2400" dirty="0">
                <a:solidFill>
                  <a:schemeClr val="tx1"/>
                </a:solidFill>
              </a:rPr>
              <a:t>, + </a:t>
            </a:r>
            <a:r>
              <a:rPr lang="en-US" altLang="en-US" sz="2400" dirty="0" err="1">
                <a:solidFill>
                  <a:schemeClr val="tx1"/>
                </a:solidFill>
              </a:rPr>
              <a:t>termasuk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tanggal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dan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</a:rPr>
              <a:t>tandatangan</a:t>
            </a:r>
            <a:r>
              <a:rPr lang="en-US" altLang="en-US" sz="2400" dirty="0">
                <a:solidFill>
                  <a:schemeClr val="tx1"/>
                </a:solidFill>
              </a:rPr>
              <a:t>.</a:t>
            </a:r>
          </a:p>
          <a:p>
            <a:r>
              <a:rPr lang="en-US" altLang="en-US" sz="2400" dirty="0" err="1">
                <a:solidFill>
                  <a:schemeClr val="tx1"/>
                </a:solidFill>
              </a:rPr>
              <a:t>Pendokumentasian</a:t>
            </a:r>
            <a:r>
              <a:rPr lang="en-US" altLang="en-US" sz="2400" dirty="0">
                <a:solidFill>
                  <a:schemeClr val="tx1"/>
                </a:solidFill>
              </a:rPr>
              <a:t> diagnostic </a:t>
            </a:r>
            <a:r>
              <a:rPr lang="en-US" altLang="en-US" sz="2400" dirty="0" err="1">
                <a:solidFill>
                  <a:schemeClr val="tx1"/>
                </a:solidFill>
              </a:rPr>
              <a:t>meliputi</a:t>
            </a:r>
            <a:r>
              <a:rPr lang="en-US" altLang="en-US" sz="2400" dirty="0">
                <a:solidFill>
                  <a:schemeClr val="tx1"/>
                </a:solidFill>
              </a:rPr>
              <a:t>: </a:t>
            </a:r>
          </a:p>
          <a:p>
            <a:pPr lvl="1"/>
            <a:r>
              <a:rPr lang="en-US" altLang="en-US" sz="2000" dirty="0" err="1"/>
              <a:t>mulai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dari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keluhan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pasien</a:t>
            </a:r>
            <a:r>
              <a:rPr lang="en-US" altLang="en-US" sz="2000" dirty="0"/>
              <a:t> ( </a:t>
            </a:r>
            <a:r>
              <a:rPr lang="en-US" altLang="en-US" sz="2000" dirty="0" err="1"/>
              <a:t>apakah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dokter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menegakkan</a:t>
            </a:r>
            <a:r>
              <a:rPr lang="en-US" altLang="en-US" sz="2000" dirty="0"/>
              <a:t> diagnose </a:t>
            </a:r>
            <a:r>
              <a:rPr lang="en-US" altLang="en-US" sz="2000" dirty="0" err="1"/>
              <a:t>kerja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dan</a:t>
            </a:r>
            <a:r>
              <a:rPr lang="en-US" altLang="en-US" sz="2000" dirty="0"/>
              <a:t> diagnose </a:t>
            </a:r>
            <a:r>
              <a:rPr lang="en-US" altLang="en-US" sz="2000" dirty="0" err="1"/>
              <a:t>akhir</a:t>
            </a:r>
            <a:r>
              <a:rPr lang="en-US" altLang="en-US" sz="2000" dirty="0"/>
              <a:t>?) </a:t>
            </a:r>
          </a:p>
          <a:p>
            <a:pPr lvl="1"/>
            <a:r>
              <a:rPr lang="en-US" altLang="en-US" sz="2000" dirty="0" err="1"/>
              <a:t>menginstruksikan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pemeriksaan</a:t>
            </a:r>
            <a:r>
              <a:rPr lang="en-US" altLang="en-US" sz="2000" dirty="0"/>
              <a:t> ( </a:t>
            </a:r>
            <a:r>
              <a:rPr lang="en-US" altLang="en-US" sz="2000" dirty="0" err="1"/>
              <a:t>apakah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dokter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memberikan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alasan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untuk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permintaan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pemeriksaan</a:t>
            </a:r>
            <a:r>
              <a:rPr lang="en-US" altLang="en-US" sz="2000" dirty="0"/>
              <a:t>?) </a:t>
            </a:r>
          </a:p>
          <a:p>
            <a:pPr lvl="1"/>
            <a:r>
              <a:rPr lang="en-US" altLang="en-US" sz="2000" dirty="0" err="1"/>
              <a:t>sampai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pada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hasil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pemeriksaan</a:t>
            </a:r>
            <a:r>
              <a:rPr lang="en-US" altLang="en-US" sz="2000" dirty="0"/>
              <a:t> yang abnormal (</a:t>
            </a:r>
            <a:r>
              <a:rPr lang="en-US" altLang="en-US" sz="2000" dirty="0" err="1"/>
              <a:t>apakah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dokter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mendokumentasikan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hasil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pemeriksaan</a:t>
            </a:r>
            <a:r>
              <a:rPr lang="en-US" altLang="en-US" sz="2000" dirty="0"/>
              <a:t> diagnostic yang </a:t>
            </a:r>
            <a:r>
              <a:rPr lang="en-US" altLang="en-US" sz="2000" dirty="0" err="1"/>
              <a:t>signifikan</a:t>
            </a:r>
            <a:r>
              <a:rPr lang="en-US" altLang="en-US" sz="2000" dirty="0"/>
              <a:t> abnormal?)</a:t>
            </a:r>
          </a:p>
          <a:p>
            <a:endParaRPr lang="id-ID" altLang="en-US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000456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sz="half" idx="4294967295"/>
          </p:nvPr>
        </p:nvSpPr>
        <p:spPr>
          <a:xfrm>
            <a:off x="755650" y="836613"/>
            <a:ext cx="7848600" cy="5181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33400" indent="-5334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v-SE" sz="3200" dirty="0">
                <a:solidFill>
                  <a:srgbClr val="2B67A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VISI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Menjadi perguruan tinggi kelas dunia berbasis intelektualitas, kreatifitas dan kewirausahaan, yang unggul dalam mutu pengelolaan dan hasil pelaksanaan Tridarma Perguruan Tinggi.</a:t>
            </a:r>
          </a:p>
          <a:p>
            <a:pPr marL="533400" indent="-5334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v-SE" sz="32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MISI</a:t>
            </a:r>
          </a:p>
          <a:p>
            <a:pPr marL="457200" indent="-4572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sv-SE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Menyelenggarakan pendidikan tinggi yang bermutu dan relevan</a:t>
            </a:r>
          </a:p>
          <a:p>
            <a:pPr marL="457200" indent="-4572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sv-SE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Menciptakan suasana akademik yang kondusif</a:t>
            </a:r>
          </a:p>
          <a:p>
            <a:pPr marL="457200" indent="-45720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sv-SE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Memberikan pelayanan prima kepada seluruh pemangku kepentingan</a:t>
            </a:r>
          </a:p>
        </p:txBody>
      </p:sp>
    </p:spTree>
    <p:extLst>
      <p:ext uri="{BB962C8B-B14F-4D97-AF65-F5344CB8AC3E}">
        <p14:creationId xmlns:p14="http://schemas.microsoft.com/office/powerpoint/2010/main" val="4211080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3200" b="1" i="1"/>
              <a:t>Complete</a:t>
            </a:r>
            <a:endParaRPr lang="en-US" alt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2" name="Content Placeholder 5">
            <a:extLst>
              <a:ext uri="{FF2B5EF4-FFF2-40B4-BE49-F238E27FC236}">
                <a16:creationId xmlns:a16="http://schemas.microsoft.com/office/drawing/2014/main" id="{386A3FFA-4A07-45DB-8D05-018D5C442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GB" sz="2400" b="1" dirty="0" err="1">
                <a:solidFill>
                  <a:schemeClr val="tx1"/>
                </a:solidFill>
              </a:rPr>
              <a:t>Contoh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pendokumentasian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klinis</a:t>
            </a:r>
            <a:r>
              <a:rPr lang="en-GB" sz="2400" b="1" dirty="0">
                <a:solidFill>
                  <a:schemeClr val="tx1"/>
                </a:solidFill>
              </a:rPr>
              <a:t> yang </a:t>
            </a:r>
            <a:r>
              <a:rPr lang="en-GB" sz="2400" b="1" dirty="0" err="1">
                <a:solidFill>
                  <a:schemeClr val="tx1"/>
                </a:solidFill>
              </a:rPr>
              <a:t>tidak</a:t>
            </a:r>
            <a:r>
              <a:rPr lang="en-GB" sz="2400" b="1" dirty="0">
                <a:solidFill>
                  <a:schemeClr val="tx1"/>
                </a:solidFill>
              </a:rPr>
              <a:t>  </a:t>
            </a:r>
            <a:r>
              <a:rPr lang="en-GB" sz="2400" b="1" dirty="0" err="1">
                <a:solidFill>
                  <a:schemeClr val="tx1"/>
                </a:solidFill>
              </a:rPr>
              <a:t>Lengkap</a:t>
            </a:r>
            <a:r>
              <a:rPr lang="en-GB" sz="2400" b="1" dirty="0">
                <a:solidFill>
                  <a:schemeClr val="tx1"/>
                </a:solidFill>
              </a:rPr>
              <a:t>: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en-GB" sz="2400" dirty="0" err="1">
                <a:solidFill>
                  <a:schemeClr val="tx1"/>
                </a:solidFill>
              </a:rPr>
              <a:t>Dokter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meminta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pemeriksaan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kimia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darah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lengkap</a:t>
            </a:r>
            <a:r>
              <a:rPr lang="en-GB" sz="2400" dirty="0">
                <a:solidFill>
                  <a:schemeClr val="tx1"/>
                </a:solidFill>
              </a:rPr>
              <a:t>. </a:t>
            </a:r>
            <a:r>
              <a:rPr lang="en-GB" sz="2400" dirty="0" err="1">
                <a:solidFill>
                  <a:schemeClr val="tx1"/>
                </a:solidFill>
              </a:rPr>
              <a:t>Hasil</a:t>
            </a:r>
            <a:r>
              <a:rPr lang="en-GB" sz="2400" dirty="0">
                <a:solidFill>
                  <a:schemeClr val="tx1"/>
                </a:solidFill>
              </a:rPr>
              <a:t> : </a:t>
            </a:r>
            <a:r>
              <a:rPr lang="en-GB" sz="2400" dirty="0" err="1">
                <a:solidFill>
                  <a:schemeClr val="tx1"/>
                </a:solidFill>
              </a:rPr>
              <a:t>rendah</a:t>
            </a:r>
            <a:r>
              <a:rPr lang="en-GB" sz="2400" dirty="0">
                <a:solidFill>
                  <a:schemeClr val="tx1"/>
                </a:solidFill>
              </a:rPr>
              <a:t> Na, Mg </a:t>
            </a:r>
            <a:r>
              <a:rPr lang="en-GB" sz="2400" dirty="0" err="1">
                <a:solidFill>
                  <a:schemeClr val="tx1"/>
                </a:solidFill>
              </a:rPr>
              <a:t>dan</a:t>
            </a:r>
            <a:r>
              <a:rPr lang="en-GB" sz="2400" dirty="0">
                <a:solidFill>
                  <a:schemeClr val="tx1"/>
                </a:solidFill>
              </a:rPr>
              <a:t> K. </a:t>
            </a:r>
            <a:r>
              <a:rPr lang="en-GB" sz="2400" dirty="0" err="1">
                <a:solidFill>
                  <a:schemeClr val="tx1"/>
                </a:solidFill>
              </a:rPr>
              <a:t>Dokter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tidak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menulis</a:t>
            </a:r>
            <a:r>
              <a:rPr lang="en-GB" sz="2400" dirty="0">
                <a:solidFill>
                  <a:schemeClr val="tx1"/>
                </a:solidFill>
              </a:rPr>
              <a:t> diagnose </a:t>
            </a:r>
            <a:r>
              <a:rPr lang="en-GB" sz="2400" dirty="0" err="1">
                <a:solidFill>
                  <a:schemeClr val="tx1"/>
                </a:solidFill>
              </a:rPr>
              <a:t>berdasarkan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hasil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pemeriksaan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ini</a:t>
            </a:r>
            <a:r>
              <a:rPr lang="en-GB" sz="2400" dirty="0">
                <a:solidFill>
                  <a:schemeClr val="tx1"/>
                </a:solidFill>
              </a:rPr>
              <a:t>, </a:t>
            </a:r>
            <a:r>
              <a:rPr lang="en-GB" sz="2400" dirty="0" err="1">
                <a:solidFill>
                  <a:schemeClr val="tx1"/>
                </a:solidFill>
              </a:rPr>
              <a:t>juga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tidak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melakukan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pencatatan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bahwa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hasil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pemeriksaan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secara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klinis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tidak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signifikan</a:t>
            </a:r>
            <a:r>
              <a:rPr lang="en-GB" sz="2400" dirty="0">
                <a:solidFill>
                  <a:schemeClr val="tx1"/>
                </a:solidFill>
              </a:rPr>
              <a:t>.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id-ID" sz="24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681735"/>
      </p:ext>
    </p:extLst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3200" b="1" i="1"/>
              <a:t>Consistent:</a:t>
            </a:r>
            <a:endParaRPr lang="en-US" alt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2" name="Content Placeholder 5">
            <a:extLst>
              <a:ext uri="{FF2B5EF4-FFF2-40B4-BE49-F238E27FC236}">
                <a16:creationId xmlns:a16="http://schemas.microsoft.com/office/drawing/2014/main" id="{48996979-85A3-49E9-9F68-12EB11ED9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2000" b="1" i="1" dirty="0">
                <a:solidFill>
                  <a:schemeClr val="tx1"/>
                </a:solidFill>
              </a:rPr>
              <a:t>Consistent: Not Contradictory</a:t>
            </a:r>
            <a:r>
              <a:rPr lang="en-US" sz="2000" b="1" dirty="0">
                <a:solidFill>
                  <a:schemeClr val="tx1"/>
                </a:solidFill>
              </a:rPr>
              <a:t> ( </a:t>
            </a:r>
            <a:r>
              <a:rPr lang="en-US" sz="2000" b="1" dirty="0" err="1">
                <a:solidFill>
                  <a:schemeClr val="tx1"/>
                </a:solidFill>
              </a:rPr>
              <a:t>Konsisten</a:t>
            </a:r>
            <a:r>
              <a:rPr lang="en-US" sz="2000" b="1" dirty="0">
                <a:solidFill>
                  <a:schemeClr val="tx1"/>
                </a:solidFill>
              </a:rPr>
              <a:t>: </a:t>
            </a:r>
            <a:r>
              <a:rPr lang="en-US" sz="2000" b="1" dirty="0" err="1">
                <a:solidFill>
                  <a:schemeClr val="tx1"/>
                </a:solidFill>
              </a:rPr>
              <a:t>Tidak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bertentangan</a:t>
            </a:r>
            <a:r>
              <a:rPr lang="en-US" sz="2000" b="1" dirty="0">
                <a:solidFill>
                  <a:schemeClr val="tx1"/>
                </a:solidFill>
              </a:rPr>
              <a:t>)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2000" dirty="0" err="1">
                <a:solidFill>
                  <a:schemeClr val="tx1"/>
                </a:solidFill>
              </a:rPr>
              <a:t>Pendokumentasian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klinis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pasien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tidak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bertentangan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satu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sama</a:t>
            </a:r>
            <a:r>
              <a:rPr lang="en-US" sz="2000" dirty="0">
                <a:solidFill>
                  <a:schemeClr val="tx1"/>
                </a:solidFill>
              </a:rPr>
              <a:t> lain :</a:t>
            </a:r>
          </a:p>
          <a:p>
            <a:pPr>
              <a:buFont typeface="Arial" charset="0"/>
              <a:buChar char="•"/>
              <a:defRPr/>
            </a:pPr>
            <a:r>
              <a:rPr lang="en-US" sz="2000" dirty="0" err="1">
                <a:solidFill>
                  <a:schemeClr val="tx1"/>
                </a:solidFill>
              </a:rPr>
              <a:t>pada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catatan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perkembangan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dokter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satu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dengan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dokter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lainnya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</a:p>
          <a:p>
            <a:pPr>
              <a:buFont typeface="Arial" charset="0"/>
              <a:buChar char="•"/>
              <a:defRPr/>
            </a:pPr>
            <a:r>
              <a:rPr lang="en-US" sz="2000" dirty="0" err="1">
                <a:solidFill>
                  <a:schemeClr val="tx1"/>
                </a:solidFill>
              </a:rPr>
              <a:t>Peraturannya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bila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terjadi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pendokumentasian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bertentangan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dokter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Penanggung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jawab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pasien</a:t>
            </a:r>
            <a:r>
              <a:rPr lang="en-US" sz="2000" dirty="0">
                <a:solidFill>
                  <a:schemeClr val="tx1"/>
                </a:solidFill>
              </a:rPr>
              <a:t> (DPJP) </a:t>
            </a:r>
            <a:r>
              <a:rPr lang="en-US" sz="2000" dirty="0" err="1">
                <a:solidFill>
                  <a:schemeClr val="tx1"/>
                </a:solidFill>
              </a:rPr>
              <a:t>mempunyai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hak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lebih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tinggi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</a:p>
          <a:p>
            <a:pPr>
              <a:buFont typeface="Arial" charset="0"/>
              <a:buChar char="•"/>
              <a:defRPr/>
            </a:pPr>
            <a:r>
              <a:rPr lang="en-US" sz="2000" dirty="0" err="1">
                <a:solidFill>
                  <a:schemeClr val="tx1"/>
                </a:solidFill>
              </a:rPr>
              <a:t>Bila</a:t>
            </a:r>
            <a:r>
              <a:rPr lang="en-US" sz="2000" dirty="0">
                <a:solidFill>
                  <a:schemeClr val="tx1"/>
                </a:solidFill>
              </a:rPr>
              <a:t> DPJP </a:t>
            </a:r>
            <a:r>
              <a:rPr lang="en-US" sz="2000" dirty="0" err="1">
                <a:solidFill>
                  <a:schemeClr val="tx1"/>
                </a:solidFill>
              </a:rPr>
              <a:t>mendokumentasikan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tulisannya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sendiri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saling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bertentangan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maka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harus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mengklarifikasidan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menambahkan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pada</a:t>
            </a:r>
            <a:r>
              <a:rPr lang="en-US" sz="2000" dirty="0">
                <a:solidFill>
                  <a:schemeClr val="tx1"/>
                </a:solidFill>
              </a:rPr>
              <a:t> resume </a:t>
            </a:r>
            <a:r>
              <a:rPr lang="en-US" sz="2000" dirty="0" err="1">
                <a:solidFill>
                  <a:schemeClr val="tx1"/>
                </a:solidFill>
              </a:rPr>
              <a:t>atau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catatan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perkembangan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akhir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Font typeface="Arial" charset="0"/>
              <a:buNone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id-ID" sz="22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515936"/>
      </p:ext>
    </p:extLst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3200" b="1" i="1"/>
              <a:t>Clear</a:t>
            </a:r>
            <a:endParaRPr lang="en-US" alt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2" name="Content Placeholder 5">
            <a:extLst>
              <a:ext uri="{FF2B5EF4-FFF2-40B4-BE49-F238E27FC236}">
                <a16:creationId xmlns:a16="http://schemas.microsoft.com/office/drawing/2014/main" id="{130F3472-3E2A-4118-A99C-E583012E2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2400" b="1" i="1" dirty="0">
                <a:solidFill>
                  <a:schemeClr val="tx1"/>
                </a:solidFill>
              </a:rPr>
              <a:t>Clear, Unambiguous, Intelligible; Not Vague</a:t>
            </a:r>
            <a:r>
              <a:rPr lang="en-US" sz="2400" b="1" dirty="0">
                <a:solidFill>
                  <a:schemeClr val="tx1"/>
                </a:solidFill>
              </a:rPr>
              <a:t> (</a:t>
            </a:r>
            <a:r>
              <a:rPr lang="en-US" sz="2400" b="1" dirty="0" err="1">
                <a:solidFill>
                  <a:schemeClr val="tx1"/>
                </a:solidFill>
              </a:rPr>
              <a:t>Jelas</a:t>
            </a:r>
            <a:r>
              <a:rPr lang="en-US" sz="2400" b="1" dirty="0">
                <a:solidFill>
                  <a:schemeClr val="tx1"/>
                </a:solidFill>
              </a:rPr>
              <a:t>, </a:t>
            </a:r>
            <a:r>
              <a:rPr lang="en-US" sz="2400" b="1" dirty="0" err="1">
                <a:solidFill>
                  <a:schemeClr val="tx1"/>
                </a:solidFill>
              </a:rPr>
              <a:t>tidak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dwiarti</a:t>
            </a:r>
            <a:r>
              <a:rPr lang="en-US" sz="2400" b="1" dirty="0">
                <a:solidFill>
                  <a:schemeClr val="tx1"/>
                </a:solidFill>
              </a:rPr>
              <a:t>, </a:t>
            </a:r>
            <a:r>
              <a:rPr lang="en-US" sz="2400" b="1" dirty="0" err="1">
                <a:solidFill>
                  <a:schemeClr val="tx1"/>
                </a:solidFill>
              </a:rPr>
              <a:t>dimengerti</a:t>
            </a:r>
            <a:r>
              <a:rPr lang="en-US" sz="2400" b="1" dirty="0">
                <a:solidFill>
                  <a:schemeClr val="tx1"/>
                </a:solidFill>
              </a:rPr>
              <a:t>, </a:t>
            </a:r>
            <a:r>
              <a:rPr lang="en-US" sz="2400" b="1" dirty="0" err="1">
                <a:solidFill>
                  <a:schemeClr val="tx1"/>
                </a:solidFill>
              </a:rPr>
              <a:t>tidak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diragukan</a:t>
            </a:r>
            <a:r>
              <a:rPr lang="en-US" sz="2400" b="1" dirty="0">
                <a:solidFill>
                  <a:schemeClr val="tx1"/>
                </a:solidFill>
              </a:rPr>
              <a:t>) 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en-US" sz="2400" dirty="0" err="1">
                <a:solidFill>
                  <a:schemeClr val="tx1"/>
                </a:solidFill>
              </a:rPr>
              <a:t>Ketidak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jelasan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pengertian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mendua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terjadi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jika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pendokumentasian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tidak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menjelaskan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apa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terjadi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permasalahan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pada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pasien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2000" dirty="0" err="1"/>
              <a:t>Hasilnya</a:t>
            </a:r>
            <a:r>
              <a:rPr lang="en-US" sz="2000" dirty="0"/>
              <a:t> </a:t>
            </a:r>
            <a:r>
              <a:rPr lang="en-US" sz="2000" dirty="0" err="1"/>
              <a:t>mungkin</a:t>
            </a:r>
            <a:r>
              <a:rPr lang="en-US" sz="2000" dirty="0"/>
              <a:t> </a:t>
            </a:r>
            <a:r>
              <a:rPr lang="en-US" sz="2000" dirty="0" err="1"/>
              <a:t>mencatat</a:t>
            </a:r>
            <a:r>
              <a:rPr lang="en-US" sz="2000" dirty="0"/>
              <a:t> symptom </a:t>
            </a:r>
            <a:r>
              <a:rPr lang="en-US" sz="2000" dirty="0" err="1"/>
              <a:t>tanpa</a:t>
            </a:r>
            <a:r>
              <a:rPr lang="en-US" sz="2000" dirty="0"/>
              <a:t> </a:t>
            </a:r>
            <a:r>
              <a:rPr lang="en-US" sz="2000" dirty="0" err="1"/>
              <a:t>penyebab</a:t>
            </a:r>
            <a:r>
              <a:rPr lang="en-US" sz="2000" dirty="0"/>
              <a:t> (etiology or possible etiology).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2000" dirty="0"/>
              <a:t> </a:t>
            </a:r>
            <a:r>
              <a:rPr lang="en-US" sz="2000" dirty="0" err="1"/>
              <a:t>Jika</a:t>
            </a:r>
            <a:r>
              <a:rPr lang="en-US" sz="2000" dirty="0"/>
              <a:t>  </a:t>
            </a:r>
            <a:r>
              <a:rPr lang="en-US" sz="2000" dirty="0" err="1"/>
              <a:t>pasien</a:t>
            </a:r>
            <a:r>
              <a:rPr lang="en-US" sz="2000" dirty="0"/>
              <a:t> </a:t>
            </a:r>
            <a:r>
              <a:rPr lang="en-US" sz="2000" dirty="0" err="1"/>
              <a:t>datang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keluhan</a:t>
            </a:r>
            <a:r>
              <a:rPr lang="en-US" sz="2000" dirty="0"/>
              <a:t>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err="1"/>
              <a:t>sakit</a:t>
            </a:r>
            <a:r>
              <a:rPr lang="en-US" sz="2000" dirty="0"/>
              <a:t> dada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dokter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menulis</a:t>
            </a:r>
            <a:r>
              <a:rPr lang="en-US" sz="2000" dirty="0"/>
              <a:t> </a:t>
            </a:r>
            <a:r>
              <a:rPr lang="en-US" sz="2000" dirty="0" err="1"/>
              <a:t>lainnya</a:t>
            </a:r>
            <a:r>
              <a:rPr lang="en-US" sz="2000" dirty="0"/>
              <a:t>,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memberikan</a:t>
            </a:r>
            <a:r>
              <a:rPr lang="en-US" sz="2000" dirty="0"/>
              <a:t> </a:t>
            </a:r>
            <a:r>
              <a:rPr lang="en-US" sz="2000" dirty="0" err="1"/>
              <a:t>kejelasan</a:t>
            </a:r>
            <a:r>
              <a:rPr lang="en-US" sz="2000" dirty="0"/>
              <a:t>. 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2000" dirty="0" err="1"/>
              <a:t>Jika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bukti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klinis</a:t>
            </a:r>
            <a:r>
              <a:rPr lang="en-US" sz="2000" dirty="0"/>
              <a:t>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/>
              <a:t>hal</a:t>
            </a:r>
            <a:r>
              <a:rPr lang="en-US" sz="2000" dirty="0"/>
              <a:t> yang </a:t>
            </a:r>
            <a:r>
              <a:rPr lang="en-US" sz="2000" dirty="0" err="1"/>
              <a:t>tepat</a:t>
            </a:r>
            <a:r>
              <a:rPr lang="en-US" sz="2000" dirty="0"/>
              <a:t> </a:t>
            </a:r>
            <a:r>
              <a:rPr lang="en-US" sz="2000" dirty="0" err="1"/>
              <a:t>ditulis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” Chest pain etiology undetermined”</a:t>
            </a:r>
          </a:p>
          <a:p>
            <a:pPr>
              <a:buFont typeface="Arial" charset="0"/>
              <a:buChar char="•"/>
              <a:defRPr/>
            </a:pPr>
            <a:endParaRPr lang="id-ID" sz="22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298148"/>
      </p:ext>
    </p:extLst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id-ID" altLang="en-US" sz="3200" b="1" i="1"/>
              <a:t>Timely</a:t>
            </a:r>
            <a:endParaRPr lang="en-US" alt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988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id-ID" altLang="en-US" sz="2400" b="1" i="1" dirty="0">
                <a:solidFill>
                  <a:schemeClr val="tx1"/>
                </a:solidFill>
              </a:rPr>
              <a:t>Timely: at the time of services  </a:t>
            </a:r>
            <a:r>
              <a:rPr lang="id-ID" altLang="en-US" sz="2400" b="1" dirty="0">
                <a:solidFill>
                  <a:schemeClr val="tx1"/>
                </a:solidFill>
              </a:rPr>
              <a:t>(Tepat waktu sesuai saat pelayanan)</a:t>
            </a:r>
            <a:endParaRPr lang="en-US" altLang="en-US" sz="2400" b="1" dirty="0">
              <a:solidFill>
                <a:schemeClr val="tx1"/>
              </a:solidFill>
            </a:endParaRPr>
          </a:p>
          <a:p>
            <a:r>
              <a:rPr lang="id-ID" altLang="en-US" sz="2400" dirty="0">
                <a:solidFill>
                  <a:schemeClr val="tx1"/>
                </a:solidFill>
              </a:rPr>
              <a:t>Ketepatan waktu pendokumentasian klinis merupakan hal yang penting,  untuk pengobatan yang terbaik bagi pasien. </a:t>
            </a:r>
            <a:endParaRPr lang="en-US" altLang="en-US" sz="2400" dirty="0">
              <a:solidFill>
                <a:schemeClr val="tx1"/>
              </a:solidFill>
            </a:endParaRPr>
          </a:p>
          <a:p>
            <a:r>
              <a:rPr lang="id-ID" altLang="en-US" sz="2400" dirty="0">
                <a:solidFill>
                  <a:schemeClr val="tx1"/>
                </a:solidFill>
              </a:rPr>
              <a:t>RKE akan membantu ketepatan waktu, tetapi entry oleh dokter sangat penting. </a:t>
            </a:r>
            <a:endParaRPr lang="en-US" altLang="en-US" sz="2400" dirty="0">
              <a:solidFill>
                <a:schemeClr val="tx1"/>
              </a:solidFill>
            </a:endParaRPr>
          </a:p>
          <a:p>
            <a:pPr lvl="1"/>
            <a:r>
              <a:rPr lang="id-ID" altLang="en-US" sz="2000" dirty="0"/>
              <a:t>Catatan perkembangan harian dan ringkasan pulang juga perlu tepat waktu dengan diagnosa saat masuk.</a:t>
            </a:r>
            <a:endParaRPr lang="en-US" altLang="en-US" sz="2000" dirty="0"/>
          </a:p>
          <a:p>
            <a:pPr lvl="1"/>
            <a:r>
              <a:rPr lang="id-ID" altLang="en-US" sz="2000" dirty="0"/>
              <a:t> RS perlu  membuat laporan bila diagnosa saat masuk sebagai bukti bahwa kondisi tidak dikembangkan di RS. </a:t>
            </a:r>
            <a:endParaRPr lang="en-US" altLang="en-US" sz="2000" dirty="0"/>
          </a:p>
          <a:p>
            <a:pPr lvl="1"/>
            <a:r>
              <a:rPr lang="id-ID" altLang="en-US" sz="2000" dirty="0"/>
              <a:t>Adanya pendokumentasian saat masuk mempengaruhi penelitian, penagihan, indikator kualitas dan perencanaan.</a:t>
            </a:r>
            <a:endParaRPr lang="en-US" altLang="en-US" sz="2000" dirty="0"/>
          </a:p>
          <a:p>
            <a:endParaRPr lang="en-US" altLang="en-US" sz="2400" dirty="0">
              <a:solidFill>
                <a:schemeClr val="tx1"/>
              </a:solidFill>
            </a:endParaRPr>
          </a:p>
          <a:p>
            <a:endParaRPr lang="id-ID" altLang="en-US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399545"/>
      </p:ext>
    </p:extLst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2492897"/>
            <a:ext cx="8208912" cy="720079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2800" dirty="0" err="1"/>
              <a:t>Terima</a:t>
            </a:r>
            <a:r>
              <a:rPr lang="en-US" sz="2800" dirty="0"/>
              <a:t> </a:t>
            </a:r>
            <a:r>
              <a:rPr lang="en-US" sz="2800" dirty="0" err="1"/>
              <a:t>Kasih</a:t>
            </a:r>
            <a:endParaRPr lang="en-US" sz="28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908050"/>
            <a:ext cx="8229600" cy="8683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D" dirty="0">
                <a:solidFill>
                  <a:schemeClr val="tx2">
                    <a:lumMod val="75000"/>
                  </a:schemeClr>
                </a:solidFill>
              </a:rPr>
              <a:t>TOPIK SEBELUM UTS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133600"/>
            <a:ext cx="7542213" cy="3992563"/>
          </a:xfrm>
        </p:spPr>
        <p:txBody>
          <a:bodyPr/>
          <a:lstStyle/>
          <a:p>
            <a:pPr marL="514350" indent="-51435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Topik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1 –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Pendokumentasian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yang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berkualitas</a:t>
            </a:r>
            <a:endParaRPr lang="en-ID" sz="2400" dirty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Topik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2 –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Peraturan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terkait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Mutu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RM</a:t>
            </a:r>
          </a:p>
          <a:p>
            <a:pPr marL="514350" indent="-51435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Topik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3 –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Faktor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-factor yang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mempengaruhi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 Isi RM</a:t>
            </a:r>
          </a:p>
          <a:p>
            <a:pPr marL="514350" indent="-51435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Topik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4 –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Penataan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RM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Lembaran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Umum</a:t>
            </a:r>
            <a:endParaRPr lang="en-ID" sz="2400" dirty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Topik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5 –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Penataan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RM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lembaran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khusus</a:t>
            </a:r>
            <a:endParaRPr lang="en-ID" sz="2400" dirty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Topik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6 –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Analisis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Kuantitatif</a:t>
            </a:r>
            <a:endParaRPr lang="en-ID" sz="2400" dirty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Topik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7 – Review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Materi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1-6</a:t>
            </a:r>
          </a:p>
          <a:p>
            <a:pPr marL="0" indent="0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ID" dirty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ID" dirty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961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052513"/>
            <a:ext cx="8229600" cy="8683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D" dirty="0">
                <a:solidFill>
                  <a:schemeClr val="tx2">
                    <a:lumMod val="75000"/>
                  </a:schemeClr>
                </a:solidFill>
              </a:rPr>
              <a:t>TOPIK SETELAH UTS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6013" y="2133600"/>
            <a:ext cx="7416800" cy="3992563"/>
          </a:xfrm>
        </p:spPr>
        <p:txBody>
          <a:bodyPr/>
          <a:lstStyle/>
          <a:p>
            <a:pPr marL="514350" indent="-514350" algn="l" eaLnBrk="1" fontAlgn="auto" hangingPunct="1">
              <a:spcAft>
                <a:spcPts val="0"/>
              </a:spcAft>
              <a:buFont typeface="+mj-lt"/>
              <a:buAutoNum type="arabicPeriod" startAt="8"/>
              <a:defRPr/>
            </a:pP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Topik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08 –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Analisis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Kualitatif</a:t>
            </a:r>
            <a:endParaRPr lang="en-ID" sz="2400" dirty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 algn="l" eaLnBrk="1" fontAlgn="auto" hangingPunct="1">
              <a:spcAft>
                <a:spcPts val="0"/>
              </a:spcAft>
              <a:buFont typeface="+mj-lt"/>
              <a:buAutoNum type="arabicPeriod" startAt="8"/>
              <a:defRPr/>
            </a:pP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Topik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09 –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Komponen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1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Analisis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Kualitatif</a:t>
            </a:r>
            <a:endParaRPr lang="en-ID" sz="2400" dirty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 algn="l" eaLnBrk="1" fontAlgn="auto" hangingPunct="1">
              <a:spcAft>
                <a:spcPts val="0"/>
              </a:spcAft>
              <a:buFont typeface="+mj-lt"/>
              <a:buAutoNum type="arabicPeriod" startAt="8"/>
              <a:defRPr/>
            </a:pP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Topik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10 –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Komponen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2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Analisis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Kualitatif</a:t>
            </a:r>
            <a:endParaRPr lang="en-ID" sz="2400" dirty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 algn="l" eaLnBrk="1" fontAlgn="auto" hangingPunct="1">
              <a:spcAft>
                <a:spcPts val="0"/>
              </a:spcAft>
              <a:buFont typeface="+mj-lt"/>
              <a:buAutoNum type="arabicPeriod" startAt="8"/>
              <a:defRPr/>
            </a:pP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Topik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11 –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Komponen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3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Analisis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Kualitatif</a:t>
            </a:r>
            <a:endParaRPr lang="en-ID" sz="2400" dirty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 algn="l" eaLnBrk="1" fontAlgn="auto" hangingPunct="1">
              <a:spcAft>
                <a:spcPts val="0"/>
              </a:spcAft>
              <a:buFont typeface="+mj-lt"/>
              <a:buAutoNum type="arabicPeriod" startAt="8"/>
              <a:defRPr/>
            </a:pP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Topik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12 –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Komponen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4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Analisis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Kualitatif</a:t>
            </a:r>
            <a:endParaRPr lang="en-ID" sz="2400" dirty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 algn="l" eaLnBrk="1" fontAlgn="auto" hangingPunct="1">
              <a:spcAft>
                <a:spcPts val="0"/>
              </a:spcAft>
              <a:buFont typeface="+mj-lt"/>
              <a:buAutoNum type="arabicPeriod" startAt="8"/>
              <a:defRPr/>
            </a:pP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Topik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13 –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Komponen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5-6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Analisis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Kualitatif</a:t>
            </a:r>
            <a:endParaRPr lang="en-ID" sz="2400" dirty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 algn="l" eaLnBrk="1" fontAlgn="auto" hangingPunct="1">
              <a:spcAft>
                <a:spcPts val="0"/>
              </a:spcAft>
              <a:buFont typeface="+mj-lt"/>
              <a:buAutoNum type="arabicPeriod" startAt="8"/>
              <a:defRPr/>
            </a:pP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Topik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14 - </a:t>
            </a:r>
            <a:r>
              <a:rPr lang="en-ID" sz="2400" i="1" dirty="0">
                <a:solidFill>
                  <a:schemeClr val="tx2">
                    <a:lumMod val="75000"/>
                  </a:schemeClr>
                </a:solidFill>
              </a:rPr>
              <a:t>Review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Analisis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ID" sz="2400" dirty="0" err="1">
                <a:solidFill>
                  <a:schemeClr val="tx2">
                    <a:lumMod val="75000"/>
                  </a:schemeClr>
                </a:solidFill>
              </a:rPr>
              <a:t>Kualitatif</a:t>
            </a:r>
            <a:r>
              <a:rPr lang="en-ID" sz="2400" dirty="0">
                <a:solidFill>
                  <a:schemeClr val="tx2">
                    <a:lumMod val="75000"/>
                  </a:schemeClr>
                </a:solidFill>
              </a:rPr>
              <a:t> 8-13</a:t>
            </a:r>
          </a:p>
          <a:p>
            <a:pPr marL="0" indent="0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ID" dirty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ID" dirty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370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 bwMode="auto">
          <a:xfrm>
            <a:off x="533400" y="533400"/>
            <a:ext cx="8229600" cy="927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ID" altLang="en-US" dirty="0">
                <a:latin typeface="Arial" charset="0"/>
                <a:cs typeface="Arial" charset="0"/>
              </a:rPr>
              <a:t>BUKU REFERENSI</a:t>
            </a:r>
            <a:endParaRPr lang="en-US" altLang="en-US" dirty="0">
              <a:latin typeface="Arial" charset="0"/>
              <a:cs typeface="Arial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sz="half" idx="2"/>
          </p:nvPr>
        </p:nvSpPr>
        <p:spPr bwMode="auto">
          <a:xfrm>
            <a:off x="1116013" y="1371600"/>
            <a:ext cx="7272337" cy="449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1800" dirty="0" err="1"/>
              <a:t>Departemen</a:t>
            </a:r>
            <a:r>
              <a:rPr lang="en-GB" sz="1800" dirty="0"/>
              <a:t> </a:t>
            </a:r>
            <a:r>
              <a:rPr lang="en-GB" sz="1800" dirty="0" err="1"/>
              <a:t>Kesehatan</a:t>
            </a:r>
            <a:r>
              <a:rPr lang="en-GB" sz="1800" dirty="0"/>
              <a:t>, </a:t>
            </a:r>
            <a:r>
              <a:rPr lang="en-GB" sz="1800" dirty="0" err="1"/>
              <a:t>Permenkes</a:t>
            </a:r>
            <a:r>
              <a:rPr lang="en-GB" sz="1800" dirty="0"/>
              <a:t> 269.MENKES/ PER/ III/ 2008 TENTANG </a:t>
            </a:r>
            <a:r>
              <a:rPr lang="en-GB" sz="1800" dirty="0" err="1"/>
              <a:t>Rekam</a:t>
            </a:r>
            <a:r>
              <a:rPr lang="en-GB" sz="1800" dirty="0"/>
              <a:t> </a:t>
            </a:r>
            <a:r>
              <a:rPr lang="en-GB" sz="1800" dirty="0" err="1"/>
              <a:t>Medis</a:t>
            </a:r>
            <a:r>
              <a:rPr lang="en-GB" sz="1800" dirty="0"/>
              <a:t>, ( Jakarta: </a:t>
            </a:r>
            <a:r>
              <a:rPr lang="en-GB" sz="1800" dirty="0" err="1"/>
              <a:t>Dirjen</a:t>
            </a:r>
            <a:r>
              <a:rPr lang="en-GB" sz="1800" dirty="0"/>
              <a:t>. </a:t>
            </a:r>
            <a:r>
              <a:rPr lang="en-GB" sz="1800" dirty="0" err="1"/>
              <a:t>Pelayanan</a:t>
            </a:r>
            <a:r>
              <a:rPr lang="en-GB" sz="1800" dirty="0"/>
              <a:t> </a:t>
            </a:r>
            <a:r>
              <a:rPr lang="en-GB" sz="1800" dirty="0" err="1"/>
              <a:t>Medik</a:t>
            </a:r>
            <a:r>
              <a:rPr lang="en-GB" sz="1800" dirty="0"/>
              <a:t>, </a:t>
            </a:r>
            <a:r>
              <a:rPr lang="en-GB" sz="1800" dirty="0" err="1"/>
              <a:t>Maret</a:t>
            </a:r>
            <a:r>
              <a:rPr lang="en-GB" sz="1800" dirty="0"/>
              <a:t> 2008).</a:t>
            </a:r>
            <a:endParaRPr lang="en-US" sz="1800" dirty="0"/>
          </a:p>
          <a:p>
            <a:r>
              <a:rPr lang="en-GB" sz="1800" dirty="0"/>
              <a:t> </a:t>
            </a:r>
            <a:r>
              <a:rPr lang="en-GB" sz="1800" dirty="0" err="1"/>
              <a:t>Departemen</a:t>
            </a:r>
            <a:r>
              <a:rPr lang="en-GB" sz="1800" dirty="0"/>
              <a:t> </a:t>
            </a:r>
            <a:r>
              <a:rPr lang="en-GB" sz="1800" dirty="0" err="1"/>
              <a:t>Kesehatan</a:t>
            </a:r>
            <a:r>
              <a:rPr lang="en-GB" sz="1800" dirty="0"/>
              <a:t>, </a:t>
            </a:r>
            <a:r>
              <a:rPr lang="en-GB" sz="1800" dirty="0" err="1"/>
              <a:t>Permenkes</a:t>
            </a:r>
            <a:r>
              <a:rPr lang="en-GB" sz="1800" dirty="0"/>
              <a:t> 290.MENKES/ PER/ III/ 2008 TENTANG </a:t>
            </a:r>
            <a:r>
              <a:rPr lang="en-GB" sz="1800" dirty="0" err="1"/>
              <a:t>Persetujuan</a:t>
            </a:r>
            <a:r>
              <a:rPr lang="en-GB" sz="1800" dirty="0"/>
              <a:t> </a:t>
            </a:r>
            <a:r>
              <a:rPr lang="en-GB" sz="1800" dirty="0" err="1"/>
              <a:t>Tindakan</a:t>
            </a:r>
            <a:r>
              <a:rPr lang="en-GB" sz="1800" dirty="0"/>
              <a:t> </a:t>
            </a:r>
            <a:r>
              <a:rPr lang="en-GB" sz="1800" dirty="0" err="1"/>
              <a:t>Kedokteran</a:t>
            </a:r>
            <a:r>
              <a:rPr lang="en-GB" sz="1800" dirty="0"/>
              <a:t>, ( Jakarta: </a:t>
            </a:r>
            <a:r>
              <a:rPr lang="en-GB" sz="1800" dirty="0" err="1"/>
              <a:t>Dirjen</a:t>
            </a:r>
            <a:r>
              <a:rPr lang="en-GB" sz="1800" dirty="0"/>
              <a:t>. </a:t>
            </a:r>
            <a:r>
              <a:rPr lang="en-GB" sz="1800" dirty="0" err="1"/>
              <a:t>Pelayanan</a:t>
            </a:r>
            <a:r>
              <a:rPr lang="en-GB" sz="1800" dirty="0"/>
              <a:t> </a:t>
            </a:r>
            <a:r>
              <a:rPr lang="en-GB" sz="1800" dirty="0" err="1"/>
              <a:t>Medik</a:t>
            </a:r>
            <a:r>
              <a:rPr lang="en-GB" sz="1800" dirty="0"/>
              <a:t>, </a:t>
            </a:r>
            <a:r>
              <a:rPr lang="en-GB" sz="1800" dirty="0" err="1"/>
              <a:t>Maret</a:t>
            </a:r>
            <a:r>
              <a:rPr lang="en-GB" sz="1800" dirty="0"/>
              <a:t> 2008).</a:t>
            </a:r>
            <a:endParaRPr lang="en-US" sz="1800" dirty="0"/>
          </a:p>
          <a:p>
            <a:r>
              <a:rPr lang="en-GB" sz="1800" dirty="0"/>
              <a:t> </a:t>
            </a:r>
            <a:r>
              <a:rPr lang="en-GB" sz="1800" dirty="0" err="1"/>
              <a:t>Farenhpltz</a:t>
            </a:r>
            <a:r>
              <a:rPr lang="en-GB" sz="1800" dirty="0"/>
              <a:t>, Cheryl G and Russo, </a:t>
            </a:r>
            <a:r>
              <a:rPr lang="en-GB" sz="1800" dirty="0" err="1"/>
              <a:t>Ruthan</a:t>
            </a:r>
            <a:r>
              <a:rPr lang="en-GB" sz="1800" dirty="0"/>
              <a:t>,  Documentation for Health Records,(AHIMA, Chicago, Illinois, USA, 2013) </a:t>
            </a:r>
            <a:endParaRPr lang="en-US" sz="1800" dirty="0"/>
          </a:p>
          <a:p>
            <a:r>
              <a:rPr lang="en-GB" sz="1800" dirty="0"/>
              <a:t> Hatta, </a:t>
            </a:r>
            <a:r>
              <a:rPr lang="en-GB" sz="1800" dirty="0" err="1"/>
              <a:t>Gemala</a:t>
            </a:r>
            <a:r>
              <a:rPr lang="en-GB" sz="1800" dirty="0"/>
              <a:t>, </a:t>
            </a:r>
            <a:r>
              <a:rPr lang="en-GB" sz="1800" dirty="0" err="1"/>
              <a:t>Pedoman</a:t>
            </a:r>
            <a:r>
              <a:rPr lang="en-GB" sz="1800" dirty="0"/>
              <a:t> </a:t>
            </a:r>
            <a:r>
              <a:rPr lang="en-GB" sz="1800" dirty="0" err="1"/>
              <a:t>Manajemen</a:t>
            </a:r>
            <a:r>
              <a:rPr lang="en-GB" sz="1800" dirty="0"/>
              <a:t> </a:t>
            </a:r>
            <a:r>
              <a:rPr lang="en-GB" sz="1800" dirty="0" err="1"/>
              <a:t>Informasi</a:t>
            </a:r>
            <a:r>
              <a:rPr lang="en-GB" sz="1800" dirty="0"/>
              <a:t> </a:t>
            </a:r>
            <a:r>
              <a:rPr lang="en-GB" sz="1800" dirty="0" err="1"/>
              <a:t>Kesehatan</a:t>
            </a:r>
            <a:r>
              <a:rPr lang="en-GB" sz="1800" dirty="0"/>
              <a:t>, (UI Press, Jakarta: 2013)</a:t>
            </a:r>
            <a:endParaRPr lang="en-US" sz="1800" dirty="0"/>
          </a:p>
          <a:p>
            <a:r>
              <a:rPr lang="en-GB" sz="1800" dirty="0"/>
              <a:t>Huffman, Edna K., Health Information Management 10th edition,( Berwyn, Illinois : Physician Record Co, 1994).</a:t>
            </a:r>
            <a:endParaRPr lang="en-US" sz="1800" dirty="0"/>
          </a:p>
          <a:p>
            <a:r>
              <a:rPr lang="en-GB" sz="1800" dirty="0"/>
              <a:t> International Federation of Health Information Management Association, ,Education Modules for Basic Health Records, (Chicago, </a:t>
            </a:r>
            <a:r>
              <a:rPr lang="en-GB" sz="1800" dirty="0" err="1"/>
              <a:t>Illionis</a:t>
            </a:r>
            <a:r>
              <a:rPr lang="en-GB" sz="1800" dirty="0"/>
              <a:t>: :2012)  </a:t>
            </a:r>
            <a:endParaRPr lang="en-US" sz="1800" dirty="0"/>
          </a:p>
          <a:p>
            <a:pPr marL="0" indent="0" eaLnBrk="1" hangingPunct="1"/>
            <a:endParaRPr lang="en-US" altLang="en-US" sz="1800" dirty="0">
              <a:solidFill>
                <a:srgbClr val="17375E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908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 bwMode="auto">
          <a:xfrm>
            <a:off x="468313" y="1125538"/>
            <a:ext cx="8229600" cy="927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ID" altLang="en-US">
                <a:latin typeface="Arial" charset="0"/>
                <a:cs typeface="Arial" charset="0"/>
              </a:rPr>
              <a:t>PENILAIAN</a:t>
            </a:r>
            <a:endParaRPr lang="en-US" altLang="en-US">
              <a:latin typeface="Arial" charset="0"/>
              <a:cs typeface="Arial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sz="half" idx="2"/>
          </p:nvPr>
        </p:nvSpPr>
        <p:spPr bwMode="auto">
          <a:xfrm>
            <a:off x="1619250" y="2492375"/>
            <a:ext cx="6481763" cy="2593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r>
              <a:rPr lang="en-ID" altLang="en-US" dirty="0">
                <a:solidFill>
                  <a:srgbClr val="17375E"/>
                </a:solidFill>
                <a:latin typeface="Arial" charset="0"/>
                <a:cs typeface="Arial" charset="0"/>
              </a:rPr>
              <a:t> UTS     =  30  %</a:t>
            </a:r>
          </a:p>
          <a:p>
            <a:pPr marL="0" indent="0" eaLnBrk="1" hangingPunct="1"/>
            <a:r>
              <a:rPr lang="en-ID" altLang="en-US" dirty="0">
                <a:solidFill>
                  <a:srgbClr val="17375E"/>
                </a:solidFill>
                <a:latin typeface="Arial" charset="0"/>
                <a:cs typeface="Arial" charset="0"/>
              </a:rPr>
              <a:t> UAS     =  30  %</a:t>
            </a:r>
          </a:p>
          <a:p>
            <a:pPr marL="0" indent="0" eaLnBrk="1" hangingPunct="1"/>
            <a:r>
              <a:rPr lang="en-ID" altLang="en-US" dirty="0">
                <a:solidFill>
                  <a:srgbClr val="17375E"/>
                </a:solidFill>
                <a:latin typeface="Arial" charset="0"/>
                <a:cs typeface="Arial" charset="0"/>
              </a:rPr>
              <a:t> </a:t>
            </a:r>
            <a:r>
              <a:rPr lang="en-ID" altLang="en-US" dirty="0" err="1">
                <a:solidFill>
                  <a:srgbClr val="17375E"/>
                </a:solidFill>
                <a:latin typeface="Arial" charset="0"/>
                <a:cs typeface="Arial" charset="0"/>
              </a:rPr>
              <a:t>Kuis</a:t>
            </a:r>
            <a:r>
              <a:rPr lang="en-ID" altLang="en-US" dirty="0">
                <a:solidFill>
                  <a:srgbClr val="17375E"/>
                </a:solidFill>
                <a:latin typeface="Arial" charset="0"/>
                <a:cs typeface="Arial" charset="0"/>
              </a:rPr>
              <a:t>     =  20%</a:t>
            </a:r>
          </a:p>
          <a:p>
            <a:pPr marL="0" indent="0" eaLnBrk="1" hangingPunct="1"/>
            <a:r>
              <a:rPr lang="en-ID" altLang="en-US" dirty="0">
                <a:solidFill>
                  <a:srgbClr val="17375E"/>
                </a:solidFill>
                <a:latin typeface="Arial" charset="0"/>
                <a:cs typeface="Arial" charset="0"/>
              </a:rPr>
              <a:t> </a:t>
            </a:r>
            <a:r>
              <a:rPr lang="en-ID" altLang="en-US" dirty="0" err="1">
                <a:solidFill>
                  <a:srgbClr val="17375E"/>
                </a:solidFill>
                <a:latin typeface="Arial" charset="0"/>
                <a:cs typeface="Arial" charset="0"/>
              </a:rPr>
              <a:t>Tugas</a:t>
            </a:r>
            <a:r>
              <a:rPr lang="en-ID" altLang="en-US" dirty="0">
                <a:solidFill>
                  <a:srgbClr val="17375E"/>
                </a:solidFill>
                <a:latin typeface="Arial" charset="0"/>
                <a:cs typeface="Arial" charset="0"/>
              </a:rPr>
              <a:t>   =  20 %</a:t>
            </a:r>
          </a:p>
          <a:p>
            <a:pPr marL="0" indent="0" eaLnBrk="1" hangingPunct="1"/>
            <a:endParaRPr lang="en-US" altLang="en-US" dirty="0">
              <a:solidFill>
                <a:srgbClr val="17375E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04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 bwMode="auto">
          <a:xfrm>
            <a:off x="2627313" y="2060575"/>
            <a:ext cx="6145212" cy="647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200" dirty="0">
                <a:latin typeface="Arial" charset="0"/>
                <a:cs typeface="Arial" charset="0"/>
              </a:rPr>
              <a:t>Lily Widjaja, SKM., MM.</a:t>
            </a: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 bwMode="auto">
          <a:xfrm>
            <a:off x="2987675" y="3573463"/>
            <a:ext cx="5688013" cy="431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400">
                <a:latin typeface="Arial" charset="0"/>
                <a:cs typeface="Arial" charset="0"/>
              </a:rPr>
              <a:t>SESI 1 B</a:t>
            </a:r>
          </a:p>
        </p:txBody>
      </p:sp>
      <p:sp>
        <p:nvSpPr>
          <p:cNvPr id="15364" name="Text Placeholder 3"/>
          <p:cNvSpPr>
            <a:spLocks noGrp="1"/>
          </p:cNvSpPr>
          <p:nvPr>
            <p:ph type="body" sz="quarter" idx="10"/>
          </p:nvPr>
        </p:nvSpPr>
        <p:spPr bwMode="auto">
          <a:xfrm>
            <a:off x="2362200" y="1196975"/>
            <a:ext cx="6705600" cy="863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r>
              <a:rPr lang="en-US" altLang="en-US" sz="3200" dirty="0">
                <a:latin typeface="Arial" charset="0"/>
                <a:cs typeface="Arial" charset="0"/>
              </a:rPr>
              <a:t>AUDIT DOKUMENTASI KLINIS RM</a:t>
            </a:r>
          </a:p>
        </p:txBody>
      </p:sp>
      <p:sp>
        <p:nvSpPr>
          <p:cNvPr id="15365" name="Text Placeholder 4"/>
          <p:cNvSpPr>
            <a:spLocks noGrp="1"/>
          </p:cNvSpPr>
          <p:nvPr>
            <p:ph type="body" sz="quarter" idx="11"/>
          </p:nvPr>
        </p:nvSpPr>
        <p:spPr bwMode="auto">
          <a:xfrm>
            <a:off x="2987675" y="4005263"/>
            <a:ext cx="5616575" cy="151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r>
              <a:rPr lang="en-US" altLang="en-US" sz="3200" dirty="0">
                <a:latin typeface="Arial" charset="0"/>
                <a:cs typeface="Arial" charset="0"/>
              </a:rPr>
              <a:t> PENDOKUMENTASIAN REKAM MEDIS YANG BERKUALITAS</a:t>
            </a:r>
          </a:p>
        </p:txBody>
      </p:sp>
    </p:spTree>
    <p:extLst>
      <p:ext uri="{BB962C8B-B14F-4D97-AF65-F5344CB8AC3E}">
        <p14:creationId xmlns:p14="http://schemas.microsoft.com/office/powerpoint/2010/main" val="4099914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>
          <a:xfrm>
            <a:off x="539750" y="1052513"/>
            <a:ext cx="8229600" cy="927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>
                <a:latin typeface="Arial" charset="0"/>
                <a:cs typeface="Arial" charset="0"/>
              </a:rPr>
              <a:t>ARTI KATA FILSAFAT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half" idx="2"/>
          </p:nvPr>
        </p:nvSpPr>
        <p:spPr bwMode="auto">
          <a:xfrm>
            <a:off x="1187450" y="2133600"/>
            <a:ext cx="7488238" cy="38877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r>
              <a:rPr lang="en-US" altLang="en-US" sz="2800">
                <a:solidFill>
                  <a:srgbClr val="17375E"/>
                </a:solidFill>
                <a:latin typeface="Arial" charset="0"/>
                <a:cs typeface="Arial" charset="0"/>
              </a:rPr>
              <a:t> Philo = cinta</a:t>
            </a:r>
          </a:p>
          <a:p>
            <a:pPr marL="0" indent="0" eaLnBrk="1" hangingPunct="1"/>
            <a:endParaRPr lang="en-US" altLang="en-US" sz="2800">
              <a:solidFill>
                <a:srgbClr val="17375E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en-US" altLang="en-US" sz="2800">
                <a:solidFill>
                  <a:srgbClr val="17375E"/>
                </a:solidFill>
                <a:latin typeface="Arial" charset="0"/>
                <a:cs typeface="Arial" charset="0"/>
              </a:rPr>
              <a:t> Sophia = kebijaksanaan</a:t>
            </a:r>
          </a:p>
          <a:p>
            <a:pPr marL="0" indent="0" eaLnBrk="1" hangingPunct="1"/>
            <a:endParaRPr lang="en-US" altLang="en-US" sz="2800">
              <a:solidFill>
                <a:srgbClr val="17375E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en-US" altLang="en-US" sz="2800">
                <a:solidFill>
                  <a:srgbClr val="17375E"/>
                </a:solidFill>
                <a:latin typeface="Arial" charset="0"/>
                <a:cs typeface="Arial" charset="0"/>
              </a:rPr>
              <a:t> Philoshophia (filsafat) </a:t>
            </a:r>
          </a:p>
          <a:p>
            <a:pPr marL="0" indent="0" eaLnBrk="1" hangingPunct="1">
              <a:buFont typeface="Courier New" panose="02070309020205020404" pitchFamily="49" charset="0"/>
              <a:buNone/>
            </a:pPr>
            <a:r>
              <a:rPr lang="en-US" altLang="en-US" sz="2800">
                <a:solidFill>
                  <a:srgbClr val="17375E"/>
                </a:solidFill>
                <a:latin typeface="Arial" charset="0"/>
                <a:cs typeface="Arial" charset="0"/>
                <a:sym typeface="Wingdings" pitchFamily="2" charset="2"/>
              </a:rPr>
              <a:t>     Cinta kebijaksanaan</a:t>
            </a:r>
          </a:p>
          <a:p>
            <a:pPr marL="0" indent="0" eaLnBrk="1" hangingPunct="1"/>
            <a:endParaRPr lang="sv-SE" altLang="en-US" sz="2800">
              <a:solidFill>
                <a:srgbClr val="17375E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endParaRPr lang="en-US" altLang="en-US" sz="2800">
              <a:solidFill>
                <a:srgbClr val="17375E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endParaRPr lang="en-US" altLang="en-US" sz="2800">
              <a:solidFill>
                <a:srgbClr val="17375E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569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3200">
                <a:latin typeface="Arial" panose="020B0604020202020204" pitchFamily="34" charset="0"/>
                <a:cs typeface="Arial" panose="020B0604020202020204" pitchFamily="34" charset="0"/>
              </a:rPr>
              <a:t>KEMAMPUAN AKHIR YANG DIHARAPKAN</a:t>
            </a:r>
          </a:p>
        </p:txBody>
      </p:sp>
      <p:sp>
        <p:nvSpPr>
          <p:cNvPr id="13316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en-US" altLang="en-US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Memahami</a:t>
            </a:r>
            <a:r>
              <a:rPr lang="en-US" alt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RPS</a:t>
            </a:r>
          </a:p>
          <a:p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Memahami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b="1" dirty="0" err="1">
                <a:solidFill>
                  <a:schemeClr val="tx1"/>
                </a:solidFill>
              </a:rPr>
              <a:t>Pendokumentasian</a:t>
            </a:r>
            <a:r>
              <a:rPr lang="en-US" altLang="en-US" sz="2400" b="1" dirty="0">
                <a:solidFill>
                  <a:schemeClr val="tx1"/>
                </a:solidFill>
              </a:rPr>
              <a:t> </a:t>
            </a:r>
            <a:r>
              <a:rPr lang="en-US" altLang="en-US" sz="2400" b="1" dirty="0" err="1">
                <a:solidFill>
                  <a:schemeClr val="tx1"/>
                </a:solidFill>
              </a:rPr>
              <a:t>berbasis</a:t>
            </a:r>
            <a:r>
              <a:rPr lang="en-US" altLang="en-US" sz="2400" b="1" dirty="0">
                <a:solidFill>
                  <a:schemeClr val="tx1"/>
                </a:solidFill>
              </a:rPr>
              <a:t> </a:t>
            </a:r>
            <a:r>
              <a:rPr lang="en-US" altLang="en-US" sz="2400" b="1" dirty="0" err="1">
                <a:solidFill>
                  <a:schemeClr val="tx1"/>
                </a:solidFill>
              </a:rPr>
              <a:t>Bukti</a:t>
            </a:r>
            <a:r>
              <a:rPr lang="en-US" altLang="en-US" sz="2400" b="1" dirty="0">
                <a:solidFill>
                  <a:schemeClr val="tx1"/>
                </a:solidFill>
              </a:rPr>
              <a:t> </a:t>
            </a:r>
            <a:r>
              <a:rPr lang="id-ID" altLang="en-US" sz="2400" b="1" i="1" dirty="0">
                <a:solidFill>
                  <a:schemeClr val="tx1"/>
                </a:solidFill>
              </a:rPr>
              <a:t>(</a:t>
            </a:r>
            <a:r>
              <a:rPr lang="en-US" altLang="en-US" sz="2400" b="1" i="1" dirty="0">
                <a:solidFill>
                  <a:schemeClr val="tx1"/>
                </a:solidFill>
              </a:rPr>
              <a:t>Evidence Base Documentation (EBD)</a:t>
            </a:r>
            <a:r>
              <a:rPr lang="id-ID" altLang="en-US" sz="2400" b="1" i="1" dirty="0">
                <a:solidFill>
                  <a:schemeClr val="tx1"/>
                </a:solidFill>
              </a:rPr>
              <a:t>)</a:t>
            </a:r>
            <a:endParaRPr lang="en-US" altLang="en-US" sz="2400" dirty="0">
              <a:solidFill>
                <a:schemeClr val="tx1"/>
              </a:solidFill>
            </a:endParaRPr>
          </a:p>
          <a:p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Memahami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b="1" dirty="0" err="1">
                <a:solidFill>
                  <a:schemeClr val="tx1"/>
                </a:solidFill>
              </a:rPr>
              <a:t>Praktek</a:t>
            </a:r>
            <a:r>
              <a:rPr lang="en-US" altLang="en-US" sz="2400" b="1" dirty="0">
                <a:solidFill>
                  <a:schemeClr val="tx1"/>
                </a:solidFill>
              </a:rPr>
              <a:t> </a:t>
            </a:r>
            <a:r>
              <a:rPr lang="en-US" altLang="en-US" sz="2400" b="1" dirty="0" err="1">
                <a:solidFill>
                  <a:schemeClr val="tx1"/>
                </a:solidFill>
              </a:rPr>
              <a:t>Kedokteran</a:t>
            </a:r>
            <a:r>
              <a:rPr lang="en-US" altLang="en-US" sz="2400" b="1" dirty="0">
                <a:solidFill>
                  <a:schemeClr val="tx1"/>
                </a:solidFill>
              </a:rPr>
              <a:t> </a:t>
            </a:r>
            <a:r>
              <a:rPr lang="en-US" altLang="en-US" sz="2400" b="1" dirty="0" err="1">
                <a:solidFill>
                  <a:schemeClr val="tx1"/>
                </a:solidFill>
              </a:rPr>
              <a:t>berbasis</a:t>
            </a:r>
            <a:r>
              <a:rPr lang="en-US" altLang="en-US" sz="2400" b="1" dirty="0">
                <a:solidFill>
                  <a:schemeClr val="tx1"/>
                </a:solidFill>
              </a:rPr>
              <a:t> </a:t>
            </a:r>
            <a:r>
              <a:rPr lang="en-US" altLang="en-US" sz="2400" b="1" dirty="0" err="1">
                <a:solidFill>
                  <a:schemeClr val="tx1"/>
                </a:solidFill>
              </a:rPr>
              <a:t>Bukti</a:t>
            </a:r>
            <a:r>
              <a:rPr lang="en-US" altLang="en-US" sz="2400" b="1" dirty="0">
                <a:solidFill>
                  <a:schemeClr val="tx1"/>
                </a:solidFill>
              </a:rPr>
              <a:t> </a:t>
            </a:r>
            <a:r>
              <a:rPr lang="id-ID" altLang="en-US" sz="2400" b="1" i="1" dirty="0">
                <a:solidFill>
                  <a:schemeClr val="tx1"/>
                </a:solidFill>
              </a:rPr>
              <a:t>(</a:t>
            </a:r>
            <a:r>
              <a:rPr lang="en-US" altLang="en-US" sz="2400" b="1" i="1" dirty="0">
                <a:solidFill>
                  <a:schemeClr val="tx1"/>
                </a:solidFill>
              </a:rPr>
              <a:t>Evidence-Based Medicine (EBM) </a:t>
            </a:r>
            <a:endParaRPr lang="en-US" altLang="en-US" sz="2400" dirty="0">
              <a:solidFill>
                <a:schemeClr val="tx1"/>
              </a:solidFill>
            </a:endParaRPr>
          </a:p>
          <a:p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Memahami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b="1" dirty="0" err="1">
                <a:solidFill>
                  <a:schemeClr val="tx1"/>
                </a:solidFill>
              </a:rPr>
              <a:t>Tujuh</a:t>
            </a:r>
            <a:r>
              <a:rPr lang="en-GB" altLang="en-US" sz="2400" b="1" dirty="0">
                <a:solidFill>
                  <a:schemeClr val="tx1"/>
                </a:solidFill>
              </a:rPr>
              <a:t> (7) </a:t>
            </a:r>
            <a:r>
              <a:rPr lang="en-GB" altLang="en-US" sz="2400" b="1" dirty="0" err="1">
                <a:solidFill>
                  <a:schemeClr val="tx1"/>
                </a:solidFill>
              </a:rPr>
              <a:t>Kriteria</a:t>
            </a:r>
            <a:r>
              <a:rPr lang="en-GB" altLang="en-US" sz="2400" b="1" dirty="0">
                <a:solidFill>
                  <a:schemeClr val="tx1"/>
                </a:solidFill>
              </a:rPr>
              <a:t> </a:t>
            </a:r>
            <a:r>
              <a:rPr lang="en-GB" altLang="en-US" sz="2400" b="1" dirty="0" err="1">
                <a:solidFill>
                  <a:schemeClr val="tx1"/>
                </a:solidFill>
              </a:rPr>
              <a:t>Pendokumentasian</a:t>
            </a:r>
            <a:r>
              <a:rPr lang="en-GB" altLang="en-US" sz="2400" b="1" dirty="0">
                <a:solidFill>
                  <a:schemeClr val="tx1"/>
                </a:solidFill>
              </a:rPr>
              <a:t> </a:t>
            </a:r>
            <a:r>
              <a:rPr lang="en-GB" altLang="en-US" sz="2400" b="1" dirty="0" err="1">
                <a:solidFill>
                  <a:schemeClr val="tx1"/>
                </a:solidFill>
              </a:rPr>
              <a:t>Klinis</a:t>
            </a:r>
            <a:r>
              <a:rPr lang="en-GB" altLang="en-US" sz="2400" b="1" dirty="0">
                <a:solidFill>
                  <a:schemeClr val="tx1"/>
                </a:solidFill>
              </a:rPr>
              <a:t> yang </a:t>
            </a:r>
            <a:r>
              <a:rPr lang="en-GB" altLang="en-US" sz="2400" b="1" dirty="0" err="1">
                <a:solidFill>
                  <a:schemeClr val="tx1"/>
                </a:solidFill>
              </a:rPr>
              <a:t>berkualitas</a:t>
            </a:r>
            <a:r>
              <a:rPr lang="en-GB" altLang="en-US" sz="2400" b="1" dirty="0">
                <a:solidFill>
                  <a:schemeClr val="tx1"/>
                </a:solidFill>
              </a:rPr>
              <a:t> </a:t>
            </a:r>
            <a:endParaRPr lang="en-US" altLang="en-US" sz="2400" dirty="0">
              <a:solidFill>
                <a:schemeClr val="tx1"/>
              </a:solidFill>
            </a:endParaRPr>
          </a:p>
          <a:p>
            <a:endParaRPr lang="id-ID" altLang="en-US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477585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0-Blanko-PPT-sesi-1 Baru (3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0-Blanko-PPT-sesi-1 Baru (3)</Template>
  <TotalTime>157</TotalTime>
  <Words>1363</Words>
  <Application>Microsoft Office PowerPoint</Application>
  <PresentationFormat>On-screen Show (4:3)</PresentationFormat>
  <Paragraphs>166</Paragraphs>
  <Slides>24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Courier New</vt:lpstr>
      <vt:lpstr>Wingdings</vt:lpstr>
      <vt:lpstr>0-Blanko-PPT-sesi-1 Baru (3)</vt:lpstr>
      <vt:lpstr>LILY WIDJAJA, SKM., MM.</vt:lpstr>
      <vt:lpstr>PowerPoint Presentation</vt:lpstr>
      <vt:lpstr>TOPIK SEBELUM UTS</vt:lpstr>
      <vt:lpstr>TOPIK SETELAH UTS</vt:lpstr>
      <vt:lpstr>BUKU REFERENSI</vt:lpstr>
      <vt:lpstr>PENILAIAN</vt:lpstr>
      <vt:lpstr>Lily Widjaja, SKM., MM.</vt:lpstr>
      <vt:lpstr>ARTI KATA FILSAFAT</vt:lpstr>
      <vt:lpstr>KEMAMPUAN AKHIR YANG DIHARAPKAN</vt:lpstr>
      <vt:lpstr>TUJUAN REKAM MEDIS</vt:lpstr>
      <vt:lpstr>REKAM MEDIS YANG LENGKAP</vt:lpstr>
      <vt:lpstr>Pendokumentasian Berbasis Bukti</vt:lpstr>
      <vt:lpstr>Kelengkapan minimum pendokumentasian RM (HHS Dept., Amerika, 2013)</vt:lpstr>
      <vt:lpstr>KRITERIA Pendokumentasian Klinis yang berkualitas Prima</vt:lpstr>
      <vt:lpstr>7 Kriteria Pendokumentasian klinis yang berkualitas Prima </vt:lpstr>
      <vt:lpstr>Legible</vt:lpstr>
      <vt:lpstr>Reliable</vt:lpstr>
      <vt:lpstr>Precise</vt:lpstr>
      <vt:lpstr>Complete</vt:lpstr>
      <vt:lpstr>Complete</vt:lpstr>
      <vt:lpstr>Consistent:</vt:lpstr>
      <vt:lpstr>Clear</vt:lpstr>
      <vt:lpstr>Timely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Lily Widjaja</cp:lastModifiedBy>
  <cp:revision>11</cp:revision>
  <dcterms:created xsi:type="dcterms:W3CDTF">2019-09-17T08:27:08Z</dcterms:created>
  <dcterms:modified xsi:type="dcterms:W3CDTF">2021-03-16T23:48:39Z</dcterms:modified>
</cp:coreProperties>
</file>