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315" r:id="rId15"/>
    <p:sldId id="314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74AA0-B5BC-47EF-84F4-3FDC4D5E3D85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C52B7F98-1B0C-44A3-BC59-BEB34C1EAF26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MR</a:t>
          </a:r>
        </a:p>
      </dgm:t>
    </dgm:pt>
    <dgm:pt modelId="{F0379B70-367E-4F56-A1BA-DDDA881AFDAF}" type="parTrans" cxnId="{1F426BFF-03C1-4CE1-BA3D-FF23A52C411C}">
      <dgm:prSet/>
      <dgm:spPr/>
    </dgm:pt>
    <dgm:pt modelId="{86522B1B-326E-47B4-AAA3-8494DEB1E63F}" type="sibTrans" cxnId="{1F426BFF-03C1-4CE1-BA3D-FF23A52C411C}">
      <dgm:prSet/>
      <dgm:spPr/>
    </dgm:pt>
    <dgm:pt modelId="{142EB4EE-7BE9-42E4-8568-8ACAA7E1D59C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Dokter</a:t>
          </a:r>
        </a:p>
      </dgm:t>
    </dgm:pt>
    <dgm:pt modelId="{48DFA0A6-9659-4EE0-9A37-8A73591E52CD}" type="parTrans" cxnId="{7A05BF0E-4282-4528-941F-3538D7831090}">
      <dgm:prSet/>
      <dgm:spPr/>
      <dgm:t>
        <a:bodyPr/>
        <a:lstStyle/>
        <a:p>
          <a:endParaRPr lang="en-US"/>
        </a:p>
      </dgm:t>
    </dgm:pt>
    <dgm:pt modelId="{0B32EE80-FE06-438E-83D5-F8B493545918}" type="sibTrans" cxnId="{7A05BF0E-4282-4528-941F-3538D7831090}">
      <dgm:prSet/>
      <dgm:spPr/>
    </dgm:pt>
    <dgm:pt modelId="{7A6CA856-7FF9-4F02-AAAD-7ED867EE3708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Perawat</a:t>
          </a:r>
        </a:p>
      </dgm:t>
    </dgm:pt>
    <dgm:pt modelId="{B8A3E9C1-4908-4C59-9B34-725280282D19}" type="parTrans" cxnId="{B22211D9-F0BF-45A6-879B-04603B34824F}">
      <dgm:prSet/>
      <dgm:spPr/>
      <dgm:t>
        <a:bodyPr/>
        <a:lstStyle/>
        <a:p>
          <a:endParaRPr lang="en-US"/>
        </a:p>
      </dgm:t>
    </dgm:pt>
    <dgm:pt modelId="{742C700F-0652-47FF-88E3-854EE350E410}" type="sibTrans" cxnId="{B22211D9-F0BF-45A6-879B-04603B34824F}">
      <dgm:prSet/>
      <dgm:spPr/>
    </dgm:pt>
    <dgm:pt modelId="{39898549-093C-4B8F-872A-9117990DBE29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Lab</a:t>
          </a:r>
        </a:p>
      </dgm:t>
    </dgm:pt>
    <dgm:pt modelId="{A28AD64B-7ED5-4FCD-B457-166E58D251F7}" type="parTrans" cxnId="{FDDAEE2E-9A3E-4F73-A1A6-A1A625CBF734}">
      <dgm:prSet/>
      <dgm:spPr/>
      <dgm:t>
        <a:bodyPr/>
        <a:lstStyle/>
        <a:p>
          <a:endParaRPr lang="en-US"/>
        </a:p>
      </dgm:t>
    </dgm:pt>
    <dgm:pt modelId="{1DE6FE79-DE52-4C91-85E3-006766D8D82F}" type="sibTrans" cxnId="{FDDAEE2E-9A3E-4F73-A1A6-A1A625CBF734}">
      <dgm:prSet/>
      <dgm:spPr/>
    </dgm:pt>
    <dgm:pt modelId="{EDC80929-FA06-496C-9375-427A533C3DF2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Ro</a:t>
          </a:r>
        </a:p>
      </dgm:t>
    </dgm:pt>
    <dgm:pt modelId="{3A108CA8-826F-4365-8166-F8126560FDCB}" type="parTrans" cxnId="{DEA8A32A-D36D-481A-8299-6429A7743998}">
      <dgm:prSet/>
      <dgm:spPr/>
      <dgm:t>
        <a:bodyPr/>
        <a:lstStyle/>
        <a:p>
          <a:endParaRPr lang="en-US"/>
        </a:p>
      </dgm:t>
    </dgm:pt>
    <dgm:pt modelId="{C8C5E1EB-F4A7-4E87-BB67-317971A315AB}" type="sibTrans" cxnId="{DEA8A32A-D36D-481A-8299-6429A7743998}">
      <dgm:prSet/>
      <dgm:spPr/>
    </dgm:pt>
    <dgm:pt modelId="{8FE561C1-3944-4FC1-85D8-C3A7AA80386A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Rehab M</a:t>
          </a:r>
        </a:p>
      </dgm:t>
    </dgm:pt>
    <dgm:pt modelId="{F528568C-CE17-4225-8E61-8BA542B7870D}" type="parTrans" cxnId="{3B9508C5-A2D5-4849-A302-5CC934BB7FD4}">
      <dgm:prSet/>
      <dgm:spPr/>
      <dgm:t>
        <a:bodyPr/>
        <a:lstStyle/>
        <a:p>
          <a:endParaRPr lang="en-US"/>
        </a:p>
      </dgm:t>
    </dgm:pt>
    <dgm:pt modelId="{F0B41B3C-A071-43E2-A79E-F33819BBE2EC}" type="sibTrans" cxnId="{3B9508C5-A2D5-4849-A302-5CC934BB7FD4}">
      <dgm:prSet/>
      <dgm:spPr/>
    </dgm:pt>
    <dgm:pt modelId="{04E17983-FD6C-4305-9311-6F7B354C367D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2000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Diagnost</a:t>
          </a:r>
        </a:p>
      </dgm:t>
    </dgm:pt>
    <dgm:pt modelId="{116DFA02-38DD-43CC-9EB0-B6EF53782888}" type="parTrans" cxnId="{A9DB3C33-5843-4C1B-A94E-4DB07B5973D6}">
      <dgm:prSet/>
      <dgm:spPr/>
      <dgm:t>
        <a:bodyPr/>
        <a:lstStyle/>
        <a:p>
          <a:endParaRPr lang="en-US"/>
        </a:p>
      </dgm:t>
    </dgm:pt>
    <dgm:pt modelId="{B2D9AC03-C8A6-4AA9-B142-1774A9984707}" type="sibTrans" cxnId="{A9DB3C33-5843-4C1B-A94E-4DB07B5973D6}">
      <dgm:prSet/>
      <dgm:spPr/>
    </dgm:pt>
    <dgm:pt modelId="{3434E5BE-0455-4C3A-848D-5CF8767142B4}" type="pres">
      <dgm:prSet presAssocID="{81074AA0-B5BC-47EF-84F4-3FDC4D5E3D8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E6F5921-5F7F-4782-A829-B87DB1F3FD60}" type="pres">
      <dgm:prSet presAssocID="{C52B7F98-1B0C-44A3-BC59-BEB34C1EAF26}" presName="centerShape" presStyleLbl="node0" presStyleIdx="0" presStyleCnt="1"/>
      <dgm:spPr/>
    </dgm:pt>
    <dgm:pt modelId="{C5CA9C2A-5DF8-4BBD-A90A-FA76BF0068AB}" type="pres">
      <dgm:prSet presAssocID="{48DFA0A6-9659-4EE0-9A37-8A73591E52CD}" presName="Name9" presStyleLbl="parChTrans1D2" presStyleIdx="0" presStyleCnt="6"/>
      <dgm:spPr/>
    </dgm:pt>
    <dgm:pt modelId="{E1933AE5-234A-45F2-AC26-8F8139DCFBB7}" type="pres">
      <dgm:prSet presAssocID="{48DFA0A6-9659-4EE0-9A37-8A73591E52CD}" presName="connTx" presStyleLbl="parChTrans1D2" presStyleIdx="0" presStyleCnt="6"/>
      <dgm:spPr/>
    </dgm:pt>
    <dgm:pt modelId="{B2575D8E-A798-4FED-91E2-362E19C1AB08}" type="pres">
      <dgm:prSet presAssocID="{142EB4EE-7BE9-42E4-8568-8ACAA7E1D59C}" presName="node" presStyleLbl="node1" presStyleIdx="0" presStyleCnt="6">
        <dgm:presLayoutVars>
          <dgm:bulletEnabled val="1"/>
        </dgm:presLayoutVars>
      </dgm:prSet>
      <dgm:spPr/>
    </dgm:pt>
    <dgm:pt modelId="{2D84EFD7-EA4F-4EBD-8D4D-2FC9523AD72B}" type="pres">
      <dgm:prSet presAssocID="{B8A3E9C1-4908-4C59-9B34-725280282D19}" presName="Name9" presStyleLbl="parChTrans1D2" presStyleIdx="1" presStyleCnt="6"/>
      <dgm:spPr/>
    </dgm:pt>
    <dgm:pt modelId="{1B6392DA-08ED-4BFA-B952-CA3A08B9DDB7}" type="pres">
      <dgm:prSet presAssocID="{B8A3E9C1-4908-4C59-9B34-725280282D19}" presName="connTx" presStyleLbl="parChTrans1D2" presStyleIdx="1" presStyleCnt="6"/>
      <dgm:spPr/>
    </dgm:pt>
    <dgm:pt modelId="{4DC1FDB3-F01C-4B0B-974D-62C083C87E3E}" type="pres">
      <dgm:prSet presAssocID="{7A6CA856-7FF9-4F02-AAAD-7ED867EE3708}" presName="node" presStyleLbl="node1" presStyleIdx="1" presStyleCnt="6">
        <dgm:presLayoutVars>
          <dgm:bulletEnabled val="1"/>
        </dgm:presLayoutVars>
      </dgm:prSet>
      <dgm:spPr/>
    </dgm:pt>
    <dgm:pt modelId="{2F534E54-1DA2-439E-B231-575C1C2D56A1}" type="pres">
      <dgm:prSet presAssocID="{A28AD64B-7ED5-4FCD-B457-166E58D251F7}" presName="Name9" presStyleLbl="parChTrans1D2" presStyleIdx="2" presStyleCnt="6"/>
      <dgm:spPr/>
    </dgm:pt>
    <dgm:pt modelId="{5CB5D63B-5760-4894-9B2A-629E7C8FCCDB}" type="pres">
      <dgm:prSet presAssocID="{A28AD64B-7ED5-4FCD-B457-166E58D251F7}" presName="connTx" presStyleLbl="parChTrans1D2" presStyleIdx="2" presStyleCnt="6"/>
      <dgm:spPr/>
    </dgm:pt>
    <dgm:pt modelId="{5C5BEB2E-106A-4E4A-A0BE-DC52D156C313}" type="pres">
      <dgm:prSet presAssocID="{39898549-093C-4B8F-872A-9117990DBE29}" presName="node" presStyleLbl="node1" presStyleIdx="2" presStyleCnt="6">
        <dgm:presLayoutVars>
          <dgm:bulletEnabled val="1"/>
        </dgm:presLayoutVars>
      </dgm:prSet>
      <dgm:spPr/>
    </dgm:pt>
    <dgm:pt modelId="{7FC03FB6-1523-45F7-A588-DA7A1F3E54A4}" type="pres">
      <dgm:prSet presAssocID="{3A108CA8-826F-4365-8166-F8126560FDCB}" presName="Name9" presStyleLbl="parChTrans1D2" presStyleIdx="3" presStyleCnt="6"/>
      <dgm:spPr/>
    </dgm:pt>
    <dgm:pt modelId="{20D4346C-4705-470A-BA54-0A431EA70B12}" type="pres">
      <dgm:prSet presAssocID="{3A108CA8-826F-4365-8166-F8126560FDCB}" presName="connTx" presStyleLbl="parChTrans1D2" presStyleIdx="3" presStyleCnt="6"/>
      <dgm:spPr/>
    </dgm:pt>
    <dgm:pt modelId="{713D9639-9D8E-4A5E-BBD2-07EFACE16CC5}" type="pres">
      <dgm:prSet presAssocID="{EDC80929-FA06-496C-9375-427A533C3DF2}" presName="node" presStyleLbl="node1" presStyleIdx="3" presStyleCnt="6">
        <dgm:presLayoutVars>
          <dgm:bulletEnabled val="1"/>
        </dgm:presLayoutVars>
      </dgm:prSet>
      <dgm:spPr/>
    </dgm:pt>
    <dgm:pt modelId="{82DA1FD8-92EE-4F6D-AFBB-D5E10EA030E2}" type="pres">
      <dgm:prSet presAssocID="{F528568C-CE17-4225-8E61-8BA542B7870D}" presName="Name9" presStyleLbl="parChTrans1D2" presStyleIdx="4" presStyleCnt="6"/>
      <dgm:spPr/>
    </dgm:pt>
    <dgm:pt modelId="{73A08D6A-FC91-4BF1-8AF4-714EEAD13767}" type="pres">
      <dgm:prSet presAssocID="{F528568C-CE17-4225-8E61-8BA542B7870D}" presName="connTx" presStyleLbl="parChTrans1D2" presStyleIdx="4" presStyleCnt="6"/>
      <dgm:spPr/>
    </dgm:pt>
    <dgm:pt modelId="{DE4E753D-8345-44AC-B158-BD174AF3B1A9}" type="pres">
      <dgm:prSet presAssocID="{8FE561C1-3944-4FC1-85D8-C3A7AA80386A}" presName="node" presStyleLbl="node1" presStyleIdx="4" presStyleCnt="6">
        <dgm:presLayoutVars>
          <dgm:bulletEnabled val="1"/>
        </dgm:presLayoutVars>
      </dgm:prSet>
      <dgm:spPr/>
    </dgm:pt>
    <dgm:pt modelId="{619C2A07-0801-4FA0-96EE-432FE33CB1FC}" type="pres">
      <dgm:prSet presAssocID="{116DFA02-38DD-43CC-9EB0-B6EF53782888}" presName="Name9" presStyleLbl="parChTrans1D2" presStyleIdx="5" presStyleCnt="6"/>
      <dgm:spPr/>
    </dgm:pt>
    <dgm:pt modelId="{40BA8B02-7315-47EE-B628-E35DA8C6E108}" type="pres">
      <dgm:prSet presAssocID="{116DFA02-38DD-43CC-9EB0-B6EF53782888}" presName="connTx" presStyleLbl="parChTrans1D2" presStyleIdx="5" presStyleCnt="6"/>
      <dgm:spPr/>
    </dgm:pt>
    <dgm:pt modelId="{C61896C5-36C7-4E92-A1B0-A8CC2E3C5504}" type="pres">
      <dgm:prSet presAssocID="{04E17983-FD6C-4305-9311-6F7B354C367D}" presName="node" presStyleLbl="node1" presStyleIdx="5" presStyleCnt="6">
        <dgm:presLayoutVars>
          <dgm:bulletEnabled val="1"/>
        </dgm:presLayoutVars>
      </dgm:prSet>
      <dgm:spPr/>
    </dgm:pt>
  </dgm:ptLst>
  <dgm:cxnLst>
    <dgm:cxn modelId="{547C2A32-5E77-4EBE-919F-A7DFFDD68BE7}" type="presOf" srcId="{3A108CA8-826F-4365-8166-F8126560FDCB}" destId="{7FC03FB6-1523-45F7-A588-DA7A1F3E54A4}" srcOrd="0" destOrd="0" presId="urn:microsoft.com/office/officeart/2005/8/layout/radial1"/>
    <dgm:cxn modelId="{3B9508C5-A2D5-4849-A302-5CC934BB7FD4}" srcId="{C52B7F98-1B0C-44A3-BC59-BEB34C1EAF26}" destId="{8FE561C1-3944-4FC1-85D8-C3A7AA80386A}" srcOrd="4" destOrd="0" parTransId="{F528568C-CE17-4225-8E61-8BA542B7870D}" sibTransId="{F0B41B3C-A071-43E2-A79E-F33819BBE2EC}"/>
    <dgm:cxn modelId="{62D37B76-041B-4683-82E6-6A42EA48886E}" type="presOf" srcId="{EDC80929-FA06-496C-9375-427A533C3DF2}" destId="{713D9639-9D8E-4A5E-BBD2-07EFACE16CC5}" srcOrd="0" destOrd="0" presId="urn:microsoft.com/office/officeart/2005/8/layout/radial1"/>
    <dgm:cxn modelId="{66DFEB94-156E-4869-802C-1139FE039185}" type="presOf" srcId="{116DFA02-38DD-43CC-9EB0-B6EF53782888}" destId="{40BA8B02-7315-47EE-B628-E35DA8C6E108}" srcOrd="1" destOrd="0" presId="urn:microsoft.com/office/officeart/2005/8/layout/radial1"/>
    <dgm:cxn modelId="{ADEB56C8-F51A-444D-9FAC-A10F895E65B4}" type="presOf" srcId="{B8A3E9C1-4908-4C59-9B34-725280282D19}" destId="{2D84EFD7-EA4F-4EBD-8D4D-2FC9523AD72B}" srcOrd="0" destOrd="0" presId="urn:microsoft.com/office/officeart/2005/8/layout/radial1"/>
    <dgm:cxn modelId="{0DE1BC0D-415C-4A1A-8447-023B69957EC1}" type="presOf" srcId="{F528568C-CE17-4225-8E61-8BA542B7870D}" destId="{73A08D6A-FC91-4BF1-8AF4-714EEAD13767}" srcOrd="1" destOrd="0" presId="urn:microsoft.com/office/officeart/2005/8/layout/radial1"/>
    <dgm:cxn modelId="{68E70212-2186-4E07-8E3D-DF5748C68D5C}" type="presOf" srcId="{48DFA0A6-9659-4EE0-9A37-8A73591E52CD}" destId="{E1933AE5-234A-45F2-AC26-8F8139DCFBB7}" srcOrd="1" destOrd="0" presId="urn:microsoft.com/office/officeart/2005/8/layout/radial1"/>
    <dgm:cxn modelId="{B22211D9-F0BF-45A6-879B-04603B34824F}" srcId="{C52B7F98-1B0C-44A3-BC59-BEB34C1EAF26}" destId="{7A6CA856-7FF9-4F02-AAAD-7ED867EE3708}" srcOrd="1" destOrd="0" parTransId="{B8A3E9C1-4908-4C59-9B34-725280282D19}" sibTransId="{742C700F-0652-47FF-88E3-854EE350E410}"/>
    <dgm:cxn modelId="{A9DB3C33-5843-4C1B-A94E-4DB07B5973D6}" srcId="{C52B7F98-1B0C-44A3-BC59-BEB34C1EAF26}" destId="{04E17983-FD6C-4305-9311-6F7B354C367D}" srcOrd="5" destOrd="0" parTransId="{116DFA02-38DD-43CC-9EB0-B6EF53782888}" sibTransId="{B2D9AC03-C8A6-4AA9-B142-1774A9984707}"/>
    <dgm:cxn modelId="{EBFC4C34-D94F-40EB-B7E6-E0D53682A63B}" type="presOf" srcId="{81074AA0-B5BC-47EF-84F4-3FDC4D5E3D85}" destId="{3434E5BE-0455-4C3A-848D-5CF8767142B4}" srcOrd="0" destOrd="0" presId="urn:microsoft.com/office/officeart/2005/8/layout/radial1"/>
    <dgm:cxn modelId="{1F426BFF-03C1-4CE1-BA3D-FF23A52C411C}" srcId="{81074AA0-B5BC-47EF-84F4-3FDC4D5E3D85}" destId="{C52B7F98-1B0C-44A3-BC59-BEB34C1EAF26}" srcOrd="0" destOrd="0" parTransId="{F0379B70-367E-4F56-A1BA-DDDA881AFDAF}" sibTransId="{86522B1B-326E-47B4-AAA3-8494DEB1E63F}"/>
    <dgm:cxn modelId="{D75B377B-4AF0-4713-9364-536CCA6B759C}" type="presOf" srcId="{C52B7F98-1B0C-44A3-BC59-BEB34C1EAF26}" destId="{7E6F5921-5F7F-4782-A829-B87DB1F3FD60}" srcOrd="0" destOrd="0" presId="urn:microsoft.com/office/officeart/2005/8/layout/radial1"/>
    <dgm:cxn modelId="{D02265D8-CDEB-46B6-9A47-5CA98296002D}" type="presOf" srcId="{142EB4EE-7BE9-42E4-8568-8ACAA7E1D59C}" destId="{B2575D8E-A798-4FED-91E2-362E19C1AB08}" srcOrd="0" destOrd="0" presId="urn:microsoft.com/office/officeart/2005/8/layout/radial1"/>
    <dgm:cxn modelId="{B7B6A63E-C368-4676-9639-448FEFAEE006}" type="presOf" srcId="{116DFA02-38DD-43CC-9EB0-B6EF53782888}" destId="{619C2A07-0801-4FA0-96EE-432FE33CB1FC}" srcOrd="0" destOrd="0" presId="urn:microsoft.com/office/officeart/2005/8/layout/radial1"/>
    <dgm:cxn modelId="{D76D872D-8078-4764-8709-83F0D1136422}" type="presOf" srcId="{A28AD64B-7ED5-4FCD-B457-166E58D251F7}" destId="{2F534E54-1DA2-439E-B231-575C1C2D56A1}" srcOrd="0" destOrd="0" presId="urn:microsoft.com/office/officeart/2005/8/layout/radial1"/>
    <dgm:cxn modelId="{1627ED23-4247-4AB7-A9D5-ADFE02907F0B}" type="presOf" srcId="{48DFA0A6-9659-4EE0-9A37-8A73591E52CD}" destId="{C5CA9C2A-5DF8-4BBD-A90A-FA76BF0068AB}" srcOrd="0" destOrd="0" presId="urn:microsoft.com/office/officeart/2005/8/layout/radial1"/>
    <dgm:cxn modelId="{D428A3DA-8CD4-48BD-BCC8-D39FC6952428}" type="presOf" srcId="{8FE561C1-3944-4FC1-85D8-C3A7AA80386A}" destId="{DE4E753D-8345-44AC-B158-BD174AF3B1A9}" srcOrd="0" destOrd="0" presId="urn:microsoft.com/office/officeart/2005/8/layout/radial1"/>
    <dgm:cxn modelId="{FDDAEE2E-9A3E-4F73-A1A6-A1A625CBF734}" srcId="{C52B7F98-1B0C-44A3-BC59-BEB34C1EAF26}" destId="{39898549-093C-4B8F-872A-9117990DBE29}" srcOrd="2" destOrd="0" parTransId="{A28AD64B-7ED5-4FCD-B457-166E58D251F7}" sibTransId="{1DE6FE79-DE52-4C91-85E3-006766D8D82F}"/>
    <dgm:cxn modelId="{0A35ECED-30A2-4DEB-AFF4-4CB3C7117174}" type="presOf" srcId="{A28AD64B-7ED5-4FCD-B457-166E58D251F7}" destId="{5CB5D63B-5760-4894-9B2A-629E7C8FCCDB}" srcOrd="1" destOrd="0" presId="urn:microsoft.com/office/officeart/2005/8/layout/radial1"/>
    <dgm:cxn modelId="{7A05BF0E-4282-4528-941F-3538D7831090}" srcId="{C52B7F98-1B0C-44A3-BC59-BEB34C1EAF26}" destId="{142EB4EE-7BE9-42E4-8568-8ACAA7E1D59C}" srcOrd="0" destOrd="0" parTransId="{48DFA0A6-9659-4EE0-9A37-8A73591E52CD}" sibTransId="{0B32EE80-FE06-438E-83D5-F8B493545918}"/>
    <dgm:cxn modelId="{DEA8A32A-D36D-481A-8299-6429A7743998}" srcId="{C52B7F98-1B0C-44A3-BC59-BEB34C1EAF26}" destId="{EDC80929-FA06-496C-9375-427A533C3DF2}" srcOrd="3" destOrd="0" parTransId="{3A108CA8-826F-4365-8166-F8126560FDCB}" sibTransId="{C8C5E1EB-F4A7-4E87-BB67-317971A315AB}"/>
    <dgm:cxn modelId="{BB16B330-03D3-4962-8A8D-1DDD3C1369FD}" type="presOf" srcId="{F528568C-CE17-4225-8E61-8BA542B7870D}" destId="{82DA1FD8-92EE-4F6D-AFBB-D5E10EA030E2}" srcOrd="0" destOrd="0" presId="urn:microsoft.com/office/officeart/2005/8/layout/radial1"/>
    <dgm:cxn modelId="{7C888672-7B71-46AA-9FAD-7B5D1FFBA6E4}" type="presOf" srcId="{3A108CA8-826F-4365-8166-F8126560FDCB}" destId="{20D4346C-4705-470A-BA54-0A431EA70B12}" srcOrd="1" destOrd="0" presId="urn:microsoft.com/office/officeart/2005/8/layout/radial1"/>
    <dgm:cxn modelId="{A591A61C-B864-43AB-A761-FABF4DE55FEB}" type="presOf" srcId="{B8A3E9C1-4908-4C59-9B34-725280282D19}" destId="{1B6392DA-08ED-4BFA-B952-CA3A08B9DDB7}" srcOrd="1" destOrd="0" presId="urn:microsoft.com/office/officeart/2005/8/layout/radial1"/>
    <dgm:cxn modelId="{A111BBF2-C51A-4D13-8CF3-D03A28C7FA17}" type="presOf" srcId="{04E17983-FD6C-4305-9311-6F7B354C367D}" destId="{C61896C5-36C7-4E92-A1B0-A8CC2E3C5504}" srcOrd="0" destOrd="0" presId="urn:microsoft.com/office/officeart/2005/8/layout/radial1"/>
    <dgm:cxn modelId="{CC099D3A-4C7C-4CDC-9901-2E99BD46844C}" type="presOf" srcId="{7A6CA856-7FF9-4F02-AAAD-7ED867EE3708}" destId="{4DC1FDB3-F01C-4B0B-974D-62C083C87E3E}" srcOrd="0" destOrd="0" presId="urn:microsoft.com/office/officeart/2005/8/layout/radial1"/>
    <dgm:cxn modelId="{FC7462CB-AB81-4612-AE41-979B0C7ECA52}" type="presOf" srcId="{39898549-093C-4B8F-872A-9117990DBE29}" destId="{5C5BEB2E-106A-4E4A-A0BE-DC52D156C313}" srcOrd="0" destOrd="0" presId="urn:microsoft.com/office/officeart/2005/8/layout/radial1"/>
    <dgm:cxn modelId="{B5A665CE-8414-4202-BD23-834E3ECE643E}" type="presParOf" srcId="{3434E5BE-0455-4C3A-848D-5CF8767142B4}" destId="{7E6F5921-5F7F-4782-A829-B87DB1F3FD60}" srcOrd="0" destOrd="0" presId="urn:microsoft.com/office/officeart/2005/8/layout/radial1"/>
    <dgm:cxn modelId="{50744751-507B-47FE-802A-BD9945AA730A}" type="presParOf" srcId="{3434E5BE-0455-4C3A-848D-5CF8767142B4}" destId="{C5CA9C2A-5DF8-4BBD-A90A-FA76BF0068AB}" srcOrd="1" destOrd="0" presId="urn:microsoft.com/office/officeart/2005/8/layout/radial1"/>
    <dgm:cxn modelId="{3551F8F2-A15D-4D97-A371-172123F9D2DC}" type="presParOf" srcId="{C5CA9C2A-5DF8-4BBD-A90A-FA76BF0068AB}" destId="{E1933AE5-234A-45F2-AC26-8F8139DCFBB7}" srcOrd="0" destOrd="0" presId="urn:microsoft.com/office/officeart/2005/8/layout/radial1"/>
    <dgm:cxn modelId="{D51CAB54-1F32-41E5-A2EE-9912D4356B27}" type="presParOf" srcId="{3434E5BE-0455-4C3A-848D-5CF8767142B4}" destId="{B2575D8E-A798-4FED-91E2-362E19C1AB08}" srcOrd="2" destOrd="0" presId="urn:microsoft.com/office/officeart/2005/8/layout/radial1"/>
    <dgm:cxn modelId="{1775DF35-0D5C-442B-93D3-2C2C664BB296}" type="presParOf" srcId="{3434E5BE-0455-4C3A-848D-5CF8767142B4}" destId="{2D84EFD7-EA4F-4EBD-8D4D-2FC9523AD72B}" srcOrd="3" destOrd="0" presId="urn:microsoft.com/office/officeart/2005/8/layout/radial1"/>
    <dgm:cxn modelId="{A8D4CC23-2DDF-4437-A889-D8BAD704C979}" type="presParOf" srcId="{2D84EFD7-EA4F-4EBD-8D4D-2FC9523AD72B}" destId="{1B6392DA-08ED-4BFA-B952-CA3A08B9DDB7}" srcOrd="0" destOrd="0" presId="urn:microsoft.com/office/officeart/2005/8/layout/radial1"/>
    <dgm:cxn modelId="{000FE56E-126A-4EF5-BE50-1B916BB682BF}" type="presParOf" srcId="{3434E5BE-0455-4C3A-848D-5CF8767142B4}" destId="{4DC1FDB3-F01C-4B0B-974D-62C083C87E3E}" srcOrd="4" destOrd="0" presId="urn:microsoft.com/office/officeart/2005/8/layout/radial1"/>
    <dgm:cxn modelId="{EEBBDF12-DFF1-4820-ACEA-6BC512D17ADD}" type="presParOf" srcId="{3434E5BE-0455-4C3A-848D-5CF8767142B4}" destId="{2F534E54-1DA2-439E-B231-575C1C2D56A1}" srcOrd="5" destOrd="0" presId="urn:microsoft.com/office/officeart/2005/8/layout/radial1"/>
    <dgm:cxn modelId="{7EEC3505-04D7-448F-8414-BB645EBB115D}" type="presParOf" srcId="{2F534E54-1DA2-439E-B231-575C1C2D56A1}" destId="{5CB5D63B-5760-4894-9B2A-629E7C8FCCDB}" srcOrd="0" destOrd="0" presId="urn:microsoft.com/office/officeart/2005/8/layout/radial1"/>
    <dgm:cxn modelId="{CAB188DB-763E-4C27-97DC-0845D0C1FB85}" type="presParOf" srcId="{3434E5BE-0455-4C3A-848D-5CF8767142B4}" destId="{5C5BEB2E-106A-4E4A-A0BE-DC52D156C313}" srcOrd="6" destOrd="0" presId="urn:microsoft.com/office/officeart/2005/8/layout/radial1"/>
    <dgm:cxn modelId="{5F2204EC-644C-4928-AEDB-0F0096273DDC}" type="presParOf" srcId="{3434E5BE-0455-4C3A-848D-5CF8767142B4}" destId="{7FC03FB6-1523-45F7-A588-DA7A1F3E54A4}" srcOrd="7" destOrd="0" presId="urn:microsoft.com/office/officeart/2005/8/layout/radial1"/>
    <dgm:cxn modelId="{8D210519-9586-442B-A388-C2ECFDC4CFA8}" type="presParOf" srcId="{7FC03FB6-1523-45F7-A588-DA7A1F3E54A4}" destId="{20D4346C-4705-470A-BA54-0A431EA70B12}" srcOrd="0" destOrd="0" presId="urn:microsoft.com/office/officeart/2005/8/layout/radial1"/>
    <dgm:cxn modelId="{CC635EAC-6166-4123-B7B7-29F8230818DA}" type="presParOf" srcId="{3434E5BE-0455-4C3A-848D-5CF8767142B4}" destId="{713D9639-9D8E-4A5E-BBD2-07EFACE16CC5}" srcOrd="8" destOrd="0" presId="urn:microsoft.com/office/officeart/2005/8/layout/radial1"/>
    <dgm:cxn modelId="{783FED96-0F4F-4D58-BD75-2CFFE502BF28}" type="presParOf" srcId="{3434E5BE-0455-4C3A-848D-5CF8767142B4}" destId="{82DA1FD8-92EE-4F6D-AFBB-D5E10EA030E2}" srcOrd="9" destOrd="0" presId="urn:microsoft.com/office/officeart/2005/8/layout/radial1"/>
    <dgm:cxn modelId="{40571443-0C22-4716-B749-8D0DC1BA28BB}" type="presParOf" srcId="{82DA1FD8-92EE-4F6D-AFBB-D5E10EA030E2}" destId="{73A08D6A-FC91-4BF1-8AF4-714EEAD13767}" srcOrd="0" destOrd="0" presId="urn:microsoft.com/office/officeart/2005/8/layout/radial1"/>
    <dgm:cxn modelId="{3B6229CD-423D-4E44-944C-96F419171055}" type="presParOf" srcId="{3434E5BE-0455-4C3A-848D-5CF8767142B4}" destId="{DE4E753D-8345-44AC-B158-BD174AF3B1A9}" srcOrd="10" destOrd="0" presId="urn:microsoft.com/office/officeart/2005/8/layout/radial1"/>
    <dgm:cxn modelId="{166CF504-4637-44A4-BF40-F4096A8A38C2}" type="presParOf" srcId="{3434E5BE-0455-4C3A-848D-5CF8767142B4}" destId="{619C2A07-0801-4FA0-96EE-432FE33CB1FC}" srcOrd="11" destOrd="0" presId="urn:microsoft.com/office/officeart/2005/8/layout/radial1"/>
    <dgm:cxn modelId="{2C75916E-F351-4AF6-9BD3-1695B53EE41F}" type="presParOf" srcId="{619C2A07-0801-4FA0-96EE-432FE33CB1FC}" destId="{40BA8B02-7315-47EE-B628-E35DA8C6E108}" srcOrd="0" destOrd="0" presId="urn:microsoft.com/office/officeart/2005/8/layout/radial1"/>
    <dgm:cxn modelId="{814BE88C-1456-4564-9376-97BCC30B7E1E}" type="presParOf" srcId="{3434E5BE-0455-4C3A-848D-5CF8767142B4}" destId="{C61896C5-36C7-4E92-A1B0-A8CC2E3C550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6F5921-5F7F-4782-A829-B87DB1F3FD60}">
      <dsp:nvSpPr>
        <dsp:cNvPr id="0" name=""/>
        <dsp:cNvSpPr/>
      </dsp:nvSpPr>
      <dsp:spPr>
        <a:xfrm>
          <a:off x="3163155" y="1486755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42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MR</a:t>
          </a:r>
        </a:p>
      </dsp:txBody>
      <dsp:txXfrm>
        <a:off x="3330293" y="1653893"/>
        <a:ext cx="807012" cy="807012"/>
      </dsp:txXfrm>
    </dsp:sp>
    <dsp:sp modelId="{C5CA9C2A-5DF8-4BBD-A90A-FA76BF0068AB}">
      <dsp:nvSpPr>
        <dsp:cNvPr id="0" name=""/>
        <dsp:cNvSpPr/>
      </dsp:nvSpPr>
      <dsp:spPr>
        <a:xfrm rot="16200000">
          <a:off x="3562270" y="1301471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25223" y="1306649"/>
        <a:ext cx="17152" cy="17152"/>
      </dsp:txXfrm>
    </dsp:sp>
    <dsp:sp modelId="{B2575D8E-A798-4FED-91E2-362E19C1AB08}">
      <dsp:nvSpPr>
        <dsp:cNvPr id="0" name=""/>
        <dsp:cNvSpPr/>
      </dsp:nvSpPr>
      <dsp:spPr>
        <a:xfrm>
          <a:off x="3163155" y="2408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Dokter</a:t>
          </a:r>
        </a:p>
      </dsp:txBody>
      <dsp:txXfrm>
        <a:off x="3330293" y="169546"/>
        <a:ext cx="807012" cy="807012"/>
      </dsp:txXfrm>
    </dsp:sp>
    <dsp:sp modelId="{2D84EFD7-EA4F-4EBD-8D4D-2FC9523AD72B}">
      <dsp:nvSpPr>
        <dsp:cNvPr id="0" name=""/>
        <dsp:cNvSpPr/>
      </dsp:nvSpPr>
      <dsp:spPr>
        <a:xfrm rot="19800000">
          <a:off x="4205011" y="1672558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67964" y="1677736"/>
        <a:ext cx="17152" cy="17152"/>
      </dsp:txXfrm>
    </dsp:sp>
    <dsp:sp modelId="{4DC1FDB3-F01C-4B0B-974D-62C083C87E3E}">
      <dsp:nvSpPr>
        <dsp:cNvPr id="0" name=""/>
        <dsp:cNvSpPr/>
      </dsp:nvSpPr>
      <dsp:spPr>
        <a:xfrm>
          <a:off x="4448638" y="744582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Perawat</a:t>
          </a:r>
        </a:p>
      </dsp:txBody>
      <dsp:txXfrm>
        <a:off x="4615776" y="911720"/>
        <a:ext cx="807012" cy="807012"/>
      </dsp:txXfrm>
    </dsp:sp>
    <dsp:sp modelId="{2F534E54-1DA2-439E-B231-575C1C2D56A1}">
      <dsp:nvSpPr>
        <dsp:cNvPr id="0" name=""/>
        <dsp:cNvSpPr/>
      </dsp:nvSpPr>
      <dsp:spPr>
        <a:xfrm rot="1800000">
          <a:off x="4205011" y="2414731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67964" y="2419910"/>
        <a:ext cx="17152" cy="17152"/>
      </dsp:txXfrm>
    </dsp:sp>
    <dsp:sp modelId="{5C5BEB2E-106A-4E4A-A0BE-DC52D156C313}">
      <dsp:nvSpPr>
        <dsp:cNvPr id="0" name=""/>
        <dsp:cNvSpPr/>
      </dsp:nvSpPr>
      <dsp:spPr>
        <a:xfrm>
          <a:off x="4448638" y="2228929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Lab</a:t>
          </a:r>
        </a:p>
      </dsp:txBody>
      <dsp:txXfrm>
        <a:off x="4615776" y="2396067"/>
        <a:ext cx="807012" cy="807012"/>
      </dsp:txXfrm>
    </dsp:sp>
    <dsp:sp modelId="{7FC03FB6-1523-45F7-A588-DA7A1F3E54A4}">
      <dsp:nvSpPr>
        <dsp:cNvPr id="0" name=""/>
        <dsp:cNvSpPr/>
      </dsp:nvSpPr>
      <dsp:spPr>
        <a:xfrm rot="5400000">
          <a:off x="3562270" y="2785818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25223" y="2790997"/>
        <a:ext cx="17152" cy="17152"/>
      </dsp:txXfrm>
    </dsp:sp>
    <dsp:sp modelId="{713D9639-9D8E-4A5E-BBD2-07EFACE16CC5}">
      <dsp:nvSpPr>
        <dsp:cNvPr id="0" name=""/>
        <dsp:cNvSpPr/>
      </dsp:nvSpPr>
      <dsp:spPr>
        <a:xfrm>
          <a:off x="3163155" y="2971103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Ro</a:t>
          </a:r>
        </a:p>
      </dsp:txBody>
      <dsp:txXfrm>
        <a:off x="3330293" y="3138241"/>
        <a:ext cx="807012" cy="807012"/>
      </dsp:txXfrm>
    </dsp:sp>
    <dsp:sp modelId="{82DA1FD8-92EE-4F6D-AFBB-D5E10EA030E2}">
      <dsp:nvSpPr>
        <dsp:cNvPr id="0" name=""/>
        <dsp:cNvSpPr/>
      </dsp:nvSpPr>
      <dsp:spPr>
        <a:xfrm rot="9000000">
          <a:off x="2919529" y="2414731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082482" y="2419910"/>
        <a:ext cx="17152" cy="17152"/>
      </dsp:txXfrm>
    </dsp:sp>
    <dsp:sp modelId="{DE4E753D-8345-44AC-B158-BD174AF3B1A9}">
      <dsp:nvSpPr>
        <dsp:cNvPr id="0" name=""/>
        <dsp:cNvSpPr/>
      </dsp:nvSpPr>
      <dsp:spPr>
        <a:xfrm>
          <a:off x="1877673" y="2228929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Rehab M</a:t>
          </a:r>
        </a:p>
      </dsp:txBody>
      <dsp:txXfrm>
        <a:off x="2044811" y="2396067"/>
        <a:ext cx="807012" cy="807012"/>
      </dsp:txXfrm>
    </dsp:sp>
    <dsp:sp modelId="{619C2A07-0801-4FA0-96EE-432FE33CB1FC}">
      <dsp:nvSpPr>
        <dsp:cNvPr id="0" name=""/>
        <dsp:cNvSpPr/>
      </dsp:nvSpPr>
      <dsp:spPr>
        <a:xfrm rot="12600000">
          <a:off x="2919529" y="1672558"/>
          <a:ext cx="343058" cy="27509"/>
        </a:xfrm>
        <a:custGeom>
          <a:avLst/>
          <a:gdLst/>
          <a:ahLst/>
          <a:cxnLst/>
          <a:rect l="0" t="0" r="0" b="0"/>
          <a:pathLst>
            <a:path>
              <a:moveTo>
                <a:pt x="0" y="13754"/>
              </a:moveTo>
              <a:lnTo>
                <a:pt x="343058" y="13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082482" y="1677736"/>
        <a:ext cx="17152" cy="17152"/>
      </dsp:txXfrm>
    </dsp:sp>
    <dsp:sp modelId="{C61896C5-36C7-4E92-A1B0-A8CC2E3C5504}">
      <dsp:nvSpPr>
        <dsp:cNvPr id="0" name=""/>
        <dsp:cNvSpPr/>
      </dsp:nvSpPr>
      <dsp:spPr>
        <a:xfrm>
          <a:off x="1877673" y="744582"/>
          <a:ext cx="1141288" cy="1141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90000"/>
            </a:lnSpc>
            <a:spcBef>
              <a:spcPct val="0"/>
            </a:spcBef>
            <a:spcAft>
              <a:spcPct val="0"/>
            </a:spcAft>
            <a:buClr>
              <a:schemeClr val="accent1"/>
            </a:buClr>
            <a:buSzPct val="85000"/>
            <a:buFont typeface="Wingdings" panose="05000000000000000000" pitchFamily="2" charset="2"/>
            <a:buNone/>
            <a:tabLst/>
          </a:pPr>
          <a:r>
            <a:rPr kumimoji="0" lang="en-US" altLang="en-US" sz="1700" b="0" i="0" u="none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Calibri" panose="020F0502020204030204" pitchFamily="34" charset="0"/>
            </a:rPr>
            <a:t>Diagnost</a:t>
          </a:r>
        </a:p>
      </dsp:txBody>
      <dsp:txXfrm>
        <a:off x="2044811" y="911720"/>
        <a:ext cx="807012" cy="80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7BFCB-3CD7-45AE-972F-72D4D802B41E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66754-643D-4EC0-A077-69D3EFE3D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40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25F829-B9C4-4C05-B1B3-66027B06BD17}" type="slidenum">
              <a:rPr lang="id-ID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996347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7AF261-A797-4F52-94F1-3BA9A21218E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68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7667D47-FE8C-4CA0-A51E-40E59C80D0F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37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8ADDC75-92AD-4E29-AFA0-2FC67B84C3F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19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7AF261-A797-4F52-94F1-3BA9A21218E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259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7C5FC2-2A09-4413-A2F0-AD67BA64257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88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5FE4B6-37A8-4210-B64A-1BEE2582D53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2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8EFE59-ED55-4C83-A786-41D043CF585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190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05A24C-37D9-426A-8A89-55E3483FCA2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0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F3CCBD-8BBA-4F06-8714-A1B5CF6C4C8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1449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7CBA9E-A83F-405D-A2CA-5A50D54B5D4D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95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9A0B81-AE13-4EF3-B5A3-77D3C21C3D0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65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514DB3-C303-46C8-9E43-5A5401F752F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19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16CC6D-4173-42FD-8FBF-AB900FD9FE1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59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A6EEC5-A2A9-4975-A387-3F8FDC2F870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51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49149A-9D85-4446-A79B-3CC315DB18BB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3607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80E1AB-921E-4EF3-A9AD-4FD627ADDB4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147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28C4E8-1981-473F-97A7-99CD1EB503C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267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D160F3-34E2-496A-933B-C9908A02332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5269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10C84E-1E2F-4677-B721-6794F5557A9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049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6DD04AB-0374-4A83-8357-89BC51AC4F6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5903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468BC7F-5A07-42B7-A79B-DBBD17BFBECB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89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1BE9F7-FB68-43DF-BACA-E244FD1BA20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55265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73ECDA-60AE-49CB-8D2B-F9F440C84B3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600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0A78B3-274B-470D-AA40-7EDA45C039C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04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1E4D58-6378-4431-97DC-F62699EFEA3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472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C8870C-BED6-4DEB-BDF9-4BCF413E1DC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68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D31B34-BFFF-4003-9353-9496BA6090E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37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95A5F3-4112-4B19-B6CD-187D49398F2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4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D61F96-8879-4F83-822B-27BF2215591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7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2103-D511-4484-9AD2-17A03B7A94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86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58F37-503C-4305-B202-384F66442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5EA85-E2C9-4AF4-9FA1-9BC50CA2D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51051-DF9C-479E-AB76-05C2D7E2DE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FA6B9A-D639-4419-847B-1479B215101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5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2" r:id="rId10"/>
    <p:sldLayoutId id="21474836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Lily Widjaja, SKM.,MM.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Pertemuan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AUDIT PENDOKUMENTASIAN RM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altLang="en-US" sz="3200" dirty="0">
                <a:latin typeface="Arial" panose="020B0604020202020204" pitchFamily="34" charset="0"/>
              </a:rPr>
              <a:t>FAKTOR-FAKTOR YANG MEMPENGARUHI ISI RM</a:t>
            </a:r>
            <a:br>
              <a:rPr lang="en-US" altLang="en-US" sz="3200" dirty="0">
                <a:latin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92125"/>
            <a:ext cx="6361113" cy="727075"/>
          </a:xfrm>
        </p:spPr>
        <p:txBody>
          <a:bodyPr/>
          <a:lstStyle/>
          <a:p>
            <a:r>
              <a:rPr lang="en-US" altLang="en-US" sz="3600"/>
              <a:t>RM Pasien Gawat Darurat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 bwMode="auto">
          <a:xfrm>
            <a:off x="228600" y="1219200"/>
            <a:ext cx="7543800" cy="5257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Identifikasi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Pasien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Pengantara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pasien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Waktu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cara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alasan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masuk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UGD</a:t>
            </a: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Perawat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UGD/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Riwayat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penyakit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cedera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fisik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termasuk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tanda-tanda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vital</a:t>
            </a: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Tindakan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emergensi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masuk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CPPT: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/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spesialis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Bila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;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Laporan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Operasi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test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lain, SPTK.</a:t>
            </a: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Ringkasan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UGD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keluar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UGD</a:t>
            </a: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Transportasi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yg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bila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dirujuk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ke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RS lain</a:t>
            </a:r>
          </a:p>
          <a:p>
            <a:pPr algn="just"/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2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484189"/>
            <a:ext cx="8156574" cy="658812"/>
          </a:xfrm>
        </p:spPr>
        <p:txBody>
          <a:bodyPr/>
          <a:lstStyle/>
          <a:p>
            <a:r>
              <a:rPr lang="en-US" altLang="en-US" sz="3400" dirty="0" err="1"/>
              <a:t>Komponen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dasar</a:t>
            </a:r>
            <a:r>
              <a:rPr lang="en-US" altLang="en-US" sz="3400" dirty="0"/>
              <a:t> RM </a:t>
            </a:r>
            <a:r>
              <a:rPr lang="en-US" altLang="en-US" sz="3400" dirty="0" err="1"/>
              <a:t>R.Inap</a:t>
            </a:r>
            <a:r>
              <a:rPr lang="en-US" altLang="en-US" sz="3400" dirty="0"/>
              <a:t> (u. Acute care)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 bwMode="auto">
          <a:xfrm>
            <a:off x="533400" y="1447800"/>
            <a:ext cx="7162800" cy="60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Komponen				Fungsi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757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A.Saat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masuk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Registrasi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	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Informasi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demografi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General Consent</a:t>
            </a:r>
          </a:p>
          <a:p>
            <a:pPr eaLnBrk="1" hangingPunct="1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Riwayat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Medis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		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Kondisi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kesehatan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masa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yg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lalu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Askep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medis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Fisikemuan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yang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ditemui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pemeriksaan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800" dirty="0">
                <a:latin typeface="+mj-lt"/>
                <a:cs typeface="Arial" panose="020B0604020202020204" pitchFamily="34" charset="0"/>
              </a:rPr>
              <a:t>B.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Observasi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klinik:Grafik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suhu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nadi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dantensi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+mj-lt"/>
                <a:cs typeface="Arial" panose="020B0604020202020204" pitchFamily="34" charset="0"/>
              </a:rPr>
              <a:t>CPPT: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Penyakit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pengobatan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yang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dibuat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secara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kronologis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dilakukan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oleh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lainnya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110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9575" y="484188"/>
            <a:ext cx="6151563" cy="1163637"/>
          </a:xfrm>
        </p:spPr>
        <p:txBody>
          <a:bodyPr/>
          <a:lstStyle/>
          <a:p>
            <a:r>
              <a:rPr lang="en-US" altLang="en-US" sz="3400" dirty="0" err="1"/>
              <a:t>Komponen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dasar</a:t>
            </a:r>
            <a:r>
              <a:rPr lang="en-US" altLang="en-US" sz="3400" dirty="0"/>
              <a:t> RM </a:t>
            </a:r>
            <a:r>
              <a:rPr lang="en-US" altLang="en-US" sz="3400" dirty="0" err="1"/>
              <a:t>R.Inap</a:t>
            </a:r>
            <a:r>
              <a:rPr lang="en-US" altLang="en-US" sz="3400" dirty="0"/>
              <a:t> </a:t>
            </a:r>
            <a:br>
              <a:rPr lang="en-US" altLang="en-US" sz="3400" dirty="0"/>
            </a:br>
            <a:r>
              <a:rPr lang="en-US" altLang="en-US" sz="3400" dirty="0"/>
              <a:t>(u. Acute care)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 bwMode="auto">
          <a:xfrm>
            <a:off x="533400" y="1447800"/>
            <a:ext cx="7162800" cy="60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Komponen			Fungsi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375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Instruksi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ke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pihak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lain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seperti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pemberian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obat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prosedur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					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diagnostik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terapeutik</a:t>
            </a:r>
            <a:endParaRPr lang="en-US" altLang="en-US" sz="2400" dirty="0">
              <a:latin typeface="+mj-lt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penunjang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Prosedur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yg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dilakukan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	Ro,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Diagnostik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, 	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Laboratorium</a:t>
            </a:r>
            <a:endParaRPr lang="en-US" altLang="en-US" sz="2400" dirty="0">
              <a:latin typeface="+mj-lt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konsultasi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Masukan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opini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pihak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lain</a:t>
            </a:r>
          </a:p>
          <a:p>
            <a:pPr eaLnBrk="1" hangingPunct="1"/>
            <a:r>
              <a:rPr lang="en-US" altLang="en-US" sz="2400" dirty="0">
                <a:latin typeface="+mj-lt"/>
                <a:cs typeface="Arial" panose="020B0604020202020204" pitchFamily="34" charset="0"/>
              </a:rPr>
              <a:t>C.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Rencana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Ringkasan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keperawatan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rigkasan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7218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84188"/>
            <a:ext cx="8537575" cy="887412"/>
          </a:xfrm>
        </p:spPr>
        <p:txBody>
          <a:bodyPr/>
          <a:lstStyle/>
          <a:p>
            <a:pPr algn="ctr"/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</a:rPr>
              <a:t>Komponen dasar RM R.Inap (u. Acute care)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 bwMode="auto">
          <a:xfrm>
            <a:off x="533400" y="1447800"/>
            <a:ext cx="7162800" cy="60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Komponen			Fungsi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37575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Bila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n-lt"/>
                <a:cs typeface="Arial" panose="020B0604020202020204" pitchFamily="34" charset="0"/>
              </a:rPr>
              <a:t>perlu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+:</a:t>
            </a:r>
          </a:p>
          <a:p>
            <a:pPr eaLnBrk="1" hangingPunct="1"/>
            <a:r>
              <a:rPr lang="en-US" altLang="en-US" sz="2400" dirty="0">
                <a:latin typeface="+mn-lt"/>
                <a:cs typeface="Arial" panose="020B0604020202020204" pitchFamily="34" charset="0"/>
              </a:rPr>
              <a:t>Informed consent:		Surat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persetujuan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rawat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/ 						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tidakan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operasi</a:t>
            </a:r>
            <a:endParaRPr lang="en-US" altLang="en-US" sz="2400" dirty="0">
              <a:latin typeface="+mn-lt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>
                <a:latin typeface="+mn-lt"/>
                <a:cs typeface="Arial" panose="020B0604020202020204" pitchFamily="34" charset="0"/>
              </a:rPr>
              <a:t>Surat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kuasa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:			Surat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kuasa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							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mengeluarkan</a:t>
            </a:r>
            <a:r>
              <a:rPr lang="en-US" altLang="en-US" sz="24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Arial" panose="020B0604020202020204" pitchFamily="34" charset="0"/>
              </a:rPr>
              <a:t>informasi</a:t>
            </a:r>
            <a:endParaRPr lang="en-US" altLang="en-US" sz="24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00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484189"/>
            <a:ext cx="8156574" cy="658812"/>
          </a:xfrm>
        </p:spPr>
        <p:txBody>
          <a:bodyPr/>
          <a:lstStyle/>
          <a:p>
            <a:r>
              <a:rPr lang="en-US" altLang="en-US" sz="3400" dirty="0" err="1"/>
              <a:t>Komponen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dasar</a:t>
            </a:r>
            <a:r>
              <a:rPr lang="en-US" altLang="en-US" sz="3400" dirty="0"/>
              <a:t> RM </a:t>
            </a:r>
            <a:r>
              <a:rPr lang="en-US" altLang="en-US" sz="3400" dirty="0" err="1"/>
              <a:t>R.Inap</a:t>
            </a:r>
            <a:r>
              <a:rPr lang="en-US" altLang="en-US" sz="3400" dirty="0"/>
              <a:t> (LTC)</a:t>
            </a: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 bwMode="auto">
          <a:xfrm>
            <a:off x="533400" y="1447800"/>
            <a:ext cx="7162800" cy="60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Komponen				Fungsi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757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A.Saat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masuk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Registrasi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	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Informasi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demografi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General Consent</a:t>
            </a:r>
          </a:p>
          <a:p>
            <a:pPr eaLnBrk="1" hangingPunct="1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Riwayat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Medis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		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Kondisi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kesehatan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masa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yg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lalu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Askep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medis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Fisikemuan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yang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ditemui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Surat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terkait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Bidang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hukum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instruksi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klinis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bidang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lain</a:t>
            </a:r>
          </a:p>
        </p:txBody>
      </p:sp>
    </p:spTree>
    <p:extLst>
      <p:ext uri="{BB962C8B-B14F-4D97-AF65-F5344CB8AC3E}">
        <p14:creationId xmlns:p14="http://schemas.microsoft.com/office/powerpoint/2010/main" val="3345084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Komponen</a:t>
            </a:r>
            <a:r>
              <a:rPr lang="en-US" altLang="en-US" dirty="0"/>
              <a:t> </a:t>
            </a:r>
            <a:r>
              <a:rPr lang="en-US" altLang="en-US" dirty="0" err="1"/>
              <a:t>dasar</a:t>
            </a:r>
            <a:r>
              <a:rPr lang="en-US" altLang="en-US" dirty="0"/>
              <a:t> RM </a:t>
            </a:r>
            <a:r>
              <a:rPr lang="en-US" altLang="en-US" dirty="0" err="1"/>
              <a:t>R.Inap</a:t>
            </a:r>
            <a:r>
              <a:rPr lang="en-US" altLang="en-US" dirty="0"/>
              <a:t> (LTC)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800" dirty="0">
                <a:latin typeface="+mj-lt"/>
                <a:cs typeface="Arial" panose="020B0604020202020204" pitchFamily="34" charset="0"/>
              </a:rPr>
              <a:t>B.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Saat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Observasi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klinik:Grafik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suhu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nadi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dantensi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+mj-lt"/>
                <a:cs typeface="Arial" panose="020B0604020202020204" pitchFamily="34" charset="0"/>
              </a:rPr>
              <a:t>CPPT: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Penyakit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pengobatan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yang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dibuat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secara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kronologis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dilakukan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oleh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dokter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lainnya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2800" dirty="0" err="1">
                <a:cs typeface="Arial" panose="020B0604020202020204" pitchFamily="34" charset="0"/>
              </a:rPr>
              <a:t>Instruksi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Dokter</a:t>
            </a:r>
            <a:r>
              <a:rPr lang="en-US" altLang="en-US" sz="2800" dirty="0"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cs typeface="Arial" panose="020B0604020202020204" pitchFamily="34" charset="0"/>
              </a:rPr>
              <a:t>ke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pihak</a:t>
            </a:r>
            <a:r>
              <a:rPr lang="en-US" altLang="en-US" sz="2800" dirty="0">
                <a:cs typeface="Arial" panose="020B0604020202020204" pitchFamily="34" charset="0"/>
              </a:rPr>
              <a:t> lain </a:t>
            </a:r>
            <a:r>
              <a:rPr lang="en-US" altLang="en-US" sz="2800" dirty="0" err="1">
                <a:cs typeface="Arial" panose="020B0604020202020204" pitchFamily="34" charset="0"/>
              </a:rPr>
              <a:t>seperti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pemberian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obat</a:t>
            </a:r>
            <a:r>
              <a:rPr lang="en-US" altLang="en-US" sz="2800" dirty="0"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cs typeface="Arial" panose="020B0604020202020204" pitchFamily="34" charset="0"/>
              </a:rPr>
              <a:t>prosedur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diagnostik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terapeutik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Catatan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Perawat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/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interdisiplin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sz="2800" dirty="0" err="1">
                <a:cs typeface="Arial" panose="020B0604020202020204" pitchFamily="34" charset="0"/>
              </a:rPr>
              <a:t>Hasil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konsultasi</a:t>
            </a:r>
            <a:r>
              <a:rPr lang="en-US" altLang="en-US" sz="2800" dirty="0"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cs typeface="Arial" panose="020B0604020202020204" pitchFamily="34" charset="0"/>
              </a:rPr>
              <a:t>Masukan</a:t>
            </a:r>
            <a:r>
              <a:rPr lang="en-US" altLang="en-US" sz="2800" dirty="0">
                <a:cs typeface="Arial" panose="020B0604020202020204" pitchFamily="34" charset="0"/>
              </a:rPr>
              <a:t>/ </a:t>
            </a:r>
            <a:r>
              <a:rPr lang="en-US" altLang="en-US" sz="2800" dirty="0" err="1">
                <a:cs typeface="Arial" panose="020B0604020202020204" pitchFamily="34" charset="0"/>
              </a:rPr>
              <a:t>opini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dari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pihak</a:t>
            </a:r>
            <a:r>
              <a:rPr lang="en-US" altLang="en-US" sz="2800" dirty="0">
                <a:cs typeface="Arial" panose="020B0604020202020204" pitchFamily="34" charset="0"/>
              </a:rPr>
              <a:t> lain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n-US" sz="28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68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688"/>
            <a:ext cx="8229600" cy="1077912"/>
          </a:xfrm>
        </p:spPr>
        <p:txBody>
          <a:bodyPr anchor="b">
            <a:spAutoFit/>
          </a:bodyPr>
          <a:lstStyle/>
          <a:p>
            <a:pPr algn="ctr"/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Komponen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RM </a:t>
            </a:r>
            <a:r>
              <a:rPr lang="en-US" alt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R.Inap</a:t>
            </a:r>
            <a:b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(Long Term care)</a:t>
            </a:r>
          </a:p>
        </p:txBody>
      </p:sp>
      <p:sp>
        <p:nvSpPr>
          <p:cNvPr id="32771" name="Text Box 3"/>
          <p:cNvSpPr>
            <a:spLocks noGrp="1"/>
          </p:cNvSpPr>
          <p:nvPr>
            <p:ph idx="1"/>
          </p:nvPr>
        </p:nvSpPr>
        <p:spPr bwMode="auto">
          <a:xfrm>
            <a:off x="838200" y="1828800"/>
            <a:ext cx="8001000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pemeriksaan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penunjang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laboratorium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Radiologi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lainnya</a:t>
            </a:r>
            <a:endParaRPr lang="en-US" alt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terapi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rehabilitasi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medis</a:t>
            </a:r>
            <a:endParaRPr lang="en-US" alt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Pelayanan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sosial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nutrisi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gizi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aktifitas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lainnya</a:t>
            </a:r>
            <a:endParaRPr lang="en-US" alt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endParaRPr lang="en-US" altLang="en-US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C.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saat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Rencana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Ringkasan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keperawatan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rigkasan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pulang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just"/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pulang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91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74C215C-DA4F-4514-9175-7B7FEB65B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990600"/>
            <a:ext cx="7010400" cy="5794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/>
              <a:t>Format RM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 bwMode="auto">
          <a:xfrm>
            <a:off x="1219200" y="1981200"/>
            <a:ext cx="74676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Traditional (Paper based MR)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SOMR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POMR</a:t>
            </a:r>
          </a:p>
          <a:p>
            <a:pPr lvl="1"/>
            <a:r>
              <a:rPr lang="en-US" altLang="en-US" dirty="0">
                <a:cs typeface="Arial" panose="020B0604020202020204" pitchFamily="34" charset="0"/>
              </a:rPr>
              <a:t>IMR</a:t>
            </a:r>
          </a:p>
          <a:p>
            <a:r>
              <a:rPr lang="en-US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Computer based MR/ Patient Record (CPR)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Keputusan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untuk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menentukan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format RM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adalah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oleh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staf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medis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dengan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persetujuan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komite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RM</a:t>
            </a:r>
            <a:endParaRPr lang="en-US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9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6858000" cy="641350"/>
          </a:xfrm>
        </p:spPr>
        <p:txBody>
          <a:bodyPr/>
          <a:lstStyle/>
          <a:p>
            <a:pPr algn="ctr"/>
            <a:r>
              <a:rPr lang="en-US" altLang="en-US" sz="3400">
                <a:latin typeface="Arial" panose="020B0604020202020204" pitchFamily="34" charset="0"/>
                <a:cs typeface="Arial" panose="020B0604020202020204" pitchFamily="34" charset="0"/>
              </a:rPr>
              <a:t>Traditional (Paper-Based) MR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 bwMode="auto">
          <a:xfrm>
            <a:off x="838200" y="1600200"/>
            <a:ext cx="7848600" cy="4495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form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terbatas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diubah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kehendak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pengguna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membatasi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mengakses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kebutuhannya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Keuntungan</a:t>
            </a:r>
            <a:r>
              <a:rPr lang="en-US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Paper-Based.MR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antar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disain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pemeliharaannya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Kualitas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RM yang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juga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baiknya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kualitas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yankes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>
              <a:lnSpc>
                <a:spcPct val="80000"/>
              </a:lnSpc>
            </a:pP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170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idx="1"/>
          </p:nvPr>
        </p:nvSpPr>
        <p:spPr bwMode="auto">
          <a:xfrm>
            <a:off x="381000" y="636588"/>
            <a:ext cx="7543800" cy="91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Kerugian</a:t>
            </a:r>
            <a:r>
              <a:rPr lang="en-US" alt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Paper-Based.MR</a:t>
            </a:r>
            <a:endParaRPr lang="en-US" alt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524000" y="1524000"/>
            <a:ext cx="7315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Pada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waktu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yang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sama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hanya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dapat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digunakan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oleh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1 orang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Sulit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di update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Nilai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informasi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dlm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RM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sering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tidak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seluruhnya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diperlukan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o.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seorang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inidvidu</a:t>
            </a:r>
            <a:endParaRPr lang="en-US" altLang="en-US" sz="2800" dirty="0">
              <a:solidFill>
                <a:schemeClr val="tx2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Sangat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rentan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akan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air,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api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robek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pada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penggunaan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sehari-hari</a:t>
            </a:r>
            <a:endParaRPr lang="en-US" altLang="en-US" sz="2800" dirty="0">
              <a:solidFill>
                <a:schemeClr val="tx2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Salah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simpan</a:t>
            </a:r>
            <a:endParaRPr lang="en-US" altLang="en-US" sz="2800" dirty="0">
              <a:solidFill>
                <a:schemeClr val="tx2"/>
              </a:solidFill>
              <a:latin typeface="+mn-lt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Sulit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diduplikasi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n-lt"/>
              </a:rPr>
              <a:t>sebagai</a:t>
            </a:r>
            <a:r>
              <a:rPr lang="en-US" altLang="en-US" sz="2800" dirty="0">
                <a:solidFill>
                  <a:schemeClr val="tx2"/>
                </a:solidFill>
                <a:latin typeface="+mn-lt"/>
              </a:rPr>
              <a:t> backup</a:t>
            </a:r>
          </a:p>
        </p:txBody>
      </p:sp>
    </p:spTree>
    <p:extLst>
      <p:ext uri="{BB962C8B-B14F-4D97-AF65-F5344CB8AC3E}">
        <p14:creationId xmlns:p14="http://schemas.microsoft.com/office/powerpoint/2010/main" val="229262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6147" name="Content Placeholder 5"/>
          <p:cNvSpPr>
            <a:spLocks noGrp="1"/>
          </p:cNvSpPr>
          <p:nvPr>
            <p:ph idx="1"/>
          </p:nvPr>
        </p:nvSpPr>
        <p:spPr bwMode="auto">
          <a:xfrm>
            <a:off x="457200" y="1524000"/>
            <a:ext cx="8229600" cy="46021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d-ID" altLang="en-US" sz="2400" dirty="0">
                <a:solidFill>
                  <a:schemeClr val="tx1"/>
                </a:solidFill>
              </a:rPr>
              <a:t>Dapat menguraikan  Faktor-faktor yang mempengaruhi isi RM</a:t>
            </a:r>
            <a:endParaRPr lang="en-US" altLang="en-US" sz="24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Dapat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membedakan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jenis</a:t>
            </a:r>
            <a:r>
              <a:rPr lang="en-US" alt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cs typeface="Arial" panose="020B0604020202020204" pitchFamily="34" charset="0"/>
              </a:rPr>
              <a:t>pelayanan</a:t>
            </a:r>
            <a:endParaRPr lang="id-ID" altLang="en-US" sz="2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78967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SOMR</a:t>
            </a:r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GB" altLang="en-US" sz="2800" dirty="0" err="1">
                <a:cs typeface="Arial" panose="020B0604020202020204" pitchFamily="34" charset="0"/>
              </a:rPr>
              <a:t>Berorientasi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pada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sumber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pelayanan</a:t>
            </a:r>
            <a:endParaRPr lang="en-GB" altLang="en-US" sz="2800" dirty="0">
              <a:cs typeface="Arial" panose="020B0604020202020204" pitchFamily="34" charset="0"/>
            </a:endParaRPr>
          </a:p>
          <a:p>
            <a:pPr algn="just"/>
            <a:r>
              <a:rPr lang="en-GB" altLang="en-US" sz="2800" dirty="0" err="1">
                <a:cs typeface="Arial" panose="020B0604020202020204" pitchFamily="34" charset="0"/>
              </a:rPr>
              <a:t>Setiap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lembar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disusun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sec.kronologis</a:t>
            </a:r>
            <a:r>
              <a:rPr lang="en-GB" altLang="en-US" sz="2800" dirty="0">
                <a:cs typeface="Arial" panose="020B0604020202020204" pitchFamily="34" charset="0"/>
              </a:rPr>
              <a:t>. </a:t>
            </a:r>
            <a:r>
              <a:rPr lang="en-GB" altLang="en-US" sz="2800" dirty="0" err="1">
                <a:cs typeface="Arial" panose="020B0604020202020204" pitchFamily="34" charset="0"/>
              </a:rPr>
              <a:t>Contoh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Hasil</a:t>
            </a:r>
            <a:r>
              <a:rPr lang="en-GB" altLang="en-US" sz="2800" dirty="0">
                <a:cs typeface="Arial" panose="020B0604020202020204" pitchFamily="34" charset="0"/>
              </a:rPr>
              <a:t> lab </a:t>
            </a:r>
            <a:r>
              <a:rPr lang="en-GB" altLang="en-US" sz="2800" dirty="0" err="1">
                <a:cs typeface="Arial" panose="020B0604020202020204" pitchFamily="34" charset="0"/>
              </a:rPr>
              <a:t>dengn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hasil</a:t>
            </a:r>
            <a:r>
              <a:rPr lang="en-GB" altLang="en-US" sz="2800" dirty="0">
                <a:cs typeface="Arial" panose="020B0604020202020204" pitchFamily="34" charset="0"/>
              </a:rPr>
              <a:t> lab </a:t>
            </a:r>
            <a:r>
              <a:rPr lang="en-GB" altLang="en-US" sz="2800" dirty="0" err="1">
                <a:cs typeface="Arial" panose="020B0604020202020204" pitchFamily="34" charset="0"/>
              </a:rPr>
              <a:t>disusun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secara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kronologis</a:t>
            </a:r>
            <a:endParaRPr lang="en-GB" altLang="en-US" sz="2800" dirty="0">
              <a:cs typeface="Arial" panose="020B0604020202020204" pitchFamily="34" charset="0"/>
            </a:endParaRPr>
          </a:p>
          <a:p>
            <a:pPr algn="just"/>
            <a:r>
              <a:rPr lang="en-GB" altLang="en-US" sz="2800" dirty="0" err="1">
                <a:cs typeface="Arial" panose="020B0604020202020204" pitchFamily="34" charset="0"/>
              </a:rPr>
              <a:t>Saat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dirawat</a:t>
            </a:r>
            <a:r>
              <a:rPr lang="en-GB" altLang="en-US" sz="2800" dirty="0">
                <a:cs typeface="Arial" panose="020B0604020202020204" pitchFamily="34" charset="0"/>
              </a:rPr>
              <a:t> paling </a:t>
            </a:r>
            <a:r>
              <a:rPr lang="en-GB" altLang="en-US" sz="2800" dirty="0" err="1">
                <a:cs typeface="Arial" panose="020B0604020202020204" pitchFamily="34" charset="0"/>
              </a:rPr>
              <a:t>atas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adalah</a:t>
            </a:r>
            <a:r>
              <a:rPr lang="en-GB" altLang="en-US" sz="2800" dirty="0">
                <a:cs typeface="Arial" panose="020B0604020202020204" pitchFamily="34" charset="0"/>
              </a:rPr>
              <a:t> yang </a:t>
            </a:r>
            <a:r>
              <a:rPr lang="en-GB" altLang="en-US" sz="2800" dirty="0" err="1">
                <a:cs typeface="Arial" panose="020B0604020202020204" pitchFamily="34" charset="0"/>
              </a:rPr>
              <a:t>terbaru</a:t>
            </a:r>
            <a:r>
              <a:rPr lang="en-GB" altLang="en-US" sz="2800" dirty="0">
                <a:cs typeface="Arial" panose="020B0604020202020204" pitchFamily="34" charset="0"/>
              </a:rPr>
              <a:t>, </a:t>
            </a:r>
            <a:r>
              <a:rPr lang="en-GB" altLang="en-US" sz="2800" dirty="0" err="1">
                <a:cs typeface="Arial" panose="020B0604020202020204" pitchFamily="34" charset="0"/>
              </a:rPr>
              <a:t>sesudah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pasien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pulang</a:t>
            </a:r>
            <a:r>
              <a:rPr lang="en-GB" altLang="en-US" sz="2800" dirty="0">
                <a:cs typeface="Arial" panose="020B0604020202020204" pitchFamily="34" charset="0"/>
              </a:rPr>
              <a:t>  </a:t>
            </a:r>
            <a:r>
              <a:rPr lang="en-GB" altLang="en-US" sz="2800" dirty="0" err="1">
                <a:cs typeface="Arial" panose="020B0604020202020204" pitchFamily="34" charset="0"/>
              </a:rPr>
              <a:t>Catatan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lembaran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disusun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kembali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dari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awal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sampai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akhir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secara</a:t>
            </a:r>
            <a:r>
              <a:rPr lang="en-GB" altLang="en-US" sz="2800" dirty="0"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cs typeface="Arial" panose="020B0604020202020204" pitchFamily="34" charset="0"/>
              </a:rPr>
              <a:t>kronologis</a:t>
            </a:r>
            <a:r>
              <a:rPr lang="en-GB" altLang="en-US" sz="2800" dirty="0">
                <a:cs typeface="Arial" panose="020B0604020202020204" pitchFamily="34" charset="0"/>
              </a:rPr>
              <a:t>.</a:t>
            </a:r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11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0"/>
            <a:ext cx="7010400" cy="762000"/>
          </a:xfrm>
        </p:spPr>
        <p:txBody>
          <a:bodyPr/>
          <a:lstStyle/>
          <a:p>
            <a:pPr algn="ctr"/>
            <a:r>
              <a:rPr lang="en-US" altLang="en-US"/>
              <a:t>SOMR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 bwMode="auto">
          <a:xfrm>
            <a:off x="381000" y="1524000"/>
            <a:ext cx="8534400" cy="5029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n-GB" alt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Keuntungan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SOMR :</a:t>
            </a: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terorganisir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memudahkan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yankes</a:t>
            </a: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GB" alt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Kerugian</a:t>
            </a:r>
            <a:r>
              <a:rPr lang="en-GB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SOMR :</a:t>
            </a: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mungkin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cepat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pasien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terkumpul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problem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integrasi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berikutnya</a:t>
            </a: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96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POMR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sz="2400" dirty="0" err="1"/>
              <a:t>Diperkenalkan</a:t>
            </a:r>
            <a:r>
              <a:rPr lang="en-GB" altLang="en-US" sz="2400" dirty="0"/>
              <a:t> </a:t>
            </a:r>
            <a:r>
              <a:rPr lang="en-GB" altLang="en-US" sz="2400" dirty="0" err="1"/>
              <a:t>oleh</a:t>
            </a:r>
            <a:r>
              <a:rPr lang="en-GB" altLang="en-US" sz="2400" dirty="0"/>
              <a:t> Lawrence L. Weed, WD </a:t>
            </a:r>
            <a:r>
              <a:rPr lang="en-GB" altLang="en-US" sz="2400" dirty="0" err="1"/>
              <a:t>tahun</a:t>
            </a:r>
            <a:r>
              <a:rPr lang="en-GB" altLang="en-US" sz="2400" dirty="0"/>
              <a:t> 1960.</a:t>
            </a:r>
            <a:endParaRPr lang="sv-SE" altLang="en-US" sz="2400" dirty="0"/>
          </a:p>
          <a:p>
            <a:pPr algn="just"/>
            <a:r>
              <a:rPr lang="sv-SE" altLang="en-US" sz="2400" dirty="0"/>
              <a:t>Dokter menyimpulkan dan mengikuti setiap problem klinis secara individu (sendiri-sendiri) dan memecahkan masalah tersebut secara bersama-sama.</a:t>
            </a:r>
          </a:p>
          <a:p>
            <a:pPr algn="just"/>
            <a:r>
              <a:rPr lang="sv-SE" altLang="en-US" sz="2400" dirty="0"/>
              <a:t>POMR mempunyai 4 bagian  :</a:t>
            </a:r>
            <a:endParaRPr lang="en-US" alt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56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6362700" cy="862013"/>
          </a:xfrm>
        </p:spPr>
        <p:txBody>
          <a:bodyPr/>
          <a:lstStyle/>
          <a:p>
            <a:pPr algn="ctr"/>
            <a:r>
              <a:rPr lang="en-US" altLang="en-US"/>
              <a:t>POMR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3307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POMR mempunyai 4 bagian  :</a:t>
            </a:r>
            <a:endParaRPr lang="en-GB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Data Base (Data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Dasar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Problem List (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Daftar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Masalah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Progress Notes (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Catatan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Perkembangan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Initial Plan (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Rencana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dirty="0" err="1">
                <a:solidFill>
                  <a:schemeClr val="tx1"/>
                </a:solidFill>
                <a:cs typeface="Arial" panose="020B0604020202020204" pitchFamily="34" charset="0"/>
              </a:rPr>
              <a:t>Awal</a:t>
            </a:r>
            <a:r>
              <a:rPr lang="en-GB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326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010400" cy="838200"/>
          </a:xfrm>
        </p:spPr>
        <p:txBody>
          <a:bodyPr/>
          <a:lstStyle/>
          <a:p>
            <a:pPr algn="ctr"/>
            <a:r>
              <a:rPr lang="sv-SE" altLang="en-US" sz="3600" u="sng"/>
              <a:t>Keuntungan POMR</a:t>
            </a:r>
            <a:endParaRPr lang="en-US" altLang="en-US" sz="3600" u="sng"/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 bwMode="auto">
          <a:xfrm>
            <a:off x="914400" y="1524000"/>
            <a:ext cx="7924800" cy="441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Dokter diharapkan untuk mempertimbangkan seluruh problem pasien dalam segala keadaan.</a:t>
            </a: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Catatan jelas :</a:t>
            </a: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Mengidentifikasikan tujuan dan metode pengobatan.</a:t>
            </a: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Pendidikan Medis (Lengkapnya catatan dari dokter)</a:t>
            </a: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Proses menjaga mutu lebih mudah sebab data telah tersusun.</a:t>
            </a:r>
            <a:endParaRPr lang="sv-SE" altLang="en-US" sz="2800" u="sng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678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en-US" sz="3200"/>
              <a:t>Kerugian</a:t>
            </a:r>
            <a:r>
              <a:rPr lang="en-US" altLang="en-US" sz="3200"/>
              <a:t> POMR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buFont typeface="Wingdings" panose="05000000000000000000" pitchFamily="2" charset="2"/>
              <a:buNone/>
            </a:pPr>
            <a:endParaRPr lang="sv-SE" altLang="en-US" sz="28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sv-SE" altLang="en-US" sz="2800" dirty="0">
                <a:latin typeface="+mj-lt"/>
                <a:cs typeface="Arial" panose="020B0604020202020204" pitchFamily="34" charset="0"/>
              </a:rPr>
              <a:t>Pelatihan dan tanggung jawab tambahan bagi staf profesional dan staf medis.</a:t>
            </a:r>
          </a:p>
          <a:p>
            <a:pPr algn="just"/>
            <a:r>
              <a:rPr lang="sv-SE" altLang="en-US" sz="2800" dirty="0">
                <a:latin typeface="+mj-lt"/>
                <a:cs typeface="Arial" panose="020B0604020202020204" pitchFamily="34" charset="0"/>
              </a:rPr>
              <a:t>Tidak banyak fasilitas pelayanan akut melaksanakan POMR secara penuh, banyak dari profesional kesehatan menggunakan SOAP form dari Progress Notes.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5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IMR</a:t>
            </a:r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r>
              <a:rPr lang="sv-SE" altLang="en-US" sz="2800" dirty="0">
                <a:cs typeface="Arial" panose="020B0604020202020204" pitchFamily="34" charset="0"/>
              </a:rPr>
              <a:t>Seluruh form disusun secara kronologis. Di Nurse Station disusun dengan yang terbaru di paling atas untuk seluruh jenis pelayanan. Saat pulang, disusun kembali dari awal sampai akhir. </a:t>
            </a:r>
            <a:endParaRPr lang="sv-SE" altLang="en-US" sz="2800" u="sng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sv-SE" altLang="en-US" sz="2800" u="sng" dirty="0">
                <a:cs typeface="Arial" panose="020B0604020202020204" pitchFamily="34" charset="0"/>
              </a:rPr>
              <a:t>Kunci dari IMR adalah seluruh sumber pemberi pelayanan dijadikan satu.</a:t>
            </a:r>
          </a:p>
          <a:p>
            <a:pPr algn="just">
              <a:lnSpc>
                <a:spcPct val="80000"/>
              </a:lnSpc>
            </a:pPr>
            <a:r>
              <a:rPr lang="sv-SE" altLang="en-US" sz="2800" dirty="0">
                <a:cs typeface="Arial" panose="020B0604020202020204" pitchFamily="34" charset="0"/>
              </a:rPr>
              <a:t>Umumnya : integrasi catatan perkembangan (Progress notes) an semua pemberi pelayanan membuat catatan pada form yang sama</a:t>
            </a:r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3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DA84473-8B86-4035-90A4-23236DACA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010400" cy="5794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IMR</a:t>
            </a: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 bwMode="auto">
          <a:xfrm>
            <a:off x="609600" y="1371600"/>
            <a:ext cx="80772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sv-SE" altLang="en-US" sz="2800" u="sng" dirty="0">
                <a:solidFill>
                  <a:schemeClr val="tx1"/>
                </a:solidFill>
                <a:cs typeface="Arial" panose="020B0604020202020204" pitchFamily="34" charset="0"/>
              </a:rPr>
              <a:t>Keuntungan :</a:t>
            </a:r>
            <a:endParaRPr lang="sv-SE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Perkembangan pasien dapat diketahui secara cepat, oleh karena seluruh catatan disatukan. Mengurangi jumlah formdan mendorong pelayanan kesehatan bekerja secara tim.</a:t>
            </a:r>
            <a:endParaRPr lang="sv-SE" altLang="en-US" sz="2800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sv-SE" altLang="en-US" sz="2800" u="sng" dirty="0">
                <a:solidFill>
                  <a:schemeClr val="tx1"/>
                </a:solidFill>
                <a:cs typeface="Arial" panose="020B0604020202020204" pitchFamily="34" charset="0"/>
              </a:rPr>
              <a:t>Kerugian :</a:t>
            </a:r>
            <a:endParaRPr lang="sv-SE" altLang="en-US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Hanya 1 orang pemberi pelayanan yang dapat mencatat perkembangan pasien pada satu waktu.</a:t>
            </a:r>
          </a:p>
          <a:p>
            <a:pPr algn="just"/>
            <a:r>
              <a:rPr lang="sv-SE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Sulit mengidentifikasi pekerjaan perorangan</a:t>
            </a:r>
            <a:r>
              <a:rPr lang="en-US" altLang="en-US" sz="28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264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838200"/>
            <a:ext cx="6934200" cy="1006475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altLang="en-US" sz="3000">
                <a:latin typeface="Arial" panose="020B0604020202020204" pitchFamily="34" charset="0"/>
                <a:cs typeface="Arial" panose="020B0604020202020204" pitchFamily="34" charset="0"/>
              </a:rPr>
              <a:t>Computer-Based </a:t>
            </a:r>
            <a:br>
              <a:rPr lang="en-US" altLang="en-US" sz="3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000">
                <a:latin typeface="Arial" panose="020B0604020202020204" pitchFamily="34" charset="0"/>
                <a:cs typeface="Arial" panose="020B0604020202020204" pitchFamily="34" charset="0"/>
              </a:rPr>
              <a:t>Patients Record (CPR)</a:t>
            </a:r>
          </a:p>
        </p:txBody>
      </p:sp>
      <p:sp>
        <p:nvSpPr>
          <p:cNvPr id="57347" name="Rectangle 2"/>
          <p:cNvSpPr>
            <a:spLocks noGrp="1"/>
          </p:cNvSpPr>
          <p:nvPr>
            <p:ph idx="1"/>
          </p:nvPr>
        </p:nvSpPr>
        <p:spPr bwMode="auto">
          <a:xfrm>
            <a:off x="533400" y="2057400"/>
            <a:ext cx="80772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Definisi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: an electronics patient record that resides in a system specifically designed to support users for providing accessibility to complete and accurate data, alerts, reminders, clinical decision, support system, links to medical knowledge, and other aids., </a:t>
            </a:r>
          </a:p>
          <a:p>
            <a:pPr lvl="1" algn="just"/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Evolusi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dari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RM</a:t>
            </a:r>
          </a:p>
          <a:p>
            <a:pPr lvl="1" algn="just"/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Masalah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dari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RM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tradisional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dapat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diatasi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sentralisasi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dalam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komputer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dapat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den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gan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mudah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diupdate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dikopi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u.backup</a:t>
            </a:r>
            <a:r>
              <a:rPr lang="en-US" altLang="en-US" sz="24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7228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altLang="en-US" sz="3000">
                <a:latin typeface="Arial" panose="020B0604020202020204" pitchFamily="34" charset="0"/>
                <a:cs typeface="Arial" panose="020B0604020202020204" pitchFamily="34" charset="0"/>
              </a:rPr>
              <a:t>Keuntungan CPR</a:t>
            </a:r>
          </a:p>
        </p:txBody>
      </p:sp>
      <p:sp>
        <p:nvSpPr>
          <p:cNvPr id="59395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800" dirty="0" err="1">
                <a:cs typeface="Arial" panose="020B0604020202020204" pitchFamily="34" charset="0"/>
              </a:rPr>
              <a:t>Dapat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mengakses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informasi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secara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cepat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mudah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800" dirty="0" err="1">
                <a:cs typeface="Arial" panose="020B0604020202020204" pitchFamily="34" charset="0"/>
              </a:rPr>
              <a:t>Mudah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diduplikasi</a:t>
            </a:r>
            <a:r>
              <a:rPr lang="en-US" altLang="en-US" sz="2800" dirty="0">
                <a:cs typeface="Arial" panose="020B0604020202020204" pitchFamily="34" charset="0"/>
              </a:rPr>
              <a:t>/ kopi </a:t>
            </a:r>
            <a:r>
              <a:rPr lang="en-US" altLang="en-US" sz="2800" dirty="0" err="1">
                <a:cs typeface="Arial" panose="020B0604020202020204" pitchFamily="34" charset="0"/>
              </a:rPr>
              <a:t>sebagai</a:t>
            </a:r>
            <a:r>
              <a:rPr lang="en-US" altLang="en-US" sz="2800" dirty="0">
                <a:cs typeface="Arial" panose="020B0604020202020204" pitchFamily="34" charset="0"/>
              </a:rPr>
              <a:t> back up </a:t>
            </a:r>
            <a:r>
              <a:rPr lang="en-US" altLang="en-US" sz="2800" dirty="0" err="1">
                <a:cs typeface="Arial" panose="020B0604020202020204" pitchFamily="34" charset="0"/>
              </a:rPr>
              <a:t>bila</a:t>
            </a:r>
            <a:r>
              <a:rPr lang="en-US" altLang="en-US" sz="2800" dirty="0">
                <a:cs typeface="Arial" panose="020B0604020202020204" pitchFamily="34" charset="0"/>
              </a:rPr>
              <a:t> inf. </a:t>
            </a:r>
            <a:r>
              <a:rPr lang="en-US" altLang="en-US" sz="2800" dirty="0" err="1">
                <a:cs typeface="Arial" panose="020B0604020202020204" pitchFamily="34" charset="0"/>
              </a:rPr>
              <a:t>Asli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hilang</a:t>
            </a:r>
            <a:r>
              <a:rPr lang="en-US" altLang="en-US" sz="2800" dirty="0">
                <a:cs typeface="Arial" panose="020B0604020202020204" pitchFamily="34" charset="0"/>
              </a:rPr>
              <a:t>/ </a:t>
            </a:r>
            <a:r>
              <a:rPr lang="en-US" altLang="en-US" sz="2800" dirty="0" err="1">
                <a:cs typeface="Arial" panose="020B0604020202020204" pitchFamily="34" charset="0"/>
              </a:rPr>
              <a:t>rusak</a:t>
            </a:r>
            <a:endParaRPr lang="en-US" altLang="en-US" sz="2800" dirty="0">
              <a:cs typeface="Arial" panose="020B0604020202020204" pitchFamily="34" charset="0"/>
            </a:endParaRPr>
          </a:p>
          <a:p>
            <a:pPr algn="just"/>
            <a:r>
              <a:rPr lang="en-US" altLang="en-US" sz="2800" dirty="0" err="1">
                <a:cs typeface="Arial" panose="020B0604020202020204" pitchFamily="34" charset="0"/>
              </a:rPr>
              <a:t>Dapat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dengan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mudah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mengubah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penampilan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cs typeface="Arial" panose="020B0604020202020204" pitchFamily="34" charset="0"/>
              </a:rPr>
              <a:t>informasi</a:t>
            </a:r>
            <a:r>
              <a:rPr lang="en-US" altLang="en-US" sz="2800" dirty="0">
                <a:cs typeface="Arial" panose="020B0604020202020204" pitchFamily="34" charset="0"/>
              </a:rPr>
              <a:t> </a:t>
            </a:r>
          </a:p>
          <a:p>
            <a:pPr algn="just"/>
            <a:endParaRPr lang="en-US" altLang="en-US" sz="2800" dirty="0">
              <a:cs typeface="Arial" panose="020B0604020202020204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5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/>
              <a:t>ISI DAN STRUKTUR RM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dokumentasi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pasien</a:t>
            </a:r>
            <a:r>
              <a:rPr lang="en-US" altLang="en-US" sz="2400" dirty="0"/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komunikasi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antar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kesehatan</a:t>
            </a:r>
            <a:endParaRPr lang="en-US" alt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Penelitian</a:t>
            </a:r>
            <a:r>
              <a:rPr lang="en-US" altLang="en-US" sz="2400" dirty="0"/>
              <a:t> 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Kesmas</a:t>
            </a:r>
            <a:r>
              <a:rPr lang="en-US" altLang="en-US" sz="2400" dirty="0"/>
              <a:t>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pendidikan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aktivitas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penelitian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medis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pelatihan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profesional</a:t>
            </a:r>
            <a:r>
              <a:rPr lang="en-US" altLang="en-US" sz="2400" dirty="0"/>
              <a:t>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peningkatan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kinerja</a:t>
            </a:r>
            <a:r>
              <a:rPr lang="en-US" altLang="en-US" sz="2400" dirty="0"/>
              <a:t> (performance improvement),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2400" dirty="0" err="1"/>
              <a:t>perencanaan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strategi</a:t>
            </a:r>
            <a:endParaRPr lang="en-US" alt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45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 algn="ctr"/>
            <a:r>
              <a:rPr lang="en-US" altLang="en-US" sz="3000"/>
              <a:t>Kerugian CPR</a:t>
            </a:r>
          </a:p>
        </p:txBody>
      </p:sp>
      <p:sp>
        <p:nvSpPr>
          <p:cNvPr id="61443" name="Rectangle 3"/>
          <p:cNvSpPr>
            <a:spLocks noGrp="1"/>
          </p:cNvSpPr>
          <p:nvPr>
            <p:ph idx="1"/>
          </p:nvPr>
        </p:nvSpPr>
        <p:spPr bwMode="auto">
          <a:xfrm>
            <a:off x="304800" y="1693547"/>
            <a:ext cx="8229600" cy="452596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Sulit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menyamakan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model data,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istilah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arti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elemen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data </a:t>
            </a:r>
          </a:p>
          <a:p>
            <a:pPr algn="just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Sulit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memenuhi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kebutuhan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dari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banyak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user 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masing-masing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bagian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mempunyai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kepentingan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yang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berbeda</a:t>
            </a:r>
            <a:endParaRPr lang="en-US" altLang="en-US" sz="2800" dirty="0">
              <a:latin typeface="+mj-lt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Standarisasi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lemah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standar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nasional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belum</a:t>
            </a:r>
            <a:r>
              <a:rPr lang="en-US" altLang="en-US" sz="28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ada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Adanya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ancaman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keamanan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kerahasiaan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informasi</a:t>
            </a:r>
            <a:endParaRPr lang="en-US" altLang="en-US" sz="28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n-US" altLang="en-US" sz="2800" dirty="0" err="1">
                <a:latin typeface="+mj-lt"/>
                <a:cs typeface="Arial" panose="020B0604020202020204" pitchFamily="34" charset="0"/>
              </a:rPr>
              <a:t>Beaya</a:t>
            </a:r>
            <a:r>
              <a:rPr lang="en-US" altLang="en-US" sz="2800" dirty="0">
                <a:latin typeface="+mj-lt"/>
                <a:cs typeface="Arial" panose="020B0604020202020204" pitchFamily="34" charset="0"/>
              </a:rPr>
              <a:t> &gt;&gt;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4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D62614B-7C4C-4653-9658-61DAD8116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CPR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Masa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depan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Standarisasi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dikumpul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perencana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yankes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Link all systems</a:t>
            </a: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Standarisasi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koding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definisi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medis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Menetapkan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memonitor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tampilan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Buat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aturan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keamanan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kerahasiaan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rekaman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pasien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Menjaga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rekaman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otomatis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Mendistribusi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data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lengkap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perencana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pemberi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bertj.u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kenerja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mutu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4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>
          <a:xfrm>
            <a:off x="1589088" y="762000"/>
            <a:ext cx="7010400" cy="1295400"/>
          </a:xfrm>
        </p:spPr>
        <p:txBody>
          <a:bodyPr/>
          <a:lstStyle/>
          <a:p>
            <a:pPr algn="ctr"/>
            <a:r>
              <a:rPr lang="en-US" altLang="en-US"/>
              <a:t>Paper-Based.MR</a:t>
            </a:r>
            <a:br>
              <a:rPr lang="en-US" altLang="en-US">
                <a:sym typeface="Wingdings" panose="05000000000000000000" pitchFamily="2" charset="2"/>
              </a:rPr>
            </a:br>
            <a:r>
              <a:rPr lang="en-US" altLang="en-US">
                <a:sym typeface="Wingdings" panose="05000000000000000000" pitchFamily="2" charset="2"/>
              </a:rPr>
              <a:t>System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990600" y="1828800"/>
          <a:ext cx="7467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786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010400" cy="1079500"/>
          </a:xfrm>
        </p:spPr>
        <p:txBody>
          <a:bodyPr/>
          <a:lstStyle/>
          <a:p>
            <a:pPr algn="ctr"/>
            <a:r>
              <a:rPr lang="en-US" altLang="en-US" sz="3000"/>
              <a:t>Sebagai alat dokumentasi asuhan pasien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 bwMode="auto">
          <a:xfrm>
            <a:off x="228600" y="1981200"/>
            <a:ext cx="7543800" cy="441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Isi RM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mengandung</a:t>
            </a:r>
            <a:r>
              <a:rPr lang="en-US" altLang="en-US" sz="2400" dirty="0"/>
              <a:t>:</a:t>
            </a:r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err="1"/>
              <a:t>Perencanaan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pengelolaan</a:t>
            </a:r>
            <a:r>
              <a:rPr lang="en-US" altLang="en-US" dirty="0"/>
              <a:t> </a:t>
            </a:r>
            <a:r>
              <a:rPr lang="en-US" altLang="en-US" dirty="0" err="1"/>
              <a:t>diagnostik</a:t>
            </a:r>
            <a:r>
              <a:rPr lang="en-US" altLang="en-US" dirty="0"/>
              <a:t>, </a:t>
            </a:r>
            <a:r>
              <a:rPr lang="en-US" altLang="en-US" dirty="0" err="1"/>
              <a:t>terapi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pelayanan</a:t>
            </a:r>
            <a:r>
              <a:rPr lang="en-US" altLang="en-US" dirty="0"/>
              <a:t> </a:t>
            </a:r>
            <a:r>
              <a:rPr lang="en-US" altLang="en-US" dirty="0" err="1"/>
              <a:t>perawatan</a:t>
            </a:r>
            <a:endParaRPr lang="en-US" altLang="en-US" dirty="0"/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err="1"/>
              <a:t>Evaluasi</a:t>
            </a:r>
            <a:r>
              <a:rPr lang="en-US" altLang="en-US" dirty="0"/>
              <a:t> </a:t>
            </a:r>
            <a:r>
              <a:rPr lang="en-US" altLang="en-US" dirty="0" err="1"/>
              <a:t>kelengkapan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ketepatan</a:t>
            </a:r>
            <a:r>
              <a:rPr lang="en-US" altLang="en-US" dirty="0"/>
              <a:t> </a:t>
            </a:r>
            <a:r>
              <a:rPr lang="en-US" altLang="en-US" dirty="0" err="1"/>
              <a:t>asuhan</a:t>
            </a:r>
            <a:endParaRPr lang="en-US" altLang="en-US" dirty="0"/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/>
              <a:t>Hal yang </a:t>
            </a:r>
            <a:r>
              <a:rPr lang="en-US" altLang="en-US" dirty="0" err="1"/>
              <a:t>berkaitan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reimbursement claims ( </a:t>
            </a:r>
            <a:r>
              <a:rPr lang="en-US" altLang="en-US" dirty="0" err="1"/>
              <a:t>penagihan</a:t>
            </a:r>
            <a:r>
              <a:rPr lang="en-US" altLang="en-US" dirty="0"/>
              <a:t>)</a:t>
            </a:r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dirty="0" err="1"/>
              <a:t>Perlindungan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pasien</a:t>
            </a:r>
            <a:r>
              <a:rPr lang="en-US" altLang="en-US" dirty="0"/>
              <a:t>, </a:t>
            </a:r>
            <a:r>
              <a:rPr lang="en-US" altLang="en-US" dirty="0" err="1"/>
              <a:t>institusi</a:t>
            </a:r>
            <a:r>
              <a:rPr lang="en-US" altLang="en-US" dirty="0"/>
              <a:t> </a:t>
            </a:r>
            <a:r>
              <a:rPr lang="en-US" altLang="en-US" dirty="0" err="1"/>
              <a:t>yankes</a:t>
            </a:r>
            <a:r>
              <a:rPr lang="en-US" altLang="en-US" dirty="0"/>
              <a:t>, </a:t>
            </a:r>
            <a:r>
              <a:rPr lang="en-US" altLang="en-US" dirty="0" err="1"/>
              <a:t>pemberi</a:t>
            </a:r>
            <a:r>
              <a:rPr lang="en-US" altLang="en-US" dirty="0"/>
              <a:t> </a:t>
            </a:r>
            <a:r>
              <a:rPr lang="en-US" altLang="en-US" dirty="0" err="1"/>
              <a:t>asuhan</a:t>
            </a:r>
            <a:r>
              <a:rPr lang="en-US" altLang="en-US" dirty="0"/>
              <a:t> </a:t>
            </a:r>
            <a:r>
              <a:rPr lang="en-US" altLang="en-US" dirty="0" err="1"/>
              <a:t>kesehatan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692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/>
              <a:t>ISI RM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z="3200" dirty="0"/>
              <a:t>Data </a:t>
            </a:r>
            <a:r>
              <a:rPr lang="en-US" altLang="en-US" sz="3200" dirty="0" err="1"/>
              <a:t>administrasi</a:t>
            </a:r>
            <a:r>
              <a:rPr lang="en-US" altLang="en-US" sz="3200" dirty="0">
                <a:sym typeface="Wingdings" panose="05000000000000000000" pitchFamily="2" charset="2"/>
              </a:rPr>
              <a:t> </a:t>
            </a:r>
          </a:p>
          <a:p>
            <a:pPr lvl="1" algn="just"/>
            <a:r>
              <a:rPr lang="en-US" altLang="en-US" sz="3200" dirty="0" err="1">
                <a:sym typeface="Wingdings" panose="05000000000000000000" pitchFamily="2" charset="2"/>
              </a:rPr>
              <a:t>Informasi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demografi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dan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keuangan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pasien</a:t>
            </a:r>
            <a:r>
              <a:rPr lang="en-US" altLang="en-US" sz="3200" dirty="0">
                <a:sym typeface="Wingdings" panose="05000000000000000000" pitchFamily="2" charset="2"/>
              </a:rPr>
              <a:t>.</a:t>
            </a:r>
          </a:p>
          <a:p>
            <a:pPr lvl="1" algn="just"/>
            <a:r>
              <a:rPr lang="en-US" altLang="en-US" sz="3200" dirty="0">
                <a:sym typeface="Wingdings" panose="05000000000000000000" pitchFamily="2" charset="2"/>
              </a:rPr>
              <a:t>Surat </a:t>
            </a:r>
            <a:r>
              <a:rPr lang="en-US" altLang="en-US" sz="3200" dirty="0" err="1">
                <a:sym typeface="Wingdings" panose="05000000000000000000" pitchFamily="2" charset="2"/>
              </a:rPr>
              <a:t>pernyataan</a:t>
            </a:r>
            <a:r>
              <a:rPr lang="en-US" altLang="en-US" sz="3200" dirty="0"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sym typeface="Wingdings" panose="05000000000000000000" pitchFamily="2" charset="2"/>
              </a:rPr>
              <a:t>surat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kuasa</a:t>
            </a:r>
            <a:r>
              <a:rPr lang="en-US" altLang="en-US" sz="3200" dirty="0">
                <a:sym typeface="Wingdings" panose="05000000000000000000" pitchFamily="2" charset="2"/>
              </a:rPr>
              <a:t>, </a:t>
            </a:r>
            <a:r>
              <a:rPr lang="en-US" altLang="en-US" sz="3200" dirty="0" err="1">
                <a:sym typeface="Wingdings" panose="05000000000000000000" pitchFamily="2" charset="2"/>
              </a:rPr>
              <a:t>dan</a:t>
            </a:r>
            <a:r>
              <a:rPr lang="en-US" altLang="en-US" sz="3200" dirty="0">
                <a:sym typeface="Wingdings" panose="05000000000000000000" pitchFamily="2" charset="2"/>
              </a:rPr>
              <a:t> </a:t>
            </a:r>
            <a:r>
              <a:rPr lang="en-US" altLang="en-US" sz="3200" dirty="0" err="1">
                <a:sym typeface="Wingdings" panose="05000000000000000000" pitchFamily="2" charset="2"/>
              </a:rPr>
              <a:t>lainnya</a:t>
            </a:r>
            <a:endParaRPr lang="en-US" altLang="en-US" sz="3200" dirty="0">
              <a:sym typeface="Wingdings" panose="05000000000000000000" pitchFamily="2" charset="2"/>
            </a:endParaRPr>
          </a:p>
          <a:p>
            <a:pPr algn="just"/>
            <a:r>
              <a:rPr lang="en-US" altLang="en-US" sz="3200" dirty="0">
                <a:sym typeface="Wingdings" panose="05000000000000000000" pitchFamily="2" charset="2"/>
              </a:rPr>
              <a:t>Data </a:t>
            </a:r>
            <a:r>
              <a:rPr lang="en-US" altLang="en-US" sz="3200" dirty="0" err="1">
                <a:sym typeface="Wingdings" panose="05000000000000000000" pitchFamily="2" charset="2"/>
              </a:rPr>
              <a:t>Klinis</a:t>
            </a:r>
            <a:endParaRPr lang="en-US" alt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5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ADMINISTRASI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Data </a:t>
            </a:r>
            <a:r>
              <a:rPr lang="en-US" altLang="en-US" sz="2400" dirty="0" err="1"/>
              <a:t>Demografi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Pasien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Informasi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keuangan</a:t>
            </a:r>
            <a:r>
              <a:rPr lang="en-US" altLang="en-US" sz="2400" dirty="0"/>
              <a:t>: Invoice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bukti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pembayaran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Surat </a:t>
            </a:r>
            <a:r>
              <a:rPr lang="en-US" altLang="en-US" sz="2400" dirty="0" err="1"/>
              <a:t>Kuasa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Surat </a:t>
            </a:r>
            <a:r>
              <a:rPr lang="en-US" altLang="en-US" sz="2400" dirty="0" err="1"/>
              <a:t>Persetujuan</a:t>
            </a:r>
            <a:r>
              <a:rPr lang="en-US" altLang="en-US" sz="2400" dirty="0"/>
              <a:t> (Informed consent)</a:t>
            </a:r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S.Persetujun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rawat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S.Persetujuan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tindakan</a:t>
            </a:r>
            <a:r>
              <a:rPr lang="en-US" altLang="en-US" sz="2100" dirty="0"/>
              <a:t>/</a:t>
            </a:r>
            <a:r>
              <a:rPr lang="en-US" altLang="en-US" sz="2100" dirty="0" err="1"/>
              <a:t>operasi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S.Persetujuan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masu</a:t>
            </a:r>
            <a:r>
              <a:rPr lang="en-US" altLang="en-US" sz="2100" dirty="0"/>
              <a:t> ICU/ICCU/NICU/PICU</a:t>
            </a:r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S.Penolakan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Tindakan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S.Permintaan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Pulang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Paksa</a:t>
            </a:r>
            <a:r>
              <a:rPr lang="en-US" altLang="en-US" sz="2100" dirty="0"/>
              <a:t> (against doctor advice)</a:t>
            </a:r>
          </a:p>
          <a:p>
            <a:pPr>
              <a:lnSpc>
                <a:spcPct val="80000"/>
              </a:lnSpc>
            </a:pPr>
            <a:r>
              <a:rPr lang="en-US" altLang="en-US" sz="2400" dirty="0" err="1"/>
              <a:t>S.Keterangan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lainnya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ditandatangani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o.pasien</a:t>
            </a:r>
            <a:endParaRPr lang="en-US" alt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5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81088" y="914400"/>
            <a:ext cx="7010400" cy="579438"/>
          </a:xfrm>
        </p:spPr>
        <p:txBody>
          <a:bodyPr/>
          <a:lstStyle/>
          <a:p>
            <a:r>
              <a:rPr lang="en-US" altLang="en-US" sz="3000"/>
              <a:t>Data Demografi Pasien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 bwMode="auto">
          <a:xfrm>
            <a:off x="471488" y="1828800"/>
            <a:ext cx="8229600" cy="4419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80000"/>
              </a:lnSpc>
            </a:pPr>
            <a:endParaRPr lang="en-US" altLang="en-US" sz="2100" dirty="0"/>
          </a:p>
          <a:p>
            <a:pPr marL="914400" lvl="1" indent="-45720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100" dirty="0" err="1"/>
              <a:t>Identitas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Pasien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/>
              <a:t>Nama </a:t>
            </a:r>
            <a:r>
              <a:rPr lang="en-US" altLang="en-US" sz="2100" dirty="0" err="1"/>
              <a:t>lengkap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pasien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/>
              <a:t>No.RM</a:t>
            </a:r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Alamat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Tempat</a:t>
            </a:r>
            <a:r>
              <a:rPr lang="en-US" altLang="en-US" sz="2100" dirty="0"/>
              <a:t>/ </a:t>
            </a:r>
            <a:r>
              <a:rPr lang="en-US" altLang="en-US" sz="2100" dirty="0" err="1"/>
              <a:t>Tanggal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lahir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Jenis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kelamin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 err="1"/>
              <a:t>Kewarganegaraan</a:t>
            </a:r>
            <a:r>
              <a:rPr lang="en-US" altLang="en-US" sz="2100" dirty="0"/>
              <a:t>/ </a:t>
            </a:r>
            <a:r>
              <a:rPr lang="en-US" altLang="en-US" sz="2100" dirty="0" err="1"/>
              <a:t>ras</a:t>
            </a:r>
            <a:r>
              <a:rPr lang="en-US" altLang="en-US" sz="2100" dirty="0"/>
              <a:t>/ </a:t>
            </a:r>
            <a:r>
              <a:rPr lang="en-US" altLang="en-US" sz="2100" dirty="0" err="1"/>
              <a:t>etnis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/>
              <a:t>Status </a:t>
            </a:r>
            <a:r>
              <a:rPr lang="en-US" altLang="en-US" sz="2100" dirty="0" err="1"/>
              <a:t>perkawinan</a:t>
            </a:r>
            <a:endParaRPr lang="en-US" altLang="en-US" sz="2100" dirty="0"/>
          </a:p>
          <a:p>
            <a:pPr lvl="1">
              <a:lnSpc>
                <a:spcPct val="80000"/>
              </a:lnSpc>
            </a:pPr>
            <a:r>
              <a:rPr lang="en-US" altLang="en-US" sz="2100" dirty="0"/>
              <a:t>Nama </a:t>
            </a:r>
            <a:r>
              <a:rPr lang="en-US" altLang="en-US" sz="2100" dirty="0" err="1"/>
              <a:t>dan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alamat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keluarg</a:t>
            </a:r>
            <a:endParaRPr lang="en-US" altLang="en-US" sz="2100" dirty="0"/>
          </a:p>
          <a:p>
            <a:pPr marL="914400" lvl="1" indent="-457200">
              <a:lnSpc>
                <a:spcPct val="80000"/>
              </a:lnSpc>
              <a:buFont typeface="+mj-lt"/>
              <a:buAutoNum type="arabicPeriod" startAt="2"/>
            </a:pPr>
            <a:r>
              <a:rPr lang="en-US" altLang="en-US" sz="2100" dirty="0" err="1"/>
              <a:t>Identitas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kel.terdekat</a:t>
            </a:r>
            <a:endParaRPr lang="en-US" altLang="en-US" sz="2100" dirty="0"/>
          </a:p>
          <a:p>
            <a:pPr marL="914400" lvl="1" indent="-457200">
              <a:lnSpc>
                <a:spcPct val="80000"/>
              </a:lnSpc>
              <a:buFont typeface="+mj-lt"/>
              <a:buAutoNum type="arabicPeriod" startAt="2"/>
            </a:pPr>
            <a:r>
              <a:rPr lang="en-US" altLang="en-US" sz="2100" dirty="0" err="1"/>
              <a:t>Identitas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Pihak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pembayar</a:t>
            </a:r>
            <a:endParaRPr lang="en-US" altLang="en-US" sz="2100" dirty="0"/>
          </a:p>
          <a:p>
            <a:pPr marL="914400" lvl="1" indent="-457200">
              <a:lnSpc>
                <a:spcPct val="80000"/>
              </a:lnSpc>
              <a:buFont typeface="+mj-lt"/>
              <a:buAutoNum type="arabicPeriod" startAt="2"/>
            </a:pPr>
            <a:endParaRPr lang="en-US" altLang="en-US" sz="2100" dirty="0"/>
          </a:p>
        </p:txBody>
      </p:sp>
    </p:spTree>
    <p:extLst>
      <p:ext uri="{BB962C8B-B14F-4D97-AF65-F5344CB8AC3E}">
        <p14:creationId xmlns:p14="http://schemas.microsoft.com/office/powerpoint/2010/main" val="303324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19275" y="717550"/>
            <a:ext cx="6653213" cy="582613"/>
          </a:xfrm>
        </p:spPr>
        <p:txBody>
          <a:bodyPr/>
          <a:lstStyle/>
          <a:p>
            <a:r>
              <a:rPr lang="en-US" altLang="en-US" sz="3000"/>
              <a:t>DATA RM R.JALAN</a:t>
            </a: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304800" y="1524000"/>
            <a:ext cx="7543800" cy="4800600"/>
          </a:xfrm>
        </p:spPr>
        <p:txBody>
          <a:bodyPr>
            <a:normAutofit lnSpcReduction="10000"/>
          </a:bodyPr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Data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demografi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Pasien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(Form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registrasi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Daftar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masalah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(Problem List)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bila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mempunyai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masalah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 &gt;1 (POMR) 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Pengkajian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Anamnesa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riwayat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penyakit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Cat.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Pengobatan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/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perawatan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sebelumnya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fisik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Diagnosa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awal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</a:t>
            </a: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Catatan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perkembangan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(SOAP)</a:t>
            </a: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konsultasi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Hasil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pemeriksaan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diagnostik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Surat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menyurat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Lembaran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lainnya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Surat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kuasa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Ringkasan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klinis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rawat</a:t>
            </a:r>
            <a:r>
              <a:rPr lang="en-US" altLang="en-US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jalan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39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19275" y="511175"/>
            <a:ext cx="6653213" cy="1079500"/>
          </a:xfrm>
        </p:spPr>
        <p:txBody>
          <a:bodyPr/>
          <a:lstStyle/>
          <a:p>
            <a:r>
              <a:rPr lang="en-US" altLang="en-US" sz="3600"/>
              <a:t>+an Data Rawat Jalan</a:t>
            </a:r>
            <a:br>
              <a:rPr lang="en-US" altLang="en-US" sz="3600"/>
            </a:br>
            <a:r>
              <a:rPr lang="en-US" altLang="en-US" sz="3600"/>
              <a:t>pada tindakan/ operasi 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 bwMode="auto">
          <a:xfrm>
            <a:off x="228600" y="1600200"/>
            <a:ext cx="73152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2057400"/>
            <a:ext cx="7543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Cat.Perawat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Kamar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Operasi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    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   (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Kondisi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Pre op-Op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dan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Post op)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Laporan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Operasi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ada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D/ pre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dan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post Op.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Hasil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PA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Alergi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obat</a:t>
            </a:r>
            <a:endParaRPr lang="en-US" altLang="en-US" sz="2800" dirty="0">
              <a:solidFill>
                <a:schemeClr val="tx2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Laporan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anestesi</a:t>
            </a:r>
            <a:endParaRPr lang="en-US" altLang="en-US" sz="2800" dirty="0">
              <a:solidFill>
                <a:schemeClr val="tx2"/>
              </a:solidFill>
              <a:latin typeface="+mj-lt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</a:pP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S.Persetujuan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Tindakan</a:t>
            </a:r>
            <a:r>
              <a:rPr lang="en-US" altLang="en-US" sz="2800" dirty="0">
                <a:solidFill>
                  <a:schemeClr val="tx2"/>
                </a:solidFill>
                <a:latin typeface="+mj-lt"/>
              </a:rPr>
              <a:t>/ </a:t>
            </a:r>
            <a:r>
              <a:rPr lang="en-US" altLang="en-US" sz="2800" dirty="0" err="1">
                <a:solidFill>
                  <a:schemeClr val="tx2"/>
                </a:solidFill>
                <a:latin typeface="+mj-lt"/>
              </a:rPr>
              <a:t>Operasi</a:t>
            </a:r>
            <a:endParaRPr lang="en-US" altLang="en-US" sz="2800" dirty="0">
              <a:solidFill>
                <a:schemeClr val="tx2"/>
              </a:solidFill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altLang="en-US" sz="28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5205956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47</TotalTime>
  <Words>1276</Words>
  <Application>Microsoft Office PowerPoint</Application>
  <PresentationFormat>On-screen Show (4:3)</PresentationFormat>
  <Paragraphs>242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0-Blanko-PPT-sesi-2-14 baru (1)</vt:lpstr>
      <vt:lpstr>Lily Widjaja, SKM.,MM.</vt:lpstr>
      <vt:lpstr>KEMAMPUAN AKHIR YANG DIHARAPKAN</vt:lpstr>
      <vt:lpstr>ISI DAN STRUKTUR RM</vt:lpstr>
      <vt:lpstr>Sebagai alat dokumentasi asuhan pasien</vt:lpstr>
      <vt:lpstr>ISI RM</vt:lpstr>
      <vt:lpstr>DATA ADMINISTRASI</vt:lpstr>
      <vt:lpstr>Data Demografi Pasien</vt:lpstr>
      <vt:lpstr>DATA RM R.JALAN</vt:lpstr>
      <vt:lpstr>+an Data Rawat Jalan pada tindakan/ operasi </vt:lpstr>
      <vt:lpstr>RM Pasien Gawat Darurat</vt:lpstr>
      <vt:lpstr>Komponen dasar RM R.Inap (u. Acute care)</vt:lpstr>
      <vt:lpstr>Komponen dasar RM R.Inap  (u. Acute care)</vt:lpstr>
      <vt:lpstr>Komponen dasar RM R.Inap (u. Acute care)</vt:lpstr>
      <vt:lpstr>Komponen dasar RM R.Inap (LTC)</vt:lpstr>
      <vt:lpstr>Komponen dasar RM R.Inap (LTC)</vt:lpstr>
      <vt:lpstr>Komponen dasar RM R.Inap  (Long Term care)</vt:lpstr>
      <vt:lpstr>Format RM</vt:lpstr>
      <vt:lpstr>Traditional (Paper-Based) MR</vt:lpstr>
      <vt:lpstr>PowerPoint Presentation</vt:lpstr>
      <vt:lpstr>SOMR</vt:lpstr>
      <vt:lpstr>SOMR</vt:lpstr>
      <vt:lpstr>POMR</vt:lpstr>
      <vt:lpstr>POMR</vt:lpstr>
      <vt:lpstr>Keuntungan POMR</vt:lpstr>
      <vt:lpstr>Kerugian POMR</vt:lpstr>
      <vt:lpstr>IMR</vt:lpstr>
      <vt:lpstr>IMR</vt:lpstr>
      <vt:lpstr>Computer-Based  Patients Record (CPR)</vt:lpstr>
      <vt:lpstr>Keuntungan CPR</vt:lpstr>
      <vt:lpstr>Kerugian CPR</vt:lpstr>
      <vt:lpstr>CPR Masa depan</vt:lpstr>
      <vt:lpstr>Paper-Based.MR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Lily Widjaja</cp:lastModifiedBy>
  <cp:revision>7</cp:revision>
  <dcterms:created xsi:type="dcterms:W3CDTF">2019-09-17T08:28:18Z</dcterms:created>
  <dcterms:modified xsi:type="dcterms:W3CDTF">2019-10-27T07:46:04Z</dcterms:modified>
</cp:coreProperties>
</file>