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683E9-E557-49C9-BE23-FCCEC81BD6D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20D92-C5C9-429A-8770-3CB634049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8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 dirty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073F27-45EF-429F-BF2C-343EE5C316AA}" type="slidenum">
              <a:rPr lang="id-ID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d-ID" altLang="en-US" sz="1300"/>
          </a:p>
        </p:txBody>
      </p:sp>
    </p:spTree>
    <p:extLst>
      <p:ext uri="{BB962C8B-B14F-4D97-AF65-F5344CB8AC3E}">
        <p14:creationId xmlns:p14="http://schemas.microsoft.com/office/powerpoint/2010/main" val="1257637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D3415B-2C93-4A86-A200-B85F56CAC474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 altLang="en-US" sz="13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3319005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557C5A-EC87-40EF-B969-491F01F618F1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en-US" sz="13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426300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A5DB0E-5843-4D02-8EB6-A611208DEF6F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 altLang="en-US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52669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F2558B-25A1-435B-80F7-5F1B0ECEC76B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008748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E3477A-0276-48DF-BEBA-95D061E2E81C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altLang="en-US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4199627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68B974-BC8D-483A-9B41-29825F1D7D43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altLang="en-US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70742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67B5D-AC91-4837-9AF7-25E45CFA8E2B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 sz="1300"/>
          </a:p>
        </p:txBody>
      </p:sp>
      <p:sp>
        <p:nvSpPr>
          <p:cNvPr id="1024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3958831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429EBF-5649-45CB-A8D3-97878304E646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83853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D113C8-595B-48A8-953B-6EB886C80F2D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 sz="1300"/>
          </a:p>
        </p:txBody>
      </p:sp>
      <p:sp>
        <p:nvSpPr>
          <p:cNvPr id="143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131808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4DA1E6-BD25-4161-A662-1553F908DFDB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 sz="1300"/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51719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85253B-A619-4E37-8819-682D58B57363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752009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090334-A66F-4259-A5B2-C47246B3D603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 sz="13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4035874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31F1CD-1D8E-4E1D-B927-DAA0AAAF17E7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184587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C23495-072B-4496-9C92-5378B157B647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altLang="en-US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362672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A0211-DFEB-4B93-9F94-F37AAF7C6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123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CE1C73-7F30-4EC1-9726-B8B85192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CF6DCA2-4E71-4A5D-8793-3A0D78F6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BB3DAB9-610D-43B1-B7D5-2588AE77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D992E-5D9C-41FD-B9C9-36985F7E2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2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2F304-E985-4AB0-917D-B176AFE1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1E9EC-CD24-46F7-A9F6-075E23BD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782CB-C1E8-49B7-A57B-DBB34CF9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F406-BD9B-4745-8B56-951A68C85C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499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F2B3C-B079-424A-9E37-6B20DC8BB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79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www.esaunggul.ac.id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7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SKM., MM.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AUDIT PENDOKUMENTASIAN RM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PENATAAN REKAM MEDIS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v-SE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PEDOMAN SUSUNAN  REKAM  MEDIS</a:t>
            </a:r>
            <a:r>
              <a:rPr lang="en-US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 RAWAT INAP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 bwMode="auto"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r>
              <a:rPr lang="en-GB" altLang="en-US" sz="2400" b="1" i="1"/>
              <a:t>SUSUNAN BERKAS REKAM MEDIS RAWAT INAP (ACUTE CARE )</a:t>
            </a:r>
            <a:r>
              <a:rPr lang="en-US" altLang="en-US" sz="2400" b="1" i="1"/>
              <a:t> 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Pasien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Dokter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Perawat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Pemberi pelayanan lainnya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84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dirty="0"/>
              <a:t>TINDAKAN</a:t>
            </a:r>
            <a:r>
              <a:rPr lang="en-US" altLang="en-US" dirty="0"/>
              <a:t>/OPERASI</a:t>
            </a:r>
            <a:endParaRPr lang="id-ID" altLang="en-US" dirty="0"/>
          </a:p>
        </p:txBody>
      </p:sp>
      <p:sp>
        <p:nvSpPr>
          <p:cNvPr id="23555" name="Content Placeholder 4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>
              <a:buFontTx/>
              <a:buNone/>
            </a:pPr>
            <a:r>
              <a:rPr lang="id-ID" altLang="en-US" sz="2000" b="1" dirty="0"/>
              <a:t>FORMULIR YANG DITAMBAHKAN:</a:t>
            </a:r>
          </a:p>
          <a:p>
            <a:pPr algn="l">
              <a:buFontTx/>
              <a:buNone/>
            </a:pPr>
            <a:r>
              <a:rPr lang="id-ID" altLang="en-US" sz="2000" b="1" dirty="0"/>
              <a:t>UNTUK RAWAT JALAN</a:t>
            </a:r>
          </a:p>
          <a:p>
            <a:pPr algn="l"/>
            <a:r>
              <a:rPr lang="id-ID" altLang="en-US" sz="2400" dirty="0"/>
              <a:t>Persetujuan tindakan medis</a:t>
            </a:r>
          </a:p>
          <a:p>
            <a:pPr algn="l"/>
            <a:r>
              <a:rPr lang="id-ID" altLang="en-US" sz="2400" dirty="0"/>
              <a:t>Persetujuan anestesi</a:t>
            </a:r>
          </a:p>
          <a:p>
            <a:pPr algn="l"/>
            <a:r>
              <a:rPr lang="id-ID" altLang="en-US" sz="2400" dirty="0"/>
              <a:t>Catatan tindakan (lap </a:t>
            </a:r>
            <a:r>
              <a:rPr lang="en-US" altLang="en-US" sz="2400" dirty="0" err="1"/>
              <a:t>operasi</a:t>
            </a:r>
            <a:r>
              <a:rPr lang="id-ID" altLang="en-US" sz="2400" dirty="0"/>
              <a:t>, ct scan, enoscopy, USG, dll)</a:t>
            </a:r>
          </a:p>
          <a:p>
            <a:pPr algn="l">
              <a:buFontTx/>
              <a:buNone/>
            </a:pPr>
            <a:r>
              <a:rPr lang="id-ID" altLang="en-US" sz="2000" b="1" dirty="0"/>
              <a:t>UNTUK RAWAT INAP</a:t>
            </a:r>
          </a:p>
          <a:p>
            <a:pPr algn="l"/>
            <a:r>
              <a:rPr lang="id-ID" altLang="en-US" sz="2400" dirty="0"/>
              <a:t>Persetujuan tindakan medis</a:t>
            </a:r>
          </a:p>
          <a:p>
            <a:pPr algn="l"/>
            <a:r>
              <a:rPr lang="id-ID" altLang="en-US" sz="2400" dirty="0"/>
              <a:t>Persetujuan anestesi</a:t>
            </a:r>
          </a:p>
          <a:p>
            <a:pPr algn="l"/>
            <a:r>
              <a:rPr lang="id-ID" altLang="en-US" sz="2400" dirty="0"/>
              <a:t>Cat preop dan pre anestesi</a:t>
            </a:r>
          </a:p>
          <a:p>
            <a:pPr algn="l"/>
            <a:r>
              <a:rPr lang="id-ID" altLang="en-US" sz="2400" dirty="0"/>
              <a:t>Catatan pembedahan</a:t>
            </a:r>
          </a:p>
          <a:p>
            <a:pPr algn="l"/>
            <a:r>
              <a:rPr lang="id-ID" altLang="en-US" sz="2400" dirty="0"/>
              <a:t>Cat. Postop dan postanestesi</a:t>
            </a:r>
          </a:p>
          <a:p>
            <a:pPr algn="l"/>
            <a:r>
              <a:rPr lang="id-ID" altLang="en-US" sz="2000" dirty="0"/>
              <a:t>Hasil PA</a:t>
            </a:r>
          </a:p>
          <a:p>
            <a:pPr algn="l"/>
            <a:endParaRPr lang="id-ID" altLang="en-US" sz="2000" dirty="0"/>
          </a:p>
          <a:p>
            <a:pPr algn="l"/>
            <a:endParaRPr lang="id-ID" altLang="en-US" sz="2000" dirty="0"/>
          </a:p>
          <a:p>
            <a:pPr algn="l"/>
            <a:endParaRPr lang="id-ID" altLang="en-US" sz="20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0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v-SE" altLang="en-US" sz="3200" b="1"/>
              <a:t>PEDOMAN SUSUNAN RM</a:t>
            </a:r>
            <a:r>
              <a:rPr lang="id-ID" altLang="en-US" sz="3200" b="1"/>
              <a:t> RAWAT INAP</a:t>
            </a:r>
            <a:r>
              <a:rPr lang="en-US" altLang="en-US" sz="3200" b="1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6ACC5E5-77F0-48EE-8A23-08729EDDF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305800" cy="541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Persetujuan Umum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Ringkasan</a:t>
            </a:r>
            <a:r>
              <a:rPr lang="en-GB" b="1" i="1" kern="0" dirty="0">
                <a:latin typeface="+mn-lt"/>
              </a:rPr>
              <a:t> </a:t>
            </a:r>
            <a:r>
              <a:rPr lang="id-ID" b="1" i="1" kern="0" dirty="0">
                <a:latin typeface="+mn-lt"/>
              </a:rPr>
              <a:t>masuk dan keluar</a:t>
            </a:r>
            <a:endParaRPr lang="sv-SE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 wkt masuk/ pengkajian awal dokter dan perawat</a:t>
            </a:r>
            <a:endParaRPr lang="sv-SE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Asuhan keprwt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Catatan perkemb.terintegrasi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Catatan observasi klinis/  harian prwt (suhu,nadi,tensi)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Catatan cairan masuk dan keluar (data infus)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Daftar pemberian obat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sv-SE" b="1" i="1" kern="0" dirty="0">
                <a:latin typeface="+mn-lt"/>
              </a:rPr>
              <a:t>Hasil Laboratorium</a:t>
            </a:r>
            <a:r>
              <a:rPr lang="id-ID" b="1" i="1" kern="0" dirty="0">
                <a:latin typeface="+mn-lt"/>
              </a:rPr>
              <a:t>, kalau ada </a:t>
            </a:r>
            <a:r>
              <a:rPr lang="en-GB" b="1" i="1" kern="0" dirty="0" err="1">
                <a:latin typeface="+mn-lt"/>
              </a:rPr>
              <a:t>Hasil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Pemeriksaan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lainnya</a:t>
            </a:r>
            <a:endParaRPr lang="id-ID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Rencana pasien pulang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Resume keprwtan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Resume / Ringkasan pulang</a:t>
            </a:r>
            <a:endParaRPr lang="en-GB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Lembaran pasien Gigi&amp; Mulut  (odontogram 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Salinan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Resep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i="1" kern="0" dirty="0">
                <a:latin typeface="+mn-lt"/>
              </a:rPr>
              <a:t>Lain-lain</a:t>
            </a:r>
            <a:r>
              <a:rPr lang="id-ID" b="1" i="1" kern="0" dirty="0">
                <a:latin typeface="+mn-lt"/>
              </a:rPr>
              <a:t> (konsultasi, Cat. Pemberian edukasi dan informasi), Daftar masalah pada kasus peny.kronis&amp; komplikasi)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b="1" i="1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556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sv-SE" altLang="en-US" sz="3200" b="1" i="1"/>
              <a:t>PENATAAN REKAM MEDIS PASIEN BARU </a:t>
            </a:r>
            <a:endParaRPr lang="en-US" altLang="en-US" sz="3200" b="1" i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 bwMode="auto"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/>
            <a:r>
              <a:rPr lang="sv-SE" altLang="en-US" sz="2800" b="1"/>
              <a:t>Langsung dengan map permanen </a:t>
            </a:r>
          </a:p>
          <a:p>
            <a:pPr marL="609600" indent="-609600"/>
            <a:r>
              <a:rPr lang="sv-SE" altLang="en-US" sz="2800" b="1"/>
              <a:t>Map sementara </a:t>
            </a:r>
            <a:r>
              <a:rPr lang="sv-SE" altLang="en-US" sz="2800" b="1">
                <a:sym typeface="Wingdings" panose="05000000000000000000" pitchFamily="2" charset="2"/>
              </a:rPr>
              <a:t> ganti dg map permanen</a:t>
            </a:r>
            <a:endParaRPr lang="en-US" altLang="en-US" sz="2800" b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D56E32-0F00-4042-8CCE-66D4F39DB40E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425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2800" b="1">
                <a:solidFill>
                  <a:schemeClr val="accent2"/>
                </a:solidFill>
              </a:rPr>
              <a:t>CONTOH FORM KONTROL</a:t>
            </a:r>
            <a:br>
              <a:rPr lang="en-GB" altLang="en-US" sz="2800" b="1">
                <a:solidFill>
                  <a:schemeClr val="accent2"/>
                </a:solidFill>
              </a:rPr>
            </a:br>
            <a:r>
              <a:rPr lang="en-GB" altLang="en-US" sz="2800" b="1">
                <a:solidFill>
                  <a:schemeClr val="accent2"/>
                </a:solidFill>
              </a:rPr>
              <a:t>RM RAWAT JALAN  &amp; GAWAT DARURAT</a:t>
            </a:r>
            <a:endParaRPr lang="en-US" altLang="en-US" sz="2800" b="1">
              <a:solidFill>
                <a:schemeClr val="accent2"/>
              </a:solidFill>
            </a:endParaRPr>
          </a:p>
        </p:txBody>
      </p:sp>
      <p:graphicFrame>
        <p:nvGraphicFramePr>
          <p:cNvPr id="18556" name="Group 124">
            <a:extLst>
              <a:ext uri="{FF2B5EF4-FFF2-40B4-BE49-F238E27FC236}">
                <a16:creationId xmlns:a16="http://schemas.microsoft.com/office/drawing/2014/main" id="{B7B3DFC3-ED83-466F-82C3-AEE7A9844A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664076"/>
        </p:xfrm>
        <a:graphic>
          <a:graphicData uri="http://schemas.openxmlformats.org/drawingml/2006/table">
            <a:tbl>
              <a:tblPr/>
              <a:tblGrid>
                <a:gridCol w="543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3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43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FORM YANG HARUS ADA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3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Lembaran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Identitas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Ringkasan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Klinis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Perkembangan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Terintegrasi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3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  <a:defRPr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Laboratorium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pemeriksaan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lain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Salinan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resep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dll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93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2769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4FC617-C6C1-4DEE-84AC-E7AC71C1EB96}" type="slidenum">
              <a:rPr lang="en-US" altLang="en-US" sz="1200" smtClean="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93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87C454-5401-40BC-AFAA-D89FA803A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838200"/>
            <a:ext cx="82296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2"/>
                </a:solidFill>
              </a:rPr>
              <a:t>CONTOH FORM KONTROL:</a:t>
            </a:r>
            <a:r>
              <a:rPr lang="sv-SE" sz="2400" dirty="0">
                <a:solidFill>
                  <a:schemeClr val="accent2"/>
                </a:solidFill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>
                <a:solidFill>
                  <a:schemeClr val="accent2"/>
                </a:solidFill>
              </a:rPr>
              <a:t>SUSUNAN REKAM MEDIS RAWAT INAP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</a:p>
        </p:txBody>
      </p:sp>
      <p:graphicFrame>
        <p:nvGraphicFramePr>
          <p:cNvPr id="20527" name="Group 47">
            <a:extLst>
              <a:ext uri="{FF2B5EF4-FFF2-40B4-BE49-F238E27FC236}">
                <a16:creationId xmlns:a16="http://schemas.microsoft.com/office/drawing/2014/main" id="{A9987C9E-2A88-4B03-8616-D7E0636F1F54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981200"/>
          <a:ext cx="7848600" cy="4419600"/>
        </p:xfrm>
        <a:graphic>
          <a:graphicData uri="http://schemas.openxmlformats.org/drawingml/2006/table">
            <a:tbl>
              <a:tblPr/>
              <a:tblGrid>
                <a:gridCol w="5784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 YANG HARUS ADA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ADA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4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Pengantar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Dirawat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Persetujuan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Umum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Kuasa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Memberikan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Informasi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Medis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Formulir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Masuk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Keluar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Pengkajian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awal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dokter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Pengkajian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awal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perawat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Catatan</a:t>
                      </a:r>
                      <a:r>
                        <a:rPr kumimoji="0" lang="id-ID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perkembangan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terintegrasi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Catatan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perawat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Askep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cat,harian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Laboratorium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pemeriksaan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lainnya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Ringkasan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Rawat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Inap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/ Resume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Lainnya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713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2971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2180C7-4AAF-45A1-B1D0-8E2C7D0F7380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91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58D6BDC-EAE2-4D54-8A9E-B9263C4CE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(1)	ISI REKAM MEDIS RAWAT JALAN</a:t>
            </a:r>
            <a:b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     </a:t>
            </a:r>
            <a:b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id-ID" sz="20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20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Isi rekam medis untuk pasien rawat jalan untuk sarana pelayanan kesehatan sekurang-kurangnya memuat: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identitas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Tanggal dan waktu;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Hasil anamnese mencakup sekurang-kurangnya keluhan dan riwayat penyakit;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Hasil pemeriksaan fisik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Diagnosis;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Rencana penatalaksanaan;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Pengobatan dan atau tindakan; 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Pelayanan lain yang telah diberikan pada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Untuk pasien kasus gigi dilengkapi dengan odontogram klini; dan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Persetujuan tindakan bila diperlukan</a:t>
            </a:r>
          </a:p>
          <a:p>
            <a:pPr marL="609600" indent="-609600" fontAlgn="auto">
              <a:spcAft>
                <a:spcPts val="0"/>
              </a:spcAft>
              <a:defRPr/>
            </a:pPr>
            <a:endParaRPr lang="en-GB" altLang="en-US" sz="280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8" name="Footer Placeholder 5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545BED-941A-4D50-8CD6-839B5DBF5951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5746750" y="1047586"/>
            <a:ext cx="294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RINGKASAN KLINIS????</a:t>
            </a:r>
            <a:endParaRPr lang="en-GB" altLang="en-US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396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0047B9E-FE5D-4BEC-8C92-39BA2B86D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(3) ISI REKAM MEDIS PASIEN GAWAT DARURAT</a:t>
            </a: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sz="20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20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3B138C4-DBA3-4E38-B18F-BECB052C74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sz="1900" dirty="0" err="1">
                <a:cs typeface="Times New Roman" pitchFamily="18" charset="0"/>
              </a:rPr>
              <a:t>sekurang-kurangnya memuat: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identitas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kondisi saat pasien tiba di saryankes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Identitas pengantar pasien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Tanggal dan waktu;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Hasil anamnese mencakup se&lt;&lt;&lt;keluhan &amp; riwayat penyakit;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Hasil pemeriksaan fisik dan penunjang medik;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Diagnosis;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Pengobatan dan atau tindakan;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Ringkasan kondisi pasien seb.meninggalkan yan UGD dan rencana tindak lanjut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nama dan tanda tangan dokter dan dokter gigi dan tenaga kesehatan tertentu yang memberikan pelayanan kesehatan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Sarana tramsportasi yang digunakan bagi pasien yang akan dipindahkan ke saryankes lain; dan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Pelayanan lain yang telah diberikan pada pasien;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E63A51-E678-41FB-B6FD-777FBC911759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434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CB81878-50B0-4DE9-9F08-82B90C0B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(4) ISI REKAM MEDIS PASIEN DALAM KEADAAN BENCANA</a:t>
            </a: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sz="20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20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 algn="just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Sekurang-kurangnya berisi:</a:t>
            </a:r>
          </a:p>
          <a:p>
            <a:pPr marL="609600" indent="-609600" algn="just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Isi RM UGD +</a:t>
            </a:r>
          </a:p>
          <a:p>
            <a:pPr marL="609600" indent="-609600" algn="just">
              <a:buFontTx/>
              <a:buAutoNum type="alphaLcPeriod"/>
            </a:pPr>
            <a:r>
              <a:rPr lang="en-US" altLang="en-US" sz="2800">
                <a:cs typeface="Times New Roman" panose="02020603050405020304" pitchFamily="18" charset="0"/>
              </a:rPr>
              <a:t>Jenis bencana dan lokasi dimana pasien ditemukan;</a:t>
            </a:r>
          </a:p>
          <a:p>
            <a:pPr marL="609600" indent="-609600" algn="just">
              <a:buFontTx/>
              <a:buAutoNum type="alphaLcPeriod"/>
            </a:pPr>
            <a:r>
              <a:rPr lang="en-US" altLang="en-US" sz="2800">
                <a:cs typeface="Times New Roman" panose="02020603050405020304" pitchFamily="18" charset="0"/>
              </a:rPr>
              <a:t>Kategori kegawatan dan nomor pasien bencana masal;dan</a:t>
            </a:r>
          </a:p>
          <a:p>
            <a:pPr marL="609600" indent="-609600" algn="just">
              <a:buFontTx/>
              <a:buAutoNum type="alphaLcPeriod"/>
            </a:pPr>
            <a:r>
              <a:rPr lang="en-US" altLang="en-US" sz="2800">
                <a:cs typeface="Times New Roman" panose="02020603050405020304" pitchFamily="18" charset="0"/>
              </a:rPr>
              <a:t>Identitas yang menemukan pasien</a:t>
            </a:r>
            <a:endParaRPr lang="en-GB" altLang="en-US" sz="2800"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913118-272B-4064-809D-5CEAC47A3C9A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0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B7EA504-C42C-47C3-AE72-A67A025D3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(2) ISI REKAM MEDIS RAWAT INAP DAN PERAWATAN SATU HARI</a:t>
            </a: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sz="18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18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9030F41-D9F0-46BE-BDAD-6F0E70E710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sz="2000" dirty="0" err="1">
                <a:cs typeface="Times New Roman" pitchFamily="18" charset="0"/>
              </a:rPr>
              <a:t>sekurang-kurangnya memuat: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identitas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Tanggal dan waktu;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Hasil anamnese mencakup se&lt;&lt; keluhan &amp; riwayat penyakit;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Hasil pemeriksaan fisik dan penunjang medis;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Diagnosis;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Rencana penatalaksanaan;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Pengobatan dan atau tindakan; 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Persetujuan tindakan bila diperlukan;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Catatan observasi klinis dan pengobatan;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Ringkasan pulang (discharge summary);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nama dan tanda tangan dokter dan dokter gigi dan tenaga kesehatan tertentu yang memberikan pelayanan kesehatan;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Pelayanan lain yg.dilakukan o.tenaga kesehatan tertentu;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U.pasien kasus gigi dilengkapi dengan odontogram klinik.</a:t>
            </a:r>
            <a:endParaRPr lang="en-GB" sz="2000" dirty="0" err="1">
              <a:cs typeface="Times New Roman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6268DC-48D2-452F-B224-FA8EB94F0331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5867400" y="3244850"/>
            <a:ext cx="269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CATATAN PERAWAT??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4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5">
            <a:extLst>
              <a:ext uri="{FF2B5EF4-FFF2-40B4-BE49-F238E27FC236}">
                <a16:creationId xmlns:a16="http://schemas.microsoft.com/office/drawing/2014/main" id="{A8E4BB89-DEF9-4EB2-94EF-05BDF85C6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id-ID" altLang="en-US" sz="2400" dirty="0"/>
              <a:t>Dapat 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formulir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RM Rawat </a:t>
            </a:r>
            <a:r>
              <a:rPr lang="en-US" altLang="en-US" sz="2400" dirty="0" err="1"/>
              <a:t>jalan</a:t>
            </a:r>
            <a:endParaRPr lang="en-US" altLang="en-US" sz="2400" dirty="0"/>
          </a:p>
          <a:p>
            <a:pPr algn="just"/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id-ID" altLang="en-US" sz="2400" dirty="0"/>
              <a:t>menata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</a:t>
            </a:r>
            <a:r>
              <a:rPr lang="id-ID" altLang="en-US" sz="2400" dirty="0"/>
              <a:t>RM Rawat jalan,</a:t>
            </a:r>
            <a:endParaRPr lang="en-US" altLang="en-US" sz="2400" dirty="0"/>
          </a:p>
          <a:p>
            <a:pPr algn="just"/>
            <a:r>
              <a:rPr lang="id-ID" altLang="en-US" sz="2400" dirty="0"/>
              <a:t>Dapat 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formulir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RM IGD</a:t>
            </a:r>
          </a:p>
          <a:p>
            <a:pPr algn="just"/>
            <a:r>
              <a:rPr lang="id-ID" altLang="en-US" sz="2400" dirty="0"/>
              <a:t>Dapat menata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</a:t>
            </a:r>
            <a:r>
              <a:rPr lang="id-ID" altLang="en-US" sz="2400" dirty="0"/>
              <a:t>RM IGD </a:t>
            </a:r>
            <a:endParaRPr lang="id-ID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60431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50C07C1-6BE3-4B42-B2F7-9EDC92DBD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ISI REKAM MEDIS LAIN</a:t>
            </a:r>
            <a:endParaRPr lang="en-GB" sz="32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 algn="just"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- Isi RM </a:t>
            </a:r>
            <a:r>
              <a:rPr lang="en-US" altLang="en-US" sz="2800" dirty="0" err="1">
                <a:cs typeface="Times New Roman" panose="02020603050405020304" pitchFamily="18" charset="0"/>
              </a:rPr>
              <a:t>pelayanan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dokter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dokter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gigi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spesialis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dapat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dikembangkan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sesuai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kebutuhan</a:t>
            </a:r>
            <a:endParaRPr lang="en-US" altLang="en-US" sz="2800" dirty="0">
              <a:cs typeface="Times New Roman" panose="02020603050405020304" pitchFamily="18" charset="0"/>
            </a:endParaRPr>
          </a:p>
          <a:p>
            <a:pPr marL="609600" indent="-609600" algn="just"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 - </a:t>
            </a:r>
            <a:r>
              <a:rPr lang="en-US" altLang="en-US" sz="2800" dirty="0" err="1">
                <a:cs typeface="Times New Roman" panose="02020603050405020304" pitchFamily="18" charset="0"/>
              </a:rPr>
              <a:t>Pelayanan</a:t>
            </a:r>
            <a:r>
              <a:rPr lang="en-US" altLang="en-US" sz="2800" dirty="0">
                <a:cs typeface="Times New Roman" panose="02020603050405020304" pitchFamily="18" charset="0"/>
              </a:rPr>
              <a:t> yang </a:t>
            </a:r>
            <a:r>
              <a:rPr lang="en-US" altLang="en-US" sz="2800" dirty="0" err="1">
                <a:cs typeface="Times New Roman" panose="02020603050405020304" pitchFamily="18" charset="0"/>
              </a:rPr>
              <a:t>diberikan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dalam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ambulans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atau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pengobatan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massal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dicatat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dalam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rekam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medis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sesuai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ketentuan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sebagaimana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diatur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pada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ayat</a:t>
            </a:r>
            <a:r>
              <a:rPr lang="en-US" altLang="en-US" sz="2800" dirty="0">
                <a:cs typeface="Times New Roman" panose="02020603050405020304" pitchFamily="18" charset="0"/>
              </a:rPr>
              <a:t> (3= UGD) </a:t>
            </a:r>
            <a:r>
              <a:rPr lang="en-US" altLang="en-US" sz="2800" dirty="0" err="1">
                <a:cs typeface="Times New Roman" panose="02020603050405020304" pitchFamily="18" charset="0"/>
              </a:rPr>
              <a:t>dan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disimpan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pada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saryankes</a:t>
            </a:r>
            <a:r>
              <a:rPr lang="en-US" altLang="en-US" sz="2800" dirty="0">
                <a:cs typeface="Times New Roman" panose="02020603050405020304" pitchFamily="18" charset="0"/>
              </a:rPr>
              <a:t> yang </a:t>
            </a:r>
            <a:r>
              <a:rPr lang="en-US" altLang="en-US" sz="2800" dirty="0" err="1">
                <a:cs typeface="Times New Roman" panose="02020603050405020304" pitchFamily="18" charset="0"/>
              </a:rPr>
              <a:t>merawatnya</a:t>
            </a:r>
            <a:r>
              <a:rPr lang="en-US" altLang="en-US" sz="2800" dirty="0">
                <a:cs typeface="Times New Roman" panose="02020603050405020304" pitchFamily="18" charset="0"/>
              </a:rPr>
              <a:t>.</a:t>
            </a:r>
            <a:endParaRPr lang="en-GB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467250-1DCA-47D6-A7B6-55149623D19E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19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762000"/>
            <a:ext cx="6858000" cy="5372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42934" y="4343400"/>
            <a:ext cx="25010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TERIMAKASIH</a:t>
            </a:r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en-GB" altLang="en-US" sz="3200" b="1" i="1"/>
              <a:t>KEBIJAKAN</a:t>
            </a:r>
            <a:r>
              <a:rPr lang="en-US" altLang="en-US" sz="3200" b="1" i="1"/>
              <a:t> TERKAIT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r>
              <a:rPr lang="sv-SE" altLang="en-US" sz="2400" b="1" i="1"/>
              <a:t>Permenkes 269/MENKES/PER/III/2008 tentang Rekam Medis </a:t>
            </a:r>
          </a:p>
          <a:p>
            <a:pPr marL="533400" indent="-533400">
              <a:buFontTx/>
              <a:buAutoNum type="arabicPeriod"/>
            </a:pPr>
            <a:r>
              <a:rPr lang="sv-SE" altLang="en-US" sz="2400" b="1" i="1"/>
              <a:t>Surat Edaran No.HK.00.06.1.5.01160 tahun 1995 tentang Petunjuk Teknis Pengadaan Formulir Rekam Medis Dasar dan Pemusnahan Arsip Rekam edis di Rumah Sakit</a:t>
            </a:r>
          </a:p>
          <a:p>
            <a:pPr marL="533400" indent="-533400">
              <a:buFontTx/>
              <a:buAutoNum type="arabicPeriod"/>
            </a:pPr>
            <a:r>
              <a:rPr lang="sv-SE" altLang="en-US" sz="2400" b="1" i="1"/>
              <a:t>Peraturan RS tentang formulir Rekam Medis dan susunan berkas Rekam Medis , Prosedur kerja (SPO)</a:t>
            </a:r>
            <a:endParaRPr lang="en-US" altLang="en-US" sz="2400" b="1" i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E2BFE78-7774-45AA-B119-1439D461A6C8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8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>
            <a:extLst>
              <a:ext uri="{FF2B5EF4-FFF2-40B4-BE49-F238E27FC236}">
                <a16:creationId xmlns:a16="http://schemas.microsoft.com/office/drawing/2014/main" id="{FE2CE08A-FEAA-474E-9124-B47E69F28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2">
                    <a:satMod val="200000"/>
                  </a:schemeClr>
                </a:solidFill>
              </a:rPr>
              <a:t>PENATAAN BERKAS REKAM MEDIS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8" name="Picture 9" descr="pe01616_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2101850" cy="1971675"/>
          </a:xfrm>
        </p:spPr>
      </p:pic>
      <p:graphicFrame>
        <p:nvGraphicFramePr>
          <p:cNvPr id="11269" name="Object 12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18144530"/>
              </p:ext>
            </p:extLst>
          </p:nvPr>
        </p:nvGraphicFramePr>
        <p:xfrm>
          <a:off x="5508773" y="3195637"/>
          <a:ext cx="2600325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4675367" imgH="3934305" progId="">
                  <p:embed/>
                </p:oleObj>
              </mc:Choice>
              <mc:Fallback>
                <p:oleObj r:id="rId5" imgW="4675367" imgH="3934305" progId="">
                  <p:embed/>
                  <p:pic>
                    <p:nvPicPr>
                      <p:cNvPr id="11269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773" y="3195637"/>
                        <a:ext cx="2600325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Footer Placeholder 6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127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176476-4260-4BB4-B1A8-3DBD2C37F561}" type="slidenum">
              <a:rPr lang="en-US" altLang="en-US" sz="1200" smtClean="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 descr="j02991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1100138" cy="1804988"/>
          </a:xfrm>
          <a:prstGeom prst="rect">
            <a:avLst/>
          </a:prstGeom>
        </p:spPr>
      </p:pic>
      <p:pic>
        <p:nvPicPr>
          <p:cNvPr id="11" name="Picture 9" descr="pe01616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63" y="2209800"/>
            <a:ext cx="210185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1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sv-SE" altLang="en-US" sz="3200" b="1" i="1"/>
              <a:t>FAKTOR-FAKTOR YANG MEMPENGARUHI </a:t>
            </a:r>
            <a:br>
              <a:rPr lang="sv-SE" altLang="en-US" sz="3200" b="1" i="1"/>
            </a:br>
            <a:r>
              <a:rPr lang="sv-SE" altLang="en-US" sz="3200" b="1" i="1"/>
              <a:t>ISI BERKAS REKAM MEDIS</a:t>
            </a:r>
            <a:r>
              <a:rPr lang="en-US" altLang="en-US" sz="3200" b="1" i="1"/>
              <a:t> 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24F4FB1D-8DEE-4C80-AAB8-80F25D4A41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22954"/>
            <a:ext cx="8229600" cy="4525963"/>
          </a:xfrm>
          <a:ln cap="flat" algn="ctr">
            <a:solidFill>
              <a:schemeClr val="tx1"/>
            </a:solidFill>
          </a:ln>
        </p:spPr>
        <p:txBody>
          <a:bodyPr/>
          <a:lstStyle/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en-GB" b="1" i="1" dirty="0"/>
              <a:t>JENIS SARYANKES</a:t>
            </a:r>
          </a:p>
          <a:p>
            <a:pPr marL="533400" lvl="1" indent="-533400" fontAlgn="auto">
              <a:spcAft>
                <a:spcPts val="0"/>
              </a:spcAft>
              <a:buClr>
                <a:schemeClr val="tx1"/>
              </a:buClr>
              <a:buSzPct val="100000"/>
              <a:buFontTx/>
              <a:buAutoNum type="arabicPeriod"/>
              <a:defRPr/>
            </a:pPr>
            <a:r>
              <a:rPr lang="en-GB" sz="2000" b="1" i="1" dirty="0"/>
              <a:t>AMBULATORY CARE </a:t>
            </a:r>
            <a:endParaRPr lang="id-ID" sz="2000" b="1" i="1" dirty="0"/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Hospital based ambulatory care</a:t>
            </a:r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Satellite Ambulatory care units</a:t>
            </a:r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Free standing Ambulatory care facility</a:t>
            </a:r>
            <a:endParaRPr lang="id-ID" sz="2000" dirty="0"/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On-site Ambulatory care</a:t>
            </a:r>
            <a:endParaRPr lang="en-GB" sz="2000" b="1" i="1" dirty="0"/>
          </a:p>
          <a:p>
            <a:pPr marL="533400" lvl="1" indent="-533400" fontAlgn="auto">
              <a:spcAft>
                <a:spcPts val="0"/>
              </a:spcAft>
              <a:buClr>
                <a:schemeClr val="tx1"/>
              </a:buClr>
              <a:buSzPct val="100000"/>
              <a:buFontTx/>
              <a:buAutoNum type="arabicPeriod"/>
              <a:defRPr/>
            </a:pPr>
            <a:r>
              <a:rPr lang="en-GB" sz="2000" b="1" i="1" dirty="0"/>
              <a:t>HOSPITAL CARE </a:t>
            </a:r>
          </a:p>
          <a:p>
            <a:pPr marL="533400" lvl="4" indent="-533400" fontAlgn="auto">
              <a:spcAft>
                <a:spcPts val="0"/>
              </a:spcAft>
              <a:buFontTx/>
              <a:buNone/>
              <a:defRPr/>
            </a:pPr>
            <a:r>
              <a:rPr lang="en-US" b="1" i="1" dirty="0"/>
              <a:t>      </a:t>
            </a:r>
            <a:r>
              <a:rPr lang="en-US" dirty="0"/>
              <a:t>Hospital Acute Care &lt; 30 </a:t>
            </a:r>
            <a:r>
              <a:rPr lang="en-US" dirty="0" err="1"/>
              <a:t>hari</a:t>
            </a:r>
            <a:endParaRPr lang="en-US" dirty="0"/>
          </a:p>
          <a:p>
            <a:pPr marL="533400" lvl="4" indent="-533400" fontAlgn="auto">
              <a:spcAft>
                <a:spcPts val="0"/>
              </a:spcAft>
              <a:buFontTx/>
              <a:buNone/>
              <a:defRPr/>
            </a:pPr>
            <a:r>
              <a:rPr lang="en-US" dirty="0"/>
              <a:t>     </a:t>
            </a:r>
            <a:r>
              <a:rPr lang="en-GB" dirty="0" err="1"/>
              <a:t>Contoh</a:t>
            </a:r>
            <a:r>
              <a:rPr lang="en-GB" dirty="0"/>
              <a:t>: RS </a:t>
            </a:r>
            <a:r>
              <a:rPr lang="en-GB" dirty="0" err="1"/>
              <a:t>Umum</a:t>
            </a:r>
            <a:r>
              <a:rPr lang="en-GB" dirty="0"/>
              <a:t>, RS </a:t>
            </a:r>
            <a:r>
              <a:rPr lang="en-GB" dirty="0" err="1"/>
              <a:t>Bersalin</a:t>
            </a:r>
            <a:r>
              <a:rPr lang="en-GB" dirty="0"/>
              <a:t>, RS </a:t>
            </a:r>
            <a:r>
              <a:rPr lang="en-GB" dirty="0" err="1"/>
              <a:t>Bedah</a:t>
            </a:r>
            <a:endParaRPr lang="en-US" dirty="0"/>
          </a:p>
          <a:p>
            <a:pPr marL="533400" lvl="2" indent="-533400" fontAlgn="auto">
              <a:spcAft>
                <a:spcPts val="0"/>
              </a:spcAft>
              <a:buFontTx/>
              <a:buNone/>
              <a:defRPr/>
            </a:pPr>
            <a:r>
              <a:rPr lang="en-US" sz="2000" b="1" i="1" dirty="0"/>
              <a:t>3. Long Term Care: LOS =&gt; 30 </a:t>
            </a:r>
            <a:r>
              <a:rPr lang="en-US" sz="2000" b="1" i="1" dirty="0" err="1"/>
              <a:t>hari</a:t>
            </a:r>
            <a:endParaRPr lang="en-US" sz="2000" b="1" i="1" dirty="0"/>
          </a:p>
          <a:p>
            <a:pPr marL="533400" lvl="3" indent="-533400" fontAlgn="auto">
              <a:spcAft>
                <a:spcPts val="0"/>
              </a:spcAft>
              <a:buFontTx/>
              <a:buNone/>
              <a:defRPr/>
            </a:pPr>
            <a:r>
              <a:rPr lang="sv-SE" b="1" i="1" dirty="0"/>
              <a:t>     </a:t>
            </a:r>
            <a:r>
              <a:rPr lang="sv-SE" dirty="0"/>
              <a:t>Contoh: RS Jiwa, RS Kusta, RS Kanker, RS Jantung, RS Rehabilitasi Ketergantungan Obat, dsb</a:t>
            </a:r>
            <a:r>
              <a:rPr lang="en-US" dirty="0"/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407300-036F-4508-A388-48AA86DB7173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4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468A37A5-113F-4711-A12B-28D4105FF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533400" indent="-5334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v-SE" sz="3200" b="1" i="1" dirty="0"/>
              <a:t>FAKTOR-FAKTOR YANG MEMPENGARUHI </a:t>
            </a:r>
            <a:br>
              <a:rPr lang="sv-SE" sz="3200" b="1" i="1" dirty="0"/>
            </a:br>
            <a:r>
              <a:rPr lang="sv-SE" sz="3200" b="1" i="1" dirty="0"/>
              <a:t>ISI BERKAS REKAM MEDIS</a:t>
            </a:r>
            <a:r>
              <a:rPr lang="en-US" sz="3200" b="1" i="1" dirty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/>
              <a:t>Tipe format RM:</a:t>
            </a:r>
          </a:p>
          <a:p>
            <a:pPr lvl="1"/>
            <a:r>
              <a:rPr lang="id-ID" altLang="en-US"/>
              <a:t>Traditional MR: </a:t>
            </a:r>
          </a:p>
          <a:p>
            <a:pPr lvl="2"/>
            <a:r>
              <a:rPr lang="id-ID" altLang="en-US"/>
              <a:t>SOMR, </a:t>
            </a:r>
          </a:p>
          <a:p>
            <a:pPr lvl="2"/>
            <a:r>
              <a:rPr lang="id-ID" altLang="en-US"/>
              <a:t>POMR/ GOAL ORIENTED, </a:t>
            </a:r>
          </a:p>
          <a:p>
            <a:pPr lvl="2"/>
            <a:r>
              <a:rPr lang="id-ID" altLang="en-US"/>
              <a:t>IMR</a:t>
            </a:r>
            <a:r>
              <a:rPr lang="id-ID" altLang="en-US">
                <a:sym typeface="Wingdings" panose="05000000000000000000" pitchFamily="2" charset="2"/>
              </a:rPr>
              <a:t> Combination SOMR &amp; POMR</a:t>
            </a:r>
            <a:endParaRPr lang="id-ID" altLang="en-US"/>
          </a:p>
          <a:p>
            <a:pPr lvl="1"/>
            <a:r>
              <a:rPr lang="id-ID" altLang="en-US"/>
              <a:t>Electronic MR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DC59A8-12F8-4A9E-80A7-B6EAD226BEEE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25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93B13B8-6ED7-4B12-AED1-32FFEA9BB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533400" indent="-5334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v-SE" sz="3200" b="1" i="1" dirty="0"/>
              <a:t>KARAKTERISTIK YANG DIHARAPKAN DARI </a:t>
            </a:r>
            <a:r>
              <a:rPr lang="en-US" sz="3200" b="1" i="1" dirty="0"/>
              <a:t>ISI REKAM MEDIS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91440" indent="-533400">
              <a:spcBef>
                <a:spcPts val="0"/>
              </a:spcBef>
              <a:buFontTx/>
              <a:buNone/>
            </a:pPr>
            <a:r>
              <a:rPr lang="en-GB" altLang="en-US" sz="2800" b="1" i="1" dirty="0"/>
              <a:t>“An Adequate MR Indicates Adequate Care”</a:t>
            </a:r>
          </a:p>
          <a:p>
            <a:pPr marL="91440" indent="-533400">
              <a:spcBef>
                <a:spcPts val="0"/>
              </a:spcBef>
              <a:buFontTx/>
              <a:buNone/>
            </a:pPr>
            <a:r>
              <a:rPr lang="en-GB" altLang="en-US" sz="2800" b="1" i="1" dirty="0"/>
              <a:t>             and </a:t>
            </a:r>
          </a:p>
          <a:p>
            <a:pPr marL="91440" indent="-533400">
              <a:spcBef>
                <a:spcPts val="0"/>
              </a:spcBef>
              <a:buFontTx/>
              <a:buNone/>
            </a:pPr>
            <a:r>
              <a:rPr lang="en-GB" altLang="en-US" sz="2800" b="1" i="1" dirty="0"/>
              <a:t>“A Poor MR Indicates Poor Care”</a:t>
            </a:r>
          </a:p>
          <a:p>
            <a:pPr marL="533400" indent="-533400" algn="l">
              <a:buFontTx/>
              <a:buAutoNum type="arabicPeriod"/>
            </a:pPr>
            <a:r>
              <a:rPr lang="en-GB" altLang="en-US" sz="2800" b="1" i="1" dirty="0"/>
              <a:t>Appropriate Documentation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Authentication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Abbreviations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Timeliness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Legibility (Mudah dibaca)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Correction of Errors or Omissions</a:t>
            </a:r>
            <a:endParaRPr lang="en-US" altLang="en-US" sz="2800" b="1" i="1" dirty="0"/>
          </a:p>
          <a:p>
            <a:pPr marL="533400" indent="-533400">
              <a:buFontTx/>
              <a:buAutoNum type="arabicPeriod"/>
            </a:pPr>
            <a:endParaRPr lang="en-US" altLang="en-US" sz="2800" b="1" i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4CB0A7-3F0F-4905-AF7A-330BFA2631D1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63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sv-SE" altLang="en-US" sz="3200" b="1" i="1"/>
              <a:t>TANGGUNG JAWAB </a:t>
            </a:r>
            <a:br>
              <a:rPr lang="sv-SE" altLang="en-US" sz="3200" b="1" i="1"/>
            </a:br>
            <a:r>
              <a:rPr lang="sv-SE" altLang="en-US" sz="3200" b="1" i="1"/>
              <a:t>ATAS KUALITAS REKAM MEDIS</a:t>
            </a:r>
            <a:r>
              <a:rPr lang="en-US" altLang="en-US" sz="3200" b="1" i="1"/>
              <a:t> </a:t>
            </a:r>
          </a:p>
        </p:txBody>
      </p:sp>
      <p:pic>
        <p:nvPicPr>
          <p:cNvPr id="19460" name="Picture 4" descr="j023301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85787" y="2557031"/>
            <a:ext cx="2572425" cy="2612300"/>
          </a:xfrm>
        </p:spPr>
      </p:pic>
      <p:sp>
        <p:nvSpPr>
          <p:cNvPr id="19459" name="Rectangle 3"/>
          <p:cNvSpPr>
            <a:spLocks noGrp="1" noChangeArrowheads="1"/>
          </p:cNvSpPr>
          <p:nvPr>
            <p:ph type="body" sz="quarter" idx="10"/>
          </p:nvPr>
        </p:nvSpPr>
        <p:spPr bwMode="auto"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endParaRPr lang="en-GB" altLang="en-US" sz="2400" b="1" i="1"/>
          </a:p>
          <a:p>
            <a:pPr marL="533400" indent="-533400">
              <a:buFontTx/>
              <a:buAutoNum type="arabicPeriod"/>
            </a:pPr>
            <a:r>
              <a:rPr lang="en-GB" altLang="en-US" sz="2400" b="1" i="1"/>
              <a:t>Subkomite/ Panitia Rekam Medis</a:t>
            </a:r>
          </a:p>
          <a:p>
            <a:pPr marL="533400" indent="-533400">
              <a:buFontTx/>
              <a:buAutoNum type="arabicPeriod"/>
            </a:pPr>
            <a:endParaRPr lang="en-US" altLang="en-US" sz="2400" b="1" i="1"/>
          </a:p>
          <a:p>
            <a:pPr marL="533400" indent="-533400">
              <a:buFontTx/>
              <a:buAutoNum type="arabicPeriod"/>
            </a:pPr>
            <a:r>
              <a:rPr lang="sv-SE" altLang="en-US" sz="2400" b="1" i="1"/>
              <a:t>Praktisi Inf. Kesehatan (Pelaksana RM) </a:t>
            </a:r>
            <a:endParaRPr lang="en-US" altLang="en-US" sz="2400" b="1" i="1"/>
          </a:p>
          <a:p>
            <a:pPr marL="533400" indent="-533400">
              <a:buFontTx/>
              <a:buAutoNum type="arabicPeriod"/>
            </a:pPr>
            <a:endParaRPr lang="en-US" altLang="en-US" sz="2400" b="1" i="1"/>
          </a:p>
        </p:txBody>
      </p:sp>
      <p:sp>
        <p:nvSpPr>
          <p:cNvPr id="19461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946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FA1531-AFD0-4F36-A7EF-925EC6F5DADF}" type="slidenum">
              <a:rPr lang="en-US" altLang="en-US" sz="1200" smtClean="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8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D6E2D1-BCED-400A-9F7E-6A66B5DEA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v-SE" sz="3200" b="1" dirty="0"/>
              <a:t>PEDOMAN SUSUNAN  REKAM  MEDIS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RAWAT JALAN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 bwMode="auto"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r>
              <a:rPr lang="sv-SE" altLang="en-US" sz="1800" b="1" i="1"/>
              <a:t>SUSUNAN BERKAS R M  PASIEN RAWAT JALAN  &amp; GAWAT  DARURAT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b="1" i="1"/>
              <a:t>Identitas </a:t>
            </a:r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Tgl &amp;wkt</a:t>
            </a:r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Anamnesa &amp;pem. fisik</a:t>
            </a:r>
            <a:endParaRPr lang="sv-SE" altLang="en-US" b="1" i="1"/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Rencana penatalaksanaan</a:t>
            </a:r>
            <a:endParaRPr lang="sv-SE" altLang="en-US" b="1" i="1"/>
          </a:p>
          <a:p>
            <a:pPr marL="914400" lvl="1" indent="-457200">
              <a:buFontTx/>
              <a:buAutoNum type="arabicPeriod"/>
            </a:pPr>
            <a:r>
              <a:rPr lang="sv-SE" altLang="en-US" b="1" i="1"/>
              <a:t>Hasil Laboratorium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b="1" i="1"/>
              <a:t>Hasil Pemeriksaan lainnya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b="1" i="1"/>
              <a:t>Salinan Resep</a:t>
            </a:r>
            <a:endParaRPr lang="en-US" altLang="en-US" b="1" i="1"/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Odontogram klinis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b="1" i="1"/>
              <a:t>Lain-lain</a:t>
            </a:r>
          </a:p>
          <a:p>
            <a:pPr marL="914400" lvl="1" indent="-457200">
              <a:buFontTx/>
              <a:buAutoNum type="arabicPeriod"/>
            </a:pPr>
            <a:endParaRPr lang="en-US" altLang="en-US" b="1" i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D0F4C0A-5BB9-4CAB-A509-029BA613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00200"/>
            <a:ext cx="3962400" cy="4525963"/>
          </a:xfrm>
          <a:prstGeom prst="rect">
            <a:avLst/>
          </a:prstGeom>
          <a:solidFill>
            <a:srgbClr val="FF9999"/>
          </a:solidFill>
          <a:ln w="9525" cap="flat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sv-SE" b="1" i="1" kern="0" dirty="0">
                <a:latin typeface="+mn-lt"/>
              </a:rPr>
              <a:t>SUSUNAN BERKAS R M  PASIEN RAWAT JALAN  &amp; GAWAT  DARURAT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Ringkasan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riwayat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poliklinik</a:t>
            </a:r>
            <a:endParaRPr lang="sv-SE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sv-SE" b="1" i="1" kern="0" dirty="0">
                <a:latin typeface="+mn-lt"/>
              </a:rPr>
              <a:t>Lembaran Poliklinik/ Catatan Pasien Gawat Darurat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Kalau ada </a:t>
            </a:r>
            <a:r>
              <a:rPr lang="sv-SE" b="1" i="1" kern="0" dirty="0">
                <a:latin typeface="+mn-lt"/>
              </a:rPr>
              <a:t>Hasil Laboratorium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Kalau ada </a:t>
            </a:r>
            <a:r>
              <a:rPr lang="en-GB" b="1" i="1" kern="0" dirty="0" err="1">
                <a:latin typeface="+mn-lt"/>
              </a:rPr>
              <a:t>Hasil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Pemeriksaan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lainnya</a:t>
            </a:r>
            <a:endParaRPr lang="en-GB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Lembaran pasien Gigi&amp; Mulut  (odontogram 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Salinan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Resep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i="1" kern="0" dirty="0">
                <a:latin typeface="+mn-lt"/>
              </a:rPr>
              <a:t>Lain-lain</a:t>
            </a:r>
            <a:r>
              <a:rPr lang="id-ID" b="1" i="1" kern="0" dirty="0">
                <a:latin typeface="+mn-lt"/>
              </a:rPr>
              <a:t> (konsultasi,)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b="1" i="1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7976120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10</TotalTime>
  <Words>1028</Words>
  <Application>Microsoft Office PowerPoint</Application>
  <PresentationFormat>On-screen Show (4:3)</PresentationFormat>
  <Paragraphs>252</Paragraphs>
  <Slides>21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Wingdings</vt:lpstr>
      <vt:lpstr>0-Blanko-PPT-sesi-2-14 baru (1)</vt:lpstr>
      <vt:lpstr>Lily Widjaja, SKM., MM.</vt:lpstr>
      <vt:lpstr>KEMAMPUAN AKHIR YANG DIHARAPKAN</vt:lpstr>
      <vt:lpstr>KEBIJAKAN TERKAIT</vt:lpstr>
      <vt:lpstr>PENATAAN BERKAS REKAM MEDIS</vt:lpstr>
      <vt:lpstr>FAKTOR-FAKTOR YANG MEMPENGARUHI  ISI BERKAS REKAM MEDIS </vt:lpstr>
      <vt:lpstr>FAKTOR-FAKTOR YANG MEMPENGARUHI  ISI BERKAS REKAM MEDIS </vt:lpstr>
      <vt:lpstr>KARAKTERISTIK YANG DIHARAPKAN DARI ISI REKAM MEDIS</vt:lpstr>
      <vt:lpstr>TANGGUNG JAWAB  ATAS KUALITAS REKAM MEDIS </vt:lpstr>
      <vt:lpstr>PEDOMAN SUSUNAN  REKAM  MEDIS  RAWAT JALAN</vt:lpstr>
      <vt:lpstr>PEDOMAN SUSUNAN  REKAM  MEDIS RAWAT INAP</vt:lpstr>
      <vt:lpstr>TINDAKAN/OPERASI</vt:lpstr>
      <vt:lpstr>PEDOMAN SUSUNAN RM RAWAT INAP </vt:lpstr>
      <vt:lpstr>PENATAAN REKAM MEDIS PASIEN BARU </vt:lpstr>
      <vt:lpstr>CONTOH FORM KONTROL RM RAWAT JALAN  &amp; GAWAT DARURAT</vt:lpstr>
      <vt:lpstr>PowerPoint Presentation</vt:lpstr>
      <vt:lpstr>(1) ISI REKAM MEDIS RAWAT JALAN        (Permenkes 269 th.2008)</vt:lpstr>
      <vt:lpstr>(3) ISI REKAM MEDIS PASIEN GAWAT DARURAT (Permenkes 269 th.2008)</vt:lpstr>
      <vt:lpstr>(4) ISI REKAM MEDIS PASIEN DALAM KEADAAN BENCANA (Permenkes 269 th.2008)</vt:lpstr>
      <vt:lpstr>(2) ISI REKAM MEDIS RAWAT INAP DAN PERAWATAN SATU HARI (Permenkes 269 th.2008)</vt:lpstr>
      <vt:lpstr>ISI REKAM MEDIS LAIN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3</cp:revision>
  <dcterms:created xsi:type="dcterms:W3CDTF">2019-09-17T08:28:18Z</dcterms:created>
  <dcterms:modified xsi:type="dcterms:W3CDTF">2019-10-27T08:50:12Z</dcterms:modified>
</cp:coreProperties>
</file>