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6" r:id="rId2"/>
    <p:sldId id="288" r:id="rId3"/>
    <p:sldId id="289" r:id="rId4"/>
    <p:sldId id="290" r:id="rId5"/>
    <p:sldId id="295" r:id="rId6"/>
    <p:sldId id="291" r:id="rId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9D2DC9-1284-42D4-B4EC-28DF52A93E19}" type="datetimeFigureOut">
              <a:rPr lang="id-ID" smtClean="0"/>
              <a:t>14/10/2020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93256-4F3C-4E22-97AC-CA11DB69E1A9}" type="slidenum">
              <a:rPr lang="id-ID" smtClean="0"/>
              <a:t>‹#›</a:t>
            </a:fld>
            <a:endParaRPr lang="id-ID"/>
          </a:p>
        </p:txBody>
      </p:sp>
    </p:spTree>
    <p:extLst>
      <p:ext uri="{BB962C8B-B14F-4D97-AF65-F5344CB8AC3E}">
        <p14:creationId xmlns:p14="http://schemas.microsoft.com/office/powerpoint/2010/main" val="2941784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vodafone.com/hub_page.htm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businessweek.com/globalbiz/content/may2008/gb20080527_542953.htm?chan=search"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E936EE17-EF82-4635-BC2D-FFC34D1DFCC5}"/>
              </a:ext>
            </a:extLst>
          </p:cNvPr>
          <p:cNvSpPr>
            <a:spLocks noGrp="1" noChangeArrowheads="1"/>
          </p:cNvSpPr>
          <p:nvPr>
            <p:ph type="sldNum" sz="quarter" idx="5"/>
          </p:nvPr>
        </p:nvSpPr>
        <p:spPr>
          <a:ln/>
        </p:spPr>
        <p:txBody>
          <a:bodyPr/>
          <a:lstStyle/>
          <a:p>
            <a:r>
              <a:rPr lang="en-US" altLang="id-ID"/>
              <a:t>Multimedia Lecture Support Package to Accompany Basic Marketing</a:t>
            </a:r>
          </a:p>
          <a:p>
            <a:r>
              <a:rPr lang="en-US" altLang="id-ID"/>
              <a:t>Lecture Script 6-</a:t>
            </a:r>
            <a:fld id="{0CEB2EBB-C224-43EE-990B-5B381B71F76F}" type="slidenum">
              <a:rPr lang="en-US" altLang="id-ID"/>
              <a:pPr/>
              <a:t>2</a:t>
            </a:fld>
            <a:endParaRPr lang="en-US" altLang="id-ID"/>
          </a:p>
        </p:txBody>
      </p:sp>
      <p:sp>
        <p:nvSpPr>
          <p:cNvPr id="489474" name="Rectangle 2">
            <a:extLst>
              <a:ext uri="{FF2B5EF4-FFF2-40B4-BE49-F238E27FC236}">
                <a16:creationId xmlns:a16="http://schemas.microsoft.com/office/drawing/2014/main" id="{0092EF48-37FE-4DA6-BFFD-F7C5FF12B1D9}"/>
              </a:ext>
            </a:extLst>
          </p:cNvPr>
          <p:cNvSpPr>
            <a:spLocks noChangeArrowheads="1" noTextEdit="1"/>
          </p:cNvSpPr>
          <p:nvPr>
            <p:ph type="sldImg"/>
          </p:nvPr>
        </p:nvSpPr>
        <p:spPr>
          <a:ln/>
        </p:spPr>
      </p:sp>
      <p:sp>
        <p:nvSpPr>
          <p:cNvPr id="489475" name="Rectangle 3">
            <a:extLst>
              <a:ext uri="{FF2B5EF4-FFF2-40B4-BE49-F238E27FC236}">
                <a16:creationId xmlns:a16="http://schemas.microsoft.com/office/drawing/2014/main" id="{D5EC2A62-18F5-4F47-8F0A-6AF045C004B4}"/>
              </a:ext>
            </a:extLst>
          </p:cNvPr>
          <p:cNvSpPr>
            <a:spLocks noGrp="1" noChangeArrowheads="1"/>
          </p:cNvSpPr>
          <p:nvPr>
            <p:ph type="body" idx="1"/>
          </p:nvPr>
        </p:nvSpPr>
        <p:spPr/>
        <p:txBody>
          <a:bodyPr/>
          <a:lstStyle/>
          <a:p>
            <a:r>
              <a:rPr lang="en-US" altLang="id-ID">
                <a:solidFill>
                  <a:srgbClr val="336699"/>
                </a:solidFill>
              </a:rPr>
              <a:t>Internet Extra:</a:t>
            </a:r>
            <a:r>
              <a:rPr lang="en-US" altLang="id-ID"/>
              <a:t> Cadbury has changed its strategy over the years to respond to shifting market and competitive conditions.  Go to the company’s web site {http://www.cadbury.com/} to further explore this and to see real examples of the different strategic approaches outlined in this chapter.</a:t>
            </a:r>
          </a:p>
          <a:p>
            <a:r>
              <a:rPr lang="en-US" altLang="id-ID"/>
              <a:t>Click on Investors, then on Our Vision and Strategy.  From this point, you can explore why the company is in its various products lines and what it expects to achieve, where the company is today, and why, the company’s structure and organization, and where the company wants to go in the future.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B2C41452-AC89-49E9-8FE5-77488FDBF812}"/>
              </a:ext>
            </a:extLst>
          </p:cNvPr>
          <p:cNvSpPr>
            <a:spLocks noGrp="1" noChangeArrowheads="1"/>
          </p:cNvSpPr>
          <p:nvPr>
            <p:ph type="sldNum" sz="quarter" idx="5"/>
          </p:nvPr>
        </p:nvSpPr>
        <p:spPr>
          <a:ln/>
        </p:spPr>
        <p:txBody>
          <a:bodyPr/>
          <a:lstStyle/>
          <a:p>
            <a:r>
              <a:rPr lang="en-US" altLang="id-ID"/>
              <a:t>Multimedia Lecture Support Package to Accompany Basic Marketing</a:t>
            </a:r>
          </a:p>
          <a:p>
            <a:r>
              <a:rPr lang="en-US" altLang="id-ID"/>
              <a:t>Lecture Script 6-</a:t>
            </a:r>
            <a:fld id="{9F04ED3A-DE11-499F-A4B9-41FD9EAC1D8A}" type="slidenum">
              <a:rPr lang="en-US" altLang="id-ID"/>
              <a:pPr/>
              <a:t>3</a:t>
            </a:fld>
            <a:endParaRPr lang="en-US" altLang="id-ID"/>
          </a:p>
        </p:txBody>
      </p:sp>
      <p:sp>
        <p:nvSpPr>
          <p:cNvPr id="491522" name="Rectangle 2">
            <a:extLst>
              <a:ext uri="{FF2B5EF4-FFF2-40B4-BE49-F238E27FC236}">
                <a16:creationId xmlns:a16="http://schemas.microsoft.com/office/drawing/2014/main" id="{2DAF4030-4378-4CFF-9A2E-3FEA163AACC4}"/>
              </a:ext>
            </a:extLst>
          </p:cNvPr>
          <p:cNvSpPr>
            <a:spLocks noChangeArrowheads="1" noTextEdit="1"/>
          </p:cNvSpPr>
          <p:nvPr>
            <p:ph type="sldImg"/>
          </p:nvPr>
        </p:nvSpPr>
        <p:spPr>
          <a:ln/>
        </p:spPr>
      </p:sp>
      <p:sp>
        <p:nvSpPr>
          <p:cNvPr id="491523" name="Rectangle 3">
            <a:extLst>
              <a:ext uri="{FF2B5EF4-FFF2-40B4-BE49-F238E27FC236}">
                <a16:creationId xmlns:a16="http://schemas.microsoft.com/office/drawing/2014/main" id="{3D211EAC-80BB-409B-BE8A-6C23A06B871B}"/>
              </a:ext>
            </a:extLst>
          </p:cNvPr>
          <p:cNvSpPr>
            <a:spLocks noGrp="1" noChangeArrowheads="1"/>
          </p:cNvSpPr>
          <p:nvPr>
            <p:ph type="body" idx="1"/>
          </p:nvPr>
        </p:nvSpPr>
        <p:spPr/>
        <p:txBody>
          <a:bodyPr/>
          <a:lstStyle/>
          <a:p>
            <a:r>
              <a:rPr lang="en-US" altLang="id-ID" b="1">
                <a:solidFill>
                  <a:srgbClr val="336699"/>
                </a:solidFill>
              </a:rPr>
              <a:t>Management Focus: Vodafone in Japan</a:t>
            </a:r>
          </a:p>
          <a:p>
            <a:r>
              <a:rPr lang="en-US" altLang="id-ID" u="sng"/>
              <a:t>Summary</a:t>
            </a:r>
            <a:endParaRPr lang="en-US" altLang="id-ID"/>
          </a:p>
          <a:p>
            <a:r>
              <a:rPr lang="en-US" altLang="id-ID"/>
              <a:t>This feature examines the strategy of the United Kingdom’s Vodafone, the world’s largest provider of wireless telephone service. As part of its strategy to expand internationally, Vodafone acquired Japan’s J-Phone in 2002, but later sold the company for a loss. Analysts believe that the acquisition was not successful because Vodafone failed to pay attention to local market conditions in Japan, and instead tried to sell Japanese consumers a standardized product.  Discussion of the feature can revolve around the following questions:</a:t>
            </a:r>
            <a:endParaRPr lang="en-US" altLang="id-ID" u="sng"/>
          </a:p>
          <a:p>
            <a:r>
              <a:rPr lang="en-US" altLang="id-ID" u="sng"/>
              <a:t>Suggested Discussion Questions</a:t>
            </a:r>
            <a:endParaRPr lang="en-US" altLang="id-ID"/>
          </a:p>
          <a:p>
            <a:r>
              <a:rPr lang="en-US" altLang="id-ID"/>
              <a:t>1. Why do you think that Vodafone was pursuing a global standardization strategy?  How did it hope that this strategy would boost profitability and profit growth?</a:t>
            </a:r>
          </a:p>
          <a:p>
            <a:r>
              <a:rPr lang="en-US" altLang="id-ID"/>
              <a:t>Discussion Points: Vodafone’s vision was to build a global brand using a phone that would work anywhere in the world.  To achieve that vision, the company offered consumers a standardized product with the same technology regardless of where they were located.  In theory, by offering the same basic product everywhere, Vodafone would not only capitalize on a brand name, it would also capitalize on a streamlined production process.  However, the company failed to recognize that consumers in different locations values different features.</a:t>
            </a:r>
          </a:p>
          <a:p>
            <a:r>
              <a:rPr lang="en-US" altLang="id-ID"/>
              <a:t>2. Why did the strategy not work in Japan? In retrospect, what should Vodafone have done differently?</a:t>
            </a:r>
          </a:p>
          <a:p>
            <a:r>
              <a:rPr lang="en-US" altLang="id-ID"/>
              <a:t>Discussion Points: In Japan, Vodafone was selling primarily to younger people who did not travel much, and did not value the global portability of the company’s phones.  Instead, Japanese consumers were more interested in other features like games and cameras.  In retrospect, Vodafone probably should have paid more attention to local preferences.  The company delayed introduction of phones using 3G technology that would allow users to watch video clips and teleconference because it wanted to launch the technology only when it had a phone that would work inside and outside Japan.   </a:t>
            </a:r>
          </a:p>
          <a:p>
            <a:r>
              <a:rPr lang="en-US" altLang="id-ID"/>
              <a:t>Teaching Tip: To learn more about Vodafone, go to {</a:t>
            </a:r>
            <a:r>
              <a:rPr lang="en-US" altLang="id-ID">
                <a:hlinkClick r:id="rId3"/>
              </a:rPr>
              <a:t>http://www.vodafone.com/hub_page.html</a:t>
            </a:r>
            <a:r>
              <a:rPr lang="en-US" altLang="id-ID"/>
              <a:t>}.</a:t>
            </a:r>
          </a:p>
          <a:p>
            <a:r>
              <a:rPr lang="en-US" altLang="id-ID"/>
              <a:t>Lecture Note: To extend this discussion, go to {</a:t>
            </a:r>
            <a:r>
              <a:rPr lang="en-US" altLang="id-ID">
                <a:hlinkClick r:id="rId4"/>
              </a:rPr>
              <a:t>http://www.businessweek.com/globalbiz/content/may2008/gb20080527_542953.htm?chan=search</a:t>
            </a:r>
            <a:r>
              <a:rPr lang="en-US" altLang="id-ID"/>
              <a:t>}.</a:t>
            </a:r>
            <a:endParaRPr lang="en-US" altLang="id-ID" u="sng"/>
          </a:p>
          <a:p>
            <a:r>
              <a:rPr lang="en-US" altLang="id-ID"/>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A69337F3-034D-4F98-A7DF-C41F8F9620CD}"/>
              </a:ext>
            </a:extLst>
          </p:cNvPr>
          <p:cNvSpPr>
            <a:spLocks noGrp="1" noChangeArrowheads="1"/>
          </p:cNvSpPr>
          <p:nvPr>
            <p:ph type="sldNum" sz="quarter" idx="5"/>
          </p:nvPr>
        </p:nvSpPr>
        <p:spPr>
          <a:ln/>
        </p:spPr>
        <p:txBody>
          <a:bodyPr/>
          <a:lstStyle/>
          <a:p>
            <a:r>
              <a:rPr lang="en-US" altLang="id-ID"/>
              <a:t>Multimedia Lecture Support Package to Accompany Basic Marketing</a:t>
            </a:r>
          </a:p>
          <a:p>
            <a:r>
              <a:rPr lang="en-US" altLang="id-ID"/>
              <a:t>Lecture Script 6-</a:t>
            </a:r>
            <a:fld id="{D85847C6-D1A9-489D-9E32-4BBFCFBA36DB}" type="slidenum">
              <a:rPr lang="en-US" altLang="id-ID"/>
              <a:pPr/>
              <a:t>4</a:t>
            </a:fld>
            <a:endParaRPr lang="en-US" altLang="id-ID"/>
          </a:p>
        </p:txBody>
      </p:sp>
      <p:sp>
        <p:nvSpPr>
          <p:cNvPr id="493570" name="Rectangle 2">
            <a:extLst>
              <a:ext uri="{FF2B5EF4-FFF2-40B4-BE49-F238E27FC236}">
                <a16:creationId xmlns:a16="http://schemas.microsoft.com/office/drawing/2014/main" id="{0DA8CBBC-80E4-4848-ABC4-777020566AB5}"/>
              </a:ext>
            </a:extLst>
          </p:cNvPr>
          <p:cNvSpPr>
            <a:spLocks noChangeArrowheads="1" noTextEdit="1"/>
          </p:cNvSpPr>
          <p:nvPr>
            <p:ph type="sldImg"/>
          </p:nvPr>
        </p:nvSpPr>
        <p:spPr>
          <a:ln/>
        </p:spPr>
      </p:sp>
      <p:sp>
        <p:nvSpPr>
          <p:cNvPr id="493571" name="Rectangle 3">
            <a:extLst>
              <a:ext uri="{FF2B5EF4-FFF2-40B4-BE49-F238E27FC236}">
                <a16:creationId xmlns:a16="http://schemas.microsoft.com/office/drawing/2014/main" id="{1FCD7AEE-0E32-45E6-8F2E-417AC2EC3867}"/>
              </a:ext>
            </a:extLst>
          </p:cNvPr>
          <p:cNvSpPr>
            <a:spLocks noGrp="1" noChangeArrowheads="1"/>
          </p:cNvSpPr>
          <p:nvPr>
            <p:ph type="body" idx="1"/>
          </p:nvPr>
        </p:nvSpPr>
        <p:spPr/>
        <p:txBody>
          <a:bodyPr/>
          <a:lstStyle/>
          <a:p>
            <a:endParaRPr lang="id-ID" alt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17BE7DA-1076-4901-B2B5-B3F9A397CEF0}"/>
              </a:ext>
            </a:extLst>
          </p:cNvPr>
          <p:cNvSpPr>
            <a:spLocks noGrp="1" noChangeArrowheads="1"/>
          </p:cNvSpPr>
          <p:nvPr>
            <p:ph type="sldNum" sz="quarter" idx="5"/>
          </p:nvPr>
        </p:nvSpPr>
        <p:spPr>
          <a:ln/>
        </p:spPr>
        <p:txBody>
          <a:bodyPr/>
          <a:lstStyle/>
          <a:p>
            <a:r>
              <a:rPr lang="en-US" altLang="id-ID"/>
              <a:t>Multimedia Lecture Support Package to Accompany Basic Marketing</a:t>
            </a:r>
          </a:p>
          <a:p>
            <a:r>
              <a:rPr lang="en-US" altLang="id-ID"/>
              <a:t>Lecture Script 6-</a:t>
            </a:r>
            <a:fld id="{893F694D-4DAA-48FA-B559-8CE09DF9CAA1}" type="slidenum">
              <a:rPr lang="en-US" altLang="id-ID"/>
              <a:pPr/>
              <a:t>5</a:t>
            </a:fld>
            <a:endParaRPr lang="en-US" altLang="id-ID"/>
          </a:p>
        </p:txBody>
      </p:sp>
      <p:sp>
        <p:nvSpPr>
          <p:cNvPr id="503810" name="Rectangle 2">
            <a:extLst>
              <a:ext uri="{FF2B5EF4-FFF2-40B4-BE49-F238E27FC236}">
                <a16:creationId xmlns:a16="http://schemas.microsoft.com/office/drawing/2014/main" id="{30BD83C3-6564-49D0-BD98-1855BF1E1262}"/>
              </a:ext>
            </a:extLst>
          </p:cNvPr>
          <p:cNvSpPr>
            <a:spLocks noChangeArrowheads="1" noTextEdit="1"/>
          </p:cNvSpPr>
          <p:nvPr>
            <p:ph type="sldImg"/>
          </p:nvPr>
        </p:nvSpPr>
        <p:spPr>
          <a:ln/>
        </p:spPr>
      </p:sp>
      <p:sp>
        <p:nvSpPr>
          <p:cNvPr id="503811" name="Rectangle 3">
            <a:extLst>
              <a:ext uri="{FF2B5EF4-FFF2-40B4-BE49-F238E27FC236}">
                <a16:creationId xmlns:a16="http://schemas.microsoft.com/office/drawing/2014/main" id="{FB8EB340-AD52-404F-ADEA-3D82D574F9B0}"/>
              </a:ext>
            </a:extLst>
          </p:cNvPr>
          <p:cNvSpPr>
            <a:spLocks noGrp="1" noChangeArrowheads="1"/>
          </p:cNvSpPr>
          <p:nvPr>
            <p:ph type="body" idx="1"/>
          </p:nvPr>
        </p:nvSpPr>
        <p:spPr/>
        <p:txBody>
          <a:bodyPr/>
          <a:lstStyle/>
          <a:p>
            <a:endParaRPr lang="id-ID" alt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200A7525-D5DF-4470-8EE2-D61A4D77FFD7}"/>
              </a:ext>
            </a:extLst>
          </p:cNvPr>
          <p:cNvSpPr>
            <a:spLocks noGrp="1" noChangeArrowheads="1"/>
          </p:cNvSpPr>
          <p:nvPr>
            <p:ph type="sldNum" sz="quarter" idx="5"/>
          </p:nvPr>
        </p:nvSpPr>
        <p:spPr>
          <a:ln/>
        </p:spPr>
        <p:txBody>
          <a:bodyPr/>
          <a:lstStyle/>
          <a:p>
            <a:r>
              <a:rPr lang="en-US" altLang="id-ID"/>
              <a:t>Multimedia Lecture Support Package to Accompany Basic Marketing</a:t>
            </a:r>
          </a:p>
          <a:p>
            <a:r>
              <a:rPr lang="en-US" altLang="id-ID"/>
              <a:t>Lecture Script 6-</a:t>
            </a:r>
            <a:fld id="{F8DB395A-2F72-4B31-A6D3-A8149040586C}" type="slidenum">
              <a:rPr lang="en-US" altLang="id-ID"/>
              <a:pPr/>
              <a:t>6</a:t>
            </a:fld>
            <a:endParaRPr lang="en-US" altLang="id-ID"/>
          </a:p>
        </p:txBody>
      </p:sp>
      <p:sp>
        <p:nvSpPr>
          <p:cNvPr id="495618" name="Rectangle 2">
            <a:extLst>
              <a:ext uri="{FF2B5EF4-FFF2-40B4-BE49-F238E27FC236}">
                <a16:creationId xmlns:a16="http://schemas.microsoft.com/office/drawing/2014/main" id="{EF4260B7-4713-4703-B1A9-86BC8A683080}"/>
              </a:ext>
            </a:extLst>
          </p:cNvPr>
          <p:cNvSpPr>
            <a:spLocks noChangeArrowheads="1" noTextEdit="1"/>
          </p:cNvSpPr>
          <p:nvPr>
            <p:ph type="sldImg"/>
          </p:nvPr>
        </p:nvSpPr>
        <p:spPr>
          <a:ln/>
        </p:spPr>
      </p:sp>
      <p:sp>
        <p:nvSpPr>
          <p:cNvPr id="495619" name="Rectangle 3">
            <a:extLst>
              <a:ext uri="{FF2B5EF4-FFF2-40B4-BE49-F238E27FC236}">
                <a16:creationId xmlns:a16="http://schemas.microsoft.com/office/drawing/2014/main" id="{8D8C1214-07B4-4987-BA56-79429BF8743C}"/>
              </a:ext>
            </a:extLst>
          </p:cNvPr>
          <p:cNvSpPr>
            <a:spLocks noGrp="1" noChangeArrowheads="1"/>
          </p:cNvSpPr>
          <p:nvPr>
            <p:ph type="body" idx="1"/>
          </p:nvPr>
        </p:nvSpPr>
        <p:spPr/>
        <p:txBody>
          <a:bodyPr/>
          <a:lstStyle/>
          <a:p>
            <a:endParaRPr lang="id-ID" alt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2C77-080A-4F0D-812C-030AAE0D7D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id="{09765528-CBF5-4F35-A73D-91BAD8B65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id="{1056D345-F78D-4B87-B0DA-BA38CBE3EADC}"/>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5" name="Footer Placeholder 4">
            <a:extLst>
              <a:ext uri="{FF2B5EF4-FFF2-40B4-BE49-F238E27FC236}">
                <a16:creationId xmlns:a16="http://schemas.microsoft.com/office/drawing/2014/main" id="{0F9F835C-7644-480E-851E-7A94A0751A8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A8E6006A-F078-41C7-B580-A8D84C02577B}"/>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331931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9695-6576-4A8B-9A5A-838E0B28DE1B}"/>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1F39CB32-EB88-48C1-B639-65CD98B6B0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59BBFB56-5A08-4294-BFEF-9F4BCA515C49}"/>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5" name="Footer Placeholder 4">
            <a:extLst>
              <a:ext uri="{FF2B5EF4-FFF2-40B4-BE49-F238E27FC236}">
                <a16:creationId xmlns:a16="http://schemas.microsoft.com/office/drawing/2014/main" id="{87957750-8EDD-4CB3-9650-1AA1898515E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44753C51-1570-408B-AC83-329FA714D0DA}"/>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1988118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6A30D-FE02-4222-975E-F57FBF0BA8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1D9AD746-9EE8-4732-BF00-0908EAF190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387A2DB6-8B49-4CD6-8191-7439AB077EC1}"/>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5" name="Footer Placeholder 4">
            <a:extLst>
              <a:ext uri="{FF2B5EF4-FFF2-40B4-BE49-F238E27FC236}">
                <a16:creationId xmlns:a16="http://schemas.microsoft.com/office/drawing/2014/main" id="{6332E0D8-9351-4E79-8CD9-48809AD8C22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B64B21F8-C801-467B-B82C-C280D69E4EC0}"/>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10357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F5B45-E61A-42BF-8CB5-625E931387BE}"/>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FB5424CB-C679-4A8F-87A8-B11773E87E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D488DEDC-48F9-4AB8-9249-A38ABAF290CC}"/>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5" name="Footer Placeholder 4">
            <a:extLst>
              <a:ext uri="{FF2B5EF4-FFF2-40B4-BE49-F238E27FC236}">
                <a16:creationId xmlns:a16="http://schemas.microsoft.com/office/drawing/2014/main" id="{7A206B73-6C88-48D8-922F-4B23C4DFEA8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CE87D337-A927-4D78-BBE8-E7454660C8CA}"/>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387924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02E3F-7909-4834-BA9E-164E8875DD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169DAA79-B7FC-483C-A630-46995EE3EA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D701F4-3C1E-4D09-B742-C92079232D84}"/>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5" name="Footer Placeholder 4">
            <a:extLst>
              <a:ext uri="{FF2B5EF4-FFF2-40B4-BE49-F238E27FC236}">
                <a16:creationId xmlns:a16="http://schemas.microsoft.com/office/drawing/2014/main" id="{E08C152E-1FA3-4E11-B612-B04D8529852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D57CEC8B-D804-4846-B6BF-49F46E4E2A3B}"/>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4093936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C33B8-F258-41C1-94A0-228171F31B79}"/>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E7B63007-BA75-40EB-85D9-C15B7B5DFC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B179F7DC-473D-4C42-8EFD-B35E5A38F2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4B92E890-A4BE-413D-9777-35C7CC2566DA}"/>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6" name="Footer Placeholder 5">
            <a:extLst>
              <a:ext uri="{FF2B5EF4-FFF2-40B4-BE49-F238E27FC236}">
                <a16:creationId xmlns:a16="http://schemas.microsoft.com/office/drawing/2014/main" id="{DB4B3C16-A3FD-403E-AE9A-D8CA3789134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CB9FBC98-FDCA-41B1-B020-EA32967EFE36}"/>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397745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E9233-6C60-4F3D-9DDB-A51024F0C9A6}"/>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353FDE8C-6B63-4E92-8377-36B8F5C8C6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B2BA36-FFAD-47EF-9E0E-7EE9D4AA0D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6683B90D-72E6-401A-B8F3-BB4A07DC11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80DFE6-4DC4-4149-B946-6FD5DE9F51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54EF85E5-2F97-46C9-8554-02E62D552EAB}"/>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8" name="Footer Placeholder 7">
            <a:extLst>
              <a:ext uri="{FF2B5EF4-FFF2-40B4-BE49-F238E27FC236}">
                <a16:creationId xmlns:a16="http://schemas.microsoft.com/office/drawing/2014/main" id="{D532C16E-981F-4DCD-8488-8D634027A531}"/>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id="{E194C518-205A-41A7-A517-AB241BE9BEFB}"/>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3068272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0EEE0-EBB6-4A40-A253-2CBF1C48D906}"/>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C18767C4-DA66-4212-8B72-ACF42AD9C99C}"/>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4" name="Footer Placeholder 3">
            <a:extLst>
              <a:ext uri="{FF2B5EF4-FFF2-40B4-BE49-F238E27FC236}">
                <a16:creationId xmlns:a16="http://schemas.microsoft.com/office/drawing/2014/main" id="{B59859B2-B995-4049-93AA-2A4135EE88C0}"/>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id="{9CD7D58B-07A9-46AE-8D71-D625D9EDDDB8}"/>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3847565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C78120-B11E-444F-9338-2ABF1C2B9EA5}"/>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3" name="Footer Placeholder 2">
            <a:extLst>
              <a:ext uri="{FF2B5EF4-FFF2-40B4-BE49-F238E27FC236}">
                <a16:creationId xmlns:a16="http://schemas.microsoft.com/office/drawing/2014/main" id="{26668B45-48B2-4CA0-80A3-9828D33B62E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id="{2FF948FB-B5A5-4E56-8266-B765E9C9312E}"/>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1491095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1EBA-5DC7-47C8-8945-7CCF4DD92E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39768F88-C3FD-4BB9-9446-E3D75B6EA8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8984187F-F3EE-4496-91B4-B67D6A9023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247585-3B7D-4E99-AF43-1FB858B67149}"/>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6" name="Footer Placeholder 5">
            <a:extLst>
              <a:ext uri="{FF2B5EF4-FFF2-40B4-BE49-F238E27FC236}">
                <a16:creationId xmlns:a16="http://schemas.microsoft.com/office/drawing/2014/main" id="{98B31F8D-766F-4648-BC71-87F367E90E9C}"/>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5D372ED8-DEC9-48F9-A0F8-6B7957A11575}"/>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3178407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480B2-0379-46DA-B59B-566699F41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1B97AC95-FCCF-49F8-B4AD-A5780109AC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id="{F11F628B-7369-485B-BDA0-FE0FBE9D6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ECBBD8-22D5-48F1-A8E2-2B1EAC74B448}"/>
              </a:ext>
            </a:extLst>
          </p:cNvPr>
          <p:cNvSpPr>
            <a:spLocks noGrp="1"/>
          </p:cNvSpPr>
          <p:nvPr>
            <p:ph type="dt" sz="half" idx="10"/>
          </p:nvPr>
        </p:nvSpPr>
        <p:spPr/>
        <p:txBody>
          <a:bodyPr/>
          <a:lstStyle/>
          <a:p>
            <a:fld id="{72FCD353-604D-4646-944A-646F482913E1}" type="datetimeFigureOut">
              <a:rPr lang="id-ID" smtClean="0"/>
              <a:t>14/10/2020</a:t>
            </a:fld>
            <a:endParaRPr lang="id-ID"/>
          </a:p>
        </p:txBody>
      </p:sp>
      <p:sp>
        <p:nvSpPr>
          <p:cNvPr id="6" name="Footer Placeholder 5">
            <a:extLst>
              <a:ext uri="{FF2B5EF4-FFF2-40B4-BE49-F238E27FC236}">
                <a16:creationId xmlns:a16="http://schemas.microsoft.com/office/drawing/2014/main" id="{FE72B300-FB09-4550-840B-542C77B7060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59100E22-960F-4B0A-8F89-232C87ECC033}"/>
              </a:ext>
            </a:extLst>
          </p:cNvPr>
          <p:cNvSpPr>
            <a:spLocks noGrp="1"/>
          </p:cNvSpPr>
          <p:nvPr>
            <p:ph type="sldNum" sz="quarter" idx="12"/>
          </p:nvPr>
        </p:nvSpPr>
        <p:spPr/>
        <p:txBody>
          <a:bodyPr/>
          <a:lstStyle/>
          <a:p>
            <a:fld id="{58C69D2B-1B0C-4970-92D4-2486DA551BA1}" type="slidenum">
              <a:rPr lang="id-ID" smtClean="0"/>
              <a:t>‹#›</a:t>
            </a:fld>
            <a:endParaRPr lang="id-ID"/>
          </a:p>
        </p:txBody>
      </p:sp>
    </p:spTree>
    <p:extLst>
      <p:ext uri="{BB962C8B-B14F-4D97-AF65-F5344CB8AC3E}">
        <p14:creationId xmlns:p14="http://schemas.microsoft.com/office/powerpoint/2010/main" val="229284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2A8ADD-CC28-4C04-AD83-DBAD2E90BC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id="{EF3B77CE-01A6-47A9-8E5C-22C0BB1A79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9724D31F-42F7-43C4-951C-3AEC27737B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CD353-604D-4646-944A-646F482913E1}" type="datetimeFigureOut">
              <a:rPr lang="id-ID" smtClean="0"/>
              <a:t>14/10/2020</a:t>
            </a:fld>
            <a:endParaRPr lang="id-ID"/>
          </a:p>
        </p:txBody>
      </p:sp>
      <p:sp>
        <p:nvSpPr>
          <p:cNvPr id="5" name="Footer Placeholder 4">
            <a:extLst>
              <a:ext uri="{FF2B5EF4-FFF2-40B4-BE49-F238E27FC236}">
                <a16:creationId xmlns:a16="http://schemas.microsoft.com/office/drawing/2014/main" id="{EB1DD320-0305-48F2-8373-9E77B45A2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id="{6C040C78-E60C-4C4F-9097-6D224267BA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69D2B-1B0C-4970-92D4-2486DA551BA1}" type="slidenum">
              <a:rPr lang="id-ID" smtClean="0"/>
              <a:t>‹#›</a:t>
            </a:fld>
            <a:endParaRPr lang="id-ID"/>
          </a:p>
        </p:txBody>
      </p:sp>
    </p:spTree>
    <p:extLst>
      <p:ext uri="{BB962C8B-B14F-4D97-AF65-F5344CB8AC3E}">
        <p14:creationId xmlns:p14="http://schemas.microsoft.com/office/powerpoint/2010/main" val="3275835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a:extLst>
              <a:ext uri="{FF2B5EF4-FFF2-40B4-BE49-F238E27FC236}">
                <a16:creationId xmlns:a16="http://schemas.microsoft.com/office/drawing/2014/main" id="{542E3EFB-9DE3-42FB-9D60-F4F2DB69672E}"/>
              </a:ext>
            </a:extLst>
          </p:cNvPr>
          <p:cNvSpPr>
            <a:spLocks noGrp="1" noChangeArrowheads="1"/>
          </p:cNvSpPr>
          <p:nvPr>
            <p:ph type="ctrTitle"/>
          </p:nvPr>
        </p:nvSpPr>
        <p:spPr/>
        <p:txBody>
          <a:bodyPr/>
          <a:lstStyle/>
          <a:p>
            <a:r>
              <a:rPr lang="en-US" altLang="id-ID" sz="4000">
                <a:solidFill>
                  <a:srgbClr val="336699"/>
                </a:solidFill>
                <a:latin typeface="Elephant" panose="02020904090505020303" pitchFamily="18" charset="0"/>
              </a:rPr>
              <a:t>Global Business Today</a:t>
            </a:r>
            <a:r>
              <a:rPr lang="en-US" altLang="id-ID" sz="4000">
                <a:solidFill>
                  <a:srgbClr val="336699"/>
                </a:solidFill>
              </a:rPr>
              <a:t> </a:t>
            </a:r>
            <a:r>
              <a:rPr lang="en-US" altLang="id-ID">
                <a:solidFill>
                  <a:srgbClr val="6A96D3"/>
                </a:solidFill>
              </a:rPr>
              <a:t>6e</a:t>
            </a:r>
          </a:p>
        </p:txBody>
      </p:sp>
      <p:sp>
        <p:nvSpPr>
          <p:cNvPr id="452611" name="Rectangle 3">
            <a:extLst>
              <a:ext uri="{FF2B5EF4-FFF2-40B4-BE49-F238E27FC236}">
                <a16:creationId xmlns:a16="http://schemas.microsoft.com/office/drawing/2014/main" id="{A6DEA22B-59EC-4442-808D-B12CA0F17276}"/>
              </a:ext>
            </a:extLst>
          </p:cNvPr>
          <p:cNvSpPr>
            <a:spLocks noGrp="1" noChangeArrowheads="1"/>
          </p:cNvSpPr>
          <p:nvPr>
            <p:ph type="subTitle" idx="1"/>
          </p:nvPr>
        </p:nvSpPr>
        <p:spPr/>
        <p:txBody>
          <a:bodyPr/>
          <a:lstStyle/>
          <a:p>
            <a:pPr algn="r"/>
            <a:endParaRPr lang="en-US" altLang="id-ID" sz="3200"/>
          </a:p>
          <a:p>
            <a:pPr algn="r"/>
            <a:r>
              <a:rPr lang="en-US" altLang="id-ID" sz="3600"/>
              <a:t>by Charles W.L. Hill</a:t>
            </a:r>
          </a:p>
        </p:txBody>
      </p:sp>
      <p:sp>
        <p:nvSpPr>
          <p:cNvPr id="452612" name="Rectangle 4">
            <a:extLst>
              <a:ext uri="{FF2B5EF4-FFF2-40B4-BE49-F238E27FC236}">
                <a16:creationId xmlns:a16="http://schemas.microsoft.com/office/drawing/2014/main" id="{33FB0F1F-BE1A-4174-95C6-388637753A85}"/>
              </a:ext>
            </a:extLst>
          </p:cNvPr>
          <p:cNvSpPr>
            <a:spLocks noChangeArrowheads="1"/>
          </p:cNvSpPr>
          <p:nvPr/>
        </p:nvSpPr>
        <p:spPr bwMode="auto">
          <a:xfrm>
            <a:off x="1717676" y="6477000"/>
            <a:ext cx="8797925" cy="260350"/>
          </a:xfrm>
          <a:prstGeom prst="rect">
            <a:avLst/>
          </a:prstGeom>
          <a:noFill/>
          <a:ln>
            <a:noFill/>
          </a:ln>
          <a:effectLst/>
          <a:extLst>
            <a:ext uri="{909E8E84-426E-40DD-AFC4-6F175D3DCCD1}">
              <a14:hiddenFill xmlns:a14="http://schemas.microsoft.com/office/drawing/2010/main">
                <a:solidFill>
                  <a:srgbClr val="FFF05B"/>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hangingPunct="0"/>
            <a:r>
              <a:rPr lang="en-US" altLang="id-ID" sz="1100" b="1" i="1">
                <a:latin typeface="Book Antiqua" panose="02040602050305030304" pitchFamily="18" charset="0"/>
              </a:rPr>
              <a:t>McGraw-Hill/Irwin                                                    </a:t>
            </a:r>
            <a:r>
              <a:rPr lang="en-US" altLang="id-ID" sz="1100" b="1" i="1">
                <a:solidFill>
                  <a:schemeClr val="bg1"/>
                </a:solidFill>
                <a:latin typeface="Book Antiqua" panose="02040602050305030304" pitchFamily="18" charset="0"/>
              </a:rPr>
              <a:t>                        </a:t>
            </a:r>
            <a:r>
              <a:rPr lang="en-US" altLang="id-ID" sz="1100" b="1" i="1">
                <a:latin typeface="Book Antiqua" panose="02040602050305030304" pitchFamily="18" charset="0"/>
              </a:rPr>
              <a:t>Copyright © 2009 by The McGraw-Hill Companies, Inc.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a:extLst>
              <a:ext uri="{FF2B5EF4-FFF2-40B4-BE49-F238E27FC236}">
                <a16:creationId xmlns:a16="http://schemas.microsoft.com/office/drawing/2014/main" id="{9BB25EE9-3885-47B6-86C9-93CF87AE09F6}"/>
              </a:ext>
            </a:extLst>
          </p:cNvPr>
          <p:cNvSpPr>
            <a:spLocks noGrp="1" noChangeArrowheads="1"/>
          </p:cNvSpPr>
          <p:nvPr>
            <p:ph type="title"/>
          </p:nvPr>
        </p:nvSpPr>
        <p:spPr>
          <a:noFill/>
          <a:ln/>
        </p:spPr>
        <p:txBody>
          <a:bodyPr/>
          <a:lstStyle/>
          <a:p>
            <a:pPr algn="ctr"/>
            <a:r>
              <a:rPr lang="en-US" altLang="id-ID">
                <a:solidFill>
                  <a:srgbClr val="336699"/>
                </a:solidFill>
              </a:rPr>
              <a:t>Choosing a Strategy</a:t>
            </a:r>
          </a:p>
        </p:txBody>
      </p:sp>
      <p:sp>
        <p:nvSpPr>
          <p:cNvPr id="488451" name="Rectangle 3">
            <a:extLst>
              <a:ext uri="{FF2B5EF4-FFF2-40B4-BE49-F238E27FC236}">
                <a16:creationId xmlns:a16="http://schemas.microsoft.com/office/drawing/2014/main" id="{C98DA835-A3D5-47F2-B610-3AA74255F745}"/>
              </a:ext>
            </a:extLst>
          </p:cNvPr>
          <p:cNvSpPr>
            <a:spLocks noGrp="1" noChangeArrowheads="1"/>
          </p:cNvSpPr>
          <p:nvPr>
            <p:ph type="body" idx="1"/>
          </p:nvPr>
        </p:nvSpPr>
        <p:spPr>
          <a:noFill/>
          <a:ln/>
        </p:spPr>
        <p:txBody>
          <a:bodyPr/>
          <a:lstStyle/>
          <a:p>
            <a:pPr marL="533400" indent="-533400">
              <a:buNone/>
            </a:pPr>
            <a:r>
              <a:rPr lang="en-US" altLang="id-ID">
                <a:solidFill>
                  <a:srgbClr val="6A96D3"/>
                </a:solidFill>
              </a:rPr>
              <a:t>     </a:t>
            </a:r>
            <a:r>
              <a:rPr lang="en-US" altLang="id-ID" sz="2400">
                <a:solidFill>
                  <a:srgbClr val="6A96D3"/>
                </a:solidFill>
              </a:rPr>
              <a:t>Question:</a:t>
            </a:r>
            <a:r>
              <a:rPr lang="en-US" altLang="id-ID" sz="2400"/>
              <a:t> How do the pressures for cost reductions and local responsiveness influence a firm’s choice of strategy?</a:t>
            </a:r>
          </a:p>
          <a:p>
            <a:pPr marL="533400" indent="-533400">
              <a:buNone/>
            </a:pPr>
            <a:endParaRPr lang="en-US" altLang="id-ID" sz="2400"/>
          </a:p>
          <a:p>
            <a:pPr marL="533400" indent="-533400"/>
            <a:r>
              <a:rPr lang="en-US" altLang="id-ID" sz="2400"/>
              <a:t>There are four basic strategies to compete in the international environment</a:t>
            </a:r>
          </a:p>
          <a:p>
            <a:pPr marL="1084263" lvl="1" indent="-457200">
              <a:buFont typeface="Wingdings" panose="05000000000000000000" pitchFamily="2" charset="2"/>
              <a:buAutoNum type="arabicPeriod"/>
            </a:pPr>
            <a:r>
              <a:rPr lang="en-US" altLang="id-ID"/>
              <a:t> global standardization</a:t>
            </a:r>
          </a:p>
          <a:p>
            <a:pPr marL="1084263" lvl="1" indent="-457200">
              <a:buFont typeface="Wingdings" panose="05000000000000000000" pitchFamily="2" charset="2"/>
              <a:buAutoNum type="arabicPeriod"/>
            </a:pPr>
            <a:r>
              <a:rPr lang="en-US" altLang="id-ID"/>
              <a:t> localization</a:t>
            </a:r>
          </a:p>
          <a:p>
            <a:pPr marL="1084263" lvl="1" indent="-457200">
              <a:buFont typeface="Wingdings" panose="05000000000000000000" pitchFamily="2" charset="2"/>
              <a:buAutoNum type="arabicPeriod"/>
            </a:pPr>
            <a:r>
              <a:rPr lang="en-US" altLang="id-ID"/>
              <a:t> transnational</a:t>
            </a:r>
          </a:p>
          <a:p>
            <a:pPr marL="1084263" lvl="1" indent="-457200">
              <a:buFont typeface="Wingdings" panose="05000000000000000000" pitchFamily="2" charset="2"/>
              <a:buAutoNum type="arabicPeriod"/>
            </a:pPr>
            <a:r>
              <a:rPr lang="en-US" altLang="id-ID"/>
              <a:t> international</a:t>
            </a:r>
          </a:p>
          <a:p>
            <a:pPr marL="1084263" lvl="1" indent="-457200">
              <a:buFont typeface="Wingdings" panose="05000000000000000000" pitchFamily="2" charset="2"/>
              <a:buAutoNum type="arabicPeriod"/>
            </a:pPr>
            <a:endParaRPr lang="en-US" alt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a:extLst>
              <a:ext uri="{FF2B5EF4-FFF2-40B4-BE49-F238E27FC236}">
                <a16:creationId xmlns:a16="http://schemas.microsoft.com/office/drawing/2014/main" id="{898FAFE9-EC8E-41F2-8562-444A7FBCC511}"/>
              </a:ext>
            </a:extLst>
          </p:cNvPr>
          <p:cNvSpPr>
            <a:spLocks noGrp="1" noChangeArrowheads="1"/>
          </p:cNvSpPr>
          <p:nvPr>
            <p:ph type="title"/>
          </p:nvPr>
        </p:nvSpPr>
        <p:spPr>
          <a:noFill/>
          <a:ln/>
        </p:spPr>
        <p:txBody>
          <a:bodyPr/>
          <a:lstStyle/>
          <a:p>
            <a:pPr algn="ctr"/>
            <a:r>
              <a:rPr lang="en-US" altLang="id-ID">
                <a:solidFill>
                  <a:srgbClr val="336699"/>
                </a:solidFill>
              </a:rPr>
              <a:t>Global Standardization Strategy</a:t>
            </a:r>
          </a:p>
        </p:txBody>
      </p:sp>
      <p:sp>
        <p:nvSpPr>
          <p:cNvPr id="490499" name="Rectangle 3">
            <a:extLst>
              <a:ext uri="{FF2B5EF4-FFF2-40B4-BE49-F238E27FC236}">
                <a16:creationId xmlns:a16="http://schemas.microsoft.com/office/drawing/2014/main" id="{38F63446-3C43-4BF6-BC20-E89710B96E4F}"/>
              </a:ext>
            </a:extLst>
          </p:cNvPr>
          <p:cNvSpPr>
            <a:spLocks noGrp="1" noChangeArrowheads="1"/>
          </p:cNvSpPr>
          <p:nvPr>
            <p:ph type="body" idx="1"/>
          </p:nvPr>
        </p:nvSpPr>
        <p:spPr>
          <a:noFill/>
          <a:ln/>
        </p:spPr>
        <p:txBody>
          <a:bodyPr/>
          <a:lstStyle/>
          <a:p>
            <a:pPr marL="0" indent="0">
              <a:buNone/>
            </a:pPr>
            <a:r>
              <a:rPr lang="en-US" altLang="id-ID" sz="2400">
                <a:solidFill>
                  <a:srgbClr val="6A96D3"/>
                </a:solidFill>
              </a:rPr>
              <a:t>Question:</a:t>
            </a:r>
            <a:r>
              <a:rPr lang="en-US" altLang="id-ID" sz="2400"/>
              <a:t> When does a global standardization strategy make sense?</a:t>
            </a:r>
          </a:p>
          <a:p>
            <a:pPr marL="0" indent="0">
              <a:buNone/>
            </a:pPr>
            <a:endParaRPr lang="en-US" altLang="id-ID" sz="2400"/>
          </a:p>
          <a:p>
            <a:pPr marL="0" indent="0"/>
            <a:r>
              <a:rPr lang="en-US" altLang="id-ID" sz="2400"/>
              <a:t>A </a:t>
            </a:r>
            <a:r>
              <a:rPr lang="en-US" altLang="id-ID" sz="2400">
                <a:solidFill>
                  <a:srgbClr val="6A96D3"/>
                </a:solidFill>
              </a:rPr>
              <a:t>global standardization strategy</a:t>
            </a:r>
            <a:r>
              <a:rPr lang="en-US" altLang="id-ID" sz="2400" b="1"/>
              <a:t> </a:t>
            </a:r>
            <a:r>
              <a:rPr lang="en-US" altLang="id-ID" sz="2400"/>
              <a:t>focuses on increasing profitability and profit growth by reaping the cost reductions that come from economies of scale, learning effects, and location economies</a:t>
            </a:r>
          </a:p>
          <a:p>
            <a:pPr marL="1084263" lvl="1" indent="-457200"/>
            <a:r>
              <a:rPr lang="en-US" altLang="id-ID"/>
              <a:t>The strategic goal is to pursue a low-cost strategy on a global scale</a:t>
            </a:r>
          </a:p>
          <a:p>
            <a:pPr marL="0" indent="0"/>
            <a:r>
              <a:rPr lang="en-US" altLang="id-ID" sz="2400"/>
              <a:t>This strategy makes sense when there are strong pressures for cost reductions and demands for local responsiveness are minimal</a:t>
            </a:r>
          </a:p>
          <a:p>
            <a:pPr marL="0" indent="0"/>
            <a:endParaRPr lang="en-US" altLang="id-ID"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a:extLst>
              <a:ext uri="{FF2B5EF4-FFF2-40B4-BE49-F238E27FC236}">
                <a16:creationId xmlns:a16="http://schemas.microsoft.com/office/drawing/2014/main" id="{8E90060D-2CFF-4B5E-A5D6-E45BE953431C}"/>
              </a:ext>
            </a:extLst>
          </p:cNvPr>
          <p:cNvSpPr>
            <a:spLocks noGrp="1" noChangeArrowheads="1"/>
          </p:cNvSpPr>
          <p:nvPr>
            <p:ph type="title"/>
          </p:nvPr>
        </p:nvSpPr>
        <p:spPr>
          <a:noFill/>
          <a:ln/>
        </p:spPr>
        <p:txBody>
          <a:bodyPr/>
          <a:lstStyle/>
          <a:p>
            <a:pPr algn="ctr"/>
            <a:r>
              <a:rPr lang="en-US" altLang="id-ID">
                <a:solidFill>
                  <a:srgbClr val="336699"/>
                </a:solidFill>
              </a:rPr>
              <a:t>Localization Strategy</a:t>
            </a:r>
          </a:p>
        </p:txBody>
      </p:sp>
      <p:sp>
        <p:nvSpPr>
          <p:cNvPr id="492547" name="Rectangle 3">
            <a:extLst>
              <a:ext uri="{FF2B5EF4-FFF2-40B4-BE49-F238E27FC236}">
                <a16:creationId xmlns:a16="http://schemas.microsoft.com/office/drawing/2014/main" id="{393DABEC-F98E-4096-9921-217ACEA7B373}"/>
              </a:ext>
            </a:extLst>
          </p:cNvPr>
          <p:cNvSpPr>
            <a:spLocks noGrp="1" noChangeArrowheads="1"/>
          </p:cNvSpPr>
          <p:nvPr>
            <p:ph type="body" idx="1"/>
          </p:nvPr>
        </p:nvSpPr>
        <p:spPr>
          <a:noFill/>
          <a:ln/>
        </p:spPr>
        <p:txBody>
          <a:bodyPr/>
          <a:lstStyle/>
          <a:p>
            <a:pPr marL="0" indent="0">
              <a:lnSpc>
                <a:spcPct val="80000"/>
              </a:lnSpc>
              <a:buNone/>
            </a:pPr>
            <a:r>
              <a:rPr lang="en-US" altLang="id-ID" sz="2400">
                <a:solidFill>
                  <a:srgbClr val="6A96D3"/>
                </a:solidFill>
              </a:rPr>
              <a:t>Question:</a:t>
            </a:r>
            <a:r>
              <a:rPr lang="en-US" altLang="id-ID" sz="2400"/>
              <a:t> When does a localization strategy make sense?</a:t>
            </a:r>
          </a:p>
          <a:p>
            <a:pPr marL="0" indent="0">
              <a:lnSpc>
                <a:spcPct val="80000"/>
              </a:lnSpc>
              <a:buNone/>
            </a:pPr>
            <a:endParaRPr lang="en-US" altLang="id-ID" sz="2400"/>
          </a:p>
          <a:p>
            <a:pPr marL="0" indent="0">
              <a:lnSpc>
                <a:spcPct val="80000"/>
              </a:lnSpc>
            </a:pPr>
            <a:r>
              <a:rPr lang="en-US" altLang="id-ID" sz="2400"/>
              <a:t>A </a:t>
            </a:r>
            <a:r>
              <a:rPr lang="en-US" altLang="id-ID" sz="2400">
                <a:solidFill>
                  <a:srgbClr val="6A96D3"/>
                </a:solidFill>
              </a:rPr>
              <a:t>localization strategy</a:t>
            </a:r>
            <a:r>
              <a:rPr lang="en-US" altLang="id-ID" sz="2400" b="1"/>
              <a:t> </a:t>
            </a:r>
            <a:r>
              <a:rPr lang="en-US" altLang="id-ID" sz="2400"/>
              <a:t>focuses on increasing profitability by customizing the firm’s goods or services so that they provide a good match to tastes and preferences in different national markets</a:t>
            </a:r>
          </a:p>
          <a:p>
            <a:pPr marL="0" indent="0">
              <a:lnSpc>
                <a:spcPct val="80000"/>
              </a:lnSpc>
            </a:pPr>
            <a:endParaRPr lang="en-US" altLang="id-ID" sz="2400"/>
          </a:p>
          <a:p>
            <a:pPr marL="0" indent="0">
              <a:lnSpc>
                <a:spcPct val="80000"/>
              </a:lnSpc>
            </a:pPr>
            <a:r>
              <a:rPr lang="en-US" altLang="id-ID" sz="2400"/>
              <a:t>This strategy makes sense when there are substantial differences across nations with regard to consumer tastes and preferences, and where cost pressures are not too intense</a:t>
            </a:r>
          </a:p>
          <a:p>
            <a:pPr marL="0" indent="0">
              <a:lnSpc>
                <a:spcPct val="80000"/>
              </a:lnSpc>
              <a:buNone/>
            </a:pPr>
            <a:endParaRPr lang="en-US" altLang="id-ID" sz="2400"/>
          </a:p>
          <a:p>
            <a:pPr marL="0" indent="0">
              <a:lnSpc>
                <a:spcPct val="80000"/>
              </a:lnSpc>
            </a:pPr>
            <a:endParaRPr lang="en-US" altLang="id-ID"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a:extLst>
              <a:ext uri="{FF2B5EF4-FFF2-40B4-BE49-F238E27FC236}">
                <a16:creationId xmlns:a16="http://schemas.microsoft.com/office/drawing/2014/main" id="{F8FB6639-6342-4498-BE77-F23602CBC9A1}"/>
              </a:ext>
            </a:extLst>
          </p:cNvPr>
          <p:cNvSpPr>
            <a:spLocks noGrp="1" noChangeArrowheads="1"/>
          </p:cNvSpPr>
          <p:nvPr>
            <p:ph type="title"/>
          </p:nvPr>
        </p:nvSpPr>
        <p:spPr>
          <a:noFill/>
          <a:ln/>
        </p:spPr>
        <p:txBody>
          <a:bodyPr/>
          <a:lstStyle/>
          <a:p>
            <a:pPr algn="ctr"/>
            <a:r>
              <a:rPr lang="en-US" altLang="id-ID">
                <a:solidFill>
                  <a:srgbClr val="336699"/>
                </a:solidFill>
              </a:rPr>
              <a:t>Transnational Strategy</a:t>
            </a:r>
          </a:p>
        </p:txBody>
      </p:sp>
      <p:sp>
        <p:nvSpPr>
          <p:cNvPr id="502787" name="Rectangle 3">
            <a:extLst>
              <a:ext uri="{FF2B5EF4-FFF2-40B4-BE49-F238E27FC236}">
                <a16:creationId xmlns:a16="http://schemas.microsoft.com/office/drawing/2014/main" id="{DFB700E7-FF20-4F9D-838D-C44B0A51E253}"/>
              </a:ext>
            </a:extLst>
          </p:cNvPr>
          <p:cNvSpPr>
            <a:spLocks noGrp="1" noChangeArrowheads="1"/>
          </p:cNvSpPr>
          <p:nvPr>
            <p:ph type="body" idx="1"/>
          </p:nvPr>
        </p:nvSpPr>
        <p:spPr>
          <a:noFill/>
          <a:ln/>
        </p:spPr>
        <p:txBody>
          <a:bodyPr/>
          <a:lstStyle/>
          <a:p>
            <a:pPr marL="0" indent="0">
              <a:lnSpc>
                <a:spcPct val="80000"/>
              </a:lnSpc>
              <a:buNone/>
            </a:pPr>
            <a:r>
              <a:rPr lang="en-US" altLang="id-ID" sz="2400">
                <a:solidFill>
                  <a:srgbClr val="6A96D3"/>
                </a:solidFill>
              </a:rPr>
              <a:t>Question:</a:t>
            </a:r>
            <a:r>
              <a:rPr lang="en-US" altLang="id-ID" sz="2400"/>
              <a:t> When does a transnational strategy make sense?</a:t>
            </a:r>
          </a:p>
          <a:p>
            <a:pPr marL="0" indent="0">
              <a:lnSpc>
                <a:spcPct val="80000"/>
              </a:lnSpc>
            </a:pPr>
            <a:r>
              <a:rPr lang="en-US" altLang="id-ID" sz="2400"/>
              <a:t>A </a:t>
            </a:r>
            <a:r>
              <a:rPr lang="en-US" altLang="id-ID" sz="2400">
                <a:solidFill>
                  <a:srgbClr val="6A96D3"/>
                </a:solidFill>
              </a:rPr>
              <a:t>transnational strategy</a:t>
            </a:r>
            <a:r>
              <a:rPr lang="en-US" altLang="id-ID" sz="2400" b="1"/>
              <a:t> </a:t>
            </a:r>
            <a:r>
              <a:rPr lang="en-US" altLang="id-ID" sz="2400"/>
              <a:t>tries to simultaneously</a:t>
            </a:r>
          </a:p>
          <a:p>
            <a:pPr marL="1084263" lvl="1" indent="-457200">
              <a:lnSpc>
                <a:spcPct val="80000"/>
              </a:lnSpc>
            </a:pPr>
            <a:r>
              <a:rPr lang="en-US" altLang="id-ID"/>
              <a:t>achieve low costs through location economies, economies of scale, and learning effects</a:t>
            </a:r>
          </a:p>
          <a:p>
            <a:pPr marL="1084263" lvl="1" indent="-457200">
              <a:lnSpc>
                <a:spcPct val="80000"/>
              </a:lnSpc>
            </a:pPr>
            <a:r>
              <a:rPr lang="en-US" altLang="id-ID"/>
              <a:t>differentiate the product offering across geographic markets to account for local differences</a:t>
            </a:r>
          </a:p>
          <a:p>
            <a:pPr marL="1084263" lvl="1" indent="-457200">
              <a:lnSpc>
                <a:spcPct val="80000"/>
              </a:lnSpc>
            </a:pPr>
            <a:r>
              <a:rPr lang="en-US" altLang="id-ID"/>
              <a:t>foster a multidirectional flow of skills between different subsidiaries</a:t>
            </a:r>
          </a:p>
          <a:p>
            <a:pPr marL="0" indent="0">
              <a:lnSpc>
                <a:spcPct val="80000"/>
              </a:lnSpc>
            </a:pPr>
            <a:r>
              <a:rPr lang="en-US" altLang="id-ID" sz="2400"/>
              <a:t>This strategy makes sense when there are both high cost pressures and high pressures for local responsiveness</a:t>
            </a:r>
          </a:p>
          <a:p>
            <a:pPr marL="0" indent="0">
              <a:lnSpc>
                <a:spcPct val="80000"/>
              </a:lnSpc>
              <a:buNone/>
            </a:pPr>
            <a:endParaRPr lang="en-US" altLang="id-ID" sz="2400"/>
          </a:p>
          <a:p>
            <a:pPr marL="0" indent="0">
              <a:lnSpc>
                <a:spcPct val="80000"/>
              </a:lnSpc>
            </a:pPr>
            <a:endParaRPr lang="en-US" altLang="id-ID"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a:extLst>
              <a:ext uri="{FF2B5EF4-FFF2-40B4-BE49-F238E27FC236}">
                <a16:creationId xmlns:a16="http://schemas.microsoft.com/office/drawing/2014/main" id="{7D28F031-E12B-4E3B-BA8A-DC73C820DC26}"/>
              </a:ext>
            </a:extLst>
          </p:cNvPr>
          <p:cNvSpPr>
            <a:spLocks noGrp="1" noChangeArrowheads="1"/>
          </p:cNvSpPr>
          <p:nvPr>
            <p:ph type="title"/>
          </p:nvPr>
        </p:nvSpPr>
        <p:spPr>
          <a:noFill/>
          <a:ln/>
        </p:spPr>
        <p:txBody>
          <a:bodyPr/>
          <a:lstStyle/>
          <a:p>
            <a:pPr algn="ctr"/>
            <a:r>
              <a:rPr lang="en-US" altLang="id-ID">
                <a:solidFill>
                  <a:srgbClr val="336699"/>
                </a:solidFill>
              </a:rPr>
              <a:t>International Strategy</a:t>
            </a:r>
          </a:p>
        </p:txBody>
      </p:sp>
      <p:sp>
        <p:nvSpPr>
          <p:cNvPr id="494595" name="Rectangle 3">
            <a:extLst>
              <a:ext uri="{FF2B5EF4-FFF2-40B4-BE49-F238E27FC236}">
                <a16:creationId xmlns:a16="http://schemas.microsoft.com/office/drawing/2014/main" id="{6E242F8F-2D21-4755-BB98-DC4EA342A170}"/>
              </a:ext>
            </a:extLst>
          </p:cNvPr>
          <p:cNvSpPr>
            <a:spLocks noGrp="1" noChangeArrowheads="1"/>
          </p:cNvSpPr>
          <p:nvPr>
            <p:ph type="body" idx="1"/>
          </p:nvPr>
        </p:nvSpPr>
        <p:spPr>
          <a:xfrm>
            <a:off x="3408364" y="1295401"/>
            <a:ext cx="7031037" cy="5059363"/>
          </a:xfrm>
          <a:noFill/>
          <a:ln/>
        </p:spPr>
        <p:txBody>
          <a:bodyPr/>
          <a:lstStyle/>
          <a:p>
            <a:pPr marL="0" indent="0">
              <a:buNone/>
            </a:pPr>
            <a:r>
              <a:rPr lang="en-US" altLang="id-ID">
                <a:solidFill>
                  <a:srgbClr val="6A96D3"/>
                </a:solidFill>
              </a:rPr>
              <a:t>Question:</a:t>
            </a:r>
            <a:r>
              <a:rPr lang="en-US" altLang="id-ID"/>
              <a:t> When does an international strategy make sense?</a:t>
            </a:r>
          </a:p>
          <a:p>
            <a:pPr marL="0" indent="0">
              <a:buNone/>
            </a:pPr>
            <a:endParaRPr lang="en-US" altLang="id-ID"/>
          </a:p>
          <a:p>
            <a:pPr marL="0" indent="0"/>
            <a:r>
              <a:rPr lang="en-US" altLang="id-ID"/>
              <a:t>An </a:t>
            </a:r>
            <a:r>
              <a:rPr lang="en-US" altLang="id-ID">
                <a:solidFill>
                  <a:srgbClr val="6A96D3"/>
                </a:solidFill>
              </a:rPr>
              <a:t>international strategy</a:t>
            </a:r>
            <a:r>
              <a:rPr lang="en-US" altLang="id-ID" b="1"/>
              <a:t> </a:t>
            </a:r>
            <a:r>
              <a:rPr lang="en-US" altLang="id-ID"/>
              <a:t>involves taking products first produced for the domestic market and then selling them internationally with only minimal local customization </a:t>
            </a:r>
          </a:p>
          <a:p>
            <a:pPr marL="0" indent="0"/>
            <a:endParaRPr lang="en-US" altLang="id-ID"/>
          </a:p>
          <a:p>
            <a:pPr marL="0" indent="0"/>
            <a:r>
              <a:rPr lang="en-US" altLang="id-ID"/>
              <a:t>This strategy makes sense when there are low cost pressures and low pressures for local responsiveness</a:t>
            </a:r>
          </a:p>
          <a:p>
            <a:pPr marL="0" indent="0"/>
            <a:endParaRPr lang="en-US" altLang="id-ID"/>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903</Words>
  <Application>Microsoft Office PowerPoint</Application>
  <PresentationFormat>Widescreen</PresentationFormat>
  <Paragraphs>60</Paragraphs>
  <Slides>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Book Antiqua</vt:lpstr>
      <vt:lpstr>Calibri</vt:lpstr>
      <vt:lpstr>Calibri Light</vt:lpstr>
      <vt:lpstr>Elephant</vt:lpstr>
      <vt:lpstr>Wingdings</vt:lpstr>
      <vt:lpstr>Office Theme</vt:lpstr>
      <vt:lpstr>Global Business Today 6e</vt:lpstr>
      <vt:lpstr>Choosing a Strategy</vt:lpstr>
      <vt:lpstr>Global Standardization Strategy</vt:lpstr>
      <vt:lpstr>Localization Strategy</vt:lpstr>
      <vt:lpstr>Transnational Strategy</vt:lpstr>
      <vt:lpstr>International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Business Today 6e</dc:title>
  <dc:creator>Yuli Dewi</dc:creator>
  <cp:lastModifiedBy>Yuli Dewi</cp:lastModifiedBy>
  <cp:revision>1</cp:revision>
  <dcterms:created xsi:type="dcterms:W3CDTF">2020-10-14T07:02:16Z</dcterms:created>
  <dcterms:modified xsi:type="dcterms:W3CDTF">2020-10-14T07:04:40Z</dcterms:modified>
</cp:coreProperties>
</file>