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72" r:id="rId4"/>
    <p:sldId id="267" r:id="rId5"/>
    <p:sldId id="268" r:id="rId6"/>
    <p:sldId id="258" r:id="rId7"/>
    <p:sldId id="260" r:id="rId8"/>
    <p:sldId id="269" r:id="rId9"/>
    <p:sldId id="270" r:id="rId10"/>
    <p:sldId id="262" r:id="rId11"/>
    <p:sldId id="263"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B84D29-F896-41BC-94ED-20FC4BC68FB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C59AF-E57F-4A29-96B3-F87D9DAF0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42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84D29-F896-41BC-94ED-20FC4BC68FB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402999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84D29-F896-41BC-94ED-20FC4BC68FB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283325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B84D29-F896-41BC-94ED-20FC4BC68FB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72393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84D29-F896-41BC-94ED-20FC4BC68FB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C59AF-E57F-4A29-96B3-F87D9DAF0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94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B84D29-F896-41BC-94ED-20FC4BC68FB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427209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B84D29-F896-41BC-94ED-20FC4BC68FBC}"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131168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B84D29-F896-41BC-94ED-20FC4BC68FBC}"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77156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B84D29-F896-41BC-94ED-20FC4BC68FBC}" type="datetimeFigureOut">
              <a:rPr lang="en-US" smtClean="0"/>
              <a:t>11/13/2020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320757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B84D29-F896-41BC-94ED-20FC4BC68FBC}" type="datetimeFigureOut">
              <a:rPr lang="en-US" smtClean="0"/>
              <a:t>11/13/2020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7C59AF-E57F-4A29-96B3-F87D9DAF0975}" type="slidenum">
              <a:rPr lang="en-US" smtClean="0"/>
              <a:t>‹#›</a:t>
            </a:fld>
            <a:endParaRPr lang="en-US"/>
          </a:p>
        </p:txBody>
      </p:sp>
    </p:spTree>
    <p:extLst>
      <p:ext uri="{BB962C8B-B14F-4D97-AF65-F5344CB8AC3E}">
        <p14:creationId xmlns:p14="http://schemas.microsoft.com/office/powerpoint/2010/main" val="52303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84D29-F896-41BC-94ED-20FC4BC68FB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C59AF-E57F-4A29-96B3-F87D9DAF0975}" type="slidenum">
              <a:rPr lang="en-US" smtClean="0"/>
              <a:t>‹#›</a:t>
            </a:fld>
            <a:endParaRPr lang="en-US"/>
          </a:p>
        </p:txBody>
      </p:sp>
    </p:spTree>
    <p:extLst>
      <p:ext uri="{BB962C8B-B14F-4D97-AF65-F5344CB8AC3E}">
        <p14:creationId xmlns:p14="http://schemas.microsoft.com/office/powerpoint/2010/main" val="425056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EB84D29-F896-41BC-94ED-20FC4BC68FBC}" type="datetimeFigureOut">
              <a:rPr lang="en-US" smtClean="0"/>
              <a:t>11/13/2020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7C59AF-E57F-4A29-96B3-F87D9DAF0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948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iaUV9509Ng" TargetMode="External"/><Relationship Id="rId2" Type="http://schemas.openxmlformats.org/officeDocument/2006/relationships/hyperlink" Target="https://www.slideshare.net/amolchate7/letter-of-creditthe-best-method-of-payment-in-international-business" TargetMode="External"/><Relationship Id="rId1" Type="http://schemas.openxmlformats.org/officeDocument/2006/relationships/slideLayout" Target="../slideLayouts/slideLayout6.xml"/><Relationship Id="rId6" Type="http://schemas.openxmlformats.org/officeDocument/2006/relationships/hyperlink" Target="https://www.blog.eksporimpor.com/mengenali-risiko-pembayaran-non-lc-letter-of-credit-dalam-transaksi-ekspor-impor.html" TargetMode="External"/><Relationship Id="rId5" Type="http://schemas.openxmlformats.org/officeDocument/2006/relationships/hyperlink" Target="https://misterexportir.com/alat-pembayaran-perdagangan-internasional/" TargetMode="External"/><Relationship Id="rId4" Type="http://schemas.openxmlformats.org/officeDocument/2006/relationships/hyperlink" Target="https://www.paperindex.com/academy/trade-and-commerce/international-payment-method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finance.detik.com/bursa-dan-valas/d-4976677/rupiah-menguat-bi-modal-asing-mulai-masuk-ri" TargetMode="External"/><Relationship Id="rId2" Type="http://schemas.openxmlformats.org/officeDocument/2006/relationships/hyperlink" Target="https://www.kompas.com/tag/rupiah-menguat" TargetMode="External"/><Relationship Id="rId1" Type="http://schemas.openxmlformats.org/officeDocument/2006/relationships/slideLayout" Target="../slideLayouts/slideLayout6.xml"/><Relationship Id="rId6" Type="http://schemas.openxmlformats.org/officeDocument/2006/relationships/hyperlink" Target="https://www.cnbcindonesia.com/market/20200407124910-17-150292/cadev-tergerus-covid-19-rupiah-melemah-ke-rp-16400-us-" TargetMode="External"/><Relationship Id="rId5" Type="http://schemas.openxmlformats.org/officeDocument/2006/relationships/hyperlink" Target="https://insight.kontan.co.id/news/terus-melemah-akibat-efek-virus-corona-begini-prediksi-kurs-rupiah-ke-depan?page=all"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bni.co.id/en-us/business/international/tradefinance/openaccount"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1387" y="2639269"/>
            <a:ext cx="8830614" cy="3566160"/>
          </a:xfrm>
        </p:spPr>
        <p:txBody>
          <a:bodyPr/>
          <a:lstStyle/>
          <a:p>
            <a:r>
              <a:rPr lang="id-ID" dirty="0"/>
              <a:t>Aspek</a:t>
            </a:r>
            <a:r>
              <a:rPr lang="en-US" dirty="0"/>
              <a:t> </a:t>
            </a:r>
            <a:r>
              <a:rPr lang="en-US" dirty="0" err="1"/>
              <a:t>Moneter</a:t>
            </a:r>
            <a:r>
              <a:rPr lang="en-US" dirty="0"/>
              <a:t> </a:t>
            </a:r>
            <a:r>
              <a:rPr lang="en-US" dirty="0" err="1"/>
              <a:t>Antar</a:t>
            </a:r>
            <a:r>
              <a:rPr lang="en-US" dirty="0"/>
              <a:t> Negara &amp; </a:t>
            </a:r>
            <a:br>
              <a:rPr lang="en-US" dirty="0"/>
            </a:br>
            <a:r>
              <a:rPr lang="en-US" dirty="0"/>
              <a:t>Alat </a:t>
            </a:r>
            <a:r>
              <a:rPr lang="en-US" dirty="0" err="1"/>
              <a:t>Tukar</a:t>
            </a:r>
            <a:r>
              <a:rPr lang="id-ID"/>
              <a:t> Global</a:t>
            </a:r>
            <a:endParaRPr lang="en-US" dirty="0"/>
          </a:p>
        </p:txBody>
      </p:sp>
      <p:pic>
        <p:nvPicPr>
          <p:cNvPr id="4" name="Picture 3"/>
          <p:cNvPicPr>
            <a:picLocks noChangeAspect="1"/>
          </p:cNvPicPr>
          <p:nvPr/>
        </p:nvPicPr>
        <p:blipFill>
          <a:blip r:embed="rId2"/>
          <a:stretch>
            <a:fillRect/>
          </a:stretch>
        </p:blipFill>
        <p:spPr>
          <a:xfrm>
            <a:off x="0" y="-1"/>
            <a:ext cx="3361386" cy="3346447"/>
          </a:xfrm>
          <a:prstGeom prst="rect">
            <a:avLst/>
          </a:prstGeom>
        </p:spPr>
      </p:pic>
    </p:spTree>
    <p:extLst>
      <p:ext uri="{BB962C8B-B14F-4D97-AF65-F5344CB8AC3E}">
        <p14:creationId xmlns:p14="http://schemas.microsoft.com/office/powerpoint/2010/main" val="275660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97" y="2759347"/>
            <a:ext cx="10058400" cy="3551301"/>
          </a:xfrm>
        </p:spPr>
        <p:txBody>
          <a:bodyPr>
            <a:noAutofit/>
          </a:bodyPr>
          <a:lstStyle/>
          <a:p>
            <a:r>
              <a:rPr lang="en-US" sz="2500" dirty="0"/>
              <a:t>4. </a:t>
            </a:r>
            <a:r>
              <a:rPr lang="en-US" sz="2500" b="1" dirty="0"/>
              <a:t> </a:t>
            </a:r>
            <a:r>
              <a:rPr lang="en-US" sz="2800" b="1" dirty="0"/>
              <a:t>Commercial Bills of Exchange </a:t>
            </a:r>
            <a:r>
              <a:rPr lang="en-US" sz="2800" b="1" dirty="0" err="1"/>
              <a:t>atauTrade</a:t>
            </a:r>
            <a:r>
              <a:rPr lang="en-US" sz="2800" b="1" dirty="0"/>
              <a:t> Bill (</a:t>
            </a:r>
            <a:r>
              <a:rPr lang="en-US" sz="2800" b="1" dirty="0" err="1"/>
              <a:t>surat</a:t>
            </a:r>
            <a:r>
              <a:rPr lang="en-US" sz="2800" b="1" dirty="0"/>
              <a:t> </a:t>
            </a:r>
            <a:r>
              <a:rPr lang="en-US" sz="2800" b="1" dirty="0" err="1"/>
              <a:t>wesel</a:t>
            </a:r>
            <a:r>
              <a:rPr lang="en-US" sz="2800" b="1" dirty="0"/>
              <a:t> </a:t>
            </a:r>
            <a:r>
              <a:rPr lang="en-US" sz="2800" b="1" dirty="0" err="1"/>
              <a:t>dagang</a:t>
            </a:r>
            <a:r>
              <a:rPr lang="en-US" sz="2800" b="1" dirty="0"/>
              <a:t>)</a:t>
            </a:r>
            <a:br>
              <a:rPr lang="en-US" sz="2800" b="1" dirty="0"/>
            </a:br>
            <a:r>
              <a:rPr lang="en-US" sz="2800" dirty="0" err="1"/>
              <a:t>Adalah</a:t>
            </a:r>
            <a:r>
              <a:rPr lang="en-US" sz="2800" dirty="0"/>
              <a:t> </a:t>
            </a:r>
            <a:r>
              <a:rPr lang="en-US" sz="2800" dirty="0" err="1"/>
              <a:t>surat</a:t>
            </a:r>
            <a:r>
              <a:rPr lang="en-US" sz="2800" dirty="0"/>
              <a:t> </a:t>
            </a:r>
            <a:r>
              <a:rPr lang="en-US" sz="2800" dirty="0" err="1"/>
              <a:t>perintah</a:t>
            </a:r>
            <a:r>
              <a:rPr lang="en-US" sz="2800" dirty="0"/>
              <a:t> </a:t>
            </a:r>
            <a:r>
              <a:rPr lang="en-US" sz="2800" dirty="0" err="1"/>
              <a:t>kepada</a:t>
            </a:r>
            <a:r>
              <a:rPr lang="en-US" sz="2800" dirty="0"/>
              <a:t> </a:t>
            </a:r>
            <a:r>
              <a:rPr lang="en-US" sz="2800" dirty="0" err="1"/>
              <a:t>pembeli</a:t>
            </a:r>
            <a:r>
              <a:rPr lang="en-US" sz="2800" dirty="0"/>
              <a:t> </a:t>
            </a:r>
            <a:r>
              <a:rPr lang="en-US" sz="2800" dirty="0" err="1"/>
              <a:t>untuk</a:t>
            </a:r>
            <a:r>
              <a:rPr lang="en-US" sz="2800" dirty="0"/>
              <a:t> </a:t>
            </a:r>
            <a:r>
              <a:rPr lang="en-US" sz="2800" dirty="0" err="1"/>
              <a:t>membayarkan</a:t>
            </a:r>
            <a:r>
              <a:rPr lang="en-US" sz="2800" dirty="0"/>
              <a:t> </a:t>
            </a:r>
            <a:r>
              <a:rPr lang="en-US" sz="2800" dirty="0" err="1"/>
              <a:t>sejumlah</a:t>
            </a:r>
            <a:r>
              <a:rPr lang="en-US" sz="2800" dirty="0"/>
              <a:t> </a:t>
            </a:r>
            <a:r>
              <a:rPr lang="en-US" sz="2800" dirty="0" err="1"/>
              <a:t>uang</a:t>
            </a:r>
            <a:r>
              <a:rPr lang="en-US" sz="2800" dirty="0"/>
              <a:t> </a:t>
            </a:r>
            <a:r>
              <a:rPr lang="en-US" sz="2800" dirty="0" err="1"/>
              <a:t>tertentu</a:t>
            </a:r>
            <a:r>
              <a:rPr lang="en-US" sz="2800" dirty="0"/>
              <a:t> di </a:t>
            </a:r>
            <a:r>
              <a:rPr lang="en-US" sz="2800" dirty="0" err="1"/>
              <a:t>waktu</a:t>
            </a:r>
            <a:r>
              <a:rPr lang="en-US" sz="2800" dirty="0"/>
              <a:t> yang </a:t>
            </a:r>
            <a:r>
              <a:rPr lang="en-US" sz="2800" dirty="0" err="1"/>
              <a:t>sudah</a:t>
            </a:r>
            <a:r>
              <a:rPr lang="en-US" sz="2800" dirty="0"/>
              <a:t> </a:t>
            </a:r>
            <a:r>
              <a:rPr lang="en-US" sz="2800" dirty="0" err="1"/>
              <a:t>ditentukan</a:t>
            </a:r>
            <a:r>
              <a:rPr lang="en-US" sz="2800" dirty="0"/>
              <a:t>. </a:t>
            </a:r>
            <a:br>
              <a:rPr lang="en-US" sz="2800" dirty="0"/>
            </a:br>
            <a:br>
              <a:rPr lang="en-US" sz="2800" dirty="0"/>
            </a:br>
            <a:r>
              <a:rPr lang="en-US" sz="2800" dirty="0" err="1"/>
              <a:t>Definisi</a:t>
            </a:r>
            <a:r>
              <a:rPr lang="en-US" sz="2800" dirty="0"/>
              <a:t> lain </a:t>
            </a:r>
            <a:r>
              <a:rPr lang="en-US" sz="2800" dirty="0" err="1"/>
              <a:t>dari</a:t>
            </a:r>
            <a:r>
              <a:rPr lang="en-US" sz="2800" dirty="0"/>
              <a:t> </a:t>
            </a:r>
            <a:r>
              <a:rPr lang="en-US" sz="2800" b="1" dirty="0"/>
              <a:t>Bills of exchange</a:t>
            </a:r>
            <a:r>
              <a:rPr lang="en-US" sz="2800" dirty="0"/>
              <a:t> </a:t>
            </a:r>
            <a:r>
              <a:rPr lang="en-US" sz="2800" dirty="0" err="1"/>
              <a:t>atau</a:t>
            </a:r>
            <a:r>
              <a:rPr lang="en-US" sz="2800" dirty="0"/>
              <a:t> </a:t>
            </a:r>
            <a:r>
              <a:rPr lang="en-US" sz="2800" dirty="0" err="1"/>
              <a:t>surat</a:t>
            </a:r>
            <a:r>
              <a:rPr lang="en-US" sz="2800" dirty="0"/>
              <a:t> </a:t>
            </a:r>
            <a:r>
              <a:rPr lang="en-US" sz="2800" dirty="0" err="1"/>
              <a:t>wesel</a:t>
            </a:r>
            <a:r>
              <a:rPr lang="en-US" sz="2800" dirty="0"/>
              <a:t> </a:t>
            </a:r>
            <a:r>
              <a:rPr lang="en-US" sz="2800" dirty="0" err="1"/>
              <a:t>dagang</a:t>
            </a:r>
            <a:r>
              <a:rPr lang="en-US" sz="2800" dirty="0"/>
              <a:t> </a:t>
            </a:r>
            <a:r>
              <a:rPr lang="en-US" sz="2800" dirty="0" err="1"/>
              <a:t>adalah</a:t>
            </a:r>
            <a:r>
              <a:rPr lang="en-US" sz="2800" dirty="0"/>
              <a:t> </a:t>
            </a:r>
            <a:r>
              <a:rPr lang="en-US" sz="2800" dirty="0" err="1"/>
              <a:t>kesepakatan</a:t>
            </a:r>
            <a:r>
              <a:rPr lang="en-US" sz="2800" dirty="0"/>
              <a:t> yang </a:t>
            </a:r>
            <a:r>
              <a:rPr lang="en-US" sz="2800" dirty="0" err="1"/>
              <a:t>dibuat</a:t>
            </a:r>
            <a:r>
              <a:rPr lang="en-US" sz="2800" dirty="0"/>
              <a:t> </a:t>
            </a:r>
            <a:r>
              <a:rPr lang="en-US" sz="2800" dirty="0" err="1"/>
              <a:t>antara</a:t>
            </a:r>
            <a:r>
              <a:rPr lang="en-US" sz="2800" dirty="0"/>
              <a:t> </a:t>
            </a:r>
            <a:r>
              <a:rPr lang="en-US" sz="2800" dirty="0" err="1"/>
              <a:t>eksportir</a:t>
            </a:r>
            <a:r>
              <a:rPr lang="en-US" sz="2800" dirty="0"/>
              <a:t> </a:t>
            </a:r>
            <a:r>
              <a:rPr lang="en-US" sz="2800" dirty="0" err="1"/>
              <a:t>dan</a:t>
            </a:r>
            <a:r>
              <a:rPr lang="en-US" sz="2800" dirty="0"/>
              <a:t> </a:t>
            </a:r>
            <a:r>
              <a:rPr lang="en-US" sz="2800" dirty="0" err="1"/>
              <a:t>importir</a:t>
            </a:r>
            <a:r>
              <a:rPr lang="en-US" sz="2800" dirty="0"/>
              <a:t> </a:t>
            </a:r>
            <a:r>
              <a:rPr lang="en-US" sz="2800" dirty="0" err="1"/>
              <a:t>dengan</a:t>
            </a:r>
            <a:r>
              <a:rPr lang="en-US" sz="2800" dirty="0"/>
              <a:t> </a:t>
            </a:r>
            <a:r>
              <a:rPr lang="en-US" sz="2800" dirty="0" err="1"/>
              <a:t>menarik</a:t>
            </a:r>
            <a:r>
              <a:rPr lang="en-US" sz="2800" dirty="0"/>
              <a:t> </a:t>
            </a:r>
            <a:r>
              <a:rPr lang="en-US" sz="2800" dirty="0" err="1"/>
              <a:t>wesel</a:t>
            </a:r>
            <a:r>
              <a:rPr lang="en-US" sz="2800" dirty="0"/>
              <a:t> </a:t>
            </a:r>
            <a:r>
              <a:rPr lang="en-US" sz="2800" dirty="0" err="1"/>
              <a:t>dari</a:t>
            </a:r>
            <a:r>
              <a:rPr lang="en-US" sz="2800" dirty="0"/>
              <a:t> </a:t>
            </a:r>
            <a:r>
              <a:rPr lang="en-US" sz="2800" dirty="0" err="1"/>
              <a:t>importir</a:t>
            </a:r>
            <a:r>
              <a:rPr lang="en-US" sz="2800" dirty="0"/>
              <a:t> </a:t>
            </a:r>
            <a:r>
              <a:rPr lang="en-US" sz="2800" dirty="0" err="1"/>
              <a:t>sejumlah</a:t>
            </a:r>
            <a:r>
              <a:rPr lang="en-US" sz="2800" dirty="0"/>
              <a:t> </a:t>
            </a:r>
            <a:r>
              <a:rPr lang="en-US" sz="2800" dirty="0" err="1"/>
              <a:t>harga</a:t>
            </a:r>
            <a:r>
              <a:rPr lang="en-US" sz="2800" dirty="0"/>
              <a:t> </a:t>
            </a:r>
            <a:r>
              <a:rPr lang="en-US" sz="2800" dirty="0" err="1"/>
              <a:t>barang</a:t>
            </a:r>
            <a:r>
              <a:rPr lang="en-US" sz="2800" dirty="0"/>
              <a:t> yang </a:t>
            </a:r>
            <a:r>
              <a:rPr lang="en-US" sz="2800" dirty="0" err="1"/>
              <a:t>terdapat</a:t>
            </a:r>
            <a:r>
              <a:rPr lang="en-US" sz="2800" dirty="0"/>
              <a:t> </a:t>
            </a:r>
            <a:r>
              <a:rPr lang="en-US" sz="2800" dirty="0" err="1"/>
              <a:t>pada</a:t>
            </a:r>
            <a:r>
              <a:rPr lang="en-US" sz="2800" dirty="0"/>
              <a:t> </a:t>
            </a:r>
            <a:r>
              <a:rPr lang="en-US" sz="2800" dirty="0" err="1"/>
              <a:t>kontrak</a:t>
            </a:r>
            <a:r>
              <a:rPr lang="en-US" sz="2800" dirty="0"/>
              <a:t> </a:t>
            </a:r>
            <a:r>
              <a:rPr lang="en-US" sz="2800" dirty="0" err="1"/>
              <a:t>barang</a:t>
            </a:r>
            <a:r>
              <a:rPr lang="en-US" sz="2800" dirty="0"/>
              <a:t>.</a:t>
            </a:r>
            <a:br>
              <a:rPr lang="en-US" sz="2800" dirty="0"/>
            </a:br>
            <a:endParaRPr lang="en-US" sz="2500" dirty="0"/>
          </a:p>
        </p:txBody>
      </p:sp>
    </p:spTree>
    <p:extLst>
      <p:ext uri="{BB962C8B-B14F-4D97-AF65-F5344CB8AC3E}">
        <p14:creationId xmlns:p14="http://schemas.microsoft.com/office/powerpoint/2010/main" val="165697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663436"/>
          </a:xfrm>
        </p:spPr>
        <p:txBody>
          <a:bodyPr>
            <a:normAutofit/>
          </a:bodyPr>
          <a:lstStyle/>
          <a:p>
            <a:pPr fontAlgn="base"/>
            <a:r>
              <a:rPr lang="en-US" sz="2500" b="1" dirty="0">
                <a:latin typeface="Times New Roman" panose="02020603050405020304" pitchFamily="18" charset="0"/>
                <a:cs typeface="Times New Roman" panose="02020603050405020304" pitchFamily="18" charset="0"/>
              </a:rPr>
              <a:t>5. Letter Of Credit </a:t>
            </a:r>
            <a:br>
              <a:rPr lang="en-US" sz="2500" b="1"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Letter of credit </a:t>
            </a:r>
            <a:r>
              <a:rPr lang="en-US" sz="2500" dirty="0" err="1">
                <a:latin typeface="Times New Roman" panose="02020603050405020304" pitchFamily="18" charset="0"/>
                <a:cs typeface="Times New Roman" panose="02020603050405020304" pitchFamily="18" charset="0"/>
              </a:rPr>
              <a:t>adalah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surat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jaminan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atas</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transaksi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jual</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beli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barang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antara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negara</a:t>
            </a:r>
            <a:r>
              <a:rPr lang="en-US" sz="2500" dirty="0">
                <a:latin typeface="Times New Roman" panose="02020603050405020304" pitchFamily="18" charset="0"/>
                <a:cs typeface="Times New Roman" panose="02020603050405020304" pitchFamily="18" charset="0"/>
              </a:rPr>
              <a:t> yang </a:t>
            </a:r>
            <a:r>
              <a:rPr lang="en-US" sz="2500" dirty="0" err="1">
                <a:latin typeface="Times New Roman" panose="02020603050405020304" pitchFamily="18" charset="0"/>
                <a:cs typeface="Times New Roman" panose="02020603050405020304" pitchFamily="18" charset="0"/>
              </a:rPr>
              <a:t>dikeluarkan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oleh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pihak</a:t>
            </a:r>
            <a:r>
              <a:rPr lang="en-US" sz="2500" dirty="0">
                <a:latin typeface="Times New Roman" panose="02020603050405020304" pitchFamily="18" charset="0"/>
                <a:cs typeface="Times New Roman" panose="02020603050405020304" pitchFamily="18" charset="0"/>
              </a:rPr>
              <a:t> bank </a:t>
            </a:r>
            <a:r>
              <a:rPr lang="en-US" sz="2500" i="1" dirty="0">
                <a:latin typeface="Times New Roman" panose="02020603050405020304" pitchFamily="18" charset="0"/>
                <a:cs typeface="Times New Roman" panose="02020603050405020304" pitchFamily="18" charset="0"/>
              </a:rPr>
              <a:t>issue bank. </a:t>
            </a:r>
            <a:br>
              <a:rPr lang="en-US" sz="2500" i="1" dirty="0">
                <a:latin typeface="Times New Roman" panose="02020603050405020304" pitchFamily="18" charset="0"/>
                <a:cs typeface="Times New Roman" panose="02020603050405020304" pitchFamily="18" charset="0"/>
              </a:rPr>
            </a:br>
            <a:br>
              <a:rPr lang="en-US" sz="2500" i="1" dirty="0">
                <a:latin typeface="Times New Roman" panose="02020603050405020304" pitchFamily="18" charset="0"/>
                <a:cs typeface="Times New Roman" panose="02020603050405020304" pitchFamily="18" charset="0"/>
              </a:rPr>
            </a:br>
            <a:br>
              <a:rPr lang="en-US" sz="2500" b="1" dirty="0">
                <a:latin typeface="Times New Roman" panose="02020603050405020304" pitchFamily="18" charset="0"/>
                <a:cs typeface="Times New Roman" panose="02020603050405020304" pitchFamily="18" charset="0"/>
              </a:rPr>
            </a:br>
            <a:r>
              <a:rPr lang="en-US" sz="2500" b="1" dirty="0" err="1">
                <a:latin typeface="Times New Roman" panose="02020603050405020304" pitchFamily="18" charset="0"/>
                <a:cs typeface="Times New Roman" panose="02020603050405020304" pitchFamily="18" charset="0"/>
              </a:rPr>
              <a:t>Contoh</a:t>
            </a:r>
            <a:r>
              <a:rPr lang="en-US" sz="2500" b="1" dirty="0">
                <a:latin typeface="Times New Roman" panose="02020603050405020304" pitchFamily="18" charset="0"/>
                <a:cs typeface="Times New Roman" panose="02020603050405020304" pitchFamily="18" charset="0"/>
              </a:rPr>
              <a:t> :</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Export (LC and Non LC)</a:t>
            </a:r>
            <a:br>
              <a:rPr lang="en-US" sz="2500" b="1"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BNI </a:t>
            </a:r>
            <a:r>
              <a:rPr lang="en-US" sz="2500" dirty="0" err="1">
                <a:latin typeface="Times New Roman" panose="02020603050405020304" pitchFamily="18" charset="0"/>
                <a:cs typeface="Times New Roman" panose="02020603050405020304" pitchFamily="18" charset="0"/>
              </a:rPr>
              <a:t>menyediakan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jasa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layanan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ekspor</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seperti</a:t>
            </a:r>
            <a:r>
              <a:rPr lang="en-US" sz="2500" dirty="0">
                <a:latin typeface="Times New Roman" panose="02020603050405020304" pitchFamily="18" charset="0"/>
                <a:cs typeface="Times New Roman" panose="02020603050405020304" pitchFamily="18" charset="0"/>
              </a:rPr>
              <a:t> LC’s advising and amendments, LC’s transfer, </a:t>
            </a:r>
            <a:r>
              <a:rPr lang="en-US" sz="2500" dirty="0" err="1">
                <a:latin typeface="Times New Roman" panose="02020603050405020304" pitchFamily="18" charset="0"/>
                <a:cs typeface="Times New Roman" panose="02020603050405020304" pitchFamily="18" charset="0"/>
              </a:rPr>
              <a:t>dan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lainnya</a:t>
            </a:r>
            <a:r>
              <a:rPr lang="en-US" sz="2500" dirty="0">
                <a:latin typeface="Times New Roman" panose="02020603050405020304" pitchFamily="18" charset="0"/>
                <a:cs typeface="Times New Roman" panose="02020603050405020304" pitchFamily="18" charset="0"/>
              </a:rPr>
              <a:t>.</a:t>
            </a:r>
            <a:br>
              <a:rPr lang="en-US" sz="2500" dirty="0">
                <a:latin typeface="Times New Roman" panose="02020603050405020304" pitchFamily="18" charset="0"/>
                <a:cs typeface="Times New Roman" panose="02020603050405020304" pitchFamily="18" charset="0"/>
              </a:rPr>
            </a:b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06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580451"/>
          </a:xfrm>
        </p:spPr>
        <p:txBody>
          <a:bodyPr>
            <a:normAutofit/>
          </a:bodyPr>
          <a:lstStyle/>
          <a:p>
            <a:r>
              <a:rPr lang="en-US" sz="2500" b="1" dirty="0" err="1"/>
              <a:t>Tugas</a:t>
            </a:r>
            <a:r>
              <a:rPr lang="en-US" sz="2500" b="1" dirty="0"/>
              <a:t> </a:t>
            </a:r>
            <a:r>
              <a:rPr lang="en-US" sz="2500" b="1" dirty="0" err="1"/>
              <a:t>Berkelompok</a:t>
            </a:r>
            <a:endParaRPr lang="en-US" sz="2500" b="1" dirty="0"/>
          </a:p>
        </p:txBody>
      </p:sp>
      <p:graphicFrame>
        <p:nvGraphicFramePr>
          <p:cNvPr id="4" name="Table 3"/>
          <p:cNvGraphicFramePr>
            <a:graphicFrameLocks noGrp="1"/>
          </p:cNvGraphicFramePr>
          <p:nvPr>
            <p:extLst>
              <p:ext uri="{D42A27DB-BD31-4B8C-83A1-F6EECF244321}">
                <p14:modId xmlns:p14="http://schemas.microsoft.com/office/powerpoint/2010/main" val="748326710"/>
              </p:ext>
            </p:extLst>
          </p:nvPr>
        </p:nvGraphicFramePr>
        <p:xfrm>
          <a:off x="1264706" y="2578447"/>
          <a:ext cx="8883848" cy="2635252"/>
        </p:xfrm>
        <a:graphic>
          <a:graphicData uri="http://schemas.openxmlformats.org/drawingml/2006/table">
            <a:tbl>
              <a:tblPr firstRow="1" firstCol="1" bandRow="1">
                <a:tableStyleId>{7DF18680-E054-41AD-8BC1-D1AEF772440D}</a:tableStyleId>
              </a:tblPr>
              <a:tblGrid>
                <a:gridCol w="2960909">
                  <a:extLst>
                    <a:ext uri="{9D8B030D-6E8A-4147-A177-3AD203B41FA5}">
                      <a16:colId xmlns:a16="http://schemas.microsoft.com/office/drawing/2014/main" val="20000"/>
                    </a:ext>
                  </a:extLst>
                </a:gridCol>
                <a:gridCol w="2960909">
                  <a:extLst>
                    <a:ext uri="{9D8B030D-6E8A-4147-A177-3AD203B41FA5}">
                      <a16:colId xmlns:a16="http://schemas.microsoft.com/office/drawing/2014/main" val="20001"/>
                    </a:ext>
                  </a:extLst>
                </a:gridCol>
                <a:gridCol w="2962030">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US" sz="1100" dirty="0" err="1">
                          <a:solidFill>
                            <a:schemeClr val="tx1"/>
                          </a:solidFill>
                          <a:effectLst/>
                        </a:rPr>
                        <a:t>Alat</a:t>
                      </a:r>
                      <a:r>
                        <a:rPr lang="en-US" sz="1100" dirty="0">
                          <a:solidFill>
                            <a:schemeClr val="tx1"/>
                          </a:solidFill>
                          <a:effectLst/>
                        </a:rPr>
                        <a:t> </a:t>
                      </a:r>
                      <a:r>
                        <a:rPr lang="en-US" sz="1100" dirty="0" err="1">
                          <a:solidFill>
                            <a:schemeClr val="tx1"/>
                          </a:solidFill>
                          <a:effectLst/>
                        </a:rPr>
                        <a:t>Pembayaran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solidFill>
                            <a:schemeClr val="tx1"/>
                          </a:solidFill>
                          <a:effectLst/>
                        </a:rPr>
                        <a:t>Kekuatan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solidFill>
                            <a:schemeClr val="tx1"/>
                          </a:solidFill>
                          <a:effectLst/>
                        </a:rPr>
                        <a:t>Kelemahan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lvl="0" indent="0">
                        <a:lnSpc>
                          <a:spcPct val="107000"/>
                        </a:lnSpc>
                        <a:spcAft>
                          <a:spcPts val="0"/>
                        </a:spcAft>
                        <a:buFont typeface="+mj-lt"/>
                        <a:buNone/>
                      </a:pPr>
                      <a:r>
                        <a:rPr lang="en-US" sz="1100" dirty="0">
                          <a:solidFill>
                            <a:schemeClr val="tx1"/>
                          </a:solidFill>
                          <a:effectLst/>
                        </a:rPr>
                        <a:t>1. Advance payment (</a:t>
                      </a:r>
                      <a:r>
                        <a:rPr lang="en-US" sz="1100" dirty="0" err="1">
                          <a:solidFill>
                            <a:schemeClr val="tx1"/>
                          </a:solidFill>
                          <a:effectLst/>
                        </a:rPr>
                        <a:t>Pembayaran</a:t>
                      </a:r>
                      <a:r>
                        <a:rPr lang="en-US" sz="1100" dirty="0">
                          <a:solidFill>
                            <a:schemeClr val="tx1"/>
                          </a:solidFill>
                          <a:effectLst/>
                        </a:rPr>
                        <a:t> cash) </a:t>
                      </a:r>
                    </a:p>
                    <a:p>
                      <a:pPr marL="457200">
                        <a:lnSpc>
                          <a:spcPct val="107000"/>
                        </a:lnSpc>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nSpc>
                          <a:spcPct val="107000"/>
                        </a:lnSpc>
                        <a:spcAft>
                          <a:spcPts val="0"/>
                        </a:spcAft>
                        <a:buFont typeface="+mj-lt"/>
                        <a:buNone/>
                      </a:pPr>
                      <a:r>
                        <a:rPr lang="en-US" sz="1100" dirty="0">
                          <a:solidFill>
                            <a:schemeClr val="tx1"/>
                          </a:solidFill>
                          <a:effectLst/>
                        </a:rPr>
                        <a:t>2. Open account</a:t>
                      </a:r>
                    </a:p>
                    <a:p>
                      <a:pPr marL="457200">
                        <a:lnSpc>
                          <a:spcPct val="107000"/>
                        </a:lnSpc>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lvl="0" indent="0">
                        <a:lnSpc>
                          <a:spcPct val="107000"/>
                        </a:lnSpc>
                        <a:spcAft>
                          <a:spcPts val="0"/>
                        </a:spcAft>
                        <a:buFont typeface="+mj-lt"/>
                        <a:buNone/>
                      </a:pPr>
                      <a:r>
                        <a:rPr lang="en-US" sz="1100" dirty="0">
                          <a:solidFill>
                            <a:schemeClr val="tx1"/>
                          </a:solidFill>
                          <a:effectLst/>
                        </a:rPr>
                        <a:t>3. consignment</a:t>
                      </a:r>
                    </a:p>
                    <a:p>
                      <a:pPr marL="457200">
                        <a:lnSpc>
                          <a:spcPct val="107000"/>
                        </a:lnSpc>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lvl="0" indent="0">
                        <a:lnSpc>
                          <a:spcPct val="107000"/>
                        </a:lnSpc>
                        <a:spcAft>
                          <a:spcPts val="0"/>
                        </a:spcAft>
                        <a:buFont typeface="+mj-lt"/>
                        <a:buNone/>
                      </a:pPr>
                      <a:r>
                        <a:rPr lang="en-US" sz="1100" dirty="0">
                          <a:solidFill>
                            <a:schemeClr val="tx1"/>
                          </a:solidFill>
                          <a:effectLst/>
                        </a:rPr>
                        <a:t>4. Commercial Bills of Exchange </a:t>
                      </a:r>
                      <a:r>
                        <a:rPr lang="en-US" sz="1100" dirty="0" err="1">
                          <a:solidFill>
                            <a:schemeClr val="tx1"/>
                          </a:solidFill>
                          <a:effectLst/>
                        </a:rPr>
                        <a:t>atau</a:t>
                      </a:r>
                      <a:r>
                        <a:rPr lang="en-US" sz="1100" dirty="0">
                          <a:solidFill>
                            <a:schemeClr val="tx1"/>
                          </a:solidFill>
                          <a:effectLst/>
                        </a:rPr>
                        <a:t> Trade Bill (</a:t>
                      </a:r>
                      <a:r>
                        <a:rPr lang="en-US" sz="1100" dirty="0" err="1">
                          <a:solidFill>
                            <a:schemeClr val="tx1"/>
                          </a:solidFill>
                          <a:effectLst/>
                        </a:rPr>
                        <a:t>wesel</a:t>
                      </a:r>
                      <a:r>
                        <a:rPr lang="en-US" sz="1100" dirty="0">
                          <a:solidFill>
                            <a:schemeClr val="tx1"/>
                          </a:solidFill>
                          <a:effectLst/>
                        </a:rPr>
                        <a:t>)</a:t>
                      </a:r>
                    </a:p>
                    <a:p>
                      <a:pPr marL="457200">
                        <a:lnSpc>
                          <a:spcPct val="107000"/>
                        </a:lnSpc>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lvl="0" indent="0">
                        <a:lnSpc>
                          <a:spcPct val="107000"/>
                        </a:lnSpc>
                        <a:spcAft>
                          <a:spcPts val="0"/>
                        </a:spcAft>
                        <a:buFont typeface="+mj-lt"/>
                        <a:buNone/>
                      </a:pPr>
                      <a:r>
                        <a:rPr lang="en-US" sz="1100" dirty="0">
                          <a:solidFill>
                            <a:schemeClr val="tx1"/>
                          </a:solidFill>
                          <a:effectLst/>
                        </a:rPr>
                        <a:t>5. letter of credit</a:t>
                      </a:r>
                    </a:p>
                    <a:p>
                      <a:pPr marL="457200">
                        <a:lnSpc>
                          <a:spcPct val="107000"/>
                        </a:lnSpc>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en-US" sz="1100">
                          <a:solidFill>
                            <a:schemeClr val="tx1"/>
                          </a:solidFill>
                          <a:effectLst/>
                        </a:rPr>
                        <a:t>Mahasiswa memilih 1 atau lebih alat pembayaran internasional yang sesuai dengan bisnis mahasiswa disertai alasan.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US" sz="11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Rectangle 1"/>
          <p:cNvSpPr>
            <a:spLocks noGrp="1" noChangeArrowheads="1"/>
          </p:cNvSpPr>
          <p:nvPr>
            <p:ph type="body" idx="1"/>
          </p:nvPr>
        </p:nvSpPr>
        <p:spPr bwMode="auto">
          <a:xfrm>
            <a:off x="1264705" y="1262459"/>
            <a:ext cx="10283906"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Tugas</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Week 13</a:t>
            </a:r>
            <a:endParaRPr kumimoji="0" lang="en-US" sz="1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Panduan</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1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Mahasiswa</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secara</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berkelompok</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menjawab</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pertanyaan</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dibawah</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ini</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dengan</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berbagai</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referensi</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yang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terlampir</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1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Mengumpulkannya</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dalam</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bentuk</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PDF.</a:t>
            </a:r>
            <a:endParaRPr kumimoji="0" lang="en-US" sz="1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Tugas</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dikumpulkan</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pada</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hari</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yang </a:t>
            </a:r>
            <a:r>
              <a:rPr kumimoji="0" lang="en-US" sz="13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sama</a:t>
            </a:r>
            <a:r>
              <a:rPr kumimoji="0" 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13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8627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220" y="3429048"/>
            <a:ext cx="10058400" cy="1450757"/>
          </a:xfrm>
        </p:spPr>
        <p:txBody>
          <a:bodyPr>
            <a:noAutofit/>
          </a:bodyPr>
          <a:lstStyle/>
          <a:p>
            <a:r>
              <a:rPr lang="en-US" sz="1900" dirty="0" err="1"/>
              <a:t>Referensi</a:t>
            </a:r>
            <a:r>
              <a:rPr lang="en-US" sz="1900" dirty="0"/>
              <a:t> </a:t>
            </a:r>
            <a:r>
              <a:rPr lang="en-US" sz="1900" dirty="0" err="1"/>
              <a:t>untuk</a:t>
            </a:r>
            <a:r>
              <a:rPr lang="en-US" sz="1900" dirty="0"/>
              <a:t> </a:t>
            </a:r>
            <a:r>
              <a:rPr lang="en-US" sz="1900" dirty="0" err="1"/>
              <a:t>mengerjakan</a:t>
            </a:r>
            <a:r>
              <a:rPr lang="en-US" sz="1900" dirty="0"/>
              <a:t> </a:t>
            </a:r>
            <a:r>
              <a:rPr lang="en-US" sz="1900" dirty="0" err="1"/>
              <a:t>Tugas</a:t>
            </a:r>
            <a:r>
              <a:rPr lang="en-US" sz="1900" dirty="0"/>
              <a:t> </a:t>
            </a:r>
            <a:r>
              <a:rPr lang="en-US" sz="1900" dirty="0" err="1"/>
              <a:t>kelompok</a:t>
            </a:r>
            <a:r>
              <a:rPr lang="en-US" sz="1900" dirty="0"/>
              <a:t>.</a:t>
            </a:r>
            <a:br>
              <a:rPr lang="en-US" sz="1900" dirty="0"/>
            </a:br>
            <a:r>
              <a:rPr lang="en-US" sz="1900" dirty="0" err="1"/>
              <a:t>Sumber</a:t>
            </a:r>
            <a:r>
              <a:rPr lang="en-US" sz="1900" dirty="0"/>
              <a:t> </a:t>
            </a:r>
            <a:r>
              <a:rPr lang="en-US" sz="1900" dirty="0" err="1"/>
              <a:t>referensi</a:t>
            </a:r>
            <a:r>
              <a:rPr lang="en-US" sz="1900" dirty="0"/>
              <a:t> </a:t>
            </a:r>
            <a:r>
              <a:rPr lang="en-US" sz="1900" dirty="0" err="1"/>
              <a:t>yaitu</a:t>
            </a:r>
            <a:r>
              <a:rPr lang="en-US" sz="1900" dirty="0"/>
              <a:t> Website </a:t>
            </a:r>
            <a:r>
              <a:rPr lang="en-US" sz="1900" dirty="0" err="1"/>
              <a:t>dan</a:t>
            </a:r>
            <a:r>
              <a:rPr lang="en-US" sz="1900" dirty="0"/>
              <a:t> Video </a:t>
            </a:r>
            <a:r>
              <a:rPr lang="en-US" sz="1900" dirty="0" err="1"/>
              <a:t>youtube</a:t>
            </a:r>
            <a:br>
              <a:rPr lang="en-US" sz="1900" dirty="0"/>
            </a:br>
            <a:r>
              <a:rPr lang="en-US" sz="1900" u="sng" dirty="0">
                <a:hlinkClick r:id="rId2"/>
              </a:rPr>
              <a:t>https://www.slideshare.net/amolchate7/letter-of-creditthe-best-method-of-payment-in-international-business</a:t>
            </a:r>
            <a:br>
              <a:rPr lang="en-US" sz="1900" u="sng" dirty="0"/>
            </a:br>
            <a:br>
              <a:rPr lang="en-US" sz="1900" dirty="0"/>
            </a:br>
            <a:r>
              <a:rPr lang="en-US" sz="1900" u="sng" dirty="0">
                <a:hlinkClick r:id="rId3"/>
              </a:rPr>
              <a:t>https://www.youtube.com/watch?v=hiaUV9509Ng</a:t>
            </a:r>
            <a:br>
              <a:rPr lang="en-US" sz="1900" u="sng" dirty="0"/>
            </a:br>
            <a:br>
              <a:rPr lang="en-US" sz="1900" dirty="0"/>
            </a:br>
            <a:r>
              <a:rPr lang="en-US" sz="1900" u="sng" dirty="0">
                <a:hlinkClick r:id="rId4"/>
              </a:rPr>
              <a:t>https://www.paperindex.com/academy/trade-and-commerce/international-payment-methods</a:t>
            </a:r>
            <a:br>
              <a:rPr lang="en-US" sz="1900" u="sng" dirty="0"/>
            </a:br>
            <a:br>
              <a:rPr lang="en-US" sz="1900" dirty="0"/>
            </a:br>
            <a:r>
              <a:rPr lang="en-US" sz="1900" u="sng" dirty="0">
                <a:hlinkClick r:id="rId5"/>
              </a:rPr>
              <a:t>https://misterexportir.com/alat-pembayaran-perdagangan-internasional/</a:t>
            </a:r>
            <a:br>
              <a:rPr lang="en-US" sz="1900" u="sng" dirty="0"/>
            </a:br>
            <a:br>
              <a:rPr lang="en-US" sz="1900" dirty="0"/>
            </a:br>
            <a:r>
              <a:rPr lang="en-US" sz="1900" u="sng" dirty="0">
                <a:hlinkClick r:id="rId6"/>
              </a:rPr>
              <a:t>https://www.blog.eksporimpor.com/mengenali-risiko-pembayaran-non-lc-letter-of-credit-dalam-transaksi-ekspor-impor.html</a:t>
            </a:r>
            <a:br>
              <a:rPr lang="en-US" sz="1900" dirty="0"/>
            </a:br>
            <a:endParaRPr lang="en-US" sz="1900" dirty="0"/>
          </a:p>
        </p:txBody>
      </p:sp>
    </p:spTree>
    <p:extLst>
      <p:ext uri="{BB962C8B-B14F-4D97-AF65-F5344CB8AC3E}">
        <p14:creationId xmlns:p14="http://schemas.microsoft.com/office/powerpoint/2010/main" val="337880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74" y="1660030"/>
            <a:ext cx="10058400" cy="1450757"/>
          </a:xfrm>
        </p:spPr>
        <p:txBody>
          <a:bodyPr>
            <a:noAutofit/>
          </a:bodyPr>
          <a:lstStyle/>
          <a:p>
            <a:r>
              <a:rPr lang="en-US" sz="3000" dirty="0" err="1"/>
              <a:t>Capaian</a:t>
            </a:r>
            <a:r>
              <a:rPr lang="en-US" sz="3000" dirty="0"/>
              <a:t> </a:t>
            </a:r>
            <a:r>
              <a:rPr lang="en-US" sz="3000" dirty="0" err="1"/>
              <a:t>Pembelajaran</a:t>
            </a:r>
            <a:r>
              <a:rPr lang="en-US" sz="3000" dirty="0"/>
              <a:t> :</a:t>
            </a:r>
            <a:br>
              <a:rPr lang="en-US" sz="3000" dirty="0"/>
            </a:br>
            <a:r>
              <a:rPr lang="en-US" sz="3000" dirty="0" err="1"/>
              <a:t>Mahasiswa</a:t>
            </a:r>
            <a:r>
              <a:rPr lang="en-US" sz="3000" dirty="0"/>
              <a:t> </a:t>
            </a:r>
            <a:r>
              <a:rPr lang="en-US" sz="3000" dirty="0" err="1"/>
              <a:t>dapat</a:t>
            </a:r>
            <a:r>
              <a:rPr lang="en-US" sz="3000" dirty="0"/>
              <a:t> </a:t>
            </a:r>
            <a:r>
              <a:rPr lang="en-US" sz="3000" dirty="0" err="1"/>
              <a:t>menetapkan</a:t>
            </a:r>
            <a:r>
              <a:rPr lang="en-US" sz="3000" dirty="0"/>
              <a:t> </a:t>
            </a:r>
            <a:r>
              <a:rPr lang="en-US" sz="3000" dirty="0" err="1"/>
              <a:t>alat</a:t>
            </a:r>
            <a:r>
              <a:rPr lang="en-US" sz="3000" dirty="0"/>
              <a:t> </a:t>
            </a:r>
            <a:r>
              <a:rPr lang="en-US" sz="3000" dirty="0" err="1"/>
              <a:t>tukar</a:t>
            </a:r>
            <a:r>
              <a:rPr lang="en-US" sz="3000" dirty="0"/>
              <a:t> </a:t>
            </a:r>
            <a:r>
              <a:rPr lang="en-US" sz="3000" dirty="0" err="1"/>
              <a:t>globalisasi</a:t>
            </a:r>
            <a:r>
              <a:rPr lang="en-US" sz="3000" dirty="0"/>
              <a:t> </a:t>
            </a:r>
            <a:r>
              <a:rPr lang="en-US" sz="3000" dirty="0" err="1"/>
              <a:t>berdasarkan</a:t>
            </a:r>
            <a:r>
              <a:rPr lang="en-US" sz="3000" dirty="0"/>
              <a:t> </a:t>
            </a:r>
            <a:r>
              <a:rPr lang="en-US" sz="3000" dirty="0" err="1"/>
              <a:t>perbandingan</a:t>
            </a:r>
            <a:r>
              <a:rPr lang="en-US" sz="3000" dirty="0"/>
              <a:t> </a:t>
            </a:r>
            <a:r>
              <a:rPr lang="en-US" sz="3000" dirty="0" err="1"/>
              <a:t>transaksi</a:t>
            </a:r>
            <a:r>
              <a:rPr lang="en-US" sz="3000" dirty="0"/>
              <a:t> </a:t>
            </a:r>
            <a:r>
              <a:rPr lang="en-US" sz="3000" dirty="0" err="1"/>
              <a:t>moneter</a:t>
            </a:r>
            <a:r>
              <a:rPr lang="en-US" sz="3000" dirty="0"/>
              <a:t> </a:t>
            </a:r>
            <a:r>
              <a:rPr lang="en-US" sz="3000" dirty="0" err="1"/>
              <a:t>antar</a:t>
            </a:r>
            <a:r>
              <a:rPr lang="en-US" sz="3000" dirty="0"/>
              <a:t> </a:t>
            </a:r>
            <a:r>
              <a:rPr lang="en-US" sz="3000" dirty="0" err="1"/>
              <a:t>negara</a:t>
            </a:r>
            <a:endParaRPr lang="en-US" sz="3000" dirty="0"/>
          </a:p>
        </p:txBody>
      </p:sp>
      <p:pic>
        <p:nvPicPr>
          <p:cNvPr id="3" name="Picture 2"/>
          <p:cNvPicPr>
            <a:picLocks noChangeAspect="1"/>
          </p:cNvPicPr>
          <p:nvPr/>
        </p:nvPicPr>
        <p:blipFill>
          <a:blip r:embed="rId2"/>
          <a:stretch>
            <a:fillRect/>
          </a:stretch>
        </p:blipFill>
        <p:spPr>
          <a:xfrm>
            <a:off x="6632620" y="3496911"/>
            <a:ext cx="5559380" cy="2959025"/>
          </a:xfrm>
          <a:prstGeom prst="rect">
            <a:avLst/>
          </a:prstGeom>
        </p:spPr>
      </p:pic>
    </p:spTree>
    <p:extLst>
      <p:ext uri="{BB962C8B-B14F-4D97-AF65-F5344CB8AC3E}">
        <p14:creationId xmlns:p14="http://schemas.microsoft.com/office/powerpoint/2010/main" val="37621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99" y="4807087"/>
            <a:ext cx="10058400" cy="1450757"/>
          </a:xfrm>
        </p:spPr>
        <p:txBody>
          <a:bodyPr>
            <a:noAutofit/>
          </a:bodyPr>
          <a:lstStyle/>
          <a:p>
            <a:r>
              <a:rPr lang="en-US" sz="2400" b="1" u="sng" dirty="0" err="1"/>
              <a:t>Tahapan</a:t>
            </a:r>
            <a:r>
              <a:rPr lang="en-US" sz="2400" b="1" u="sng" dirty="0"/>
              <a:t> </a:t>
            </a:r>
            <a:r>
              <a:rPr lang="en-US" sz="2400" b="1" u="sng" dirty="0" err="1"/>
              <a:t>Pembelajaran</a:t>
            </a:r>
            <a:r>
              <a:rPr lang="en-US" sz="2400" b="1" u="sng" dirty="0"/>
              <a:t> Week 13</a:t>
            </a:r>
            <a:br>
              <a:rPr lang="en-US" sz="2400" dirty="0"/>
            </a:br>
            <a:br>
              <a:rPr lang="en-US" sz="2400" dirty="0"/>
            </a:br>
            <a:r>
              <a:rPr lang="en-US" sz="2400" dirty="0"/>
              <a:t>1. </a:t>
            </a:r>
            <a:r>
              <a:rPr lang="en-US" sz="2400" dirty="0" err="1"/>
              <a:t>Absensi</a:t>
            </a:r>
            <a:r>
              <a:rPr lang="en-US" sz="2400" dirty="0"/>
              <a:t> </a:t>
            </a:r>
            <a:r>
              <a:rPr lang="en-US" sz="2400" dirty="0" err="1"/>
              <a:t>kehadiran</a:t>
            </a:r>
            <a:r>
              <a:rPr lang="en-US" sz="2400" dirty="0"/>
              <a:t> </a:t>
            </a:r>
            <a:r>
              <a:rPr lang="en-US" sz="2400" dirty="0" err="1"/>
              <a:t>mahasiswa</a:t>
            </a:r>
            <a:r>
              <a:rPr lang="en-US" sz="2400" dirty="0"/>
              <a:t> </a:t>
            </a:r>
            <a:r>
              <a:rPr lang="en-US" sz="2400" dirty="0" err="1"/>
              <a:t>melalui</a:t>
            </a:r>
            <a:r>
              <a:rPr lang="en-US" sz="2400" dirty="0"/>
              <a:t> </a:t>
            </a:r>
            <a:r>
              <a:rPr lang="en-US" sz="2400" dirty="0" err="1"/>
              <a:t>QRCode</a:t>
            </a:r>
            <a:r>
              <a:rPr lang="en-US" sz="2400" dirty="0"/>
              <a:t> </a:t>
            </a:r>
            <a:r>
              <a:rPr lang="en-US" sz="2400" dirty="0" err="1"/>
              <a:t>dan</a:t>
            </a:r>
            <a:r>
              <a:rPr lang="en-US" sz="2400" dirty="0"/>
              <a:t> </a:t>
            </a:r>
            <a:r>
              <a:rPr lang="en-US" sz="2400" dirty="0" err="1"/>
              <a:t>saling</a:t>
            </a:r>
            <a:r>
              <a:rPr lang="en-US" sz="2400" dirty="0"/>
              <a:t> </a:t>
            </a:r>
            <a:r>
              <a:rPr lang="en-US" sz="2400" dirty="0" err="1"/>
              <a:t>sapa</a:t>
            </a:r>
            <a:r>
              <a:rPr lang="en-US" sz="2400" dirty="0"/>
              <a:t> (10 </a:t>
            </a:r>
            <a:r>
              <a:rPr lang="en-US" sz="2400" dirty="0" err="1"/>
              <a:t>menit</a:t>
            </a:r>
            <a:r>
              <a:rPr lang="en-US" sz="2400" dirty="0"/>
              <a:t> )</a:t>
            </a:r>
            <a:br>
              <a:rPr lang="en-US" sz="2400" dirty="0"/>
            </a:br>
            <a:br>
              <a:rPr lang="en-US" sz="2400" dirty="0"/>
            </a:br>
            <a:r>
              <a:rPr lang="en-US" sz="2400" dirty="0"/>
              <a:t>2. </a:t>
            </a:r>
            <a:r>
              <a:rPr lang="en-US" sz="2400" dirty="0" err="1"/>
              <a:t>Mahasiswa</a:t>
            </a:r>
            <a:r>
              <a:rPr lang="en-US" sz="2400" dirty="0"/>
              <a:t> </a:t>
            </a:r>
            <a:r>
              <a:rPr lang="en-US" sz="2400" dirty="0" err="1"/>
              <a:t>mengetahui</a:t>
            </a:r>
            <a:r>
              <a:rPr lang="en-US" sz="2400" dirty="0"/>
              <a:t> </a:t>
            </a:r>
            <a:r>
              <a:rPr lang="en-US" sz="2400" dirty="0" err="1"/>
              <a:t>tujuan</a:t>
            </a:r>
            <a:r>
              <a:rPr lang="en-US" sz="2400" dirty="0"/>
              <a:t> </a:t>
            </a:r>
            <a:r>
              <a:rPr lang="en-US" sz="2400" dirty="0" err="1"/>
              <a:t>Pembelajaran</a:t>
            </a:r>
            <a:r>
              <a:rPr lang="en-US" sz="2400" dirty="0"/>
              <a:t> (5 </a:t>
            </a:r>
            <a:r>
              <a:rPr lang="en-US" sz="2400" dirty="0" err="1"/>
              <a:t>menit</a:t>
            </a:r>
            <a:r>
              <a:rPr lang="en-US" sz="2400" dirty="0"/>
              <a:t>)</a:t>
            </a:r>
            <a:br>
              <a:rPr lang="en-US" sz="2400" dirty="0"/>
            </a:br>
            <a:br>
              <a:rPr lang="en-US" sz="2400" dirty="0"/>
            </a:br>
            <a:r>
              <a:rPr lang="en-US" sz="2400" dirty="0"/>
              <a:t>3. </a:t>
            </a:r>
            <a:r>
              <a:rPr lang="en-US" sz="2400" dirty="0" err="1"/>
              <a:t>Pembelajaran</a:t>
            </a:r>
            <a:r>
              <a:rPr lang="en-US" sz="2400" dirty="0"/>
              <a:t> online (80 </a:t>
            </a:r>
            <a:r>
              <a:rPr lang="en-US" sz="2400" dirty="0" err="1"/>
              <a:t>menit</a:t>
            </a:r>
            <a:r>
              <a:rPr lang="en-US" sz="2400" dirty="0"/>
              <a:t>)</a:t>
            </a:r>
            <a:br>
              <a:rPr lang="en-US" sz="2400" dirty="0"/>
            </a:br>
            <a:r>
              <a:rPr lang="en-US" sz="2400" dirty="0"/>
              <a:t>A. </a:t>
            </a:r>
            <a:r>
              <a:rPr lang="en-US" sz="2400" dirty="0" err="1"/>
              <a:t>Pendahuluan</a:t>
            </a:r>
            <a:r>
              <a:rPr lang="en-US" sz="2400" dirty="0"/>
              <a:t> </a:t>
            </a:r>
            <a:r>
              <a:rPr lang="en-US" sz="2400" dirty="0" err="1"/>
              <a:t>tentang</a:t>
            </a:r>
            <a:r>
              <a:rPr lang="en-US" sz="2400" dirty="0"/>
              <a:t> </a:t>
            </a:r>
            <a:r>
              <a:rPr lang="en-US" sz="2400" dirty="0" err="1"/>
              <a:t>konsep</a:t>
            </a:r>
            <a:r>
              <a:rPr lang="en-US" sz="2400" dirty="0"/>
              <a:t> </a:t>
            </a:r>
            <a:r>
              <a:rPr lang="en-US" sz="2400" dirty="0" err="1"/>
              <a:t>alat</a:t>
            </a:r>
            <a:r>
              <a:rPr lang="en-US" sz="2400" dirty="0"/>
              <a:t> </a:t>
            </a:r>
            <a:r>
              <a:rPr lang="en-US" sz="2400" dirty="0" err="1"/>
              <a:t>tukar</a:t>
            </a:r>
            <a:r>
              <a:rPr lang="en-US" sz="2400" dirty="0"/>
              <a:t> </a:t>
            </a:r>
            <a:r>
              <a:rPr lang="en-US" sz="2400" dirty="0" err="1"/>
              <a:t>internasonal</a:t>
            </a:r>
            <a:r>
              <a:rPr lang="en-US" sz="2400" dirty="0"/>
              <a:t> </a:t>
            </a:r>
            <a:r>
              <a:rPr lang="en-US" sz="2400" dirty="0" err="1"/>
              <a:t>dengan</a:t>
            </a:r>
            <a:r>
              <a:rPr lang="en-US" sz="2400" dirty="0"/>
              <a:t> </a:t>
            </a:r>
            <a:r>
              <a:rPr lang="en-US" sz="2400" dirty="0" err="1"/>
              <a:t>menyaksikan</a:t>
            </a:r>
            <a:r>
              <a:rPr lang="en-US" sz="2400" dirty="0"/>
              <a:t> video 1 (5 </a:t>
            </a:r>
            <a:r>
              <a:rPr lang="en-US" sz="2400" dirty="0" err="1"/>
              <a:t>menit</a:t>
            </a:r>
            <a:r>
              <a:rPr lang="en-US" sz="2400" dirty="0"/>
              <a:t>) </a:t>
            </a:r>
            <a:r>
              <a:rPr lang="en-US" sz="2400" dirty="0" err="1"/>
              <a:t>dan</a:t>
            </a:r>
            <a:r>
              <a:rPr lang="en-US" sz="2400" dirty="0"/>
              <a:t> </a:t>
            </a:r>
            <a:r>
              <a:rPr lang="en-US" sz="2400" dirty="0" err="1"/>
              <a:t>Identifikasi</a:t>
            </a:r>
            <a:r>
              <a:rPr lang="en-US" sz="2400" dirty="0"/>
              <a:t> </a:t>
            </a:r>
            <a:r>
              <a:rPr lang="en-US" sz="2400" dirty="0" err="1"/>
              <a:t>konsep</a:t>
            </a:r>
            <a:r>
              <a:rPr lang="en-US" sz="2400" dirty="0"/>
              <a:t> </a:t>
            </a:r>
            <a:r>
              <a:rPr lang="en-US" sz="2400" dirty="0" err="1"/>
              <a:t>alat</a:t>
            </a:r>
            <a:r>
              <a:rPr lang="en-US" sz="2400" dirty="0"/>
              <a:t> </a:t>
            </a:r>
            <a:r>
              <a:rPr lang="en-US" sz="2400" dirty="0" err="1"/>
              <a:t>tukar</a:t>
            </a:r>
            <a:r>
              <a:rPr lang="en-US" sz="2400" dirty="0"/>
              <a:t> </a:t>
            </a:r>
            <a:r>
              <a:rPr lang="en-US" sz="2400" dirty="0" err="1"/>
              <a:t>dengan</a:t>
            </a:r>
            <a:r>
              <a:rPr lang="en-US" sz="2400" dirty="0"/>
              <a:t> </a:t>
            </a:r>
            <a:r>
              <a:rPr lang="en-US" sz="2400" dirty="0" err="1"/>
              <a:t>mengerjakan</a:t>
            </a:r>
            <a:r>
              <a:rPr lang="en-US" sz="2400" dirty="0"/>
              <a:t> </a:t>
            </a:r>
            <a:r>
              <a:rPr lang="en-US" sz="2400" dirty="0" err="1"/>
              <a:t>kuis</a:t>
            </a:r>
            <a:r>
              <a:rPr lang="en-US" sz="2400" dirty="0"/>
              <a:t> (5 </a:t>
            </a:r>
            <a:r>
              <a:rPr lang="en-US" sz="2400" dirty="0" err="1"/>
              <a:t>menit</a:t>
            </a:r>
            <a:r>
              <a:rPr lang="en-US" sz="2400" dirty="0"/>
              <a:t>).</a:t>
            </a:r>
            <a:br>
              <a:rPr lang="en-US" sz="2400" dirty="0"/>
            </a:br>
            <a:br>
              <a:rPr lang="en-US" sz="2400" dirty="0"/>
            </a:br>
            <a:r>
              <a:rPr lang="en-US" sz="2400" dirty="0"/>
              <a:t>B. </a:t>
            </a:r>
            <a:r>
              <a:rPr lang="en-US" sz="2400" dirty="0" err="1"/>
              <a:t>Diskusi</a:t>
            </a:r>
            <a:r>
              <a:rPr lang="en-US" sz="2400" dirty="0"/>
              <a:t> </a:t>
            </a:r>
            <a:r>
              <a:rPr lang="en-US" sz="2400" dirty="0" err="1"/>
              <a:t>kelompok</a:t>
            </a:r>
            <a:r>
              <a:rPr lang="en-US" sz="2400" dirty="0"/>
              <a:t> </a:t>
            </a:r>
            <a:r>
              <a:rPr lang="en-US" sz="2400" dirty="0" err="1"/>
              <a:t>tentang</a:t>
            </a:r>
            <a:r>
              <a:rPr lang="en-US" sz="2400" dirty="0"/>
              <a:t> 2 </a:t>
            </a:r>
            <a:r>
              <a:rPr lang="en-US" sz="2400" dirty="0" err="1"/>
              <a:t>studi</a:t>
            </a:r>
            <a:r>
              <a:rPr lang="en-US" sz="2400" dirty="0"/>
              <a:t> </a:t>
            </a:r>
            <a:r>
              <a:rPr lang="en-US" sz="2400" dirty="0" err="1"/>
              <a:t>kasus</a:t>
            </a:r>
            <a:r>
              <a:rPr lang="en-US" sz="2400" dirty="0"/>
              <a:t> </a:t>
            </a:r>
            <a:r>
              <a:rPr lang="en-US" sz="2400" dirty="0" err="1"/>
              <a:t>alat</a:t>
            </a:r>
            <a:r>
              <a:rPr lang="en-US" sz="2400" dirty="0"/>
              <a:t> </a:t>
            </a:r>
            <a:r>
              <a:rPr lang="en-US" sz="2400" dirty="0" err="1"/>
              <a:t>tukar</a:t>
            </a:r>
            <a:r>
              <a:rPr lang="en-US" sz="2400" dirty="0"/>
              <a:t> yang </a:t>
            </a:r>
            <a:r>
              <a:rPr lang="en-US" sz="2400" dirty="0" err="1"/>
              <a:t>digunakan</a:t>
            </a:r>
            <a:r>
              <a:rPr lang="en-US" sz="2400" dirty="0"/>
              <a:t> </a:t>
            </a:r>
            <a:r>
              <a:rPr lang="en-US" sz="2400" dirty="0" err="1"/>
              <a:t>negara</a:t>
            </a:r>
            <a:r>
              <a:rPr lang="en-US" sz="2400" dirty="0"/>
              <a:t> Indonesia. </a:t>
            </a:r>
            <a:r>
              <a:rPr lang="en-US" sz="2400" dirty="0" err="1"/>
              <a:t>Mahasiswa</a:t>
            </a:r>
            <a:r>
              <a:rPr lang="en-US" sz="2400" dirty="0"/>
              <a:t> </a:t>
            </a:r>
            <a:r>
              <a:rPr lang="en-US" sz="2400" dirty="0" err="1"/>
              <a:t>bisa</a:t>
            </a:r>
            <a:r>
              <a:rPr lang="en-US" sz="2400" dirty="0"/>
              <a:t> </a:t>
            </a:r>
            <a:r>
              <a:rPr lang="en-US" sz="2400" dirty="0" err="1"/>
              <a:t>memilih</a:t>
            </a:r>
            <a:r>
              <a:rPr lang="en-US" sz="2400" dirty="0"/>
              <a:t> </a:t>
            </a:r>
            <a:r>
              <a:rPr lang="en-US" sz="2400" dirty="0" err="1"/>
              <a:t>salah</a:t>
            </a:r>
            <a:r>
              <a:rPr lang="en-US" sz="2400" dirty="0"/>
              <a:t> </a:t>
            </a:r>
            <a:r>
              <a:rPr lang="en-US" sz="2400" dirty="0" err="1"/>
              <a:t>satu</a:t>
            </a:r>
            <a:r>
              <a:rPr lang="en-US" sz="2400" dirty="0"/>
              <a:t> </a:t>
            </a:r>
            <a:r>
              <a:rPr lang="en-US" sz="2400" dirty="0" err="1"/>
              <a:t>studi</a:t>
            </a:r>
            <a:r>
              <a:rPr lang="en-US" sz="2400" dirty="0"/>
              <a:t> </a:t>
            </a:r>
            <a:r>
              <a:rPr lang="en-US" sz="2400" dirty="0" err="1"/>
              <a:t>kasus</a:t>
            </a:r>
            <a:r>
              <a:rPr lang="en-US" sz="2400" dirty="0"/>
              <a:t> </a:t>
            </a:r>
            <a:r>
              <a:rPr lang="en-US" sz="2400" dirty="0" err="1"/>
              <a:t>untuk</a:t>
            </a:r>
            <a:r>
              <a:rPr lang="en-US" sz="2400" dirty="0"/>
              <a:t> di </a:t>
            </a:r>
            <a:r>
              <a:rPr lang="en-US" sz="2400" dirty="0" err="1"/>
              <a:t>bahas</a:t>
            </a:r>
            <a:r>
              <a:rPr lang="en-US" sz="2400" dirty="0"/>
              <a:t> </a:t>
            </a:r>
            <a:r>
              <a:rPr lang="en-US" sz="2400" dirty="0" err="1"/>
              <a:t>lewat</a:t>
            </a:r>
            <a:r>
              <a:rPr lang="en-US" sz="2400" dirty="0"/>
              <a:t> Forum. ( 30 </a:t>
            </a:r>
            <a:r>
              <a:rPr lang="en-US" sz="2400" dirty="0" err="1"/>
              <a:t>menit</a:t>
            </a:r>
            <a:r>
              <a:rPr lang="en-US" sz="2400" dirty="0"/>
              <a:t>)</a:t>
            </a:r>
            <a:br>
              <a:rPr lang="en-US" sz="2400" dirty="0"/>
            </a:br>
            <a:br>
              <a:rPr lang="en-US" sz="2400" dirty="0"/>
            </a:br>
            <a:r>
              <a:rPr lang="en-US" sz="2400" dirty="0"/>
              <a:t>C. </a:t>
            </a:r>
            <a:r>
              <a:rPr lang="en-US" sz="2400" dirty="0" err="1"/>
              <a:t>Membahas</a:t>
            </a:r>
            <a:r>
              <a:rPr lang="en-US" sz="2400" dirty="0"/>
              <a:t> 5 </a:t>
            </a:r>
            <a:r>
              <a:rPr lang="en-US" sz="2400" dirty="0" err="1"/>
              <a:t>alat</a:t>
            </a:r>
            <a:r>
              <a:rPr lang="en-US" sz="2400" dirty="0"/>
              <a:t> </a:t>
            </a:r>
            <a:r>
              <a:rPr lang="en-US" sz="2400" dirty="0" err="1"/>
              <a:t>pembayaran</a:t>
            </a:r>
            <a:r>
              <a:rPr lang="en-US" sz="2400" dirty="0"/>
              <a:t> </a:t>
            </a:r>
            <a:r>
              <a:rPr lang="en-US" sz="2400" dirty="0" err="1"/>
              <a:t>internasional</a:t>
            </a:r>
            <a:r>
              <a:rPr lang="en-US" sz="2400" dirty="0"/>
              <a:t> </a:t>
            </a:r>
            <a:r>
              <a:rPr lang="en-US" sz="2400" dirty="0" err="1"/>
              <a:t>dengan</a:t>
            </a:r>
            <a:r>
              <a:rPr lang="en-US" sz="2400" dirty="0"/>
              <a:t> </a:t>
            </a:r>
            <a:r>
              <a:rPr lang="en-US" sz="2400" dirty="0" err="1"/>
              <a:t>cara</a:t>
            </a:r>
            <a:r>
              <a:rPr lang="en-US" sz="2400" dirty="0"/>
              <a:t> </a:t>
            </a:r>
            <a:r>
              <a:rPr lang="en-US" sz="2400" dirty="0" err="1"/>
              <a:t>membaca</a:t>
            </a:r>
            <a:r>
              <a:rPr lang="en-US" sz="2400" dirty="0"/>
              <a:t> PPT,  </a:t>
            </a:r>
            <a:r>
              <a:rPr lang="en-US" sz="2400" dirty="0" err="1"/>
              <a:t>menyaksikan</a:t>
            </a:r>
            <a:r>
              <a:rPr lang="en-US" sz="2400" dirty="0"/>
              <a:t> Video </a:t>
            </a:r>
            <a:r>
              <a:rPr lang="en-US" sz="2400" dirty="0" err="1"/>
              <a:t>ke</a:t>
            </a:r>
            <a:r>
              <a:rPr lang="en-US" sz="2400" dirty="0"/>
              <a:t> 2 </a:t>
            </a:r>
            <a:r>
              <a:rPr lang="en-US" sz="2400" dirty="0" err="1"/>
              <a:t>dan</a:t>
            </a:r>
            <a:r>
              <a:rPr lang="en-US" sz="2400" dirty="0"/>
              <a:t> Video </a:t>
            </a:r>
            <a:r>
              <a:rPr lang="en-US" sz="2400" dirty="0" err="1"/>
              <a:t>ke</a:t>
            </a:r>
            <a:r>
              <a:rPr lang="en-US" sz="2400" dirty="0"/>
              <a:t> 3 </a:t>
            </a:r>
            <a:r>
              <a:rPr lang="en-US" sz="2400" dirty="0" err="1"/>
              <a:t>durasi</a:t>
            </a:r>
            <a:r>
              <a:rPr lang="en-US" sz="2400" dirty="0"/>
              <a:t> ( 40 </a:t>
            </a:r>
            <a:r>
              <a:rPr lang="en-US" sz="2400" dirty="0" err="1"/>
              <a:t>menit</a:t>
            </a:r>
            <a:r>
              <a:rPr lang="en-US" sz="2400" dirty="0"/>
              <a:t>)</a:t>
            </a:r>
            <a:br>
              <a:rPr lang="en-US" sz="2400" dirty="0"/>
            </a:br>
            <a:br>
              <a:rPr lang="en-US" sz="2400" dirty="0"/>
            </a:br>
            <a:r>
              <a:rPr lang="en-US" sz="2400" dirty="0"/>
              <a:t>4. </a:t>
            </a:r>
            <a:r>
              <a:rPr lang="en-US" sz="2400" dirty="0" err="1"/>
              <a:t>Penutup</a:t>
            </a:r>
            <a:r>
              <a:rPr lang="en-US" sz="2400" dirty="0"/>
              <a:t> </a:t>
            </a:r>
            <a:r>
              <a:rPr lang="en-US" sz="2400" dirty="0" err="1"/>
              <a:t>dengan</a:t>
            </a:r>
            <a:r>
              <a:rPr lang="en-US" sz="2400" dirty="0"/>
              <a:t> </a:t>
            </a:r>
            <a:r>
              <a:rPr lang="en-US" sz="2400" dirty="0" err="1"/>
              <a:t>tugas</a:t>
            </a:r>
            <a:r>
              <a:rPr lang="en-US" sz="2400" dirty="0"/>
              <a:t> </a:t>
            </a:r>
            <a:r>
              <a:rPr lang="en-US" sz="2400" dirty="0" err="1"/>
              <a:t>berkelompok</a:t>
            </a:r>
            <a:r>
              <a:rPr lang="en-US" sz="2400" dirty="0"/>
              <a:t> </a:t>
            </a:r>
            <a:r>
              <a:rPr lang="en-US" sz="2400" dirty="0" err="1"/>
              <a:t>yaitu</a:t>
            </a:r>
            <a:r>
              <a:rPr lang="en-US" sz="2400" dirty="0"/>
              <a:t> </a:t>
            </a:r>
            <a:r>
              <a:rPr lang="en-US" sz="2400" dirty="0" err="1"/>
              <a:t>identifikasi</a:t>
            </a:r>
            <a:r>
              <a:rPr lang="en-US" sz="2400" dirty="0"/>
              <a:t> </a:t>
            </a:r>
            <a:r>
              <a:rPr lang="en-US" sz="2400" dirty="0" err="1"/>
              <a:t>kekuatan</a:t>
            </a:r>
            <a:r>
              <a:rPr lang="en-US" sz="2400" dirty="0"/>
              <a:t> </a:t>
            </a:r>
            <a:r>
              <a:rPr lang="en-US" sz="2400" dirty="0" err="1"/>
              <a:t>dan</a:t>
            </a:r>
            <a:r>
              <a:rPr lang="en-US" sz="2400" dirty="0"/>
              <a:t> </a:t>
            </a:r>
            <a:r>
              <a:rPr lang="en-US" sz="2400" dirty="0" err="1"/>
              <a:t>kelemahan</a:t>
            </a:r>
            <a:r>
              <a:rPr lang="en-US" sz="2400" dirty="0"/>
              <a:t> </a:t>
            </a:r>
            <a:r>
              <a:rPr lang="en-US" sz="2400" dirty="0" err="1"/>
              <a:t>alat</a:t>
            </a:r>
            <a:r>
              <a:rPr lang="en-US" sz="2400" dirty="0"/>
              <a:t> </a:t>
            </a:r>
            <a:r>
              <a:rPr lang="en-US" sz="2400" dirty="0" err="1"/>
              <a:t>pembayaran</a:t>
            </a:r>
            <a:r>
              <a:rPr lang="en-US" sz="2400" dirty="0"/>
              <a:t> global ( 50 </a:t>
            </a:r>
            <a:r>
              <a:rPr lang="en-US" sz="2400" dirty="0" err="1"/>
              <a:t>menit</a:t>
            </a:r>
            <a:r>
              <a:rPr lang="en-US" sz="2400" dirty="0"/>
              <a:t>)</a:t>
            </a:r>
          </a:p>
        </p:txBody>
      </p:sp>
    </p:spTree>
    <p:extLst>
      <p:ext uri="{BB962C8B-B14F-4D97-AF65-F5344CB8AC3E}">
        <p14:creationId xmlns:p14="http://schemas.microsoft.com/office/powerpoint/2010/main" val="252025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290" y="1120462"/>
            <a:ext cx="9564711" cy="5084967"/>
          </a:xfrm>
        </p:spPr>
        <p:txBody>
          <a:bodyPr>
            <a:normAutofit/>
          </a:bodyPr>
          <a:lstStyle/>
          <a:p>
            <a:r>
              <a:rPr lang="en-US" sz="3500" dirty="0" err="1"/>
              <a:t>Sistem</a:t>
            </a:r>
            <a:r>
              <a:rPr lang="en-US" sz="3500" dirty="0"/>
              <a:t> </a:t>
            </a:r>
            <a:r>
              <a:rPr lang="en-US" sz="3500" dirty="0" err="1"/>
              <a:t>Moneter</a:t>
            </a:r>
            <a:r>
              <a:rPr lang="en-US" sz="3500" dirty="0"/>
              <a:t> </a:t>
            </a:r>
            <a:r>
              <a:rPr lang="en-US" sz="3500" dirty="0" err="1"/>
              <a:t>Internasional</a:t>
            </a:r>
            <a:r>
              <a:rPr lang="en-US" sz="3500" dirty="0"/>
              <a:t> </a:t>
            </a:r>
            <a:r>
              <a:rPr lang="en-US" sz="3500" dirty="0" err="1"/>
              <a:t>menunjukkan</a:t>
            </a:r>
            <a:r>
              <a:rPr lang="en-US" sz="3500" dirty="0"/>
              <a:t> </a:t>
            </a:r>
            <a:r>
              <a:rPr lang="en-US" sz="3500" dirty="0" err="1"/>
              <a:t>seperangkat</a:t>
            </a:r>
            <a:r>
              <a:rPr lang="en-US" sz="3500" dirty="0"/>
              <a:t> </a:t>
            </a:r>
            <a:r>
              <a:rPr lang="en-US" sz="3500" dirty="0" err="1"/>
              <a:t>kebijakan</a:t>
            </a:r>
            <a:r>
              <a:rPr lang="en-US" sz="3500" dirty="0"/>
              <a:t>, </a:t>
            </a:r>
            <a:r>
              <a:rPr lang="en-US" sz="3500" dirty="0" err="1"/>
              <a:t>institusi</a:t>
            </a:r>
            <a:r>
              <a:rPr lang="en-US" sz="3500" dirty="0"/>
              <a:t>, </a:t>
            </a:r>
            <a:r>
              <a:rPr lang="en-US" sz="3500" dirty="0" err="1"/>
              <a:t>praktek</a:t>
            </a:r>
            <a:r>
              <a:rPr lang="en-US" sz="3500" dirty="0"/>
              <a:t>, </a:t>
            </a:r>
            <a:r>
              <a:rPr lang="en-US" sz="3500" dirty="0" err="1"/>
              <a:t>peraturan</a:t>
            </a:r>
            <a:r>
              <a:rPr lang="en-US" sz="3500" dirty="0"/>
              <a:t> </a:t>
            </a:r>
            <a:r>
              <a:rPr lang="en-US" sz="3500" dirty="0" err="1"/>
              <a:t>dan</a:t>
            </a:r>
            <a:r>
              <a:rPr lang="en-US" sz="3500" dirty="0"/>
              <a:t> </a:t>
            </a:r>
            <a:r>
              <a:rPr lang="en-US" sz="3500" dirty="0" err="1"/>
              <a:t>mekanisme</a:t>
            </a:r>
            <a:r>
              <a:rPr lang="en-US" sz="3500" dirty="0"/>
              <a:t> yang </a:t>
            </a:r>
            <a:r>
              <a:rPr lang="en-US" sz="3500" dirty="0" err="1"/>
              <a:t>menentukkan</a:t>
            </a:r>
            <a:r>
              <a:rPr lang="en-US" sz="3500" dirty="0"/>
              <a:t> </a:t>
            </a:r>
            <a:r>
              <a:rPr lang="en-US" sz="3500" dirty="0" err="1"/>
              <a:t>tingkat</a:t>
            </a:r>
            <a:r>
              <a:rPr lang="en-US" sz="3500" dirty="0"/>
              <a:t> </a:t>
            </a:r>
            <a:r>
              <a:rPr lang="en-US" sz="3500" dirty="0" err="1"/>
              <a:t>dimana</a:t>
            </a:r>
            <a:r>
              <a:rPr lang="en-US" sz="3500" dirty="0"/>
              <a:t> </a:t>
            </a:r>
            <a:r>
              <a:rPr lang="en-US" sz="3500" dirty="0" err="1"/>
              <a:t>suatu</a:t>
            </a:r>
            <a:r>
              <a:rPr lang="en-US" sz="3500" dirty="0"/>
              <a:t> </a:t>
            </a:r>
            <a:r>
              <a:rPr lang="en-US" sz="3500" dirty="0" err="1"/>
              <a:t>mata</a:t>
            </a:r>
            <a:r>
              <a:rPr lang="en-US" sz="3500" dirty="0"/>
              <a:t> </a:t>
            </a:r>
            <a:r>
              <a:rPr lang="en-US" sz="3500" dirty="0" err="1"/>
              <a:t>uang</a:t>
            </a:r>
            <a:r>
              <a:rPr lang="en-US" sz="3500" dirty="0"/>
              <a:t> di </a:t>
            </a:r>
            <a:r>
              <a:rPr lang="en-US" sz="3500" dirty="0" err="1"/>
              <a:t>tukarkan</a:t>
            </a:r>
            <a:r>
              <a:rPr lang="en-US" sz="3500" dirty="0"/>
              <a:t> </a:t>
            </a:r>
            <a:r>
              <a:rPr lang="en-US" sz="3500" dirty="0" err="1"/>
              <a:t>dengan</a:t>
            </a:r>
            <a:r>
              <a:rPr lang="en-US" sz="3500" dirty="0"/>
              <a:t> </a:t>
            </a:r>
            <a:r>
              <a:rPr lang="en-US" sz="3500" dirty="0" err="1"/>
              <a:t>mata</a:t>
            </a:r>
            <a:r>
              <a:rPr lang="en-US" sz="3500" dirty="0"/>
              <a:t> </a:t>
            </a:r>
            <a:r>
              <a:rPr lang="en-US" sz="3500" dirty="0" err="1"/>
              <a:t>uang</a:t>
            </a:r>
            <a:r>
              <a:rPr lang="en-US" sz="3500" dirty="0"/>
              <a:t> lain (Shapiro, 1992).</a:t>
            </a:r>
            <a:br>
              <a:rPr lang="en-US" sz="3500" dirty="0"/>
            </a:br>
            <a:br>
              <a:rPr lang="en-US" sz="3500" dirty="0"/>
            </a:br>
            <a:r>
              <a:rPr lang="en-US" sz="3500" dirty="0" err="1"/>
              <a:t>Institusi</a:t>
            </a:r>
            <a:r>
              <a:rPr lang="en-US" sz="3500" dirty="0"/>
              <a:t> : IMF </a:t>
            </a:r>
            <a:r>
              <a:rPr lang="en-US" sz="3500" dirty="0" err="1"/>
              <a:t>dan</a:t>
            </a:r>
            <a:r>
              <a:rPr lang="en-US" sz="3500" dirty="0"/>
              <a:t> World Bank</a:t>
            </a:r>
          </a:p>
        </p:txBody>
      </p:sp>
      <p:pic>
        <p:nvPicPr>
          <p:cNvPr id="4" name="Picture 3"/>
          <p:cNvPicPr>
            <a:picLocks noChangeAspect="1"/>
          </p:cNvPicPr>
          <p:nvPr/>
        </p:nvPicPr>
        <p:blipFill>
          <a:blip r:embed="rId2"/>
          <a:stretch>
            <a:fillRect/>
          </a:stretch>
        </p:blipFill>
        <p:spPr>
          <a:xfrm>
            <a:off x="0" y="0"/>
            <a:ext cx="2470847" cy="2459866"/>
          </a:xfrm>
          <a:prstGeom prst="rect">
            <a:avLst/>
          </a:prstGeom>
        </p:spPr>
      </p:pic>
    </p:spTree>
    <p:extLst>
      <p:ext uri="{BB962C8B-B14F-4D97-AF65-F5344CB8AC3E}">
        <p14:creationId xmlns:p14="http://schemas.microsoft.com/office/powerpoint/2010/main" val="2743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4449612"/>
            <a:ext cx="5975797" cy="1450757"/>
          </a:xfrm>
        </p:spPr>
        <p:txBody>
          <a:bodyPr>
            <a:noAutofit/>
          </a:bodyPr>
          <a:lstStyle/>
          <a:p>
            <a:r>
              <a:rPr lang="en-US" sz="1700" b="1" dirty="0" err="1"/>
              <a:t>Studi</a:t>
            </a:r>
            <a:r>
              <a:rPr lang="en-US" sz="1700" b="1" dirty="0"/>
              <a:t> </a:t>
            </a:r>
            <a:r>
              <a:rPr lang="en-US" sz="1700" b="1" dirty="0" err="1"/>
              <a:t>kasus</a:t>
            </a:r>
            <a:r>
              <a:rPr lang="en-US" sz="1700" b="1" dirty="0"/>
              <a:t> A : Rupiah </a:t>
            </a:r>
            <a:r>
              <a:rPr lang="en-US" sz="1700" b="1" dirty="0" err="1"/>
              <a:t>Menguat</a:t>
            </a:r>
            <a:r>
              <a:rPr lang="en-US" sz="1700" b="1" dirty="0"/>
              <a:t> </a:t>
            </a:r>
            <a:r>
              <a:rPr lang="en-US" sz="1700" b="1" dirty="0" err="1"/>
              <a:t>terhadap</a:t>
            </a:r>
            <a:r>
              <a:rPr lang="en-US" sz="1700" b="1" dirty="0"/>
              <a:t> Dollar .</a:t>
            </a:r>
            <a:br>
              <a:rPr lang="en-US" sz="1700" b="1" dirty="0"/>
            </a:br>
            <a:br>
              <a:rPr lang="en-US" sz="1700" dirty="0"/>
            </a:br>
            <a:r>
              <a:rPr lang="en-US" sz="1700" dirty="0" err="1"/>
              <a:t>Analisa</a:t>
            </a:r>
            <a:r>
              <a:rPr lang="en-US" sz="1700" dirty="0"/>
              <a:t> : </a:t>
            </a:r>
            <a:r>
              <a:rPr lang="en-US" sz="1700" dirty="0" err="1"/>
              <a:t>besaran</a:t>
            </a:r>
            <a:r>
              <a:rPr lang="en-US" sz="1700" dirty="0"/>
              <a:t> </a:t>
            </a:r>
            <a:r>
              <a:rPr lang="en-US" sz="1700" dirty="0" err="1"/>
              <a:t>perubahan</a:t>
            </a:r>
            <a:r>
              <a:rPr lang="en-US" sz="1700" dirty="0"/>
              <a:t> </a:t>
            </a:r>
            <a:r>
              <a:rPr lang="en-US" sz="1700" dirty="0" err="1"/>
              <a:t>nilai</a:t>
            </a:r>
            <a:r>
              <a:rPr lang="en-US" sz="1700" dirty="0"/>
              <a:t> </a:t>
            </a:r>
            <a:r>
              <a:rPr lang="en-US" sz="1700" dirty="0" err="1"/>
              <a:t>tukar</a:t>
            </a:r>
            <a:r>
              <a:rPr lang="en-US" sz="1700" dirty="0"/>
              <a:t> </a:t>
            </a:r>
            <a:r>
              <a:rPr lang="en-US" sz="1700" dirty="0" err="1"/>
              <a:t>dari</a:t>
            </a:r>
            <a:r>
              <a:rPr lang="en-US" sz="1700" dirty="0"/>
              <a:t> </a:t>
            </a:r>
            <a:r>
              <a:rPr lang="en-US" sz="1700" dirty="0" err="1"/>
              <a:t>berapa</a:t>
            </a:r>
            <a:r>
              <a:rPr lang="en-US" sz="1700" dirty="0"/>
              <a:t> </a:t>
            </a:r>
            <a:r>
              <a:rPr lang="en-US" sz="1700" dirty="0" err="1"/>
              <a:t>ke</a:t>
            </a:r>
            <a:r>
              <a:rPr lang="en-US" sz="1700" dirty="0"/>
              <a:t> </a:t>
            </a:r>
            <a:r>
              <a:rPr lang="en-US" sz="1700" dirty="0" err="1"/>
              <a:t>berapa</a:t>
            </a:r>
            <a:r>
              <a:rPr lang="en-US" sz="1700" dirty="0"/>
              <a:t>?.</a:t>
            </a:r>
            <a:br>
              <a:rPr lang="en-US" sz="1700" dirty="0"/>
            </a:br>
            <a:r>
              <a:rPr lang="en-US" sz="1700" dirty="0" err="1"/>
              <a:t>Analisa</a:t>
            </a:r>
            <a:r>
              <a:rPr lang="en-US" sz="1700" dirty="0"/>
              <a:t> : </a:t>
            </a:r>
            <a:r>
              <a:rPr lang="en-US" sz="1700" dirty="0" err="1"/>
              <a:t>faktor</a:t>
            </a:r>
            <a:r>
              <a:rPr lang="en-US" sz="1700" dirty="0"/>
              <a:t> </a:t>
            </a:r>
            <a:r>
              <a:rPr lang="en-US" sz="1700" dirty="0" err="1"/>
              <a:t>penyebab</a:t>
            </a:r>
            <a:r>
              <a:rPr lang="en-US" sz="1700" dirty="0"/>
              <a:t> </a:t>
            </a:r>
            <a:r>
              <a:rPr lang="en-US" sz="1700" dirty="0" err="1"/>
              <a:t>menguatnya</a:t>
            </a:r>
            <a:r>
              <a:rPr lang="en-US" sz="1700" dirty="0"/>
              <a:t> rupiah</a:t>
            </a:r>
            <a:br>
              <a:rPr lang="en-US" sz="1700" dirty="0"/>
            </a:br>
            <a:r>
              <a:rPr lang="en-US" sz="1700" dirty="0">
                <a:hlinkClick r:id="rId2"/>
              </a:rPr>
              <a:t>https://www.kompas.com/tag/rupiah-menguat</a:t>
            </a:r>
            <a:br>
              <a:rPr lang="en-US" sz="1700" dirty="0"/>
            </a:br>
            <a:br>
              <a:rPr lang="en-US" sz="1700" dirty="0"/>
            </a:br>
            <a:r>
              <a:rPr lang="en-US" sz="1800" dirty="0">
                <a:hlinkClick r:id="rId3"/>
              </a:rPr>
              <a:t>https://finance.detik.com/bursa-dan-valas/d-4976677/rupiah-menguat-bi-modal-asing-mulai-masuk-ri</a:t>
            </a:r>
            <a:endParaRPr lang="en-US" sz="1700" dirty="0"/>
          </a:p>
        </p:txBody>
      </p:sp>
      <p:pic>
        <p:nvPicPr>
          <p:cNvPr id="3" name="Picture 2"/>
          <p:cNvPicPr>
            <a:picLocks noChangeAspect="1"/>
          </p:cNvPicPr>
          <p:nvPr/>
        </p:nvPicPr>
        <p:blipFill>
          <a:blip r:embed="rId4"/>
          <a:stretch>
            <a:fillRect/>
          </a:stretch>
        </p:blipFill>
        <p:spPr>
          <a:xfrm>
            <a:off x="2253803" y="103031"/>
            <a:ext cx="5859887" cy="3349652"/>
          </a:xfrm>
          <a:prstGeom prst="rect">
            <a:avLst/>
          </a:prstGeom>
        </p:spPr>
      </p:pic>
      <p:sp>
        <p:nvSpPr>
          <p:cNvPr id="4" name="Title 1"/>
          <p:cNvSpPr txBox="1">
            <a:spLocks/>
          </p:cNvSpPr>
          <p:nvPr/>
        </p:nvSpPr>
        <p:spPr>
          <a:xfrm>
            <a:off x="6130343" y="4449612"/>
            <a:ext cx="597365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700" b="1" dirty="0" err="1"/>
              <a:t>Studi</a:t>
            </a:r>
            <a:r>
              <a:rPr lang="en-US" sz="1700" b="1" dirty="0"/>
              <a:t> </a:t>
            </a:r>
            <a:r>
              <a:rPr lang="en-US" sz="1700" b="1" dirty="0" err="1"/>
              <a:t>kasus</a:t>
            </a:r>
            <a:r>
              <a:rPr lang="en-US" sz="1700" b="1" dirty="0"/>
              <a:t> B : Rupiah </a:t>
            </a:r>
            <a:r>
              <a:rPr lang="en-US" sz="1700" b="1" dirty="0" err="1"/>
              <a:t>Melemah</a:t>
            </a:r>
            <a:r>
              <a:rPr lang="en-US" sz="1700" b="1" dirty="0"/>
              <a:t> </a:t>
            </a:r>
            <a:r>
              <a:rPr lang="en-US" sz="1700" b="1" dirty="0" err="1"/>
              <a:t>terhadap</a:t>
            </a:r>
            <a:r>
              <a:rPr lang="en-US" sz="1700" b="1" dirty="0"/>
              <a:t> Dollar </a:t>
            </a:r>
            <a:r>
              <a:rPr lang="en-US" sz="1700" dirty="0"/>
              <a:t>.</a:t>
            </a:r>
            <a:br>
              <a:rPr lang="en-US" sz="1700" dirty="0"/>
            </a:br>
            <a:br>
              <a:rPr lang="en-US" sz="1700" dirty="0"/>
            </a:br>
            <a:r>
              <a:rPr lang="en-US" sz="1700" dirty="0" err="1"/>
              <a:t>Analisa</a:t>
            </a:r>
            <a:r>
              <a:rPr lang="en-US" sz="1700" dirty="0"/>
              <a:t> </a:t>
            </a:r>
            <a:r>
              <a:rPr lang="en-US" sz="1700" dirty="0" err="1"/>
              <a:t>besaran</a:t>
            </a:r>
            <a:r>
              <a:rPr lang="en-US" sz="1700" dirty="0"/>
              <a:t> </a:t>
            </a:r>
            <a:r>
              <a:rPr lang="en-US" sz="1700" dirty="0" err="1"/>
              <a:t>perubahan</a:t>
            </a:r>
            <a:r>
              <a:rPr lang="en-US" sz="1700" dirty="0"/>
              <a:t> </a:t>
            </a:r>
            <a:r>
              <a:rPr lang="en-US" sz="1700" dirty="0" err="1"/>
              <a:t>nilai</a:t>
            </a:r>
            <a:r>
              <a:rPr lang="en-US" sz="1700" dirty="0"/>
              <a:t> </a:t>
            </a:r>
            <a:r>
              <a:rPr lang="en-US" sz="1700" dirty="0" err="1"/>
              <a:t>tukar</a:t>
            </a:r>
            <a:r>
              <a:rPr lang="en-US" sz="1700" dirty="0"/>
              <a:t> </a:t>
            </a:r>
            <a:r>
              <a:rPr lang="en-US" sz="1700" dirty="0" err="1"/>
              <a:t>dari</a:t>
            </a:r>
            <a:r>
              <a:rPr lang="en-US" sz="1700" dirty="0"/>
              <a:t> </a:t>
            </a:r>
            <a:r>
              <a:rPr lang="en-US" sz="1700" dirty="0" err="1"/>
              <a:t>berapa</a:t>
            </a:r>
            <a:r>
              <a:rPr lang="en-US" sz="1700" dirty="0"/>
              <a:t> </a:t>
            </a:r>
            <a:r>
              <a:rPr lang="en-US" sz="1700" dirty="0" err="1"/>
              <a:t>ke</a:t>
            </a:r>
            <a:r>
              <a:rPr lang="en-US" sz="1700" dirty="0"/>
              <a:t> </a:t>
            </a:r>
            <a:r>
              <a:rPr lang="en-US" sz="1700" dirty="0" err="1"/>
              <a:t>berapa</a:t>
            </a:r>
            <a:r>
              <a:rPr lang="en-US" sz="1700" dirty="0"/>
              <a:t>.</a:t>
            </a:r>
            <a:br>
              <a:rPr lang="en-US" sz="1700" dirty="0"/>
            </a:br>
            <a:r>
              <a:rPr lang="en-US" sz="1700" dirty="0" err="1"/>
              <a:t>Analisa</a:t>
            </a:r>
            <a:r>
              <a:rPr lang="en-US" sz="1700" dirty="0"/>
              <a:t> </a:t>
            </a:r>
            <a:r>
              <a:rPr lang="en-US" sz="1700" dirty="0" err="1"/>
              <a:t>faktor</a:t>
            </a:r>
            <a:r>
              <a:rPr lang="en-US" sz="1700" dirty="0"/>
              <a:t> </a:t>
            </a:r>
            <a:r>
              <a:rPr lang="en-US" sz="1700" dirty="0" err="1"/>
              <a:t>penyebab</a:t>
            </a:r>
            <a:r>
              <a:rPr lang="en-US" sz="1700" dirty="0"/>
              <a:t> </a:t>
            </a:r>
            <a:r>
              <a:rPr lang="en-US" sz="1700" dirty="0" err="1"/>
              <a:t>melemahnya</a:t>
            </a:r>
            <a:r>
              <a:rPr lang="en-US" sz="1700" dirty="0"/>
              <a:t> rupiah </a:t>
            </a:r>
            <a:r>
              <a:rPr lang="en-US" sz="1700" dirty="0">
                <a:hlinkClick r:id="rId5"/>
              </a:rPr>
              <a:t>https://insight.kontan.co.id/news/terus-melemah-akibat-efek-virus-corona-begini-prediksi-kurs-rupiah-ke-depan?page=all</a:t>
            </a:r>
            <a:br>
              <a:rPr lang="en-US" sz="1700" dirty="0"/>
            </a:br>
            <a:br>
              <a:rPr lang="en-US" sz="1700" dirty="0"/>
            </a:br>
            <a:r>
              <a:rPr lang="en-US" sz="1700" dirty="0">
                <a:hlinkClick r:id="rId6"/>
              </a:rPr>
              <a:t>https://www.cnbcindonesia.com/market/20200407124910-17-150292/cadev-tergerus-covid-19-rupiah-melemah-ke-rp-16400-us-</a:t>
            </a:r>
            <a:endParaRPr lang="en-US" sz="1700" dirty="0"/>
          </a:p>
        </p:txBody>
      </p:sp>
    </p:spTree>
    <p:extLst>
      <p:ext uri="{BB962C8B-B14F-4D97-AF65-F5344CB8AC3E}">
        <p14:creationId xmlns:p14="http://schemas.microsoft.com/office/powerpoint/2010/main" val="289249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2" y="3181081"/>
            <a:ext cx="9903854" cy="2137893"/>
          </a:xfrm>
        </p:spPr>
        <p:txBody>
          <a:bodyPr>
            <a:noAutofit/>
          </a:bodyPr>
          <a:lstStyle/>
          <a:p>
            <a:r>
              <a:rPr lang="en-US" sz="2000" b="1" dirty="0" err="1"/>
              <a:t>Transaksi</a:t>
            </a:r>
            <a:r>
              <a:rPr lang="en-US" sz="2000" b="1" dirty="0"/>
              <a:t> </a:t>
            </a:r>
            <a:r>
              <a:rPr lang="en-US" sz="2000" b="1" dirty="0" err="1"/>
              <a:t>Moneter</a:t>
            </a:r>
            <a:r>
              <a:rPr lang="en-US" sz="2000" b="1" dirty="0"/>
              <a:t> </a:t>
            </a:r>
            <a:r>
              <a:rPr lang="en-US" sz="2000" b="1" dirty="0" err="1"/>
              <a:t>Internasional</a:t>
            </a:r>
            <a:br>
              <a:rPr lang="en-US" sz="2000" dirty="0"/>
            </a:br>
            <a:br>
              <a:rPr lang="en-US" sz="2000" dirty="0"/>
            </a:br>
            <a:r>
              <a:rPr lang="en-US" sz="2000" dirty="0" err="1"/>
              <a:t>Merupakan</a:t>
            </a:r>
            <a:r>
              <a:rPr lang="en-US" sz="2000" dirty="0"/>
              <a:t> </a:t>
            </a:r>
            <a:r>
              <a:rPr lang="en-US" sz="2000" dirty="0" err="1"/>
              <a:t>transaksi</a:t>
            </a:r>
            <a:r>
              <a:rPr lang="en-US" sz="2000" dirty="0"/>
              <a:t> yang </a:t>
            </a:r>
            <a:r>
              <a:rPr lang="en-US" sz="2000" dirty="0" err="1"/>
              <a:t>terjadi</a:t>
            </a:r>
            <a:r>
              <a:rPr lang="en-US" sz="2000" dirty="0"/>
              <a:t> </a:t>
            </a:r>
            <a:r>
              <a:rPr lang="en-US" sz="2000" dirty="0" err="1"/>
              <a:t>pada</a:t>
            </a:r>
            <a:r>
              <a:rPr lang="en-US" sz="2000" dirty="0"/>
              <a:t> sector </a:t>
            </a:r>
            <a:r>
              <a:rPr lang="en-US" sz="2000" dirty="0" err="1"/>
              <a:t>moneter</a:t>
            </a:r>
            <a:r>
              <a:rPr lang="en-US" sz="2000" dirty="0"/>
              <a:t>. </a:t>
            </a:r>
            <a:r>
              <a:rPr lang="en-US" sz="2000" dirty="0" err="1"/>
              <a:t>Pada</a:t>
            </a:r>
            <a:r>
              <a:rPr lang="en-US" sz="2000" dirty="0"/>
              <a:t> </a:t>
            </a:r>
            <a:r>
              <a:rPr lang="en-US" sz="2000" dirty="0" err="1"/>
              <a:t>dasarnya</a:t>
            </a:r>
            <a:r>
              <a:rPr lang="en-US" sz="2000" dirty="0"/>
              <a:t> </a:t>
            </a:r>
            <a:r>
              <a:rPr lang="en-US" sz="2000" dirty="0" err="1"/>
              <a:t>merupakan</a:t>
            </a:r>
            <a:r>
              <a:rPr lang="en-US" sz="2000" dirty="0"/>
              <a:t> </a:t>
            </a:r>
            <a:r>
              <a:rPr lang="en-US" sz="2000" dirty="0" err="1"/>
              <a:t>transaksi</a:t>
            </a:r>
            <a:r>
              <a:rPr lang="en-US" sz="2000" dirty="0"/>
              <a:t> </a:t>
            </a:r>
            <a:r>
              <a:rPr lang="en-US" sz="2000" dirty="0" err="1"/>
              <a:t>transaksi</a:t>
            </a:r>
            <a:r>
              <a:rPr lang="en-US" sz="2000" dirty="0"/>
              <a:t> </a:t>
            </a:r>
            <a:r>
              <a:rPr lang="en-US" sz="2000" dirty="0" err="1"/>
              <a:t>pembayaran</a:t>
            </a:r>
            <a:r>
              <a:rPr lang="en-US" sz="2000" dirty="0"/>
              <a:t>, </a:t>
            </a:r>
            <a:r>
              <a:rPr lang="en-US" sz="2000" dirty="0" err="1"/>
              <a:t>yaitu</a:t>
            </a:r>
            <a:r>
              <a:rPr lang="en-US" sz="2000" dirty="0"/>
              <a:t> </a:t>
            </a:r>
            <a:r>
              <a:rPr lang="en-US" sz="2000" dirty="0" err="1"/>
              <a:t>pembayaran</a:t>
            </a:r>
            <a:r>
              <a:rPr lang="en-US" sz="2000" dirty="0"/>
              <a:t> </a:t>
            </a:r>
            <a:r>
              <a:rPr lang="en-US" sz="2000" dirty="0" err="1"/>
              <a:t>terhadap</a:t>
            </a:r>
            <a:r>
              <a:rPr lang="en-US" sz="2000" dirty="0"/>
              <a:t> </a:t>
            </a:r>
            <a:r>
              <a:rPr lang="en-US" sz="2000" dirty="0" err="1"/>
              <a:t>transaksi</a:t>
            </a:r>
            <a:r>
              <a:rPr lang="en-US" sz="2000" dirty="0"/>
              <a:t> yang </a:t>
            </a:r>
            <a:r>
              <a:rPr lang="en-US" sz="2000" dirty="0" err="1"/>
              <a:t>terdapat</a:t>
            </a:r>
            <a:r>
              <a:rPr lang="en-US" sz="2000" dirty="0"/>
              <a:t> </a:t>
            </a:r>
            <a:r>
              <a:rPr lang="en-US" sz="2000" dirty="0" err="1"/>
              <a:t>pada</a:t>
            </a:r>
            <a:r>
              <a:rPr lang="en-US" sz="2000" dirty="0"/>
              <a:t> “ </a:t>
            </a:r>
            <a:r>
              <a:rPr lang="en-US" sz="2000" i="1" dirty="0"/>
              <a:t>Current account</a:t>
            </a:r>
            <a:r>
              <a:rPr lang="en-US" sz="2000" dirty="0"/>
              <a:t>” (</a:t>
            </a:r>
            <a:r>
              <a:rPr lang="en-US" sz="2000" dirty="0" err="1"/>
              <a:t>perdagangan</a:t>
            </a:r>
            <a:r>
              <a:rPr lang="en-US" sz="2000" dirty="0"/>
              <a:t> </a:t>
            </a:r>
            <a:r>
              <a:rPr lang="en-US" sz="2000" dirty="0" err="1"/>
              <a:t>internasional</a:t>
            </a:r>
            <a:r>
              <a:rPr lang="en-US" sz="2000" dirty="0"/>
              <a:t>, </a:t>
            </a:r>
            <a:r>
              <a:rPr lang="en-US" sz="2000" dirty="0" err="1"/>
              <a:t>investasi</a:t>
            </a:r>
            <a:r>
              <a:rPr lang="en-US" sz="2000" dirty="0"/>
              <a:t> </a:t>
            </a:r>
            <a:r>
              <a:rPr lang="en-US" sz="2000" dirty="0" err="1"/>
              <a:t>dan</a:t>
            </a:r>
            <a:r>
              <a:rPr lang="en-US" sz="2000" dirty="0"/>
              <a:t> </a:t>
            </a:r>
            <a:r>
              <a:rPr lang="en-US" sz="2000" dirty="0" err="1"/>
              <a:t>transaksi</a:t>
            </a:r>
            <a:r>
              <a:rPr lang="en-US" sz="2000" dirty="0"/>
              <a:t> unilateral).</a:t>
            </a:r>
            <a:br>
              <a:rPr lang="en-US" sz="2000" dirty="0"/>
            </a:br>
            <a:br>
              <a:rPr lang="en-US" sz="2000" dirty="0"/>
            </a:br>
            <a:r>
              <a:rPr lang="en-US" sz="2000" dirty="0" err="1"/>
              <a:t>Pembayaran</a:t>
            </a:r>
            <a:r>
              <a:rPr lang="en-US" sz="2000" dirty="0"/>
              <a:t> </a:t>
            </a:r>
            <a:r>
              <a:rPr lang="en-US" sz="2000" dirty="0" err="1"/>
              <a:t>atau</a:t>
            </a:r>
            <a:r>
              <a:rPr lang="en-US" sz="2000" dirty="0"/>
              <a:t> </a:t>
            </a:r>
            <a:r>
              <a:rPr lang="en-US" sz="2000" dirty="0" err="1"/>
              <a:t>transaksi</a:t>
            </a:r>
            <a:r>
              <a:rPr lang="en-US" sz="2000" dirty="0"/>
              <a:t> yang </a:t>
            </a:r>
            <a:r>
              <a:rPr lang="en-US" sz="2000" dirty="0" err="1"/>
              <a:t>dilakukan</a:t>
            </a:r>
            <a:r>
              <a:rPr lang="en-US" sz="2000" dirty="0"/>
              <a:t> </a:t>
            </a:r>
            <a:r>
              <a:rPr lang="en-US" sz="2000" dirty="0" err="1"/>
              <a:t>oleh</a:t>
            </a:r>
            <a:r>
              <a:rPr lang="en-US" sz="2000" dirty="0"/>
              <a:t> </a:t>
            </a:r>
            <a:r>
              <a:rPr lang="en-US" sz="2000" dirty="0" err="1"/>
              <a:t>negara-negara</a:t>
            </a:r>
            <a:r>
              <a:rPr lang="en-US" sz="2000" dirty="0"/>
              <a:t> yang </a:t>
            </a:r>
            <a:r>
              <a:rPr lang="en-US" sz="2000" dirty="0" err="1"/>
              <a:t>terlibat</a:t>
            </a:r>
            <a:r>
              <a:rPr lang="en-US" sz="2000" dirty="0"/>
              <a:t> </a:t>
            </a:r>
            <a:r>
              <a:rPr lang="en-US" sz="2000" dirty="0" err="1"/>
              <a:t>dalam</a:t>
            </a:r>
            <a:r>
              <a:rPr lang="en-US" sz="2000" dirty="0"/>
              <a:t> </a:t>
            </a:r>
            <a:r>
              <a:rPr lang="en-US" sz="2000" dirty="0" err="1"/>
              <a:t>perdagangan</a:t>
            </a:r>
            <a:r>
              <a:rPr lang="en-US" sz="2000" dirty="0"/>
              <a:t> </a:t>
            </a:r>
            <a:r>
              <a:rPr lang="en-US" sz="2000" dirty="0" err="1"/>
              <a:t>internasional</a:t>
            </a:r>
            <a:r>
              <a:rPr lang="en-US" sz="2000" dirty="0"/>
              <a:t> </a:t>
            </a:r>
            <a:r>
              <a:rPr lang="en-US" sz="2000" dirty="0" err="1"/>
              <a:t>berdasarkan</a:t>
            </a:r>
            <a:r>
              <a:rPr lang="en-US" sz="2000" dirty="0"/>
              <a:t> </a:t>
            </a:r>
            <a:r>
              <a:rPr lang="en-US" sz="2000" dirty="0" err="1"/>
              <a:t>kesepakatan</a:t>
            </a:r>
            <a:r>
              <a:rPr lang="en-US" sz="2000" dirty="0"/>
              <a:t>. </a:t>
            </a:r>
            <a:br>
              <a:rPr lang="en-US" sz="2000" dirty="0"/>
            </a:br>
            <a:br>
              <a:rPr lang="en-US" sz="2000" dirty="0"/>
            </a:br>
            <a:r>
              <a:rPr lang="en-US" sz="2000" dirty="0"/>
              <a:t>Cara </a:t>
            </a:r>
            <a:r>
              <a:rPr lang="en-US" sz="2000" dirty="0" err="1"/>
              <a:t>pembayaran</a:t>
            </a:r>
            <a:r>
              <a:rPr lang="en-US" sz="2000" dirty="0"/>
              <a:t> </a:t>
            </a:r>
            <a:r>
              <a:rPr lang="en-US" sz="2000" dirty="0" err="1"/>
              <a:t>internasional</a:t>
            </a:r>
            <a:r>
              <a:rPr lang="en-US" sz="2000" dirty="0"/>
              <a:t> </a:t>
            </a:r>
            <a:br>
              <a:rPr lang="en-US" sz="2000" dirty="0"/>
            </a:br>
            <a:r>
              <a:rPr lang="en-US" sz="2000" dirty="0"/>
              <a:t>1. advance payment (</a:t>
            </a:r>
            <a:r>
              <a:rPr lang="en-US" sz="2000" dirty="0" err="1"/>
              <a:t>Pembayaran</a:t>
            </a:r>
            <a:r>
              <a:rPr lang="en-US" sz="2000" dirty="0"/>
              <a:t> cash) </a:t>
            </a:r>
            <a:br>
              <a:rPr lang="en-US" sz="2000" dirty="0"/>
            </a:br>
            <a:r>
              <a:rPr lang="en-US" sz="2000" dirty="0"/>
              <a:t>2. open account </a:t>
            </a:r>
            <a:br>
              <a:rPr lang="en-US" sz="2000" dirty="0"/>
            </a:br>
            <a:r>
              <a:rPr lang="en-US" sz="2000" dirty="0"/>
              <a:t>3. consignment </a:t>
            </a:r>
            <a:br>
              <a:rPr lang="en-US" sz="2000" dirty="0"/>
            </a:br>
            <a:r>
              <a:rPr lang="en-US" sz="2000" dirty="0"/>
              <a:t>4. Commercial Bills of Exchange </a:t>
            </a:r>
            <a:r>
              <a:rPr lang="en-US" sz="2000" dirty="0" err="1"/>
              <a:t>atauTrade</a:t>
            </a:r>
            <a:r>
              <a:rPr lang="en-US" sz="2000" dirty="0"/>
              <a:t> Bill (</a:t>
            </a:r>
            <a:r>
              <a:rPr lang="en-US" sz="2000" dirty="0" err="1"/>
              <a:t>wesel</a:t>
            </a:r>
            <a:r>
              <a:rPr lang="en-US" sz="2000" dirty="0"/>
              <a:t>)</a:t>
            </a:r>
            <a:br>
              <a:rPr lang="en-US" sz="2000" dirty="0"/>
            </a:br>
            <a:r>
              <a:rPr lang="en-US" sz="2000" dirty="0"/>
              <a:t>5. letter of credit</a:t>
            </a:r>
          </a:p>
        </p:txBody>
      </p:sp>
    </p:spTree>
    <p:extLst>
      <p:ext uri="{BB962C8B-B14F-4D97-AF65-F5344CB8AC3E}">
        <p14:creationId xmlns:p14="http://schemas.microsoft.com/office/powerpoint/2010/main" val="1544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41161"/>
            <a:ext cx="10058400" cy="3551301"/>
          </a:xfrm>
        </p:spPr>
        <p:txBody>
          <a:bodyPr>
            <a:normAutofit/>
          </a:bodyPr>
          <a:lstStyle/>
          <a:p>
            <a:pPr fontAlgn="base"/>
            <a:r>
              <a:rPr lang="en-US" sz="2000" b="1" dirty="0"/>
              <a:t>1</a:t>
            </a:r>
            <a:r>
              <a:rPr lang="en-US" sz="2800" b="1" dirty="0"/>
              <a:t>. </a:t>
            </a:r>
            <a:r>
              <a:rPr lang="en-US" sz="2800" b="1" dirty="0" err="1"/>
              <a:t>Tunai</a:t>
            </a:r>
            <a:r>
              <a:rPr lang="en-US" sz="2800" b="1" dirty="0"/>
              <a:t> </a:t>
            </a:r>
            <a:r>
              <a:rPr lang="en-US" sz="2800" b="1" dirty="0" err="1"/>
              <a:t>atau</a:t>
            </a:r>
            <a:r>
              <a:rPr lang="en-US" sz="2800" b="1" dirty="0"/>
              <a:t> </a:t>
            </a:r>
            <a:r>
              <a:rPr lang="en-US" sz="2800" b="1" i="1" dirty="0"/>
              <a:t>Cash</a:t>
            </a:r>
            <a:br>
              <a:rPr lang="en-US" sz="2800" dirty="0"/>
            </a:br>
            <a:r>
              <a:rPr lang="en-US" sz="2800" dirty="0" err="1"/>
              <a:t>Dengan</a:t>
            </a:r>
            <a:r>
              <a:rPr lang="en-US" sz="2800" dirty="0"/>
              <a:t> </a:t>
            </a:r>
            <a:r>
              <a:rPr lang="en-US" sz="2800" dirty="0" err="1"/>
              <a:t>menggunakan</a:t>
            </a:r>
            <a:r>
              <a:rPr lang="en-US" sz="2800" dirty="0"/>
              <a:t> </a:t>
            </a:r>
            <a:r>
              <a:rPr lang="en-US" sz="2800" dirty="0" err="1"/>
              <a:t>uang</a:t>
            </a:r>
            <a:r>
              <a:rPr lang="en-US" sz="2800" dirty="0"/>
              <a:t> </a:t>
            </a:r>
            <a:r>
              <a:rPr lang="en-US" sz="2800" dirty="0" err="1"/>
              <a:t>tunai</a:t>
            </a:r>
            <a:r>
              <a:rPr lang="en-US" sz="2800" dirty="0"/>
              <a:t> </a:t>
            </a:r>
            <a:r>
              <a:rPr lang="en-US" sz="2800" dirty="0" err="1"/>
              <a:t>maka</a:t>
            </a:r>
            <a:r>
              <a:rPr lang="en-US" sz="2800" dirty="0"/>
              <a:t> </a:t>
            </a:r>
            <a:r>
              <a:rPr lang="en-US" sz="2800" dirty="0" err="1"/>
              <a:t>jika</a:t>
            </a:r>
            <a:r>
              <a:rPr lang="en-US" sz="2800" dirty="0"/>
              <a:t>  </a:t>
            </a:r>
            <a:r>
              <a:rPr lang="en-US" sz="2800" dirty="0" err="1"/>
              <a:t>seseorang</a:t>
            </a:r>
            <a:r>
              <a:rPr lang="en-US" sz="2800" dirty="0"/>
              <a:t> </a:t>
            </a:r>
            <a:r>
              <a:rPr lang="en-US" sz="2800" dirty="0" err="1"/>
              <a:t>melakukan</a:t>
            </a:r>
            <a:r>
              <a:rPr lang="en-US" sz="2800" dirty="0"/>
              <a:t> </a:t>
            </a:r>
            <a:r>
              <a:rPr lang="en-US" sz="2800" dirty="0" err="1"/>
              <a:t>jual</a:t>
            </a:r>
            <a:r>
              <a:rPr lang="en-US" sz="2800" dirty="0"/>
              <a:t> </a:t>
            </a:r>
            <a:r>
              <a:rPr lang="en-US" sz="2800" dirty="0" err="1"/>
              <a:t>beli</a:t>
            </a:r>
            <a:r>
              <a:rPr lang="en-US" sz="2800" dirty="0"/>
              <a:t> </a:t>
            </a:r>
            <a:r>
              <a:rPr lang="en-US" sz="2800" dirty="0" err="1"/>
              <a:t>barang</a:t>
            </a:r>
            <a:r>
              <a:rPr lang="en-US" sz="2800" dirty="0"/>
              <a:t> </a:t>
            </a:r>
            <a:r>
              <a:rPr lang="en-US" sz="2800" dirty="0" err="1"/>
              <a:t>dan</a:t>
            </a:r>
            <a:r>
              <a:rPr lang="en-US" sz="2800" dirty="0"/>
              <a:t> </a:t>
            </a:r>
            <a:r>
              <a:rPr lang="en-US" sz="2800" dirty="0" err="1"/>
              <a:t>atau</a:t>
            </a:r>
            <a:r>
              <a:rPr lang="en-US" sz="2800" dirty="0"/>
              <a:t> </a:t>
            </a:r>
            <a:r>
              <a:rPr lang="en-US" sz="2800" dirty="0" err="1"/>
              <a:t>jasa</a:t>
            </a:r>
            <a:r>
              <a:rPr lang="en-US" sz="2800" dirty="0"/>
              <a:t> </a:t>
            </a:r>
            <a:r>
              <a:rPr lang="en-US" sz="2800" dirty="0" err="1"/>
              <a:t>maka</a:t>
            </a:r>
            <a:r>
              <a:rPr lang="en-US" sz="2800" dirty="0"/>
              <a:t> </a:t>
            </a:r>
            <a:r>
              <a:rPr lang="en-US" sz="2800" dirty="0" err="1"/>
              <a:t>pada</a:t>
            </a:r>
            <a:r>
              <a:rPr lang="en-US" sz="2800" dirty="0"/>
              <a:t> </a:t>
            </a:r>
            <a:r>
              <a:rPr lang="en-US" sz="2800" dirty="0" err="1"/>
              <a:t>saat</a:t>
            </a:r>
            <a:r>
              <a:rPr lang="en-US" sz="2800" dirty="0"/>
              <a:t> </a:t>
            </a:r>
            <a:r>
              <a:rPr lang="en-US" sz="2800" dirty="0" err="1"/>
              <a:t>dia</a:t>
            </a:r>
            <a:r>
              <a:rPr lang="en-US" sz="2800" dirty="0"/>
              <a:t>  </a:t>
            </a:r>
            <a:r>
              <a:rPr lang="en-US" sz="2800" dirty="0" err="1"/>
              <a:t>menerima</a:t>
            </a:r>
            <a:r>
              <a:rPr lang="en-US" sz="2800" dirty="0"/>
              <a:t> </a:t>
            </a:r>
            <a:r>
              <a:rPr lang="en-US" sz="2800" dirty="0" err="1"/>
              <a:t>barang</a:t>
            </a:r>
            <a:r>
              <a:rPr lang="en-US" sz="2800" dirty="0"/>
              <a:t> </a:t>
            </a:r>
            <a:r>
              <a:rPr lang="en-US" sz="2800" dirty="0" err="1"/>
              <a:t>dan</a:t>
            </a:r>
            <a:r>
              <a:rPr lang="en-US" sz="2800" dirty="0"/>
              <a:t> </a:t>
            </a:r>
            <a:r>
              <a:rPr lang="en-US" sz="2800" dirty="0" err="1"/>
              <a:t>atau</a:t>
            </a:r>
            <a:r>
              <a:rPr lang="en-US" sz="2800" dirty="0"/>
              <a:t> </a:t>
            </a:r>
            <a:r>
              <a:rPr lang="en-US" sz="2800" dirty="0" err="1"/>
              <a:t>jasa</a:t>
            </a:r>
            <a:r>
              <a:rPr lang="en-US" sz="2800" dirty="0"/>
              <a:t> yang </a:t>
            </a:r>
            <a:r>
              <a:rPr lang="en-US" sz="2800" dirty="0" err="1"/>
              <a:t>dibeli</a:t>
            </a:r>
            <a:r>
              <a:rPr lang="en-US" sz="2800" dirty="0"/>
              <a:t>, </a:t>
            </a:r>
            <a:r>
              <a:rPr lang="en-US" sz="2800" dirty="0" err="1"/>
              <a:t>penjual</a:t>
            </a:r>
            <a:r>
              <a:rPr lang="en-US" sz="2800" dirty="0"/>
              <a:t> </a:t>
            </a:r>
            <a:r>
              <a:rPr lang="en-US" sz="2800" dirty="0" err="1"/>
              <a:t>juga</a:t>
            </a:r>
            <a:r>
              <a:rPr lang="en-US" sz="2800" dirty="0"/>
              <a:t> </a:t>
            </a:r>
            <a:r>
              <a:rPr lang="en-US" sz="2800" dirty="0" err="1"/>
              <a:t>menerima</a:t>
            </a:r>
            <a:r>
              <a:rPr lang="en-US" sz="2800" dirty="0"/>
              <a:t> </a:t>
            </a:r>
            <a:r>
              <a:rPr lang="en-US" sz="2800" dirty="0" err="1"/>
              <a:t>uang</a:t>
            </a:r>
            <a:r>
              <a:rPr lang="en-US" sz="2800" dirty="0"/>
              <a:t>  </a:t>
            </a:r>
            <a:r>
              <a:rPr lang="en-US" sz="2800" dirty="0" err="1"/>
              <a:t>sebagai</a:t>
            </a:r>
            <a:r>
              <a:rPr lang="en-US" sz="2800" dirty="0"/>
              <a:t> </a:t>
            </a:r>
            <a:r>
              <a:rPr lang="en-US" sz="2800" dirty="0" err="1"/>
              <a:t>pembayarannya</a:t>
            </a:r>
            <a:r>
              <a:rPr lang="en-US" sz="2800" dirty="0"/>
              <a:t>.</a:t>
            </a:r>
            <a:br>
              <a:rPr lang="en-US" sz="2800" dirty="0"/>
            </a:br>
            <a:r>
              <a:rPr lang="en-US" sz="2800" dirty="0" err="1"/>
              <a:t>Contoh</a:t>
            </a:r>
            <a:r>
              <a:rPr lang="en-US" sz="2800" dirty="0"/>
              <a:t> </a:t>
            </a:r>
            <a:r>
              <a:rPr lang="en-US" sz="2800" dirty="0" err="1"/>
              <a:t>pembayaran</a:t>
            </a:r>
            <a:r>
              <a:rPr lang="en-US" sz="2800" dirty="0"/>
              <a:t> : E-money, </a:t>
            </a:r>
            <a:br>
              <a:rPr lang="en-US" sz="2800" dirty="0"/>
            </a:br>
            <a:r>
              <a:rPr lang="en-US" sz="2800" dirty="0" err="1"/>
              <a:t>Contoh</a:t>
            </a:r>
            <a:r>
              <a:rPr lang="en-US" sz="2800" dirty="0"/>
              <a:t> </a:t>
            </a:r>
            <a:r>
              <a:rPr lang="en-US" sz="2800" dirty="0" err="1"/>
              <a:t>Aktivitas</a:t>
            </a:r>
            <a:r>
              <a:rPr lang="en-US" sz="2800" dirty="0"/>
              <a:t> : </a:t>
            </a:r>
            <a:r>
              <a:rPr lang="en-US" sz="2800" dirty="0" err="1"/>
              <a:t>Turis</a:t>
            </a:r>
            <a:r>
              <a:rPr lang="en-US" sz="2800" dirty="0"/>
              <a:t>, Jemaah haji</a:t>
            </a:r>
            <a:br>
              <a:rPr lang="en-US" sz="2800" dirty="0"/>
            </a:br>
            <a:endParaRPr lang="en-US" sz="2800" dirty="0"/>
          </a:p>
        </p:txBody>
      </p:sp>
    </p:spTree>
    <p:extLst>
      <p:ext uri="{BB962C8B-B14F-4D97-AF65-F5344CB8AC3E}">
        <p14:creationId xmlns:p14="http://schemas.microsoft.com/office/powerpoint/2010/main" val="328436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41161"/>
            <a:ext cx="10058400" cy="3551301"/>
          </a:xfrm>
        </p:spPr>
        <p:txBody>
          <a:bodyPr>
            <a:noAutofit/>
          </a:bodyPr>
          <a:lstStyle/>
          <a:p>
            <a:pPr fontAlgn="base"/>
            <a:br>
              <a:rPr lang="en-US" sz="2500" dirty="0"/>
            </a:br>
            <a:r>
              <a:rPr lang="en-US" sz="2500" dirty="0"/>
              <a:t>2</a:t>
            </a:r>
            <a:r>
              <a:rPr lang="en-US" sz="2500" b="1" dirty="0"/>
              <a:t>. Open Account</a:t>
            </a:r>
            <a:r>
              <a:rPr lang="en-US" sz="2500" dirty="0"/>
              <a:t> </a:t>
            </a:r>
            <a:r>
              <a:rPr lang="en-US" sz="2500" dirty="0" err="1"/>
              <a:t>adalah</a:t>
            </a:r>
            <a:r>
              <a:rPr lang="en-US" sz="2500" dirty="0"/>
              <a:t> </a:t>
            </a:r>
            <a:r>
              <a:rPr lang="en-US" sz="2500" dirty="0" err="1"/>
              <a:t>sistem</a:t>
            </a:r>
            <a:r>
              <a:rPr lang="en-US" sz="2500" dirty="0"/>
              <a:t> </a:t>
            </a:r>
            <a:r>
              <a:rPr lang="en-US" sz="2500" dirty="0" err="1"/>
              <a:t>pembayaran</a:t>
            </a:r>
            <a:r>
              <a:rPr lang="en-US" sz="2500" dirty="0"/>
              <a:t> </a:t>
            </a:r>
            <a:r>
              <a:rPr lang="en-US" sz="2500" dirty="0" err="1"/>
              <a:t>dimana</a:t>
            </a:r>
            <a:r>
              <a:rPr lang="en-US" sz="2500" dirty="0"/>
              <a:t> </a:t>
            </a:r>
            <a:r>
              <a:rPr lang="en-US" sz="2500" dirty="0" err="1"/>
              <a:t>belum</a:t>
            </a:r>
            <a:r>
              <a:rPr lang="en-US" sz="2500" dirty="0"/>
              <a:t> </a:t>
            </a:r>
            <a:r>
              <a:rPr lang="en-US" sz="2500" dirty="0" err="1"/>
              <a:t>dilakukan</a:t>
            </a:r>
            <a:r>
              <a:rPr lang="en-US" sz="2500" dirty="0"/>
              <a:t> </a:t>
            </a:r>
            <a:r>
              <a:rPr lang="en-US" sz="2500" dirty="0" err="1"/>
              <a:t>pembayaran</a:t>
            </a:r>
            <a:r>
              <a:rPr lang="en-US" sz="2500" dirty="0"/>
              <a:t> </a:t>
            </a:r>
            <a:r>
              <a:rPr lang="en-US" sz="2500" dirty="0" err="1"/>
              <a:t>apa-apa</a:t>
            </a:r>
            <a:r>
              <a:rPr lang="en-US" sz="2500" dirty="0"/>
              <a:t> </a:t>
            </a:r>
            <a:r>
              <a:rPr lang="en-US" sz="2500" dirty="0" err="1"/>
              <a:t>oleh</a:t>
            </a:r>
            <a:r>
              <a:rPr lang="en-US" sz="2500" dirty="0"/>
              <a:t> </a:t>
            </a:r>
            <a:r>
              <a:rPr lang="en-US" sz="2500" dirty="0" err="1"/>
              <a:t>importir</a:t>
            </a:r>
            <a:r>
              <a:rPr lang="en-US" sz="2500" dirty="0"/>
              <a:t> </a:t>
            </a:r>
            <a:r>
              <a:rPr lang="en-US" sz="2500" dirty="0" err="1"/>
              <a:t>kepada</a:t>
            </a:r>
            <a:r>
              <a:rPr lang="en-US" sz="2500" dirty="0"/>
              <a:t> </a:t>
            </a:r>
            <a:r>
              <a:rPr lang="en-US" sz="2500" dirty="0" err="1"/>
              <a:t>eksportir</a:t>
            </a:r>
            <a:r>
              <a:rPr lang="en-US" sz="2500" dirty="0"/>
              <a:t> </a:t>
            </a:r>
            <a:r>
              <a:rPr lang="en-US" sz="2500" dirty="0" err="1"/>
              <a:t>sebelum</a:t>
            </a:r>
            <a:r>
              <a:rPr lang="en-US" sz="2500" dirty="0"/>
              <a:t> </a:t>
            </a:r>
            <a:r>
              <a:rPr lang="en-US" sz="2500" dirty="0" err="1"/>
              <a:t>barang</a:t>
            </a:r>
            <a:r>
              <a:rPr lang="en-US" sz="2500" dirty="0"/>
              <a:t> </a:t>
            </a:r>
            <a:r>
              <a:rPr lang="en-US" sz="2500" dirty="0" err="1"/>
              <a:t>dikapalkan</a:t>
            </a:r>
            <a:r>
              <a:rPr lang="en-US" sz="2500" dirty="0"/>
              <a:t> </a:t>
            </a:r>
            <a:r>
              <a:rPr lang="en-US" sz="2500" dirty="0" err="1"/>
              <a:t>atau</a:t>
            </a:r>
            <a:r>
              <a:rPr lang="en-US" sz="2500" dirty="0"/>
              <a:t> </a:t>
            </a:r>
            <a:r>
              <a:rPr lang="en-US" sz="2500" dirty="0" err="1"/>
              <a:t>tiba</a:t>
            </a:r>
            <a:r>
              <a:rPr lang="en-US" sz="2500" dirty="0"/>
              <a:t> </a:t>
            </a:r>
            <a:r>
              <a:rPr lang="en-US" sz="2500" dirty="0" err="1"/>
              <a:t>dan</a:t>
            </a:r>
            <a:r>
              <a:rPr lang="en-US" sz="2500" dirty="0"/>
              <a:t> </a:t>
            </a:r>
            <a:r>
              <a:rPr lang="en-US" sz="2500" dirty="0" err="1"/>
              <a:t>diterima</a:t>
            </a:r>
            <a:r>
              <a:rPr lang="en-US" sz="2500" dirty="0"/>
              <a:t> </a:t>
            </a:r>
            <a:r>
              <a:rPr lang="en-US" sz="2500" dirty="0" err="1"/>
              <a:t>importir</a:t>
            </a:r>
            <a:r>
              <a:rPr lang="en-US" sz="2500" dirty="0"/>
              <a:t> </a:t>
            </a:r>
            <a:r>
              <a:rPr lang="en-US" sz="2500" dirty="0" err="1"/>
              <a:t>atau</a:t>
            </a:r>
            <a:r>
              <a:rPr lang="en-US" sz="2500" dirty="0"/>
              <a:t> </a:t>
            </a:r>
            <a:r>
              <a:rPr lang="en-US" sz="2500" dirty="0" err="1"/>
              <a:t>sebelum</a:t>
            </a:r>
            <a:r>
              <a:rPr lang="en-US" sz="2500" dirty="0"/>
              <a:t> </a:t>
            </a:r>
            <a:r>
              <a:rPr lang="en-US" sz="2500" dirty="0" err="1"/>
              <a:t>waktu</a:t>
            </a:r>
            <a:r>
              <a:rPr lang="en-US" sz="2500" dirty="0"/>
              <a:t> </a:t>
            </a:r>
            <a:r>
              <a:rPr lang="en-US" sz="2500" dirty="0" err="1"/>
              <a:t>tertentu</a:t>
            </a:r>
            <a:r>
              <a:rPr lang="en-US" sz="2500" dirty="0"/>
              <a:t> yang </a:t>
            </a:r>
            <a:r>
              <a:rPr lang="en-US" sz="2500" dirty="0" err="1"/>
              <a:t>telah</a:t>
            </a:r>
            <a:r>
              <a:rPr lang="en-US" sz="2500" dirty="0"/>
              <a:t> </a:t>
            </a:r>
            <a:r>
              <a:rPr lang="en-US" sz="2500" dirty="0" err="1"/>
              <a:t>disepakati</a:t>
            </a:r>
            <a:r>
              <a:rPr lang="en-US" sz="2500" dirty="0"/>
              <a:t>.</a:t>
            </a:r>
            <a:br>
              <a:rPr lang="en-US" sz="2500" dirty="0"/>
            </a:br>
            <a:r>
              <a:rPr lang="en-US" sz="2500" dirty="0" err="1"/>
              <a:t>Contoh</a:t>
            </a:r>
            <a:r>
              <a:rPr lang="en-US" sz="2500" dirty="0"/>
              <a:t> : </a:t>
            </a:r>
            <a:br>
              <a:rPr lang="en-US" sz="2500" dirty="0"/>
            </a:br>
            <a:r>
              <a:rPr lang="en-US" sz="2500" b="1" dirty="0"/>
              <a:t>BNI Open Account Financing</a:t>
            </a:r>
            <a:br>
              <a:rPr lang="en-US" sz="2500" b="1" dirty="0"/>
            </a:br>
            <a:br>
              <a:rPr lang="en-US" sz="2500" dirty="0"/>
            </a:br>
            <a:r>
              <a:rPr lang="en-US" sz="2500" dirty="0" err="1"/>
              <a:t>Merupakan</a:t>
            </a:r>
            <a:r>
              <a:rPr lang="en-US" sz="2500" dirty="0"/>
              <a:t> </a:t>
            </a:r>
            <a:r>
              <a:rPr lang="en-US" sz="2500" dirty="0" err="1"/>
              <a:t>pembiayaan</a:t>
            </a:r>
            <a:r>
              <a:rPr lang="en-US" sz="2500" dirty="0"/>
              <a:t> </a:t>
            </a:r>
            <a:r>
              <a:rPr lang="en-US" sz="2500" dirty="0" err="1"/>
              <a:t>tagihan</a:t>
            </a:r>
            <a:r>
              <a:rPr lang="en-US" sz="2500" dirty="0"/>
              <a:t> yang </a:t>
            </a:r>
            <a:r>
              <a:rPr lang="en-US" sz="2500" dirty="0" err="1"/>
              <a:t>diberikan</a:t>
            </a:r>
            <a:r>
              <a:rPr lang="en-US" sz="2500" dirty="0"/>
              <a:t> </a:t>
            </a:r>
            <a:r>
              <a:rPr lang="en-US" sz="2500" dirty="0" err="1"/>
              <a:t>oleh</a:t>
            </a:r>
            <a:r>
              <a:rPr lang="en-US" sz="2500" dirty="0"/>
              <a:t> BNI </a:t>
            </a:r>
            <a:r>
              <a:rPr lang="en-US" sz="2500" dirty="0" err="1"/>
              <a:t>kepada</a:t>
            </a:r>
            <a:r>
              <a:rPr lang="en-US" sz="2500" dirty="0"/>
              <a:t> </a:t>
            </a:r>
            <a:r>
              <a:rPr lang="en-US" sz="2500" dirty="0" err="1"/>
              <a:t>Eksportir</a:t>
            </a:r>
            <a:r>
              <a:rPr lang="en-US" sz="2500" dirty="0"/>
              <a:t>/</a:t>
            </a:r>
            <a:r>
              <a:rPr lang="en-US" sz="2500" dirty="0" err="1"/>
              <a:t>Penjual</a:t>
            </a:r>
            <a:r>
              <a:rPr lang="en-US" sz="2500" dirty="0"/>
              <a:t>/</a:t>
            </a:r>
            <a:r>
              <a:rPr lang="en-US" sz="2500" dirty="0" err="1"/>
              <a:t>Mitra</a:t>
            </a:r>
            <a:r>
              <a:rPr lang="en-US" sz="2500" dirty="0"/>
              <a:t> </a:t>
            </a:r>
            <a:r>
              <a:rPr lang="en-US" sz="2500" dirty="0" err="1"/>
              <a:t>Korporat</a:t>
            </a:r>
            <a:r>
              <a:rPr lang="en-US" sz="2500" dirty="0"/>
              <a:t> </a:t>
            </a:r>
            <a:r>
              <a:rPr lang="en-US" sz="2500" dirty="0" err="1"/>
              <a:t>melalui</a:t>
            </a:r>
            <a:r>
              <a:rPr lang="en-US" sz="2500" dirty="0"/>
              <a:t> </a:t>
            </a:r>
            <a:r>
              <a:rPr lang="en-US" sz="2500" dirty="0" err="1"/>
              <a:t>pengambilalihan</a:t>
            </a:r>
            <a:r>
              <a:rPr lang="en-US" sz="2500" dirty="0"/>
              <a:t> </a:t>
            </a:r>
            <a:r>
              <a:rPr lang="en-US" sz="2500" dirty="0" err="1"/>
              <a:t>tagihan</a:t>
            </a:r>
            <a:r>
              <a:rPr lang="en-US" sz="2500" dirty="0"/>
              <a:t> </a:t>
            </a:r>
            <a:r>
              <a:rPr lang="en-US" sz="2500" dirty="0" err="1"/>
              <a:t>dalam</a:t>
            </a:r>
            <a:r>
              <a:rPr lang="en-US" sz="2500" dirty="0"/>
              <a:t> </a:t>
            </a:r>
            <a:r>
              <a:rPr lang="en-US" sz="2500" dirty="0" err="1"/>
              <a:t>metode</a:t>
            </a:r>
            <a:r>
              <a:rPr lang="en-US" sz="2500" dirty="0"/>
              <a:t> </a:t>
            </a:r>
            <a:r>
              <a:rPr lang="en-US" sz="2500" dirty="0" err="1"/>
              <a:t>pembayaran</a:t>
            </a:r>
            <a:r>
              <a:rPr lang="en-US" sz="2500" dirty="0"/>
              <a:t> </a:t>
            </a:r>
            <a:r>
              <a:rPr lang="en-US" sz="2500" dirty="0" err="1"/>
              <a:t>perdagangan</a:t>
            </a:r>
            <a:r>
              <a:rPr lang="en-US" sz="2500" dirty="0"/>
              <a:t>, </a:t>
            </a:r>
            <a:r>
              <a:rPr lang="en-US" sz="2500" dirty="0" err="1"/>
              <a:t>yaitu</a:t>
            </a:r>
            <a:r>
              <a:rPr lang="en-US" sz="2500" dirty="0"/>
              <a:t> Open Account</a:t>
            </a:r>
            <a:br>
              <a:rPr lang="en-US" sz="2500" dirty="0"/>
            </a:br>
            <a:br>
              <a:rPr lang="en-US" sz="2500" dirty="0"/>
            </a:br>
            <a:r>
              <a:rPr lang="en-US" sz="2500" dirty="0">
                <a:hlinkClick r:id="rId2"/>
              </a:rPr>
              <a:t>https://www.bni.co.id/en-us/business/international/tradefinance/openaccount</a:t>
            </a:r>
            <a:endParaRPr lang="en-US" sz="2500" dirty="0"/>
          </a:p>
        </p:txBody>
      </p:sp>
    </p:spTree>
    <p:extLst>
      <p:ext uri="{BB962C8B-B14F-4D97-AF65-F5344CB8AC3E}">
        <p14:creationId xmlns:p14="http://schemas.microsoft.com/office/powerpoint/2010/main" val="327988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26" y="3227147"/>
            <a:ext cx="6707317" cy="1450757"/>
          </a:xfrm>
        </p:spPr>
        <p:txBody>
          <a:bodyPr>
            <a:noAutofit/>
          </a:bodyPr>
          <a:lstStyle/>
          <a:p>
            <a:r>
              <a:rPr lang="en-US" sz="2500" dirty="0"/>
              <a:t>3. </a:t>
            </a:r>
            <a:r>
              <a:rPr lang="en-US" sz="2800" b="1" dirty="0"/>
              <a:t>Consignment</a:t>
            </a:r>
            <a:r>
              <a:rPr lang="en-US" sz="2800" dirty="0"/>
              <a:t> </a:t>
            </a:r>
            <a:r>
              <a:rPr lang="en-US" sz="2800" dirty="0" err="1"/>
              <a:t>atau</a:t>
            </a:r>
            <a:r>
              <a:rPr lang="en-US" sz="2800" dirty="0"/>
              <a:t> </a:t>
            </a:r>
            <a:r>
              <a:rPr lang="en-US" sz="2500" dirty="0" err="1"/>
              <a:t>Konsinyasi</a:t>
            </a:r>
            <a:br>
              <a:rPr lang="en-US" sz="2500" dirty="0"/>
            </a:br>
            <a:br>
              <a:rPr lang="en-US" sz="2500" dirty="0"/>
            </a:br>
            <a:r>
              <a:rPr lang="en-US" sz="2500" dirty="0" err="1"/>
              <a:t>Pembayaran</a:t>
            </a:r>
            <a:r>
              <a:rPr lang="en-US" sz="2500" dirty="0"/>
              <a:t> yang </a:t>
            </a:r>
            <a:r>
              <a:rPr lang="en-US" sz="2500" dirty="0" err="1"/>
              <a:t>dilakukan</a:t>
            </a:r>
            <a:r>
              <a:rPr lang="en-US" sz="2500" dirty="0"/>
              <a:t> </a:t>
            </a:r>
            <a:r>
              <a:rPr lang="en-US" sz="2500" dirty="0" err="1"/>
              <a:t>setelah</a:t>
            </a:r>
            <a:r>
              <a:rPr lang="en-US" sz="2500" dirty="0"/>
              <a:t> </a:t>
            </a:r>
            <a:r>
              <a:rPr lang="en-US" sz="2500" dirty="0" err="1"/>
              <a:t>barang</a:t>
            </a:r>
            <a:r>
              <a:rPr lang="en-US" sz="2500" dirty="0"/>
              <a:t> yang </a:t>
            </a:r>
            <a:r>
              <a:rPr lang="en-US" sz="2500" dirty="0" err="1"/>
              <a:t>dikirim</a:t>
            </a:r>
            <a:r>
              <a:rPr lang="en-US" sz="2500" dirty="0"/>
              <a:t> </a:t>
            </a:r>
            <a:r>
              <a:rPr lang="en-US" sz="2500" dirty="0" err="1"/>
              <a:t>sudah</a:t>
            </a:r>
            <a:r>
              <a:rPr lang="en-US" sz="2500" dirty="0"/>
              <a:t> </a:t>
            </a:r>
            <a:r>
              <a:rPr lang="en-US" sz="2500" dirty="0" err="1"/>
              <a:t>terjual</a:t>
            </a:r>
            <a:r>
              <a:rPr lang="en-US" sz="2500" dirty="0"/>
              <a:t> </a:t>
            </a:r>
            <a:r>
              <a:rPr lang="en-US" sz="2500" dirty="0" err="1"/>
              <a:t>seluruhnya</a:t>
            </a:r>
            <a:r>
              <a:rPr lang="en-US" sz="2500" dirty="0"/>
              <a:t> </a:t>
            </a:r>
            <a:r>
              <a:rPr lang="en-US" sz="2500" dirty="0" err="1"/>
              <a:t>atau</a:t>
            </a:r>
            <a:r>
              <a:rPr lang="en-US" sz="2500" dirty="0"/>
              <a:t> </a:t>
            </a:r>
            <a:r>
              <a:rPr lang="en-US" sz="2500" dirty="0" err="1"/>
              <a:t>sebagian</a:t>
            </a:r>
            <a:r>
              <a:rPr lang="en-US" sz="2500" dirty="0"/>
              <a:t> </a:t>
            </a:r>
            <a:r>
              <a:rPr lang="en-US" sz="2500" dirty="0" err="1"/>
              <a:t>merupakan</a:t>
            </a:r>
            <a:r>
              <a:rPr lang="en-US" sz="2500" dirty="0"/>
              <a:t> </a:t>
            </a:r>
            <a:r>
              <a:rPr lang="en-US" sz="2500" dirty="0" err="1"/>
              <a:t>metode</a:t>
            </a:r>
            <a:r>
              <a:rPr lang="en-US" sz="2500" dirty="0"/>
              <a:t> </a:t>
            </a:r>
            <a:r>
              <a:rPr lang="en-US" sz="2500" dirty="0" err="1"/>
              <a:t>pembayaran</a:t>
            </a:r>
            <a:r>
              <a:rPr lang="en-US" sz="2500" dirty="0"/>
              <a:t> </a:t>
            </a:r>
            <a:r>
              <a:rPr lang="en-US" sz="2500" dirty="0" err="1"/>
              <a:t>konsinyasi</a:t>
            </a:r>
            <a:r>
              <a:rPr lang="en-US" sz="2500" dirty="0"/>
              <a:t>. </a:t>
            </a:r>
            <a:r>
              <a:rPr lang="en-US" sz="2500" dirty="0" err="1"/>
              <a:t>Jika</a:t>
            </a:r>
            <a:r>
              <a:rPr lang="en-US" sz="2500" dirty="0"/>
              <a:t> </a:t>
            </a:r>
            <a:r>
              <a:rPr lang="en-US" sz="2500" dirty="0" err="1"/>
              <a:t>antar</a:t>
            </a:r>
            <a:r>
              <a:rPr lang="en-US" sz="2500" dirty="0"/>
              <a:t> </a:t>
            </a:r>
            <a:r>
              <a:rPr lang="en-US" sz="2500" dirty="0" err="1"/>
              <a:t>penjual</a:t>
            </a:r>
            <a:r>
              <a:rPr lang="en-US" sz="2500" dirty="0"/>
              <a:t> </a:t>
            </a:r>
            <a:r>
              <a:rPr lang="en-US" sz="2500" dirty="0" err="1"/>
              <a:t>dan</a:t>
            </a:r>
            <a:r>
              <a:rPr lang="en-US" sz="2500" dirty="0"/>
              <a:t> </a:t>
            </a:r>
            <a:r>
              <a:rPr lang="en-US" sz="2500" dirty="0" err="1"/>
              <a:t>pembeli</a:t>
            </a:r>
            <a:r>
              <a:rPr lang="en-US" sz="2500" dirty="0"/>
              <a:t> </a:t>
            </a:r>
            <a:r>
              <a:rPr lang="en-US" sz="2500" dirty="0" err="1"/>
              <a:t>atau</a:t>
            </a:r>
            <a:r>
              <a:rPr lang="en-US" sz="2500" dirty="0"/>
              <a:t> </a:t>
            </a:r>
            <a:r>
              <a:rPr lang="en-US" sz="2500" dirty="0" err="1"/>
              <a:t>seseorang</a:t>
            </a:r>
            <a:r>
              <a:rPr lang="en-US" sz="2500" dirty="0"/>
              <a:t> yang </a:t>
            </a:r>
            <a:r>
              <a:rPr lang="en-US" sz="2500" dirty="0" err="1"/>
              <a:t>sudah</a:t>
            </a:r>
            <a:r>
              <a:rPr lang="en-US" sz="2500" dirty="0"/>
              <a:t> </a:t>
            </a:r>
            <a:r>
              <a:rPr lang="en-US" sz="2500" dirty="0" err="1"/>
              <a:t>saling</a:t>
            </a:r>
            <a:r>
              <a:rPr lang="en-US" sz="2500" dirty="0"/>
              <a:t> </a:t>
            </a:r>
            <a:r>
              <a:rPr lang="en-US" sz="2500" dirty="0" err="1"/>
              <a:t>mengenal</a:t>
            </a:r>
            <a:r>
              <a:rPr lang="en-US" sz="2500" dirty="0"/>
              <a:t> </a:t>
            </a:r>
            <a:r>
              <a:rPr lang="en-US" sz="2500" dirty="0" err="1"/>
              <a:t>dengan</a:t>
            </a:r>
            <a:r>
              <a:rPr lang="en-US" sz="2500" dirty="0"/>
              <a:t> </a:t>
            </a:r>
            <a:r>
              <a:rPr lang="en-US" sz="2500" dirty="0" err="1"/>
              <a:t>baik</a:t>
            </a:r>
            <a:r>
              <a:rPr lang="en-US" sz="2500" dirty="0"/>
              <a:t> </a:t>
            </a:r>
            <a:r>
              <a:rPr lang="en-US" sz="2500" dirty="0" err="1"/>
              <a:t>biasanya</a:t>
            </a:r>
            <a:r>
              <a:rPr lang="en-US" sz="2500" dirty="0"/>
              <a:t> </a:t>
            </a:r>
            <a:r>
              <a:rPr lang="en-US" sz="2500" dirty="0" err="1"/>
              <a:t>lebih</a:t>
            </a:r>
            <a:r>
              <a:rPr lang="en-US" sz="2500" dirty="0"/>
              <a:t> </a:t>
            </a:r>
            <a:r>
              <a:rPr lang="en-US" sz="2500" dirty="0" err="1"/>
              <a:t>memilih</a:t>
            </a:r>
            <a:r>
              <a:rPr lang="en-US" sz="2500" dirty="0"/>
              <a:t> </a:t>
            </a:r>
            <a:r>
              <a:rPr lang="en-US" sz="2500" dirty="0" err="1"/>
              <a:t>untuk</a:t>
            </a:r>
            <a:r>
              <a:rPr lang="en-US" sz="2500" dirty="0"/>
              <a:t> </a:t>
            </a:r>
            <a:r>
              <a:rPr lang="en-US" sz="2500" dirty="0" err="1"/>
              <a:t>melakukan</a:t>
            </a:r>
            <a:r>
              <a:rPr lang="en-US" sz="2500" dirty="0"/>
              <a:t> </a:t>
            </a:r>
            <a:r>
              <a:rPr lang="en-US" sz="2500" dirty="0" err="1"/>
              <a:t>pembayaran</a:t>
            </a:r>
            <a:r>
              <a:rPr lang="en-US" sz="2500" dirty="0"/>
              <a:t> </a:t>
            </a:r>
            <a:r>
              <a:rPr lang="en-US" sz="2500" dirty="0" err="1"/>
              <a:t>konsinyasi</a:t>
            </a:r>
            <a:r>
              <a:rPr lang="en-US" sz="2500" dirty="0"/>
              <a:t> </a:t>
            </a:r>
            <a:r>
              <a:rPr lang="en-US" sz="2500" dirty="0" err="1"/>
              <a:t>ini</a:t>
            </a:r>
            <a:r>
              <a:rPr lang="en-US" sz="2500" dirty="0"/>
              <a:t>.</a:t>
            </a:r>
            <a:br>
              <a:rPr lang="en-US" sz="2500" dirty="0"/>
            </a:br>
            <a:br>
              <a:rPr lang="en-US" sz="2500" dirty="0"/>
            </a:br>
            <a:r>
              <a:rPr lang="en-US" sz="2500" dirty="0" err="1"/>
              <a:t>Jadi</a:t>
            </a:r>
            <a:r>
              <a:rPr lang="en-US" sz="2500" dirty="0"/>
              <a:t> </a:t>
            </a:r>
            <a:r>
              <a:rPr lang="en-US" sz="2500" dirty="0" err="1"/>
              <a:t>dalam</a:t>
            </a:r>
            <a:r>
              <a:rPr lang="en-US" sz="2500" dirty="0"/>
              <a:t> </a:t>
            </a:r>
            <a:r>
              <a:rPr lang="en-US" sz="2500" dirty="0" err="1"/>
              <a:t>pembayaran</a:t>
            </a:r>
            <a:r>
              <a:rPr lang="en-US" sz="2500" dirty="0"/>
              <a:t> </a:t>
            </a:r>
            <a:r>
              <a:rPr lang="en-US" sz="2500" dirty="0" err="1"/>
              <a:t>ini</a:t>
            </a:r>
            <a:r>
              <a:rPr lang="en-US" sz="2500" dirty="0"/>
              <a:t>, status </a:t>
            </a:r>
            <a:r>
              <a:rPr lang="en-US" sz="2500" dirty="0" err="1"/>
              <a:t>barang</a:t>
            </a:r>
            <a:r>
              <a:rPr lang="en-US" sz="2500" dirty="0"/>
              <a:t> yang </a:t>
            </a:r>
            <a:r>
              <a:rPr lang="en-US" sz="2500" dirty="0" err="1"/>
              <a:t>akan</a:t>
            </a:r>
            <a:r>
              <a:rPr lang="en-US" sz="2500" dirty="0"/>
              <a:t> </a:t>
            </a:r>
            <a:r>
              <a:rPr lang="en-US" sz="2500" dirty="0" err="1"/>
              <a:t>dijual</a:t>
            </a:r>
            <a:r>
              <a:rPr lang="en-US" sz="2500" dirty="0"/>
              <a:t> </a:t>
            </a:r>
            <a:r>
              <a:rPr lang="en-US" sz="2500" dirty="0" err="1"/>
              <a:t>adalah</a:t>
            </a:r>
            <a:r>
              <a:rPr lang="en-US" sz="2500" dirty="0"/>
              <a:t> </a:t>
            </a:r>
            <a:r>
              <a:rPr lang="en-US" sz="2500" dirty="0" err="1"/>
              <a:t>barang</a:t>
            </a:r>
            <a:r>
              <a:rPr lang="en-US" sz="2500" dirty="0"/>
              <a:t> </a:t>
            </a:r>
            <a:r>
              <a:rPr lang="en-US" sz="2500" dirty="0" err="1"/>
              <a:t>titipan</a:t>
            </a:r>
            <a:r>
              <a:rPr lang="en-US" sz="2500" dirty="0"/>
              <a:t> yang </a:t>
            </a:r>
            <a:r>
              <a:rPr lang="en-US" sz="2500" dirty="0" err="1"/>
              <a:t>berjangka</a:t>
            </a:r>
            <a:r>
              <a:rPr lang="en-US" sz="2500" dirty="0"/>
              <a:t> </a:t>
            </a:r>
            <a:r>
              <a:rPr lang="en-US" sz="2500" dirty="0" err="1"/>
              <a:t>waktu</a:t>
            </a:r>
            <a:r>
              <a:rPr lang="en-US" sz="2500" dirty="0"/>
              <a:t> </a:t>
            </a:r>
            <a:r>
              <a:rPr lang="en-US" sz="2500" dirty="0" err="1"/>
              <a:t>tertentu</a:t>
            </a:r>
            <a:r>
              <a:rPr lang="en-US" sz="2500" dirty="0"/>
              <a:t> </a:t>
            </a:r>
            <a:r>
              <a:rPr lang="en-US" sz="2500" dirty="0" err="1"/>
              <a:t>dan</a:t>
            </a:r>
            <a:r>
              <a:rPr lang="en-US" sz="2500" dirty="0"/>
              <a:t> </a:t>
            </a:r>
            <a:r>
              <a:rPr lang="en-US" sz="2500" dirty="0" err="1"/>
              <a:t>menyangkut</a:t>
            </a:r>
            <a:r>
              <a:rPr lang="en-US" sz="2500" dirty="0"/>
              <a:t> </a:t>
            </a:r>
            <a:r>
              <a:rPr lang="en-US" sz="2500" dirty="0" err="1"/>
              <a:t>soal</a:t>
            </a:r>
            <a:r>
              <a:rPr lang="en-US" sz="2500" dirty="0"/>
              <a:t> </a:t>
            </a:r>
            <a:r>
              <a:rPr lang="en-US" sz="2500" dirty="0" err="1"/>
              <a:t>pembayaran</a:t>
            </a:r>
            <a:r>
              <a:rPr lang="en-US" sz="2500" dirty="0"/>
              <a:t>.</a:t>
            </a:r>
          </a:p>
        </p:txBody>
      </p:sp>
      <p:pic>
        <p:nvPicPr>
          <p:cNvPr id="3" name="Picture 2"/>
          <p:cNvPicPr>
            <a:picLocks noChangeAspect="1"/>
          </p:cNvPicPr>
          <p:nvPr/>
        </p:nvPicPr>
        <p:blipFill>
          <a:blip r:embed="rId2"/>
          <a:stretch>
            <a:fillRect/>
          </a:stretch>
        </p:blipFill>
        <p:spPr>
          <a:xfrm>
            <a:off x="7044743" y="903047"/>
            <a:ext cx="4868214" cy="5046992"/>
          </a:xfrm>
          <a:prstGeom prst="rect">
            <a:avLst/>
          </a:prstGeom>
        </p:spPr>
      </p:pic>
    </p:spTree>
    <p:extLst>
      <p:ext uri="{BB962C8B-B14F-4D97-AF65-F5344CB8AC3E}">
        <p14:creationId xmlns:p14="http://schemas.microsoft.com/office/powerpoint/2010/main" val="24674164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881</TotalTime>
  <Words>949</Words>
  <Application>Microsoft Office PowerPoint</Application>
  <PresentationFormat>Layar Lebar</PresentationFormat>
  <Paragraphs>44</Paragraphs>
  <Slides>13</Slides>
  <Notes>0</Notes>
  <HiddenSlides>0</HiddenSlides>
  <MMClips>0</MMClips>
  <ScaleCrop>false</ScaleCrop>
  <HeadingPairs>
    <vt:vector size="6" baseType="variant">
      <vt:variant>
        <vt:lpstr>Font Dipakai</vt:lpstr>
      </vt:variant>
      <vt:variant>
        <vt:i4>4</vt:i4>
      </vt:variant>
      <vt:variant>
        <vt:lpstr>Tema</vt:lpstr>
      </vt:variant>
      <vt:variant>
        <vt:i4>1</vt:i4>
      </vt:variant>
      <vt:variant>
        <vt:lpstr>Judul Slide</vt:lpstr>
      </vt:variant>
      <vt:variant>
        <vt:i4>13</vt:i4>
      </vt:variant>
    </vt:vector>
  </HeadingPairs>
  <TitlesOfParts>
    <vt:vector size="18" baseType="lpstr">
      <vt:lpstr>Arial</vt:lpstr>
      <vt:lpstr>Calibri</vt:lpstr>
      <vt:lpstr>Calibri Light</vt:lpstr>
      <vt:lpstr>Times New Roman</vt:lpstr>
      <vt:lpstr>Retrospect</vt:lpstr>
      <vt:lpstr>Aspek Moneter Antar Negara &amp;  Alat Tukar Global</vt:lpstr>
      <vt:lpstr>Capaian Pembelajaran : Mahasiswa dapat menetapkan alat tukar globalisasi berdasarkan perbandingan transaksi moneter antar negara</vt:lpstr>
      <vt:lpstr>Tahapan Pembelajaran Week 13  1. Absensi kehadiran mahasiswa melalui QRCode dan saling sapa (10 menit )  2. Mahasiswa mengetahui tujuan Pembelajaran (5 menit)  3. Pembelajaran online (80 menit) A. Pendahuluan tentang konsep alat tukar internasonal dengan menyaksikan video 1 (5 menit) dan Identifikasi konsep alat tukar dengan mengerjakan kuis (5 menit).  B. Diskusi kelompok tentang 2 studi kasus alat tukar yang digunakan negara Indonesia. Mahasiswa bisa memilih salah satu studi kasus untuk di bahas lewat Forum. ( 30 menit)  C. Membahas 5 alat pembayaran internasional dengan cara membaca PPT,  menyaksikan Video ke 2 dan Video ke 3 durasi ( 40 menit)  4. Penutup dengan tugas berkelompok yaitu identifikasi kekuatan dan kelemahan alat pembayaran global ( 50 menit)</vt:lpstr>
      <vt:lpstr>Sistem Moneter Internasional menunjukkan seperangkat kebijakan, institusi, praktek, peraturan dan mekanisme yang menentukkan tingkat dimana suatu mata uang di tukarkan dengan mata uang lain (Shapiro, 1992).  Institusi : IMF dan World Bank</vt:lpstr>
      <vt:lpstr>Studi kasus A : Rupiah Menguat terhadap Dollar .  Analisa : besaran perubahan nilai tukar dari berapa ke berapa?. Analisa : faktor penyebab menguatnya rupiah https://www.kompas.com/tag/rupiah-menguat  https://finance.detik.com/bursa-dan-valas/d-4976677/rupiah-menguat-bi-modal-asing-mulai-masuk-ri</vt:lpstr>
      <vt:lpstr>Transaksi Moneter Internasional  Merupakan transaksi yang terjadi pada sector moneter. Pada dasarnya merupakan transaksi transaksi pembayaran, yaitu pembayaran terhadap transaksi yang terdapat pada “ Current account” (perdagangan internasional, investasi dan transaksi unilateral).  Pembayaran atau transaksi yang dilakukan oleh negara-negara yang terlibat dalam perdagangan internasional berdasarkan kesepakatan.   Cara pembayaran internasional  1. advance payment (Pembayaran cash)  2. open account  3. consignment  4. Commercial Bills of Exchange atauTrade Bill (wesel) 5. letter of credit</vt:lpstr>
      <vt:lpstr>1. Tunai atau Cash Dengan menggunakan uang tunai maka jika  seseorang melakukan jual beli barang dan atau jasa maka pada saat dia  menerima barang dan atau jasa yang dibeli, penjual juga menerima uang  sebagai pembayarannya. Contoh pembayaran : E-money,  Contoh Aktivitas : Turis, Jemaah haji </vt:lpstr>
      <vt:lpstr> 2. Open Account adalah sistem pembayaran dimana belum dilakukan pembayaran apa-apa oleh importir kepada eksportir sebelum barang dikapalkan atau tiba dan diterima importir atau sebelum waktu tertentu yang telah disepakati. Contoh :  BNI Open Account Financing  Merupakan pembiayaan tagihan yang diberikan oleh BNI kepada Eksportir/Penjual/Mitra Korporat melalui pengambilalihan tagihan dalam metode pembayaran perdagangan, yaitu Open Account  https://www.bni.co.id/en-us/business/international/tradefinance/openaccount</vt:lpstr>
      <vt:lpstr>3. Consignment atau Konsinyasi  Pembayaran yang dilakukan setelah barang yang dikirim sudah terjual seluruhnya atau sebagian merupakan metode pembayaran konsinyasi. Jika antar penjual dan pembeli atau seseorang yang sudah saling mengenal dengan baik biasanya lebih memilih untuk melakukan pembayaran konsinyasi ini.  Jadi dalam pembayaran ini, status barang yang akan dijual adalah barang titipan yang berjangka waktu tertentu dan menyangkut soal pembayaran.</vt:lpstr>
      <vt:lpstr>4.  Commercial Bills of Exchange atauTrade Bill (surat wesel dagang) Adalah surat perintah kepada pembeli untuk membayarkan sejumlah uang tertentu di waktu yang sudah ditentukan.   Definisi lain dari Bills of exchange atau surat wesel dagang adalah kesepakatan yang dibuat antara eksportir dan importir dengan menarik wesel dari importir sejumlah harga barang yang terdapat pada kontrak barang. </vt:lpstr>
      <vt:lpstr>5. Letter Of Credit  Letter of credit adalah surat jaminan atas transaksi jual beli barang antara negara yang dikeluarkan oleh pihak bank issue bank.    Contoh : Export (LC and Non LC) BNI menyediakan jasa layanan ekspor seperti LC’s advising and amendments, LC’s transfer, dan lainnya. </vt:lpstr>
      <vt:lpstr>Tugas Berkelompok</vt:lpstr>
      <vt:lpstr>Referensi untuk mengerjakan Tugas kelompok. Sumber referensi yaitu Website dan Video youtube https://www.slideshare.net/amolchate7/letter-of-creditthe-best-method-of-payment-in-international-business  https://www.youtube.com/watch?v=hiaUV9509Ng  https://www.paperindex.com/academy/trade-and-commerce/international-payment-methods  https://misterexportir.com/alat-pembayaran-perdagangan-internasional/  https://www.blog.eksporimpor.com/mengenali-risiko-pembayaran-non-lc-letter-of-credit-dalam-transaksi-ekspor-impor.html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Transaksi  Moneter Antar Negara &amp; Alat Tukar</dc:title>
  <dc:creator>TOSHIBA</dc:creator>
  <cp:lastModifiedBy>Romauli Nainggolan</cp:lastModifiedBy>
  <cp:revision>53</cp:revision>
  <dcterms:created xsi:type="dcterms:W3CDTF">2019-04-02T05:43:19Z</dcterms:created>
  <dcterms:modified xsi:type="dcterms:W3CDTF">2020-11-13T07:38:28Z</dcterms:modified>
</cp:coreProperties>
</file>