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62" r:id="rId2"/>
    <p:sldId id="259" r:id="rId3"/>
    <p:sldId id="260" r:id="rId4"/>
    <p:sldId id="261" r:id="rId5"/>
    <p:sldId id="258" r:id="rId6"/>
    <p:sldId id="264" r:id="rId7"/>
    <p:sldId id="268" r:id="rId8"/>
    <p:sldId id="266" r:id="rId9"/>
    <p:sldId id="265" r:id="rId10"/>
    <p:sldId id="271" r:id="rId1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FE791-B70D-46C4-B912-01C2DD14590D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FF719-E12B-47B8-BD8E-06005FA1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44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466E6E-F395-4688-A67A-646B861876DA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4FAF28F-ABF4-4370-A23B-691A5342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66E6E-F395-4688-A67A-646B861876DA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AF28F-ABF4-4370-A23B-691A5342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C466E6E-F395-4688-A67A-646B861876DA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FAF28F-ABF4-4370-A23B-691A5342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66E6E-F395-4688-A67A-646B861876DA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AF28F-ABF4-4370-A23B-691A5342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466E6E-F395-4688-A67A-646B861876DA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4FAF28F-ABF4-4370-A23B-691A5342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66E6E-F395-4688-A67A-646B861876DA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AF28F-ABF4-4370-A23B-691A5342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66E6E-F395-4688-A67A-646B861876DA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AF28F-ABF4-4370-A23B-691A5342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66E6E-F395-4688-A67A-646B861876DA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AF28F-ABF4-4370-A23B-691A5342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466E6E-F395-4688-A67A-646B861876DA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AF28F-ABF4-4370-A23B-691A5342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66E6E-F395-4688-A67A-646B861876DA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AF28F-ABF4-4370-A23B-691A5342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66E6E-F395-4688-A67A-646B861876DA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AF28F-ABF4-4370-A23B-691A534292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C466E6E-F395-4688-A67A-646B861876DA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4FAF28F-ABF4-4370-A23B-691A5342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667000"/>
            <a:ext cx="5715000" cy="1371600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Sifat</a:t>
            </a:r>
            <a:r>
              <a:rPr lang="en-US" sz="4000" dirty="0" smtClean="0">
                <a:solidFill>
                  <a:schemeClr val="bg1"/>
                </a:solidFill>
              </a:rPr>
              <a:t> operator </a:t>
            </a:r>
            <a:r>
              <a:rPr lang="en-US" sz="4000" dirty="0" err="1" smtClean="0">
                <a:solidFill>
                  <a:schemeClr val="bg1"/>
                </a:solidFill>
              </a:rPr>
              <a:t>dan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komutator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242" name="AutoShape 2" descr="https://upload.wikimedia.org/wikipedia/commons/thumb/6/6e/Spin_One-Half_%28Slow%29.gif/220px-Spin_One-Half_%28Slow%29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s://upload.wikimedia.org/wikipedia/commons/thumb/6/6e/Spin_One-Half_%28Slow%29.gif/220px-Spin_One-Half_%28Slow%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42048" cy="381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Jawaban</a:t>
            </a:r>
            <a:r>
              <a:rPr lang="en-US" sz="3200" dirty="0" smtClean="0"/>
              <a:t> </a:t>
            </a:r>
            <a:r>
              <a:rPr lang="en-US" sz="3200" dirty="0" err="1" smtClean="0"/>
              <a:t>Latihan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Latihan</a:t>
            </a:r>
            <a:r>
              <a:rPr lang="en-US" dirty="0" smtClean="0">
                <a:solidFill>
                  <a:srgbClr val="C00000"/>
                </a:solidFill>
              </a:rPr>
              <a:t> (1)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685800" y="1219200"/>
            <a:ext cx="6705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4038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Latihan</a:t>
            </a:r>
            <a:r>
              <a:rPr lang="en-US" dirty="0" smtClean="0">
                <a:solidFill>
                  <a:srgbClr val="C00000"/>
                </a:solidFill>
              </a:rPr>
              <a:t> (2)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95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Px</a:t>
            </a:r>
            <a:r>
              <a:rPr lang="en-US" dirty="0" smtClean="0"/>
              <a:t>, </a:t>
            </a:r>
            <a:r>
              <a:rPr lang="en-US" dirty="0" err="1" smtClean="0"/>
              <a:t>Py</a:t>
            </a:r>
            <a:r>
              <a:rPr lang="en-US" dirty="0" smtClean="0"/>
              <a:t>] = </a:t>
            </a:r>
            <a:r>
              <a:rPr lang="en-US" dirty="0" err="1" smtClean="0"/>
              <a:t>ih</a:t>
            </a:r>
            <a:r>
              <a:rPr lang="en-US" dirty="0" smtClean="0"/>
              <a:t>(d/</a:t>
            </a:r>
            <a:r>
              <a:rPr lang="en-US" dirty="0" err="1" smtClean="0"/>
              <a:t>dx.d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– d/</a:t>
            </a:r>
            <a:r>
              <a:rPr lang="en-US" dirty="0" err="1" smtClean="0"/>
              <a:t>dy.d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) = </a:t>
            </a:r>
            <a:r>
              <a:rPr lang="en-US" dirty="0" err="1" smtClean="0"/>
              <a:t>ih</a:t>
            </a:r>
            <a:r>
              <a:rPr lang="en-US" dirty="0" smtClean="0"/>
              <a:t> (0) = 0,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endParaRPr lang="en-US" dirty="0" smtClean="0"/>
          </a:p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diferensial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33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Latihan</a:t>
            </a:r>
            <a:r>
              <a:rPr lang="en-US" dirty="0" smtClean="0">
                <a:solidFill>
                  <a:srgbClr val="C00000"/>
                </a:solidFill>
              </a:rPr>
              <a:t> (3)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867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x,y</a:t>
            </a:r>
            <a:r>
              <a:rPr lang="en-US" dirty="0" smtClean="0"/>
              <a:t>] = (</a:t>
            </a:r>
            <a:r>
              <a:rPr lang="en-US" dirty="0" err="1" smtClean="0"/>
              <a:t>xy</a:t>
            </a:r>
            <a:r>
              <a:rPr lang="en-US" dirty="0" smtClean="0"/>
              <a:t> – </a:t>
            </a:r>
            <a:r>
              <a:rPr lang="en-US" dirty="0" err="1" smtClean="0"/>
              <a:t>yx</a:t>
            </a:r>
            <a:r>
              <a:rPr lang="en-US" dirty="0" smtClean="0"/>
              <a:t>) = 0,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 real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operator.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SIFAT-SIFAT OPERATOR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33400" y="1295400"/>
            <a:ext cx="6019800" cy="762000"/>
          </a:xfrm>
          <a:prstGeom prst="rect">
            <a:avLst/>
          </a:prstGeom>
          <a:noFill/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33400" y="2133600"/>
            <a:ext cx="5410200" cy="762000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33400" y="3505200"/>
            <a:ext cx="6400800" cy="762000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33400" y="4419600"/>
            <a:ext cx="5334000" cy="762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09600" y="5181600"/>
            <a:ext cx="5029200" cy="762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09600" y="5943600"/>
            <a:ext cx="3733800" cy="914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7200" y="28194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(ii)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merupakan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syarat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utama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operator linear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838200" y="1371600"/>
            <a:ext cx="3200400" cy="6858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SIFAT-SIFAT OPERATOR…..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1295400"/>
            <a:ext cx="2743200" cy="6096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14400" y="2133600"/>
            <a:ext cx="4572000" cy="6858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90600" y="2895600"/>
            <a:ext cx="5867400" cy="685800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90600" y="3733800"/>
            <a:ext cx="35814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15" name="Picture 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09600" y="1676400"/>
            <a:ext cx="1371600" cy="457200"/>
          </a:xfrm>
          <a:prstGeom prst="rect">
            <a:avLst/>
          </a:prstGeom>
          <a:noFill/>
        </p:spPr>
      </p:pic>
      <p:pic>
        <p:nvPicPr>
          <p:cNvPr id="28714" name="Picture 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648200" y="1752600"/>
            <a:ext cx="685800" cy="381000"/>
          </a:xfrm>
          <a:prstGeom prst="rect">
            <a:avLst/>
          </a:prstGeom>
          <a:noFill/>
        </p:spPr>
      </p:pic>
      <p:pic>
        <p:nvPicPr>
          <p:cNvPr id="28713" name="Picture 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14400" y="4419600"/>
            <a:ext cx="2514600" cy="457200"/>
          </a:xfrm>
          <a:prstGeom prst="rect">
            <a:avLst/>
          </a:prstGeom>
          <a:noFill/>
        </p:spPr>
      </p:pic>
      <p:pic>
        <p:nvPicPr>
          <p:cNvPr id="28712" name="Picture 4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90600" y="5715000"/>
            <a:ext cx="2438400" cy="533400"/>
          </a:xfrm>
          <a:prstGeom prst="rect">
            <a:avLst/>
          </a:prstGeom>
          <a:noFill/>
        </p:spPr>
      </p:pic>
      <p:sp>
        <p:nvSpPr>
          <p:cNvPr id="28716" name="Rectangle 44"/>
          <p:cNvSpPr>
            <a:spLocks noChangeArrowheads="1"/>
          </p:cNvSpPr>
          <p:nvPr/>
        </p:nvSpPr>
        <p:spPr bwMode="auto">
          <a:xfrm>
            <a:off x="304800" y="304800"/>
            <a:ext cx="76962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Keterangan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65100" marR="0" lvl="0" indent="-165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parameter c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(ii)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konstanta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komplek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Operasi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seperti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betul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jika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65100" marR="0" lvl="0" indent="-165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65100" indent="-1651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tidak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berlaku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165100" marR="0" lvl="0" indent="-165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65100" lvl="0" indent="-165100" algn="just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merupakan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penjumlah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operator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dikerjakan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terpisah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terhadap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masing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masing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fungsi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gelombang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65100" indent="-165100" algn="just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Persamaan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(iv) s/d (vi)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merupakan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perkalian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operator.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perkalian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(iv)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(v)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memberi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(vi),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ditulis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menjadi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17" name="Rectangle 45"/>
          <p:cNvSpPr>
            <a:spLocks noChangeArrowheads="1"/>
          </p:cNvSpPr>
          <p:nvPr/>
        </p:nvSpPr>
        <p:spPr bwMode="auto">
          <a:xfrm>
            <a:off x="533400" y="518160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20" name="Rectangle 48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3400" y="5029200"/>
            <a:ext cx="2832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sebaliknya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berlaku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400" y="4343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xi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09600" y="5638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09600" y="1219200"/>
            <a:ext cx="2362200" cy="457200"/>
          </a:xfrm>
          <a:prstGeom prst="rect">
            <a:avLst/>
          </a:prstGeom>
          <a:noFill/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09600" y="1905000"/>
            <a:ext cx="4191000" cy="5334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1000" y="5334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kondisi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pertama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dikatakan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atau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600" y="26670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Sementara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kondisi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kedua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(xii),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perkalian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keduanya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menjadi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komutative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09600" y="3810000"/>
            <a:ext cx="3352800" cy="533400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81000" y="44958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memahami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konsep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hasil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berikut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60363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0292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200400" y="5105400"/>
            <a:ext cx="1219200" cy="838200"/>
          </a:xfrm>
          <a:prstGeom prst="rect">
            <a:avLst/>
          </a:prstGeom>
          <a:noFill/>
        </p:spPr>
      </p:pic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334000" y="5791200"/>
            <a:ext cx="2667000" cy="685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410200" y="5334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dimisalkan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Contoh</a:t>
            </a: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perhitungan</a:t>
            </a: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konsep</a:t>
            </a: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operator</a:t>
            </a:r>
            <a:endParaRPr kumimoji="0" lang="en-US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Contoh</a:t>
            </a:r>
            <a:r>
              <a:rPr lang="en-US" sz="2000" b="1" dirty="0" smtClean="0">
                <a:solidFill>
                  <a:srgbClr val="C00000"/>
                </a:solidFill>
              </a:rPr>
              <a:t> (1)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Jika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operator linear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suatu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fungsi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sesuai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kedua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persamaan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berikut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09600" y="2133600"/>
            <a:ext cx="990600" cy="5334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209800" y="2209800"/>
            <a:ext cx="914400" cy="381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26670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Buktikan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bahwa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keduanya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komut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 = BA</a:t>
            </a:r>
            <a:endParaRPr lang="en-US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00400"/>
            <a:ext cx="5072062" cy="340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562600" y="5105400"/>
            <a:ext cx="251460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Dikatakan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dua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operator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B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komut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Artinya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  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 = BA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3276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Wingdings 3"/>
              </a:rPr>
              <a:t> </a:t>
            </a:r>
            <a:r>
              <a:rPr lang="en-US" sz="3200" dirty="0" err="1" smtClean="0"/>
              <a:t>Solusi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Contoh</a:t>
            </a: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perhitungan</a:t>
            </a: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konsep</a:t>
            </a:r>
            <a:r>
              <a:rPr kumimoji="0" lang="en-US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operator</a:t>
            </a:r>
            <a:endParaRPr kumimoji="0" lang="en-US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Contoh</a:t>
            </a:r>
            <a:r>
              <a:rPr lang="en-US" sz="2000" b="1" dirty="0" smtClean="0">
                <a:solidFill>
                  <a:srgbClr val="C00000"/>
                </a:solidFill>
              </a:rPr>
              <a:t> (2)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838201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Jika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X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operator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Posisi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Operator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Momentum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ketentuan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berikut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21336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Buktikan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bahwa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keduanya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tak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komut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XP ≠ PX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2895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Wingdings 3"/>
              </a:rPr>
              <a:t> </a:t>
            </a:r>
            <a:r>
              <a:rPr lang="en-US" sz="3200" dirty="0" err="1" smtClean="0"/>
              <a:t>Solusi</a:t>
            </a:r>
            <a:endParaRPr lang="en-US" sz="3200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352800" y="1600200"/>
            <a:ext cx="1600200" cy="6858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410200" y="1524000"/>
            <a:ext cx="2514600" cy="762000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6019800" y="4038600"/>
            <a:ext cx="280035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6019800" y="5791200"/>
            <a:ext cx="2819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Artinya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keduanya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tak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komut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XP ≠ PX</a:t>
            </a:r>
            <a:endParaRPr lang="en-US" sz="2400" dirty="0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495800"/>
            <a:ext cx="4343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667000"/>
            <a:ext cx="4953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Latihan</a:t>
            </a:r>
            <a:r>
              <a:rPr lang="en-US" sz="2200" b="1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(1)</a:t>
            </a:r>
            <a:endParaRPr kumimoji="0" lang="en-US" sz="2200" b="1" i="0" u="none" strike="noStrike" kern="1200" spc="0" normalizeH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838201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Buktikan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menggunakan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konsep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komutator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hubungan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oprator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ditunjukkan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seperti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berikut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286000"/>
            <a:ext cx="8229600" cy="4873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Latihan</a:t>
            </a:r>
            <a:r>
              <a:rPr lang="en-US" sz="2200" b="1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(2)</a:t>
            </a:r>
            <a:endParaRPr kumimoji="0" lang="en-US" sz="2200" b="1" i="0" u="none" strike="noStrike" kern="1200" spc="0" normalizeH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5" name="Picture 3" descr="\begin{displaymath}\bgroup\color{black} [p_x,p_y]=0 \egroup\end{displaymath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05200"/>
            <a:ext cx="1752600" cy="685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28194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Buktikan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menggunakan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konsep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komutator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hubungan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komponen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x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komponen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operator momentum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bersifat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komut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dirty="0"/>
          </a:p>
        </p:txBody>
      </p:sp>
      <p:pic>
        <p:nvPicPr>
          <p:cNvPr id="38917" name="Picture 5" descr="\begin{displaymath}\bgroup\color{black} [x,y]=0 \egroup\end{displaymath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562600"/>
            <a:ext cx="1676400" cy="7620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4495800"/>
            <a:ext cx="8229600" cy="4873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Latihan</a:t>
            </a:r>
            <a:r>
              <a:rPr lang="en-US" sz="2200" b="1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(3)</a:t>
            </a:r>
            <a:endParaRPr kumimoji="0" lang="en-US" sz="2200" b="1" i="0" u="none" strike="noStrike" kern="1200" spc="0" normalizeH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49530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Buktikan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menggunakan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konsep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komutator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hubungan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komponen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x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komponen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operator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posisi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bersifat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komut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200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skerville Old Face" pitchFamily="18" charset="0"/>
              </a:rPr>
              <a:t>The END</a:t>
            </a:r>
            <a:endParaRPr lang="en-US" sz="36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317</TotalTime>
  <Words>367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Sifat operator dan komutator</vt:lpstr>
      <vt:lpstr>SIFAT-SIFAT OPERATOR</vt:lpstr>
      <vt:lpstr>SIFAT-SIFAT OPERATOR…..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Jawaban Latihan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SIFAT-SIFAT OPERATOR</dc:title>
  <dc:creator>ACER</dc:creator>
  <cp:lastModifiedBy>ThinkPad</cp:lastModifiedBy>
  <cp:revision>9</cp:revision>
  <cp:lastPrinted>2018-05-14T03:51:10Z</cp:lastPrinted>
  <dcterms:created xsi:type="dcterms:W3CDTF">2014-04-29T13:46:56Z</dcterms:created>
  <dcterms:modified xsi:type="dcterms:W3CDTF">2019-02-28T03:32:06Z</dcterms:modified>
</cp:coreProperties>
</file>