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CB9CF4-87AE-4F51-B945-6929580DF384}"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B9CF4-87AE-4F51-B945-6929580DF384}"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B9CF4-87AE-4F51-B945-6929580DF384}"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B9CF4-87AE-4F51-B945-6929580DF384}"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B9CF4-87AE-4F51-B945-6929580DF384}" type="datetimeFigureOut">
              <a:rPr lang="en-US" smtClean="0"/>
              <a:t>5/13/2014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CB9CF4-87AE-4F51-B945-6929580DF384}"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B9CF4-87AE-4F51-B945-6929580DF384}" type="datetimeFigureOut">
              <a:rPr lang="en-US" smtClean="0"/>
              <a:t>5/13/2014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B9CF4-87AE-4F51-B945-6929580DF384}" type="datetimeFigureOut">
              <a:rPr lang="en-US" smtClean="0"/>
              <a:t>5/13/2014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B9CF4-87AE-4F51-B945-6929580DF384}" type="datetimeFigureOut">
              <a:rPr lang="en-US" smtClean="0"/>
              <a:t>5/13/2014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B9CF4-87AE-4F51-B945-6929580DF384}"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B9CF4-87AE-4F51-B945-6929580DF384}" type="datetimeFigureOut">
              <a:rPr lang="en-US" smtClean="0"/>
              <a:t>5/13/2014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840CC4-AD6F-4203-9889-CB9DB4EC51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9CF4-87AE-4F51-B945-6929580DF384}" type="datetimeFigureOut">
              <a:rPr lang="en-US" smtClean="0"/>
              <a:t>5/13/2014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40CC4-AD6F-4203-9889-CB9DB4EC51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600" dirty="0" smtClean="0"/>
              <a:t>TUJUAN DAN FUNGSI APRESIASI SASTRA</a:t>
            </a:r>
            <a:endParaRPr lang="en-US" sz="3600" dirty="0"/>
          </a:p>
        </p:txBody>
      </p:sp>
      <p:sp>
        <p:nvSpPr>
          <p:cNvPr id="3" name="Content Placeholder 2"/>
          <p:cNvSpPr>
            <a:spLocks noGrp="1"/>
          </p:cNvSpPr>
          <p:nvPr>
            <p:ph idx="1"/>
          </p:nvPr>
        </p:nvSpPr>
        <p:spPr/>
        <p:txBody>
          <a:bodyPr/>
          <a:lstStyle/>
          <a:p>
            <a:pPr algn="ctr">
              <a:buNone/>
            </a:pPr>
            <a:endParaRPr lang="id-ID" dirty="0" smtClean="0"/>
          </a:p>
          <a:p>
            <a:pPr>
              <a:buNone/>
            </a:pPr>
            <a:r>
              <a:rPr lang="id-ID" dirty="0" smtClean="0"/>
              <a:t>			</a:t>
            </a:r>
            <a:r>
              <a:rPr lang="en-US" dirty="0" smtClean="0"/>
              <a:t>DISUSUN  </a:t>
            </a:r>
            <a:r>
              <a:rPr lang="en-US" dirty="0"/>
              <a:t>OLEH :</a:t>
            </a:r>
          </a:p>
          <a:p>
            <a:r>
              <a:rPr lang="id-ID" dirty="0" smtClean="0"/>
              <a:t>Muhammad </a:t>
            </a:r>
            <a:r>
              <a:rPr lang="id-ID" dirty="0"/>
              <a:t>Faisol Mujakky	(1210221061)</a:t>
            </a:r>
            <a:endParaRPr lang="en-US" dirty="0"/>
          </a:p>
          <a:p>
            <a:r>
              <a:rPr lang="en-US" dirty="0"/>
              <a:t>Julian </a:t>
            </a:r>
            <a:r>
              <a:rPr lang="en-US" dirty="0" err="1"/>
              <a:t>Dwi</a:t>
            </a:r>
            <a:r>
              <a:rPr lang="en-US" dirty="0"/>
              <a:t> </a:t>
            </a:r>
            <a:r>
              <a:rPr lang="en-US" dirty="0" err="1"/>
              <a:t>Putro</a:t>
            </a:r>
            <a:r>
              <a:rPr lang="id-ID" dirty="0"/>
              <a:t> Laksono	</a:t>
            </a:r>
            <a:r>
              <a:rPr lang="id-ID" dirty="0" smtClean="0"/>
              <a:t>	</a:t>
            </a:r>
            <a:r>
              <a:rPr lang="en-US" dirty="0" smtClean="0"/>
              <a:t>(</a:t>
            </a:r>
            <a:r>
              <a:rPr lang="en-US" dirty="0"/>
              <a:t>1210221047)</a:t>
            </a:r>
          </a:p>
          <a:p>
            <a:r>
              <a:rPr lang="id-ID" dirty="0"/>
              <a:t>Siti Aminah			</a:t>
            </a:r>
            <a:r>
              <a:rPr lang="id-ID" dirty="0" smtClean="0"/>
              <a:t>	(</a:t>
            </a:r>
            <a:r>
              <a:rPr lang="id-ID" dirty="0"/>
              <a:t>1210221062)	</a:t>
            </a:r>
            <a:endParaRPr lang="en-US" dirty="0"/>
          </a:p>
          <a:p>
            <a:pPr algn="ct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APRESIASI SASTRA</a:t>
            </a:r>
            <a:endParaRPr lang="en-US" dirty="0"/>
          </a:p>
        </p:txBody>
      </p:sp>
      <p:sp>
        <p:nvSpPr>
          <p:cNvPr id="3" name="Content Placeholder 2"/>
          <p:cNvSpPr>
            <a:spLocks noGrp="1"/>
          </p:cNvSpPr>
          <p:nvPr>
            <p:ph idx="1"/>
          </p:nvPr>
        </p:nvSpPr>
        <p:spPr/>
        <p:txBody>
          <a:bodyPr/>
          <a:lstStyle/>
          <a:p>
            <a:pPr>
              <a:buNone/>
            </a:pPr>
            <a:r>
              <a:rPr lang="id-ID" dirty="0" smtClean="0"/>
              <a:t>	</a:t>
            </a:r>
            <a:r>
              <a:rPr lang="en-US" dirty="0" err="1" smtClean="0"/>
              <a:t>apresiasi</a:t>
            </a:r>
            <a:r>
              <a:rPr lang="en-US" dirty="0" smtClean="0"/>
              <a:t> </a:t>
            </a:r>
            <a:r>
              <a:rPr lang="en-US" dirty="0" err="1"/>
              <a:t>sastra</a:t>
            </a:r>
            <a:r>
              <a:rPr lang="en-US" dirty="0"/>
              <a:t> </a:t>
            </a:r>
            <a:r>
              <a:rPr lang="en-US" dirty="0" err="1"/>
              <a:t>adalah</a:t>
            </a:r>
            <a:r>
              <a:rPr lang="en-US" dirty="0"/>
              <a:t> </a:t>
            </a:r>
            <a:r>
              <a:rPr lang="en-US" dirty="0" err="1"/>
              <a:t>penghargaan</a:t>
            </a:r>
            <a:r>
              <a:rPr lang="en-US" dirty="0"/>
              <a:t>, </a:t>
            </a:r>
            <a:r>
              <a:rPr lang="en-US" dirty="0" err="1"/>
              <a:t>penilaian</a:t>
            </a:r>
            <a:r>
              <a:rPr lang="en-US" dirty="0"/>
              <a:t>, </a:t>
            </a:r>
            <a:r>
              <a:rPr lang="en-US" dirty="0" err="1"/>
              <a:t>dan</a:t>
            </a:r>
            <a:r>
              <a:rPr lang="en-US" dirty="0"/>
              <a:t> </a:t>
            </a:r>
            <a:r>
              <a:rPr lang="en-US" dirty="0" err="1"/>
              <a:t>pengertian</a:t>
            </a:r>
            <a:r>
              <a:rPr lang="en-US" dirty="0"/>
              <a:t> </a:t>
            </a:r>
            <a:r>
              <a:rPr lang="en-US" dirty="0" err="1"/>
              <a:t>terhadap</a:t>
            </a:r>
            <a:r>
              <a:rPr lang="en-US" dirty="0"/>
              <a:t> </a:t>
            </a:r>
            <a:r>
              <a:rPr lang="en-US" dirty="0" err="1"/>
              <a:t>karya</a:t>
            </a:r>
            <a:r>
              <a:rPr lang="en-US" dirty="0"/>
              <a:t> </a:t>
            </a:r>
            <a:r>
              <a:rPr lang="en-US" dirty="0" err="1"/>
              <a:t>sastra</a:t>
            </a:r>
            <a:r>
              <a:rPr lang="en-US" dirty="0"/>
              <a:t>, </a:t>
            </a:r>
            <a:r>
              <a:rPr lang="en-US" dirty="0" err="1"/>
              <a:t>baik</a:t>
            </a:r>
            <a:r>
              <a:rPr lang="en-US" dirty="0"/>
              <a:t> yang </a:t>
            </a:r>
            <a:r>
              <a:rPr lang="en-US" dirty="0" err="1"/>
              <a:t>berbentuk</a:t>
            </a:r>
            <a:r>
              <a:rPr lang="en-US" dirty="0"/>
              <a:t> </a:t>
            </a:r>
            <a:r>
              <a:rPr lang="en-US" dirty="0" err="1"/>
              <a:t>puisi</a:t>
            </a:r>
            <a:r>
              <a:rPr lang="en-US" dirty="0"/>
              <a:t> </a:t>
            </a:r>
            <a:r>
              <a:rPr lang="en-US" dirty="0" err="1"/>
              <a:t>maupun</a:t>
            </a:r>
            <a:r>
              <a:rPr lang="en-US" dirty="0"/>
              <a:t> </a:t>
            </a:r>
            <a:r>
              <a:rPr lang="en-US" dirty="0" err="1"/>
              <a:t>prosa</a:t>
            </a:r>
            <a:r>
              <a:rPr lang="en-US" dirty="0"/>
              <a:t> </a:t>
            </a:r>
            <a:r>
              <a:rPr lang="en-US" dirty="0" err="1"/>
              <a:t>atau</a:t>
            </a:r>
            <a:r>
              <a:rPr lang="en-US" dirty="0"/>
              <a:t> </a:t>
            </a:r>
            <a:r>
              <a:rPr lang="en-US" dirty="0" err="1"/>
              <a:t>suatu</a:t>
            </a:r>
            <a:r>
              <a:rPr lang="en-US" dirty="0"/>
              <a:t> </a:t>
            </a:r>
            <a:r>
              <a:rPr lang="en-US" dirty="0" err="1"/>
              <a:t>kegiatan</a:t>
            </a:r>
            <a:r>
              <a:rPr lang="en-US" dirty="0"/>
              <a:t> </a:t>
            </a:r>
            <a:r>
              <a:rPr lang="en-US" dirty="0" err="1"/>
              <a:t>menggauli</a:t>
            </a:r>
            <a:r>
              <a:rPr lang="en-US" dirty="0"/>
              <a:t> </a:t>
            </a:r>
            <a:r>
              <a:rPr lang="en-US" dirty="0" err="1"/>
              <a:t>sastra</a:t>
            </a:r>
            <a:r>
              <a:rPr lang="en-US" dirty="0"/>
              <a:t> </a:t>
            </a:r>
            <a:r>
              <a:rPr lang="en-US" dirty="0" err="1"/>
              <a:t>dengan</a:t>
            </a:r>
            <a:r>
              <a:rPr lang="en-US" dirty="0"/>
              <a:t> </a:t>
            </a:r>
            <a:r>
              <a:rPr lang="en-US" dirty="0" err="1"/>
              <a:t>sungguh-sungguh</a:t>
            </a:r>
            <a:r>
              <a:rPr lang="en-US" dirty="0"/>
              <a:t> </a:t>
            </a:r>
            <a:r>
              <a:rPr lang="en-US" dirty="0" err="1"/>
              <a:t>hingga</a:t>
            </a:r>
            <a:r>
              <a:rPr lang="en-US" dirty="0"/>
              <a:t> </a:t>
            </a:r>
            <a:r>
              <a:rPr lang="en-US" dirty="0" err="1"/>
              <a:t>tumbuh</a:t>
            </a:r>
            <a:r>
              <a:rPr lang="en-US" dirty="0"/>
              <a:t> </a:t>
            </a:r>
            <a:r>
              <a:rPr lang="fi-FI" dirty="0"/>
              <a:t>pengertian, penghargaan, kepekaan pikiran kritis, dan kepekaan perasaan yang</a:t>
            </a:r>
            <a:r>
              <a:rPr lang="en-US" dirty="0"/>
              <a:t> </a:t>
            </a:r>
            <a:r>
              <a:rPr lang="en-US" dirty="0" err="1"/>
              <a:t>baik</a:t>
            </a:r>
            <a:r>
              <a:rPr lang="en-US" dirty="0"/>
              <a:t> </a:t>
            </a:r>
            <a:r>
              <a:rPr lang="en-US" dirty="0" err="1"/>
              <a:t>terhadap</a:t>
            </a:r>
            <a:r>
              <a:rPr lang="en-US" dirty="0"/>
              <a:t> </a:t>
            </a:r>
            <a:r>
              <a:rPr lang="en-US" dirty="0" err="1"/>
              <a:t>cipta</a:t>
            </a:r>
            <a:r>
              <a:rPr lang="en-US" dirty="0"/>
              <a:t> </a:t>
            </a:r>
            <a:r>
              <a:rPr lang="en-US" dirty="0" err="1"/>
              <a:t>sastra</a:t>
            </a:r>
            <a:r>
              <a:rPr lang="en-US" dirty="0"/>
              <a:t>.</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APRESIASI SASTRA</a:t>
            </a:r>
            <a:endParaRPr lang="en-US" dirty="0"/>
          </a:p>
        </p:txBody>
      </p:sp>
      <p:sp>
        <p:nvSpPr>
          <p:cNvPr id="3" name="Content Placeholder 2"/>
          <p:cNvSpPr>
            <a:spLocks noGrp="1"/>
          </p:cNvSpPr>
          <p:nvPr>
            <p:ph idx="1"/>
          </p:nvPr>
        </p:nvSpPr>
        <p:spPr/>
        <p:txBody>
          <a:bodyPr/>
          <a:lstStyle/>
          <a:p>
            <a:pPr>
              <a:buNone/>
            </a:pPr>
            <a:r>
              <a:rPr lang="id-ID" dirty="0" smtClean="0"/>
              <a:t>    </a:t>
            </a:r>
          </a:p>
          <a:p>
            <a:pPr>
              <a:buNone/>
            </a:pPr>
            <a:endParaRPr lang="id-ID" dirty="0"/>
          </a:p>
          <a:p>
            <a:pPr>
              <a:buNone/>
            </a:pPr>
            <a:r>
              <a:rPr lang="id-ID" dirty="0" smtClean="0"/>
              <a:t>	Apresiasi </a:t>
            </a:r>
            <a:r>
              <a:rPr lang="id-ID" dirty="0"/>
              <a:t>sastra bertujuan menyelenggarakan perjamuan-perjamuan dan percakapan agar terhidangkan atau tersuguhkan pengalaman, pengetahuan, kesadaran, dan hiburan.</a:t>
            </a:r>
            <a:endParaRPr lang="en-US" dirty="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US" dirty="0"/>
          </a:p>
        </p:txBody>
      </p:sp>
      <p:sp>
        <p:nvSpPr>
          <p:cNvPr id="3" name="Content Placeholder 2"/>
          <p:cNvSpPr>
            <a:spLocks noGrp="1"/>
          </p:cNvSpPr>
          <p:nvPr>
            <p:ph idx="1"/>
          </p:nvPr>
        </p:nvSpPr>
        <p:spPr>
          <a:xfrm>
            <a:off x="457200" y="188640"/>
            <a:ext cx="8229600" cy="5937523"/>
          </a:xfrm>
        </p:spPr>
        <p:txBody>
          <a:bodyPr>
            <a:normAutofit fontScale="62500" lnSpcReduction="20000"/>
          </a:bodyPr>
          <a:lstStyle/>
          <a:p>
            <a:pPr>
              <a:buNone/>
            </a:pPr>
            <a:r>
              <a:rPr lang="id-ID" dirty="0" smtClean="0"/>
              <a:t>PENGALAMAN </a:t>
            </a:r>
          </a:p>
          <a:p>
            <a:pPr>
              <a:buNone/>
            </a:pPr>
            <a:r>
              <a:rPr lang="id-ID" dirty="0" smtClean="0"/>
              <a:t>	Pengalaman </a:t>
            </a:r>
            <a:r>
              <a:rPr lang="id-ID" dirty="0"/>
              <a:t>yang dimaksud disini </a:t>
            </a:r>
            <a:r>
              <a:rPr lang="id-ID" dirty="0" smtClean="0"/>
              <a:t>yang sesungguhnya </a:t>
            </a:r>
            <a:r>
              <a:rPr lang="id-ID" dirty="0"/>
              <a:t>berkelebatan dalam rohani kita</a:t>
            </a:r>
            <a:r>
              <a:rPr lang="id-ID" dirty="0" smtClean="0"/>
              <a:t>. Diantaranya :</a:t>
            </a:r>
          </a:p>
          <a:p>
            <a:r>
              <a:rPr lang="id-ID" dirty="0" smtClean="0"/>
              <a:t>Pengalaman literer-estetis ialah </a:t>
            </a:r>
            <a:r>
              <a:rPr lang="id-ID" dirty="0"/>
              <a:t>pengalaman-pengalaman keindahan, keelokan, kebagusan, kenikmatan, kememikatan, dan kemanaan yang dimungkinkan oleh segala unsur pengada karya sastra dan rajutan-rajutan di antara segala unsur pengada karya sastra.</a:t>
            </a:r>
            <a:r>
              <a:rPr lang="id-ID" dirty="0" smtClean="0"/>
              <a:t> </a:t>
            </a:r>
          </a:p>
          <a:p>
            <a:r>
              <a:rPr lang="id-ID" dirty="0" smtClean="0"/>
              <a:t>Pengalaman humanistis </a:t>
            </a:r>
            <a:r>
              <a:rPr lang="id-ID" dirty="0"/>
              <a:t>ialah pengalaman-pengalaman yang berisi dan bermuatan nilai-nilai kemanusiaan, menjunjung harkat dan martabat manusia, dan menggambarkan situasi dan kondisi kemanusiaan. Meskipun penggambaran situasi dan kondisi kemanusiaan yang dihidangkan kepada kita bisa bermacam-macam, misalnya tragis, dramatis, sinis, ironis, humoristis, riang, murung, garang, dan penasaran, namun penggambaran itu berpihak pada nilai-nilai kemanusiaan dan harkat martabat manusia.</a:t>
            </a:r>
            <a:r>
              <a:rPr lang="id-ID" dirty="0" smtClean="0"/>
              <a:t> </a:t>
            </a:r>
          </a:p>
          <a:p>
            <a:r>
              <a:rPr lang="id-ID" dirty="0" smtClean="0"/>
              <a:t>pengalaman etis dan moral Pengalaman </a:t>
            </a:r>
            <a:r>
              <a:rPr lang="id-ID" dirty="0"/>
              <a:t>etis dan moral mengacu pada pengalaman yang berisi dan bermuatan bagaimana seharusnya sikap dan tindakan manusia sebagai manusia; pengalaman yang melukiskan benar salahnya sikap dan tindakan manusia; pengalaman yang menyajikan bagaimana seharusnya kewajiban dan tanggung  jawab manusia sebagai manusia.</a:t>
            </a:r>
            <a:r>
              <a:rPr lang="id-ID" dirty="0" smtClean="0"/>
              <a:t> </a:t>
            </a:r>
          </a:p>
          <a:p>
            <a:pPr>
              <a:buNone/>
            </a:pPr>
            <a:r>
              <a:rPr lang="id-ID"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US" dirty="0"/>
          </a:p>
        </p:txBody>
      </p:sp>
      <p:sp>
        <p:nvSpPr>
          <p:cNvPr id="3" name="Content Placeholder 2"/>
          <p:cNvSpPr>
            <a:spLocks noGrp="1"/>
          </p:cNvSpPr>
          <p:nvPr>
            <p:ph idx="1"/>
          </p:nvPr>
        </p:nvSpPr>
        <p:spPr>
          <a:xfrm>
            <a:off x="457200" y="260648"/>
            <a:ext cx="8229600" cy="5865515"/>
          </a:xfrm>
        </p:spPr>
        <p:txBody>
          <a:bodyPr>
            <a:normAutofit fontScale="85000" lnSpcReduction="20000"/>
          </a:bodyPr>
          <a:lstStyle/>
          <a:p>
            <a:r>
              <a:rPr lang="id-ID" dirty="0" smtClean="0"/>
              <a:t>Pengalaman filosofis</a:t>
            </a:r>
          </a:p>
          <a:p>
            <a:pPr>
              <a:buNone/>
            </a:pPr>
            <a:r>
              <a:rPr lang="id-ID" dirty="0" smtClean="0"/>
              <a:t>	pengalaman-pengalaman </a:t>
            </a:r>
            <a:r>
              <a:rPr lang="id-ID" dirty="0"/>
              <a:t>tentang hakikat kepribadian atau pribadi manusia</a:t>
            </a:r>
            <a:r>
              <a:rPr lang="id-ID" dirty="0" smtClean="0"/>
              <a:t>.</a:t>
            </a:r>
          </a:p>
          <a:p>
            <a:r>
              <a:rPr lang="id-ID" dirty="0" smtClean="0"/>
              <a:t>Pengalaman religius-sufistis-profetis </a:t>
            </a:r>
          </a:p>
          <a:p>
            <a:pPr>
              <a:buNone/>
            </a:pPr>
            <a:r>
              <a:rPr lang="id-ID" dirty="0"/>
              <a:t>	Pengalaman-pengalaman religius akan terhidang bilamana radar-radar penjiwaan, penghayatan, dan penikmatan mampu menangkap fenomena-fenomena yang ditandai oleh kesadaran keilahian. Pengalaman sufistis merupakan pengalaman yang membimbing kita ke maqam kesadaran keilahian yang demikian tinggi, membawa batin manusia ke </a:t>
            </a:r>
            <a:r>
              <a:rPr lang="id-ID" i="1" dirty="0"/>
              <a:t>arasy rahman rahim </a:t>
            </a:r>
            <a:r>
              <a:rPr lang="id-ID" dirty="0"/>
              <a:t>dalam intensitas, kekhusukan, kekariban, yang sangat mendalam. Pengalaman profetis sesungguhnya merupakan persenyawaan pengalaman religius dan sufistis yang menekankan atau terarah pada tablig sosial nilai-nilai keilahian.</a:t>
            </a:r>
            <a:endParaRPr lang="en-US" dirty="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260648"/>
            <a:ext cx="8229600" cy="5865515"/>
          </a:xfrm>
        </p:spPr>
        <p:txBody>
          <a:bodyPr>
            <a:normAutofit fontScale="85000" lnSpcReduction="10000"/>
          </a:bodyPr>
          <a:lstStyle/>
          <a:p>
            <a:r>
              <a:rPr lang="id-ID" dirty="0" smtClean="0"/>
              <a:t>Pengalaman magis mitis</a:t>
            </a:r>
          </a:p>
          <a:p>
            <a:pPr>
              <a:buNone/>
            </a:pPr>
            <a:r>
              <a:rPr lang="id-ID" dirty="0"/>
              <a:t>	Pengalaman magis mitis ini bisa kita peroleh sewaktu membaca karya sastra terutama karya sastra yang mengandung rekaman-rekaman budaya lama atau menceritakan suatu mozaik budaya. Misalnya dalam membaca mantra-mantra melayu lama kita akan mengarungi suasana dan situasi kondisi magis</a:t>
            </a:r>
            <a:r>
              <a:rPr lang="id-ID" dirty="0" smtClean="0"/>
              <a:t>.</a:t>
            </a:r>
          </a:p>
          <a:p>
            <a:r>
              <a:rPr lang="id-ID" dirty="0" smtClean="0"/>
              <a:t>Pengalaman psikologis Karya </a:t>
            </a:r>
            <a:r>
              <a:rPr lang="id-ID" dirty="0"/>
              <a:t>sastra yang sering memancarkan sinyal-sinyal psikologis kepada pengapresiasinya atau pembacanya. Kita bisa menikmati, menghayati, dan menjiwai suasana dan situasi-kondisi psikologis melalui berbagai unsurnya, misalnya latar, tokoh-tokoh, alur, dan konflik-konflik yang terdapat didalam karya sastra.</a:t>
            </a:r>
            <a:r>
              <a:rPr lang="id-ID" dirty="0" smtClean="0"/>
              <a:t>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018"/>
          </a:xfrm>
        </p:spPr>
        <p:txBody>
          <a:bodyPr>
            <a:normAutofit fontScale="90000"/>
          </a:bodyPr>
          <a:lstStyle/>
          <a:p>
            <a:endParaRPr lang="en-US" dirty="0"/>
          </a:p>
        </p:txBody>
      </p:sp>
      <p:sp>
        <p:nvSpPr>
          <p:cNvPr id="3" name="Content Placeholder 2"/>
          <p:cNvSpPr>
            <a:spLocks noGrp="1"/>
          </p:cNvSpPr>
          <p:nvPr>
            <p:ph idx="1"/>
          </p:nvPr>
        </p:nvSpPr>
        <p:spPr>
          <a:xfrm>
            <a:off x="457200" y="404664"/>
            <a:ext cx="8229600" cy="5721499"/>
          </a:xfrm>
        </p:spPr>
        <p:txBody>
          <a:bodyPr>
            <a:normAutofit fontScale="92500" lnSpcReduction="10000"/>
          </a:bodyPr>
          <a:lstStyle/>
          <a:p>
            <a:r>
              <a:rPr lang="id-ID" dirty="0" smtClean="0"/>
              <a:t>Pengalaman sosial budaya</a:t>
            </a:r>
          </a:p>
          <a:p>
            <a:pPr>
              <a:buNone/>
            </a:pPr>
            <a:r>
              <a:rPr lang="id-ID" dirty="0"/>
              <a:t>	Karya sastra selalu memanfaatkan dan/atau menanggapi kenyataan-kenyataan sosial budaya. </a:t>
            </a:r>
            <a:endParaRPr lang="id-ID" dirty="0" smtClean="0"/>
          </a:p>
          <a:p>
            <a:r>
              <a:rPr lang="id-ID" dirty="0" smtClean="0"/>
              <a:t>Pengalaman sosial politis</a:t>
            </a:r>
          </a:p>
          <a:p>
            <a:pPr>
              <a:buNone/>
            </a:pPr>
            <a:r>
              <a:rPr lang="id-ID" dirty="0" smtClean="0"/>
              <a:t>	karya </a:t>
            </a:r>
            <a:r>
              <a:rPr lang="id-ID" dirty="0"/>
              <a:t>sastra sering memanfaatkan dan menanggapi kenyataan-kenyataan sosial politis yang ada dalam suatu masyarakat, bahkan bangsa dan negara. Kita dibimbing untuk menjiwai, menghayati, dan menikmati suatu negara yang penuh intrik, kasak-kusuk, dan tipu muslihat. </a:t>
            </a:r>
            <a:endParaRPr lang="en-US" dirty="0"/>
          </a:p>
          <a:p>
            <a:pPr>
              <a:buNone/>
            </a:pPr>
            <a:r>
              <a:rPr lang="id-ID" dirty="0" smtClean="0"/>
              <a:t>	Misalnya </a:t>
            </a:r>
            <a:r>
              <a:rPr lang="id-ID" dirty="0"/>
              <a:t>kutipan Panembahan Reso yang bertajuk Sihir Candu Kekuasaan.</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88640"/>
            <a:ext cx="8229600" cy="85998"/>
          </a:xfrm>
        </p:spPr>
        <p:txBody>
          <a:bodyPr>
            <a:normAutofit fontScale="90000"/>
          </a:bodyPr>
          <a:lstStyle/>
          <a:p>
            <a:endParaRPr lang="en-US" dirty="0"/>
          </a:p>
        </p:txBody>
      </p:sp>
      <p:sp>
        <p:nvSpPr>
          <p:cNvPr id="3" name="Content Placeholder 2"/>
          <p:cNvSpPr>
            <a:spLocks noGrp="1"/>
          </p:cNvSpPr>
          <p:nvPr>
            <p:ph idx="1"/>
          </p:nvPr>
        </p:nvSpPr>
        <p:spPr>
          <a:xfrm>
            <a:off x="457200" y="260648"/>
            <a:ext cx="8229600" cy="5865515"/>
          </a:xfrm>
        </p:spPr>
        <p:txBody>
          <a:bodyPr>
            <a:normAutofit fontScale="70000" lnSpcReduction="20000"/>
          </a:bodyPr>
          <a:lstStyle/>
          <a:p>
            <a:r>
              <a:rPr lang="id-ID" dirty="0" smtClean="0"/>
              <a:t>Pengetahuan</a:t>
            </a:r>
          </a:p>
          <a:p>
            <a:pPr>
              <a:buNone/>
            </a:pPr>
            <a:r>
              <a:rPr lang="id-ID" dirty="0"/>
              <a:t>	Pengetahuan yang terhidang selama apresiasi sastra berlangsung merupakan penangkapan kognitif, konseptual, dan penyimpulan atas fenomena-fenomena karya sastra yang kita apresiasi</a:t>
            </a:r>
            <a:r>
              <a:rPr lang="id-ID" dirty="0" smtClean="0"/>
              <a:t>.</a:t>
            </a:r>
          </a:p>
          <a:p>
            <a:r>
              <a:rPr lang="id-ID" dirty="0" smtClean="0"/>
              <a:t>Kesadaran </a:t>
            </a:r>
          </a:p>
          <a:p>
            <a:pPr>
              <a:buNone/>
            </a:pPr>
            <a:r>
              <a:rPr lang="id-ID" dirty="0"/>
              <a:t>	Radar-radar penjiwaan, penghayatan, dan penikmatan pengapresiasi diharapkan bisa mengirimkan sinyal-sinyal kesadaran kepada nurani, rasa, dan budi si pengapresiasi. Dengan demikian, pengapresiasi bisa memperoleh kesadaran tentang berbagai hal; tentang keindahan, kekejaman, ketidakmanusiawian, kebermaknaan hidup, hakikat hidup manusia, hakikat hidup bersama, kebobrokan dan kelicikan permainan kekuasaan, katidakmampuan manusia berkelit dari belenggu tradisi budayanya, dan sebagainya. </a:t>
            </a:r>
            <a:endParaRPr lang="id-ID" dirty="0" smtClean="0"/>
          </a:p>
          <a:p>
            <a:r>
              <a:rPr lang="id-ID" dirty="0" smtClean="0"/>
              <a:t>Hiburan </a:t>
            </a:r>
          </a:p>
          <a:p>
            <a:pPr>
              <a:buNone/>
            </a:pPr>
            <a:r>
              <a:rPr lang="id-ID" dirty="0"/>
              <a:t>	Apresiasi sastra menghidangkan hiburan mentalistis yang bermain-main dalam jiwa kita, batin kita. Kita merasa terharu, terpikat, terpukau, dan senang sehingga dari bibir terlontar kalimat tertentu, maka sesungguhnya kita telah terhibur.  Kita merasa senang, lega, dan puas, sesungguhnya kita telah terhibur sewaktu membacanya.</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id-ID" dirty="0" smtClean="0"/>
              <a:t>Fungsi apresiasi sastra</a:t>
            </a:r>
            <a:endParaRPr lang="en-US" dirty="0"/>
          </a:p>
        </p:txBody>
      </p:sp>
      <p:sp>
        <p:nvSpPr>
          <p:cNvPr id="3" name="Content Placeholder 2"/>
          <p:cNvSpPr>
            <a:spLocks noGrp="1"/>
          </p:cNvSpPr>
          <p:nvPr>
            <p:ph idx="1"/>
          </p:nvPr>
        </p:nvSpPr>
        <p:spPr>
          <a:xfrm>
            <a:off x="457200" y="980728"/>
            <a:ext cx="8229600" cy="5877272"/>
          </a:xfrm>
        </p:spPr>
        <p:txBody>
          <a:bodyPr>
            <a:normAutofit fontScale="62500" lnSpcReduction="20000"/>
          </a:bodyPr>
          <a:lstStyle/>
          <a:p>
            <a:pPr>
              <a:buNone/>
            </a:pPr>
            <a:r>
              <a:rPr lang="id-ID" dirty="0" smtClean="0"/>
              <a:t>	fungsi </a:t>
            </a:r>
            <a:r>
              <a:rPr lang="id-ID" dirty="0"/>
              <a:t>merupakan suatu jalan atau wahana tercapainya tujuan-tujuan apresiasi sastra</a:t>
            </a:r>
            <a:r>
              <a:rPr lang="id-ID" dirty="0" smtClean="0"/>
              <a:t>.</a:t>
            </a:r>
          </a:p>
          <a:p>
            <a:r>
              <a:rPr lang="id-ID" dirty="0" smtClean="0"/>
              <a:t>Fungsi eksperensial </a:t>
            </a:r>
            <a:r>
              <a:rPr lang="id-ID" dirty="0"/>
              <a:t>yaitu fungsi menyediakan, menawarkan, menyuguhkan, dan menghidangkan pengalaman-pengalaman manusia kepada pengapresiasi sastra agar ia dapat menjiwai, menghayati, dan menikmati pengalaman-pengalaman manusia itu dengan cara menyelenggarakan permenungan tentang makna pengalaman manusia. </a:t>
            </a:r>
            <a:endParaRPr lang="id-ID" dirty="0" smtClean="0"/>
          </a:p>
          <a:p>
            <a:r>
              <a:rPr lang="id-ID" dirty="0" smtClean="0"/>
              <a:t>Fungsi informatif </a:t>
            </a:r>
            <a:r>
              <a:rPr lang="id-ID" dirty="0"/>
              <a:t>yaitu fungsi menyediakan, menawarkan, menyuguhkan, dan menghidangkan pengetahuan-pengetahuan kepada pengapresiasi sastra agar ia dapat menjiwai menghayati dan menikmati pengetahuan itu</a:t>
            </a:r>
            <a:r>
              <a:rPr lang="id-ID" dirty="0" smtClean="0"/>
              <a:t>.</a:t>
            </a:r>
          </a:p>
          <a:p>
            <a:r>
              <a:rPr lang="id-ID" dirty="0" smtClean="0"/>
              <a:t>Fungsi penyadaran </a:t>
            </a:r>
            <a:r>
              <a:rPr lang="id-ID" dirty="0"/>
              <a:t>yaitu fungsi menyediakan, menawarkan, menyuguhkan dan menghidangkan sinyal-sinyal kesadaran kepada pengapresiasi sastra. Setelah itu, si pengapresiasi diharapkan menyadari sesuatu, misalnya hakikat hidup, hakikat manusia, kewajiban hidup, dan tanggung jawab manusia. Dalam hal ini, karya sastra dapat diperlakukan sebagai pengumpan dan pemberi sinyal-sinyal kesadaran. Sebagai contoh, Cerpen Robohnya Surau Kami (A.A.Navis) </a:t>
            </a:r>
            <a:r>
              <a:rPr lang="id-ID" dirty="0" smtClean="0"/>
              <a:t>.</a:t>
            </a:r>
          </a:p>
          <a:p>
            <a:r>
              <a:rPr lang="id-ID" dirty="0" smtClean="0"/>
              <a:t>Fungsi rekreatif </a:t>
            </a:r>
            <a:r>
              <a:rPr lang="id-ID" dirty="0"/>
              <a:t>adalah fungsi menyediakan, menawarkan, menyuguhkan, dan menghidangkan hibura-hiburan kepada pengapresiasi bilamana ia melakukan apresiasi suatu karya sastra. Yang disediakan, ditawarkan, disuguhkan, dan dihidangkan oleh apresiasi sastra adalah hiburan batiniah dan sukmawi</a:t>
            </a:r>
            <a:r>
              <a:rPr lang="id-ID" dirty="0" smtClean="0"/>
              <a:t>.</a:t>
            </a:r>
          </a:p>
          <a:p>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24</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TUJUAN DAN FUNGSI APRESIASI SASTRA</vt:lpstr>
      <vt:lpstr>APRESIASI SASTRA</vt:lpstr>
      <vt:lpstr>TUJUAN APRESIASI SASTRA</vt:lpstr>
      <vt:lpstr>Slide 4</vt:lpstr>
      <vt:lpstr>Slide 5</vt:lpstr>
      <vt:lpstr>Slide 6</vt:lpstr>
      <vt:lpstr>Slide 7</vt:lpstr>
      <vt:lpstr>Slide 8</vt:lpstr>
      <vt:lpstr>Fungsi apresiasi sastra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TUJUAN DAN FUNGSI APRESIASI SASTRA</dc:title>
  <dc:creator>koceng</dc:creator>
  <cp:lastModifiedBy>koceng</cp:lastModifiedBy>
  <cp:revision>5</cp:revision>
  <dcterms:created xsi:type="dcterms:W3CDTF">2014-05-13T00:00:47Z</dcterms:created>
  <dcterms:modified xsi:type="dcterms:W3CDTF">2014-05-13T00:43:14Z</dcterms:modified>
</cp:coreProperties>
</file>