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67CE75F-6DB2-4381-A655-95DCA1F327B5}" type="datetimeFigureOut">
              <a:rPr lang="id-ID" smtClean="0"/>
              <a:t>01/04/2014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67CE75F-6DB2-4381-A655-95DCA1F327B5}" type="datetimeFigureOut">
              <a:rPr lang="id-ID" smtClean="0"/>
              <a:t>01/04/2014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67CE75F-6DB2-4381-A655-95DCA1F327B5}" type="datetimeFigureOut">
              <a:rPr lang="id-ID" smtClean="0"/>
              <a:t>01/04/2014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67CE75F-6DB2-4381-A655-95DCA1F327B5}" type="datetimeFigureOut">
              <a:rPr lang="id-ID" smtClean="0"/>
              <a:t>01/04/2014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7CE75F-6DB2-4381-A655-95DCA1F327B5}" type="datetimeFigureOut">
              <a:rPr lang="id-ID" smtClean="0"/>
              <a:t>01/04/2014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67CE75F-6DB2-4381-A655-95DCA1F327B5}" type="datetimeFigureOut">
              <a:rPr lang="id-ID" smtClean="0"/>
              <a:t>01/04/2014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67CE75F-6DB2-4381-A655-95DCA1F327B5}" type="datetimeFigureOut">
              <a:rPr lang="id-ID" smtClean="0"/>
              <a:t>01/04/2014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67CE75F-6DB2-4381-A655-95DCA1F327B5}" type="datetimeFigureOut">
              <a:rPr lang="id-ID" smtClean="0"/>
              <a:t>01/04/2014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CE75F-6DB2-4381-A655-95DCA1F327B5}" type="datetimeFigureOut">
              <a:rPr lang="id-ID" smtClean="0"/>
              <a:t>01/04/2014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7CE75F-6DB2-4381-A655-95DCA1F327B5}" type="datetimeFigureOut">
              <a:rPr lang="id-ID" smtClean="0"/>
              <a:t>01/04/2014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7CE75F-6DB2-4381-A655-95DCA1F327B5}" type="datetimeFigureOut">
              <a:rPr lang="id-ID" smtClean="0"/>
              <a:t>01/04/2014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F29C8A9-D69B-4A73-B7F0-8C149C6FCAB1}"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CE75F-6DB2-4381-A655-95DCA1F327B5}" type="datetimeFigureOut">
              <a:rPr lang="id-ID" smtClean="0"/>
              <a:t>01/04/2014</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9C8A9-D69B-4A73-B7F0-8C149C6FCAB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857232"/>
            <a:ext cx="7772400" cy="1470025"/>
          </a:xfrm>
        </p:spPr>
        <p:txBody>
          <a:bodyPr>
            <a:normAutofit fontScale="90000"/>
          </a:bodyPr>
          <a:lstStyle/>
          <a:p>
            <a:r>
              <a:rPr lang="id-ID" b="1" dirty="0"/>
              <a:t> </a:t>
            </a:r>
            <a:r>
              <a:rPr lang="id-ID" dirty="0"/>
              <a:t/>
            </a:r>
            <a:br>
              <a:rPr lang="id-ID" dirty="0"/>
            </a:br>
            <a:r>
              <a:rPr lang="id-ID" b="1" dirty="0"/>
              <a:t>GAMBARAN DASAR APRESIASI PROSA</a:t>
            </a:r>
            <a:r>
              <a:rPr lang="id-ID" dirty="0"/>
              <a:t/>
            </a:r>
            <a:br>
              <a:rPr lang="id-ID" dirty="0"/>
            </a:br>
            <a:endParaRPr lang="id-ID" dirty="0"/>
          </a:p>
        </p:txBody>
      </p:sp>
      <p:sp>
        <p:nvSpPr>
          <p:cNvPr id="3" name="Subtitle 2"/>
          <p:cNvSpPr>
            <a:spLocks noGrp="1"/>
          </p:cNvSpPr>
          <p:nvPr>
            <p:ph type="subTitle" idx="1"/>
          </p:nvPr>
        </p:nvSpPr>
        <p:spPr>
          <a:xfrm>
            <a:off x="1357290" y="2786058"/>
            <a:ext cx="6400800" cy="3071834"/>
          </a:xfrm>
        </p:spPr>
        <p:txBody>
          <a:bodyPr>
            <a:noAutofit/>
          </a:bodyPr>
          <a:lstStyle/>
          <a:p>
            <a:r>
              <a:rPr lang="id-ID" dirty="0" smtClean="0">
                <a:solidFill>
                  <a:schemeClr val="tx1"/>
                </a:solidFill>
                <a:latin typeface="Times New Roman" pitchFamily="18" charset="0"/>
                <a:cs typeface="Times New Roman" pitchFamily="18" charset="0"/>
              </a:rPr>
              <a:t>Kelompok 4 :</a:t>
            </a:r>
          </a:p>
          <a:p>
            <a:r>
              <a:rPr lang="id-ID" dirty="0" smtClean="0">
                <a:solidFill>
                  <a:schemeClr val="tx1"/>
                </a:solidFill>
                <a:latin typeface="Times New Roman" pitchFamily="18" charset="0"/>
                <a:cs typeface="Times New Roman" pitchFamily="18" charset="0"/>
              </a:rPr>
              <a:t>Nurci aprilia </a:t>
            </a:r>
          </a:p>
          <a:p>
            <a:r>
              <a:rPr lang="id-ID" dirty="0" smtClean="0">
                <a:solidFill>
                  <a:schemeClr val="tx1"/>
                </a:solidFill>
                <a:latin typeface="Times New Roman" pitchFamily="18" charset="0"/>
                <a:cs typeface="Times New Roman" pitchFamily="18" charset="0"/>
              </a:rPr>
              <a:t>Diana setiawati</a:t>
            </a:r>
          </a:p>
          <a:p>
            <a:r>
              <a:rPr lang="id-ID" dirty="0" smtClean="0">
                <a:solidFill>
                  <a:schemeClr val="tx1"/>
                </a:solidFill>
                <a:latin typeface="Times New Roman" pitchFamily="18" charset="0"/>
                <a:cs typeface="Times New Roman" pitchFamily="18" charset="0"/>
              </a:rPr>
              <a:t>Uni alfiah</a:t>
            </a:r>
          </a:p>
          <a:p>
            <a:r>
              <a:rPr lang="id-ID" dirty="0" smtClean="0">
                <a:solidFill>
                  <a:schemeClr val="tx1"/>
                </a:solidFill>
                <a:latin typeface="Times New Roman" pitchFamily="18" charset="0"/>
                <a:cs typeface="Times New Roman" pitchFamily="18" charset="0"/>
              </a:rPr>
              <a:t>Robi hermawan</a:t>
            </a:r>
            <a:endParaRPr lang="id-ID" dirty="0">
              <a:solidFill>
                <a:schemeClr val="tx1"/>
              </a:solidFill>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7"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7"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7"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642918"/>
            <a:ext cx="7772400" cy="1470025"/>
          </a:xfrm>
        </p:spPr>
        <p:txBody>
          <a:bodyPr/>
          <a:lstStyle/>
          <a:p>
            <a:pPr algn="l"/>
            <a:r>
              <a:rPr lang="id-ID" sz="3200" dirty="0" smtClean="0"/>
              <a:t> Pengertian apresiasi sastra</a:t>
            </a:r>
            <a:endParaRPr lang="id-ID" sz="3200" dirty="0"/>
          </a:p>
        </p:txBody>
      </p:sp>
      <p:sp>
        <p:nvSpPr>
          <p:cNvPr id="3" name="Subtitle 2"/>
          <p:cNvSpPr>
            <a:spLocks noGrp="1"/>
          </p:cNvSpPr>
          <p:nvPr>
            <p:ph type="subTitle" idx="1"/>
          </p:nvPr>
        </p:nvSpPr>
        <p:spPr>
          <a:xfrm>
            <a:off x="428596" y="2357430"/>
            <a:ext cx="8572560" cy="3286148"/>
          </a:xfrm>
        </p:spPr>
        <p:txBody>
          <a:bodyPr>
            <a:normAutofit/>
          </a:bodyPr>
          <a:lstStyle/>
          <a:p>
            <a:pPr lvl="0" algn="l"/>
            <a:r>
              <a:rPr lang="id-ID" sz="2800" dirty="0" smtClean="0">
                <a:solidFill>
                  <a:schemeClr val="tx1"/>
                </a:solidFill>
              </a:rPr>
              <a:t>Apresiasi </a:t>
            </a:r>
            <a:r>
              <a:rPr lang="id-ID" sz="2800" dirty="0">
                <a:solidFill>
                  <a:schemeClr val="tx1"/>
                </a:solidFill>
              </a:rPr>
              <a:t>sastra secara umum adalah proses (kegiatan) pengindahan, penikmatan,penjiwaan, dan penghayatan </a:t>
            </a:r>
            <a:r>
              <a:rPr lang="id-ID" sz="2800" dirty="0" smtClean="0">
                <a:solidFill>
                  <a:schemeClr val="tx1"/>
                </a:solidFill>
              </a:rPr>
              <a:t>karya </a:t>
            </a:r>
            <a:r>
              <a:rPr lang="id-ID" sz="2800" dirty="0">
                <a:solidFill>
                  <a:schemeClr val="tx1"/>
                </a:solidFill>
              </a:rPr>
              <a:t>sastra secara </a:t>
            </a:r>
            <a:r>
              <a:rPr lang="id-ID" sz="2800" dirty="0" smtClean="0">
                <a:solidFill>
                  <a:schemeClr val="tx1"/>
                </a:solidFill>
              </a:rPr>
              <a:t>individual.</a:t>
            </a:r>
            <a:endParaRPr lang="id-ID" sz="2800" dirty="0">
              <a:solidFill>
                <a:schemeClr val="tx1"/>
              </a:solidFill>
            </a:endParaRPr>
          </a:p>
          <a:p>
            <a:pPr algn="l"/>
            <a:endParaRPr lang="id-ID" sz="1200" dirty="0">
              <a:solidFill>
                <a:schemeClr val="tx1"/>
              </a:solidFill>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7772400" cy="1470025"/>
          </a:xfrm>
        </p:spPr>
        <p:txBody>
          <a:bodyPr/>
          <a:lstStyle/>
          <a:p>
            <a:pPr algn="l"/>
            <a:r>
              <a:rPr lang="id-ID" sz="3200" dirty="0" smtClean="0"/>
              <a:t>Pokok persoalan sastra</a:t>
            </a:r>
            <a:r>
              <a:rPr lang="id-ID" dirty="0" smtClean="0"/>
              <a:t> </a:t>
            </a:r>
            <a:endParaRPr lang="id-ID" dirty="0"/>
          </a:p>
        </p:txBody>
      </p:sp>
      <p:sp>
        <p:nvSpPr>
          <p:cNvPr id="3" name="Subtitle 2"/>
          <p:cNvSpPr>
            <a:spLocks noGrp="1"/>
          </p:cNvSpPr>
          <p:nvPr>
            <p:ph type="subTitle" idx="1"/>
          </p:nvPr>
        </p:nvSpPr>
        <p:spPr>
          <a:xfrm>
            <a:off x="785786" y="2214554"/>
            <a:ext cx="6986614" cy="3714776"/>
          </a:xfrm>
        </p:spPr>
        <p:txBody>
          <a:bodyPr>
            <a:noAutofit/>
          </a:bodyPr>
          <a:lstStyle/>
          <a:p>
            <a:pPr algn="just"/>
            <a:r>
              <a:rPr lang="id-ID" sz="2400" dirty="0">
                <a:solidFill>
                  <a:schemeClr val="tx1"/>
                </a:solidFill>
                <a:latin typeface="Times New Roman" pitchFamily="18" charset="0"/>
                <a:cs typeface="Times New Roman" pitchFamily="18" charset="0"/>
              </a:rPr>
              <a:t>Sebagaimana diketahui, sastra menjadi pokok </a:t>
            </a:r>
            <a:r>
              <a:rPr lang="id-ID" sz="2400" dirty="0" smtClean="0">
                <a:solidFill>
                  <a:schemeClr val="tx1"/>
                </a:solidFill>
                <a:latin typeface="Times New Roman" pitchFamily="18" charset="0"/>
                <a:cs typeface="Times New Roman" pitchFamily="18" charset="0"/>
              </a:rPr>
              <a:t>persoalan </a:t>
            </a:r>
            <a:r>
              <a:rPr lang="id-ID" sz="2400" dirty="0">
                <a:solidFill>
                  <a:schemeClr val="tx1"/>
                </a:solidFill>
                <a:latin typeface="Times New Roman" pitchFamily="18" charset="0"/>
                <a:cs typeface="Times New Roman" pitchFamily="18" charset="0"/>
              </a:rPr>
              <a:t>berbagai kegiatan yang bersangkutan dengan sastra. Bahkan bersangkutan juga dengan kegiatan diluar sastra. Disiplin ilmu sejarah, sosiologi, antropologi, dan keagamaan sering menjadikan sastra sebagai pokok persoalan. Sebagai contoh, ketika hendak melihat perubahan-perubhan yang terdapat dalam pribadi-pribadi masyarakat </a:t>
            </a:r>
            <a:r>
              <a:rPr lang="id-ID" sz="2400" dirty="0" smtClean="0">
                <a:solidFill>
                  <a:schemeClr val="tx1"/>
                </a:solidFill>
                <a:latin typeface="Times New Roman" pitchFamily="18" charset="0"/>
                <a:cs typeface="Times New Roman" pitchFamily="18" charset="0"/>
              </a:rPr>
              <a:t>jawa,</a:t>
            </a:r>
            <a:r>
              <a:rPr lang="id-ID" sz="2400" dirty="0"/>
              <a:t> </a:t>
            </a:r>
            <a:r>
              <a:rPr lang="id-ID" sz="2400" dirty="0">
                <a:solidFill>
                  <a:schemeClr val="tx1"/>
                </a:solidFill>
                <a:latin typeface="Times New Roman" pitchFamily="18" charset="0"/>
                <a:cs typeface="Times New Roman" pitchFamily="18" charset="0"/>
              </a:rPr>
              <a:t>menganalisis novel Indonesia yang kuat nama kejawaannya.</a:t>
            </a:r>
          </a:p>
          <a:p>
            <a:pPr algn="just"/>
            <a:endParaRPr lang="id-ID" sz="2400" dirty="0">
              <a:solidFill>
                <a:schemeClr val="tx1"/>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85720" y="428605"/>
            <a:ext cx="7772400" cy="1285884"/>
          </a:xfrm>
        </p:spPr>
        <p:txBody>
          <a:bodyPr/>
          <a:lstStyle/>
          <a:p>
            <a:pPr algn="l"/>
            <a:r>
              <a:rPr lang="id-ID" sz="4000" dirty="0" smtClean="0">
                <a:solidFill>
                  <a:schemeClr val="bg1"/>
                </a:solidFill>
                <a:latin typeface="Times New Roman" pitchFamily="18" charset="0"/>
                <a:cs typeface="Times New Roman" pitchFamily="18" charset="0"/>
              </a:rPr>
              <a:t>Wilayah garap apresiasi sastra</a:t>
            </a:r>
            <a:endParaRPr lang="id-ID" sz="4000" dirty="0">
              <a:solidFill>
                <a:schemeClr val="bg1"/>
              </a:solidFill>
              <a:latin typeface="Times New Roman" pitchFamily="18" charset="0"/>
              <a:cs typeface="Times New Roman" pitchFamily="18" charset="0"/>
            </a:endParaRPr>
          </a:p>
        </p:txBody>
      </p:sp>
      <p:sp>
        <p:nvSpPr>
          <p:cNvPr id="3" name="Subtitle 2"/>
          <p:cNvSpPr>
            <a:spLocks noGrp="1"/>
          </p:cNvSpPr>
          <p:nvPr>
            <p:ph type="subTitle" idx="1"/>
          </p:nvPr>
        </p:nvSpPr>
        <p:spPr>
          <a:xfrm>
            <a:off x="357158" y="1928802"/>
            <a:ext cx="8429684" cy="4572032"/>
          </a:xfrm>
        </p:spPr>
        <p:txBody>
          <a:bodyPr>
            <a:normAutofit/>
          </a:bodyPr>
          <a:lstStyle/>
          <a:p>
            <a:pPr algn="just"/>
            <a:r>
              <a:rPr lang="id-ID" sz="2400" dirty="0">
                <a:solidFill>
                  <a:schemeClr val="bg1"/>
                </a:solidFill>
              </a:rPr>
              <a:t>Perbedaan wilayah garap apresiasi sastra, kritik sastra, dan penelitian sastra sepertinya akan sulit diidentifikasi jika kita berhenti pada karya sastra. Dikatakan demikian karena baik apresiasi sastra kritik sastra maupun penelitian sastra bisa menjelajahi seluruh fenomena karya sastra. Perbedaan wilayah garap ketiganya baru jelas diidentifikasi jika kita memperhatikan ciri-ciri,perilaku yang harus ada dalam ketiga kegiatan tersebut. Jadi, untuk melihat gambaran wilayah garap apresiasi sastra kita harus mengidentifikasi ciri-ciri, perilaku yang harus ada dalam apresiasi sastra.</a:t>
            </a:r>
          </a:p>
          <a:p>
            <a:pPr algn="l"/>
            <a:endParaRPr lang="id-ID" sz="2400" dirty="0">
              <a:solidFill>
                <a:schemeClr val="tx1"/>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772400" cy="1298575"/>
          </a:xfrm>
        </p:spPr>
        <p:txBody>
          <a:bodyPr/>
          <a:lstStyle/>
          <a:p>
            <a:r>
              <a:rPr lang="id-ID" sz="3600" dirty="0" smtClean="0">
                <a:latin typeface="Times New Roman" pitchFamily="18" charset="0"/>
                <a:cs typeface="Times New Roman" pitchFamily="18" charset="0"/>
              </a:rPr>
              <a:t>Status kehadiran Apresiasi Sastra</a:t>
            </a:r>
            <a:endParaRPr lang="id-ID" sz="3600" dirty="0">
              <a:latin typeface="Times New Roman" pitchFamily="18" charset="0"/>
              <a:cs typeface="Times New Roman" pitchFamily="18" charset="0"/>
            </a:endParaRPr>
          </a:p>
        </p:txBody>
      </p:sp>
      <p:sp>
        <p:nvSpPr>
          <p:cNvPr id="3" name="Subtitle 2"/>
          <p:cNvSpPr>
            <a:spLocks noGrp="1"/>
          </p:cNvSpPr>
          <p:nvPr>
            <p:ph type="subTitle" idx="1"/>
          </p:nvPr>
        </p:nvSpPr>
        <p:spPr>
          <a:xfrm>
            <a:off x="857224" y="1500174"/>
            <a:ext cx="7786742" cy="4929222"/>
          </a:xfrm>
        </p:spPr>
        <p:txBody>
          <a:bodyPr/>
          <a:lstStyle/>
          <a:p>
            <a:pPr algn="l"/>
            <a:r>
              <a:rPr lang="id-ID" sz="2800" dirty="0">
                <a:solidFill>
                  <a:schemeClr val="tx1"/>
                </a:solidFill>
              </a:rPr>
              <a:t>Kehadiran apresiasi sastra sesungguhnya lebih tepat distatusi sebagai </a:t>
            </a:r>
            <a:r>
              <a:rPr lang="id-ID" sz="2800" dirty="0" smtClean="0">
                <a:solidFill>
                  <a:schemeClr val="tx1"/>
                </a:solidFill>
              </a:rPr>
              <a:t>seni.ada beberapa alasan yang dapat dikemukakan sebagai berikut :</a:t>
            </a:r>
          </a:p>
          <a:p>
            <a:pPr marL="514350" indent="-514350" algn="l">
              <a:buAutoNum type="arabicPeriod"/>
            </a:pPr>
            <a:r>
              <a:rPr lang="id-ID" sz="2800" dirty="0" smtClean="0">
                <a:solidFill>
                  <a:schemeClr val="tx1"/>
                </a:solidFill>
              </a:rPr>
              <a:t>Secara </a:t>
            </a:r>
            <a:r>
              <a:rPr lang="id-ID" sz="2800" dirty="0">
                <a:solidFill>
                  <a:schemeClr val="tx1"/>
                </a:solidFill>
              </a:rPr>
              <a:t>primer terbukti apresiasi sastra dapat  </a:t>
            </a:r>
            <a:r>
              <a:rPr lang="id-ID" sz="2800" dirty="0" smtClean="0">
                <a:solidFill>
                  <a:schemeClr val="tx1"/>
                </a:solidFill>
              </a:rPr>
              <a:t>    berlangsung </a:t>
            </a:r>
            <a:r>
              <a:rPr lang="id-ID" sz="2800" dirty="0">
                <a:solidFill>
                  <a:schemeClr val="tx1"/>
                </a:solidFill>
              </a:rPr>
              <a:t>tanpa harus disangga oleh teori tertentu. </a:t>
            </a:r>
            <a:endParaRPr lang="id-ID" sz="2800" dirty="0" smtClean="0">
              <a:solidFill>
                <a:schemeClr val="tx1"/>
              </a:solidFill>
            </a:endParaRPr>
          </a:p>
          <a:p>
            <a:pPr marL="514350" indent="-514350" algn="l">
              <a:buAutoNum type="arabicPeriod"/>
            </a:pPr>
            <a:r>
              <a:rPr lang="id-ID" sz="2800" dirty="0">
                <a:solidFill>
                  <a:schemeClr val="tx1"/>
                </a:solidFill>
                <a:latin typeface="Times New Roman" pitchFamily="18" charset="0"/>
                <a:cs typeface="Times New Roman" pitchFamily="18" charset="0"/>
              </a:rPr>
              <a:t> </a:t>
            </a:r>
            <a:r>
              <a:rPr lang="id-ID" sz="2800" dirty="0">
                <a:solidFill>
                  <a:schemeClr val="tx1"/>
                </a:solidFill>
              </a:rPr>
              <a:t>Secara sekunder apresiasi sastra dapat berlangsung dengan teori tertentu baik teori apresiasi sastra maupun teori sastra. </a:t>
            </a:r>
            <a:endParaRPr lang="id-ID" sz="2800" dirty="0">
              <a:solidFill>
                <a:schemeClr val="tx1"/>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500042"/>
            <a:ext cx="8643998" cy="6143668"/>
          </a:xfrm>
        </p:spPr>
        <p:txBody>
          <a:bodyPr/>
          <a:lstStyle/>
          <a:p>
            <a:pPr lvl="0" algn="l"/>
            <a:r>
              <a:rPr lang="id-ID" sz="2800" dirty="0" smtClean="0">
                <a:solidFill>
                  <a:schemeClr val="tx1"/>
                </a:solidFill>
                <a:latin typeface="Times New Roman" pitchFamily="18" charset="0"/>
                <a:cs typeface="Times New Roman" pitchFamily="18" charset="0"/>
              </a:rPr>
              <a:t>3. Meskipun </a:t>
            </a:r>
            <a:r>
              <a:rPr lang="id-ID" sz="2800" dirty="0">
                <a:solidFill>
                  <a:schemeClr val="tx1"/>
                </a:solidFill>
                <a:latin typeface="Times New Roman" pitchFamily="18" charset="0"/>
                <a:cs typeface="Times New Roman" pitchFamily="18" charset="0"/>
              </a:rPr>
              <a:t>apresiasi sastra berlangsung secara individual, subjektif, dan momentan, percobaan terus-menerus dan berulang-ulang dapat memantapkan keberlangsungan apresiasi sastra</a:t>
            </a:r>
            <a:r>
              <a:rPr lang="id-ID" sz="2800" dirty="0" smtClean="0">
                <a:solidFill>
                  <a:schemeClr val="tx1"/>
                </a:solidFill>
                <a:latin typeface="Times New Roman" pitchFamily="18" charset="0"/>
                <a:cs typeface="Times New Roman" pitchFamily="18" charset="0"/>
              </a:rPr>
              <a:t>.</a:t>
            </a:r>
          </a:p>
          <a:p>
            <a:pPr lvl="0" algn="l"/>
            <a:endParaRPr lang="id-ID" sz="2800" dirty="0" smtClean="0">
              <a:solidFill>
                <a:schemeClr val="tx1"/>
              </a:solidFill>
              <a:latin typeface="Times New Roman" pitchFamily="18" charset="0"/>
              <a:cs typeface="Times New Roman" pitchFamily="18" charset="0"/>
            </a:endParaRPr>
          </a:p>
          <a:p>
            <a:pPr algn="l"/>
            <a:r>
              <a:rPr lang="id-ID" sz="2800" dirty="0" smtClean="0">
                <a:solidFill>
                  <a:schemeClr val="tx1"/>
                </a:solidFill>
                <a:latin typeface="Times New Roman" pitchFamily="18" charset="0"/>
                <a:cs typeface="Times New Roman" pitchFamily="18" charset="0"/>
              </a:rPr>
              <a:t>4. </a:t>
            </a:r>
            <a:r>
              <a:rPr lang="id-ID" sz="2800" dirty="0">
                <a:solidFill>
                  <a:schemeClr val="tx1"/>
                </a:solidFill>
              </a:rPr>
              <a:t>Perwujudan kegiatan apresiasi sastra bisa bermacam-macam dari satu saat kesaat lain dan dari satu orang keorang lain walaupun sastra yang diapresiasi sama dan dengan latihan-latihan yang sama pula.</a:t>
            </a:r>
          </a:p>
          <a:p>
            <a:pPr lvl="0" algn="l"/>
            <a:endParaRPr lang="id-ID" sz="2800" dirty="0">
              <a:solidFill>
                <a:schemeClr val="tx1"/>
              </a:solidFill>
              <a:latin typeface="Times New Roman" pitchFamily="18" charset="0"/>
              <a:cs typeface="Times New Roman" pitchFamily="18" charset="0"/>
            </a:endParaRPr>
          </a:p>
          <a:p>
            <a:pPr algn="l"/>
            <a:endParaRPr lang="id-ID" dirty="0">
              <a:solidFill>
                <a:schemeClr val="tx1"/>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Terima Kasih .......</a:t>
            </a:r>
            <a:endParaRPr lang="id-ID" dirty="0"/>
          </a:p>
        </p:txBody>
      </p:sp>
      <p:sp>
        <p:nvSpPr>
          <p:cNvPr id="4" name="Smiley Face 3"/>
          <p:cNvSpPr/>
          <p:nvPr/>
        </p:nvSpPr>
        <p:spPr>
          <a:xfrm>
            <a:off x="6858016" y="2285992"/>
            <a:ext cx="1285884" cy="10715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296</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GAMBARAN DASAR APRESIASI PROSA </vt:lpstr>
      <vt:lpstr> Pengertian apresiasi sastra</vt:lpstr>
      <vt:lpstr>Pokok persoalan sastra </vt:lpstr>
      <vt:lpstr>Wilayah garap apresiasi sastra</vt:lpstr>
      <vt:lpstr>Status kehadiran Apresiasi Sastra</vt:lpstr>
      <vt:lpstr>Slide 6</vt:lpstr>
      <vt:lpstr>Terima Kasih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GAMBARAN DASAR APRESIASI PROSA</dc:title>
  <dc:creator>user</dc:creator>
  <cp:lastModifiedBy>user</cp:lastModifiedBy>
  <cp:revision>7</cp:revision>
  <dcterms:created xsi:type="dcterms:W3CDTF">2014-04-01T06:28:21Z</dcterms:created>
  <dcterms:modified xsi:type="dcterms:W3CDTF">2014-04-01T07:02:45Z</dcterms:modified>
</cp:coreProperties>
</file>