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9840-26E1-49F5-ACC0-135174CD006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4F5D-754A-4473-88CB-783FCA5FB1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9840-26E1-49F5-ACC0-135174CD006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4F5D-754A-4473-88CB-783FCA5FB1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9840-26E1-49F5-ACC0-135174CD006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4F5D-754A-4473-88CB-783FCA5FB1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9840-26E1-49F5-ACC0-135174CD006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4F5D-754A-4473-88CB-783FCA5FB1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9840-26E1-49F5-ACC0-135174CD006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4F5D-754A-4473-88CB-783FCA5FB1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9840-26E1-49F5-ACC0-135174CD006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4F5D-754A-4473-88CB-783FCA5FB1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9840-26E1-49F5-ACC0-135174CD006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4F5D-754A-4473-88CB-783FCA5FB1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9840-26E1-49F5-ACC0-135174CD006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4F5D-754A-4473-88CB-783FCA5FB1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9840-26E1-49F5-ACC0-135174CD006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4F5D-754A-4473-88CB-783FCA5FB1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9840-26E1-49F5-ACC0-135174CD006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4F5D-754A-4473-88CB-783FCA5FB1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9840-26E1-49F5-ACC0-135174CD006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4F5D-754A-4473-88CB-783FCA5FB1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E9840-26E1-49F5-ACC0-135174CD006E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84F5D-754A-4473-88CB-783FCA5FB1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READING%20-%20TOEFL%20EXERCISE%203.p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Sequential Access Storage 4"/>
          <p:cNvSpPr/>
          <p:nvPr/>
        </p:nvSpPr>
        <p:spPr>
          <a:xfrm>
            <a:off x="609600" y="2362200"/>
            <a:ext cx="2286000" cy="914400"/>
          </a:xfrm>
          <a:prstGeom prst="flowChartMagneticTap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7772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SKILL 3: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spcBef>
                <a:spcPct val="50000"/>
              </a:spcBef>
              <a:defRPr/>
            </a:pP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UNSTATED DETAIL QUESTIONS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8458200" y="6477000"/>
            <a:ext cx="381000" cy="228600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Action Button: Back or Previous 6">
            <a:hlinkClick r:id="" action="ppaction://hlinkshowjump?jump=previousslide" highlightClick="1"/>
          </p:cNvPr>
          <p:cNvSpPr/>
          <p:nvPr/>
        </p:nvSpPr>
        <p:spPr>
          <a:xfrm>
            <a:off x="228600" y="6477000"/>
            <a:ext cx="457200" cy="22860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534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Test you to find an answer that is not stated or not mentioned or not true in the passage.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The type of question is that three of the answers are stated, mentioned, or true, while one answer is not.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200" dirty="0">
                <a:latin typeface="Times New Roman" pitchFamily="18" charset="0"/>
              </a:rPr>
              <a:t>Your job is to find the three incorrect answers and then choose the letter of the one remaining answer..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endParaRPr lang="en-US" sz="2200" dirty="0">
              <a:latin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US" sz="2200" dirty="0">
              <a:latin typeface="+mn-lt"/>
            </a:endParaRPr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458200" y="6477000"/>
            <a:ext cx="381000" cy="228600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228600" y="6477000"/>
            <a:ext cx="457200" cy="22860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8534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n-US" sz="1400" b="1" i="1" dirty="0">
                <a:latin typeface="Times New Roman" pitchFamily="18" charset="0"/>
                <a:cs typeface="Times New Roman" pitchFamily="18" charset="0"/>
              </a:rPr>
              <a:t>The passage:</a:t>
            </a:r>
          </a:p>
          <a:p>
            <a:pPr algn="just">
              <a:defRPr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The Florida Keys are a beautiful </a:t>
            </a:r>
            <a:r>
              <a:rPr lang="en-US" sz="1400" u="sng" dirty="0">
                <a:latin typeface="Times New Roman" pitchFamily="18" charset="0"/>
                <a:cs typeface="Times New Roman" pitchFamily="18" charset="0"/>
              </a:rPr>
              <a:t>chain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of almost 1,000 </a:t>
            </a:r>
            <a:r>
              <a:rPr lang="en-US" sz="1400" u="sng" dirty="0">
                <a:latin typeface="Times New Roman" pitchFamily="18" charset="0"/>
                <a:cs typeface="Times New Roman" pitchFamily="18" charset="0"/>
              </a:rPr>
              <a:t>coral and limestone islands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These islands form an </a:t>
            </a:r>
            <a:r>
              <a:rPr lang="en-US" sz="1400" u="sng" dirty="0">
                <a:latin typeface="Times New Roman" pitchFamily="18" charset="0"/>
                <a:cs typeface="Times New Roman" pitchFamily="18" charset="0"/>
              </a:rPr>
              <a:t>arc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that heads first southwest and then west from the mainland. U.S. Highway 1, called </a:t>
            </a:r>
            <a:r>
              <a:rPr lang="en-US" sz="1400" u="sng" dirty="0">
                <a:latin typeface="Times New Roman" pitchFamily="18" charset="0"/>
                <a:cs typeface="Times New Roman" pitchFamily="18" charset="0"/>
              </a:rPr>
              <a:t>the Overseas Highway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connects the main islands in the  chain. On this highway, it is necessary to cross </a:t>
            </a:r>
            <a:r>
              <a:rPr lang="en-US" sz="1400" u="sng" dirty="0">
                <a:latin typeface="Times New Roman" pitchFamily="18" charset="0"/>
                <a:cs typeface="Times New Roman" pitchFamily="18" charset="0"/>
              </a:rPr>
              <a:t>42 bridges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over the ocean to </a:t>
            </a:r>
            <a:r>
              <a:rPr lang="en-US" sz="1400" u="sng" dirty="0">
                <a:latin typeface="Times New Roman" pitchFamily="18" charset="0"/>
                <a:cs typeface="Times New Roman" pitchFamily="18" charset="0"/>
              </a:rPr>
              <a:t>cover the 159 miles from Miami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on the mainland, </a:t>
            </a:r>
            <a:r>
              <a:rPr lang="en-US" sz="1400" u="sng" dirty="0">
                <a:latin typeface="Times New Roman" pitchFamily="18" charset="0"/>
                <a:cs typeface="Times New Roman" pitchFamily="18" charset="0"/>
              </a:rPr>
              <a:t>to Key West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the farthest island on the highway and the  southernmost city in the United States.</a:t>
            </a:r>
          </a:p>
          <a:p>
            <a:pPr algn="just"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defRPr/>
            </a:pPr>
            <a:r>
              <a:rPr lang="en-US" sz="1400" b="1" i="1" dirty="0">
                <a:latin typeface="Times New Roman" pitchFamily="18" charset="0"/>
                <a:cs typeface="Times New Roman" pitchFamily="18" charset="0"/>
              </a:rPr>
              <a:t>The questions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defRPr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1. Which of the following is NOT mentioned about the Florida Keys?</a:t>
            </a:r>
          </a:p>
          <a:p>
            <a:pPr lvl="1" algn="just"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(A) The Florida Keys are a </a:t>
            </a:r>
            <a:r>
              <a:rPr lang="en-US" sz="1400" u="sng" dirty="0">
                <a:latin typeface="Times New Roman" pitchFamily="18" charset="0"/>
                <a:cs typeface="Times New Roman" pitchFamily="18" charset="0"/>
              </a:rPr>
              <a:t>chain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of islands.</a:t>
            </a:r>
          </a:p>
          <a:p>
            <a:pPr lvl="1" algn="just"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(B) The Florida Keys contain </a:t>
            </a:r>
            <a:r>
              <a:rPr lang="en-US" sz="1400" u="sng" dirty="0">
                <a:latin typeface="Times New Roman" pitchFamily="18" charset="0"/>
                <a:cs typeface="Times New Roman" pitchFamily="18" charset="0"/>
              </a:rPr>
              <a:t>coral and limestone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(C) The Florida Keys are in the shape of an </a:t>
            </a:r>
            <a:r>
              <a:rPr lang="en-US" sz="1400" u="sng" dirty="0">
                <a:latin typeface="Times New Roman" pitchFamily="18" charset="0"/>
                <a:cs typeface="Times New Roman" pitchFamily="18" charset="0"/>
              </a:rPr>
              <a:t>arc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(D) The Florida Keys are not all inhabited.</a:t>
            </a:r>
          </a:p>
          <a:p>
            <a:pPr lvl="1" algn="just"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2. Which of the following is NOT true about U.S. Highway 1?</a:t>
            </a:r>
          </a:p>
          <a:p>
            <a:pPr algn="just">
              <a:defRPr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(A) It is also known as </a:t>
            </a:r>
            <a:r>
              <a:rPr lang="en-US" sz="1400" u="sng" dirty="0">
                <a:latin typeface="Times New Roman" pitchFamily="18" charset="0"/>
                <a:cs typeface="Times New Roman" pitchFamily="18" charset="0"/>
              </a:rPr>
              <a:t>the Overseas Highway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(B) It joins all of the islands in the Florida Keys.</a:t>
            </a:r>
          </a:p>
          <a:p>
            <a:pPr lvl="1" algn="just"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(C) It has </a:t>
            </a:r>
            <a:r>
              <a:rPr lang="en-US" sz="1400" u="sng" dirty="0">
                <a:latin typeface="Times New Roman" pitchFamily="18" charset="0"/>
                <a:cs typeface="Times New Roman" pitchFamily="18" charset="0"/>
              </a:rPr>
              <a:t>more than 40 bridges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(D) It </a:t>
            </a:r>
            <a:r>
              <a:rPr lang="en-US" sz="1400" u="sng" dirty="0">
                <a:latin typeface="Times New Roman" pitchFamily="18" charset="0"/>
                <a:cs typeface="Times New Roman" pitchFamily="18" charset="0"/>
              </a:rPr>
              <a:t>connects Miami and Key West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defRPr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458200" y="6477000"/>
            <a:ext cx="381000" cy="228600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228600" y="6477000"/>
            <a:ext cx="457200" cy="22860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i="1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endParaRPr lang="en-US" sz="2000" i="1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828800"/>
            <a:ext cx="3429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000" dirty="0">
                <a:latin typeface="Times New Roman" pitchFamily="18" charset="0"/>
              </a:rPr>
              <a:t>How To Identify The </a:t>
            </a:r>
          </a:p>
          <a:p>
            <a:pPr marL="342900" indent="-342900" algn="l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000" dirty="0">
                <a:latin typeface="Times New Roman" pitchFamily="18" charset="0"/>
              </a:rPr>
              <a:t>Questions</a:t>
            </a:r>
          </a:p>
          <a:p>
            <a:pPr marL="342900" indent="-342900" algn="l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>
              <a:latin typeface="Times New Roman" pitchFamily="18" charset="0"/>
            </a:endParaRPr>
          </a:p>
          <a:p>
            <a:pPr marL="342900" indent="-342900" algn="l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>
              <a:latin typeface="Times New Roman" pitchFamily="18" charset="0"/>
            </a:endParaRPr>
          </a:p>
          <a:p>
            <a:pPr marL="342900" indent="-342900" algn="l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657600" y="1447800"/>
            <a:ext cx="5181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latin typeface="Times New Roman" pitchFamily="18" charset="0"/>
              </a:rPr>
              <a:t>Which of the following is not stated….?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latin typeface="Times New Roman" pitchFamily="18" charset="0"/>
              </a:rPr>
              <a:t>Which of the following is not mentioned…?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latin typeface="Times New Roman" pitchFamily="18" charset="0"/>
              </a:rPr>
              <a:t>Which of the following is not discussed…?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latin typeface="Times New Roman" pitchFamily="18" charset="0"/>
              </a:rPr>
              <a:t>All of the following are not true except…?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>
              <a:latin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>
              <a:latin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>
              <a:latin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0838" y="1447800"/>
            <a:ext cx="3306762" cy="2286000"/>
          </a:xfrm>
          <a:prstGeom prst="rect">
            <a:avLst/>
          </a:prstGeom>
          <a:noFill/>
          <a:ln w="9525">
            <a:solidFill>
              <a:srgbClr val="800000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657600" y="1447800"/>
            <a:ext cx="5381625" cy="2286000"/>
          </a:xfrm>
          <a:prstGeom prst="rect">
            <a:avLst/>
          </a:prstGeom>
          <a:noFill/>
          <a:ln w="9525">
            <a:solidFill>
              <a:srgbClr val="800000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81000" y="3962400"/>
            <a:ext cx="3048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000" dirty="0">
                <a:latin typeface="Times New Roman" pitchFamily="18" charset="0"/>
              </a:rPr>
              <a:t>Where to find the answer</a:t>
            </a:r>
          </a:p>
          <a:p>
            <a:pPr marL="342900" indent="-342900" algn="l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>
              <a:latin typeface="Times New Roman" pitchFamily="18" charset="0"/>
            </a:endParaRPr>
          </a:p>
          <a:p>
            <a:pPr marL="342900" indent="-342900" algn="l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>
              <a:latin typeface="Times New Roman" pitchFamily="18" charset="0"/>
            </a:endParaRPr>
          </a:p>
          <a:p>
            <a:pPr marL="342900" indent="-342900" algn="l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>
              <a:latin typeface="+mn-lt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733800" y="3962400"/>
            <a:ext cx="525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000" dirty="0">
                <a:latin typeface="Times New Roman" pitchFamily="18" charset="0"/>
              </a:rPr>
              <a:t>The answer to these questions are found in order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000" dirty="0">
                <a:latin typeface="Times New Roman" pitchFamily="18" charset="0"/>
              </a:rPr>
              <a:t> in the passage.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defRPr/>
            </a:pPr>
            <a:endParaRPr lang="en-US" sz="2000" dirty="0">
              <a:latin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charset="0"/>
              <a:buChar char="•"/>
              <a:defRPr/>
            </a:pPr>
            <a:endParaRPr lang="en-US" sz="2000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50838" y="3733800"/>
            <a:ext cx="3306762" cy="1295400"/>
          </a:xfrm>
          <a:prstGeom prst="rect">
            <a:avLst/>
          </a:prstGeom>
          <a:noFill/>
          <a:ln w="9525">
            <a:solidFill>
              <a:srgbClr val="800000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657600" y="3733800"/>
            <a:ext cx="5334000" cy="1295400"/>
          </a:xfrm>
          <a:prstGeom prst="rect">
            <a:avLst/>
          </a:prstGeom>
          <a:noFill/>
          <a:ln w="9525">
            <a:solidFill>
              <a:srgbClr val="800000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Action Button: Forward or Next 14">
            <a:hlinkClick r:id="" action="ppaction://hlinkshowjump?jump=nextslide" highlightClick="1"/>
          </p:cNvPr>
          <p:cNvSpPr/>
          <p:nvPr/>
        </p:nvSpPr>
        <p:spPr>
          <a:xfrm>
            <a:off x="8458200" y="6477000"/>
            <a:ext cx="381000" cy="228600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Action Button: Back or Previous 15">
            <a:hlinkClick r:id="" action="ppaction://hlinkshowjump?jump=previousslide" highlightClick="1"/>
          </p:cNvPr>
          <p:cNvSpPr/>
          <p:nvPr/>
        </p:nvSpPr>
        <p:spPr>
          <a:xfrm>
            <a:off x="228600" y="6477000"/>
            <a:ext cx="457200" cy="22860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81000" y="990600"/>
            <a:ext cx="8686800" cy="4572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b="1" dirty="0">
                <a:solidFill>
                  <a:schemeClr val="bg1"/>
                </a:solidFill>
              </a:rPr>
              <a:t>UNSTATED DETAILS QUESTION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8" grpId="0" animBg="1"/>
      <p:bldP spid="12" grpId="0"/>
      <p:bldP spid="13" grpId="0" animBg="1"/>
      <p:bldP spid="14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2819400"/>
            <a:ext cx="3429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000" dirty="0">
                <a:latin typeface="Times New Roman" pitchFamily="18" charset="0"/>
              </a:rPr>
              <a:t>How To Answer the questions?</a:t>
            </a:r>
          </a:p>
          <a:p>
            <a:pPr marL="342900" indent="-342900" algn="l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>
              <a:latin typeface="Times New Roman" pitchFamily="18" charset="0"/>
            </a:endParaRPr>
          </a:p>
          <a:p>
            <a:pPr marL="342900" indent="-342900" algn="l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>
              <a:latin typeface="Times New Roman" pitchFamily="18" charset="0"/>
            </a:endParaRPr>
          </a:p>
          <a:p>
            <a:pPr marL="342900" indent="-342900" algn="l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657600" y="1219200"/>
            <a:ext cx="5181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>
                <a:latin typeface="Times New Roman" pitchFamily="18" charset="0"/>
              </a:rPr>
              <a:t>Choose a key word in the questions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>
                <a:latin typeface="Times New Roman" pitchFamily="18" charset="0"/>
              </a:rPr>
              <a:t>Scan the appropriate place in the passage for the key word (or related idea)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>
                <a:latin typeface="Times New Roman" pitchFamily="18" charset="0"/>
              </a:rPr>
              <a:t>Read the sentence that contains the key word or idea carefully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>
                <a:latin typeface="Times New Roman" pitchFamily="18" charset="0"/>
              </a:rPr>
              <a:t>Look for the answer that are definitely true according to the passage. Eliminate those answer.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>
                <a:latin typeface="Times New Roman" pitchFamily="18" charset="0"/>
              </a:rPr>
              <a:t>Choose the answer that is not true or not discussed in the passage.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defRPr/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>
              <a:latin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0838" y="1219200"/>
            <a:ext cx="3319462" cy="4495800"/>
          </a:xfrm>
          <a:prstGeom prst="rect">
            <a:avLst/>
          </a:prstGeom>
          <a:noFill/>
          <a:ln w="9525">
            <a:solidFill>
              <a:srgbClr val="800000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657600" y="1219200"/>
            <a:ext cx="5257800" cy="4495800"/>
          </a:xfrm>
          <a:prstGeom prst="rect">
            <a:avLst/>
          </a:prstGeom>
          <a:noFill/>
          <a:ln w="9525">
            <a:solidFill>
              <a:srgbClr val="800000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8458200" y="6477000"/>
            <a:ext cx="381000" cy="228600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Action Button: Back or Previous 8">
            <a:hlinkClick r:id="" action="ppaction://hlinkshowjump?jump=previousslide" highlightClick="1"/>
          </p:cNvPr>
          <p:cNvSpPr/>
          <p:nvPr/>
        </p:nvSpPr>
        <p:spPr>
          <a:xfrm>
            <a:off x="228600" y="6477000"/>
            <a:ext cx="457200" cy="22860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2590800" y="2743200"/>
            <a:ext cx="373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TOEFL EXERCISE 3</a:t>
            </a:r>
            <a:endParaRPr lang="en-US" sz="22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endParaRPr lang="en-US" sz="2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endParaRPr lang="en-US" sz="22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Action Button: Forward or Next 2">
            <a:hlinkClick r:id="" action="ppaction://hlinkshowjump?jump=nextslide" highlightClick="1"/>
          </p:cNvPr>
          <p:cNvSpPr/>
          <p:nvPr/>
        </p:nvSpPr>
        <p:spPr>
          <a:xfrm>
            <a:off x="8458200" y="6477000"/>
            <a:ext cx="381000" cy="228600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228600" y="6477000"/>
            <a:ext cx="457200" cy="22860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3243263"/>
            <a:ext cx="1081088" cy="719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299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2021-05-04T04:38:11Z</dcterms:created>
  <dcterms:modified xsi:type="dcterms:W3CDTF">2021-05-04T04:42:26Z</dcterms:modified>
</cp:coreProperties>
</file>