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1" r:id="rId1"/>
    <p:sldMasterId id="2147483966" r:id="rId2"/>
  </p:sldMasterIdLst>
  <p:notesMasterIdLst>
    <p:notesMasterId r:id="rId22"/>
  </p:notesMasterIdLst>
  <p:sldIdLst>
    <p:sldId id="292" r:id="rId3"/>
    <p:sldId id="291" r:id="rId4"/>
    <p:sldId id="258" r:id="rId5"/>
    <p:sldId id="293" r:id="rId6"/>
    <p:sldId id="261" r:id="rId7"/>
    <p:sldId id="263" r:id="rId8"/>
    <p:sldId id="275" r:id="rId9"/>
    <p:sldId id="276" r:id="rId10"/>
    <p:sldId id="277" r:id="rId11"/>
    <p:sldId id="278" r:id="rId12"/>
    <p:sldId id="279" r:id="rId13"/>
    <p:sldId id="289" r:id="rId14"/>
    <p:sldId id="287" r:id="rId15"/>
    <p:sldId id="280" r:id="rId16"/>
    <p:sldId id="281" r:id="rId17"/>
    <p:sldId id="282" r:id="rId18"/>
    <p:sldId id="283" r:id="rId19"/>
    <p:sldId id="284" r:id="rId20"/>
    <p:sldId id="294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33CC"/>
    <a:srgbClr val="FFFF66"/>
    <a:srgbClr val="FFFFCC"/>
    <a:srgbClr val="EA3B0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66E57B-783A-415D-9117-19A171D09053}" type="datetimeFigureOut">
              <a:rPr lang="en-US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0BF76C2-C315-4939-94AE-D69ED1C4F1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68690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BF76C2-C315-4939-94AE-D69ED1C4F1C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C2DE2A-0724-4DBD-A1A4-46DF6A89073B}" type="slidenum">
              <a:rPr lang="en-GB"/>
              <a:pPr/>
              <a:t>4</a:t>
            </a:fld>
            <a:endParaRPr lang="en-GB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="1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2AB064-A191-4E0A-8F16-1B731E5FB14D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22DA11-F2BB-45A0-A6D2-49349E4681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F961FE-3EDC-4F4C-90A1-E4FBDB590224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156DD7-EC65-4333-B39C-68FA5082AB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07F13C-0FE0-4C12-A02D-E705F5FB231C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C6F60-EC63-41B2-BB27-6A03964022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B31F8-62A5-4538-AFAF-E0A2E1E0B8E3}" type="datetimeFigureOut">
              <a:rPr lang="en-US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7D56E-CDAE-4544-B953-738D2858E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2AB064-A191-4E0A-8F16-1B731E5FB14D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22DA11-F2BB-45A0-A6D2-49349E4681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F635C-B819-4223-A8BE-D0E66FCE394F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757B86-945E-4728-9A59-442B1CA48D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579E7-CA3B-4485-968F-781636A6CD06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0366F-A1F3-4C22-9696-C5B6E17B67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14649C-D4C7-4D42-8ED4-7EDE004068D5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26828A-9239-42F8-A3DA-3FC734B179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B440D9-9679-4228-9500-C5CD7D994A61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11C93B-2569-4186-8DFF-F1DC8FFF6C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432A76-EB98-4730-BC4F-B75C2E34DF7B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207607-38CC-4EC3-9500-AA71BF6DE1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A22ABC-A613-4698-8280-AB9DE9E9A854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2E98F-B4E8-493B-A965-7D4D79DF50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BF635C-B819-4223-A8BE-D0E66FCE394F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757B86-945E-4728-9A59-442B1CA48D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25D27F-A09C-456E-920C-15011259D9C5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668B69-3099-46D5-8152-1A7563D3B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8FA2EF-D86E-4E1C-AF22-9C8DA4D5DC21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F7E662-30CD-4490-8C37-3C24042FB0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F961FE-3EDC-4F4C-90A1-E4FBDB590224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156DD7-EC65-4333-B39C-68FA5082AB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07F13C-0FE0-4C12-A02D-E705F5FB231C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C6F60-EC63-41B2-BB27-6A03964022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D579E7-CA3B-4485-968F-781636A6CD06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30366F-A1F3-4C22-9696-C5B6E17B67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14649C-D4C7-4D42-8ED4-7EDE004068D5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26828A-9239-42F8-A3DA-3FC734B179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B440D9-9679-4228-9500-C5CD7D994A61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11C93B-2569-4186-8DFF-F1DC8FFF6C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432A76-EB98-4730-BC4F-B75C2E34DF7B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207607-38CC-4EC3-9500-AA71BF6DE1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A22ABC-A613-4698-8280-AB9DE9E9A854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E2E98F-B4E8-493B-A965-7D4D79DF50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25D27F-A09C-456E-920C-15011259D9C5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668B69-3099-46D5-8152-1A7563D3B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8FA2EF-D86E-4E1C-AF22-9C8DA4D5DC21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F7E662-30CD-4490-8C37-3C24042FB0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DD579E7-CA3B-4485-968F-781636A6CD06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30366F-A1F3-4C22-9696-C5B6E17B67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  <p:sldLayoutId id="214748395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DD579E7-CA3B-4485-968F-781636A6CD06}" type="datetimeFigureOut">
              <a:rPr lang="en-US" smtClean="0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30366F-A1F3-4C22-9696-C5B6E17B67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  <p:sldLayoutId id="2147483976" r:id="rId10"/>
    <p:sldLayoutId id="214748397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4c.PENILAIAN%20PSIKOMOTOR.ppt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28600"/>
            <a:ext cx="99060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AutoShape 7"/>
          <p:cNvSpPr>
            <a:spLocks noChangeArrowheads="1"/>
          </p:cNvSpPr>
          <p:nvPr/>
        </p:nvSpPr>
        <p:spPr bwMode="auto">
          <a:xfrm>
            <a:off x="1524000" y="228600"/>
            <a:ext cx="7456488" cy="1090613"/>
          </a:xfrm>
          <a:prstGeom prst="roundRect">
            <a:avLst>
              <a:gd name="adj" fmla="val 50000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r>
              <a:rPr lang="en-US" sz="2400" b="1" dirty="0">
                <a:solidFill>
                  <a:srgbClr val="002060"/>
                </a:solidFill>
                <a:latin typeface="Cambria" pitchFamily="18" charset="0"/>
              </a:rPr>
              <a:t>UNIVERSITAS NUSA CENDANA</a:t>
            </a:r>
          </a:p>
          <a:p>
            <a:r>
              <a:rPr lang="en-US" sz="2400" b="1" dirty="0">
                <a:solidFill>
                  <a:srgbClr val="002060"/>
                </a:solidFill>
                <a:latin typeface="Cambria" pitchFamily="18" charset="0"/>
              </a:rPr>
              <a:t>FAKULTAS KEGURUAN DAN ILMU PENDIDIKAN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Cambria" pitchFamily="18" charset="0"/>
              </a:rPr>
              <a:t>PROGRAM </a:t>
            </a:r>
            <a:r>
              <a:rPr lang="en-US" sz="2400" b="1" dirty="0">
                <a:solidFill>
                  <a:srgbClr val="002060"/>
                </a:solidFill>
                <a:latin typeface="Cambria" pitchFamily="18" charset="0"/>
              </a:rPr>
              <a:t>STUDI </a:t>
            </a:r>
            <a:r>
              <a:rPr lang="id-ID" sz="2400" b="1" dirty="0" smtClean="0">
                <a:solidFill>
                  <a:srgbClr val="002060"/>
                </a:solidFill>
                <a:latin typeface="Cambria" pitchFamily="18" charset="0"/>
              </a:rPr>
              <a:t>PENDIDIKAN </a:t>
            </a:r>
            <a:r>
              <a:rPr lang="en-US" sz="2400" b="1" dirty="0" smtClean="0">
                <a:solidFill>
                  <a:srgbClr val="002060"/>
                </a:solidFill>
                <a:latin typeface="Cambria" pitchFamily="18" charset="0"/>
              </a:rPr>
              <a:t>KIMIA</a:t>
            </a:r>
            <a:endParaRPr lang="en-US" sz="2400" b="1" dirty="0">
              <a:solidFill>
                <a:srgbClr val="002060"/>
              </a:solidFill>
              <a:latin typeface="Cambria" pitchFamily="18" charset="0"/>
            </a:endParaRPr>
          </a:p>
        </p:txBody>
      </p:sp>
      <p:sp>
        <p:nvSpPr>
          <p:cNvPr id="9220" name="WordArt 8"/>
          <p:cNvSpPr>
            <a:spLocks noChangeArrowheads="1" noChangeShapeType="1" noTextEdit="1"/>
          </p:cNvSpPr>
          <p:nvPr/>
        </p:nvSpPr>
        <p:spPr bwMode="auto">
          <a:xfrm>
            <a:off x="1981200" y="2286000"/>
            <a:ext cx="54102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PENILAIAN</a:t>
            </a:r>
          </a:p>
          <a:p>
            <a:pPr algn="ctr"/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AFEKTIF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3255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Contoh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Skala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Thurstone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Minat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terhadap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pelajaran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id-ID" dirty="0" smtClean="0">
                <a:solidFill>
                  <a:srgbClr val="FF0000"/>
                </a:solidFill>
              </a:rPr>
              <a:t>Biologi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20557" name="Group 77"/>
          <p:cNvGraphicFramePr>
            <a:graphicFrameLocks noGrp="1"/>
          </p:cNvGraphicFramePr>
          <p:nvPr>
            <p:ph idx="1"/>
          </p:nvPr>
        </p:nvGraphicFramePr>
        <p:xfrm>
          <a:off x="381000" y="1752600"/>
          <a:ext cx="8458200" cy="4611688"/>
        </p:xfrm>
        <a:graphic>
          <a:graphicData uri="http://schemas.openxmlformats.org/drawingml/2006/table">
            <a:tbl>
              <a:tblPr/>
              <a:tblGrid>
                <a:gridCol w="939800"/>
                <a:gridCol w="4541838"/>
                <a:gridCol w="314325"/>
                <a:gridCol w="469900"/>
                <a:gridCol w="390525"/>
                <a:gridCol w="469900"/>
                <a:gridCol w="469900"/>
                <a:gridCol w="469900"/>
                <a:gridCol w="392112"/>
              </a:tblGrid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</a:rPr>
                        <a:t>Pernyataan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Franklin Gothic Book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57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Saya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senang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belajar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Biologi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Pelajaran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Biologi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bermanfaat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105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Saya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berusaha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hadir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tiap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pelajaran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Biologi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Saya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berusaha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memiliki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buku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mapel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Biologi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Pelajaran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id-ID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Biologi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membosankan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731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rgbClr val="FF0000"/>
                </a:solidFill>
              </a:rPr>
              <a:t>Contoh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skala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Likert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Sikap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terhadap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pelajaran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id-ID" dirty="0" smtClean="0">
                <a:solidFill>
                  <a:srgbClr val="FF0000"/>
                </a:solidFill>
              </a:rPr>
              <a:t>Biologi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89138333"/>
              </p:ext>
            </p:extLst>
          </p:nvPr>
        </p:nvGraphicFramePr>
        <p:xfrm>
          <a:off x="457200" y="1676401"/>
          <a:ext cx="8458200" cy="4961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850"/>
                <a:gridCol w="5638800"/>
                <a:gridCol w="548217"/>
                <a:gridCol w="626533"/>
                <a:gridCol w="469900"/>
                <a:gridCol w="469900"/>
              </a:tblGrid>
              <a:tr h="83819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Pernyataan</a:t>
                      </a:r>
                      <a:endParaRPr lang="en-US" sz="2400" dirty="0" smtClean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SS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S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TS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400" dirty="0" smtClean="0"/>
                        <a:t>STS</a:t>
                      </a:r>
                      <a:endParaRPr lang="en-US" sz="24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71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Pelajaran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Biologi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bermanfaat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59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Pelajaran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Biologi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sulit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042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semua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harus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belajar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Biologi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826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Pelajaran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d-ID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Biologi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harus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dibuat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mudah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042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saya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menyenangkan</a:t>
                      </a:r>
                      <a:r>
                        <a:rPr kumimoji="0"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88" name="Rectangle 356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6356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l">
              <a:defRPr/>
            </a:pPr>
            <a:r>
              <a:rPr lang="en-US" sz="2800" dirty="0" smtClean="0">
                <a:ln>
                  <a:noFill/>
                </a:ln>
                <a:effectLst/>
                <a:latin typeface="Trebuchet MS" pitchFamily="34" charset="0"/>
              </a:rPr>
              <a:t/>
            </a:r>
            <a:br>
              <a:rPr lang="en-US" sz="2800" dirty="0" smtClean="0">
                <a:ln>
                  <a:noFill/>
                </a:ln>
                <a:effectLst/>
                <a:latin typeface="Trebuchet MS" pitchFamily="34" charset="0"/>
              </a:rPr>
            </a:br>
            <a:r>
              <a:rPr lang="en-US" sz="2800" dirty="0" err="1" smtClean="0">
                <a:ln>
                  <a:noFill/>
                </a:ln>
                <a:effectLst/>
                <a:latin typeface="Trebuchet MS" pitchFamily="34" charset="0"/>
              </a:rPr>
              <a:t>Contoh</a:t>
            </a:r>
            <a:r>
              <a:rPr lang="en-US" sz="2800" dirty="0" smtClean="0">
                <a:ln>
                  <a:noFill/>
                </a:ln>
                <a:effectLst/>
                <a:latin typeface="Trebuchet MS" pitchFamily="34" charset="0"/>
              </a:rPr>
              <a:t> </a:t>
            </a:r>
            <a:r>
              <a:rPr lang="en-US" sz="2800" dirty="0" err="1" smtClean="0">
                <a:ln>
                  <a:noFill/>
                </a:ln>
                <a:effectLst/>
                <a:latin typeface="Trebuchet MS" pitchFamily="34" charset="0"/>
              </a:rPr>
              <a:t>skala</a:t>
            </a:r>
            <a:r>
              <a:rPr lang="en-US" sz="2800" dirty="0" smtClean="0">
                <a:ln>
                  <a:noFill/>
                </a:ln>
                <a:effectLst/>
                <a:latin typeface="Trebuchet MS" pitchFamily="34" charset="0"/>
              </a:rPr>
              <a:t> </a:t>
            </a:r>
            <a:r>
              <a:rPr lang="en-US" sz="2800" dirty="0" err="1" smtClean="0">
                <a:ln>
                  <a:noFill/>
                </a:ln>
                <a:effectLst/>
                <a:latin typeface="Trebuchet MS" pitchFamily="34" charset="0"/>
              </a:rPr>
              <a:t>beda</a:t>
            </a:r>
            <a:r>
              <a:rPr lang="en-US" sz="2800" dirty="0" smtClean="0">
                <a:ln>
                  <a:noFill/>
                </a:ln>
                <a:effectLst/>
                <a:latin typeface="Trebuchet MS" pitchFamily="34" charset="0"/>
              </a:rPr>
              <a:t> </a:t>
            </a:r>
            <a:r>
              <a:rPr lang="en-US" sz="2800" dirty="0" err="1" smtClean="0">
                <a:ln>
                  <a:noFill/>
                </a:ln>
                <a:effectLst/>
                <a:latin typeface="Trebuchet MS" pitchFamily="34" charset="0"/>
              </a:rPr>
              <a:t>Semantik</a:t>
            </a:r>
            <a:r>
              <a:rPr lang="en-US" sz="2800" dirty="0" smtClean="0">
                <a:ln>
                  <a:noFill/>
                </a:ln>
                <a:effectLst/>
                <a:latin typeface="Trebuchet MS" pitchFamily="34" charset="0"/>
              </a:rPr>
              <a:t/>
            </a:r>
            <a:br>
              <a:rPr lang="en-US" sz="2800" dirty="0" smtClean="0">
                <a:ln>
                  <a:noFill/>
                </a:ln>
                <a:effectLst/>
                <a:latin typeface="Trebuchet MS" pitchFamily="34" charset="0"/>
              </a:rPr>
            </a:br>
            <a:r>
              <a:rPr lang="en-US" sz="2000" dirty="0" smtClean="0">
                <a:ln>
                  <a:noFill/>
                </a:ln>
                <a:effectLst/>
                <a:latin typeface="Trebuchet MS" pitchFamily="34" charset="0"/>
              </a:rPr>
              <a:t/>
            </a:r>
            <a:br>
              <a:rPr lang="en-US" sz="2000" dirty="0" smtClean="0">
                <a:ln>
                  <a:noFill/>
                </a:ln>
                <a:effectLst/>
                <a:latin typeface="Trebuchet MS" pitchFamily="34" charset="0"/>
              </a:rPr>
            </a:br>
            <a:r>
              <a:rPr lang="en-US" sz="2000" dirty="0" smtClean="0">
                <a:ln>
                  <a:noFill/>
                </a:ln>
                <a:effectLst/>
                <a:latin typeface="Trebuchet MS" pitchFamily="34" charset="0"/>
              </a:rPr>
              <a:t>Mata </a:t>
            </a:r>
            <a:r>
              <a:rPr lang="en-US" sz="2000" dirty="0" err="1" smtClean="0">
                <a:ln>
                  <a:noFill/>
                </a:ln>
                <a:effectLst/>
                <a:latin typeface="Trebuchet MS" pitchFamily="34" charset="0"/>
              </a:rPr>
              <a:t>pelajaran</a:t>
            </a:r>
            <a:r>
              <a:rPr lang="en-US" sz="2000" dirty="0" smtClean="0">
                <a:ln>
                  <a:noFill/>
                </a:ln>
                <a:effectLst/>
                <a:latin typeface="Trebuchet MS" pitchFamily="34" charset="0"/>
              </a:rPr>
              <a:t> </a:t>
            </a:r>
            <a:r>
              <a:rPr lang="id-ID" sz="2000" dirty="0" smtClean="0">
                <a:latin typeface="Trebuchet MS" pitchFamily="34" charset="0"/>
              </a:rPr>
              <a:t>Biologi</a:t>
            </a:r>
            <a:endParaRPr lang="en-US" sz="2800" dirty="0" smtClean="0">
              <a:ln>
                <a:noFill/>
              </a:ln>
              <a:effectLst/>
              <a:latin typeface="Trebuchet MS" pitchFamily="34" charset="0"/>
            </a:endParaRPr>
          </a:p>
        </p:txBody>
      </p:sp>
      <p:graphicFrame>
        <p:nvGraphicFramePr>
          <p:cNvPr id="44414" name="Group 382"/>
          <p:cNvGraphicFramePr>
            <a:graphicFrameLocks noGrp="1"/>
          </p:cNvGraphicFramePr>
          <p:nvPr>
            <p:ph type="tbl" idx="1"/>
          </p:nvPr>
        </p:nvGraphicFramePr>
        <p:xfrm>
          <a:off x="457200" y="1371600"/>
          <a:ext cx="8229600" cy="4686303"/>
        </p:xfrm>
        <a:graphic>
          <a:graphicData uri="http://schemas.openxmlformats.org/drawingml/2006/table">
            <a:tbl>
              <a:tblPr/>
              <a:tblGrid>
                <a:gridCol w="2362200"/>
                <a:gridCol w="533400"/>
                <a:gridCol w="533400"/>
                <a:gridCol w="457200"/>
                <a:gridCol w="457200"/>
                <a:gridCol w="457200"/>
                <a:gridCol w="457200"/>
                <a:gridCol w="533400"/>
                <a:gridCol w="2438400"/>
              </a:tblGrid>
              <a:tr h="560388">
                <a:tc>
                  <a:txBody>
                    <a:bodyPr/>
                    <a:lstStyle/>
                    <a:p>
                      <a:pPr marL="547688" marR="0" lvl="0" indent="-411163" algn="just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  <a:endParaRPr kumimoji="0" lang="sv-SE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11163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a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b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c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11163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d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e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11163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f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g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just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  <a:endParaRPr kumimoji="0" lang="sv-SE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547688" marR="0" lvl="0" indent="-411163" algn="just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Menyenangkan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11163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11163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just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Membosankan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547688" marR="0" lvl="0" indent="-411163" algn="just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Sulit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just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Mudah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547688" marR="0" lvl="0" indent="-411163" algn="just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Bermanfaat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just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Sia-sia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547688" marR="0" lvl="0" indent="-411163" algn="just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Menantang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just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Menjemukan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547688" marR="0" lvl="0" indent="-411163" algn="just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Banyak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ctr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v-SE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 </a:t>
                      </a:r>
                      <a:endParaRPr kumimoji="0" lang="sv-SE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47688" marR="0" lvl="0" indent="-411163" algn="just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</a:rPr>
                        <a:t>Sedikit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1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Title 1"/>
          <p:cNvPicPr>
            <a:picLocks noGrp="1" noChangeArrowheads="1"/>
          </p:cNvPicPr>
          <p:nvPr>
            <p:ph type="title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850" y="103188"/>
            <a:ext cx="8351838" cy="1039812"/>
          </a:xfrm>
          <a:solidFill>
            <a:srgbClr val="0033CC"/>
          </a:solidFill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4724400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algn="just" eaLnBrk="1" hangingPunct="1">
              <a:defRPr/>
            </a:pP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Setelah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instrumen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diperbaiki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selanjutnya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instrumen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dirakit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,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yaitu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menentukan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format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tata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letak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instrumen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,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urutan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pertanyaan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atau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pernyataan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Format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instrumen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harus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dibuat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menarik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,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sehingga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responden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tertarik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untuk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membaca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dan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mengisi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instrrumen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. </a:t>
            </a:r>
          </a:p>
          <a:p>
            <a:pPr algn="just" eaLnBrk="1" hangingPunct="1">
              <a:defRPr/>
            </a:pP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Format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instrumen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sebaiknya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tidak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terlalu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 </a:t>
            </a:r>
            <a:r>
              <a:rPr lang="en-US" sz="3200" dirty="0" err="1" smtClean="0">
                <a:solidFill>
                  <a:srgbClr val="FFFF00"/>
                </a:solidFill>
                <a:latin typeface="Trebuchet MS" pitchFamily="34" charset="0"/>
              </a:rPr>
              <a:t>padat</a:t>
            </a:r>
            <a:r>
              <a:rPr lang="en-US" sz="3200" dirty="0" smtClean="0">
                <a:solidFill>
                  <a:srgbClr val="FFFF00"/>
                </a:solidFill>
                <a:latin typeface="Trebuchet MS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smtClean="0">
                <a:solidFill>
                  <a:srgbClr val="FF0000"/>
                </a:solidFill>
              </a:rPr>
              <a:t>SISTEM PENSKORAN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/>
          <a:lstStyle/>
          <a:p>
            <a:pPr marL="549275" indent="-514350" eaLnBrk="1" hangingPunct="1">
              <a:buFont typeface="Wingdings" pitchFamily="2" charset="2"/>
              <a:buChar char="v"/>
            </a:pPr>
            <a:r>
              <a:rPr lang="en-US" sz="3600" dirty="0" err="1" smtClean="0"/>
              <a:t>Sistem</a:t>
            </a:r>
            <a:r>
              <a:rPr lang="en-US" sz="3600" dirty="0" smtClean="0"/>
              <a:t> </a:t>
            </a:r>
            <a:r>
              <a:rPr lang="en-US" sz="3600" dirty="0" err="1" smtClean="0"/>
              <a:t>penskoran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digunakan</a:t>
            </a:r>
            <a:r>
              <a:rPr lang="en-US" sz="3600" dirty="0" smtClean="0"/>
              <a:t> </a:t>
            </a:r>
            <a:r>
              <a:rPr lang="en-US" sz="3600" dirty="0" err="1" smtClean="0"/>
              <a:t>tergantung</a:t>
            </a:r>
            <a:r>
              <a:rPr lang="en-US" sz="3600" dirty="0" smtClean="0"/>
              <a:t> </a:t>
            </a:r>
            <a:r>
              <a:rPr lang="en-US" sz="3600" dirty="0" err="1" smtClean="0"/>
              <a:t>pada</a:t>
            </a:r>
            <a:r>
              <a:rPr lang="en-US" sz="3600" dirty="0" smtClean="0"/>
              <a:t> </a:t>
            </a:r>
            <a:r>
              <a:rPr lang="en-US" sz="3600" dirty="0" err="1" smtClean="0"/>
              <a:t>skala</a:t>
            </a:r>
            <a:r>
              <a:rPr lang="en-US" sz="3600" dirty="0" smtClean="0"/>
              <a:t> </a:t>
            </a:r>
            <a:r>
              <a:rPr lang="en-US" sz="3600" dirty="0" err="1" smtClean="0"/>
              <a:t>pengukuran</a:t>
            </a:r>
            <a:r>
              <a:rPr lang="en-US" sz="3600" dirty="0" smtClean="0"/>
              <a:t>.</a:t>
            </a:r>
          </a:p>
          <a:p>
            <a:pPr marL="549275" indent="-514350" eaLnBrk="1" hangingPunct="1">
              <a:buFont typeface="Wingdings 2" pitchFamily="18" charset="2"/>
              <a:buNone/>
            </a:pPr>
            <a:r>
              <a:rPr lang="en-US" sz="3600" dirty="0" smtClean="0"/>
              <a:t>	a</a:t>
            </a:r>
            <a:r>
              <a:rPr lang="en-US" sz="3600" b="1" dirty="0" smtClean="0"/>
              <a:t>. </a:t>
            </a:r>
            <a:r>
              <a:rPr lang="en-US" sz="3600" b="1" dirty="0" err="1" smtClean="0"/>
              <a:t>Skala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Thurstone</a:t>
            </a:r>
            <a:r>
              <a:rPr lang="en-US" sz="3600" b="1" dirty="0" smtClean="0"/>
              <a:t> </a:t>
            </a:r>
          </a:p>
          <a:p>
            <a:pPr marL="549275" indent="-514350" eaLnBrk="1" hangingPunct="1">
              <a:buFont typeface="Wingdings 2" pitchFamily="18" charset="2"/>
              <a:buNone/>
            </a:pPr>
            <a:r>
              <a:rPr lang="en-US" sz="3600" dirty="0" smtClean="0"/>
              <a:t>		</a:t>
            </a:r>
            <a:r>
              <a:rPr lang="en-US" sz="3600" dirty="0" err="1" smtClean="0"/>
              <a:t>tertinggi</a:t>
            </a:r>
            <a:r>
              <a:rPr lang="en-US" sz="3600" dirty="0" smtClean="0"/>
              <a:t>  7 </a:t>
            </a:r>
            <a:r>
              <a:rPr lang="en-US" sz="3600" dirty="0" err="1" smtClean="0"/>
              <a:t>terendah</a:t>
            </a:r>
            <a:r>
              <a:rPr lang="en-US" sz="3600" dirty="0" smtClean="0"/>
              <a:t> 1. </a:t>
            </a:r>
          </a:p>
          <a:p>
            <a:pPr marL="549275" indent="-514350" eaLnBrk="1" hangingPunct="1">
              <a:buFont typeface="Wingdings 2" pitchFamily="18" charset="2"/>
              <a:buNone/>
            </a:pPr>
            <a:r>
              <a:rPr lang="en-US" sz="3600" dirty="0" smtClean="0"/>
              <a:t>	b. </a:t>
            </a:r>
            <a:r>
              <a:rPr lang="en-US" sz="3600" dirty="0" err="1" smtClean="0"/>
              <a:t>Skala</a:t>
            </a:r>
            <a:r>
              <a:rPr lang="en-US" sz="3600" dirty="0" smtClean="0"/>
              <a:t> Beda </a:t>
            </a:r>
            <a:r>
              <a:rPr lang="en-US" sz="3600" dirty="0" err="1" smtClean="0"/>
              <a:t>Semantik</a:t>
            </a:r>
            <a:r>
              <a:rPr lang="en-US" sz="3600" dirty="0" smtClean="0"/>
              <a:t>, </a:t>
            </a:r>
          </a:p>
          <a:p>
            <a:pPr marL="549275" indent="-514350" eaLnBrk="1" hangingPunct="1">
              <a:buFont typeface="Wingdings 2" pitchFamily="18" charset="2"/>
              <a:buNone/>
            </a:pPr>
            <a:r>
              <a:rPr lang="en-US" sz="3600" dirty="0" smtClean="0"/>
              <a:t>        </a:t>
            </a:r>
            <a:r>
              <a:rPr lang="en-US" sz="3600" dirty="0" err="1" smtClean="0"/>
              <a:t>tertinggi</a:t>
            </a:r>
            <a:r>
              <a:rPr lang="en-US" sz="3600" dirty="0" smtClean="0"/>
              <a:t> 7 </a:t>
            </a:r>
            <a:r>
              <a:rPr lang="en-US" sz="3600" dirty="0" err="1" smtClean="0"/>
              <a:t>terendah</a:t>
            </a:r>
            <a:r>
              <a:rPr lang="en-US" sz="3600" dirty="0" smtClean="0"/>
              <a:t> 1. </a:t>
            </a:r>
          </a:p>
          <a:p>
            <a:pPr marL="549275" indent="-514350" eaLnBrk="1" hangingPunct="1">
              <a:buFont typeface="Wingdings 2" pitchFamily="18" charset="2"/>
              <a:buNone/>
            </a:pPr>
            <a:r>
              <a:rPr lang="en-US" sz="3600" dirty="0" smtClean="0"/>
              <a:t>	c. </a:t>
            </a:r>
            <a:r>
              <a:rPr lang="en-US" sz="3600" dirty="0" err="1" smtClean="0"/>
              <a:t>Skala</a:t>
            </a:r>
            <a:r>
              <a:rPr lang="en-US" sz="3600" dirty="0" smtClean="0"/>
              <a:t> </a:t>
            </a:r>
            <a:r>
              <a:rPr lang="en-US" sz="3600" dirty="0" err="1" smtClean="0"/>
              <a:t>Likert</a:t>
            </a:r>
            <a:r>
              <a:rPr lang="en-US" sz="3600" dirty="0" smtClean="0"/>
              <a:t>, </a:t>
            </a:r>
          </a:p>
          <a:p>
            <a:pPr marL="549275" indent="-514350" eaLnBrk="1" hangingPunct="1">
              <a:buFont typeface="Wingdings 2" pitchFamily="18" charset="2"/>
              <a:buNone/>
            </a:pPr>
            <a:r>
              <a:rPr lang="en-US" sz="3600" dirty="0" smtClean="0"/>
              <a:t>		 </a:t>
            </a:r>
            <a:r>
              <a:rPr lang="en-US" sz="3600" dirty="0" err="1" smtClean="0"/>
              <a:t>tertinggi</a:t>
            </a:r>
            <a:r>
              <a:rPr lang="en-US" sz="3600" dirty="0" smtClean="0"/>
              <a:t> 4  </a:t>
            </a:r>
            <a:r>
              <a:rPr lang="en-US" sz="3600" dirty="0" err="1" smtClean="0"/>
              <a:t>terendah</a:t>
            </a:r>
            <a:r>
              <a:rPr lang="en-US" sz="3600" dirty="0" smtClean="0"/>
              <a:t>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201613"/>
            <a:ext cx="7467600" cy="94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 smtClean="0">
                <a:solidFill>
                  <a:srgbClr val="EA3B04"/>
                </a:solidFill>
              </a:rPr>
              <a:t>TELAAH INSTRUMEN </a:t>
            </a:r>
            <a:endParaRPr lang="en-US" sz="5400" dirty="0">
              <a:solidFill>
                <a:srgbClr val="EA3B0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724400"/>
          </a:xfrm>
        </p:spPr>
        <p:txBody>
          <a:bodyPr>
            <a:noAutofit/>
          </a:bodyPr>
          <a:lstStyle/>
          <a:p>
            <a:pPr indent="-4763" algn="just" eaLnBrk="1" hangingPunct="1">
              <a:buFont typeface="Wingdings 2" pitchFamily="18" charset="2"/>
              <a:buNone/>
              <a:defRPr/>
            </a:pPr>
            <a:r>
              <a:rPr lang="en-US" sz="2400" dirty="0" err="1" smtClean="0">
                <a:latin typeface="Trebuchet MS" pitchFamily="34" charset="0"/>
              </a:rPr>
              <a:t>Penelaahan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instrumen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adalah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meneliti</a:t>
            </a:r>
            <a:r>
              <a:rPr lang="en-US" sz="2400" dirty="0" smtClean="0">
                <a:latin typeface="Trebuchet MS" pitchFamily="34" charset="0"/>
              </a:rPr>
              <a:t>, </a:t>
            </a:r>
            <a:r>
              <a:rPr lang="en-US" sz="2400" dirty="0" err="1" smtClean="0">
                <a:latin typeface="Trebuchet MS" pitchFamily="34" charset="0"/>
              </a:rPr>
              <a:t>apakah</a:t>
            </a:r>
            <a:r>
              <a:rPr lang="en-US" sz="2400" dirty="0" smtClean="0">
                <a:latin typeface="Trebuchet MS" pitchFamily="34" charset="0"/>
              </a:rPr>
              <a:t>:</a:t>
            </a:r>
          </a:p>
          <a:p>
            <a:pPr marL="795337" indent="-457200" algn="just" eaLnBrk="1" hangingPunct="1">
              <a:buClr>
                <a:schemeClr val="bg1"/>
              </a:buClr>
              <a:buSzTx/>
              <a:buFont typeface="+mj-lt"/>
              <a:buAutoNum type="arabicPeriod"/>
              <a:defRPr/>
            </a:pPr>
            <a:r>
              <a:rPr lang="en-US" sz="2400" dirty="0" smtClean="0">
                <a:latin typeface="Trebuchet MS" pitchFamily="34" charset="0"/>
              </a:rPr>
              <a:t>	</a:t>
            </a:r>
            <a:r>
              <a:rPr lang="en-US" sz="2400" dirty="0" err="1" smtClean="0">
                <a:latin typeface="Trebuchet MS" pitchFamily="34" charset="0"/>
              </a:rPr>
              <a:t>butir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pertanyaan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atau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pernyataan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sesuai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dengan</a:t>
            </a:r>
            <a:r>
              <a:rPr lang="en-US" sz="2400" dirty="0" smtClean="0">
                <a:latin typeface="Trebuchet MS" pitchFamily="34" charset="0"/>
              </a:rPr>
              <a:t> 	</a:t>
            </a:r>
            <a:r>
              <a:rPr lang="en-US" sz="2400" dirty="0" err="1" smtClean="0">
                <a:latin typeface="Trebuchet MS" pitchFamily="34" charset="0"/>
              </a:rPr>
              <a:t>indikator</a:t>
            </a:r>
            <a:r>
              <a:rPr lang="en-US" sz="2400" dirty="0" smtClean="0">
                <a:latin typeface="Trebuchet MS" pitchFamily="34" charset="0"/>
              </a:rPr>
              <a:t>,</a:t>
            </a:r>
          </a:p>
          <a:p>
            <a:pPr indent="-4763" algn="just" eaLnBrk="1" hangingPunct="1">
              <a:buClr>
                <a:schemeClr val="bg1"/>
              </a:buClr>
              <a:buSzTx/>
              <a:buFontTx/>
              <a:buChar char="•"/>
              <a:defRPr/>
            </a:pPr>
            <a:r>
              <a:rPr lang="en-US" sz="2400" dirty="0" smtClean="0">
                <a:latin typeface="Trebuchet MS" pitchFamily="34" charset="0"/>
              </a:rPr>
              <a:t>	</a:t>
            </a:r>
            <a:r>
              <a:rPr lang="en-US" sz="2400" dirty="0" err="1" smtClean="0">
                <a:latin typeface="Trebuchet MS" pitchFamily="34" charset="0"/>
              </a:rPr>
              <a:t>bahasa</a:t>
            </a:r>
            <a:r>
              <a:rPr lang="en-US" sz="2400" dirty="0" smtClean="0">
                <a:latin typeface="Trebuchet MS" pitchFamily="34" charset="0"/>
              </a:rPr>
              <a:t> yang </a:t>
            </a:r>
            <a:r>
              <a:rPr lang="en-US" sz="2400" dirty="0" err="1" smtClean="0">
                <a:latin typeface="Trebuchet MS" pitchFamily="34" charset="0"/>
              </a:rPr>
              <a:t>digunakan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komunikatif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dan</a:t>
            </a:r>
            <a:r>
              <a:rPr lang="en-US" sz="2400" dirty="0" smtClean="0">
                <a:latin typeface="Trebuchet MS" pitchFamily="34" charset="0"/>
              </a:rPr>
              <a:t>  </a:t>
            </a:r>
          </a:p>
          <a:p>
            <a:pPr indent="-4763" algn="just" eaLnBrk="1" hangingPunct="1">
              <a:buClr>
                <a:schemeClr val="bg1"/>
              </a:buClr>
              <a:buSzTx/>
              <a:buFontTx/>
              <a:buNone/>
              <a:defRPr/>
            </a:pPr>
            <a:r>
              <a:rPr lang="en-US" sz="2400" dirty="0" smtClean="0">
                <a:latin typeface="Trebuchet MS" pitchFamily="34" charset="0"/>
              </a:rPr>
              <a:t>		</a:t>
            </a:r>
            <a:r>
              <a:rPr lang="en-US" sz="2400" dirty="0" err="1" smtClean="0">
                <a:latin typeface="Trebuchet MS" pitchFamily="34" charset="0"/>
              </a:rPr>
              <a:t>menggunakan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tata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bahasa</a:t>
            </a:r>
            <a:r>
              <a:rPr lang="en-US" sz="2400" dirty="0" smtClean="0">
                <a:latin typeface="Trebuchet MS" pitchFamily="34" charset="0"/>
              </a:rPr>
              <a:t> yang </a:t>
            </a:r>
            <a:r>
              <a:rPr lang="en-US" sz="2400" dirty="0" err="1" smtClean="0">
                <a:latin typeface="Trebuchet MS" pitchFamily="34" charset="0"/>
              </a:rPr>
              <a:t>benar</a:t>
            </a:r>
            <a:r>
              <a:rPr lang="en-US" sz="2400" dirty="0" smtClean="0">
                <a:latin typeface="Trebuchet MS" pitchFamily="34" charset="0"/>
              </a:rPr>
              <a:t>,</a:t>
            </a:r>
          </a:p>
          <a:p>
            <a:pPr indent="-4763" algn="just" eaLnBrk="1" hangingPunct="1">
              <a:buClr>
                <a:schemeClr val="bg1"/>
              </a:buClr>
              <a:buSzTx/>
              <a:buFontTx/>
              <a:buChar char="•"/>
              <a:defRPr/>
            </a:pPr>
            <a:r>
              <a:rPr lang="en-US" sz="2400" dirty="0" smtClean="0">
                <a:latin typeface="Trebuchet MS" pitchFamily="34" charset="0"/>
              </a:rPr>
              <a:t>	</a:t>
            </a:r>
            <a:r>
              <a:rPr lang="en-US" sz="2400" dirty="0" err="1" smtClean="0">
                <a:latin typeface="Trebuchet MS" pitchFamily="34" charset="0"/>
              </a:rPr>
              <a:t>butir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per</a:t>
            </a:r>
            <a:r>
              <a:rPr lang="id-ID" sz="2400" dirty="0" smtClean="0">
                <a:latin typeface="Trebuchet MS" pitchFamily="34" charset="0"/>
              </a:rPr>
              <a:t>t</a:t>
            </a:r>
            <a:r>
              <a:rPr lang="en-US" sz="2400" smtClean="0">
                <a:latin typeface="Trebuchet MS" pitchFamily="34" charset="0"/>
              </a:rPr>
              <a:t>anyaan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atau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pernyataan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tidak</a:t>
            </a:r>
            <a:r>
              <a:rPr lang="en-US" sz="2400" dirty="0" smtClean="0">
                <a:latin typeface="Trebuchet MS" pitchFamily="34" charset="0"/>
              </a:rPr>
              <a:t> bias, </a:t>
            </a:r>
          </a:p>
          <a:p>
            <a:pPr indent="-4763" algn="just" eaLnBrk="1" hangingPunct="1">
              <a:buClr>
                <a:schemeClr val="bg1"/>
              </a:buClr>
              <a:buSzTx/>
              <a:buFontTx/>
              <a:buChar char="•"/>
              <a:defRPr/>
            </a:pPr>
            <a:r>
              <a:rPr lang="en-US" sz="2400" dirty="0" smtClean="0">
                <a:latin typeface="Trebuchet MS" pitchFamily="34" charset="0"/>
              </a:rPr>
              <a:t>	format </a:t>
            </a:r>
            <a:r>
              <a:rPr lang="en-US" sz="2400" dirty="0" err="1" smtClean="0">
                <a:latin typeface="Trebuchet MS" pitchFamily="34" charset="0"/>
              </a:rPr>
              <a:t>instrumen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menarik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untuk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dibaca</a:t>
            </a:r>
            <a:r>
              <a:rPr lang="en-US" sz="2400" dirty="0" smtClean="0">
                <a:latin typeface="Trebuchet MS" pitchFamily="34" charset="0"/>
              </a:rPr>
              <a:t>,</a:t>
            </a:r>
          </a:p>
          <a:p>
            <a:pPr indent="-4763" algn="just" eaLnBrk="1" hangingPunct="1">
              <a:buClr>
                <a:schemeClr val="bg1"/>
              </a:buClr>
              <a:buSzTx/>
              <a:buFontTx/>
              <a:buChar char="•"/>
              <a:defRPr/>
            </a:pPr>
            <a:r>
              <a:rPr lang="en-US" sz="2400" dirty="0" smtClean="0">
                <a:latin typeface="Trebuchet MS" pitchFamily="34" charset="0"/>
              </a:rPr>
              <a:t>	</a:t>
            </a:r>
            <a:r>
              <a:rPr lang="en-US" sz="2400" dirty="0" err="1" smtClean="0">
                <a:latin typeface="Trebuchet MS" pitchFamily="34" charset="0"/>
              </a:rPr>
              <a:t>pedoman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menjawab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atau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mengisi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instrumen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jelas</a:t>
            </a:r>
            <a:r>
              <a:rPr lang="en-US" sz="2400" dirty="0" smtClean="0">
                <a:latin typeface="Trebuchet MS" pitchFamily="34" charset="0"/>
              </a:rPr>
              <a:t>,  </a:t>
            </a:r>
          </a:p>
          <a:p>
            <a:pPr indent="-4763" algn="just" eaLnBrk="1" hangingPunct="1">
              <a:buClr>
                <a:schemeClr val="bg1"/>
              </a:buClr>
              <a:buSzTx/>
              <a:buFontTx/>
              <a:buChar char="•"/>
              <a:defRPr/>
            </a:pPr>
            <a:r>
              <a:rPr lang="en-US" sz="2400" dirty="0" smtClean="0">
                <a:latin typeface="Trebuchet MS" pitchFamily="34" charset="0"/>
              </a:rPr>
              <a:t>	</a:t>
            </a:r>
            <a:r>
              <a:rPr lang="en-US" sz="2400" dirty="0" err="1" smtClean="0">
                <a:latin typeface="Trebuchet MS" pitchFamily="34" charset="0"/>
              </a:rPr>
              <a:t>jumlah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butir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sudah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tepat</a:t>
            </a:r>
            <a:r>
              <a:rPr lang="en-US" sz="2400" dirty="0" smtClean="0">
                <a:latin typeface="Trebuchet MS" pitchFamily="34" charset="0"/>
              </a:rPr>
              <a:t>, </a:t>
            </a:r>
            <a:r>
              <a:rPr lang="en-US" sz="2400" dirty="0" err="1" smtClean="0">
                <a:latin typeface="Trebuchet MS" pitchFamily="34" charset="0"/>
              </a:rPr>
              <a:t>tidak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menjemukan</a:t>
            </a:r>
            <a:endParaRPr lang="en-US" sz="2400" dirty="0" smtClean="0">
              <a:latin typeface="Trebuchet MS" pitchFamily="34" charset="0"/>
            </a:endParaRPr>
          </a:p>
          <a:p>
            <a:pPr indent="-4763" algn="just" eaLnBrk="1" hangingPunct="1">
              <a:buClr>
                <a:schemeClr val="bg1"/>
              </a:buClr>
              <a:buSzTx/>
              <a:buFontTx/>
              <a:buNone/>
              <a:defRPr/>
            </a:pPr>
            <a:r>
              <a:rPr lang="en-US" sz="2400" dirty="0" smtClean="0">
                <a:latin typeface="Trebuchet MS" pitchFamily="34" charset="0"/>
              </a:rPr>
              <a:t>    </a:t>
            </a:r>
            <a:r>
              <a:rPr lang="en-US" sz="2400" dirty="0" err="1" smtClean="0">
                <a:latin typeface="Trebuchet MS" pitchFamily="34" charset="0"/>
              </a:rPr>
              <a:t>responden</a:t>
            </a:r>
            <a:endParaRPr lang="en-US" sz="2400" dirty="0" smtClean="0">
              <a:latin typeface="Trebuchet MS" pitchFamily="34" charset="0"/>
            </a:endParaRPr>
          </a:p>
          <a:p>
            <a:pPr indent="-4763" algn="just" eaLnBrk="1" hangingPunct="1">
              <a:buFontTx/>
              <a:buNone/>
              <a:defRPr/>
            </a:pPr>
            <a:r>
              <a:rPr lang="en-US" sz="2400" dirty="0" smtClean="0">
                <a:latin typeface="Trebuchet MS" pitchFamily="34" charset="0"/>
              </a:rPr>
              <a:t>    </a:t>
            </a:r>
          </a:p>
          <a:p>
            <a:pPr indent="-4763" algn="just" eaLnBrk="1" hangingPunct="1">
              <a:defRPr/>
            </a:pPr>
            <a:endParaRPr lang="en-US" sz="2400" dirty="0" smtClean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550" y="344488"/>
            <a:ext cx="7467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</a:rPr>
              <a:t>ANALISIS HASIL UJICOBA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696200" cy="50292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en-US" sz="2800" dirty="0" err="1" smtClean="0">
                <a:latin typeface="Trebuchet MS" pitchFamily="34" charset="0"/>
              </a:rPr>
              <a:t>Analisis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hasil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ujicoba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meliputi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variasi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jawaban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tiap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butir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pertanyaan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atau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pernyataan</a:t>
            </a:r>
            <a:r>
              <a:rPr lang="en-US" sz="2800" dirty="0" smtClean="0">
                <a:latin typeface="Trebuchet MS" pitchFamily="34" charset="0"/>
              </a:rPr>
              <a:t>.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2800" dirty="0" smtClean="0">
                <a:latin typeface="Trebuchet MS" pitchFamily="34" charset="0"/>
              </a:rPr>
              <a:t>1. </a:t>
            </a:r>
            <a:r>
              <a:rPr lang="en-US" sz="2800" dirty="0" err="1" smtClean="0">
                <a:latin typeface="Trebuchet MS" pitchFamily="34" charset="0"/>
              </a:rPr>
              <a:t>Daya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beda</a:t>
            </a:r>
            <a:r>
              <a:rPr lang="en-US" sz="2800" dirty="0" smtClean="0">
                <a:latin typeface="Trebuchet MS" pitchFamily="34" charset="0"/>
              </a:rPr>
              <a:t> minimal 0,30. </a:t>
            </a:r>
            <a:r>
              <a:rPr lang="en-US" sz="2800" dirty="0" err="1" smtClean="0">
                <a:latin typeface="Trebuchet MS" pitchFamily="34" charset="0"/>
              </a:rPr>
              <a:t>Apabila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daya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beda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butir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instrumen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lebih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dari</a:t>
            </a:r>
            <a:r>
              <a:rPr lang="en-US" sz="2800" dirty="0" smtClean="0">
                <a:latin typeface="Trebuchet MS" pitchFamily="34" charset="0"/>
              </a:rPr>
              <a:t> 0,30, </a:t>
            </a:r>
            <a:r>
              <a:rPr lang="en-US" sz="2800" dirty="0" err="1" smtClean="0">
                <a:latin typeface="Trebuchet MS" pitchFamily="34" charset="0"/>
              </a:rPr>
              <a:t>maka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butir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instrumen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tergolong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baik</a:t>
            </a:r>
            <a:r>
              <a:rPr lang="en-US" sz="2800" dirty="0" smtClean="0">
                <a:latin typeface="Trebuchet MS" pitchFamily="34" charset="0"/>
              </a:rPr>
              <a:t>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2800" dirty="0" smtClean="0">
                <a:latin typeface="Trebuchet MS" pitchFamily="34" charset="0"/>
              </a:rPr>
              <a:t>2. </a:t>
            </a:r>
            <a:r>
              <a:rPr lang="en-US" sz="2800" dirty="0" err="1" smtClean="0">
                <a:latin typeface="Trebuchet MS" pitchFamily="34" charset="0"/>
              </a:rPr>
              <a:t>Indeks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reliabilitas</a:t>
            </a:r>
            <a:r>
              <a:rPr lang="en-US" sz="2800" dirty="0" smtClean="0">
                <a:latin typeface="Trebuchet MS" pitchFamily="34" charset="0"/>
              </a:rPr>
              <a:t> minimal 0,70. </a:t>
            </a:r>
            <a:r>
              <a:rPr lang="en-US" sz="2800" dirty="0" err="1" smtClean="0">
                <a:latin typeface="Trebuchet MS" pitchFamily="34" charset="0"/>
              </a:rPr>
              <a:t>Apabila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indeks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ini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lebih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kecil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dari</a:t>
            </a:r>
            <a:r>
              <a:rPr lang="en-US" sz="2800" dirty="0" smtClean="0">
                <a:latin typeface="Trebuchet MS" pitchFamily="34" charset="0"/>
              </a:rPr>
              <a:t> 0,70, </a:t>
            </a:r>
            <a:r>
              <a:rPr lang="en-US" sz="2800" dirty="0" err="1" smtClean="0">
                <a:latin typeface="Trebuchet MS" pitchFamily="34" charset="0"/>
              </a:rPr>
              <a:t>kesalahan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pengukuran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akan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melebihi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batas</a:t>
            </a:r>
            <a:r>
              <a:rPr lang="en-US" sz="2800" dirty="0" smtClean="0">
                <a:latin typeface="Trebuchet MS" pitchFamily="34" charset="0"/>
              </a:rPr>
              <a:t>. </a:t>
            </a:r>
            <a:r>
              <a:rPr lang="en-US" sz="2800" dirty="0" err="1" smtClean="0">
                <a:latin typeface="Trebuchet MS" pitchFamily="34" charset="0"/>
              </a:rPr>
              <a:t>Oleh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karena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itu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diusahakan</a:t>
            </a:r>
            <a:r>
              <a:rPr lang="en-US" sz="2800" dirty="0" smtClean="0">
                <a:latin typeface="Trebuchet MS" pitchFamily="34" charset="0"/>
              </a:rPr>
              <a:t> agar </a:t>
            </a:r>
            <a:r>
              <a:rPr lang="en-US" sz="2800" dirty="0" err="1" smtClean="0">
                <a:latin typeface="Trebuchet MS" pitchFamily="34" charset="0"/>
              </a:rPr>
              <a:t>indeks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keandalan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instrumen</a:t>
            </a:r>
            <a:r>
              <a:rPr lang="en-US" sz="2800" dirty="0" smtClean="0">
                <a:latin typeface="Trebuchet MS" pitchFamily="34" charset="0"/>
              </a:rPr>
              <a:t> minimum 0,70. </a:t>
            </a:r>
          </a:p>
          <a:p>
            <a:pPr algn="just" eaLnBrk="1" hangingPunct="1"/>
            <a:endParaRPr lang="en-US" sz="2800" dirty="0" smtClean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FF0000"/>
                </a:solidFill>
              </a:rPr>
              <a:t>PENAFSIRAN HASIL PENGUKURAN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391400" cy="4632325"/>
          </a:xfrm>
        </p:spPr>
        <p:txBody>
          <a:bodyPr/>
          <a:lstStyle/>
          <a:p>
            <a:pPr marL="669925" indent="-533400" eaLnBrk="1" hangingPunct="1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n-US" sz="4000" dirty="0" smtClean="0"/>
              <a:t> </a:t>
            </a:r>
            <a:r>
              <a:rPr lang="en-US" sz="4000" dirty="0" err="1" smtClean="0"/>
              <a:t>K</a:t>
            </a:r>
            <a:r>
              <a:rPr lang="en-US" dirty="0" err="1" smtClean="0">
                <a:latin typeface="Trebuchet MS" pitchFamily="34" charset="0"/>
              </a:rPr>
              <a:t>ategori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hasil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pengukuran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sikap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atau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minat</a:t>
            </a:r>
            <a:r>
              <a:rPr lang="en-US" dirty="0" smtClean="0">
                <a:latin typeface="Trebuchet MS" pitchFamily="34" charset="0"/>
              </a:rPr>
              <a:t>.</a:t>
            </a:r>
          </a:p>
          <a:p>
            <a:pPr marL="669925" indent="-533400" eaLnBrk="1" hangingPunct="1">
              <a:buClr>
                <a:schemeClr val="bg1"/>
              </a:buClr>
              <a:buSzPct val="100000"/>
              <a:buFont typeface="Franklin Gothic Medium" pitchFamily="34" charset="0"/>
              <a:buAutoNum type="arabicPeriod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Sangat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Tinggi</a:t>
            </a:r>
            <a:endParaRPr lang="en-US" dirty="0" smtClean="0">
              <a:latin typeface="Trebuchet MS" pitchFamily="34" charset="0"/>
            </a:endParaRPr>
          </a:p>
          <a:p>
            <a:pPr marL="669925" indent="-533400" eaLnBrk="1" hangingPunct="1">
              <a:buClr>
                <a:schemeClr val="bg1"/>
              </a:buClr>
              <a:buSzPct val="100000"/>
              <a:buFont typeface="Franklin Gothic Medium" pitchFamily="34" charset="0"/>
              <a:buAutoNum type="arabicPeriod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Tinggi</a:t>
            </a:r>
            <a:endParaRPr lang="en-US" dirty="0" smtClean="0">
              <a:latin typeface="Trebuchet MS" pitchFamily="34" charset="0"/>
            </a:endParaRPr>
          </a:p>
          <a:p>
            <a:pPr marL="669925" indent="-533400" eaLnBrk="1" hangingPunct="1">
              <a:buClr>
                <a:schemeClr val="bg1"/>
              </a:buClr>
              <a:buSzPct val="100000"/>
              <a:buFont typeface="Franklin Gothic Medium" pitchFamily="34" charset="0"/>
              <a:buAutoNum type="arabicPeriod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Rendah</a:t>
            </a:r>
            <a:endParaRPr lang="en-US" dirty="0" smtClean="0">
              <a:latin typeface="Trebuchet MS" pitchFamily="34" charset="0"/>
            </a:endParaRPr>
          </a:p>
          <a:p>
            <a:pPr marL="669925" indent="-533400" eaLnBrk="1" hangingPunct="1">
              <a:buClr>
                <a:schemeClr val="bg1"/>
              </a:buClr>
              <a:buSzPct val="100000"/>
              <a:buFont typeface="Franklin Gothic Medium" pitchFamily="34" charset="0"/>
              <a:buAutoNum type="arabicPeriod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Sangat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Rendah</a:t>
            </a:r>
            <a:endParaRPr lang="en-US" dirty="0" smtClean="0">
              <a:latin typeface="Trebuchet MS" pitchFamily="34" charset="0"/>
            </a:endParaRPr>
          </a:p>
          <a:p>
            <a:pPr marL="669925" indent="-533400"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80" name="Group 32"/>
          <p:cNvGraphicFramePr>
            <a:graphicFrameLocks noGrp="1"/>
          </p:cNvGraphicFramePr>
          <p:nvPr>
            <p:ph idx="1"/>
          </p:nvPr>
        </p:nvGraphicFramePr>
        <p:xfrm>
          <a:off x="228600" y="1524000"/>
          <a:ext cx="8686800" cy="4803776"/>
        </p:xfrm>
        <a:graphic>
          <a:graphicData uri="http://schemas.openxmlformats.org/drawingml/2006/table">
            <a:tbl>
              <a:tblPr/>
              <a:tblGrid>
                <a:gridCol w="723900"/>
                <a:gridCol w="3924300"/>
                <a:gridCol w="4038600"/>
              </a:tblGrid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No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Skor peserta didik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Kategori   Sikap atau Minat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1.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Lebih besar dari   35   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Sangat tinggi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2.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28  sampai  35   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Tinggi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3.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20  sampai  27     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Rendah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</a:tr>
              <a:tr h="1130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4.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Kurang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dari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 20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Sangat rendah</a:t>
                      </a:r>
                      <a:endParaRPr kumimoji="0" lang="en-US" sz="3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</a:tbl>
          </a:graphicData>
        </a:graphic>
      </p:graphicFrame>
      <p:sp>
        <p:nvSpPr>
          <p:cNvPr id="19484" name="Text Box 33"/>
          <p:cNvSpPr txBox="1">
            <a:spLocks noChangeArrowheads="1"/>
          </p:cNvSpPr>
          <p:nvPr/>
        </p:nvSpPr>
        <p:spPr bwMode="auto">
          <a:xfrm>
            <a:off x="533400" y="457200"/>
            <a:ext cx="8001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chemeClr val="bg1"/>
                </a:solidFill>
              </a:rPr>
              <a:t>Contoh pengkategorian sikap – Skala Likert dengan 10 butir pernyataan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Ranah</a:t>
            </a:r>
            <a:r>
              <a:rPr lang="en-US" dirty="0" smtClean="0"/>
              <a:t> </a:t>
            </a:r>
            <a:r>
              <a:rPr lang="en-US" dirty="0" err="1" smtClean="0"/>
              <a:t>Psikomotor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3" action="ppaction://hlinkpres?slideindex=1&amp;slidetitle="/>
              </a:rPr>
              <a:t>4c.PENILAIAN PSIKOMOTOR.pptx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848600" cy="3581400"/>
          </a:xfrm>
        </p:spPr>
        <p:txBody>
          <a:bodyPr>
            <a:normAutofit/>
          </a:bodyPr>
          <a:lstStyle/>
          <a:p>
            <a:pPr marL="722313" indent="-457200" algn="just">
              <a:buFont typeface="+mj-lt"/>
              <a:buAutoNum type="arabicPeriod"/>
              <a:defRPr/>
            </a:pPr>
            <a:r>
              <a:rPr lang="en-US" sz="3200" b="1" dirty="0" err="1" smtClean="0">
                <a:solidFill>
                  <a:srgbClr val="000066"/>
                </a:solidFill>
              </a:rPr>
              <a:t>memiliki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kesamaan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pemahaman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mengenai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ranah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afektif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dan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cara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penilaiannya</a:t>
            </a:r>
            <a:endParaRPr lang="en-US" sz="3200" b="1" dirty="0" smtClean="0">
              <a:solidFill>
                <a:srgbClr val="000066"/>
              </a:solidFill>
            </a:endParaRPr>
          </a:p>
          <a:p>
            <a:pPr marL="722313" indent="-457200" algn="just">
              <a:buFont typeface="+mj-lt"/>
              <a:buAutoNum type="arabicPeriod"/>
              <a:defRPr/>
            </a:pPr>
            <a:r>
              <a:rPr lang="en-US" sz="3200" b="1" dirty="0" err="1" smtClean="0">
                <a:solidFill>
                  <a:srgbClr val="000066"/>
                </a:solidFill>
              </a:rPr>
              <a:t>mampu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mengembangkan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perangkat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penilaian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afektif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</a:p>
          <a:p>
            <a:pPr marL="419100" indent="-382588" eaLnBrk="1" hangingPunct="1">
              <a:buFont typeface="Wingdings 2" pitchFamily="18" charset="2"/>
              <a:buChar char=""/>
              <a:defRPr/>
            </a:pPr>
            <a:endParaRPr lang="en-US" sz="2400" dirty="0" smtClean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143000" y="457200"/>
            <a:ext cx="701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latin typeface="Comic Sans MS" pitchFamily="66" charset="0"/>
              </a:rPr>
              <a:t>TUJUAN PEMBELAJARAN</a:t>
            </a:r>
            <a:endParaRPr lang="en-US" sz="3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848600" cy="4648200"/>
          </a:xfrm>
        </p:spPr>
        <p:txBody>
          <a:bodyPr/>
          <a:lstStyle/>
          <a:p>
            <a:pPr marL="419100" indent="-382588" algn="just" eaLnBrk="1" hangingPunct="1">
              <a:buFont typeface="Wingdings 2" pitchFamily="18" charset="2"/>
              <a:buChar char=""/>
            </a:pPr>
            <a:r>
              <a:rPr lang="en-US" sz="2400" dirty="0" err="1" smtClean="0">
                <a:latin typeface="Trebuchet MS" pitchFamily="34" charset="0"/>
              </a:rPr>
              <a:t>Ranah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afektif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mencakup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watak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perilaku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seperti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perasaan</a:t>
            </a:r>
            <a:r>
              <a:rPr lang="en-US" sz="2400" dirty="0" smtClean="0">
                <a:latin typeface="Trebuchet MS" pitchFamily="34" charset="0"/>
              </a:rPr>
              <a:t>, </a:t>
            </a:r>
            <a:r>
              <a:rPr lang="en-US" sz="2400" dirty="0" err="1" smtClean="0">
                <a:latin typeface="Trebuchet MS" pitchFamily="34" charset="0"/>
              </a:rPr>
              <a:t>minat</a:t>
            </a:r>
            <a:r>
              <a:rPr lang="en-US" sz="2400" dirty="0" smtClean="0">
                <a:latin typeface="Trebuchet MS" pitchFamily="34" charset="0"/>
              </a:rPr>
              <a:t>, </a:t>
            </a:r>
            <a:r>
              <a:rPr lang="en-US" sz="2400" dirty="0" err="1" smtClean="0">
                <a:latin typeface="Trebuchet MS" pitchFamily="34" charset="0"/>
              </a:rPr>
              <a:t>sikap</a:t>
            </a:r>
            <a:r>
              <a:rPr lang="en-US" sz="2400" dirty="0" smtClean="0">
                <a:latin typeface="Trebuchet MS" pitchFamily="34" charset="0"/>
              </a:rPr>
              <a:t>, </a:t>
            </a:r>
            <a:r>
              <a:rPr lang="en-US" sz="2400" dirty="0" err="1" smtClean="0">
                <a:latin typeface="Trebuchet MS" pitchFamily="34" charset="0"/>
              </a:rPr>
              <a:t>emosi</a:t>
            </a:r>
            <a:r>
              <a:rPr lang="en-US" sz="2400" dirty="0" smtClean="0">
                <a:latin typeface="Trebuchet MS" pitchFamily="34" charset="0"/>
              </a:rPr>
              <a:t>, </a:t>
            </a:r>
            <a:r>
              <a:rPr lang="en-US" sz="2400" dirty="0" err="1" smtClean="0">
                <a:latin typeface="Trebuchet MS" pitchFamily="34" charset="0"/>
              </a:rPr>
              <a:t>atau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nilai</a:t>
            </a:r>
            <a:r>
              <a:rPr lang="en-US" sz="2400" dirty="0" smtClean="0">
                <a:latin typeface="Trebuchet MS" pitchFamily="34" charset="0"/>
              </a:rPr>
              <a:t>. </a:t>
            </a:r>
          </a:p>
          <a:p>
            <a:pPr marL="419100" indent="-382588" algn="just" eaLnBrk="1" hangingPunct="1">
              <a:buFont typeface="Wingdings 2" pitchFamily="18" charset="2"/>
              <a:buNone/>
            </a:pPr>
            <a:endParaRPr lang="en-US" sz="1200" dirty="0" smtClean="0">
              <a:latin typeface="Trebuchet MS" pitchFamily="34" charset="0"/>
            </a:endParaRPr>
          </a:p>
          <a:p>
            <a:pPr marL="419100" indent="-382588" algn="just" eaLnBrk="1" hangingPunct="1">
              <a:buFont typeface="Wingdings 2" pitchFamily="18" charset="2"/>
              <a:buChar char=""/>
            </a:pPr>
            <a:r>
              <a:rPr lang="en-US" sz="2400" dirty="0" smtClean="0">
                <a:latin typeface="Trebuchet MS" pitchFamily="34" charset="0"/>
              </a:rPr>
              <a:t>Andersen (1981), </a:t>
            </a:r>
            <a:r>
              <a:rPr lang="en-US" sz="2400" dirty="0" err="1" smtClean="0">
                <a:latin typeface="Trebuchet MS" pitchFamily="34" charset="0"/>
              </a:rPr>
              <a:t>perilaku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seseorang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adalah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tipikal</a:t>
            </a:r>
            <a:endParaRPr lang="en-US" sz="2400" dirty="0" smtClean="0">
              <a:latin typeface="Trebuchet MS" pitchFamily="34" charset="0"/>
            </a:endParaRPr>
          </a:p>
          <a:p>
            <a:pPr marL="419100" indent="-382588" algn="just" eaLnBrk="1" hangingPunct="1">
              <a:buFont typeface="Wingdings 2" pitchFamily="18" charset="2"/>
              <a:buChar char=""/>
            </a:pPr>
            <a:endParaRPr lang="en-US" sz="1200" dirty="0" smtClean="0">
              <a:latin typeface="Trebuchet MS" pitchFamily="34" charset="0"/>
            </a:endParaRPr>
          </a:p>
          <a:p>
            <a:pPr marL="419100" indent="-382588" algn="just" eaLnBrk="1" hangingPunct="1">
              <a:buFont typeface="Wingdings 2" pitchFamily="18" charset="2"/>
              <a:buChar char=""/>
            </a:pPr>
            <a:r>
              <a:rPr lang="en-US" sz="2400" dirty="0" err="1" smtClean="0">
                <a:latin typeface="Trebuchet MS" pitchFamily="34" charset="0"/>
              </a:rPr>
              <a:t>Popham</a:t>
            </a:r>
            <a:r>
              <a:rPr lang="en-US" sz="2400" dirty="0" smtClean="0">
                <a:latin typeface="Trebuchet MS" pitchFamily="34" charset="0"/>
              </a:rPr>
              <a:t> (1995), </a:t>
            </a:r>
            <a:r>
              <a:rPr lang="en-US" sz="2400" dirty="0" err="1" smtClean="0">
                <a:latin typeface="Trebuchet MS" pitchFamily="34" charset="0"/>
              </a:rPr>
              <a:t>ranah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afektif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menentukan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keberhasilan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belajar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seseorang</a:t>
            </a:r>
            <a:r>
              <a:rPr lang="en-US" sz="2400" dirty="0" smtClean="0">
                <a:latin typeface="Trebuchet MS" pitchFamily="34" charset="0"/>
              </a:rPr>
              <a:t>. Orang yang </a:t>
            </a:r>
            <a:r>
              <a:rPr lang="en-US" sz="2400" dirty="0" err="1" smtClean="0">
                <a:latin typeface="Trebuchet MS" pitchFamily="34" charset="0"/>
              </a:rPr>
              <a:t>tidak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memiliki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minat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pada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pelajaran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tertentu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sulit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untuk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mencapai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kerhasilan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studi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secara</a:t>
            </a:r>
            <a:r>
              <a:rPr lang="en-US" sz="2400" dirty="0" smtClean="0">
                <a:latin typeface="Trebuchet MS" pitchFamily="34" charset="0"/>
              </a:rPr>
              <a:t> optimal.  </a:t>
            </a:r>
            <a:r>
              <a:rPr lang="en-US" sz="2400" dirty="0" err="1" smtClean="0">
                <a:latin typeface="Trebuchet MS" pitchFamily="34" charset="0"/>
              </a:rPr>
              <a:t>Seseorang</a:t>
            </a:r>
            <a:r>
              <a:rPr lang="en-US" sz="2400" dirty="0" smtClean="0">
                <a:latin typeface="Trebuchet MS" pitchFamily="34" charset="0"/>
              </a:rPr>
              <a:t> yang  </a:t>
            </a:r>
            <a:r>
              <a:rPr lang="en-US" sz="2400" dirty="0" err="1" smtClean="0">
                <a:latin typeface="Trebuchet MS" pitchFamily="34" charset="0"/>
              </a:rPr>
              <a:t>berminat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dalam</a:t>
            </a:r>
            <a:r>
              <a:rPr lang="en-US" sz="2400" dirty="0" smtClean="0">
                <a:latin typeface="Trebuchet MS" pitchFamily="34" charset="0"/>
              </a:rPr>
              <a:t>  </a:t>
            </a:r>
            <a:r>
              <a:rPr lang="en-US" sz="2400" dirty="0" err="1" smtClean="0">
                <a:latin typeface="Trebuchet MS" pitchFamily="34" charset="0"/>
              </a:rPr>
              <a:t>suatu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mata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pelajaran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diharapkan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akan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mencapai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hasil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pembelajaran</a:t>
            </a:r>
            <a:r>
              <a:rPr lang="en-US" sz="2400" dirty="0" smtClean="0">
                <a:latin typeface="Trebuchet MS" pitchFamily="34" charset="0"/>
              </a:rPr>
              <a:t> yang optimal.</a:t>
            </a:r>
          </a:p>
          <a:p>
            <a:pPr marL="419100" indent="-382588" algn="just" eaLnBrk="1" hangingPunct="1">
              <a:buFont typeface="Wingdings 2" pitchFamily="18" charset="2"/>
              <a:buChar char=""/>
            </a:pPr>
            <a:endParaRPr lang="en-US" sz="1200" dirty="0" smtClean="0">
              <a:latin typeface="Trebuchet MS" pitchFamily="34" charset="0"/>
            </a:endParaRPr>
          </a:p>
          <a:p>
            <a:pPr marL="419100" indent="-382588" algn="just" eaLnBrk="1" hangingPunct="1">
              <a:buFont typeface="Wingdings 2" pitchFamily="18" charset="2"/>
              <a:buChar char=""/>
            </a:pPr>
            <a:endParaRPr lang="en-US" sz="2400" dirty="0" smtClean="0">
              <a:latin typeface="Trebuchet MS" pitchFamily="34" charset="0"/>
            </a:endParaRPr>
          </a:p>
          <a:p>
            <a:pPr marL="419100" indent="-382588" algn="just" eaLnBrk="1" hangingPunct="1">
              <a:buFont typeface="Wingdings 2" pitchFamily="18" charset="2"/>
              <a:buChar char=""/>
            </a:pPr>
            <a:endParaRPr lang="en-US" sz="2400" dirty="0" smtClean="0">
              <a:latin typeface="Trebuchet MS" pitchFamily="34" charset="0"/>
            </a:endParaRP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1143000" y="457200"/>
            <a:ext cx="701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chemeClr val="bg1"/>
                </a:solidFill>
                <a:latin typeface="Comic Sans MS" pitchFamily="66" charset="0"/>
              </a:rPr>
              <a:t>HAKIKAT RANAH AFEKTIF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6477000" y="3048000"/>
            <a:ext cx="2209800" cy="2655888"/>
          </a:xfrm>
          <a:prstGeom prst="rect">
            <a:avLst/>
          </a:prstGeom>
          <a:solidFill>
            <a:srgbClr val="D9BF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FB7FF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</a:pPr>
            <a:r>
              <a:rPr kumimoji="1"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CHARACTERIZATION</a:t>
            </a:r>
          </a:p>
          <a:p>
            <a:pPr algn="ctr"/>
            <a:endParaRPr lang="en-US" sz="16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/>
            <a:endParaRPr lang="en-US" sz="1600">
              <a:solidFill>
                <a:srgbClr val="A3C303"/>
              </a:solidFill>
              <a:latin typeface="Arial" charset="0"/>
            </a:endParaRPr>
          </a:p>
          <a:p>
            <a:pPr algn="ctr"/>
            <a:r>
              <a:rPr lang="en-US" sz="1600" b="1">
                <a:latin typeface="Arial" charset="0"/>
              </a:rPr>
              <a:t>Menjadikan</a:t>
            </a:r>
          </a:p>
          <a:p>
            <a:pPr algn="ctr"/>
            <a:r>
              <a:rPr lang="en-US" sz="1600" b="1">
                <a:latin typeface="Arial" charset="0"/>
              </a:rPr>
              <a:t> pola hidup</a:t>
            </a:r>
          </a:p>
        </p:txBody>
      </p:sp>
      <p:sp>
        <p:nvSpPr>
          <p:cNvPr id="95237" name="Rectangle 5"/>
          <p:cNvSpPr>
            <a:spLocks noChangeArrowheads="1"/>
          </p:cNvSpPr>
          <p:nvPr/>
        </p:nvSpPr>
        <p:spPr bwMode="auto">
          <a:xfrm>
            <a:off x="4724400" y="3429000"/>
            <a:ext cx="1733550" cy="2332038"/>
          </a:xfrm>
          <a:prstGeom prst="rect">
            <a:avLst/>
          </a:prstGeom>
          <a:solidFill>
            <a:srgbClr val="D9BF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FB7FF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</a:pPr>
            <a:r>
              <a:rPr kumimoji="1"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ORGANIZATION</a:t>
            </a:r>
          </a:p>
          <a:p>
            <a:pPr algn="ctr">
              <a:spcBef>
                <a:spcPct val="30000"/>
              </a:spcBef>
            </a:pPr>
            <a:endParaRPr kumimoji="1" lang="en-US" sz="16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spcBef>
                <a:spcPct val="30000"/>
              </a:spcBef>
            </a:pPr>
            <a:r>
              <a:rPr kumimoji="1" lang="en-US" sz="1600" b="1">
                <a:latin typeface="Arial" charset="0"/>
              </a:rPr>
              <a:t>Mengatur diri</a:t>
            </a:r>
          </a:p>
          <a:p>
            <a:pPr algn="ctr"/>
            <a:endParaRPr lang="en-US" sz="1600" b="1">
              <a:latin typeface="Arial" charset="0"/>
            </a:endParaRPr>
          </a:p>
        </p:txBody>
      </p:sp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3409950" y="3810000"/>
            <a:ext cx="1295400" cy="2008188"/>
          </a:xfrm>
          <a:prstGeom prst="rect">
            <a:avLst/>
          </a:prstGeom>
          <a:solidFill>
            <a:srgbClr val="D9BF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FB7FF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</a:pPr>
            <a:r>
              <a:rPr kumimoji="1"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VALUING</a:t>
            </a:r>
          </a:p>
          <a:p>
            <a:pPr algn="ctr">
              <a:spcBef>
                <a:spcPct val="30000"/>
              </a:spcBef>
            </a:pPr>
            <a:endParaRPr kumimoji="1" lang="en-US" sz="16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spcBef>
                <a:spcPct val="30000"/>
              </a:spcBef>
            </a:pPr>
            <a:r>
              <a:rPr kumimoji="1" lang="en-US" sz="1600" b="1">
                <a:latin typeface="Arial" charset="0"/>
              </a:rPr>
              <a:t>menghargai</a:t>
            </a:r>
          </a:p>
          <a:p>
            <a:pPr algn="ctr"/>
            <a:endParaRPr lang="en-US" sz="1600">
              <a:latin typeface="Arial" charset="0"/>
            </a:endParaRPr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>
            <a:off x="1866900" y="4191000"/>
            <a:ext cx="1524000" cy="1684338"/>
          </a:xfrm>
          <a:prstGeom prst="rect">
            <a:avLst/>
          </a:prstGeom>
          <a:solidFill>
            <a:srgbClr val="D9BF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FB7FF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</a:pPr>
            <a:r>
              <a:rPr kumimoji="1"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RESPONDING</a:t>
            </a:r>
          </a:p>
          <a:p>
            <a:pPr algn="ctr">
              <a:spcBef>
                <a:spcPct val="30000"/>
              </a:spcBef>
            </a:pPr>
            <a:endParaRPr kumimoji="1" lang="en-US" sz="16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>
              <a:spcBef>
                <a:spcPct val="30000"/>
              </a:spcBef>
            </a:pPr>
            <a:r>
              <a:rPr kumimoji="1" lang="en-US" sz="1600" b="1">
                <a:latin typeface="Arial" charset="0"/>
              </a:rPr>
              <a:t>menanggapi</a:t>
            </a:r>
          </a:p>
          <a:p>
            <a:pPr algn="ctr"/>
            <a:endParaRPr lang="en-US" sz="1600">
              <a:latin typeface="Arial" charset="0"/>
            </a:endParaRPr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552450" y="4648200"/>
            <a:ext cx="1295400" cy="1295400"/>
          </a:xfrm>
          <a:prstGeom prst="rect">
            <a:avLst/>
          </a:prstGeom>
          <a:solidFill>
            <a:srgbClr val="D9BFFF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CFB7FF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</a:pPr>
            <a:r>
              <a:rPr kumimoji="1"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RECEIVING</a:t>
            </a:r>
          </a:p>
          <a:p>
            <a:pPr algn="ctr">
              <a:spcBef>
                <a:spcPct val="30000"/>
              </a:spcBef>
            </a:pPr>
            <a:endParaRPr kumimoji="1" lang="en-US" sz="1600" b="1">
              <a:solidFill>
                <a:srgbClr val="FFFF00"/>
              </a:solidFill>
              <a:latin typeface="Arial" charset="0"/>
            </a:endParaRPr>
          </a:p>
          <a:p>
            <a:pPr algn="ctr">
              <a:spcBef>
                <a:spcPct val="30000"/>
              </a:spcBef>
            </a:pPr>
            <a:r>
              <a:rPr kumimoji="1" lang="en-US" sz="1600" b="1">
                <a:latin typeface="Arial" charset="0"/>
              </a:rPr>
              <a:t>menerima</a:t>
            </a:r>
          </a:p>
          <a:p>
            <a:pPr algn="ctr"/>
            <a:endParaRPr lang="en-US" sz="1600">
              <a:latin typeface="Arial" charset="0"/>
            </a:endParaRPr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533400" y="533400"/>
            <a:ext cx="6172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TINGKATAN KEMAMPUAN                       RANAH AFEKTIF ( sikap dan nilai ) </a:t>
            </a:r>
            <a:r>
              <a:rPr lang="en-US" sz="2800" b="1">
                <a:solidFill>
                  <a:schemeClr val="accent2"/>
                </a:solidFill>
                <a:latin typeface="Arial" charset="0"/>
              </a:rPr>
              <a:t>(KRATHWOHL)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5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5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5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animBg="1"/>
      <p:bldP spid="95237" grpId="0" animBg="1"/>
      <p:bldP spid="95238" grpId="0" animBg="1"/>
      <p:bldP spid="95239" grpId="0" animBg="1"/>
      <p:bldP spid="952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7200" dirty="0" smtClean="0">
                <a:solidFill>
                  <a:srgbClr val="C00000"/>
                </a:solidFill>
              </a:rPr>
              <a:t>KRITERIA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</p:spPr>
        <p:txBody>
          <a:bodyPr/>
          <a:lstStyle/>
          <a:p>
            <a:pPr marL="693738" indent="-557213" eaLnBrk="1" hangingPunct="1">
              <a:lnSpc>
                <a:spcPct val="90000"/>
              </a:lnSpc>
              <a:buClr>
                <a:srgbClr val="0033CC"/>
              </a:buClr>
              <a:buFont typeface="Wingdings 2" pitchFamily="18" charset="2"/>
              <a:buChar char="¨"/>
            </a:pPr>
            <a:r>
              <a:rPr lang="en-US" sz="4100" b="1" dirty="0" err="1" smtClean="0">
                <a:solidFill>
                  <a:srgbClr val="0070C0"/>
                </a:solidFill>
              </a:rPr>
              <a:t>Intensitas</a:t>
            </a:r>
            <a:r>
              <a:rPr lang="en-US" sz="4100" b="1" dirty="0" smtClean="0">
                <a:solidFill>
                  <a:srgbClr val="0070C0"/>
                </a:solidFill>
              </a:rPr>
              <a:t> </a:t>
            </a:r>
            <a:r>
              <a:rPr lang="en-US" sz="4100" b="1" dirty="0" err="1" smtClean="0">
                <a:solidFill>
                  <a:srgbClr val="0070C0"/>
                </a:solidFill>
              </a:rPr>
              <a:t>perilaku</a:t>
            </a:r>
            <a:r>
              <a:rPr lang="en-US" sz="4100" b="1" dirty="0" smtClean="0">
                <a:solidFill>
                  <a:srgbClr val="0070C0"/>
                </a:solidFill>
              </a:rPr>
              <a:t> </a:t>
            </a:r>
          </a:p>
          <a:p>
            <a:pPr marL="693738" indent="-557213" eaLnBrk="1" hangingPunct="1">
              <a:lnSpc>
                <a:spcPct val="90000"/>
              </a:lnSpc>
              <a:buClr>
                <a:srgbClr val="0033CC"/>
              </a:buClr>
              <a:buFont typeface="Wingdings 2" pitchFamily="18" charset="2"/>
              <a:buChar char="¨"/>
            </a:pPr>
            <a:endParaRPr lang="en-US" sz="1200" b="1" dirty="0" smtClean="0">
              <a:solidFill>
                <a:srgbClr val="0070C0"/>
              </a:solidFill>
            </a:endParaRPr>
          </a:p>
          <a:p>
            <a:pPr marL="693738" indent="-557213" eaLnBrk="1" hangingPunct="1">
              <a:lnSpc>
                <a:spcPct val="90000"/>
              </a:lnSpc>
              <a:buClr>
                <a:srgbClr val="0033CC"/>
              </a:buClr>
              <a:buFont typeface="Wingdings 2" pitchFamily="18" charset="2"/>
              <a:buChar char="¨"/>
            </a:pPr>
            <a:r>
              <a:rPr lang="en-US" sz="4100" b="1" dirty="0" err="1" smtClean="0">
                <a:solidFill>
                  <a:srgbClr val="0070C0"/>
                </a:solidFill>
              </a:rPr>
              <a:t>Arah</a:t>
            </a:r>
            <a:r>
              <a:rPr lang="en-US" sz="4100" b="1" dirty="0" smtClean="0">
                <a:solidFill>
                  <a:srgbClr val="0070C0"/>
                </a:solidFill>
              </a:rPr>
              <a:t> </a:t>
            </a:r>
            <a:r>
              <a:rPr lang="en-US" sz="4100" b="1" dirty="0" err="1" smtClean="0">
                <a:solidFill>
                  <a:srgbClr val="0070C0"/>
                </a:solidFill>
              </a:rPr>
              <a:t>perilaku</a:t>
            </a:r>
            <a:r>
              <a:rPr lang="en-US" sz="4100" b="1" dirty="0" smtClean="0">
                <a:solidFill>
                  <a:srgbClr val="0070C0"/>
                </a:solidFill>
              </a:rPr>
              <a:t> </a:t>
            </a:r>
          </a:p>
          <a:p>
            <a:pPr marL="693738" indent="-557213" eaLnBrk="1" hangingPunct="1">
              <a:lnSpc>
                <a:spcPct val="90000"/>
              </a:lnSpc>
              <a:buClr>
                <a:srgbClr val="0033CC"/>
              </a:buClr>
              <a:buFont typeface="Wingdings 2" pitchFamily="18" charset="2"/>
              <a:buChar char="¨"/>
            </a:pPr>
            <a:endParaRPr lang="en-US" sz="1200" b="1" dirty="0" smtClean="0">
              <a:solidFill>
                <a:srgbClr val="0070C0"/>
              </a:solidFill>
            </a:endParaRPr>
          </a:p>
          <a:p>
            <a:pPr marL="693738" indent="-557213" eaLnBrk="1" hangingPunct="1">
              <a:lnSpc>
                <a:spcPct val="90000"/>
              </a:lnSpc>
              <a:buClr>
                <a:srgbClr val="0033CC"/>
              </a:buClr>
              <a:buFont typeface="Wingdings 2" pitchFamily="18" charset="2"/>
              <a:buChar char="¨"/>
            </a:pPr>
            <a:r>
              <a:rPr lang="en-US" sz="4100" b="1" dirty="0" smtClean="0">
                <a:solidFill>
                  <a:srgbClr val="0070C0"/>
                </a:solidFill>
              </a:rPr>
              <a:t>Target </a:t>
            </a:r>
            <a:r>
              <a:rPr lang="en-US" sz="4100" b="1" dirty="0" err="1" smtClean="0">
                <a:solidFill>
                  <a:srgbClr val="0070C0"/>
                </a:solidFill>
              </a:rPr>
              <a:t>perilaku</a:t>
            </a:r>
            <a:r>
              <a:rPr lang="en-US" sz="4100" b="1" dirty="0" smtClean="0">
                <a:solidFill>
                  <a:srgbClr val="0070C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Title 1"/>
          <p:cNvPicPr>
            <a:picLocks noGrp="1" noChangeArrowheads="1"/>
          </p:cNvPicPr>
          <p:nvPr>
            <p:ph type="title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425" y="-115888"/>
            <a:ext cx="8620125" cy="1487488"/>
          </a:xfrm>
          <a:solidFill>
            <a:schemeClr val="bg1"/>
          </a:solidFill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 marL="533400" indent="-533400" eaLnBrk="1" hangingPunct="1">
              <a:lnSpc>
                <a:spcPct val="80000"/>
              </a:lnSpc>
              <a:buClr>
                <a:schemeClr val="bg1"/>
              </a:buClr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r>
              <a:rPr lang="en-US" dirty="0" smtClean="0"/>
              <a:t> </a:t>
            </a:r>
            <a:r>
              <a:rPr lang="en-US" dirty="0" err="1" smtClean="0"/>
              <a:t>instrumen</a:t>
            </a:r>
            <a:r>
              <a:rPr lang="en-US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bg1"/>
              </a:buClr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instrumen</a:t>
            </a:r>
            <a:r>
              <a:rPr lang="en-US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bg1"/>
              </a:buClr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skala</a:t>
            </a:r>
            <a:r>
              <a:rPr lang="en-US" dirty="0" smtClean="0"/>
              <a:t> </a:t>
            </a:r>
            <a:r>
              <a:rPr lang="en-US" dirty="0" err="1" smtClean="0"/>
              <a:t>instrumen</a:t>
            </a:r>
            <a:endParaRPr lang="en-US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bg1"/>
              </a:buClr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penskoran</a:t>
            </a:r>
            <a:endParaRPr lang="en-US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bg1"/>
              </a:buClr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 </a:t>
            </a:r>
            <a:r>
              <a:rPr lang="en-US" dirty="0" err="1" smtClean="0"/>
              <a:t>Menelaah</a:t>
            </a:r>
            <a:r>
              <a:rPr lang="en-US" dirty="0" smtClean="0"/>
              <a:t>  </a:t>
            </a:r>
            <a:r>
              <a:rPr lang="en-US" dirty="0" err="1" smtClean="0"/>
              <a:t>instrumen</a:t>
            </a:r>
            <a:endParaRPr lang="en-US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bg1"/>
              </a:buClr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 </a:t>
            </a:r>
            <a:r>
              <a:rPr lang="en-US" dirty="0" err="1" smtClean="0"/>
              <a:t>Merakit</a:t>
            </a:r>
            <a:r>
              <a:rPr lang="en-US" dirty="0" smtClean="0"/>
              <a:t> </a:t>
            </a:r>
            <a:r>
              <a:rPr lang="en-US" dirty="0" err="1" smtClean="0"/>
              <a:t>instrumen</a:t>
            </a:r>
            <a:r>
              <a:rPr lang="en-US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bg1"/>
              </a:buClr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ujicoba</a:t>
            </a:r>
            <a:r>
              <a:rPr lang="en-US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bg1"/>
              </a:buClr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 </a:t>
            </a:r>
            <a:r>
              <a:rPr lang="en-US" dirty="0" err="1" smtClean="0"/>
              <a:t>Menganalisis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ujicoba</a:t>
            </a:r>
            <a:endParaRPr lang="en-US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bg1"/>
              </a:buClr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 </a:t>
            </a:r>
            <a:r>
              <a:rPr lang="en-US" dirty="0" err="1" smtClean="0"/>
              <a:t>Memperbaiki</a:t>
            </a:r>
            <a:r>
              <a:rPr lang="en-US" dirty="0" smtClean="0"/>
              <a:t> </a:t>
            </a:r>
            <a:r>
              <a:rPr lang="en-US" dirty="0" err="1" smtClean="0"/>
              <a:t>instrumen</a:t>
            </a:r>
            <a:r>
              <a:rPr lang="en-US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bg1"/>
              </a:buClr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 </a:t>
            </a: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r>
              <a:rPr lang="en-US" dirty="0" smtClean="0"/>
              <a:t>.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bg1"/>
              </a:buClr>
              <a:buSzPct val="100000"/>
              <a:buFont typeface="Wingdings 2" pitchFamily="18" charset="2"/>
              <a:buAutoNum type="arabicPeriod"/>
              <a:defRPr/>
            </a:pPr>
            <a:r>
              <a:rPr lang="en-US" dirty="0" smtClean="0"/>
              <a:t> </a:t>
            </a:r>
            <a:r>
              <a:rPr lang="en-US" dirty="0" err="1" smtClean="0"/>
              <a:t>Menafsirkan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pengukuran</a:t>
            </a:r>
            <a:r>
              <a:rPr lang="en-US" dirty="0" smtClean="0"/>
              <a:t> </a:t>
            </a:r>
            <a:endParaRPr lang="en-US" sz="2600" dirty="0" smtClean="0"/>
          </a:p>
          <a:p>
            <a:pPr marL="533400" indent="-533400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600" dirty="0" err="1" smtClean="0">
                <a:solidFill>
                  <a:srgbClr val="C00000"/>
                </a:solidFill>
              </a:rPr>
              <a:t>Spesifikasi</a:t>
            </a:r>
            <a:r>
              <a:rPr lang="en-US" sz="6600" dirty="0" smtClean="0">
                <a:solidFill>
                  <a:srgbClr val="C00000"/>
                </a:solidFill>
              </a:rPr>
              <a:t> </a:t>
            </a:r>
            <a:r>
              <a:rPr lang="en-US" sz="6600" dirty="0" err="1" smtClean="0">
                <a:solidFill>
                  <a:srgbClr val="C00000"/>
                </a:solidFill>
              </a:rPr>
              <a:t>Instrumen</a:t>
            </a:r>
            <a:r>
              <a:rPr lang="en-US" sz="6600" dirty="0" smtClean="0">
                <a:solidFill>
                  <a:srgbClr val="C00000"/>
                </a:solidFill>
              </a:rPr>
              <a:t> </a:t>
            </a:r>
            <a:endParaRPr lang="en-US" sz="6600" dirty="0">
              <a:solidFill>
                <a:srgbClr val="C00000"/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099560"/>
          </a:xfrm>
        </p:spPr>
        <p:txBody>
          <a:bodyPr/>
          <a:lstStyle/>
          <a:p>
            <a:pPr lvl="2" eaLnBrk="1" hangingPunct="1">
              <a:buClr>
                <a:schemeClr val="bg1"/>
              </a:buClr>
              <a:buFont typeface="Wingdings" pitchFamily="2" charset="2"/>
              <a:buChar char="ú"/>
            </a:pPr>
            <a:r>
              <a:rPr lang="en-US" sz="4400" dirty="0" smtClean="0"/>
              <a:t> </a:t>
            </a:r>
            <a:r>
              <a:rPr lang="en-US" sz="4400" dirty="0" err="1" smtClean="0"/>
              <a:t>Instrumen</a:t>
            </a:r>
            <a:r>
              <a:rPr lang="en-US" sz="4400" dirty="0" smtClean="0"/>
              <a:t> </a:t>
            </a:r>
            <a:r>
              <a:rPr lang="en-US" sz="4400" dirty="0" err="1" smtClean="0"/>
              <a:t>sikap</a:t>
            </a:r>
            <a:r>
              <a:rPr lang="en-US" sz="4400" dirty="0" smtClean="0"/>
              <a:t>.</a:t>
            </a:r>
          </a:p>
          <a:p>
            <a:pPr lvl="2" eaLnBrk="1" hangingPunct="1">
              <a:buClr>
                <a:schemeClr val="bg1"/>
              </a:buClr>
              <a:buFont typeface="Wingdings" pitchFamily="2" charset="2"/>
              <a:buChar char="ú"/>
            </a:pPr>
            <a:r>
              <a:rPr lang="en-US" sz="4400" dirty="0" smtClean="0"/>
              <a:t> </a:t>
            </a:r>
            <a:r>
              <a:rPr lang="en-US" sz="4400" dirty="0" err="1" smtClean="0"/>
              <a:t>Instrumen</a:t>
            </a:r>
            <a:r>
              <a:rPr lang="en-US" sz="4400" dirty="0" smtClean="0"/>
              <a:t> </a:t>
            </a:r>
            <a:r>
              <a:rPr lang="en-US" sz="4400" dirty="0" err="1" smtClean="0"/>
              <a:t>minat</a:t>
            </a:r>
            <a:r>
              <a:rPr lang="en-US" sz="4400" dirty="0" smtClean="0"/>
              <a:t>.</a:t>
            </a:r>
          </a:p>
          <a:p>
            <a:pPr lvl="2" eaLnBrk="1" hangingPunct="1">
              <a:buClr>
                <a:schemeClr val="bg1"/>
              </a:buClr>
              <a:buFont typeface="Wingdings" pitchFamily="2" charset="2"/>
              <a:buChar char="ú"/>
            </a:pPr>
            <a:r>
              <a:rPr lang="en-US" sz="4400" dirty="0" smtClean="0"/>
              <a:t> </a:t>
            </a:r>
            <a:r>
              <a:rPr lang="en-US" sz="4400" dirty="0" err="1" smtClean="0"/>
              <a:t>Instrumen</a:t>
            </a:r>
            <a:r>
              <a:rPr lang="en-US" sz="4400" dirty="0" smtClean="0"/>
              <a:t> </a:t>
            </a:r>
            <a:r>
              <a:rPr lang="en-US" sz="4400" dirty="0" err="1" smtClean="0"/>
              <a:t>konsep</a:t>
            </a:r>
            <a:r>
              <a:rPr lang="en-US" sz="4400" dirty="0" smtClean="0"/>
              <a:t> </a:t>
            </a:r>
            <a:r>
              <a:rPr lang="en-US" sz="4400" dirty="0" err="1" smtClean="0"/>
              <a:t>diri</a:t>
            </a:r>
            <a:r>
              <a:rPr lang="en-US" sz="4400" dirty="0" smtClean="0"/>
              <a:t>.</a:t>
            </a:r>
          </a:p>
          <a:p>
            <a:pPr lvl="2" eaLnBrk="1" hangingPunct="1">
              <a:buClr>
                <a:schemeClr val="bg1"/>
              </a:buClr>
              <a:buFont typeface="Wingdings" pitchFamily="2" charset="2"/>
              <a:buChar char="ú"/>
            </a:pPr>
            <a:r>
              <a:rPr lang="en-US" sz="4400" dirty="0" smtClean="0"/>
              <a:t> </a:t>
            </a:r>
            <a:r>
              <a:rPr lang="en-US" sz="4400" dirty="0" err="1" smtClean="0"/>
              <a:t>Instrumen</a:t>
            </a:r>
            <a:r>
              <a:rPr lang="en-US" sz="4400" dirty="0" smtClean="0"/>
              <a:t> </a:t>
            </a:r>
            <a:r>
              <a:rPr lang="en-US" sz="4400" dirty="0" err="1" smtClean="0"/>
              <a:t>nilai</a:t>
            </a:r>
            <a:r>
              <a:rPr lang="en-US" sz="4400" dirty="0" smtClean="0"/>
              <a:t>. </a:t>
            </a:r>
          </a:p>
          <a:p>
            <a:pPr lvl="2" eaLnBrk="1" hangingPunct="1">
              <a:buClr>
                <a:schemeClr val="bg1"/>
              </a:buClr>
              <a:buFont typeface="Wingdings" pitchFamily="2" charset="2"/>
              <a:buChar char="ú"/>
            </a:pPr>
            <a:r>
              <a:rPr lang="en-US" sz="4400" dirty="0" smtClean="0"/>
              <a:t> </a:t>
            </a:r>
            <a:r>
              <a:rPr lang="en-US" sz="4400" dirty="0" err="1" smtClean="0"/>
              <a:t>Instrumen</a:t>
            </a:r>
            <a:r>
              <a:rPr lang="en-US" sz="4400" dirty="0" smtClean="0"/>
              <a:t> moral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359" y="2251255"/>
            <a:ext cx="6939365" cy="3499840"/>
          </a:xfrm>
        </p:spPr>
        <p:txBody>
          <a:bodyPr>
            <a:normAutofit/>
          </a:bodyPr>
          <a:lstStyle/>
          <a:p>
            <a:pPr marL="457200" lvl="6" indent="-339725">
              <a:defRPr/>
            </a:pPr>
            <a:r>
              <a:rPr lang="en-US" sz="4000" b="1" dirty="0" err="1" smtClean="0">
                <a:solidFill>
                  <a:srgbClr val="FFFF00"/>
                </a:solidFill>
              </a:rPr>
              <a:t>Tujuan</a:t>
            </a:r>
            <a:r>
              <a:rPr lang="en-US" sz="4000" b="1" dirty="0" smtClean="0">
                <a:solidFill>
                  <a:srgbClr val="FFFF00"/>
                </a:solidFill>
              </a:rPr>
              <a:t>  </a:t>
            </a:r>
            <a:r>
              <a:rPr lang="en-US" sz="4000" b="1" dirty="0" err="1" smtClean="0">
                <a:solidFill>
                  <a:srgbClr val="FFFF00"/>
                </a:solidFill>
              </a:rPr>
              <a:t>pengukuran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457200" lvl="6" indent="-280988">
              <a:defRPr/>
            </a:pPr>
            <a:r>
              <a:rPr lang="en-US" sz="4000" b="1" dirty="0" smtClean="0">
                <a:solidFill>
                  <a:srgbClr val="FFFF00"/>
                </a:solidFill>
              </a:rPr>
              <a:t>Kisi-</a:t>
            </a:r>
            <a:r>
              <a:rPr lang="en-US" sz="4000" b="1" dirty="0" err="1" smtClean="0">
                <a:solidFill>
                  <a:srgbClr val="FFFF00"/>
                </a:solidFill>
              </a:rPr>
              <a:t>kisi</a:t>
            </a:r>
            <a:r>
              <a:rPr lang="en-US" sz="4000" b="1" dirty="0" smtClean="0">
                <a:solidFill>
                  <a:srgbClr val="FFFF00"/>
                </a:solidFill>
              </a:rPr>
              <a:t> </a:t>
            </a:r>
            <a:r>
              <a:rPr lang="en-US" sz="4000" b="1" dirty="0" err="1" smtClean="0">
                <a:solidFill>
                  <a:srgbClr val="FFFF00"/>
                </a:solidFill>
              </a:rPr>
              <a:t>instrumen</a:t>
            </a:r>
            <a:r>
              <a:rPr lang="en-US" sz="4000" b="1" dirty="0" smtClean="0">
                <a:solidFill>
                  <a:srgbClr val="FFFF00"/>
                </a:solidFill>
              </a:rPr>
              <a:t> </a:t>
            </a:r>
          </a:p>
          <a:p>
            <a:pPr marL="457200" lvl="6" indent="-280988">
              <a:defRPr/>
            </a:pPr>
            <a:r>
              <a:rPr lang="en-US" sz="4000" b="1" dirty="0" err="1" smtClean="0">
                <a:solidFill>
                  <a:srgbClr val="FFFF00"/>
                </a:solidFill>
              </a:rPr>
              <a:t>Bentuk</a:t>
            </a:r>
            <a:r>
              <a:rPr lang="en-US" sz="4000" b="1" dirty="0" smtClean="0">
                <a:solidFill>
                  <a:srgbClr val="FFFF00"/>
                </a:solidFill>
              </a:rPr>
              <a:t> </a:t>
            </a:r>
            <a:r>
              <a:rPr lang="en-US" sz="4000" b="1" dirty="0" err="1" smtClean="0">
                <a:solidFill>
                  <a:srgbClr val="FFFF00"/>
                </a:solidFill>
              </a:rPr>
              <a:t>dan</a:t>
            </a:r>
            <a:r>
              <a:rPr lang="en-US" sz="4000" b="1" dirty="0" smtClean="0">
                <a:solidFill>
                  <a:srgbClr val="FFFF00"/>
                </a:solidFill>
              </a:rPr>
              <a:t> format </a:t>
            </a:r>
            <a:r>
              <a:rPr lang="en-US" sz="4000" b="1" dirty="0" err="1" smtClean="0">
                <a:solidFill>
                  <a:srgbClr val="FFFF00"/>
                </a:solidFill>
              </a:rPr>
              <a:t>instrumen</a:t>
            </a:r>
            <a:endParaRPr lang="en-US" sz="4000" b="1" dirty="0" smtClean="0">
              <a:solidFill>
                <a:srgbClr val="FFFF00"/>
              </a:solidFill>
            </a:endParaRPr>
          </a:p>
          <a:p>
            <a:pPr marL="457200" lvl="6" indent="-280988">
              <a:defRPr/>
            </a:pPr>
            <a:r>
              <a:rPr lang="en-US" sz="4000" b="1" dirty="0" err="1" smtClean="0">
                <a:solidFill>
                  <a:srgbClr val="FFFF00"/>
                </a:solidFill>
              </a:rPr>
              <a:t>Panjang</a:t>
            </a:r>
            <a:r>
              <a:rPr lang="en-US" sz="4000" b="1" dirty="0" smtClean="0">
                <a:solidFill>
                  <a:srgbClr val="FFFF00"/>
                </a:solidFill>
              </a:rPr>
              <a:t> </a:t>
            </a:r>
            <a:r>
              <a:rPr lang="en-US" sz="4000" b="1" dirty="0" err="1" smtClean="0">
                <a:solidFill>
                  <a:srgbClr val="FFFF00"/>
                </a:solidFill>
              </a:rPr>
              <a:t>instrumen</a:t>
            </a:r>
            <a:r>
              <a:rPr lang="en-US" sz="4000" b="1" dirty="0" smtClean="0">
                <a:solidFill>
                  <a:srgbClr val="FFFF00"/>
                </a:solidFill>
              </a:rPr>
              <a:t>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457200" y="685800"/>
            <a:ext cx="83820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FF66"/>
                </a:solidFill>
                <a:latin typeface="Trebuchet MS" pitchFamily="34" charset="0"/>
              </a:rPr>
              <a:t>HAL YANG PERLU DIPERHATIKAN DALAM PENGEMBANGAN INSTRUMEN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Title 1"/>
          <p:cNvPicPr>
            <a:picLocks noGrp="1" noChangeArrowheads="1"/>
          </p:cNvPicPr>
          <p:nvPr>
            <p:ph type="title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963" y="249238"/>
            <a:ext cx="8832850" cy="893762"/>
          </a:xfrm>
          <a:solidFill>
            <a:srgbClr val="0033CC"/>
          </a:solidFill>
        </p:spPr>
      </p:pic>
      <p:graphicFrame>
        <p:nvGraphicFramePr>
          <p:cNvPr id="19506" name="Group 50"/>
          <p:cNvGraphicFramePr>
            <a:graphicFrameLocks noGrp="1"/>
          </p:cNvGraphicFramePr>
          <p:nvPr>
            <p:ph idx="1"/>
          </p:nvPr>
        </p:nvGraphicFramePr>
        <p:xfrm>
          <a:off x="457200" y="1371600"/>
          <a:ext cx="8229600" cy="4994910"/>
        </p:xfrm>
        <a:graphic>
          <a:graphicData uri="http://schemas.openxmlformats.org/drawingml/2006/table">
            <a:tbl>
              <a:tblPr/>
              <a:tblGrid>
                <a:gridCol w="931863"/>
                <a:gridCol w="1941512"/>
                <a:gridCol w="1474788"/>
                <a:gridCol w="2281237"/>
                <a:gridCol w="1600200"/>
              </a:tblGrid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No.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Indikator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Jumlah butir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Pertanyaan/Pernyataan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Skala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3EA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itchFamily="34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itchFamily="34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E6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</TotalTime>
  <Words>531</Words>
  <Application>Microsoft Office PowerPoint</Application>
  <PresentationFormat>On-screen Show (4:3)</PresentationFormat>
  <Paragraphs>215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1_Office Theme</vt:lpstr>
      <vt:lpstr>Slide 1</vt:lpstr>
      <vt:lpstr>Slide 2</vt:lpstr>
      <vt:lpstr>Slide 3</vt:lpstr>
      <vt:lpstr>Slide 4</vt:lpstr>
      <vt:lpstr>KRITERIA</vt:lpstr>
      <vt:lpstr>Slide 6</vt:lpstr>
      <vt:lpstr>Spesifikasi Instrumen </vt:lpstr>
      <vt:lpstr>Slide 8</vt:lpstr>
      <vt:lpstr>Slide 9</vt:lpstr>
      <vt:lpstr>Contoh Skala Thurstone: Minat terhadap pelajaran Biologi</vt:lpstr>
      <vt:lpstr>Contoh skala Likert: Sikap terhadap pelajaran Biologi</vt:lpstr>
      <vt:lpstr> Contoh skala beda Semantik  Mata pelajaran Biologi</vt:lpstr>
      <vt:lpstr>Slide 13</vt:lpstr>
      <vt:lpstr>SISTEM PENSKORAN</vt:lpstr>
      <vt:lpstr>TELAAH INSTRUMEN </vt:lpstr>
      <vt:lpstr>ANALISIS HASIL UJICOBA</vt:lpstr>
      <vt:lpstr>PENAFSIRAN HASIL PENGUKURAN</vt:lpstr>
      <vt:lpstr>Slide 18</vt:lpstr>
      <vt:lpstr>Ranah Psikomotor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PENILAIAN AFEKTIF</dc:title>
  <dc:creator>ZYREX</dc:creator>
  <cp:lastModifiedBy>yusnaeni</cp:lastModifiedBy>
  <cp:revision>84</cp:revision>
  <dcterms:created xsi:type="dcterms:W3CDTF">2007-11-30T02:52:00Z</dcterms:created>
  <dcterms:modified xsi:type="dcterms:W3CDTF">2018-10-12T01:14:46Z</dcterms:modified>
</cp:coreProperties>
</file>