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8" r:id="rId3"/>
    <p:sldMasterId id="2147483676" r:id="rId4"/>
    <p:sldMasterId id="2147483680" r:id="rId5"/>
    <p:sldMasterId id="2147483688" r:id="rId6"/>
  </p:sldMasterIdLst>
  <p:notesMasterIdLst>
    <p:notesMasterId r:id="rId25"/>
  </p:notesMasterIdLst>
  <p:handoutMasterIdLst>
    <p:handoutMasterId r:id="rId26"/>
  </p:handoutMasterIdLst>
  <p:sldIdLst>
    <p:sldId id="484" r:id="rId7"/>
    <p:sldId id="485" r:id="rId8"/>
    <p:sldId id="256" r:id="rId9"/>
    <p:sldId id="486" r:id="rId10"/>
    <p:sldId id="465" r:id="rId11"/>
    <p:sldId id="475" r:id="rId12"/>
    <p:sldId id="476" r:id="rId13"/>
    <p:sldId id="491" r:id="rId14"/>
    <p:sldId id="493" r:id="rId15"/>
    <p:sldId id="492" r:id="rId16"/>
    <p:sldId id="487" r:id="rId17"/>
    <p:sldId id="489" r:id="rId18"/>
    <p:sldId id="490" r:id="rId19"/>
    <p:sldId id="332" r:id="rId20"/>
    <p:sldId id="333" r:id="rId21"/>
    <p:sldId id="481" r:id="rId22"/>
    <p:sldId id="494" r:id="rId23"/>
    <p:sldId id="282" r:id="rId2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FFCC"/>
    <a:srgbClr val="FFFF99"/>
    <a:srgbClr val="0000FF"/>
    <a:srgbClr val="00FF00"/>
    <a:srgbClr val="990000"/>
    <a:srgbClr val="CC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41" autoAdjust="0"/>
    <p:restoredTop sz="98331" autoAdjust="0"/>
  </p:normalViewPr>
  <p:slideViewPr>
    <p:cSldViewPr snapToGrid="0">
      <p:cViewPr>
        <p:scale>
          <a:sx n="66" d="100"/>
          <a:sy n="66" d="100"/>
        </p:scale>
        <p:origin x="-1008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1152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7E018C-F9F2-4C9B-A0E4-0F7A7550D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1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ADAC06-1400-4CC8-B2E8-28B593574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03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70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F48D0BA-DFBD-4F23-A17A-68E483C13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A8094-6384-4EA1-9961-ED40870AD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E482C-CFA0-42D7-AE14-381307FBB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1"/>
              <a:chOff x="0" y="3"/>
              <a:chExt cx="5533" cy="4338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3"/>
                <a:ext cx="5470" cy="4338"/>
                <a:chOff x="0" y="3"/>
                <a:chExt cx="5470" cy="4338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2"/>
                    <a:ext cx="578" cy="40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70" cy="4338"/>
                  <a:chOff x="0" y="3"/>
                  <a:chExt cx="5470" cy="4338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3"/>
                    <a:chOff x="3470" y="1532"/>
                    <a:chExt cx="1259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1"/>
                    <a:chOff x="2864" y="2019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1"/>
                    <a:chOff x="2983" y="1270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0"/>
                      <a:ext cx="754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5"/>
                    <a:chOff x="637" y="1653"/>
                    <a:chExt cx="1257" cy="2325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0"/>
                    <a:ext cx="2477" cy="1063"/>
                    <a:chOff x="-52" y="2008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8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5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9"/>
                      <a:ext cx="830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5"/>
                    <a:chOff x="189" y="1445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3"/>
                    <a:chOff x="616" y="901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1"/>
                    <a:ext cx="1693" cy="892"/>
                    <a:chOff x="1120" y="301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8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1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3"/>
                    <a:ext cx="779" cy="1516"/>
                    <a:chOff x="1633" y="101"/>
                    <a:chExt cx="779" cy="1516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8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3"/>
                    <a:ext cx="635" cy="1534"/>
                    <a:chOff x="1935" y="31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7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7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8"/>
                    <a:chOff x="2822" y="671"/>
                    <a:chExt cx="1846" cy="568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4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5" y="14"/>
                    <a:ext cx="637" cy="1518"/>
                    <a:chOff x="2801" y="42"/>
                    <a:chExt cx="637" cy="1518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2" y="938"/>
                      <a:ext cx="1061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3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3"/>
                    <a:ext cx="1014" cy="1464"/>
                    <a:chOff x="2937" y="161"/>
                    <a:chExt cx="1014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2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5"/>
                    <a:ext cx="241" cy="1448"/>
                    <a:chOff x="2731" y="33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1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3"/>
                    <a:chOff x="1455" y="1936"/>
                    <a:chExt cx="765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9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9"/>
                    <a:ext cx="460" cy="2331"/>
                    <a:chOff x="1951" y="1986"/>
                    <a:chExt cx="493" cy="2606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7" y="2692"/>
                      <a:ext cx="1713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9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3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22" cy="2386"/>
                    <a:chOff x="3006" y="1983"/>
                    <a:chExt cx="622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0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2"/>
                    <a:chOff x="2819" y="2099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3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3" y="2106"/>
                    <a:ext cx="428" cy="2184"/>
                    <a:chOff x="2288" y="2134"/>
                    <a:chExt cx="428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8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0" y="3785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7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946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946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04DCB-8F83-4575-9ADD-F14576D67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A18AC-5F57-48CE-B29A-3F0FFDE5D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0D020-3DD5-4C56-9202-A759F058B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22A5B-7413-41E3-9506-BC1D31D95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00AFC-8EFE-4D60-8430-364464085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A26F3-E10F-43F9-B544-17CB65145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9145D-27BA-40BC-AE46-A3FB624C1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87EE7-86DD-4BFF-8ED7-E94FDAD36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40C72-3630-4F56-B371-ABF9E390C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6DD5A-4498-46E4-8917-54EF8DAE2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9C24F-AF76-4926-89BB-60570BD46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63C1-A1A5-43C6-B995-CE47924B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4849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850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F3A8-DC9E-48D8-A8AC-D2E10D5B6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9B807-F109-4C1E-A6DA-3E1BDDFFB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754C1-2C5C-4E65-A923-EA39CDAEB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F99FC-DAB3-435F-9B9A-C4CF22039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08ADA-3A91-4DD4-9570-4EE975F9B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14976-9847-45C3-AC73-20650E0B0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B258B-5589-4F7E-A064-0D05D8AB4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3CBE-8A9B-4C87-9B75-464E74041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A8BCE-0665-44A1-AFA9-707110DCF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8AA93-9619-499E-8996-F660AF54E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C5F50-00AE-4576-8FC6-7790D2E1D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B1CB3-D787-43DB-860B-9B01FC3F8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Bintek KTSP, Direktorat Pembinaan SMA</a:t>
            </a: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4DCEA-D98E-4D70-BCFA-F3B05EB0E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Bintek KTSP, Direktorat Pembinaan SMA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16108-6FAC-48DD-BCDC-2FA0BC340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Bintek KTSP, Direktorat Pembinaan SMA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19586-055B-44D2-87AC-5340A1F7C9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Bintek KTSP, Direktorat Pembinaan SMA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5CBEB-993F-4066-9AB5-A4588CA73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Bintek KTSP, Direktorat Pembinaan SMA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B83BD-1720-4238-8EAA-D91E5FF79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Bintek KTSP, Direktorat Pembinaan SMA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05A53-EFAE-40AB-84EA-9EF9C042E9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199D0-0058-46AE-AD4B-D3EDC5D7E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Bintek KTSP, Direktorat Pembinaan SMA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F2868-B487-4DDB-8D5B-FFA8907F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Bintek KTSP, Direktorat Pembinaan SMA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029CA-4CB1-469C-96E3-0E16EF1D9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Bintek KTSP, Direktorat Pembinaan SMA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BCDB4-F8BC-4C2E-A16B-A332540CD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Bintek KTSP, Direktorat Pembinaan SMA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A459A-540D-4C38-A64F-CB8A662E8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Bintek KTSP, Direktorat Pembinaan SMA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B7DDB-E817-4571-B574-CFFC65E3F8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400">
              <a:latin typeface="Times New Roman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</p:grpSp>
      <p:sp>
        <p:nvSpPr>
          <p:cNvPr id="205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88D315AB-ABC2-4FD0-ADB7-A371FDCE1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46173-EFB3-4363-B019-7AC305B1D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0A638-3C2A-4534-8086-FEB19FA37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02625-4626-417D-8BE4-23D3F1625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62B94-BB95-40A9-B2D0-4AB82907E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11175-FB3B-49B7-B06C-94EB4C5E2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676A-72B7-4325-B90A-B6863A0F6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0BA50-2D73-4BB2-B0E7-1302E4710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22AD6-1E05-43BB-B1E2-2729D794F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6A4DE-52C0-414B-8689-159019F0E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1FA42-A5F1-4BEB-B3DE-47C9768CB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D3D22-0768-4B11-97F5-C6228606D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246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6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DB7DD-43F4-46E4-A98A-5A68CC20B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0C81-24AD-416A-B3F2-0D48EBD6F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D0757-A553-470A-90AA-25D8102DE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8E81B-1270-4805-8F7A-B9031F20D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FC4B5-0BE8-4ED0-8A8E-38FD39346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2882F-E074-4623-97DB-930150D53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3E72E-36FB-4A73-B2EB-39DF776EF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7A4E0-BBA8-445E-A356-9EFF1499F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498C6-E545-4021-9E2B-1666EA408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F6FB5-76A8-4887-87E4-9A17E51E3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120B5-7999-45E1-8D5C-1403B9ED8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9F11C-AFAB-4727-A3E0-87682CBE5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3BA15-65A7-4E79-9446-6FB52ED54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C5474-815B-4E3A-B7C6-5791F9729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F9517-F4EA-454C-8AE3-53DF38C16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860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D838E48-D5D6-492D-847D-07C68F744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5128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98308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30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129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98311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312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130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9831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31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131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5132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9831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831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133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5156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9832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2" y="2236"/>
                    <a:ext cx="1711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2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4" y="3144"/>
                    <a:ext cx="916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57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9832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2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58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9832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2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59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9833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3" y="1625"/>
                    <a:ext cx="1677" cy="33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3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7" cy="5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0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9833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3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1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9833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3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8"/>
                    <a:ext cx="755" cy="35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2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9834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7" y="1128"/>
                    <a:ext cx="1243" cy="20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4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3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9834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48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4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4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9834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3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4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5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9834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5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6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9835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5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7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9835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0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5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8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9835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5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5"/>
                    <a:ext cx="755" cy="35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9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9836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6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70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9836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6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71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9836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6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72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9837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7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73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9837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7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74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9837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7" y="919"/>
                    <a:ext cx="1049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7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75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9837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1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8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3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76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9838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8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9838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838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5179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9838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7" y="931"/>
                    <a:ext cx="105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8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0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9839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9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1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9839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9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2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9839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9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0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3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9839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40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30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4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9840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8" y="2682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40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0" y="3887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5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9840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40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6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9840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0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40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7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9841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0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41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6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8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9841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3" y="2706"/>
                    <a:ext cx="1460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41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1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9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9841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41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8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9841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20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2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2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2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2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2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26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27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2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2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3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31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0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3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33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3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3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3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3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3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3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40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12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44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44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9844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D1F1ABE-4B79-4CA8-AC14-26575B3D4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9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B905CB83-E35D-4D63-B9BC-A3CECED0D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4746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4746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4746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solidFill>
                  <a:schemeClr val="hlink"/>
                </a:solidFill>
              </a:endParaRPr>
            </a:p>
          </p:txBody>
        </p:sp>
        <p:sp>
          <p:nvSpPr>
            <p:cNvPr id="14746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solidFill>
                  <a:schemeClr val="hlink"/>
                </a:solidFill>
              </a:endParaRPr>
            </a:p>
          </p:txBody>
        </p:sp>
        <p:sp>
          <p:nvSpPr>
            <p:cNvPr id="14746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solidFill>
                  <a:schemeClr val="accent2"/>
                </a:solidFill>
              </a:endParaRPr>
            </a:p>
          </p:txBody>
        </p:sp>
        <p:sp>
          <p:nvSpPr>
            <p:cNvPr id="14746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solidFill>
                  <a:schemeClr val="hlink"/>
                </a:solidFill>
              </a:endParaRPr>
            </a:p>
          </p:txBody>
        </p:sp>
        <p:sp>
          <p:nvSpPr>
            <p:cNvPr id="14746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4746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solidFill>
                  <a:schemeClr val="accent2"/>
                </a:solidFill>
              </a:endParaRPr>
            </a:p>
          </p:txBody>
        </p:sp>
        <p:sp>
          <p:nvSpPr>
            <p:cNvPr id="14746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614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747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/>
              <a:t>Bintek KTSP, Direktorat Pembinaan SMA</a:t>
            </a:r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209C342F-B593-4CAC-B0F2-EE24B0EEA1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9661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1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1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2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2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2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2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6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2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2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2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2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6" cy="7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2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2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3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3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3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3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3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3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3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3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3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3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4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4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6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4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4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4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6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4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6" cy="76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4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64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6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ransition spd="slow">
    <p:cover dir="r"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D87137E-7C7B-42F0-9FD7-6B2E3780E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204808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809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04810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04811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04812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62361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62362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62362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36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36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236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AD14E26-60BF-45F8-8436-55066587A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transition spd="slow">
    <p:cover dir="r"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25.PANDUAN%20ANALISIS%20BUTIR%20SOAL\PPT\SKL_UN_2007\mat-ipa.do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939800" y="3201988"/>
            <a:ext cx="7235825" cy="1154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analisis butir soal</a:t>
            </a:r>
          </a:p>
        </p:txBody>
      </p:sp>
      <p:sp>
        <p:nvSpPr>
          <p:cNvPr id="16387" name="AutoShape 7"/>
          <p:cNvSpPr>
            <a:spLocks noChangeArrowheads="1"/>
          </p:cNvSpPr>
          <p:nvPr/>
        </p:nvSpPr>
        <p:spPr bwMode="auto">
          <a:xfrm>
            <a:off x="449263" y="3013075"/>
            <a:ext cx="8332787" cy="170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9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74650"/>
            <a:ext cx="1333500" cy="1304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6389" name="AutoShape 7"/>
          <p:cNvSpPr>
            <a:spLocks noChangeArrowheads="1"/>
          </p:cNvSpPr>
          <p:nvPr/>
        </p:nvSpPr>
        <p:spPr bwMode="auto">
          <a:xfrm>
            <a:off x="1687513" y="561975"/>
            <a:ext cx="7456487" cy="1090613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UNIVERSITAS NUSA CENDANA</a:t>
            </a: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FAKULTAS KEGURUAN DAN ILMU PENDIDIKAN</a:t>
            </a: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JURUSAN PMIPA/PROGRAM STUDI KIMIA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51F8A-CB66-45F7-94A5-3BF6463D7CF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02625-4626-417D-8BE4-23D3F16258A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148" name="Picture 4" descr="ANALISIS BUTIR SOAL DISAMPAIKAN OLEH SRI RAHAYU, S.KOM,M.M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09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53" y="533400"/>
            <a:ext cx="9047747" cy="823762"/>
          </a:xfrm>
        </p:spPr>
        <p:txBody>
          <a:bodyPr/>
          <a:lstStyle/>
          <a:p>
            <a:r>
              <a:rPr lang="en-US" sz="3600" b="1" dirty="0" smtClean="0"/>
              <a:t>ANALISIS PENGECOH/DISTRAKTOR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53" y="1713299"/>
            <a:ext cx="8739739" cy="5072512"/>
          </a:xfrm>
        </p:spPr>
        <p:txBody>
          <a:bodyPr/>
          <a:lstStyle/>
          <a:p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yang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objektif</a:t>
            </a:r>
            <a:r>
              <a:rPr lang="en-US" dirty="0"/>
              <a:t>,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syarat-syarat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disebutkan</a:t>
            </a:r>
            <a:r>
              <a:rPr lang="en-US" dirty="0"/>
              <a:t> </a:t>
            </a:r>
            <a:r>
              <a:rPr lang="en-US" dirty="0" err="1"/>
              <a:t>terdahulu</a:t>
            </a:r>
            <a:r>
              <a:rPr lang="en-US" dirty="0"/>
              <a:t>,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distraktor</a:t>
            </a:r>
            <a:r>
              <a:rPr lang="en-US" dirty="0"/>
              <a:t> yang </a:t>
            </a:r>
            <a:r>
              <a:rPr lang="en-US" dirty="0" err="1"/>
              <a:t>efektif</a:t>
            </a:r>
            <a:r>
              <a:rPr lang="en-US" dirty="0"/>
              <a:t>. </a:t>
            </a:r>
            <a:r>
              <a:rPr lang="en-US" dirty="0" err="1" smtClean="0"/>
              <a:t>Distraktor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pengecoh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opsi-opsi</a:t>
            </a:r>
            <a:r>
              <a:rPr lang="en-US" dirty="0"/>
              <a:t> yang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(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pengecohnya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merata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yang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. </a:t>
            </a:r>
            <a:r>
              <a:rPr lang="en-US" dirty="0" err="1" smtClean="0"/>
              <a:t>Sebaliknya</a:t>
            </a:r>
            <a:r>
              <a:rPr lang="en-US" dirty="0"/>
              <a:t>,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pengecohnya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merata</a:t>
            </a:r>
            <a:endParaRPr lang="en-US" dirty="0" smtClean="0"/>
          </a:p>
          <a:p>
            <a:r>
              <a:rPr lang="en-US" dirty="0" err="1"/>
              <a:t>Pengecoh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yang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pengecoh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mendekati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ideal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02625-4626-417D-8BE4-23D3F16258A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5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02625-4626-417D-8BE4-23D3F16258A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074" name="Picture 2" descr="ANALISIS INSTRUMEN DAN ANALISIS BUTIR INSTRUMEN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85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02625-4626-417D-8BE4-23D3F16258A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098" name="Picture 2" descr="Pelatihan SKGJ - Anatest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193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658" name="Group 2"/>
          <p:cNvGraphicFramePr>
            <a:graphicFrameLocks noGrp="1"/>
          </p:cNvGraphicFramePr>
          <p:nvPr/>
        </p:nvGraphicFramePr>
        <p:xfrm>
          <a:off x="395288" y="1052513"/>
          <a:ext cx="6311900" cy="4646740"/>
        </p:xfrm>
        <a:graphic>
          <a:graphicData uri="http://schemas.openxmlformats.org/drawingml/2006/table">
            <a:tbl>
              <a:tblPr/>
              <a:tblGrid>
                <a:gridCol w="695325"/>
                <a:gridCol w="1392237"/>
                <a:gridCol w="2833688"/>
                <a:gridCol w="139065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NO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SISWA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1   2   3   .... 50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SKOR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id-ID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 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id-ID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C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d-ID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  B  C          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   A   D         C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  C   B         B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    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    43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    41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...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...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...</a:t>
                      </a:r>
                      <a:endParaRPr kumimoji="0" lang="en-GB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d-ID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35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Q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R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  A    B        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   D    E         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   E    E         E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    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    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    25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KUNCI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  B   D       D</a:t>
                      </a:r>
                      <a:endParaRPr kumimoji="0" lang="en-GB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8" name="AutoShape 34"/>
          <p:cNvSpPr>
            <a:spLocks/>
          </p:cNvSpPr>
          <p:nvPr/>
        </p:nvSpPr>
        <p:spPr bwMode="auto">
          <a:xfrm>
            <a:off x="6804025" y="1614488"/>
            <a:ext cx="287338" cy="1584325"/>
          </a:xfrm>
          <a:prstGeom prst="rightBrace">
            <a:avLst>
              <a:gd name="adj1" fmla="val 4594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AutoShape 35"/>
          <p:cNvSpPr>
            <a:spLocks/>
          </p:cNvSpPr>
          <p:nvPr/>
        </p:nvSpPr>
        <p:spPr bwMode="auto">
          <a:xfrm>
            <a:off x="6804025" y="3629025"/>
            <a:ext cx="288925" cy="1512888"/>
          </a:xfrm>
          <a:prstGeom prst="rightBrace">
            <a:avLst>
              <a:gd name="adj1" fmla="val 4363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7235825" y="2133600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400" b="1">
                <a:solidFill>
                  <a:srgbClr val="FF0000"/>
                </a:solidFill>
                <a:latin typeface="Arial Rounded MT Bold" pitchFamily="34" charset="0"/>
              </a:rPr>
              <a:t>27% KA</a:t>
            </a:r>
            <a:endParaRPr lang="en-GB" sz="2400" b="1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7307263" y="4133850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400" b="1">
                <a:solidFill>
                  <a:srgbClr val="FF0000"/>
                </a:solidFill>
                <a:latin typeface="Arial Rounded MT Bold" pitchFamily="34" charset="0"/>
              </a:rPr>
              <a:t>27% KB</a:t>
            </a:r>
            <a:endParaRPr lang="en-GB" sz="2400" b="1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0" y="307975"/>
            <a:ext cx="79930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ahoma" pitchFamily="34" charset="0"/>
              </a:rPr>
              <a:t>CONTOH ANALISIS KUANTITATIF BUTIR SOAL</a:t>
            </a:r>
          </a:p>
        </p:txBody>
      </p:sp>
      <p:sp>
        <p:nvSpPr>
          <p:cNvPr id="2154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2F9696-EF8B-42E2-9EA4-8837A1C6615F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682" name="Group 2"/>
          <p:cNvGraphicFramePr>
            <a:graphicFrameLocks noGrp="1"/>
          </p:cNvGraphicFramePr>
          <p:nvPr/>
        </p:nvGraphicFramePr>
        <p:xfrm>
          <a:off x="107950" y="976313"/>
          <a:ext cx="8920163" cy="3538538"/>
        </p:xfrm>
        <a:graphic>
          <a:graphicData uri="http://schemas.openxmlformats.org/drawingml/2006/table">
            <a:tbl>
              <a:tblPr/>
              <a:tblGrid>
                <a:gridCol w="1079500"/>
                <a:gridCol w="792163"/>
                <a:gridCol w="647700"/>
                <a:gridCol w="649287"/>
                <a:gridCol w="719138"/>
                <a:gridCol w="720725"/>
                <a:gridCol w="719137"/>
                <a:gridCol w="865188"/>
                <a:gridCol w="819150"/>
                <a:gridCol w="936625"/>
                <a:gridCol w="97155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AL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KE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L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OMIT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EY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TK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DP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KB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   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0,85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2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KB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KB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0,15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-0,30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KB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0,25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04" name="Text Box 76"/>
          <p:cNvSpPr txBox="1">
            <a:spLocks noChangeArrowheads="1"/>
          </p:cNvSpPr>
          <p:nvPr/>
        </p:nvSpPr>
        <p:spPr bwMode="auto">
          <a:xfrm>
            <a:off x="1979613" y="379413"/>
            <a:ext cx="5545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800" b="1">
                <a:solidFill>
                  <a:srgbClr val="0000FF"/>
                </a:solidFill>
              </a:rPr>
              <a:t>ANALISIS SOAL PG</a:t>
            </a:r>
            <a:endParaRPr lang="en-GB" sz="2800" b="1">
              <a:solidFill>
                <a:srgbClr val="0000FF"/>
              </a:solidFill>
            </a:endParaRPr>
          </a:p>
        </p:txBody>
      </p:sp>
      <p:sp>
        <p:nvSpPr>
          <p:cNvPr id="22605" name="Text Box 77"/>
          <p:cNvSpPr txBox="1">
            <a:spLocks noChangeArrowheads="1"/>
          </p:cNvSpPr>
          <p:nvPr/>
        </p:nvSpPr>
        <p:spPr bwMode="auto">
          <a:xfrm>
            <a:off x="179388" y="4776788"/>
            <a:ext cx="1944687" cy="7397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 b="1"/>
              <a:t>TK1=(BA+BB): N</a:t>
            </a:r>
          </a:p>
          <a:p>
            <a:r>
              <a:rPr lang="id-ID" sz="1400" b="1"/>
              <a:t>       = (10+7) : 20</a:t>
            </a:r>
          </a:p>
          <a:p>
            <a:r>
              <a:rPr lang="id-ID" sz="1400" b="1"/>
              <a:t>       = 0,85</a:t>
            </a:r>
            <a:endParaRPr lang="en-GB" sz="1400" b="1"/>
          </a:p>
        </p:txBody>
      </p:sp>
      <p:sp>
        <p:nvSpPr>
          <p:cNvPr id="22606" name="Text Box 78"/>
          <p:cNvSpPr txBox="1">
            <a:spLocks noChangeArrowheads="1"/>
          </p:cNvSpPr>
          <p:nvPr/>
        </p:nvSpPr>
        <p:spPr bwMode="auto">
          <a:xfrm>
            <a:off x="179388" y="5641975"/>
            <a:ext cx="1944687" cy="7397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 b="1"/>
              <a:t>DP1= (BA-BB):</a:t>
            </a:r>
            <a:r>
              <a:rPr lang="en-US" sz="1400" b="1">
                <a:cs typeface="Arial" charset="0"/>
              </a:rPr>
              <a:t>½</a:t>
            </a:r>
            <a:r>
              <a:rPr lang="id-ID" sz="1400" b="1">
                <a:cs typeface="Arial" charset="0"/>
              </a:rPr>
              <a:t>N</a:t>
            </a:r>
          </a:p>
          <a:p>
            <a:r>
              <a:rPr lang="id-ID" sz="1400" b="1">
                <a:cs typeface="Arial" charset="0"/>
              </a:rPr>
              <a:t>       = (10-7) : </a:t>
            </a:r>
            <a:r>
              <a:rPr lang="en-US" sz="1400" b="1"/>
              <a:t>½</a:t>
            </a:r>
            <a:r>
              <a:rPr lang="id-ID" sz="1400" b="1"/>
              <a:t> x 20</a:t>
            </a:r>
          </a:p>
          <a:p>
            <a:r>
              <a:rPr lang="id-ID" sz="1400" b="1"/>
              <a:t>      = 0,30</a:t>
            </a:r>
            <a:endParaRPr lang="en-US" sz="1400" b="1"/>
          </a:p>
        </p:txBody>
      </p:sp>
      <p:sp>
        <p:nvSpPr>
          <p:cNvPr id="22607" name="Text Box 79"/>
          <p:cNvSpPr txBox="1">
            <a:spLocks noChangeArrowheads="1"/>
          </p:cNvSpPr>
          <p:nvPr/>
        </p:nvSpPr>
        <p:spPr bwMode="auto">
          <a:xfrm>
            <a:off x="2628900" y="5181600"/>
            <a:ext cx="2447925" cy="1200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800" b="1">
                <a:solidFill>
                  <a:srgbClr val="0000FF"/>
                </a:solidFill>
              </a:rPr>
              <a:t>KRITERIA TK:</a:t>
            </a:r>
          </a:p>
          <a:p>
            <a:r>
              <a:rPr lang="id-ID" sz="1800" b="1"/>
              <a:t>0,00 – 0,30 = sukar</a:t>
            </a:r>
          </a:p>
          <a:p>
            <a:r>
              <a:rPr lang="id-ID" sz="1800" b="1"/>
              <a:t>0,31  - 0,70 = sedang</a:t>
            </a:r>
          </a:p>
          <a:p>
            <a:r>
              <a:rPr lang="id-ID" sz="1800" b="1"/>
              <a:t>0,71 – 1,00 = mudah</a:t>
            </a:r>
            <a:endParaRPr lang="en-GB" sz="1800" b="1"/>
          </a:p>
        </p:txBody>
      </p:sp>
      <p:sp>
        <p:nvSpPr>
          <p:cNvPr id="22608" name="Text Box 80"/>
          <p:cNvSpPr txBox="1">
            <a:spLocks noChangeArrowheads="1"/>
          </p:cNvSpPr>
          <p:nvPr/>
        </p:nvSpPr>
        <p:spPr bwMode="auto">
          <a:xfrm>
            <a:off x="5292725" y="4906963"/>
            <a:ext cx="3455988" cy="14747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800" b="1">
                <a:solidFill>
                  <a:srgbClr val="0000FF"/>
                </a:solidFill>
              </a:rPr>
              <a:t>KRITERIA DAYA PEMBEDA:</a:t>
            </a:r>
          </a:p>
          <a:p>
            <a:r>
              <a:rPr lang="id-ID" sz="1800" b="1"/>
              <a:t>0,40 – 1,00 = soal baik</a:t>
            </a:r>
          </a:p>
          <a:p>
            <a:r>
              <a:rPr lang="id-ID" sz="1800" b="1"/>
              <a:t>0,30 – 0,39 = terima &amp; perbaiki</a:t>
            </a:r>
          </a:p>
          <a:p>
            <a:r>
              <a:rPr lang="id-ID" sz="1800" b="1"/>
              <a:t>0,20 – 0,29 = soal diperbaiki</a:t>
            </a:r>
          </a:p>
          <a:p>
            <a:r>
              <a:rPr lang="id-ID" sz="1800" b="1"/>
              <a:t>0,19 – 0,00 = soal ditolak</a:t>
            </a:r>
            <a:endParaRPr lang="en-GB" sz="1800" b="1"/>
          </a:p>
        </p:txBody>
      </p:sp>
      <p:sp>
        <p:nvSpPr>
          <p:cNvPr id="22609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90665BF-DCB2-4D07-9974-FECA8B27C70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682" name="Group 2"/>
          <p:cNvGraphicFramePr>
            <a:graphicFrameLocks noGrp="1"/>
          </p:cNvGraphicFramePr>
          <p:nvPr/>
        </p:nvGraphicFramePr>
        <p:xfrm>
          <a:off x="638175" y="976313"/>
          <a:ext cx="7736113" cy="3181102"/>
        </p:xfrm>
        <a:graphic>
          <a:graphicData uri="http://schemas.openxmlformats.org/drawingml/2006/table">
            <a:tbl>
              <a:tblPr/>
              <a:tblGrid>
                <a:gridCol w="1210556"/>
                <a:gridCol w="1699001"/>
                <a:gridCol w="647851"/>
                <a:gridCol w="781265"/>
                <a:gridCol w="748713"/>
                <a:gridCol w="890130"/>
                <a:gridCol w="864007"/>
                <a:gridCol w="894590"/>
              </a:tblGrid>
              <a:tr h="644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AL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Pilihan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Jawaban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Jmlh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700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15*)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Jumlah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2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5*)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Jumlah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10" name="Text Box 76"/>
          <p:cNvSpPr txBox="1">
            <a:spLocks noChangeArrowheads="1"/>
          </p:cNvSpPr>
          <p:nvPr/>
        </p:nvSpPr>
        <p:spPr bwMode="auto">
          <a:xfrm>
            <a:off x="1979613" y="379413"/>
            <a:ext cx="5545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Pola Jawaban Soal PG</a:t>
            </a:r>
            <a:endParaRPr lang="en-GB" sz="2800" b="1">
              <a:solidFill>
                <a:srgbClr val="0000FF"/>
              </a:solidFill>
            </a:endParaRPr>
          </a:p>
        </p:txBody>
      </p:sp>
      <p:sp>
        <p:nvSpPr>
          <p:cNvPr id="23611" name="Text Box 77"/>
          <p:cNvSpPr txBox="1">
            <a:spLocks noChangeArrowheads="1"/>
          </p:cNvSpPr>
          <p:nvPr/>
        </p:nvSpPr>
        <p:spPr bwMode="auto">
          <a:xfrm>
            <a:off x="600075" y="4587875"/>
            <a:ext cx="1944688" cy="7397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 b="1"/>
              <a:t>TK1=(BA+BB): N</a:t>
            </a:r>
          </a:p>
          <a:p>
            <a:r>
              <a:rPr lang="id-ID" sz="1400" b="1"/>
              <a:t>       = (</a:t>
            </a:r>
            <a:r>
              <a:rPr lang="en-US" sz="1400" b="1"/>
              <a:t>15</a:t>
            </a:r>
            <a:r>
              <a:rPr lang="id-ID" sz="1400" b="1"/>
              <a:t>+</a:t>
            </a:r>
            <a:r>
              <a:rPr lang="en-US" sz="1400" b="1"/>
              <a:t>6</a:t>
            </a:r>
            <a:r>
              <a:rPr lang="id-ID" sz="1400" b="1"/>
              <a:t>) : </a:t>
            </a:r>
            <a:r>
              <a:rPr lang="en-US" sz="1400" b="1"/>
              <a:t>60</a:t>
            </a:r>
            <a:endParaRPr lang="id-ID" sz="1400" b="1"/>
          </a:p>
          <a:p>
            <a:r>
              <a:rPr lang="id-ID" sz="1400" b="1"/>
              <a:t>       = </a:t>
            </a:r>
            <a:r>
              <a:rPr lang="en-US" sz="1400" b="1"/>
              <a:t>0,35</a:t>
            </a:r>
            <a:endParaRPr lang="en-GB" sz="1400" b="1"/>
          </a:p>
        </p:txBody>
      </p:sp>
      <p:sp>
        <p:nvSpPr>
          <p:cNvPr id="23612" name="Text Box 78"/>
          <p:cNvSpPr txBox="1">
            <a:spLocks noChangeArrowheads="1"/>
          </p:cNvSpPr>
          <p:nvPr/>
        </p:nvSpPr>
        <p:spPr bwMode="auto">
          <a:xfrm>
            <a:off x="585788" y="5424488"/>
            <a:ext cx="1944687" cy="7397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 b="1"/>
              <a:t>DP1= (</a:t>
            </a:r>
            <a:r>
              <a:rPr lang="en-US" sz="1400" b="1"/>
              <a:t>BA</a:t>
            </a:r>
            <a:r>
              <a:rPr lang="id-ID" sz="1400" b="1"/>
              <a:t>-</a:t>
            </a:r>
            <a:r>
              <a:rPr lang="en-US" sz="1400" b="1"/>
              <a:t>BB</a:t>
            </a:r>
            <a:r>
              <a:rPr lang="id-ID" sz="1400" b="1"/>
              <a:t>):</a:t>
            </a:r>
            <a:r>
              <a:rPr lang="en-US" sz="1400" b="1">
                <a:cs typeface="Arial" charset="0"/>
              </a:rPr>
              <a:t>½</a:t>
            </a:r>
            <a:r>
              <a:rPr lang="id-ID" sz="1400" b="1">
                <a:cs typeface="Arial" charset="0"/>
              </a:rPr>
              <a:t>N</a:t>
            </a:r>
          </a:p>
          <a:p>
            <a:r>
              <a:rPr lang="id-ID" sz="1400" b="1">
                <a:cs typeface="Arial" charset="0"/>
              </a:rPr>
              <a:t>       = (1</a:t>
            </a:r>
            <a:r>
              <a:rPr lang="en-US" sz="1400" b="1">
                <a:cs typeface="Arial" charset="0"/>
              </a:rPr>
              <a:t>5</a:t>
            </a:r>
            <a:r>
              <a:rPr lang="id-ID" sz="1400" b="1">
                <a:cs typeface="Arial" charset="0"/>
              </a:rPr>
              <a:t>-</a:t>
            </a:r>
            <a:r>
              <a:rPr lang="en-US" sz="1400" b="1">
                <a:cs typeface="Arial" charset="0"/>
              </a:rPr>
              <a:t>6</a:t>
            </a:r>
            <a:r>
              <a:rPr lang="id-ID" sz="1400" b="1">
                <a:cs typeface="Arial" charset="0"/>
              </a:rPr>
              <a:t>) : </a:t>
            </a:r>
            <a:r>
              <a:rPr lang="en-US" sz="1400" b="1"/>
              <a:t>½</a:t>
            </a:r>
            <a:r>
              <a:rPr lang="id-ID" sz="1400" b="1"/>
              <a:t> x </a:t>
            </a:r>
            <a:r>
              <a:rPr lang="en-US" sz="1400" b="1"/>
              <a:t>6</a:t>
            </a:r>
            <a:r>
              <a:rPr lang="id-ID" sz="1400" b="1"/>
              <a:t>0</a:t>
            </a:r>
          </a:p>
          <a:p>
            <a:r>
              <a:rPr lang="id-ID" sz="1400" b="1"/>
              <a:t>      = </a:t>
            </a:r>
            <a:r>
              <a:rPr lang="en-US" sz="1400" b="1"/>
              <a:t>0,30</a:t>
            </a:r>
          </a:p>
        </p:txBody>
      </p:sp>
      <p:sp>
        <p:nvSpPr>
          <p:cNvPr id="23613" name="Text Box 79"/>
          <p:cNvSpPr txBox="1">
            <a:spLocks noChangeArrowheads="1"/>
          </p:cNvSpPr>
          <p:nvPr/>
        </p:nvSpPr>
        <p:spPr bwMode="auto">
          <a:xfrm>
            <a:off x="2614613" y="4267200"/>
            <a:ext cx="5934075" cy="6461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 dirty="0" err="1"/>
              <a:t>Distraktor</a:t>
            </a:r>
            <a:r>
              <a:rPr lang="en-GB" sz="1800" b="1" dirty="0"/>
              <a:t>: </a:t>
            </a:r>
            <a:r>
              <a:rPr lang="en-GB" sz="1800" b="1" dirty="0" err="1"/>
              <a:t>semua</a:t>
            </a:r>
            <a:r>
              <a:rPr lang="en-GB" sz="1800" b="1" dirty="0"/>
              <a:t> </a:t>
            </a:r>
            <a:r>
              <a:rPr lang="en-GB" sz="1800" b="1" dirty="0" err="1"/>
              <a:t>sudah</a:t>
            </a:r>
            <a:r>
              <a:rPr lang="en-GB" sz="1800" b="1" dirty="0"/>
              <a:t> </a:t>
            </a:r>
            <a:r>
              <a:rPr lang="en-GB" sz="1800" b="1" dirty="0" err="1"/>
              <a:t>berfungsi</a:t>
            </a:r>
            <a:r>
              <a:rPr lang="en-GB" sz="1800" b="1" dirty="0"/>
              <a:t> </a:t>
            </a:r>
            <a:r>
              <a:rPr lang="en-GB" sz="1800" b="1" dirty="0" err="1"/>
              <a:t>dengan</a:t>
            </a:r>
            <a:r>
              <a:rPr lang="en-GB" sz="1800" b="1" dirty="0"/>
              <a:t> </a:t>
            </a:r>
            <a:r>
              <a:rPr lang="en-GB" sz="1800" b="1" dirty="0" err="1"/>
              <a:t>baik</a:t>
            </a:r>
            <a:r>
              <a:rPr lang="en-GB" sz="1800" b="1" dirty="0"/>
              <a:t> </a:t>
            </a:r>
            <a:r>
              <a:rPr lang="en-GB" sz="1800" b="1" dirty="0" err="1"/>
              <a:t>karena</a:t>
            </a:r>
            <a:r>
              <a:rPr lang="en-GB" sz="1800" b="1" dirty="0"/>
              <a:t> </a:t>
            </a:r>
            <a:r>
              <a:rPr lang="en-GB" sz="1800" b="1" dirty="0" err="1"/>
              <a:t>sudah</a:t>
            </a:r>
            <a:r>
              <a:rPr lang="en-GB" sz="1800" b="1" dirty="0"/>
              <a:t> </a:t>
            </a:r>
            <a:r>
              <a:rPr lang="en-GB" sz="1800" b="1" dirty="0" err="1"/>
              <a:t>dipilih</a:t>
            </a:r>
            <a:r>
              <a:rPr lang="en-GB" sz="1800" b="1" dirty="0"/>
              <a:t> </a:t>
            </a:r>
            <a:r>
              <a:rPr lang="en-GB" sz="1800" b="1" dirty="0" err="1"/>
              <a:t>oleh</a:t>
            </a:r>
            <a:r>
              <a:rPr lang="en-GB" sz="1800" b="1" dirty="0"/>
              <a:t> </a:t>
            </a:r>
            <a:r>
              <a:rPr lang="en-GB" sz="1800" b="1" dirty="0" err="1" smtClean="0"/>
              <a:t>lebih</a:t>
            </a:r>
            <a:r>
              <a:rPr lang="en-GB" sz="1800" b="1" dirty="0" smtClean="0"/>
              <a:t> </a:t>
            </a:r>
            <a:r>
              <a:rPr lang="en-GB" sz="1800" b="1" dirty="0" err="1"/>
              <a:t>dari</a:t>
            </a:r>
            <a:r>
              <a:rPr lang="en-GB" sz="1800" b="1" dirty="0"/>
              <a:t> 5% </a:t>
            </a:r>
            <a:r>
              <a:rPr lang="en-GB" sz="1800" b="1" dirty="0" err="1"/>
              <a:t>pengikut</a:t>
            </a:r>
            <a:r>
              <a:rPr lang="en-GB" sz="1800" b="1" dirty="0"/>
              <a:t> </a:t>
            </a:r>
            <a:r>
              <a:rPr lang="en-GB" sz="1800" b="1" dirty="0" err="1"/>
              <a:t>tes</a:t>
            </a:r>
            <a:r>
              <a:rPr lang="en-GB" sz="1800" b="1" dirty="0"/>
              <a:t> </a:t>
            </a:r>
          </a:p>
        </p:txBody>
      </p:sp>
      <p:sp>
        <p:nvSpPr>
          <p:cNvPr id="23614" name="Text Box 80"/>
          <p:cNvSpPr txBox="1">
            <a:spLocks noChangeArrowheads="1"/>
          </p:cNvSpPr>
          <p:nvPr/>
        </p:nvSpPr>
        <p:spPr bwMode="auto">
          <a:xfrm>
            <a:off x="2582863" y="5035550"/>
            <a:ext cx="5994400" cy="15696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sz="1600" b="1" dirty="0" smtClean="0"/>
              <a:t>Omit </a:t>
            </a:r>
            <a:r>
              <a:rPr lang="en-GB" sz="1600" b="1" dirty="0" err="1" smtClean="0"/>
              <a:t>adalah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testee</a:t>
            </a:r>
            <a:r>
              <a:rPr lang="en-GB" sz="1600" b="1" dirty="0" smtClean="0"/>
              <a:t> yang </a:t>
            </a:r>
            <a:r>
              <a:rPr lang="en-GB" sz="1600" b="1" dirty="0" err="1" smtClean="0"/>
              <a:t>tidak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memilih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sama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sekali</a:t>
            </a:r>
            <a:r>
              <a:rPr lang="en-GB" sz="1600" b="1" dirty="0" smtClean="0"/>
              <a:t>. </a:t>
            </a:r>
            <a:r>
              <a:rPr lang="en-GB" sz="1600" b="1" dirty="0" err="1" smtClean="0"/>
              <a:t>Dilihat</a:t>
            </a:r>
            <a:r>
              <a:rPr lang="en-GB" sz="1600" b="1" dirty="0" smtClean="0"/>
              <a:t> </a:t>
            </a:r>
            <a:r>
              <a:rPr lang="en-GB" sz="1600" b="1" dirty="0" err="1"/>
              <a:t>dari</a:t>
            </a:r>
            <a:r>
              <a:rPr lang="en-GB" sz="1600" b="1" dirty="0"/>
              <a:t> </a:t>
            </a:r>
            <a:r>
              <a:rPr lang="en-GB" sz="1600" b="1" dirty="0" err="1"/>
              <a:t>segi</a:t>
            </a:r>
            <a:r>
              <a:rPr lang="en-GB" sz="1600" b="1" dirty="0"/>
              <a:t> Omit </a:t>
            </a:r>
            <a:r>
              <a:rPr lang="en-GB" sz="1600" b="1" dirty="0" err="1"/>
              <a:t>adalah</a:t>
            </a:r>
            <a:r>
              <a:rPr lang="en-GB" sz="1600" b="1" dirty="0"/>
              <a:t> </a:t>
            </a:r>
            <a:r>
              <a:rPr lang="en-GB" sz="1600" b="1" dirty="0" err="1"/>
              <a:t>baik</a:t>
            </a:r>
            <a:r>
              <a:rPr lang="en-GB" sz="1600" b="1" dirty="0"/>
              <a:t>. </a:t>
            </a:r>
            <a:r>
              <a:rPr lang="en-GB" sz="1600" b="1" dirty="0" err="1"/>
              <a:t>Sebuah</a:t>
            </a:r>
            <a:r>
              <a:rPr lang="en-GB" sz="1600" b="1" dirty="0"/>
              <a:t> item </a:t>
            </a:r>
            <a:r>
              <a:rPr lang="en-GB" sz="1600" b="1" dirty="0" err="1"/>
              <a:t>dikatakan</a:t>
            </a:r>
            <a:r>
              <a:rPr lang="en-GB" sz="1600" b="1" dirty="0"/>
              <a:t> </a:t>
            </a:r>
            <a:r>
              <a:rPr lang="en-GB" sz="1600" b="1" dirty="0" err="1"/>
              <a:t>baik</a:t>
            </a:r>
            <a:r>
              <a:rPr lang="en-GB" sz="1600" b="1" dirty="0"/>
              <a:t> </a:t>
            </a:r>
            <a:r>
              <a:rPr lang="en-GB" sz="1600" b="1" dirty="0" err="1"/>
              <a:t>jika</a:t>
            </a:r>
            <a:r>
              <a:rPr lang="en-GB" sz="1600" b="1" dirty="0"/>
              <a:t> </a:t>
            </a:r>
            <a:r>
              <a:rPr lang="en-GB" sz="1600" b="1" dirty="0" err="1"/>
              <a:t>omitnya</a:t>
            </a:r>
            <a:r>
              <a:rPr lang="en-GB" sz="1600" b="1" dirty="0"/>
              <a:t> </a:t>
            </a:r>
            <a:r>
              <a:rPr lang="en-GB" sz="1600" b="1" dirty="0" err="1"/>
              <a:t>tidak</a:t>
            </a:r>
            <a:r>
              <a:rPr lang="en-GB" sz="1600" b="1" dirty="0"/>
              <a:t> </a:t>
            </a:r>
            <a:r>
              <a:rPr lang="en-GB" sz="1600" b="1" dirty="0" err="1"/>
              <a:t>lebih</a:t>
            </a:r>
            <a:r>
              <a:rPr lang="en-GB" sz="1600" b="1" dirty="0"/>
              <a:t> </a:t>
            </a:r>
            <a:r>
              <a:rPr lang="en-GB" sz="1600" b="1" dirty="0" err="1"/>
              <a:t>dari</a:t>
            </a:r>
            <a:r>
              <a:rPr lang="en-GB" sz="1600" b="1" dirty="0"/>
              <a:t> 10% </a:t>
            </a:r>
            <a:r>
              <a:rPr lang="en-GB" sz="1600" b="1" dirty="0" err="1"/>
              <a:t>pengikut</a:t>
            </a:r>
            <a:r>
              <a:rPr lang="en-GB" sz="1600" b="1" dirty="0"/>
              <a:t> </a:t>
            </a:r>
            <a:r>
              <a:rPr lang="en-GB" sz="1600" b="1" dirty="0" err="1"/>
              <a:t>tes</a:t>
            </a:r>
            <a:r>
              <a:rPr lang="en-GB" sz="1600" b="1" dirty="0"/>
              <a:t>. </a:t>
            </a:r>
            <a:r>
              <a:rPr lang="en-GB" sz="1600" b="1" dirty="0" smtClean="0"/>
              <a:t>(O = 3 </a:t>
            </a:r>
            <a:r>
              <a:rPr lang="en-GB" sz="1600" b="1" dirty="0" err="1" smtClean="0"/>
              <a:t>berarti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hanya</a:t>
            </a:r>
            <a:r>
              <a:rPr lang="en-GB" sz="1600" b="1" dirty="0" smtClean="0"/>
              <a:t> 5</a:t>
            </a:r>
            <a:r>
              <a:rPr lang="en-GB" sz="1600" b="1" dirty="0"/>
              <a:t>% </a:t>
            </a:r>
            <a:r>
              <a:rPr lang="en-GB" sz="1600" b="1" dirty="0" err="1"/>
              <a:t>dari</a:t>
            </a:r>
            <a:r>
              <a:rPr lang="en-GB" sz="1600" b="1" dirty="0"/>
              <a:t> </a:t>
            </a:r>
            <a:r>
              <a:rPr lang="en-GB" sz="1600" b="1" dirty="0" err="1"/>
              <a:t>pengikut</a:t>
            </a:r>
            <a:r>
              <a:rPr lang="en-GB" sz="1600" b="1" dirty="0"/>
              <a:t> </a:t>
            </a:r>
            <a:r>
              <a:rPr lang="en-GB" sz="1600" b="1" dirty="0" err="1"/>
              <a:t>tes</a:t>
            </a:r>
            <a:r>
              <a:rPr lang="en-GB" sz="1600" b="1" dirty="0"/>
              <a:t> = 5% x 60 = 3 org)</a:t>
            </a:r>
          </a:p>
          <a:p>
            <a:pPr algn="just"/>
            <a:r>
              <a:rPr lang="en-GB" sz="1600" b="1" dirty="0" err="1"/>
              <a:t>Pilihan</a:t>
            </a:r>
            <a:r>
              <a:rPr lang="en-GB" sz="1600" b="1" dirty="0"/>
              <a:t> </a:t>
            </a:r>
            <a:r>
              <a:rPr lang="en-GB" sz="1600" b="1" dirty="0" err="1"/>
              <a:t>ganda</a:t>
            </a:r>
            <a:r>
              <a:rPr lang="en-GB" sz="1600" b="1" dirty="0"/>
              <a:t> </a:t>
            </a:r>
            <a:r>
              <a:rPr lang="en-GB" sz="1600" b="1" dirty="0" err="1"/>
              <a:t>dengan</a:t>
            </a:r>
            <a:r>
              <a:rPr lang="en-GB" sz="1600" b="1" dirty="0"/>
              <a:t> 5 </a:t>
            </a:r>
            <a:r>
              <a:rPr lang="en-GB" sz="1600" b="1" dirty="0" err="1"/>
              <a:t>alternatif</a:t>
            </a:r>
            <a:r>
              <a:rPr lang="en-GB" sz="1600" b="1" dirty="0"/>
              <a:t> </a:t>
            </a:r>
            <a:r>
              <a:rPr lang="en-GB" sz="1600" b="1" dirty="0" err="1"/>
              <a:t>jawaban</a:t>
            </a:r>
            <a:r>
              <a:rPr lang="en-GB" sz="1600" b="1" dirty="0"/>
              <a:t> </a:t>
            </a:r>
            <a:r>
              <a:rPr lang="en-GB" sz="1600" b="1" dirty="0" err="1"/>
              <a:t>tetapi</a:t>
            </a:r>
            <a:r>
              <a:rPr lang="en-GB" sz="1600" b="1" dirty="0"/>
              <a:t> </a:t>
            </a:r>
            <a:r>
              <a:rPr lang="en-GB" sz="1600" b="1" dirty="0" err="1"/>
              <a:t>demi</a:t>
            </a:r>
            <a:r>
              <a:rPr lang="en-GB" sz="1600" b="1" dirty="0"/>
              <a:t> </a:t>
            </a:r>
            <a:r>
              <a:rPr lang="en-GB" sz="1600" b="1" dirty="0" err="1"/>
              <a:t>praktisnya</a:t>
            </a:r>
            <a:r>
              <a:rPr lang="en-GB" sz="1600" b="1" dirty="0"/>
              <a:t> </a:t>
            </a:r>
            <a:r>
              <a:rPr lang="en-GB" sz="1600" b="1" dirty="0" err="1"/>
              <a:t>diberlakukan</a:t>
            </a:r>
            <a:r>
              <a:rPr lang="en-GB" sz="1600" b="1" dirty="0"/>
              <a:t> </a:t>
            </a:r>
            <a:r>
              <a:rPr lang="en-GB" sz="1600" b="1" dirty="0" err="1"/>
              <a:t>untuk</a:t>
            </a:r>
            <a:r>
              <a:rPr lang="en-GB" sz="1600" b="1" dirty="0"/>
              <a:t> </a:t>
            </a:r>
            <a:r>
              <a:rPr lang="en-GB" sz="1600" b="1" dirty="0" err="1"/>
              <a:t>semua</a:t>
            </a:r>
            <a:r>
              <a:rPr lang="en-GB" sz="1600" b="1" dirty="0"/>
              <a:t>.</a:t>
            </a:r>
          </a:p>
        </p:txBody>
      </p:sp>
      <p:sp>
        <p:nvSpPr>
          <p:cNvPr id="23615" name="Text Box 77"/>
          <p:cNvSpPr txBox="1">
            <a:spLocks noChangeArrowheads="1"/>
          </p:cNvSpPr>
          <p:nvPr/>
        </p:nvSpPr>
        <p:spPr bwMode="auto">
          <a:xfrm>
            <a:off x="593725" y="4260850"/>
            <a:ext cx="1944688" cy="3079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Untuk Soal No. 1</a:t>
            </a:r>
          </a:p>
        </p:txBody>
      </p:sp>
      <p:sp>
        <p:nvSpPr>
          <p:cNvPr id="23616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F368419-9176-48AB-86B6-381FAC17A8D3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739900" y="404813"/>
            <a:ext cx="647541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d-ID" sz="2800" b="1" dirty="0">
                <a:solidFill>
                  <a:srgbClr val="0000FF"/>
                </a:solidFill>
                <a:latin typeface="Arial Rounded MT Bold" pitchFamily="34" charset="0"/>
              </a:rPr>
              <a:t>ANALISIS SOAL URAIAN </a:t>
            </a:r>
            <a:endParaRPr lang="en-US" sz="2800" b="1" dirty="0">
              <a:solidFill>
                <a:srgbClr val="0000FF"/>
              </a:solidFill>
              <a:latin typeface="Arial Rounded MT Bold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id-ID" sz="2800" b="1" dirty="0" smtClean="0">
                <a:solidFill>
                  <a:srgbClr val="0000FF"/>
                </a:solidFill>
                <a:latin typeface="Arial Rounded MT Bold" pitchFamily="34" charset="0"/>
              </a:rPr>
              <a:t>TES PRAKTIK &amp; NON TES AFEKTIF</a:t>
            </a:r>
            <a:endParaRPr lang="en-GB" sz="2800" b="1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graphicFrame>
        <p:nvGraphicFramePr>
          <p:cNvPr id="784387" name="Group 3"/>
          <p:cNvGraphicFramePr>
            <a:graphicFrameLocks noGrp="1"/>
          </p:cNvGraphicFramePr>
          <p:nvPr/>
        </p:nvGraphicFramePr>
        <p:xfrm>
          <a:off x="1763713" y="1336675"/>
          <a:ext cx="6337300" cy="3680143"/>
        </p:xfrm>
        <a:graphic>
          <a:graphicData uri="http://schemas.openxmlformats.org/drawingml/2006/table">
            <a:tbl>
              <a:tblPr/>
              <a:tblGrid>
                <a:gridCol w="774700"/>
                <a:gridCol w="1420812"/>
                <a:gridCol w="1946275"/>
                <a:gridCol w="2195513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NO.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SISWA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Soal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(Skor maks 6)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Soal 2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(Skor maks 5)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1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Jumlah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Rata-rata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DP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3,8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0,63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0,47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2,8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0,56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0,56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179388" y="5084763"/>
            <a:ext cx="3240087" cy="925512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800" b="1"/>
              <a:t>TK1</a:t>
            </a:r>
            <a:r>
              <a:rPr lang="en-US" sz="1800" b="1"/>
              <a:t> </a:t>
            </a:r>
            <a:r>
              <a:rPr lang="id-ID" sz="1800" b="1"/>
              <a:t>= Rata-rata : skor maks</a:t>
            </a:r>
          </a:p>
          <a:p>
            <a:r>
              <a:rPr lang="id-ID" sz="1800" b="1"/>
              <a:t>       = 3,8 : 6  = 0,63</a:t>
            </a:r>
          </a:p>
          <a:p>
            <a:r>
              <a:rPr lang="id-ID" sz="1800" b="1"/>
              <a:t>TK2</a:t>
            </a:r>
            <a:r>
              <a:rPr lang="en-US" sz="1800" b="1"/>
              <a:t> </a:t>
            </a:r>
            <a:r>
              <a:rPr lang="id-ID" sz="1800" b="1"/>
              <a:t>= 2,8 : 5 = 0,56</a:t>
            </a:r>
            <a:endParaRPr lang="en-GB" sz="1800" b="1"/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3492500" y="5084763"/>
            <a:ext cx="5472113" cy="925512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800" b="1"/>
              <a:t>DP1= (Rata-rata KA – Rata-rata KB) : skor maks.</a:t>
            </a:r>
          </a:p>
          <a:p>
            <a:r>
              <a:rPr lang="id-ID" sz="1800" b="1"/>
              <a:t>       = [(11:2) – (8:3) ] : 6   = (5,5-2,7):6 = 0,47</a:t>
            </a:r>
          </a:p>
          <a:p>
            <a:r>
              <a:rPr lang="id-ID" sz="1800" b="1"/>
              <a:t>DP2= [ (9:2) – (5:3) ] : 5    = (4,5-1,7) : 5 = 0,56</a:t>
            </a:r>
            <a:endParaRPr lang="en-GB" sz="1800" b="1"/>
          </a:p>
        </p:txBody>
      </p:sp>
      <p:sp>
        <p:nvSpPr>
          <p:cNvPr id="26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7CBEF5-5D79-4979-9A7A-FD2F050FB8A8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250406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1828800"/>
            <a:ext cx="8153400" cy="3429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990000"/>
                </a:solidFill>
                <a:latin typeface="Tahoma" pitchFamily="34" charset="0"/>
              </a:rPr>
              <a:t>Sekian</a:t>
            </a:r>
            <a:r>
              <a:rPr lang="en-US" b="1" dirty="0" smtClean="0">
                <a:solidFill>
                  <a:srgbClr val="990000"/>
                </a:solidFill>
                <a:latin typeface="Tahoma" pitchFamily="34" charset="0"/>
              </a:rPr>
              <a:t>,</a:t>
            </a:r>
            <a:r>
              <a:rPr lang="en-US" dirty="0" smtClean="0">
                <a:solidFill>
                  <a:srgbClr val="990000"/>
                </a:solidFill>
                <a:latin typeface="Tahoma" pitchFamily="34" charset="0"/>
              </a:rPr>
              <a:t/>
            </a:r>
            <a:br>
              <a:rPr lang="en-US" dirty="0" smtClean="0">
                <a:solidFill>
                  <a:srgbClr val="990000"/>
                </a:solidFill>
                <a:latin typeface="Tahoma" pitchFamily="34" charset="0"/>
              </a:rPr>
            </a:br>
            <a:r>
              <a:rPr lang="en-US" dirty="0" smtClean="0">
                <a:solidFill>
                  <a:srgbClr val="990000"/>
                </a:solidFill>
                <a:latin typeface="Tahoma" pitchFamily="34" charset="0"/>
              </a:rPr>
              <a:t> </a:t>
            </a:r>
            <a:br>
              <a:rPr lang="en-US" dirty="0" smtClean="0">
                <a:solidFill>
                  <a:srgbClr val="990000"/>
                </a:solidFill>
                <a:latin typeface="Tahoma" pitchFamily="34" charset="0"/>
              </a:rPr>
            </a:br>
            <a:r>
              <a:rPr lang="en-US" dirty="0" smtClean="0">
                <a:solidFill>
                  <a:srgbClr val="990000"/>
                </a:solidFill>
                <a:latin typeface="Tahoma" pitchFamily="34" charset="0"/>
              </a:rPr>
              <a:t/>
            </a:r>
            <a:br>
              <a:rPr lang="en-US" dirty="0" smtClean="0">
                <a:solidFill>
                  <a:srgbClr val="990000"/>
                </a:solidFill>
                <a:latin typeface="Tahoma" pitchFamily="34" charset="0"/>
              </a:rPr>
            </a:br>
            <a:r>
              <a:rPr lang="en-US" dirty="0" smtClean="0">
                <a:solidFill>
                  <a:srgbClr val="990000"/>
                </a:solidFill>
                <a:latin typeface="Tahoma" pitchFamily="34" charset="0"/>
              </a:rPr>
              <a:t>Se</a:t>
            </a:r>
            <a:r>
              <a:rPr lang="id-ID" dirty="0" smtClean="0">
                <a:solidFill>
                  <a:srgbClr val="990000"/>
                </a:solidFill>
                <a:latin typeface="Tahoma" pitchFamily="34" charset="0"/>
              </a:rPr>
              <a:t>lamat</a:t>
            </a:r>
            <a:r>
              <a:rPr lang="en-US" dirty="0" smtClean="0">
                <a:solidFill>
                  <a:srgbClr val="990000"/>
                </a:solidFill>
                <a:latin typeface="Tahoma" pitchFamily="34" charset="0"/>
              </a:rPr>
              <a:t> </a:t>
            </a:r>
            <a:r>
              <a:rPr lang="id-ID" dirty="0" smtClean="0">
                <a:solidFill>
                  <a:srgbClr val="990000"/>
                </a:solidFill>
                <a:latin typeface="Tahoma" pitchFamily="34" charset="0"/>
              </a:rPr>
              <a:t>mencoba</a:t>
            </a:r>
            <a:r>
              <a:rPr lang="en-US" dirty="0" smtClean="0">
                <a:solidFill>
                  <a:srgbClr val="990000"/>
                </a:solidFill>
                <a:latin typeface="Tahoma" pitchFamily="34" charset="0"/>
              </a:rPr>
              <a:t>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3C188-3007-4972-9B45-565C9D6084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188" y="423523"/>
            <a:ext cx="7793037" cy="819752"/>
          </a:xfrm>
        </p:spPr>
        <p:txBody>
          <a:bodyPr/>
          <a:lstStyle/>
          <a:p>
            <a:r>
              <a:rPr lang="en-US" b="1" dirty="0" err="1" smtClean="0"/>
              <a:t>Tujuan</a:t>
            </a:r>
            <a:r>
              <a:rPr lang="en-US" b="1" dirty="0" smtClean="0"/>
              <a:t> </a:t>
            </a:r>
            <a:r>
              <a:rPr lang="en-US" b="1" dirty="0" err="1" smtClean="0"/>
              <a:t>Analisis</a:t>
            </a:r>
            <a:r>
              <a:rPr lang="en-US" b="1" dirty="0" smtClean="0"/>
              <a:t> </a:t>
            </a:r>
            <a:r>
              <a:rPr lang="en-US" b="1" dirty="0" err="1" smtClean="0"/>
              <a:t>Butir</a:t>
            </a:r>
            <a:r>
              <a:rPr lang="en-US" b="1" dirty="0" smtClean="0"/>
              <a:t> </a:t>
            </a:r>
            <a:r>
              <a:rPr lang="en-US" b="1" dirty="0" err="1" smtClean="0"/>
              <a:t>Soal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38" y="2017713"/>
            <a:ext cx="8483450" cy="4114800"/>
          </a:xfrm>
        </p:spPr>
        <p:txBody>
          <a:bodyPr/>
          <a:lstStyle/>
          <a:p>
            <a:pPr lvl="1"/>
            <a:r>
              <a:rPr lang="en-US" dirty="0" err="1"/>
              <a:t>Mengkaji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menelaah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agar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yang </a:t>
            </a:r>
            <a:r>
              <a:rPr lang="en-US" dirty="0" err="1"/>
              <a:t>bermutu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eningkatkan</a:t>
            </a:r>
            <a:r>
              <a:rPr lang="en-US" dirty="0" smtClean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revisi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membuang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engetahui</a:t>
            </a:r>
            <a:r>
              <a:rPr lang="en-US" dirty="0" smtClean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diagnostik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diajarkan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0C72-3630-4F56-B371-ABF9E390CB0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7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873125" y="762000"/>
            <a:ext cx="7366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ANALISIS BUTIR SOAL</a:t>
            </a:r>
          </a:p>
        </p:txBody>
      </p:sp>
      <p:sp>
        <p:nvSpPr>
          <p:cNvPr id="2060" name="AutoShape 12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2438400" y="2981750"/>
            <a:ext cx="5775325" cy="777875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 Rounded MT Bold" pitchFamily="34" charset="0"/>
              </a:rPr>
              <a:t>ANALISIS KUALITATIF</a:t>
            </a: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1219200" y="2605088"/>
            <a:ext cx="1047750" cy="28781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705 h 21600"/>
              <a:gd name="T14" fmla="*/ 16141 w 21600"/>
              <a:gd name="T15" fmla="*/ 158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029" y="0"/>
                </a:moveTo>
                <a:lnTo>
                  <a:pt x="10029" y="5705"/>
                </a:lnTo>
                <a:lnTo>
                  <a:pt x="3375" y="5705"/>
                </a:lnTo>
                <a:lnTo>
                  <a:pt x="3375" y="15895"/>
                </a:lnTo>
                <a:lnTo>
                  <a:pt x="10029" y="15895"/>
                </a:lnTo>
                <a:lnTo>
                  <a:pt x="1002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05"/>
                </a:moveTo>
                <a:lnTo>
                  <a:pt x="1350" y="15895"/>
                </a:lnTo>
                <a:lnTo>
                  <a:pt x="2700" y="15895"/>
                </a:lnTo>
                <a:lnTo>
                  <a:pt x="2700" y="5705"/>
                </a:lnTo>
                <a:close/>
              </a:path>
              <a:path w="21600" h="21600">
                <a:moveTo>
                  <a:pt x="0" y="5705"/>
                </a:moveTo>
                <a:lnTo>
                  <a:pt x="0" y="15895"/>
                </a:lnTo>
                <a:lnTo>
                  <a:pt x="675" y="15895"/>
                </a:lnTo>
                <a:lnTo>
                  <a:pt x="675" y="5705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b="1">
              <a:solidFill>
                <a:srgbClr val="0000FF"/>
              </a:solidFill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2438400" y="4343163"/>
            <a:ext cx="5756275" cy="7620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 dirty="0">
                <a:latin typeface="Arial Rounded MT Bold" pitchFamily="34" charset="0"/>
              </a:rPr>
              <a:t>ANALISIS KUANTITATIF</a:t>
            </a: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 rot="-5400000">
            <a:off x="1195388" y="3881438"/>
            <a:ext cx="1028700" cy="3429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hlink"/>
                </a:solidFill>
                <a:latin typeface="Tahoma" pitchFamily="34" charset="0"/>
              </a:rPr>
              <a:t>TOPIK</a:t>
            </a:r>
          </a:p>
        </p:txBody>
      </p:sp>
      <p:pic>
        <p:nvPicPr>
          <p:cNvPr id="17416" name="Picture 21" descr="book_page_flip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46463"/>
            <a:ext cx="1143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C18C-02C1-4DE0-A198-46CCD7F594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/>
      <p:bldP spid="2062" grpId="0" animBg="1"/>
      <p:bldP spid="2066" grpId="0" animBg="1"/>
      <p:bldP spid="20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3BA15-65A7-4E79-9446-6FB52ED546A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4" name="Picture 2" descr="PPT - PETUNJUK TEKNIS ANALISIS BUTIR SOAL PowerPoint Presentation, free  download - ID:53319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424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730250" y="2771775"/>
            <a:ext cx="7578725" cy="1401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ANALISIS KUANTITATIF</a:t>
            </a: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6D9AC6-7F63-4EB9-BF4C-110010E129C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887413" y="476250"/>
            <a:ext cx="7366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ANALISIS KUANTITATIF BUTIR SOAL</a:t>
            </a:r>
          </a:p>
        </p:txBody>
      </p:sp>
      <p:sp>
        <p:nvSpPr>
          <p:cNvPr id="728069" name="AutoShape 5"/>
          <p:cNvSpPr>
            <a:spLocks noChangeArrowheads="1"/>
          </p:cNvSpPr>
          <p:nvPr/>
        </p:nvSpPr>
        <p:spPr bwMode="auto">
          <a:xfrm>
            <a:off x="1176338" y="2184400"/>
            <a:ext cx="1090612" cy="40401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705 h 21600"/>
              <a:gd name="T14" fmla="*/ 16141 w 21600"/>
              <a:gd name="T15" fmla="*/ 158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029" y="0"/>
                </a:moveTo>
                <a:lnTo>
                  <a:pt x="10029" y="5705"/>
                </a:lnTo>
                <a:lnTo>
                  <a:pt x="3375" y="5705"/>
                </a:lnTo>
                <a:lnTo>
                  <a:pt x="3375" y="15895"/>
                </a:lnTo>
                <a:lnTo>
                  <a:pt x="10029" y="15895"/>
                </a:lnTo>
                <a:lnTo>
                  <a:pt x="1002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05"/>
                </a:moveTo>
                <a:lnTo>
                  <a:pt x="1350" y="15895"/>
                </a:lnTo>
                <a:lnTo>
                  <a:pt x="2700" y="15895"/>
                </a:lnTo>
                <a:lnTo>
                  <a:pt x="2700" y="5705"/>
                </a:lnTo>
                <a:close/>
              </a:path>
              <a:path w="21600" h="21600">
                <a:moveTo>
                  <a:pt x="0" y="5705"/>
                </a:moveTo>
                <a:lnTo>
                  <a:pt x="0" y="15895"/>
                </a:lnTo>
                <a:lnTo>
                  <a:pt x="675" y="15895"/>
                </a:lnTo>
                <a:lnTo>
                  <a:pt x="675" y="5705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b="1">
              <a:solidFill>
                <a:srgbClr val="0000FF"/>
              </a:solidFill>
            </a:endParaRPr>
          </a:p>
        </p:txBody>
      </p:sp>
      <p:sp>
        <p:nvSpPr>
          <p:cNvPr id="728072" name="AutoShape 8"/>
          <p:cNvSpPr>
            <a:spLocks noChangeArrowheads="1"/>
          </p:cNvSpPr>
          <p:nvPr/>
        </p:nvSpPr>
        <p:spPr bwMode="auto">
          <a:xfrm rot="-5400000">
            <a:off x="1195388" y="3967163"/>
            <a:ext cx="1028700" cy="3429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hlink"/>
                </a:solidFill>
                <a:latin typeface="Tahoma" pitchFamily="34" charset="0"/>
              </a:rPr>
              <a:t>TOPIK</a:t>
            </a:r>
          </a:p>
        </p:txBody>
      </p:sp>
      <p:pic>
        <p:nvPicPr>
          <p:cNvPr id="19464" name="Picture 9" descr="book_page_flip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8074" name="AutoShape 10"/>
          <p:cNvSpPr>
            <a:spLocks noChangeArrowheads="1"/>
          </p:cNvSpPr>
          <p:nvPr/>
        </p:nvSpPr>
        <p:spPr bwMode="auto">
          <a:xfrm>
            <a:off x="2719501" y="2514600"/>
            <a:ext cx="4832350" cy="6604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 Rounded MT Bold" pitchFamily="34" charset="0"/>
              </a:rPr>
              <a:t>TINGKAT KESUKARAN</a:t>
            </a:r>
          </a:p>
        </p:txBody>
      </p:sp>
      <p:sp>
        <p:nvSpPr>
          <p:cNvPr id="728075" name="AutoShape 11"/>
          <p:cNvSpPr>
            <a:spLocks noChangeArrowheads="1"/>
          </p:cNvSpPr>
          <p:nvPr/>
        </p:nvSpPr>
        <p:spPr bwMode="auto">
          <a:xfrm>
            <a:off x="2747283" y="3829844"/>
            <a:ext cx="4776787" cy="617537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 Rounded MT Bold" pitchFamily="34" charset="0"/>
              </a:rPr>
              <a:t>DAYA BEDA</a:t>
            </a:r>
          </a:p>
        </p:txBody>
      </p:sp>
      <p:sp>
        <p:nvSpPr>
          <p:cNvPr id="728076" name="AutoShape 12"/>
          <p:cNvSpPr>
            <a:spLocks noChangeArrowheads="1"/>
          </p:cNvSpPr>
          <p:nvPr/>
        </p:nvSpPr>
        <p:spPr bwMode="auto">
          <a:xfrm>
            <a:off x="2728232" y="5078412"/>
            <a:ext cx="4759325" cy="617538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 dirty="0" smtClean="0">
                <a:latin typeface="Arial Rounded MT Bold" pitchFamily="34" charset="0"/>
              </a:rPr>
              <a:t>ANALISIS PENGECOH</a:t>
            </a:r>
            <a:endParaRPr lang="en-US" sz="3200" b="1" dirty="0">
              <a:latin typeface="Arial Rounded MT Bold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D4DF1-65B1-420E-B436-636579AAAC8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8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8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8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9" grpId="0" animBg="1"/>
      <p:bldP spid="728072" grpId="0"/>
      <p:bldP spid="728074" grpId="0" animBg="1"/>
      <p:bldP spid="728075" grpId="0" animBg="1"/>
      <p:bldP spid="7280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ZW" sz="4000" b="1" smtClean="0">
                <a:latin typeface="Showcard Gothic" pitchFamily="82" charset="0"/>
              </a:rPr>
              <a:t>RUMUS STATISTIK </a:t>
            </a:r>
            <a:br>
              <a:rPr lang="en-ZW" sz="4000" b="1" smtClean="0">
                <a:latin typeface="Showcard Gothic" pitchFamily="82" charset="0"/>
              </a:rPr>
            </a:br>
            <a:r>
              <a:rPr lang="en-ZW" sz="4000" b="1" smtClean="0">
                <a:latin typeface="Showcard Gothic" pitchFamily="82" charset="0"/>
              </a:rPr>
              <a:t>ANALISIS KUANTITATIF</a:t>
            </a:r>
            <a:endParaRPr lang="en-GB" sz="4000" b="1" smtClean="0">
              <a:latin typeface="Showcard Gothic" pitchFamily="82" charset="0"/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700078"/>
              </p:ext>
            </p:extLst>
          </p:nvPr>
        </p:nvGraphicFramePr>
        <p:xfrm>
          <a:off x="630238" y="2166938"/>
          <a:ext cx="678180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4" imgW="2501640" imgH="393480" progId="Equation.3">
                  <p:embed/>
                </p:oleObj>
              </mc:Choice>
              <mc:Fallback>
                <p:oleObj name="Equation" r:id="rId4" imgW="250164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2166938"/>
                        <a:ext cx="6781800" cy="998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5937250" y="4499655"/>
            <a:ext cx="3017838" cy="1220787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W" sz="1800" b="1" dirty="0"/>
              <a:t>BA: </a:t>
            </a:r>
            <a:r>
              <a:rPr lang="en-ZW" sz="1800" b="1" dirty="0" err="1"/>
              <a:t>Jmlh</a:t>
            </a:r>
            <a:r>
              <a:rPr lang="en-ZW" sz="1800" b="1" dirty="0"/>
              <a:t> </a:t>
            </a:r>
            <a:r>
              <a:rPr lang="en-ZW" sz="1800" b="1" dirty="0" err="1"/>
              <a:t>jwb</a:t>
            </a:r>
            <a:r>
              <a:rPr lang="en-ZW" sz="1800" b="1" dirty="0"/>
              <a:t> </a:t>
            </a:r>
            <a:r>
              <a:rPr lang="en-ZW" sz="1800" b="1" dirty="0" err="1"/>
              <a:t>Benar</a:t>
            </a:r>
            <a:r>
              <a:rPr lang="en-ZW" sz="1800" b="1" dirty="0"/>
              <a:t> KA</a:t>
            </a:r>
          </a:p>
          <a:p>
            <a:pPr>
              <a:spcBef>
                <a:spcPct val="50000"/>
              </a:spcBef>
            </a:pPr>
            <a:r>
              <a:rPr lang="en-ZW" sz="1800" b="1" dirty="0"/>
              <a:t>BB: </a:t>
            </a:r>
            <a:r>
              <a:rPr lang="en-ZW" sz="1800" b="1" dirty="0" err="1"/>
              <a:t>Jml</a:t>
            </a:r>
            <a:r>
              <a:rPr lang="en-ZW" sz="1800" b="1" dirty="0"/>
              <a:t> </a:t>
            </a:r>
            <a:r>
              <a:rPr lang="en-ZW" sz="1800" b="1" dirty="0" err="1"/>
              <a:t>jwb</a:t>
            </a:r>
            <a:r>
              <a:rPr lang="en-ZW" sz="1800" b="1" dirty="0"/>
              <a:t> </a:t>
            </a:r>
            <a:r>
              <a:rPr lang="en-ZW" sz="1800" b="1" dirty="0" err="1"/>
              <a:t>benar</a:t>
            </a:r>
            <a:r>
              <a:rPr lang="en-ZW" sz="1800" b="1" dirty="0"/>
              <a:t> KB</a:t>
            </a:r>
          </a:p>
          <a:p>
            <a:pPr>
              <a:spcBef>
                <a:spcPct val="50000"/>
              </a:spcBef>
            </a:pPr>
            <a:r>
              <a:rPr lang="en-ZW" sz="1800" b="1" dirty="0"/>
              <a:t>N  : </a:t>
            </a:r>
            <a:r>
              <a:rPr lang="en-ZW" sz="1800" b="1" dirty="0" err="1"/>
              <a:t>Jml</a:t>
            </a:r>
            <a:r>
              <a:rPr lang="en-ZW" sz="1800" b="1" dirty="0"/>
              <a:t> </a:t>
            </a:r>
            <a:r>
              <a:rPr lang="en-ZW" sz="1800" b="1" dirty="0" err="1"/>
              <a:t>Peserta</a:t>
            </a:r>
            <a:r>
              <a:rPr lang="en-ZW" sz="1800" b="1" dirty="0"/>
              <a:t> </a:t>
            </a:r>
            <a:r>
              <a:rPr lang="en-ZW" sz="1800" b="1" dirty="0" err="1"/>
              <a:t>tes</a:t>
            </a:r>
            <a:endParaRPr lang="en-GB" sz="1800" b="1" dirty="0"/>
          </a:p>
        </p:txBody>
      </p:sp>
      <p:sp>
        <p:nvSpPr>
          <p:cNvPr id="1033" name="AutoShape 13"/>
          <p:cNvSpPr>
            <a:spLocks noChangeArrowheads="1"/>
          </p:cNvSpPr>
          <p:nvPr/>
        </p:nvSpPr>
        <p:spPr bwMode="auto">
          <a:xfrm>
            <a:off x="298450" y="4225018"/>
            <a:ext cx="5557838" cy="1770063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AutoShape 14"/>
          <p:cNvSpPr>
            <a:spLocks noChangeArrowheads="1"/>
          </p:cNvSpPr>
          <p:nvPr/>
        </p:nvSpPr>
        <p:spPr bwMode="auto">
          <a:xfrm>
            <a:off x="298450" y="1923371"/>
            <a:ext cx="7452179" cy="17700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8" name="Object 1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28918391"/>
              </p:ext>
            </p:extLst>
          </p:nvPr>
        </p:nvGraphicFramePr>
        <p:xfrm>
          <a:off x="550069" y="4390911"/>
          <a:ext cx="505460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6" imgW="1473200" imgH="431800" progId="Equation.3">
                  <p:embed/>
                </p:oleObj>
              </mc:Choice>
              <mc:Fallback>
                <p:oleObj name="Equation" r:id="rId6" imgW="1473200" imgH="431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" y="4390911"/>
                        <a:ext cx="5054600" cy="143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453BC3-B00C-4C39-B51C-EDAE2159211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02625-4626-417D-8BE4-23D3F16258A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122" name="Picture 2" descr="TEKNIK ANALISA ITEM TES HASIL BELAJAR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6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47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02625-4626-417D-8BE4-23D3F16258A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170" name="Picture 2" descr="Pelatihan SKGJ - Anatest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5341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6344</TotalTime>
  <Words>803</Words>
  <Application>Microsoft Office PowerPoint</Application>
  <PresentationFormat>On-screen Show (4:3)</PresentationFormat>
  <Paragraphs>292</Paragraphs>
  <Slides>18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Blends</vt:lpstr>
      <vt:lpstr>Fireworks</vt:lpstr>
      <vt:lpstr>1_Pixel</vt:lpstr>
      <vt:lpstr>Network</vt:lpstr>
      <vt:lpstr>Quadrant</vt:lpstr>
      <vt:lpstr>Radial</vt:lpstr>
      <vt:lpstr>Equation</vt:lpstr>
      <vt:lpstr>PowerPoint Presentation</vt:lpstr>
      <vt:lpstr>Tujuan Analisis Butir Soal</vt:lpstr>
      <vt:lpstr>PowerPoint Presentation</vt:lpstr>
      <vt:lpstr>PowerPoint Presentation</vt:lpstr>
      <vt:lpstr>PowerPoint Presentation</vt:lpstr>
      <vt:lpstr>PowerPoint Presentation</vt:lpstr>
      <vt:lpstr>RUMUS STATISTIK  ANALISIS KUANTITATIF</vt:lpstr>
      <vt:lpstr>PowerPoint Presentation</vt:lpstr>
      <vt:lpstr>PowerPoint Presentation</vt:lpstr>
      <vt:lpstr>PowerPoint Presentation</vt:lpstr>
      <vt:lpstr>ANALISIS PENGECOH/DISTRAKTOR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Sekian,    Selamat mencoba…</vt:lpstr>
    </vt:vector>
  </TitlesOfParts>
  <Company>ciracas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BAHAN UJIAN DAN ANALISIS HASIL UJIAN</dc:title>
  <dc:creator>Harri</dc:creator>
  <cp:lastModifiedBy>ASUS VIVOBOOK S14</cp:lastModifiedBy>
  <cp:revision>358</cp:revision>
  <dcterms:created xsi:type="dcterms:W3CDTF">2005-08-26T20:57:06Z</dcterms:created>
  <dcterms:modified xsi:type="dcterms:W3CDTF">2020-11-09T00:39:10Z</dcterms:modified>
</cp:coreProperties>
</file>