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5" r:id="rId14"/>
    <p:sldId id="284" r:id="rId15"/>
    <p:sldId id="286" r:id="rId16"/>
    <p:sldId id="287" r:id="rId17"/>
    <p:sldId id="288" r:id="rId18"/>
    <p:sldId id="290" r:id="rId19"/>
    <p:sldId id="289" r:id="rId20"/>
    <p:sldId id="291" r:id="rId21"/>
    <p:sldId id="293" r:id="rId22"/>
    <p:sldId id="27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845385-B0F2-4F74-8406-D409A3295CDD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AB5B9-B8B9-4174-80E1-2A63BBFE8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807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845385-B0F2-4F74-8406-D409A3295CDD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AB5B9-B8B9-4174-80E1-2A63BBFE8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641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845385-B0F2-4F74-8406-D409A3295CDD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AB5B9-B8B9-4174-80E1-2A63BBFE8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199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845385-B0F2-4F74-8406-D409A3295CDD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AB5B9-B8B9-4174-80E1-2A63BBFE8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525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845385-B0F2-4F74-8406-D409A3295CDD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AB5B9-B8B9-4174-80E1-2A63BBFE8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228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845385-B0F2-4F74-8406-D409A3295CDD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AB5B9-B8B9-4174-80E1-2A63BBFE8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204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845385-B0F2-4F74-8406-D409A3295CDD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AB5B9-B8B9-4174-80E1-2A63BBFE8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122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845385-B0F2-4F74-8406-D409A3295CDD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AB5B9-B8B9-4174-80E1-2A63BBFE8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226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845385-B0F2-4F74-8406-D409A3295CDD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AB5B9-B8B9-4174-80E1-2A63BBFE8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4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845385-B0F2-4F74-8406-D409A3295CDD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AB5B9-B8B9-4174-80E1-2A63BBFE8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38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845385-B0F2-4F74-8406-D409A3295CDD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AB5B9-B8B9-4174-80E1-2A63BBFE8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587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modificar el estilo de texto del patrón</a:t>
            </a:r>
          </a:p>
          <a:p>
            <a:pPr lvl="1"/>
            <a:r>
              <a:rPr lang="es-ES" altLang="en-US" smtClean="0"/>
              <a:t>Segundo nivel</a:t>
            </a:r>
          </a:p>
          <a:p>
            <a:pPr lvl="2"/>
            <a:r>
              <a:rPr lang="es-ES" altLang="en-US" smtClean="0"/>
              <a:t>Tercer nivel</a:t>
            </a:r>
          </a:p>
          <a:p>
            <a:pPr lvl="3"/>
            <a:r>
              <a:rPr lang="es-ES" altLang="en-US" smtClean="0"/>
              <a:t>Cuarto nivel</a:t>
            </a:r>
          </a:p>
          <a:p>
            <a:pPr lvl="4"/>
            <a:r>
              <a:rPr lang="es-ES" altLang="en-U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96845385-B0F2-4F74-8406-D409A3295CDD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80AB5B9-B8B9-4174-80E1-2A63BBFE896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Distribusi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Frekuensi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1400" y="1600200"/>
            <a:ext cx="5257800" cy="2032663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Pro-rating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Tujuan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mengelompokkan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penduduk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Terjawab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(TT)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kelompok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umur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421" y="3048000"/>
            <a:ext cx="2857500" cy="2857500"/>
          </a:xfrm>
          <a:prstGeom prst="rect">
            <a:avLst/>
          </a:prstGeom>
        </p:spPr>
      </p:pic>
      <p:sp>
        <p:nvSpPr>
          <p:cNvPr id="6" name="Left Arrow 5">
            <a:hlinkClick r:id="rId4" action="ppaction://hlinksldjump"/>
          </p:cNvPr>
          <p:cNvSpPr/>
          <p:nvPr/>
        </p:nvSpPr>
        <p:spPr>
          <a:xfrm>
            <a:off x="8229600" y="6448567"/>
            <a:ext cx="914400" cy="409433"/>
          </a:xfrm>
          <a:prstGeom prst="leftArrow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5647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381000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Tabel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Sprague Multipliers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612676"/>
              </p:ext>
            </p:extLst>
          </p:nvPr>
        </p:nvGraphicFramePr>
        <p:xfrm>
          <a:off x="381000" y="653034"/>
          <a:ext cx="8305806" cy="597636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384301"/>
                <a:gridCol w="1384301"/>
                <a:gridCol w="1384301"/>
                <a:gridCol w="1384301"/>
                <a:gridCol w="1384301"/>
                <a:gridCol w="1384301"/>
              </a:tblGrid>
              <a:tr h="1582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100" b="1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100" b="1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1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100" b="1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1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100" b="1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1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100" b="1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1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</a:tr>
              <a:tr h="158289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FIRST END-PANEL</a:t>
                      </a:r>
                      <a:endParaRPr lang="en-US" sz="11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82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100" b="1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1…</a:t>
                      </a:r>
                      <a:endParaRPr lang="en-US" sz="11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+0.3616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-0.2768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+0.1488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-0.0336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</a:tr>
              <a:tr h="1582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100" b="1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2…</a:t>
                      </a:r>
                      <a:endParaRPr lang="en-US" sz="11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+0.2640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-0.0960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+0.0400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-0.0080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</a:tr>
              <a:tr h="1582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100" b="1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3…</a:t>
                      </a:r>
                      <a:endParaRPr lang="en-US" sz="11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+0.1840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+0.0400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-0.0320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+0.0080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</a:tr>
              <a:tr h="1582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100" b="1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4…</a:t>
                      </a:r>
                      <a:endParaRPr lang="en-US" sz="11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+0.1200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+0.1360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-0.0720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+0.0160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</a:tr>
              <a:tr h="1582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100" b="1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5…</a:t>
                      </a:r>
                      <a:endParaRPr lang="en-US" sz="11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+0.0704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+0.1968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-0.0848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+0.0176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</a:tr>
              <a:tr h="158289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FIRST NEXT-TO-END PANEL</a:t>
                      </a:r>
                      <a:endParaRPr lang="en-US" sz="11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82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100" b="1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1…</a:t>
                      </a:r>
                      <a:endParaRPr lang="en-US" sz="11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+0.0336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+0.2272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-0.0752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+0.0144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</a:tr>
              <a:tr h="1582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100" b="1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2…</a:t>
                      </a:r>
                      <a:endParaRPr lang="en-US" sz="11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+0.0080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+0.2320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-0.0480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+0.0080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</a:tr>
              <a:tr h="1582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100" b="1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3…</a:t>
                      </a:r>
                      <a:endParaRPr lang="en-US" sz="11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-0.0080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+0.2160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-0.0080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+0.0000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</a:tr>
              <a:tr h="1582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100" b="1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4…</a:t>
                      </a:r>
                      <a:endParaRPr lang="en-US" sz="11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-0.0160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+0.1840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+0.0400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-0.0080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</a:tr>
              <a:tr h="1582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100" b="1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5…</a:t>
                      </a:r>
                      <a:endParaRPr lang="en-US" sz="11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-0.0176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+0.1408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+0.0912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-0.0144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</a:tr>
              <a:tr h="158289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MID-PANEL</a:t>
                      </a:r>
                      <a:endParaRPr lang="en-US" sz="11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82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100" b="1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1…</a:t>
                      </a:r>
                      <a:endParaRPr lang="en-US" sz="11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-0.0128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+0.0848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+0.1504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-0.0240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+0.0016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</a:tr>
              <a:tr h="1582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100" b="1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2…</a:t>
                      </a:r>
                      <a:endParaRPr lang="en-US" sz="11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-0.0016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+0.0144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+0.2224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-0.0416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+0.0064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</a:tr>
              <a:tr h="1582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100" b="1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3…</a:t>
                      </a:r>
                      <a:endParaRPr lang="en-US" sz="11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+0.0064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-0.0336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+0.2544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-0.0336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+0.0064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</a:tr>
              <a:tr h="1582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100" b="1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4…</a:t>
                      </a:r>
                      <a:endParaRPr lang="en-US" sz="11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+0.0064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-0.0416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+0.2224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+0.0144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-0.0016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</a:tr>
              <a:tr h="1582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100" b="1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5…</a:t>
                      </a:r>
                      <a:endParaRPr lang="en-US" sz="11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+0.0016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-0.0240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+0.1504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+0.0848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-0.0128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</a:tr>
              <a:tr h="158289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LAST NEXT-TO-END PANEL</a:t>
                      </a:r>
                      <a:endParaRPr lang="en-US" sz="11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82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100" b="1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1…</a:t>
                      </a:r>
                      <a:endParaRPr lang="en-US" sz="11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-0.0144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+0.0912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+0.1408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-0.0176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</a:tr>
              <a:tr h="1582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100" b="1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2…</a:t>
                      </a:r>
                      <a:endParaRPr lang="en-US" sz="11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-0.0080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+0.0400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+0.1840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-0.0160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</a:tr>
              <a:tr h="1582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100" b="1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3…</a:t>
                      </a:r>
                      <a:endParaRPr lang="en-US" sz="11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+0.0000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-0.0080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+0.2160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-0.0080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</a:tr>
              <a:tr h="1582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100" b="1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4…</a:t>
                      </a:r>
                      <a:endParaRPr lang="en-US" sz="11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+0.0080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-0.0480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+0.2320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+0.0080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</a:tr>
              <a:tr h="1582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100" b="1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5…</a:t>
                      </a:r>
                      <a:endParaRPr lang="en-US" sz="11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+0.0144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-0.0752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+0.2272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+0.0336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</a:tr>
              <a:tr h="158289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LAST END-PANEL</a:t>
                      </a:r>
                      <a:endParaRPr lang="en-US" sz="11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82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100" b="1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1…</a:t>
                      </a:r>
                      <a:endParaRPr lang="en-US" sz="11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+0.0176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-0.0848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+0.1968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+0.0704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</a:tr>
              <a:tr h="1582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100" b="1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2…</a:t>
                      </a:r>
                      <a:endParaRPr lang="en-US" sz="11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+0.0160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-0.0720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+0.1360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+0.1200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</a:tr>
              <a:tr h="1582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100" b="1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3…</a:t>
                      </a:r>
                      <a:endParaRPr lang="en-US" sz="11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+0.0080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-0.0320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+0.0400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+0.1840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</a:tr>
              <a:tr h="1582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100" b="1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4…</a:t>
                      </a:r>
                      <a:endParaRPr lang="en-US" sz="11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-0.0080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+0.0400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-0.0960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+0.2640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</a:tr>
              <a:tr h="1582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100" b="1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5…</a:t>
                      </a:r>
                      <a:endParaRPr lang="en-US" sz="11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-0.0336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+0.1488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-0.2768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+0.3616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718" marR="39718" marT="0" marB="0" anchor="ctr"/>
                </a:tc>
              </a:tr>
            </a:tbl>
          </a:graphicData>
        </a:graphic>
      </p:graphicFrame>
      <p:sp>
        <p:nvSpPr>
          <p:cNvPr id="5" name="Left Arrow 4">
            <a:hlinkClick r:id="rId2" action="ppaction://hlinksldjump"/>
          </p:cNvPr>
          <p:cNvSpPr/>
          <p:nvPr/>
        </p:nvSpPr>
        <p:spPr>
          <a:xfrm>
            <a:off x="8229600" y="6448567"/>
            <a:ext cx="914400" cy="409433"/>
          </a:xfrm>
          <a:prstGeom prst="leftArrow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313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Berikut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disajikan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contoh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perhitungan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pemecahan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penduduk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kelompok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jenjang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lima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tahunan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tahunan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pengali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Sprague. Data yang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digunakan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data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penduduk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menurut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kelompok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sesudah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pro-rating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telah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ditampilkan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sebelumnya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Tabel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8229600" y="6448567"/>
            <a:ext cx="914400" cy="409433"/>
          </a:xfrm>
          <a:prstGeom prst="leftArrow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720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792162"/>
          </a:xfrm>
        </p:spPr>
        <p:txBody>
          <a:bodyPr/>
          <a:lstStyle/>
          <a:p>
            <a:pPr lvl="0"/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Faktor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Pengali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Kelompok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Umur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Kelas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Pertama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Kelas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Terakhir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(The End-Panel Multiplier</a:t>
            </a:r>
            <a:r>
              <a:rPr lang="en-U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371600"/>
                <a:ext cx="8686800" cy="5105400"/>
              </a:xfrm>
            </p:spPr>
            <p:txBody>
              <a:bodyPr/>
              <a:lstStyle/>
              <a:p>
                <a:pPr>
                  <a:lnSpc>
                    <a:spcPct val="150000"/>
                  </a:lnSpc>
                </a:pPr>
                <a:r>
                  <a:rPr lang="en-US" sz="14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First </a:t>
                </a:r>
                <a:r>
                  <a:rPr lang="en-US" sz="1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End-Panel </a:t>
                </a:r>
                <a:r>
                  <a:rPr lang="en-US" sz="1400" b="1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untuk</a:t>
                </a:r>
                <a:r>
                  <a:rPr lang="en-US" sz="1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b="1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kelompok</a:t>
                </a:r>
                <a:r>
                  <a:rPr lang="en-US" sz="1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b="1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umur</a:t>
                </a:r>
                <a:r>
                  <a:rPr lang="en-US" sz="1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0-4 </a:t>
                </a:r>
                <a:r>
                  <a:rPr lang="en-US" sz="1400" b="1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tahun</a:t>
                </a:r>
                <a:r>
                  <a:rPr lang="en-US" sz="1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Jika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data yang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akan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dipecah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adalah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kelompok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umur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0-4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tahun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maka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kelompok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ini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diletakkan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pada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</a:t>
                </a:r>
                <a:r>
                  <a:rPr lang="en-US" sz="1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pada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faktor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pengali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First End-Panel.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Kelompok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umur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0-4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tahun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yang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akan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dipecah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adalah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sebagai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berikut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b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1400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1400" u="sng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1400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P (0-4) 	= 334.691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1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P (5-9) 	= 346.498</a:t>
                </a:r>
                <a:b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1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P (10-14) </a:t>
                </a:r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= 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326.034</a:t>
                </a:r>
                <a:b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1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 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P (15-19) 	= 284.999</a:t>
                </a:r>
                <a:b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Perincian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hitungan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dari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jumlah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yang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telah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dipecah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1400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adalah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sebagai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berikut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6355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𝑃</m:t>
                          </m:r>
                          <m:r>
                            <a:rPr lang="en-US" sz="1400" i="1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11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12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13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14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>
                            <a:latin typeface="Cambria Math"/>
                          </a:rPr>
                          <m:t>334.691×0.3616</m:t>
                        </m:r>
                      </m:e>
                    </m:d>
                    <m:r>
                      <a:rPr lang="en-US" sz="1400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>
                            <a:latin typeface="Cambria Math"/>
                          </a:rPr>
                          <m:t>346.498×</m:t>
                        </m:r>
                        <m:r>
                          <a:rPr lang="en-US" sz="1400" i="1">
                            <a:latin typeface="Cambria Math"/>
                          </a:rPr>
                          <m:t>−</m:t>
                        </m:r>
                        <m:r>
                          <a:rPr lang="en-US" sz="1400">
                            <a:latin typeface="Cambria Math"/>
                          </a:rPr>
                          <m:t>0.2768</m:t>
                        </m:r>
                      </m:e>
                    </m:d>
                    <m:r>
                      <a:rPr lang="en-US" sz="1400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>
                            <a:latin typeface="Cambria Math"/>
                          </a:rPr>
                          <m:t>326.034×0.1488</m:t>
                        </m:r>
                      </m:e>
                    </m:d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>
                            <a:latin typeface="Cambria Math"/>
                          </a:rPr>
                          <m:t>284.999×</m:t>
                        </m:r>
                        <m:r>
                          <a:rPr lang="en-US" sz="1400" i="1">
                            <a:latin typeface="Cambria Math"/>
                          </a:rPr>
                          <m:t>−</m:t>
                        </m:r>
                        <m:r>
                          <a:rPr lang="en-US" sz="1400">
                            <a:latin typeface="Cambria Math"/>
                          </a:rPr>
                          <m:t>0.0336</m:t>
                        </m:r>
                      </m:e>
                    </m:d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  </m:t>
                    </m:r>
                    <m:r>
                      <a:rPr lang="en-US" sz="1400" b="0" i="1" smtClean="0">
                        <a:latin typeface="Cambria Math"/>
                      </a:rPr>
                      <m:t>            </m:t>
                    </m:r>
                    <m:r>
                      <a:rPr lang="en-US" sz="1400" i="1">
                        <a:latin typeface="Cambria Math"/>
                      </a:rPr>
                      <m:t>=64.052</m:t>
                    </m:r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orang</a:t>
                </a:r>
                <a:b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𝑃</m:t>
                          </m:r>
                          <m:r>
                            <a:rPr lang="en-US" sz="1400" i="1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21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22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23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24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>
                            <a:latin typeface="Cambria Math"/>
                          </a:rPr>
                          <m:t>334.691×0.2640</m:t>
                        </m:r>
                      </m:e>
                    </m:d>
                    <m:r>
                      <a:rPr lang="en-US" sz="1400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>
                            <a:latin typeface="Cambria Math"/>
                          </a:rPr>
                          <m:t>346.498×</m:t>
                        </m:r>
                        <m:r>
                          <a:rPr lang="en-US" sz="1400" i="1">
                            <a:latin typeface="Cambria Math"/>
                          </a:rPr>
                          <m:t>−</m:t>
                        </m:r>
                        <m:r>
                          <a:rPr lang="en-US" sz="1400">
                            <a:latin typeface="Cambria Math"/>
                          </a:rPr>
                          <m:t>0.0960</m:t>
                        </m:r>
                      </m:e>
                    </m:d>
                    <m:r>
                      <a:rPr lang="en-US" sz="1400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>
                            <a:latin typeface="Cambria Math"/>
                          </a:rPr>
                          <m:t>326.034</m:t>
                        </m:r>
                        <m:r>
                          <a:rPr lang="en-US" sz="1400" smtClean="0">
                            <a:latin typeface="Cambria Math"/>
                          </a:rPr>
                          <m:t>×</m:t>
                        </m:r>
                        <m:r>
                          <a:rPr lang="en-US" sz="1400">
                            <a:latin typeface="Cambria Math"/>
                          </a:rPr>
                          <m:t>0.0400</m:t>
                        </m:r>
                      </m:e>
                    </m:d>
                    <m:r>
                      <a:rPr lang="en-US" sz="1400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>
                            <a:latin typeface="Cambria Math"/>
                          </a:rPr>
                          <m:t>284.999×</m:t>
                        </m:r>
                        <m:r>
                          <a:rPr lang="en-US" sz="1400" i="1">
                            <a:latin typeface="Cambria Math"/>
                          </a:rPr>
                          <m:t>−</m:t>
                        </m:r>
                        <m:r>
                          <a:rPr lang="en-US" sz="1400">
                            <a:latin typeface="Cambria Math"/>
                          </a:rPr>
                          <m:t>0.0080</m:t>
                        </m:r>
                      </m:e>
                    </m:d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1400" b="0" i="0" smtClean="0">
                        <a:latin typeface="Cambria Math"/>
                      </a:rPr>
                      <m:t>          </m:t>
                    </m:r>
                    <m:r>
                      <a:rPr lang="en-US" sz="1400" i="1">
                        <a:latin typeface="Cambria Math"/>
                      </a:rPr>
                      <m:t> =65.856</m:t>
                    </m:r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orang</a:t>
                </a:r>
                <a:b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endParaRPr lang="en-US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371600"/>
                <a:ext cx="8686800" cy="5105400"/>
              </a:xfrm>
              <a:blipFill rotWithShape="1">
                <a:blip r:embed="rId2"/>
                <a:stretch>
                  <a:fillRect l="-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Left Arrow 4">
            <a:hlinkClick r:id="rId3" action="ppaction://hlinksldjump"/>
          </p:cNvPr>
          <p:cNvSpPr/>
          <p:nvPr/>
        </p:nvSpPr>
        <p:spPr>
          <a:xfrm>
            <a:off x="8229600" y="6448567"/>
            <a:ext cx="914400" cy="409433"/>
          </a:xfrm>
          <a:prstGeom prst="leftArrow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239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14400"/>
                <a:ext cx="8229600" cy="5562600"/>
              </a:xfrm>
            </p:spPr>
            <p:txBody>
              <a:bodyPr/>
              <a:lstStyle/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𝑃</m:t>
                          </m:r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31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32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33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34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</a:t>
                </a:r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>
                            <a:latin typeface="Cambria Math"/>
                          </a:rPr>
                          <m:t>334.691×0.1840</m:t>
                        </m:r>
                      </m:e>
                    </m:d>
                    <m:r>
                      <a:rPr lang="en-US" sz="1400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>
                            <a:latin typeface="Cambria Math"/>
                          </a:rPr>
                          <m:t>346.498×0.0400</m:t>
                        </m:r>
                      </m:e>
                    </m:d>
                    <m:r>
                      <a:rPr lang="en-US" sz="1400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>
                            <a:latin typeface="Cambria Math"/>
                          </a:rPr>
                          <m:t>326.034× </m:t>
                        </m:r>
                        <m:r>
                          <a:rPr lang="en-US" sz="1400" i="1">
                            <a:latin typeface="Cambria Math"/>
                          </a:rPr>
                          <m:t>−</m:t>
                        </m:r>
                        <m:r>
                          <a:rPr lang="en-US" sz="1400">
                            <a:latin typeface="Cambria Math"/>
                          </a:rPr>
                          <m:t>0.0320</m:t>
                        </m:r>
                      </m:e>
                    </m:d>
                    <m:r>
                      <a:rPr lang="en-US" sz="1400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>
                            <a:latin typeface="Cambria Math"/>
                          </a:rPr>
                          <m:t>284.999×0.0080</m:t>
                        </m:r>
                      </m:e>
                    </m:d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 </m:t>
                    </m:r>
                    <m:r>
                      <a:rPr lang="en-US" sz="1400" b="0" i="1" smtClean="0">
                        <a:latin typeface="Cambria Math"/>
                      </a:rPr>
                      <m:t>      </m:t>
                    </m:r>
                    <m:r>
                      <a:rPr lang="en-US" sz="1400" i="1">
                        <a:latin typeface="Cambria Math"/>
                      </a:rPr>
                      <m:t>=67.290</m:t>
                    </m:r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orang</a:t>
                </a:r>
                <a:b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sub>
                      </m:sSub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𝑃</m:t>
                          </m:r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41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42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43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44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>
                            <a:latin typeface="Cambria Math"/>
                          </a:rPr>
                          <m:t>334.691×0.1200</m:t>
                        </m:r>
                      </m:e>
                    </m:d>
                    <m:r>
                      <a:rPr lang="en-US" sz="1400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>
                            <a:latin typeface="Cambria Math"/>
                          </a:rPr>
                          <m:t>346.498×0.1360</m:t>
                        </m:r>
                      </m:e>
                    </m:d>
                    <m:r>
                      <a:rPr lang="en-US" sz="1400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>
                            <a:latin typeface="Cambria Math"/>
                          </a:rPr>
                          <m:t>326.034×  </m:t>
                        </m:r>
                        <m:r>
                          <a:rPr lang="en-US" sz="1400" i="1">
                            <a:latin typeface="Cambria Math"/>
                          </a:rPr>
                          <m:t>−</m:t>
                        </m:r>
                        <m:r>
                          <a:rPr lang="en-US" sz="1400">
                            <a:latin typeface="Cambria Math"/>
                          </a:rPr>
                          <m:t>0.0720</m:t>
                        </m:r>
                      </m:e>
                    </m:d>
                    <m:r>
                      <a:rPr lang="en-US" sz="1400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>
                            <a:latin typeface="Cambria Math"/>
                          </a:rPr>
                          <m:t>284.999×0.0160</m:t>
                        </m:r>
                      </m:e>
                    </m:d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</a:t>
                </a:r>
                <a14:m>
                  <m:oMath xmlns:m="http://schemas.openxmlformats.org/officeDocument/2006/math">
                    <m:r>
                      <a:rPr lang="en-US" sz="1400" b="0" i="0" smtClean="0">
                        <a:latin typeface="Cambria Math"/>
                      </a:rPr>
                      <m:t>     </m:t>
                    </m:r>
                    <m:r>
                      <a:rPr lang="en-US" sz="1400" i="1">
                        <a:latin typeface="Cambria Math"/>
                      </a:rPr>
                      <m:t> =68.372</m:t>
                    </m:r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orang</a:t>
                </a:r>
                <a:b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</a:rPr>
                            <m:t>5</m:t>
                          </m:r>
                        </m:sub>
                      </m:sSub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𝑃</m:t>
                          </m:r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51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52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53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54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>
                            <a:latin typeface="Cambria Math"/>
                          </a:rPr>
                          <m:t>334.691×0.0704</m:t>
                        </m:r>
                      </m:e>
                    </m:d>
                    <m:r>
                      <a:rPr lang="en-US" sz="1400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>
                            <a:latin typeface="Cambria Math"/>
                          </a:rPr>
                          <m:t>346.498×0.1968</m:t>
                        </m:r>
                      </m:e>
                    </m:d>
                    <m:r>
                      <a:rPr lang="en-US" sz="1400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>
                            <a:latin typeface="Cambria Math"/>
                          </a:rPr>
                          <m:t>326.034× </m:t>
                        </m:r>
                        <m:r>
                          <a:rPr lang="en-US" sz="1400" i="1">
                            <a:latin typeface="Cambria Math"/>
                          </a:rPr>
                          <m:t>−</m:t>
                        </m:r>
                        <m:r>
                          <a:rPr lang="en-US" sz="1400">
                            <a:latin typeface="Cambria Math"/>
                          </a:rPr>
                          <m:t>0.0848</m:t>
                        </m:r>
                      </m:e>
                    </m:d>
                    <m:r>
                      <a:rPr lang="en-US" sz="1400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>
                            <a:latin typeface="Cambria Math"/>
                          </a:rPr>
                          <m:t>284.999×0.0176</m:t>
                        </m:r>
                      </m:e>
                    </m:d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 </m:t>
                    </m:r>
                    <m:r>
                      <a:rPr lang="en-US" sz="1400" b="0" i="1" smtClean="0">
                        <a:latin typeface="Cambria Math"/>
                      </a:rPr>
                      <m:t>     </m:t>
                    </m:r>
                    <m:r>
                      <a:rPr lang="en-US" sz="1400" i="1">
                        <a:latin typeface="Cambria Math"/>
                      </a:rPr>
                      <m:t>=69.121</m:t>
                    </m:r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orang</a:t>
                </a:r>
                <a:b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1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Jadi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dengan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kelompok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umur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0-4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tahun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yang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berjumlah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334.691 orang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dapat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dipecah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menjadi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b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/>
                          </a:rPr>
                          <m:t>𝑃</m:t>
                        </m:r>
                        <m:r>
                          <a:rPr lang="en-US" sz="1400" i="1">
                            <a:latin typeface="Cambria Math"/>
                          </a:rPr>
                          <m:t>0</m:t>
                        </m:r>
                      </m:e>
                    </m:d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64.052</m:t>
                    </m:r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b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/>
                          </a:rPr>
                          <m:t>𝑃</m:t>
                        </m:r>
                        <m:r>
                          <a:rPr lang="en-US" sz="1400" i="1">
                            <a:latin typeface="Cambria Math"/>
                          </a:rPr>
                          <m:t>1</m:t>
                        </m:r>
                      </m:e>
                    </m:d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65.856</m:t>
                    </m:r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b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/>
                          </a:rPr>
                          <m:t>𝑃</m:t>
                        </m:r>
                        <m:r>
                          <a:rPr lang="en-US" sz="1400" i="1">
                            <a:latin typeface="Cambria Math"/>
                          </a:rPr>
                          <m:t>2</m:t>
                        </m:r>
                      </m:e>
                    </m:d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67.290</m:t>
                    </m:r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b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/>
                          </a:rPr>
                          <m:t>𝑃</m:t>
                        </m:r>
                        <m:r>
                          <a:rPr lang="en-US" sz="1400" i="1">
                            <a:latin typeface="Cambria Math"/>
                          </a:rPr>
                          <m:t>3</m:t>
                        </m:r>
                      </m:e>
                    </m:d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68.372</m:t>
                    </m:r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b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/>
                          </a:rPr>
                          <m:t>𝑃</m:t>
                        </m:r>
                        <m:r>
                          <a:rPr lang="en-US" sz="1400" i="1">
                            <a:latin typeface="Cambria Math"/>
                          </a:rPr>
                          <m:t>4</m:t>
                        </m:r>
                      </m:e>
                    </m:d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69.121</m:t>
                    </m:r>
                  </m:oMath>
                </a14:m>
                <a:endParaRPr lang="en-US" sz="1400" dirty="0" smtClean="0">
                  <a:latin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         +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334.691</a:t>
                </a:r>
                <a:r>
                  <a:rPr lang="en-US" dirty="0"/>
                  <a:t/>
                </a:r>
                <a:br>
                  <a:rPr lang="en-US" dirty="0"/>
                </a:br>
                <a:endParaRPr lang="en-US" dirty="0"/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14400"/>
                <a:ext cx="8229600" cy="5562600"/>
              </a:xfrm>
              <a:blipFill rotWithShape="1">
                <a:blip r:embed="rId2"/>
                <a:stretch>
                  <a:fillRect l="-148" b="-13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>
            <a:off x="685800" y="6019800"/>
            <a:ext cx="1066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Left Arrow 3">
            <a:hlinkClick r:id="rId3" action="ppaction://hlinksldjump"/>
          </p:cNvPr>
          <p:cNvSpPr/>
          <p:nvPr/>
        </p:nvSpPr>
        <p:spPr>
          <a:xfrm>
            <a:off x="8229600" y="6448567"/>
            <a:ext cx="914400" cy="409433"/>
          </a:xfrm>
          <a:prstGeom prst="leftArrow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881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1752600"/>
                <a:ext cx="8229600" cy="4724400"/>
              </a:xfrm>
            </p:spPr>
            <p:txBody>
              <a:bodyPr/>
              <a:lstStyle/>
              <a:p>
                <a:pPr marL="285750" lvl="0" indent="-285750" algn="l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14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Last End-Panel </a:t>
                </a:r>
                <a:r>
                  <a:rPr lang="en-US" sz="1400" b="1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untuk</a:t>
                </a:r>
                <a:r>
                  <a:rPr lang="en-US" sz="1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b="1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kelompok</a:t>
                </a:r>
                <a:r>
                  <a:rPr lang="en-US" sz="1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b="1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umur</a:t>
                </a:r>
                <a:r>
                  <a:rPr lang="en-US" sz="1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75-79 </a:t>
                </a:r>
                <a:r>
                  <a:rPr lang="en-US" sz="1400" b="1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tahun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b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Jika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data yang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akan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dipecah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adalah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kelompok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umur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75-79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tahun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maka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kelompok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ini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diletakkan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pada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</a:t>
                </a:r>
                <a:r>
                  <a:rPr lang="en-US" sz="1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pada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faktor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pengali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Last End-Panel.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Kelompok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umur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75-79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tahun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yang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akan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dipecah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adalah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sebagai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berikut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b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1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P (60-64) </a:t>
                </a:r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= 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122.112</a:t>
                </a:r>
                <a:b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1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P (65-69</a:t>
                </a:r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	= 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98.026</a:t>
                </a:r>
                <a:b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1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P (70-74</a:t>
                </a:r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	= 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73.883</a:t>
                </a:r>
                <a:b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1400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1400" u="sng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 </a:t>
                </a:r>
                <a:r>
                  <a:rPr lang="en-US" sz="1400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P (75-79) 	= 84.991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Perincian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hitungan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dari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jumlah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yang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telah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dipecah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1400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adalah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sebagai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berikut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n-US" sz="1400" i="1">
                            <a:latin typeface="Cambria Math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/>
                          </a:rPr>
                          <m:t>𝑃</m:t>
                        </m:r>
                        <m:r>
                          <a:rPr lang="en-US" sz="1400" i="1">
                            <a:latin typeface="Cambria Math"/>
                          </a:rPr>
                          <m:t>75</m:t>
                        </m:r>
                      </m:e>
                    </m:d>
                    <m:r>
                      <a:rPr lang="en-US" sz="140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4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400" i="1">
                            <a:latin typeface="Cambria Math"/>
                          </a:rPr>
                          <m:t>×</m:t>
                        </m:r>
                        <m:sSub>
                          <m:sSubPr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en-US" sz="1400" i="1">
                                <a:latin typeface="Cambria Math"/>
                              </a:rPr>
                              <m:t>11</m:t>
                            </m:r>
                          </m:sub>
                        </m:sSub>
                      </m:e>
                    </m:d>
                    <m:r>
                      <a:rPr lang="en-US" sz="1400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400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400" i="1">
                            <a:latin typeface="Cambria Math"/>
                          </a:rPr>
                          <m:t>×</m:t>
                        </m:r>
                        <m:sSub>
                          <m:sSubPr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en-US" sz="1400" i="1">
                                <a:latin typeface="Cambria Math"/>
                              </a:rPr>
                              <m:t>12</m:t>
                            </m:r>
                          </m:sub>
                        </m:sSub>
                      </m:e>
                    </m:d>
                    <m:r>
                      <a:rPr lang="en-US" sz="1400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400" i="1">
                                <a:latin typeface="Cambria Math"/>
                              </a:rPr>
                              <m:t>3</m:t>
                            </m:r>
                          </m:sub>
                        </m:sSub>
                        <m:r>
                          <a:rPr lang="en-US" sz="1400" i="1">
                            <a:latin typeface="Cambria Math"/>
                          </a:rPr>
                          <m:t>×</m:t>
                        </m:r>
                        <m:sSub>
                          <m:sSubPr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en-US" sz="1400" i="1">
                                <a:latin typeface="Cambria Math"/>
                              </a:rPr>
                              <m:t>13</m:t>
                            </m:r>
                          </m:sub>
                        </m:sSub>
                      </m:e>
                    </m:d>
                    <m:r>
                      <a:rPr lang="en-US" sz="1400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400" i="1">
                                <a:latin typeface="Cambria Math"/>
                              </a:rPr>
                              <m:t>4</m:t>
                            </m:r>
                          </m:sub>
                        </m:sSub>
                        <m:r>
                          <a:rPr lang="en-US" sz="1400" i="1">
                            <a:latin typeface="Cambria Math"/>
                          </a:rPr>
                          <m:t>×</m:t>
                        </m:r>
                        <m:sSub>
                          <m:sSubPr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en-US" sz="1400" i="1">
                                <a:latin typeface="Cambria Math"/>
                              </a:rPr>
                              <m:t>14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>
                            <a:latin typeface="Cambria Math"/>
                          </a:rPr>
                          <m:t>122.112×0.0176</m:t>
                        </m:r>
                      </m:e>
                    </m:d>
                    <m:r>
                      <a:rPr lang="en-US" sz="1400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>
                            <a:latin typeface="Cambria Math"/>
                          </a:rPr>
                          <m:t>98.026×</m:t>
                        </m:r>
                        <m:r>
                          <a:rPr lang="en-US" sz="1400" i="1">
                            <a:latin typeface="Cambria Math"/>
                          </a:rPr>
                          <m:t>−</m:t>
                        </m:r>
                        <m:r>
                          <a:rPr lang="en-US" sz="1400">
                            <a:latin typeface="Cambria Math"/>
                          </a:rPr>
                          <m:t>0.0848</m:t>
                        </m:r>
                      </m:e>
                    </m:d>
                    <m:r>
                      <a:rPr lang="en-US" sz="1400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>
                            <a:latin typeface="Cambria Math"/>
                          </a:rPr>
                          <m:t>73.883×0.1968</m:t>
                        </m:r>
                      </m:e>
                    </m:d>
                    <m:r>
                      <a:rPr lang="en-US" sz="1400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>
                            <a:latin typeface="Cambria Math"/>
                          </a:rPr>
                          <m:t>84.991×0.0704</m:t>
                        </m:r>
                      </m:e>
                    </m:d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 =14.360</m:t>
                    </m:r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orang</a:t>
                </a:r>
                <a:b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n-US" sz="1400" i="1">
                            <a:latin typeface="Cambria Math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/>
                          </a:rPr>
                          <m:t>𝑃</m:t>
                        </m:r>
                        <m:r>
                          <a:rPr lang="en-US" sz="1400" i="1">
                            <a:latin typeface="Cambria Math"/>
                          </a:rPr>
                          <m:t>76</m:t>
                        </m:r>
                      </m:e>
                    </m:d>
                    <m:r>
                      <a:rPr lang="en-US" sz="140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4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400" i="1">
                            <a:latin typeface="Cambria Math"/>
                          </a:rPr>
                          <m:t>×</m:t>
                        </m:r>
                        <m:sSub>
                          <m:sSubPr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en-US" sz="1400" i="1">
                                <a:latin typeface="Cambria Math"/>
                              </a:rPr>
                              <m:t>21</m:t>
                            </m:r>
                          </m:sub>
                        </m:sSub>
                      </m:e>
                    </m:d>
                    <m:r>
                      <a:rPr lang="en-US" sz="1400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400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400" i="1">
                            <a:latin typeface="Cambria Math"/>
                          </a:rPr>
                          <m:t>×</m:t>
                        </m:r>
                        <m:sSub>
                          <m:sSubPr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en-US" sz="1400" i="1">
                                <a:latin typeface="Cambria Math"/>
                              </a:rPr>
                              <m:t>22</m:t>
                            </m:r>
                          </m:sub>
                        </m:sSub>
                      </m:e>
                    </m:d>
                    <m:r>
                      <a:rPr lang="en-US" sz="1400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400" i="1">
                                <a:latin typeface="Cambria Math"/>
                              </a:rPr>
                              <m:t>3</m:t>
                            </m:r>
                          </m:sub>
                        </m:sSub>
                        <m:r>
                          <a:rPr lang="en-US" sz="1400" i="1">
                            <a:latin typeface="Cambria Math"/>
                          </a:rPr>
                          <m:t>×</m:t>
                        </m:r>
                        <m:sSub>
                          <m:sSubPr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en-US" sz="1400" i="1">
                                <a:latin typeface="Cambria Math"/>
                              </a:rPr>
                              <m:t>23</m:t>
                            </m:r>
                          </m:sub>
                        </m:sSub>
                      </m:e>
                    </m:d>
                    <m:r>
                      <a:rPr lang="en-US" sz="1400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400" i="1">
                                <a:latin typeface="Cambria Math"/>
                              </a:rPr>
                              <m:t>4</m:t>
                            </m:r>
                          </m:sub>
                        </m:sSub>
                        <m:r>
                          <a:rPr lang="en-US" sz="1400" i="1">
                            <a:latin typeface="Cambria Math"/>
                          </a:rPr>
                          <m:t>×</m:t>
                        </m:r>
                        <m:sSub>
                          <m:sSubPr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en-US" sz="1400" i="1">
                                <a:latin typeface="Cambria Math"/>
                              </a:rPr>
                              <m:t>24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	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>
                            <a:latin typeface="Cambria Math"/>
                          </a:rPr>
                          <m:t>122.112×0.0160</m:t>
                        </m:r>
                      </m:e>
                    </m:d>
                    <m:r>
                      <a:rPr lang="en-US" sz="1400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>
                            <a:latin typeface="Cambria Math"/>
                          </a:rPr>
                          <m:t>98.026×</m:t>
                        </m:r>
                        <m:r>
                          <a:rPr lang="en-US" sz="1400" i="1">
                            <a:latin typeface="Cambria Math"/>
                          </a:rPr>
                          <m:t>−</m:t>
                        </m:r>
                        <m:r>
                          <a:rPr lang="en-US" sz="1400">
                            <a:latin typeface="Cambria Math"/>
                          </a:rPr>
                          <m:t>0.0720</m:t>
                        </m:r>
                      </m:e>
                    </m:d>
                    <m:r>
                      <a:rPr lang="en-US" sz="1400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>
                            <a:latin typeface="Cambria Math"/>
                          </a:rPr>
                          <m:t>73.883×0.1360</m:t>
                        </m:r>
                      </m:e>
                    </m:d>
                    <m:r>
                      <a:rPr lang="en-US" sz="1400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>
                            <a:latin typeface="Cambria Math"/>
                          </a:rPr>
                          <m:t>84.991×0.1200</m:t>
                        </m:r>
                      </m:e>
                    </m:d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 </m:t>
                    </m:r>
                    <m:r>
                      <a:rPr lang="en-US" sz="1400" b="0" i="1" smtClean="0">
                        <a:latin typeface="Cambria Math"/>
                      </a:rPr>
                      <m:t>      </m:t>
                    </m:r>
                    <m:r>
                      <a:rPr lang="en-US" sz="1400" i="1">
                        <a:latin typeface="Cambria Math"/>
                      </a:rPr>
                      <m:t>=15.143</m:t>
                    </m:r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orang</a:t>
                </a:r>
                <a:b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n-US" sz="1400" i="1">
                            <a:latin typeface="Cambria Math"/>
                          </a:rPr>
                          <m:t>3</m:t>
                        </m:r>
                      </m:sub>
                    </m:sSub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/>
                          </a:rPr>
                          <m:t>𝑃</m:t>
                        </m:r>
                        <m:r>
                          <a:rPr lang="en-US" sz="1400" i="1">
                            <a:latin typeface="Cambria Math"/>
                          </a:rPr>
                          <m:t>77</m:t>
                        </m:r>
                      </m:e>
                    </m:d>
                    <m:r>
                      <a:rPr lang="en-US" sz="1400" i="1">
                        <a:latin typeface="Cambria Math"/>
                      </a:rPr>
                      <m:t> =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4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400" i="1">
                            <a:latin typeface="Cambria Math"/>
                          </a:rPr>
                          <m:t>×</m:t>
                        </m:r>
                        <m:sSub>
                          <m:sSubPr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en-US" sz="1400" i="1">
                                <a:latin typeface="Cambria Math"/>
                              </a:rPr>
                              <m:t>31</m:t>
                            </m:r>
                          </m:sub>
                        </m:sSub>
                      </m:e>
                    </m:d>
                    <m:r>
                      <a:rPr lang="en-US" sz="1400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400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400" i="1">
                            <a:latin typeface="Cambria Math"/>
                          </a:rPr>
                          <m:t>×</m:t>
                        </m:r>
                        <m:sSub>
                          <m:sSubPr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en-US" sz="1400" i="1">
                                <a:latin typeface="Cambria Math"/>
                              </a:rPr>
                              <m:t>32</m:t>
                            </m:r>
                          </m:sub>
                        </m:sSub>
                      </m:e>
                    </m:d>
                    <m:r>
                      <a:rPr lang="en-US" sz="1400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400" i="1">
                                <a:latin typeface="Cambria Math"/>
                              </a:rPr>
                              <m:t>3</m:t>
                            </m:r>
                          </m:sub>
                        </m:sSub>
                        <m:r>
                          <a:rPr lang="en-US" sz="1400" i="1">
                            <a:latin typeface="Cambria Math"/>
                          </a:rPr>
                          <m:t>×</m:t>
                        </m:r>
                        <m:sSub>
                          <m:sSubPr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en-US" sz="1400" i="1">
                                <a:latin typeface="Cambria Math"/>
                              </a:rPr>
                              <m:t>33</m:t>
                            </m:r>
                          </m:sub>
                        </m:sSub>
                      </m:e>
                    </m:d>
                    <m:r>
                      <a:rPr lang="en-US" sz="1400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400" i="1">
                                <a:latin typeface="Cambria Math"/>
                              </a:rPr>
                              <m:t>4</m:t>
                            </m:r>
                          </m:sub>
                        </m:sSub>
                        <m:r>
                          <a:rPr lang="en-US" sz="1400" i="1">
                            <a:latin typeface="Cambria Math"/>
                          </a:rPr>
                          <m:t>×</m:t>
                        </m:r>
                        <m:sSub>
                          <m:sSubPr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en-US" sz="1400" i="1">
                                <a:latin typeface="Cambria Math"/>
                              </a:rPr>
                              <m:t>34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1400" i="1" dirty="0">
                    <a:latin typeface="Cambria Math"/>
                  </a:rPr>
                  <a:t/>
                </a:r>
                <a:br>
                  <a:rPr lang="en-US" sz="1400" i="1" dirty="0">
                    <a:latin typeface="Cambria Math"/>
                  </a:rPr>
                </a:br>
                <a:r>
                  <a:rPr lang="en-US" sz="1400" i="1" dirty="0" smtClean="0">
                    <a:latin typeface="Cambria Math"/>
                  </a:rPr>
                  <a:t>                 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>
                            <a:latin typeface="Cambria Math"/>
                          </a:rPr>
                          <m:t>122.112×0.0080</m:t>
                        </m:r>
                      </m:e>
                    </m:d>
                    <m:r>
                      <a:rPr lang="en-US" sz="1400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>
                            <a:latin typeface="Cambria Math"/>
                          </a:rPr>
                          <m:t>98.026×</m:t>
                        </m:r>
                        <m:r>
                          <a:rPr lang="en-US" sz="1400" i="1">
                            <a:latin typeface="Cambria Math"/>
                          </a:rPr>
                          <m:t>−</m:t>
                        </m:r>
                        <m:r>
                          <a:rPr lang="en-US" sz="1400">
                            <a:latin typeface="Cambria Math"/>
                          </a:rPr>
                          <m:t>0.0320</m:t>
                        </m:r>
                      </m:e>
                    </m:d>
                    <m:r>
                      <a:rPr lang="en-US" sz="1400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>
                            <a:latin typeface="Cambria Math"/>
                          </a:rPr>
                          <m:t>73.883×0.0400</m:t>
                        </m:r>
                      </m:e>
                    </m:d>
                    <m:r>
                      <a:rPr lang="en-US" sz="1400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>
                            <a:latin typeface="Cambria Math"/>
                          </a:rPr>
                          <m:t>84.991×0.1840</m:t>
                        </m:r>
                      </m:e>
                    </m:d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 </m:t>
                    </m:r>
                    <m:r>
                      <a:rPr lang="en-US" sz="1400" b="0" i="1" smtClean="0">
                        <a:latin typeface="Cambria Math"/>
                      </a:rPr>
                      <m:t>       </m:t>
                    </m:r>
                    <m:r>
                      <a:rPr lang="en-US" sz="1400" i="1">
                        <a:latin typeface="Cambria Math"/>
                      </a:rPr>
                      <m:t>=16.434</m:t>
                    </m:r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orang</a:t>
                </a:r>
                <a:r>
                  <a:rPr lang="en-US" dirty="0"/>
                  <a:t/>
                </a:r>
                <a:br>
                  <a:rPr lang="en-US" dirty="0"/>
                </a:br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1752600"/>
                <a:ext cx="8229600" cy="4724400"/>
              </a:xfrm>
              <a:blipFill rotWithShape="1">
                <a:blip r:embed="rId2"/>
                <a:stretch>
                  <a:fillRect l="-74" t="-179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Left Arrow 2">
            <a:hlinkClick r:id="rId3" action="ppaction://hlinksldjump"/>
          </p:cNvPr>
          <p:cNvSpPr/>
          <p:nvPr/>
        </p:nvSpPr>
        <p:spPr>
          <a:xfrm>
            <a:off x="8229600" y="6448567"/>
            <a:ext cx="914400" cy="409433"/>
          </a:xfrm>
          <a:prstGeom prst="leftArrow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751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8229600" cy="6126162"/>
              </a:xfrm>
            </p:spPr>
            <p:txBody>
              <a:bodyPr/>
              <a:lstStyle/>
              <a:p>
                <a:pPr algn="l">
                  <a:lnSpc>
                    <a:spcPct val="150000"/>
                  </a:lnSpc>
                </a:pPr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n-US" sz="1400" i="1">
                            <a:latin typeface="Cambria Math"/>
                          </a:rPr>
                          <m:t>4</m:t>
                        </m:r>
                      </m:sub>
                    </m:sSub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/>
                          </a:rPr>
                          <m:t>𝑃</m:t>
                        </m:r>
                        <m:r>
                          <a:rPr lang="en-US" sz="1400" i="1">
                            <a:latin typeface="Cambria Math"/>
                          </a:rPr>
                          <m:t>78</m:t>
                        </m:r>
                      </m:e>
                    </m:d>
                    <m:r>
                      <a:rPr lang="en-US" sz="1400" i="1">
                        <a:latin typeface="Cambria Math"/>
                      </a:rPr>
                      <m:t>  =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4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400" i="1">
                            <a:latin typeface="Cambria Math"/>
                          </a:rPr>
                          <m:t>×</m:t>
                        </m:r>
                        <m:sSub>
                          <m:sSubPr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en-US" sz="1400" i="1">
                                <a:latin typeface="Cambria Math"/>
                              </a:rPr>
                              <m:t>41</m:t>
                            </m:r>
                          </m:sub>
                        </m:sSub>
                      </m:e>
                    </m:d>
                    <m:r>
                      <a:rPr lang="en-US" sz="1400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400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400" i="1">
                            <a:latin typeface="Cambria Math"/>
                          </a:rPr>
                          <m:t>×</m:t>
                        </m:r>
                        <m:sSub>
                          <m:sSubPr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en-US" sz="1400" i="1">
                                <a:latin typeface="Cambria Math"/>
                              </a:rPr>
                              <m:t>42</m:t>
                            </m:r>
                          </m:sub>
                        </m:sSub>
                      </m:e>
                    </m:d>
                    <m:r>
                      <a:rPr lang="en-US" sz="1400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400" i="1">
                                <a:latin typeface="Cambria Math"/>
                              </a:rPr>
                              <m:t>3</m:t>
                            </m:r>
                          </m:sub>
                        </m:sSub>
                        <m:r>
                          <a:rPr lang="en-US" sz="1400" i="1">
                            <a:latin typeface="Cambria Math"/>
                          </a:rPr>
                          <m:t>×</m:t>
                        </m:r>
                        <m:sSub>
                          <m:sSubPr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en-US" sz="1400" i="1">
                                <a:latin typeface="Cambria Math"/>
                              </a:rPr>
                              <m:t>43</m:t>
                            </m:r>
                          </m:sub>
                        </m:sSub>
                      </m:e>
                    </m:d>
                    <m:r>
                      <a:rPr lang="en-US" sz="1400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400" i="1">
                                <a:latin typeface="Cambria Math"/>
                              </a:rPr>
                              <m:t>4</m:t>
                            </m:r>
                          </m:sub>
                        </m:sSub>
                        <m:r>
                          <a:rPr lang="en-US" sz="1400" i="1">
                            <a:latin typeface="Cambria Math"/>
                          </a:rPr>
                          <m:t>×</m:t>
                        </m:r>
                        <m:sSub>
                          <m:sSubPr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en-US" sz="1400" i="1">
                                <a:latin typeface="Cambria Math"/>
                              </a:rPr>
                              <m:t>44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                   </m:t>
                      </m:r>
                      <m:r>
                        <a:rPr lang="en-US" sz="14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>
                              <a:latin typeface="Cambria Math"/>
                            </a:rPr>
                            <m:t>122.112×</m:t>
                          </m:r>
                          <m:r>
                            <a:rPr lang="en-US" sz="1400" i="1">
                              <a:latin typeface="Cambria Math"/>
                            </a:rPr>
                            <m:t>−</m:t>
                          </m:r>
                          <m:r>
                            <a:rPr lang="en-US" sz="1400">
                              <a:latin typeface="Cambria Math"/>
                            </a:rPr>
                            <m:t>0.0080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>
                              <a:latin typeface="Cambria Math"/>
                            </a:rPr>
                            <m:t>98.026×0.0400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>
                              <a:latin typeface="Cambria Math"/>
                            </a:rPr>
                            <m:t>73.883× </m:t>
                          </m:r>
                          <m:r>
                            <a:rPr lang="en-US" sz="1400" i="1">
                              <a:latin typeface="Cambria Math"/>
                            </a:rPr>
                            <m:t>−</m:t>
                          </m:r>
                          <m:r>
                            <a:rPr lang="en-US" sz="1400">
                              <a:latin typeface="Cambria Math"/>
                            </a:rPr>
                            <m:t>0.0960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>
                              <a:latin typeface="Cambria Math"/>
                            </a:rPr>
                            <m:t>84.991×0.2640</m:t>
                          </m:r>
                        </m:e>
                      </m:d>
                    </m:oMath>
                  </m:oMathPara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 </m:t>
                    </m:r>
                    <m:r>
                      <a:rPr lang="en-US" sz="1400" b="0" i="1" smtClean="0">
                        <a:latin typeface="Cambria Math"/>
                      </a:rPr>
                      <m:t>          </m:t>
                    </m:r>
                    <m:r>
                      <a:rPr lang="en-US" sz="1400" i="1">
                        <a:latin typeface="Cambria Math"/>
                      </a:rPr>
                      <m:t>=18.289</m:t>
                    </m:r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orang</a:t>
                </a:r>
                <a:b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</a:rPr>
                            <m:t>5</m:t>
                          </m:r>
                        </m:sub>
                      </m:sSub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𝑃</m:t>
                          </m:r>
                          <m:r>
                            <a:rPr lang="en-US" sz="1400" i="1">
                              <a:latin typeface="Cambria Math"/>
                            </a:rPr>
                            <m:t>79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  =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51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52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53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54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    </m:t>
                    </m:r>
                    <m:r>
                      <a:rPr lang="en-US" sz="1400" b="0" i="1" smtClean="0">
                        <a:latin typeface="Cambria Math"/>
                      </a:rPr>
                      <m:t>            </m:t>
                    </m:r>
                    <m:r>
                      <a:rPr lang="en-US" sz="140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>
                            <a:latin typeface="Cambria Math"/>
                          </a:rPr>
                          <m:t>122.112×</m:t>
                        </m:r>
                        <m:r>
                          <a:rPr lang="en-US" sz="1400" i="1">
                            <a:latin typeface="Cambria Math"/>
                          </a:rPr>
                          <m:t>−</m:t>
                        </m:r>
                        <m:r>
                          <a:rPr lang="en-US" sz="1400">
                            <a:latin typeface="Cambria Math"/>
                          </a:rPr>
                          <m:t>0.0336</m:t>
                        </m:r>
                      </m:e>
                    </m:d>
                    <m:r>
                      <a:rPr lang="en-US" sz="1400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>
                            <a:latin typeface="Cambria Math"/>
                          </a:rPr>
                          <m:t>98.026×0.1488</m:t>
                        </m:r>
                      </m:e>
                    </m:d>
                    <m:r>
                      <a:rPr lang="en-US" sz="1400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>
                            <a:latin typeface="Cambria Math"/>
                          </a:rPr>
                          <m:t>73.883×</m:t>
                        </m:r>
                        <m:r>
                          <a:rPr lang="en-US" sz="1400" i="1">
                            <a:latin typeface="Cambria Math"/>
                          </a:rPr>
                          <m:t>−</m:t>
                        </m:r>
                        <m:r>
                          <a:rPr lang="en-US" sz="1400">
                            <a:latin typeface="Cambria Math"/>
                          </a:rPr>
                          <m:t>0.2768</m:t>
                        </m:r>
                      </m:e>
                    </m:d>
                    <m:r>
                      <a:rPr lang="en-US" sz="1400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>
                            <a:latin typeface="Cambria Math"/>
                          </a:rPr>
                          <m:t>84.991×0.3616</m:t>
                        </m:r>
                      </m:e>
                    </m:d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sz="1400" b="0" i="0" smtClean="0">
                        <a:latin typeface="Cambria Math"/>
                      </a:rPr>
                      <m:t>            </m:t>
                    </m:r>
                    <m:r>
                      <a:rPr lang="en-US" sz="1400" i="1">
                        <a:latin typeface="Cambria Math"/>
                      </a:rPr>
                      <m:t> =20.765</m:t>
                    </m:r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orang</a:t>
                </a:r>
                <a:b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en-US" sz="1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Jadi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dengan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kelompok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umur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75-79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tahun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yang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berjumlah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84.991 orang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dapat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dipecah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menjadi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b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/>
                          </a:rPr>
                          <m:t>𝑃</m:t>
                        </m:r>
                        <m:r>
                          <a:rPr lang="en-US" sz="1400" i="1">
                            <a:latin typeface="Cambria Math"/>
                          </a:rPr>
                          <m:t>75</m:t>
                        </m:r>
                      </m:e>
                    </m:d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14.360</m:t>
                    </m:r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b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/>
                          </a:rPr>
                          <m:t>𝑃</m:t>
                        </m:r>
                        <m:r>
                          <a:rPr lang="en-US" sz="1400" i="1">
                            <a:latin typeface="Cambria Math"/>
                          </a:rPr>
                          <m:t>76</m:t>
                        </m:r>
                      </m:e>
                    </m:d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15.143</m:t>
                    </m:r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b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/>
                          </a:rPr>
                          <m:t>𝑃</m:t>
                        </m:r>
                        <m:r>
                          <a:rPr lang="en-US" sz="1400" i="1">
                            <a:latin typeface="Cambria Math"/>
                          </a:rPr>
                          <m:t>77</m:t>
                        </m:r>
                      </m:e>
                    </m:d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16.434</m:t>
                    </m:r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b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/>
                          </a:rPr>
                          <m:t>𝑃</m:t>
                        </m:r>
                        <m:r>
                          <a:rPr lang="en-US" sz="1400" i="1">
                            <a:latin typeface="Cambria Math"/>
                          </a:rPr>
                          <m:t>78</m:t>
                        </m:r>
                      </m:e>
                    </m:d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18.289</m:t>
                    </m:r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b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/>
                          </a:rPr>
                          <m:t>𝑃</m:t>
                        </m:r>
                        <m:r>
                          <a:rPr lang="en-US" sz="1400" i="1">
                            <a:latin typeface="Cambria Math"/>
                          </a:rPr>
                          <m:t>79</m:t>
                        </m:r>
                      </m:e>
                    </m:d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20.765</m:t>
                    </m:r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+</a:t>
                </a:r>
                <a:b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84.991</a:t>
                </a:r>
                <a:endParaRPr lang="en-US" sz="14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8229600" cy="6126162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>
            <a:off x="838200" y="5257800"/>
            <a:ext cx="1371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Left Arrow 3">
            <a:hlinkClick r:id="rId3" action="ppaction://hlinksldjump"/>
          </p:cNvPr>
          <p:cNvSpPr/>
          <p:nvPr/>
        </p:nvSpPr>
        <p:spPr>
          <a:xfrm>
            <a:off x="8229600" y="6448567"/>
            <a:ext cx="914400" cy="409433"/>
          </a:xfrm>
          <a:prstGeom prst="leftArrow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818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9438"/>
            <a:ext cx="8229600" cy="868362"/>
          </a:xfrm>
        </p:spPr>
        <p:txBody>
          <a:bodyPr/>
          <a:lstStyle/>
          <a:p>
            <a:pPr lvl="0"/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Faktor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Pengali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Kelompok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Umur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Kelas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Kedua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Kelas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Sebelum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Kelas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Terakhir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(The Next to End-Panel Multiplier)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71600"/>
                <a:ext cx="8229600" cy="5410200"/>
              </a:xfrm>
            </p:spPr>
            <p:txBody>
              <a:bodyPr/>
              <a:lstStyle/>
              <a:p>
                <a:pPr lvl="0">
                  <a:lnSpc>
                    <a:spcPct val="150000"/>
                  </a:lnSpc>
                </a:pPr>
                <a:r>
                  <a:rPr lang="en-US" sz="14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First </a:t>
                </a:r>
                <a:r>
                  <a:rPr lang="en-US" sz="1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Next to End-Panel</a:t>
                </a:r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untuk</a:t>
                </a:r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kelompok</a:t>
                </a:r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umur</a:t>
                </a:r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5-9 </a:t>
                </a:r>
                <a:r>
                  <a:rPr lang="en-US" sz="1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tahun</a:t>
                </a:r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Jika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data yang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akan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dipecah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adalah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kelompok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umur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5-9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tahun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maka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kelompok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ini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diletakkan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pada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</a:t>
                </a:r>
                <a:r>
                  <a:rPr lang="en-US" sz="1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pada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faktor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pengali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First Next to End-Panel.</a:t>
                </a:r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Kelompok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umur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5-9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tahun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yang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akan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dipecah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adalah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sebagai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berikut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1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P (0-4) </a:t>
                </a:r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= 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334691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400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1400" u="sng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1400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P (5-9) 	= 346498</a:t>
                </a:r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1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P (10-14) </a:t>
                </a:r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= 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326034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1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 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P (15-19) 	= 284999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Perincian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hitungan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dari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jumlah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yang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telah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dipecah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1400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adalah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sebagai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berikut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𝑃</m:t>
                          </m:r>
                          <m:r>
                            <a:rPr lang="en-US" sz="1400" i="1">
                              <a:latin typeface="Cambria Math"/>
                            </a:rPr>
                            <m:t>5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11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12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13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14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           </m:t>
                      </m:r>
                      <m:r>
                        <a:rPr lang="en-US" sz="1400" b="0" i="1" smtClean="0">
                          <a:latin typeface="Cambria Math"/>
                        </a:rPr>
                        <m:t>  </m:t>
                      </m:r>
                      <m:r>
                        <a:rPr lang="en-US" sz="1400" i="1">
                          <a:latin typeface="Cambria Math"/>
                        </a:rPr>
                        <m:t> =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>
                              <a:latin typeface="Cambria Math"/>
                            </a:rPr>
                            <m:t>334691×0.0336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>
                              <a:latin typeface="Cambria Math"/>
                            </a:rPr>
                            <m:t>346498×0.2272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>
                              <a:latin typeface="Cambria Math"/>
                            </a:rPr>
                            <m:t>326034×</m:t>
                          </m:r>
                          <m:r>
                            <a:rPr lang="en-US" sz="1400" i="1">
                              <a:latin typeface="Cambria Math"/>
                            </a:rPr>
                            <m:t>−</m:t>
                          </m:r>
                          <m:r>
                            <a:rPr lang="en-US" sz="1400">
                              <a:latin typeface="Cambria Math"/>
                            </a:rPr>
                            <m:t>0.0752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>
                              <a:latin typeface="Cambria Math"/>
                            </a:rPr>
                            <m:t>284999×0.0144</m:t>
                          </m:r>
                        </m:e>
                      </m:d>
                    </m:oMath>
                  </m:oMathPara>
                </a14:m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 </m:t>
                    </m:r>
                    <m:r>
                      <a:rPr lang="en-US" sz="1400" b="0" i="1" smtClean="0">
                        <a:latin typeface="Cambria Math"/>
                      </a:rPr>
                      <m:t>      </m:t>
                    </m:r>
                    <m:r>
                      <a:rPr lang="en-US" sz="1400" i="1">
                        <a:latin typeface="Cambria Math"/>
                      </a:rPr>
                      <m:t>=69.556</m:t>
                    </m:r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orang</a:t>
                </a:r>
                <a:endPara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𝑃</m:t>
                          </m:r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21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22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23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24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>
                            <a:latin typeface="Cambria Math"/>
                          </a:rPr>
                          <m:t>334691×0.0080</m:t>
                        </m:r>
                      </m:e>
                    </m:d>
                    <m:r>
                      <a:rPr lang="en-US" sz="1400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>
                            <a:latin typeface="Cambria Math"/>
                          </a:rPr>
                          <m:t>346498×0.2320</m:t>
                        </m:r>
                      </m:e>
                    </m:d>
                    <m:r>
                      <a:rPr lang="en-US" sz="1400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>
                            <a:latin typeface="Cambria Math"/>
                          </a:rPr>
                          <m:t>326034×        </m:t>
                        </m:r>
                        <m:r>
                          <a:rPr lang="en-US" sz="1400" i="1">
                            <a:latin typeface="Cambria Math"/>
                          </a:rPr>
                          <m:t>−</m:t>
                        </m:r>
                        <m:r>
                          <a:rPr lang="en-US" sz="1400">
                            <a:latin typeface="Cambria Math"/>
                          </a:rPr>
                          <m:t>0.0480</m:t>
                        </m:r>
                      </m:e>
                    </m:d>
                    <m:r>
                      <a:rPr lang="en-US" sz="1400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>
                            <a:latin typeface="Cambria Math"/>
                          </a:rPr>
                          <m:t>284999×0.0080</m:t>
                        </m:r>
                      </m:e>
                    </m:d>
                  </m:oMath>
                </a14:m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</a:t>
                </a:r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=69695</m:t>
                    </m:r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orang</a:t>
                </a:r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71600"/>
                <a:ext cx="8229600" cy="5410200"/>
              </a:xfrm>
              <a:blipFill rotWithShape="1">
                <a:blip r:embed="rId2"/>
                <a:stretch>
                  <a:fillRect l="-1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Left Arrow 3">
            <a:hlinkClick r:id="rId3" action="ppaction://hlinksldjump"/>
          </p:cNvPr>
          <p:cNvSpPr/>
          <p:nvPr/>
        </p:nvSpPr>
        <p:spPr>
          <a:xfrm>
            <a:off x="8229600" y="6448567"/>
            <a:ext cx="914400" cy="409433"/>
          </a:xfrm>
          <a:prstGeom prst="leftArrow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277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685800"/>
                <a:ext cx="8229600" cy="6172200"/>
              </a:xfrm>
            </p:spPr>
            <p:txBody>
              <a:bodyPr/>
              <a:lstStyle/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𝑃</m:t>
                          </m:r>
                          <m:r>
                            <a:rPr lang="en-US" sz="1400" i="1">
                              <a:latin typeface="Cambria Math"/>
                            </a:rPr>
                            <m:t>7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31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32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33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34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96875" indent="0">
                  <a:lnSpc>
                    <a:spcPct val="150000"/>
                  </a:lnSpc>
                  <a:buNone/>
                </a:pP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 =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>
                            <a:latin typeface="Cambria Math"/>
                          </a:rPr>
                          <m:t>334691×</m:t>
                        </m:r>
                        <m:r>
                          <a:rPr lang="en-US" sz="1400" i="1">
                            <a:latin typeface="Cambria Math"/>
                          </a:rPr>
                          <m:t>−</m:t>
                        </m:r>
                        <m:r>
                          <a:rPr lang="en-US" sz="1400">
                            <a:latin typeface="Cambria Math"/>
                          </a:rPr>
                          <m:t>0.0080</m:t>
                        </m:r>
                      </m:e>
                    </m:d>
                    <m:r>
                      <a:rPr lang="en-US" sz="1400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>
                            <a:latin typeface="Cambria Math"/>
                          </a:rPr>
                          <m:t>346498×0.2160</m:t>
                        </m:r>
                      </m:e>
                    </m:d>
                    <m:r>
                      <a:rPr lang="en-US" sz="1400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>
                            <a:latin typeface="Cambria Math"/>
                          </a:rPr>
                          <m:t>326034×</m:t>
                        </m:r>
                        <m:r>
                          <a:rPr lang="en-US" sz="1400" i="1">
                            <a:latin typeface="Cambria Math"/>
                          </a:rPr>
                          <m:t>−</m:t>
                        </m:r>
                        <m:r>
                          <a:rPr lang="en-US" sz="1400">
                            <a:latin typeface="Cambria Math"/>
                          </a:rPr>
                          <m:t>0.0080</m:t>
                        </m:r>
                      </m:e>
                    </m:d>
                    <m:r>
                      <a:rPr lang="en-US" sz="1400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>
                            <a:latin typeface="Cambria Math"/>
                          </a:rPr>
                          <m:t>284999×0.0000</m:t>
                        </m:r>
                      </m:e>
                    </m:d>
                  </m:oMath>
                </a14:m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63550" indent="0">
                  <a:lnSpc>
                    <a:spcPct val="150000"/>
                  </a:lnSpc>
                  <a:buNone/>
                </a:pP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0" smtClean="0">
                        <a:latin typeface="Cambria Math"/>
                      </a:rPr>
                      <m:t> </m:t>
                    </m:r>
                    <m:r>
                      <a:rPr lang="en-US" sz="1400" i="1">
                        <a:latin typeface="Cambria Math"/>
                      </a:rPr>
                      <m:t>=69558</m:t>
                    </m:r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orang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sub>
                      </m:sSub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𝑃</m:t>
                          </m:r>
                          <m:r>
                            <a:rPr lang="en-US" sz="1400" i="1">
                              <a:latin typeface="Cambria Math"/>
                            </a:rPr>
                            <m:t>8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41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42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43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44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73088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>
                              <a:latin typeface="Cambria Math"/>
                            </a:rPr>
                            <m:t>334691×</m:t>
                          </m:r>
                          <m:r>
                            <a:rPr lang="en-US" sz="1400" i="1">
                              <a:latin typeface="Cambria Math"/>
                            </a:rPr>
                            <m:t>−</m:t>
                          </m:r>
                          <m:r>
                            <a:rPr lang="en-US" sz="1400">
                              <a:latin typeface="Cambria Math"/>
                            </a:rPr>
                            <m:t>0.0160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>
                              <a:latin typeface="Cambria Math"/>
                            </a:rPr>
                            <m:t>346498×0.1840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>
                              <a:latin typeface="Cambria Math"/>
                            </a:rPr>
                            <m:t>326034×0.0400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>
                              <a:latin typeface="Cambria Math"/>
                            </a:rPr>
                            <m:t>284999×</m:t>
                          </m:r>
                          <m:r>
                            <a:rPr lang="en-US" sz="1400" i="1">
                              <a:latin typeface="Cambria Math"/>
                            </a:rPr>
                            <m:t>−</m:t>
                          </m:r>
                          <m:r>
                            <a:rPr lang="en-US" sz="1400">
                              <a:latin typeface="Cambria Math"/>
                            </a:rPr>
                            <m:t>0.0080</m:t>
                          </m:r>
                        </m:e>
                      </m:d>
                    </m:oMath>
                  </m:oMathPara>
                </a14:m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95288" indent="0">
                  <a:lnSpc>
                    <a:spcPct val="150000"/>
                  </a:lnSpc>
                  <a:buNone/>
                </a:pP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 =69162</m:t>
                    </m:r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orang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</a:rPr>
                            <m:t>5</m:t>
                          </m:r>
                        </m:sub>
                      </m:sSub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𝑃</m:t>
                          </m:r>
                          <m:r>
                            <a:rPr lang="en-US" sz="1400" i="1">
                              <a:latin typeface="Cambria Math"/>
                            </a:rPr>
                            <m:t>9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51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52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53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54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73088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>
                            <a:latin typeface="Cambria Math"/>
                          </a:rPr>
                          <m:t>334691×</m:t>
                        </m:r>
                        <m:r>
                          <a:rPr lang="en-US" sz="1400" i="1">
                            <a:latin typeface="Cambria Math"/>
                          </a:rPr>
                          <m:t>−</m:t>
                        </m:r>
                        <m:r>
                          <a:rPr lang="en-US" sz="1400">
                            <a:latin typeface="Cambria Math"/>
                          </a:rPr>
                          <m:t>0.0176</m:t>
                        </m:r>
                      </m:e>
                    </m:d>
                    <m:r>
                      <a:rPr lang="en-US" sz="1400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>
                            <a:latin typeface="Cambria Math"/>
                          </a:rPr>
                          <m:t>346498×0.1408</m:t>
                        </m:r>
                      </m:e>
                    </m:d>
                    <m:r>
                      <a:rPr lang="en-US" sz="1400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>
                            <a:latin typeface="Cambria Math"/>
                          </a:rPr>
                          <m:t>326034×0.0912</m:t>
                        </m:r>
                      </m:e>
                    </m:d>
                  </m:oMath>
                </a14:m>
                <a:r>
                  <a:rPr lang="en-US" sz="1400" dirty="0"/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>
                            <a:latin typeface="Cambria Math"/>
                          </a:rPr>
                          <m:t>284999×</m:t>
                        </m:r>
                        <m:r>
                          <a:rPr lang="en-US" sz="1400" i="1">
                            <a:latin typeface="Cambria Math"/>
                          </a:rPr>
                          <m:t>−</m:t>
                        </m:r>
                        <m:r>
                          <a:rPr lang="en-US" sz="1400">
                            <a:latin typeface="Cambria Math"/>
                          </a:rPr>
                          <m:t>0.0144</m:t>
                        </m:r>
                      </m:e>
                    </m:d>
                  </m:oMath>
                </a14:m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95288" indent="0">
                  <a:lnSpc>
                    <a:spcPct val="150000"/>
                  </a:lnSpc>
                  <a:buNone/>
                </a:pP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 </m:t>
                    </m:r>
                    <m:r>
                      <a:rPr lang="en-US" sz="1400" b="0" i="1" smtClean="0">
                        <a:latin typeface="Cambria Math"/>
                      </a:rPr>
                      <m:t> </m:t>
                    </m:r>
                    <m:r>
                      <a:rPr lang="en-US" sz="1400" i="1">
                        <a:latin typeface="Cambria Math"/>
                      </a:rPr>
                      <m:t>=68527</m:t>
                    </m:r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orang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Jadi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dengan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kelompok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umur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5-9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tahun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yang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berjumlah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346498 orang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dapat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dipecah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menjadi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/>
                          </a:rPr>
                          <m:t>𝑃</m:t>
                        </m:r>
                        <m:r>
                          <a:rPr lang="en-US" sz="1400" i="1">
                            <a:latin typeface="Cambria Math"/>
                          </a:rPr>
                          <m:t>5</m:t>
                        </m:r>
                      </m:e>
                    </m:d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69556</m:t>
                    </m:r>
                  </m:oMath>
                </a14:m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/>
                          </a:rPr>
                          <m:t>𝑃</m:t>
                        </m:r>
                        <m:r>
                          <a:rPr lang="en-US" sz="1400" i="1">
                            <a:latin typeface="Cambria Math"/>
                          </a:rPr>
                          <m:t>6</m:t>
                        </m:r>
                      </m:e>
                    </m:d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69695</m:t>
                    </m:r>
                  </m:oMath>
                </a14:m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/>
                          </a:rPr>
                          <m:t>𝑃</m:t>
                        </m:r>
                        <m:r>
                          <a:rPr lang="en-US" sz="1400" i="1">
                            <a:latin typeface="Cambria Math"/>
                          </a:rPr>
                          <m:t>7</m:t>
                        </m:r>
                      </m:e>
                    </m:d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69558</m:t>
                    </m:r>
                  </m:oMath>
                </a14:m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/>
                          </a:rPr>
                          <m:t>𝑃</m:t>
                        </m:r>
                        <m:r>
                          <a:rPr lang="en-US" sz="1400" i="1">
                            <a:latin typeface="Cambria Math"/>
                          </a:rPr>
                          <m:t>8</m:t>
                        </m:r>
                      </m:e>
                    </m:d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69162</m:t>
                    </m:r>
                  </m:oMath>
                </a14:m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/>
                          </a:rPr>
                          <m:t>𝑃</m:t>
                        </m:r>
                        <m:r>
                          <a:rPr lang="en-US" sz="1400" i="1">
                            <a:latin typeface="Cambria Math"/>
                          </a:rPr>
                          <m:t>9</m:t>
                        </m:r>
                      </m:e>
                    </m:d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68527</m:t>
                    </m:r>
                  </m:oMath>
                </a14:m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+</a:t>
                </a:r>
                <a:b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346498</a:t>
                </a:r>
                <a:endPara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685800"/>
                <a:ext cx="8229600" cy="6172200"/>
              </a:xfrm>
              <a:blipFill rotWithShape="1">
                <a:blip r:embed="rId2"/>
                <a:stretch>
                  <a:fillRect l="-1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/>
          <p:cNvCxnSpPr/>
          <p:nvPr/>
        </p:nvCxnSpPr>
        <p:spPr>
          <a:xfrm>
            <a:off x="683525" y="6172200"/>
            <a:ext cx="1371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Left Arrow 4">
            <a:hlinkClick r:id="rId3" action="ppaction://hlinksldjump"/>
          </p:cNvPr>
          <p:cNvSpPr/>
          <p:nvPr/>
        </p:nvSpPr>
        <p:spPr>
          <a:xfrm>
            <a:off x="8229600" y="6448567"/>
            <a:ext cx="914400" cy="409433"/>
          </a:xfrm>
          <a:prstGeom prst="leftArrow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25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609600"/>
                <a:ext cx="8229600" cy="5516563"/>
              </a:xfrm>
            </p:spPr>
            <p:txBody>
              <a:bodyPr/>
              <a:lstStyle/>
              <a:p>
                <a:pPr>
                  <a:lnSpc>
                    <a:spcPct val="150000"/>
                  </a:lnSpc>
                </a:pPr>
                <a:r>
                  <a:rPr lang="en-US" sz="1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Last Next to End-Panel</a:t>
                </a:r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untuk</a:t>
                </a:r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kelompok</a:t>
                </a:r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umur</a:t>
                </a:r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70-74 </a:t>
                </a:r>
                <a:r>
                  <a:rPr lang="en-US" sz="1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tahun</a:t>
                </a:r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Jika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data yang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akan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dipecah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adalah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kelompok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umur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70-74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tahun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maka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kelompok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ini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diletakkan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pada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</a:t>
                </a:r>
                <a:r>
                  <a:rPr lang="en-US" sz="1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pada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faktor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pengali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Last Next to End-Panel.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Kelompok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umur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70-74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tahun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yang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akan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dipecah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adalah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sebagai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berikut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1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P (60-64) 	= 122112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1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P (65-69) 	= 98026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400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1400" u="sng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1400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P (70-74)	= 73883</a:t>
                </a:r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1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 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P (75-79) 	= 84991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Perincian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hitungan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dari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jumlah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yang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telah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dipecah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1400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adalah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sebagai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berikut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𝑃</m:t>
                          </m:r>
                          <m:r>
                            <a:rPr lang="en-US" sz="1400" i="1">
                              <a:latin typeface="Cambria Math"/>
                            </a:rPr>
                            <m:t>70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11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12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13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14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682625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>
                              <a:latin typeface="Cambria Math"/>
                            </a:rPr>
                            <m:t>122112×</m:t>
                          </m:r>
                          <m:r>
                            <a:rPr lang="en-US" sz="1400" i="1">
                              <a:latin typeface="Cambria Math"/>
                            </a:rPr>
                            <m:t>−</m:t>
                          </m:r>
                          <m:r>
                            <a:rPr lang="en-US" sz="1400">
                              <a:latin typeface="Cambria Math"/>
                            </a:rPr>
                            <m:t>0.0144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>
                              <a:latin typeface="Cambria Math"/>
                            </a:rPr>
                            <m:t>98026×0.0912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>
                              <a:latin typeface="Cambria Math"/>
                            </a:rPr>
                            <m:t>73883×0.1408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>
                              <a:latin typeface="Cambria Math"/>
                            </a:rPr>
                            <m:t>84991×</m:t>
                          </m:r>
                          <m:r>
                            <a:rPr lang="en-US" sz="1400" i="1">
                              <a:latin typeface="Cambria Math"/>
                            </a:rPr>
                            <m:t>−</m:t>
                          </m:r>
                          <m:r>
                            <a:rPr lang="en-US" sz="1400">
                              <a:latin typeface="Cambria Math"/>
                            </a:rPr>
                            <m:t>0.0176</m:t>
                          </m:r>
                        </m:e>
                      </m:d>
                    </m:oMath>
                  </m:oMathPara>
                </a14:m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682625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 =16088</m:t>
                    </m:r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orang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𝑃</m:t>
                          </m:r>
                          <m:r>
                            <a:rPr lang="en-US" sz="1400" i="1">
                              <a:latin typeface="Cambria Math"/>
                            </a:rPr>
                            <m:t>71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21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22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23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24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682625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>
                              <a:latin typeface="Cambria Math"/>
                            </a:rPr>
                            <m:t>122112×</m:t>
                          </m:r>
                          <m:r>
                            <a:rPr lang="en-US" sz="1400" i="1">
                              <a:latin typeface="Cambria Math"/>
                            </a:rPr>
                            <m:t>−</m:t>
                          </m:r>
                          <m:r>
                            <a:rPr lang="en-US" sz="1400">
                              <a:latin typeface="Cambria Math"/>
                            </a:rPr>
                            <m:t>0.0080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>
                              <a:latin typeface="Cambria Math"/>
                            </a:rPr>
                            <m:t>98026×0.0400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>
                              <a:latin typeface="Cambria Math"/>
                            </a:rPr>
                            <m:t>73883×0.1840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>
                              <a:latin typeface="Cambria Math"/>
                            </a:rPr>
                            <m:t>84991×</m:t>
                          </m:r>
                          <m:r>
                            <a:rPr lang="en-US" sz="1400" i="1">
                              <a:latin typeface="Cambria Math"/>
                            </a:rPr>
                            <m:t>−</m:t>
                          </m:r>
                          <m:r>
                            <a:rPr lang="en-US" sz="1400">
                              <a:latin typeface="Cambria Math"/>
                            </a:rPr>
                            <m:t>0.0160</m:t>
                          </m:r>
                        </m:e>
                      </m:d>
                    </m:oMath>
                  </m:oMathPara>
                </a14:m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682625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=15179</m:t>
                    </m:r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orang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𝑃</m:t>
                          </m:r>
                          <m:r>
                            <a:rPr lang="en-US" sz="1400" i="1">
                              <a:latin typeface="Cambria Math"/>
                            </a:rPr>
                            <m:t>72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31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32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33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34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682625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>
                              <a:latin typeface="Cambria Math"/>
                            </a:rPr>
                            <m:t>122112×0.0000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>
                              <a:latin typeface="Cambria Math"/>
                            </a:rPr>
                            <m:t>98026×</m:t>
                          </m:r>
                          <m:r>
                            <a:rPr lang="en-US" sz="1400" i="1">
                              <a:latin typeface="Cambria Math"/>
                            </a:rPr>
                            <m:t>−</m:t>
                          </m:r>
                          <m:r>
                            <a:rPr lang="en-US" sz="1400">
                              <a:latin typeface="Cambria Math"/>
                            </a:rPr>
                            <m:t>0.0080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>
                              <a:latin typeface="Cambria Math"/>
                            </a:rPr>
                            <m:t>73883×0.2160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>
                              <a:latin typeface="Cambria Math"/>
                            </a:rPr>
                            <m:t>84991×</m:t>
                          </m:r>
                          <m:r>
                            <a:rPr lang="en-US" sz="1400" i="1">
                              <a:latin typeface="Cambria Math"/>
                            </a:rPr>
                            <m:t>−</m:t>
                          </m:r>
                          <m:r>
                            <a:rPr lang="en-US" sz="1400">
                              <a:latin typeface="Cambria Math"/>
                            </a:rPr>
                            <m:t>0.0080</m:t>
                          </m:r>
                        </m:e>
                      </m:d>
                    </m:oMath>
                  </m:oMathPara>
                </a14:m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682625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=14495</m:t>
                    </m:r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orang</a:t>
                </a:r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609600"/>
                <a:ext cx="8229600" cy="5516563"/>
              </a:xfrm>
              <a:blipFill rotWithShape="1">
                <a:blip r:embed="rId2"/>
                <a:stretch>
                  <a:fillRect l="-148" b="-76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Left Arrow 3">
            <a:hlinkClick r:id="rId3" action="ppaction://hlinksldjump"/>
          </p:cNvPr>
          <p:cNvSpPr/>
          <p:nvPr/>
        </p:nvSpPr>
        <p:spPr>
          <a:xfrm>
            <a:off x="8229600" y="6448567"/>
            <a:ext cx="914400" cy="409433"/>
          </a:xfrm>
          <a:prstGeom prst="leftArrow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688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609600"/>
                <a:ext cx="8229600" cy="5516563"/>
              </a:xfrm>
            </p:spPr>
            <p:txBody>
              <a:bodyPr/>
              <a:lstStyle/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sub>
                      </m:sSub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𝑃</m:t>
                          </m:r>
                          <m:r>
                            <a:rPr lang="en-US" sz="1400" i="1">
                              <a:latin typeface="Cambria Math"/>
                            </a:rPr>
                            <m:t>73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41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42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43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44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682625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>
                              <a:latin typeface="Cambria Math"/>
                            </a:rPr>
                            <m:t>122112×0.0080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>
                              <a:latin typeface="Cambria Math"/>
                            </a:rPr>
                            <m:t>98026×</m:t>
                          </m:r>
                          <m:r>
                            <a:rPr lang="en-US" sz="1400" i="1">
                              <a:latin typeface="Cambria Math"/>
                            </a:rPr>
                            <m:t>−</m:t>
                          </m:r>
                          <m:r>
                            <a:rPr lang="en-US" sz="1400">
                              <a:latin typeface="Cambria Math"/>
                            </a:rPr>
                            <m:t>0.0480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>
                              <a:latin typeface="Cambria Math"/>
                            </a:rPr>
                            <m:t>73883×0.2320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>
                              <a:latin typeface="Cambria Math"/>
                            </a:rPr>
                            <m:t>84991×0.0080</m:t>
                          </m:r>
                        </m:e>
                      </m:d>
                    </m:oMath>
                  </m:oMathPara>
                </a14:m>
                <a:endParaRPr lang="en-US" sz="1400" i="1" dirty="0" smtClean="0">
                  <a:latin typeface="Cambria Math"/>
                </a:endParaRPr>
              </a:p>
              <a:p>
                <a:pPr marL="682625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=14092</m:t>
                    </m:r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orang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</a:rPr>
                            <m:t>5</m:t>
                          </m:r>
                        </m:sub>
                      </m:sSub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𝑃</m:t>
                          </m:r>
                          <m:r>
                            <a:rPr lang="en-US" sz="1400" i="1">
                              <a:latin typeface="Cambria Math"/>
                            </a:rPr>
                            <m:t>74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51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52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53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54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682625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>
                              <a:latin typeface="Cambria Math"/>
                            </a:rPr>
                            <m:t>122112×0.0144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>
                              <a:latin typeface="Cambria Math"/>
                            </a:rPr>
                            <m:t>98026×</m:t>
                          </m:r>
                          <m:r>
                            <a:rPr lang="en-US" sz="1400" i="1">
                              <a:latin typeface="Cambria Math"/>
                            </a:rPr>
                            <m:t>−</m:t>
                          </m:r>
                          <m:r>
                            <a:rPr lang="en-US" sz="1400">
                              <a:latin typeface="Cambria Math"/>
                            </a:rPr>
                            <m:t>0.0752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>
                              <a:latin typeface="Cambria Math"/>
                            </a:rPr>
                            <m:t>73883×0.2272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>
                              <a:latin typeface="Cambria Math"/>
                            </a:rPr>
                            <m:t>84991×0.0336</m:t>
                          </m:r>
                        </m:e>
                      </m:d>
                    </m:oMath>
                  </m:oMathPara>
                </a14:m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682625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=14029</m:t>
                    </m:r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orang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Jadi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dengan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kelompok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umur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70-74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tahun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yang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berjumlah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73883 orang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dapat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dipecah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menjadi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/>
                          </a:rPr>
                          <m:t>𝑃</m:t>
                        </m:r>
                        <m:r>
                          <a:rPr lang="en-US" sz="1400" i="1">
                            <a:latin typeface="Cambria Math"/>
                          </a:rPr>
                          <m:t>70</m:t>
                        </m:r>
                      </m:e>
                    </m:d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16088</m:t>
                    </m:r>
                  </m:oMath>
                </a14:m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/>
                          </a:rPr>
                          <m:t>𝑃</m:t>
                        </m:r>
                        <m:r>
                          <a:rPr lang="en-US" sz="1400" i="1">
                            <a:latin typeface="Cambria Math"/>
                          </a:rPr>
                          <m:t>71</m:t>
                        </m:r>
                      </m:e>
                    </m:d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15179</m:t>
                    </m:r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/>
                          </a:rPr>
                          <m:t>𝑃</m:t>
                        </m:r>
                        <m:r>
                          <a:rPr lang="en-US" sz="1400" i="1">
                            <a:latin typeface="Cambria Math"/>
                          </a:rPr>
                          <m:t>72</m:t>
                        </m:r>
                      </m:e>
                    </m:d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14495</m:t>
                    </m:r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/>
                          </a:rPr>
                          <m:t>𝑃</m:t>
                        </m:r>
                        <m:r>
                          <a:rPr lang="en-US" sz="1400" i="1">
                            <a:latin typeface="Cambria Math"/>
                          </a:rPr>
                          <m:t>73</m:t>
                        </m:r>
                      </m:e>
                    </m:d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14092</m:t>
                    </m:r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/>
                          </a:rPr>
                          <m:t>𝑃</m:t>
                        </m:r>
                        <m:r>
                          <a:rPr lang="en-US" sz="1400" i="1">
                            <a:latin typeface="Cambria Math"/>
                          </a:rPr>
                          <m:t>74</m:t>
                        </m:r>
                      </m:e>
                    </m:d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14029</m:t>
                    </m:r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+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73883</a:t>
                </a:r>
                <a:endPara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609600"/>
                <a:ext cx="8229600" cy="5516563"/>
              </a:xfrm>
              <a:blipFill rotWithShape="1">
                <a:blip r:embed="rId2"/>
                <a:stretch>
                  <a:fillRect l="-1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/>
          <p:cNvCxnSpPr/>
          <p:nvPr/>
        </p:nvCxnSpPr>
        <p:spPr>
          <a:xfrm>
            <a:off x="683525" y="5443182"/>
            <a:ext cx="1371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Left Arrow 4">
            <a:hlinkClick r:id="rId3" action="ppaction://hlinksldjump"/>
          </p:cNvPr>
          <p:cNvSpPr/>
          <p:nvPr/>
        </p:nvSpPr>
        <p:spPr>
          <a:xfrm>
            <a:off x="8229600" y="6448567"/>
            <a:ext cx="914400" cy="409433"/>
          </a:xfrm>
          <a:prstGeom prst="leftArrow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940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599"/>
            <a:ext cx="9144000" cy="5838967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1"/>
            <a:ext cx="8229600" cy="609600"/>
          </a:xfrm>
        </p:spPr>
        <p:txBody>
          <a:bodyPr/>
          <a:lstStyle/>
          <a:p>
            <a:pPr marL="0" indent="0" algn="ctr">
              <a:buNone/>
            </a:pPr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Tabel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Penduduk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Provinsi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Bali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Menurut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Kelompok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Umur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1400" dirty="0" err="1"/>
              <a:t>Sumber</a:t>
            </a:r>
            <a:r>
              <a:rPr lang="en-US" sz="1400" dirty="0"/>
              <a:t>: Bali </a:t>
            </a:r>
            <a:r>
              <a:rPr lang="en-US" sz="1400" dirty="0" err="1"/>
              <a:t>Dalam</a:t>
            </a:r>
            <a:r>
              <a:rPr lang="en-US" sz="1400" dirty="0"/>
              <a:t> </a:t>
            </a:r>
            <a:r>
              <a:rPr lang="en-US" sz="1400" dirty="0" err="1"/>
              <a:t>Angka</a:t>
            </a:r>
            <a:r>
              <a:rPr lang="en-US" sz="1400" dirty="0"/>
              <a:t> 2013 (</a:t>
            </a:r>
            <a:r>
              <a:rPr lang="en-US" sz="1400" dirty="0" err="1"/>
              <a:t>Hasil</a:t>
            </a:r>
            <a:r>
              <a:rPr lang="en-US" sz="1400" dirty="0"/>
              <a:t> </a:t>
            </a:r>
            <a:r>
              <a:rPr lang="en-US" sz="1400" dirty="0" err="1"/>
              <a:t>Sensus</a:t>
            </a:r>
            <a:r>
              <a:rPr lang="en-US" sz="1400" dirty="0"/>
              <a:t> </a:t>
            </a:r>
            <a:r>
              <a:rPr lang="en-US" sz="1400" dirty="0" err="1"/>
              <a:t>Penduduk</a:t>
            </a:r>
            <a:r>
              <a:rPr lang="en-US" sz="1400" dirty="0"/>
              <a:t> 2010</a:t>
            </a:r>
            <a:r>
              <a:rPr lang="en-US" sz="1400" dirty="0" smtClean="0"/>
              <a:t>)</a:t>
            </a:r>
            <a:r>
              <a:rPr lang="en-US" sz="1400" b="1" dirty="0"/>
              <a:t> </a:t>
            </a:r>
            <a:endParaRPr lang="en-US" sz="1400" dirty="0"/>
          </a:p>
          <a:p>
            <a:pPr marL="0" indent="0" algn="ctr">
              <a:buNone/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3133047"/>
              </p:ext>
            </p:extLst>
          </p:nvPr>
        </p:nvGraphicFramePr>
        <p:xfrm>
          <a:off x="2057401" y="1066800"/>
          <a:ext cx="4952999" cy="4343399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1639123"/>
                <a:gridCol w="1104626"/>
                <a:gridCol w="1264974"/>
                <a:gridCol w="944276"/>
              </a:tblGrid>
              <a:tr h="5041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Kelompok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Umur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Laki-laki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Perempuan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Jumlah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573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0-4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173522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161169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334691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573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5-9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178836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167662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346498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573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10-14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168541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157493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326034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573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15-19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147446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137553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284999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573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20-24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141707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141180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282887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573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25-34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336860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337136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673996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573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35-44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336440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326993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663433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573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45-54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221806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221376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443183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573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55-64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137467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140667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278134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573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65-74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81659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90250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171909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573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75+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37061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47930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84991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041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Tak Terjawab (TT)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041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Jumlah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1961348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1929409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3890757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Left Arrow 4">
            <a:hlinkClick r:id="rId4" action="ppaction://hlinksldjump"/>
          </p:cNvPr>
          <p:cNvSpPr/>
          <p:nvPr/>
        </p:nvSpPr>
        <p:spPr>
          <a:xfrm>
            <a:off x="8229600" y="6448567"/>
            <a:ext cx="914400" cy="409433"/>
          </a:xfrm>
          <a:prstGeom prst="leftArrow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829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792162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Faktor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Pengali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Kelompok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Umur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Tengah </a:t>
            </a:r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(Mid-Panel)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66800"/>
                <a:ext cx="8229600" cy="5059363"/>
              </a:xfrm>
            </p:spPr>
            <p:txBody>
              <a:bodyPr/>
              <a:lstStyle/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Misal</a:t>
                </a:r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akan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dipecah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kelompok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umur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10-14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tahun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dari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tersebut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endPara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Maka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besarnya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1400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adalah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sebagai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berikut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1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P (0-4) 	</a:t>
                </a:r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334691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1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P (5-9) 	</a:t>
                </a:r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346498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400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1400" u="sng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1400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P (10-14) 	= 326034</a:t>
                </a:r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1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 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P (15-19) 	= 284999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1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P (20-24) 	= 282887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Perincian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hitungan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dari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jumlah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yang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telah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dipecah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1400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adalah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sebagai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berikut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𝑃</m:t>
                          </m:r>
                          <m:r>
                            <a:rPr lang="en-US" sz="1400" i="1">
                              <a:latin typeface="Cambria Math"/>
                            </a:rPr>
                            <m:t>10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11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12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13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14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5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15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682625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>
                              <a:latin typeface="Cambria Math"/>
                            </a:rPr>
                            <m:t>334691×</m:t>
                          </m:r>
                          <m:r>
                            <a:rPr lang="en-US" sz="1400" i="1">
                              <a:latin typeface="Cambria Math"/>
                            </a:rPr>
                            <m:t>−</m:t>
                          </m:r>
                          <m:r>
                            <a:rPr lang="en-US" sz="1400">
                              <a:latin typeface="Cambria Math"/>
                            </a:rPr>
                            <m:t>0.0128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>
                              <a:latin typeface="Cambria Math"/>
                            </a:rPr>
                            <m:t>346498×0.0848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>
                              <a:latin typeface="Cambria Math"/>
                            </a:rPr>
                            <m:t>326034×0.1504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>
                              <a:latin typeface="Cambria Math"/>
                            </a:rPr>
                            <m:t>284999×</m:t>
                          </m:r>
                          <m:r>
                            <a:rPr lang="en-US" sz="1400" i="1">
                              <a:latin typeface="Cambria Math"/>
                            </a:rPr>
                            <m:t>−</m:t>
                          </m:r>
                          <m:r>
                            <a:rPr lang="en-US" sz="1400">
                              <a:latin typeface="Cambria Math"/>
                            </a:rPr>
                            <m:t>0.0240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282887×0.0016</m:t>
                          </m:r>
                        </m:e>
                      </m:d>
                    </m:oMath>
                  </m:oMathPara>
                </a14:m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682625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=67747</m:t>
                    </m:r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orang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e>
                        <m:sub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𝑃</m:t>
                          </m:r>
                          <m:r>
                            <a:rPr lang="en-US" sz="1400" i="1">
                              <a:latin typeface="Cambria Math"/>
                            </a:rPr>
                            <m:t>11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21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22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23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24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5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25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682625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>
                              <a:latin typeface="Cambria Math"/>
                            </a:rPr>
                            <m:t>334691×</m:t>
                          </m:r>
                          <m:r>
                            <a:rPr lang="en-US" sz="1400" i="1">
                              <a:latin typeface="Cambria Math"/>
                            </a:rPr>
                            <m:t>−</m:t>
                          </m:r>
                          <m:r>
                            <a:rPr lang="en-US" sz="1400">
                              <a:latin typeface="Cambria Math"/>
                            </a:rPr>
                            <m:t>0.0016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>
                              <a:latin typeface="Cambria Math"/>
                            </a:rPr>
                            <m:t>346498×0.0144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>
                              <a:latin typeface="Cambria Math"/>
                            </a:rPr>
                            <m:t>326034×0.2224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>
                              <a:latin typeface="Cambria Math"/>
                            </a:rPr>
                            <m:t>284999×</m:t>
                          </m:r>
                          <m:r>
                            <a:rPr lang="en-US" sz="1400" i="1">
                              <a:latin typeface="Cambria Math"/>
                            </a:rPr>
                            <m:t>−</m:t>
                          </m:r>
                          <m:r>
                            <a:rPr lang="en-US" sz="1400">
                              <a:latin typeface="Cambria Math"/>
                            </a:rPr>
                            <m:t>0.0416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282887×0.0064</m:t>
                          </m:r>
                        </m:e>
                      </m:d>
                    </m:oMath>
                  </m:oMathPara>
                </a14:m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682625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 =66919</m:t>
                    </m:r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orang</a:t>
                </a:r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66800"/>
                <a:ext cx="8229600" cy="5059363"/>
              </a:xfrm>
              <a:blipFill rotWithShape="1">
                <a:blip r:embed="rId2"/>
                <a:stretch>
                  <a:fillRect l="-148" b="-107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Left Arrow 3">
            <a:hlinkClick r:id="rId3" action="ppaction://hlinksldjump"/>
          </p:cNvPr>
          <p:cNvSpPr/>
          <p:nvPr/>
        </p:nvSpPr>
        <p:spPr>
          <a:xfrm>
            <a:off x="8229600" y="6448567"/>
            <a:ext cx="914400" cy="409433"/>
          </a:xfrm>
          <a:prstGeom prst="leftArrow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345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579437"/>
                <a:ext cx="8229600" cy="5592763"/>
              </a:xfrm>
            </p:spPr>
            <p:txBody>
              <a:bodyPr/>
              <a:lstStyle/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e>
                        <m:sub>
                          <m:r>
                            <a:rPr lang="en-US" sz="1200" i="1">
                              <a:latin typeface="Cambria Math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en-US" sz="12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𝑃</m:t>
                          </m:r>
                          <m:r>
                            <a:rPr lang="en-US" sz="1200" i="1">
                              <a:latin typeface="Cambria Math"/>
                            </a:rPr>
                            <m:t>12</m:t>
                          </m:r>
                        </m:e>
                      </m:d>
                      <m:r>
                        <a:rPr lang="en-US" sz="12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2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31</m:t>
                              </m:r>
                            </m:sub>
                          </m:sSub>
                        </m:e>
                      </m:d>
                      <m:r>
                        <a:rPr lang="en-US" sz="12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2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32</m:t>
                              </m:r>
                            </m:sub>
                          </m:sSub>
                        </m:e>
                      </m:d>
                      <m:r>
                        <a:rPr lang="en-US" sz="12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2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33</m:t>
                              </m:r>
                            </m:sub>
                          </m:sSub>
                        </m:e>
                      </m:d>
                      <m:r>
                        <a:rPr lang="en-US" sz="12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2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34</m:t>
                              </m:r>
                            </m:sub>
                          </m:sSub>
                        </m:e>
                      </m:d>
                      <m:r>
                        <a:rPr lang="en-US" sz="12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2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5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35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682625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2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200">
                              <a:latin typeface="Cambria Math"/>
                            </a:rPr>
                            <m:t>334691×0.0064</m:t>
                          </m:r>
                        </m:e>
                      </m:d>
                      <m:r>
                        <a:rPr lang="en-US" sz="12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2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200" u="sng">
                              <a:latin typeface="Cambria Math"/>
                            </a:rPr>
                            <m:t>346498×</m:t>
                          </m:r>
                          <m:r>
                            <a:rPr lang="en-US" sz="1200" i="1" u="sng">
                              <a:latin typeface="Cambria Math"/>
                            </a:rPr>
                            <m:t>−</m:t>
                          </m:r>
                          <m:r>
                            <a:rPr lang="en-US" sz="1200" u="sng">
                              <a:latin typeface="Cambria Math"/>
                            </a:rPr>
                            <m:t>0.0336</m:t>
                          </m:r>
                        </m:e>
                      </m:d>
                      <m:r>
                        <a:rPr lang="en-US" sz="12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2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200">
                              <a:latin typeface="Cambria Math"/>
                            </a:rPr>
                            <m:t>326034×0.2544</m:t>
                          </m:r>
                        </m:e>
                      </m:d>
                      <m:r>
                        <a:rPr lang="en-US" sz="12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2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200">
                              <a:latin typeface="Cambria Math"/>
                            </a:rPr>
                            <m:t>284999×</m:t>
                          </m:r>
                          <m:r>
                            <a:rPr lang="en-US" sz="1200" i="1">
                              <a:latin typeface="Cambria Math"/>
                            </a:rPr>
                            <m:t>−</m:t>
                          </m:r>
                          <m:r>
                            <a:rPr lang="en-US" sz="1200">
                              <a:latin typeface="Cambria Math"/>
                            </a:rPr>
                            <m:t>0.0336</m:t>
                          </m:r>
                        </m:e>
                      </m:d>
                      <m:r>
                        <a:rPr lang="en-US" sz="12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2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282887×0.0064</m:t>
                          </m:r>
                        </m:e>
                      </m:d>
                    </m:oMath>
                  </m:oMathPara>
                </a14:m>
                <a:endPara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682625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sz="1200" i="1">
                        <a:latin typeface="Cambria Math"/>
                      </a:rPr>
                      <m:t>=65677</m:t>
                    </m:r>
                  </m:oMath>
                </a14:m>
                <a:r>
                  <a: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orang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e>
                        <m:sub>
                          <m:r>
                            <a:rPr lang="en-US" sz="1200" i="1">
                              <a:latin typeface="Cambria Math"/>
                            </a:rPr>
                            <m:t>4</m:t>
                          </m:r>
                        </m:sub>
                      </m:sSub>
                      <m:d>
                        <m:dPr>
                          <m:ctrlPr>
                            <a:rPr lang="en-US" sz="12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𝑃</m:t>
                          </m:r>
                          <m:r>
                            <a:rPr lang="en-US" sz="1200" i="1">
                              <a:latin typeface="Cambria Math"/>
                            </a:rPr>
                            <m:t>13</m:t>
                          </m:r>
                        </m:e>
                      </m:d>
                      <m:r>
                        <a:rPr lang="en-US" sz="12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2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41</m:t>
                              </m:r>
                            </m:sub>
                          </m:sSub>
                        </m:e>
                      </m:d>
                      <m:r>
                        <a:rPr lang="en-US" sz="12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2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42</m:t>
                              </m:r>
                            </m:sub>
                          </m:sSub>
                        </m:e>
                      </m:d>
                      <m:r>
                        <a:rPr lang="en-US" sz="12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2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43</m:t>
                              </m:r>
                            </m:sub>
                          </m:sSub>
                        </m:e>
                      </m:d>
                      <m:r>
                        <a:rPr lang="en-US" sz="12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2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44</m:t>
                              </m:r>
                            </m:sub>
                          </m:sSub>
                        </m:e>
                      </m:d>
                      <m:r>
                        <a:rPr lang="en-US" sz="12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2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5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25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682625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2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200">
                              <a:latin typeface="Cambria Math"/>
                            </a:rPr>
                            <m:t>334691×0.0064</m:t>
                          </m:r>
                        </m:e>
                      </m:d>
                      <m:r>
                        <a:rPr lang="en-US" sz="12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2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200" u="sng">
                              <a:latin typeface="Cambria Math"/>
                            </a:rPr>
                            <m:t>346498×</m:t>
                          </m:r>
                          <m:r>
                            <a:rPr lang="en-US" sz="1200" i="1" u="sng">
                              <a:latin typeface="Cambria Math"/>
                            </a:rPr>
                            <m:t>−</m:t>
                          </m:r>
                          <m:r>
                            <a:rPr lang="en-US" sz="1200" u="sng">
                              <a:latin typeface="Cambria Math"/>
                            </a:rPr>
                            <m:t>0.0416</m:t>
                          </m:r>
                        </m:e>
                      </m:d>
                      <m:r>
                        <a:rPr lang="en-US" sz="12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2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200">
                              <a:latin typeface="Cambria Math"/>
                            </a:rPr>
                            <m:t>326034×0.2224</m:t>
                          </m:r>
                        </m:e>
                      </m:d>
                      <m:r>
                        <a:rPr lang="en-US" sz="12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2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200">
                              <a:latin typeface="Cambria Math"/>
                            </a:rPr>
                            <m:t>284999×0.0144</m:t>
                          </m:r>
                        </m:e>
                      </m:d>
                      <m:r>
                        <a:rPr lang="en-US" sz="12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2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282887×−0.0016</m:t>
                          </m:r>
                        </m:e>
                      </m:d>
                    </m:oMath>
                  </m:oMathPara>
                </a14:m>
                <a:endPara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682625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sz="1200" i="1">
                        <a:latin typeface="Cambria Math"/>
                      </a:rPr>
                      <m:t>=63.889</m:t>
                    </m:r>
                  </m:oMath>
                </a14:m>
                <a:r>
                  <a: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orang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</m:e>
                        <m:sub>
                          <m:r>
                            <a:rPr lang="en-US" sz="1200" i="1">
                              <a:latin typeface="Cambria Math"/>
                            </a:rPr>
                            <m:t>5</m:t>
                          </m:r>
                        </m:sub>
                      </m:sSub>
                      <m:d>
                        <m:dPr>
                          <m:ctrlPr>
                            <a:rPr lang="en-US" sz="12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𝑃</m:t>
                          </m:r>
                          <m:r>
                            <a:rPr lang="en-US" sz="1200" i="1">
                              <a:latin typeface="Cambria Math"/>
                            </a:rPr>
                            <m:t>14</m:t>
                          </m:r>
                        </m:e>
                      </m:d>
                      <m:r>
                        <a:rPr lang="en-US" sz="12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2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51</m:t>
                              </m:r>
                            </m:sub>
                          </m:sSub>
                        </m:e>
                      </m:d>
                      <m:r>
                        <a:rPr lang="en-US" sz="12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2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52</m:t>
                              </m:r>
                            </m:sub>
                          </m:sSub>
                        </m:e>
                      </m:d>
                      <m:r>
                        <a:rPr lang="en-US" sz="12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2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53</m:t>
                              </m:r>
                            </m:sub>
                          </m:sSub>
                        </m:e>
                      </m:d>
                      <m:r>
                        <a:rPr lang="en-US" sz="12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2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54</m:t>
                              </m:r>
                            </m:sub>
                          </m:sSub>
                        </m:e>
                      </m:d>
                      <m:r>
                        <a:rPr lang="en-US" sz="12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2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5</m:t>
                              </m:r>
                            </m:sub>
                          </m:sSub>
                          <m:r>
                            <a:rPr lang="en-US" sz="1200" i="1">
                              <a:latin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/>
                                </a:rPr>
                                <m:t>25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682625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2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200">
                              <a:latin typeface="Cambria Math"/>
                            </a:rPr>
                            <m:t>334691×0.0016</m:t>
                          </m:r>
                        </m:e>
                      </m:d>
                      <m:r>
                        <a:rPr lang="en-US" sz="12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2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200" u="sng">
                              <a:latin typeface="Cambria Math"/>
                            </a:rPr>
                            <m:t>346498×</m:t>
                          </m:r>
                          <m:r>
                            <a:rPr lang="en-US" sz="1200" i="1" u="sng">
                              <a:latin typeface="Cambria Math"/>
                            </a:rPr>
                            <m:t>−</m:t>
                          </m:r>
                          <m:r>
                            <a:rPr lang="en-US" sz="1200" u="sng">
                              <a:latin typeface="Cambria Math"/>
                            </a:rPr>
                            <m:t>0.0240</m:t>
                          </m:r>
                        </m:e>
                      </m:d>
                      <m:r>
                        <a:rPr lang="en-US" sz="12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2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200">
                              <a:latin typeface="Cambria Math"/>
                            </a:rPr>
                            <m:t>326034×0.1504</m:t>
                          </m:r>
                        </m:e>
                      </m:d>
                      <m:r>
                        <a:rPr lang="en-US" sz="12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2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200">
                              <a:latin typeface="Cambria Math"/>
                            </a:rPr>
                            <m:t>284999×0.0848</m:t>
                          </m:r>
                        </m:e>
                      </m:d>
                      <m:r>
                        <a:rPr lang="en-US" sz="12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2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282887×−0.0128</m:t>
                          </m:r>
                        </m:e>
                      </m:d>
                    </m:oMath>
                  </m:oMathPara>
                </a14:m>
                <a:endPara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682625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sz="1200" i="1">
                        <a:latin typeface="Cambria Math"/>
                      </a:rPr>
                      <m:t>=61802</m:t>
                    </m:r>
                  </m:oMath>
                </a14:m>
                <a:r>
                  <a: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orang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en-US" sz="1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Jadi</a:t>
                </a:r>
                <a:r>
                  <a: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dengan</a:t>
                </a:r>
                <a:r>
                  <a: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kelompok</a:t>
                </a:r>
                <a:r>
                  <a: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umur</a:t>
                </a:r>
                <a:r>
                  <a: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10-14 </a:t>
                </a:r>
                <a:r>
                  <a:rPr lang="en-US" sz="1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tahun</a:t>
                </a:r>
                <a:r>
                  <a: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yang </a:t>
                </a:r>
                <a:r>
                  <a:rPr lang="en-US" sz="1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berjumlah</a:t>
                </a:r>
                <a:r>
                  <a: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326034 orang </a:t>
                </a:r>
                <a:r>
                  <a:rPr lang="en-US" sz="1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dapat</a:t>
                </a:r>
                <a:r>
                  <a: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dipecah</a:t>
                </a:r>
                <a:r>
                  <a: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menjadi</a:t>
                </a:r>
                <a:r>
                  <a: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12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/>
                          </a:rPr>
                          <m:t>𝑃</m:t>
                        </m:r>
                        <m:r>
                          <a:rPr lang="en-US" sz="1200" i="1">
                            <a:latin typeface="Cambria Math"/>
                          </a:rPr>
                          <m:t>10</m:t>
                        </m:r>
                      </m:e>
                    </m:d>
                  </m:oMath>
                </a14:m>
                <a:r>
                  <a: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/>
                      </a:rPr>
                      <m:t>67747</m:t>
                    </m:r>
                  </m:oMath>
                </a14:m>
                <a:r>
                  <a: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12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/>
                          </a:rPr>
                          <m:t>𝑃</m:t>
                        </m:r>
                        <m:r>
                          <a:rPr lang="en-US" sz="1200" i="1">
                            <a:latin typeface="Cambria Math"/>
                          </a:rPr>
                          <m:t>11</m:t>
                        </m:r>
                      </m:e>
                    </m:d>
                  </m:oMath>
                </a14:m>
                <a:r>
                  <a: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/>
                      </a:rPr>
                      <m:t>66919</m:t>
                    </m:r>
                  </m:oMath>
                </a14:m>
                <a:r>
                  <a: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12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/>
                          </a:rPr>
                          <m:t>𝑃</m:t>
                        </m:r>
                        <m:r>
                          <a:rPr lang="en-US" sz="1200" i="1">
                            <a:latin typeface="Cambria Math"/>
                          </a:rPr>
                          <m:t>12</m:t>
                        </m:r>
                      </m:e>
                    </m:d>
                  </m:oMath>
                </a14:m>
                <a:r>
                  <a: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/>
                      </a:rPr>
                      <m:t>65677</m:t>
                    </m:r>
                  </m:oMath>
                </a14:m>
                <a:r>
                  <a: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12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/>
                          </a:rPr>
                          <m:t>𝑃</m:t>
                        </m:r>
                        <m:r>
                          <a:rPr lang="en-US" sz="1200" i="1">
                            <a:latin typeface="Cambria Math"/>
                          </a:rPr>
                          <m:t>13</m:t>
                        </m:r>
                      </m:e>
                    </m:d>
                  </m:oMath>
                </a14:m>
                <a:r>
                  <a: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/>
                      </a:rPr>
                      <m:t>63889</m:t>
                    </m:r>
                  </m:oMath>
                </a14:m>
                <a:r>
                  <a: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12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/>
                          </a:rPr>
                          <m:t>𝑃</m:t>
                        </m:r>
                        <m:r>
                          <a:rPr lang="en-US" sz="1200" i="1">
                            <a:latin typeface="Cambria Math"/>
                          </a:rPr>
                          <m:t>14</m:t>
                        </m:r>
                      </m:e>
                    </m:d>
                  </m:oMath>
                </a14:m>
                <a:r>
                  <a: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/>
                      </a:rPr>
                      <m:t>61802</m:t>
                    </m:r>
                  </m:oMath>
                </a14:m>
                <a:r>
                  <a: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</a:t>
                </a:r>
                <a:r>
                  <a:rPr lang="en-US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endPara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326034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579437"/>
                <a:ext cx="8229600" cy="5592763"/>
              </a:xfrm>
              <a:blipFill rotWithShape="1">
                <a:blip r:embed="rId2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/>
          <p:cNvCxnSpPr/>
          <p:nvPr/>
        </p:nvCxnSpPr>
        <p:spPr>
          <a:xfrm>
            <a:off x="683525" y="6096000"/>
            <a:ext cx="1371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Left Arrow 4">
            <a:hlinkClick r:id="rId3" action="ppaction://hlinksldjump"/>
          </p:cNvPr>
          <p:cNvSpPr/>
          <p:nvPr/>
        </p:nvSpPr>
        <p:spPr>
          <a:xfrm>
            <a:off x="8229600" y="6448567"/>
            <a:ext cx="914400" cy="409433"/>
          </a:xfrm>
          <a:prstGeom prst="leftArrow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720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Referensi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95288" indent="-395288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BPS, 2010. </a:t>
            </a:r>
            <a:r>
              <a:rPr lang="en-US" sz="1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Badan</a:t>
            </a:r>
            <a:r>
              <a:rPr lang="en-US" sz="1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Pusat</a:t>
            </a:r>
            <a:r>
              <a:rPr lang="en-US" sz="1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Statistik</a:t>
            </a:r>
            <a:r>
              <a:rPr lang="en-US" sz="1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Provinsi</a:t>
            </a:r>
            <a:r>
              <a:rPr lang="en-US" sz="1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Bali. 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[Online] Available at: </a:t>
            </a:r>
            <a:r>
              <a:rPr lang="en-US" sz="1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https://bali.bps.go.id/statictable/2014/11/06/16/penduduk-provinsi-bali-menurut-kelompok-usia-hasil-sensus-penduduk-2010.html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[Accessed 3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Maret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2018].</a:t>
            </a:r>
            <a:endParaRPr lang="en-US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endParaRPr lang="en-US" sz="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Mantra, I. B., 1985. </a:t>
            </a:r>
            <a:r>
              <a:rPr lang="en-US" sz="1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Pengantar</a:t>
            </a:r>
            <a:r>
              <a:rPr lang="en-US" sz="1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</a:t>
            </a:r>
            <a:r>
              <a:rPr lang="en-US" sz="1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Demografi</a:t>
            </a:r>
            <a:r>
              <a:rPr lang="en-US" sz="1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Yogyakarta: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Nur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Cahaya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endParaRPr lang="en-US" sz="1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Nilakusmawati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D. P. E., 2009. </a:t>
            </a:r>
            <a:r>
              <a:rPr lang="en-US" sz="1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Matematika</a:t>
            </a:r>
            <a:r>
              <a:rPr lang="en-US" sz="1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Populasi</a:t>
            </a:r>
            <a:r>
              <a:rPr lang="en-US" sz="1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Badung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Udayana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University Press.</a:t>
            </a:r>
          </a:p>
          <a:p>
            <a:endParaRPr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150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33400" y="1143000"/>
                <a:ext cx="8229600" cy="4525963"/>
              </a:xfrm>
            </p:spPr>
            <p:txBody>
              <a:bodyPr/>
              <a:lstStyle/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Provinsi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Bali </a:t>
                </a:r>
                <a:r>
                  <a:rPr lang="en-US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sesudah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diadakan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pro-rating </a:t>
                </a:r>
                <a:r>
                  <a:rPr lang="en-US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dapat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dihitung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dengan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cara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sebagai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berikut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/>
                        </a:rPr>
                        <m:t>𝑅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/>
                            </a:rPr>
                            <m:t>𝐽𝑢𝑚𝑙𝑎h</m:t>
                          </m:r>
                          <m:r>
                            <a:rPr lang="en-US" sz="1600" i="1">
                              <a:latin typeface="Cambria Math"/>
                            </a:rPr>
                            <m:t> </m:t>
                          </m:r>
                          <m:r>
                            <a:rPr lang="en-US" sz="1600" i="1">
                              <a:latin typeface="Cambria Math"/>
                            </a:rPr>
                            <m:t>𝑃𝑒𝑛𝑑𝑢𝑑𝑢𝑘</m:t>
                          </m:r>
                          <m:r>
                            <a:rPr lang="en-US" sz="1600" i="1">
                              <a:latin typeface="Cambria Math"/>
                            </a:rPr>
                            <m:t> </m:t>
                          </m:r>
                          <m:r>
                            <a:rPr lang="en-US" sz="1600" i="1">
                              <a:latin typeface="Cambria Math"/>
                            </a:rPr>
                            <m:t>𝑇𝑜𝑡𝑎𝑙</m:t>
                          </m:r>
                        </m:num>
                        <m:den>
                          <m:d>
                            <m:dPr>
                              <m:ctrlPr>
                                <a:rPr lang="en-US" sz="16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𝐽𝑢𝑚𝑙𝑎h</m:t>
                              </m:r>
                              <m:r>
                                <a:rPr lang="en-US" sz="1600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1600" i="1">
                                  <a:latin typeface="Cambria Math"/>
                                </a:rPr>
                                <m:t>𝑃𝑒𝑛𝑑𝑢𝑑𝑢𝑘</m:t>
                              </m:r>
                              <m:r>
                                <a:rPr lang="en-US" sz="1600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1600" i="1">
                                  <a:latin typeface="Cambria Math"/>
                                </a:rPr>
                                <m:t>𝑇𝑜𝑡𝑎𝑙</m:t>
                              </m:r>
                              <m:r>
                                <a:rPr lang="en-US" sz="1600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1600" i="1">
                                  <a:latin typeface="Cambria Math"/>
                                </a:rPr>
                                <m:t>𝐽𝑢𝑚𝑙𝑎h</m:t>
                              </m:r>
                              <m:r>
                                <a:rPr lang="en-US" sz="1600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1600" i="1">
                                  <a:latin typeface="Cambria Math"/>
                                </a:rPr>
                                <m:t>𝑃𝑒𝑛𝑑𝑢𝑑𝑢𝑘</m:t>
                              </m:r>
                              <m:r>
                                <a:rPr lang="en-US" sz="1600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1600" i="1">
                                  <a:latin typeface="Cambria Math"/>
                                </a:rPr>
                                <m:t>𝑇𝑎𝑘</m:t>
                              </m:r>
                              <m:r>
                                <a:rPr lang="en-US" sz="1600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1600" i="1">
                                  <a:latin typeface="Cambria Math"/>
                                </a:rPr>
                                <m:t>𝑇𝑒𝑟𝑗𝑎𝑤𝑎𝑏</m:t>
                              </m:r>
                            </m:e>
                          </m:d>
                        </m:den>
                      </m:f>
                      <m:r>
                        <a:rPr lang="en-US" sz="1600" i="1">
                          <a:latin typeface="Cambria Math"/>
                        </a:rPr>
                        <m:t>×</m:t>
                      </m:r>
                      <m:r>
                        <a:rPr lang="en-US" sz="1600" i="1">
                          <a:latin typeface="Cambria Math"/>
                        </a:rPr>
                        <m:t>𝐽𝑢𝑚𝑙𝑎h</m:t>
                      </m:r>
                      <m:r>
                        <a:rPr lang="en-US" sz="1600" i="1">
                          <a:latin typeface="Cambria Math"/>
                        </a:rPr>
                        <m:t> </m:t>
                      </m:r>
                      <m:r>
                        <a:rPr lang="en-US" sz="1600" i="1">
                          <a:latin typeface="Cambria Math"/>
                        </a:rPr>
                        <m:t>𝑃𝑒𝑛𝑑𝑢𝑑𝑢𝑘</m:t>
                      </m:r>
                      <m:r>
                        <a:rPr lang="en-US" sz="1600" i="1">
                          <a:latin typeface="Cambria Math"/>
                        </a:rPr>
                        <m:t> </m:t>
                      </m:r>
                    </m:oMath>
                  </m:oMathPara>
                </a14:m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Contoh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Perhitungan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Provinsi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Bali </a:t>
                </a:r>
                <a:r>
                  <a:rPr lang="en-US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dengan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kelompok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umur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35-44 </a:t>
                </a:r>
                <a:r>
                  <a:rPr lang="en-US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tahun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sesudah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pro-rating: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/>
                        </a:rPr>
                        <m:t>𝑅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/>
                            </a:rPr>
                            <m:t>3890757</m:t>
                          </m:r>
                        </m:num>
                        <m:den>
                          <m:d>
                            <m:dPr>
                              <m:ctrlPr>
                                <a:rPr lang="en-US" sz="16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3890757−3</m:t>
                              </m:r>
                            </m:e>
                          </m:d>
                        </m:den>
                      </m:f>
                      <m:r>
                        <a:rPr lang="en-US" sz="1600" i="1">
                          <a:latin typeface="Cambria Math"/>
                        </a:rPr>
                        <m:t>×663433=663434</m:t>
                      </m:r>
                    </m:oMath>
                  </m:oMathPara>
                </a14:m>
                <a:endPara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1143000"/>
                <a:ext cx="8229600" cy="4525963"/>
              </a:xfrm>
              <a:blipFill rotWithShape="1">
                <a:blip r:embed="rId2"/>
                <a:stretch>
                  <a:fillRect l="-8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Left Arrow 3">
            <a:hlinkClick r:id="rId3" action="ppaction://hlinksldjump"/>
          </p:cNvPr>
          <p:cNvSpPr/>
          <p:nvPr/>
        </p:nvSpPr>
        <p:spPr>
          <a:xfrm>
            <a:off x="8229600" y="6448567"/>
            <a:ext cx="914400" cy="409433"/>
          </a:xfrm>
          <a:prstGeom prst="leftArrow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282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13716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Pro-rating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kelompok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umur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lainnya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dihitung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Sehingga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diperoleh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Tabel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berikut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Tabel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Penduduk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Provinsi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Bali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Menurut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Kelompok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Umur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Sebelum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Sesudah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Diadakan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Pro-Rating.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6328083"/>
              </p:ext>
            </p:extLst>
          </p:nvPr>
        </p:nvGraphicFramePr>
        <p:xfrm>
          <a:off x="1917699" y="2144542"/>
          <a:ext cx="4787901" cy="410385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61272"/>
                <a:gridCol w="1620749"/>
                <a:gridCol w="1605880"/>
              </a:tblGrid>
              <a:tr h="5297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Kelompok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Umur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Sebelum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Pro-Rating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Sesudah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Pro-Rating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536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334691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334691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36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346498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346498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36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10-14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326034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326034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36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15-19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284999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284999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36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20-24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282887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282887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36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25-34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673996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673997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36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35-44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663433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663434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36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45-54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443182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443183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36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55-64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278134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278134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36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65-74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171909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171909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36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75+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84991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84991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297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Tak Terjawab (TT)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36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Jumlah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3890757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3890757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Left Arrow 4">
            <a:hlinkClick r:id="rId2" action="ppaction://hlinksldjump"/>
          </p:cNvPr>
          <p:cNvSpPr/>
          <p:nvPr/>
        </p:nvSpPr>
        <p:spPr>
          <a:xfrm>
            <a:off x="8229600" y="6448567"/>
            <a:ext cx="914400" cy="409433"/>
          </a:xfrm>
          <a:prstGeom prst="leftArrow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281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i="1" dirty="0" err="1" smtClean="0"/>
              <a:t>Pemecahan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kelompok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umur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jenjang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sepuluh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tahunan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menjadi</a:t>
            </a:r>
            <a:r>
              <a:rPr lang="en-US" sz="2000" i="1" dirty="0" smtClean="0"/>
              <a:t> </a:t>
            </a:r>
            <a:r>
              <a:rPr lang="en-US" sz="2000" i="1" dirty="0" err="1"/>
              <a:t>u</a:t>
            </a:r>
            <a:r>
              <a:rPr lang="en-US" sz="2000" i="1" dirty="0" err="1" smtClean="0"/>
              <a:t>mur</a:t>
            </a:r>
            <a:r>
              <a:rPr lang="en-US" sz="2000" i="1" dirty="0" smtClean="0"/>
              <a:t> lima </a:t>
            </a:r>
            <a:r>
              <a:rPr lang="en-US" sz="2000" i="1" dirty="0" err="1" smtClean="0"/>
              <a:t>tahunan</a:t>
            </a:r>
            <a:r>
              <a:rPr lang="en-US" sz="2000" i="1" dirty="0" smtClean="0"/>
              <a:t>.</a:t>
            </a:r>
            <a:endParaRPr lang="en-US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9600" y="1295400"/>
                <a:ext cx="8229600" cy="4525963"/>
              </a:xfrm>
            </p:spPr>
            <p:txBody>
              <a:bodyPr/>
              <a:lstStyle/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Dalam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perhitungan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ini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data yang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digunakan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adalah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data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dengan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kelompok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umur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sepuluh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tahunan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yang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telah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diadakan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pro-rating.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Adapun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perhitungan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yang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digunakan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adalah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sebagai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berikut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en-US" sz="1800" i="1">
                              <a:latin typeface="Cambria Math"/>
                            </a:rPr>
                            <m:t>𝑛𝑎</m:t>
                          </m:r>
                        </m:sub>
                      </m:sSub>
                      <m:r>
                        <a:rPr lang="en-US" sz="18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800" i="1">
                              <a:latin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18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sz="1800" i="1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/>
                                </a:rPr>
                                <m:t>8</m:t>
                              </m:r>
                            </m:den>
                          </m:f>
                          <m:d>
                            <m:d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US" sz="1800" i="1">
                                      <a:latin typeface="Cambria Math"/>
                                    </a:rPr>
                                    <m:t>−1</m:t>
                                  </m:r>
                                </m:sub>
                              </m:sSub>
                              <m:r>
                                <a:rPr lang="en-US" sz="180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US" sz="1800" i="1">
                                      <a:latin typeface="Cambria Math"/>
                                    </a:rPr>
                                    <m:t>+1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US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Keterangan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𝑛𝑎</m:t>
                        </m:r>
                      </m:sub>
                    </m:sSub>
                  </m:oMath>
                </a14:m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Jumlah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jenjang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lima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tahunan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hasil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pemecahan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pertama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Jumlah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dengan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jenjang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sepuluh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tahunan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yang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akan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dipecah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menjadi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lima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tahunan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𝑛</m:t>
                        </m:r>
                        <m:r>
                          <a:rPr lang="en-US" sz="1800" i="1">
                            <a:latin typeface="Cambria Math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Jumlah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jenjang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sepuluh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tahunan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sebelum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kelompok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endParaRPr lang="en-US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𝑛</m:t>
                        </m:r>
                        <m:r>
                          <a:rPr lang="en-US" sz="1800" i="1">
                            <a:latin typeface="Cambria Math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Jumlah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jenjang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sepuluh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tahunan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sesudah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kelompok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endParaRPr lang="en-US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295400"/>
                <a:ext cx="8229600" cy="4525963"/>
              </a:xfrm>
              <a:blipFill rotWithShape="1">
                <a:blip r:embed="rId2"/>
                <a:stretch>
                  <a:fillRect l="-593" b="-122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Left Arrow 3">
            <a:hlinkClick r:id="rId3" action="ppaction://hlinksldjump"/>
          </p:cNvPr>
          <p:cNvSpPr/>
          <p:nvPr/>
        </p:nvSpPr>
        <p:spPr>
          <a:xfrm>
            <a:off x="8229600" y="6448567"/>
            <a:ext cx="914400" cy="409433"/>
          </a:xfrm>
          <a:prstGeom prst="leftArrow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56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9600" y="579437"/>
                <a:ext cx="8229600" cy="4525963"/>
              </a:xfrm>
            </p:spPr>
            <p:txBody>
              <a:bodyPr/>
              <a:lstStyle/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Sebagai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contoh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akan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diadakan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pemecahan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dengan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kelompok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umur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35-44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tahun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dari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Tabel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Maka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dengan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kelompok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umur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35-39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tahun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atau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𝑛𝑎</m:t>
                        </m:r>
                      </m:sub>
                    </m:sSub>
                  </m:oMath>
                </a14:m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adalah</a:t>
                </a:r>
                <a:endParaRPr lang="en-US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en-US" sz="1800" i="1">
                              <a:latin typeface="Cambria Math"/>
                            </a:rPr>
                            <m:t>𝑛𝑎</m:t>
                          </m:r>
                        </m:sub>
                      </m:sSub>
                      <m:r>
                        <a:rPr lang="en-US" sz="1800" i="1">
                          <a:latin typeface="Cambria Math"/>
                        </a:rPr>
                        <m:t>=</m:t>
                      </m:r>
                      <m:r>
                        <a:rPr lang="en-US" sz="18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8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i="1">
                              <a:latin typeface="Cambria Math"/>
                            </a:rPr>
                            <m:t>35−39</m:t>
                          </m:r>
                        </m:e>
                      </m:d>
                      <m:r>
                        <a:rPr lang="en-US" sz="18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800" i="1">
                              <a:latin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18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i="1">
                              <a:latin typeface="Cambria Math"/>
                            </a:rPr>
                            <m:t>663434+</m:t>
                          </m:r>
                          <m:f>
                            <m:f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/>
                                </a:rPr>
                                <m:t>8</m:t>
                              </m:r>
                            </m:den>
                          </m:f>
                          <m:d>
                            <m:d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latin typeface="Cambria Math"/>
                                </a:rPr>
                                <m:t>673997−443183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1774825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800" i="1">
                              <a:latin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18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i="1">
                              <a:latin typeface="Cambria Math"/>
                            </a:rPr>
                            <m:t>663434+</m:t>
                          </m:r>
                          <m:f>
                            <m:f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/>
                                </a:rPr>
                                <m:t>8</m:t>
                              </m:r>
                            </m:den>
                          </m:f>
                          <m:d>
                            <m:d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latin typeface="Cambria Math"/>
                                </a:rPr>
                                <m:t>230814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1719263" indent="0">
                  <a:lnSpc>
                    <a:spcPct val="150000"/>
                  </a:lnSpc>
                  <a:buNone/>
                </a:pPr>
                <a:r>
                  <a:rPr lang="en-US" sz="1800" dirty="0" smtClean="0"/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1800" i="1">
                            <a:latin typeface="Cambria Math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US" sz="18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/>
                          </a:rPr>
                          <m:t>663434+28852</m:t>
                        </m:r>
                      </m:e>
                    </m:d>
                  </m:oMath>
                </a14:m>
                <a:endParaRPr lang="en-US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1774825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800" i="1">
                              <a:latin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8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i="1">
                              <a:latin typeface="Cambria Math"/>
                            </a:rPr>
                            <m:t>692286</m:t>
                          </m:r>
                        </m:e>
                      </m:d>
                    </m:oMath>
                  </m:oMathPara>
                </a14:m>
                <a:endParaRPr lang="en-US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1774825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sz="1800" i="1">
                        <a:latin typeface="Cambria Math"/>
                      </a:rPr>
                      <m:t>=346143</m:t>
                    </m:r>
                  </m:oMath>
                </a14:m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orang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sz="1800" i="1" dirty="0" smtClean="0">
                  <a:latin typeface="Cambria Math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sz="18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18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/>
                          </a:rPr>
                          <m:t>40−44</m:t>
                        </m:r>
                      </m:e>
                    </m:d>
                    <m:r>
                      <a:rPr lang="en-US" sz="1800" i="1">
                        <a:latin typeface="Cambria Math"/>
                      </a:rPr>
                      <m:t>=663434−346143=317291</m:t>
                    </m:r>
                  </m:oMath>
                </a14:m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orang</a:t>
                </a:r>
              </a:p>
              <a:p>
                <a:pPr marL="0" indent="0">
                  <a:buNone/>
                </a:pP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579437"/>
                <a:ext cx="8229600" cy="4525963"/>
              </a:xfrm>
              <a:blipFill rotWithShape="1">
                <a:blip r:embed="rId2"/>
                <a:stretch>
                  <a:fillRect l="-593" b="-274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Left Arrow 3">
            <a:hlinkClick r:id="rId3" action="ppaction://hlinksldjump"/>
          </p:cNvPr>
          <p:cNvSpPr/>
          <p:nvPr/>
        </p:nvSpPr>
        <p:spPr>
          <a:xfrm>
            <a:off x="8229600" y="6448567"/>
            <a:ext cx="914400" cy="409433"/>
          </a:xfrm>
          <a:prstGeom prst="leftArrow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438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0"/>
            <a:ext cx="8534400" cy="6019800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</a:p>
          <a:p>
            <a:pPr marL="0" indent="0" algn="just">
              <a:buNone/>
            </a:pP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Tabel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Penduduk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Provinsi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Bali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Menurut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Kelompok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Umur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Setelah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Diadakan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		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Pemecahan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Kelompok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Umur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Jenjang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Sepuluh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Tahunan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Umur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Lima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Tahunan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Pengerjaan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yang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kelompok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umur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sepuluh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tahunan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lain. </a:t>
            </a: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Tabel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setelah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dipecah</a:t>
            </a: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disajikan</a:t>
            </a: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Tabel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906740"/>
              </p:ext>
            </p:extLst>
          </p:nvPr>
        </p:nvGraphicFramePr>
        <p:xfrm>
          <a:off x="3810000" y="1447800"/>
          <a:ext cx="4701541" cy="515264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43035"/>
                <a:gridCol w="1305984"/>
                <a:gridCol w="2252522"/>
              </a:tblGrid>
              <a:tr h="3855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Kelompok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Umur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Sesudah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Pro-Rating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Setelah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Pemecahan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Kelompok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Umur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927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334.691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334691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927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346.498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346498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927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10-14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326.034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326034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927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15-19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284.999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284999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927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20-24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282.887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282887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927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25-29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673.997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331027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927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30-34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342970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927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35-39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663.434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346143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927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40-44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317291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927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45-49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443.183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245673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927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50-54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197510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927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55-59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278.134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156022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927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60-64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122112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927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65-69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171.909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98026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927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70-74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73883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927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75+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84.991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84991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55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Tak Terjawab (TT)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927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Jumlah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3.890.757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3890757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Left Arrow 4">
            <a:hlinkClick r:id="rId2" action="ppaction://hlinksldjump"/>
          </p:cNvPr>
          <p:cNvSpPr/>
          <p:nvPr/>
        </p:nvSpPr>
        <p:spPr>
          <a:xfrm>
            <a:off x="8229600" y="6448567"/>
            <a:ext cx="914400" cy="409433"/>
          </a:xfrm>
          <a:prstGeom prst="leftArrow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506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Pemecahan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elompok</a:t>
            </a:r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mur</a:t>
            </a:r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enjang</a:t>
            </a:r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ima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ahunan</a:t>
            </a:r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enjadi</a:t>
            </a:r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atu</a:t>
            </a:r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ahunan</a:t>
            </a:r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Faktor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Pengali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Spraque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60513" y="1395484"/>
                <a:ext cx="8229600" cy="5053083"/>
              </a:xfrm>
            </p:spPr>
            <p:txBody>
              <a:bodyPr/>
              <a:lstStyle/>
              <a:p>
                <a:pPr marL="0" indent="0" algn="just">
                  <a:buNone/>
                </a:pP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Untuk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keperluan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tertentu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misalnya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mengetahui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jumlah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umur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7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tahun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usia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masuk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sekolah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maka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dengan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kelompok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umur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5-9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tahun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perlu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dipecah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menjadi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umur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5,6,7,8,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dan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9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tahun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Pemecahan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ini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dapat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dikerjakan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dengan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menggunakan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Faktor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Pengali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Sprague </a:t>
                </a:r>
                <a:r>
                  <a:rPr lang="en-US" sz="1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(Sprague Multipliers).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Ada 5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buah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faktor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pengali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untuk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memecah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seluruh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kelompok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jenjang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lima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tahunan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menjadi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umur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tunggal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tahunan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Sebagai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contoh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kelompok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dengan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jenjang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lima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tahunan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dimulai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dengan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umur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0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dan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berakhir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dengan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99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tahun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seperti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tampak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dalam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bagan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di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bawah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ini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 algn="just">
                  <a:buNone/>
                </a:pP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Kelompok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Umur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 algn="just">
                  <a:buNone/>
                </a:pP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0-4 	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/>
                      </a:rPr>
                      <m:t>→</m:t>
                    </m:r>
                  </m:oMath>
                </a14:m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First End-Panel</a:t>
                </a:r>
              </a:p>
              <a:p>
                <a:pPr marL="0" indent="0" algn="just">
                  <a:buNone/>
                </a:pP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5-9 	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/>
                      </a:rPr>
                      <m:t>→</m:t>
                    </m:r>
                  </m:oMath>
                </a14:m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First Next to End-Panel</a:t>
                </a:r>
              </a:p>
              <a:p>
                <a:pPr marL="0" indent="0" algn="just">
                  <a:buNone/>
                </a:pP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10-14</a:t>
                </a: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1800" i="1">
                            <a:latin typeface="Cambria Math"/>
                          </a:rPr>
                        </m:ctrlPr>
                      </m:mPr>
                      <m:mr>
                        <m:e>
                          <m:r>
                            <a:rPr lang="en-US" sz="1800" i="1">
                              <a:latin typeface="Cambria Math"/>
                            </a:rPr>
                            <m:t>.</m:t>
                          </m:r>
                        </m:e>
                      </m:mr>
                      <m:mr>
                        <m:e>
                          <m:r>
                            <a:rPr lang="en-US" sz="1800" i="1">
                              <a:latin typeface="Cambria Math"/>
                            </a:rPr>
                            <m:t>.</m:t>
                          </m:r>
                        </m:e>
                      </m:mr>
                      <m:mr>
                        <m:e>
                          <m:r>
                            <a:rPr lang="en-US" sz="1800" i="1">
                              <a:latin typeface="Cambria Math"/>
                            </a:rPr>
                            <m:t>.</m:t>
                          </m:r>
                        </m:e>
                      </m:mr>
                    </m:m>
                  </m:oMath>
                </a14:m>
                <a:r>
                  <a:rPr lang="en-U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en-U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Mid-Panel</a:t>
                </a:r>
                <a:endParaRPr lang="en-US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85-89</a:t>
                </a:r>
              </a:p>
              <a:p>
                <a:pPr marL="0" indent="0" algn="just">
                  <a:buNone/>
                </a:pP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90-94 	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/>
                      </a:rPr>
                      <m:t>→</m:t>
                    </m:r>
                  </m:oMath>
                </a14:m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Last Next to End-Panel</a:t>
                </a:r>
              </a:p>
              <a:p>
                <a:pPr marL="0" indent="0" algn="just">
                  <a:buNone/>
                </a:pP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95-99 	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/>
                      </a:rPr>
                      <m:t>→</m:t>
                    </m:r>
                  </m:oMath>
                </a14:m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Last-End </a:t>
                </a:r>
                <a:r>
                  <a:rPr lang="en-US" sz="1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Panel</a:t>
                </a:r>
                <a:endParaRPr lang="en-US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0513" y="1395484"/>
                <a:ext cx="8229600" cy="5053083"/>
              </a:xfrm>
              <a:blipFill rotWithShape="1">
                <a:blip r:embed="rId2"/>
                <a:stretch>
                  <a:fillRect l="-667" t="-603" r="-593" b="-14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ight Brace 3"/>
          <p:cNvSpPr/>
          <p:nvPr/>
        </p:nvSpPr>
        <p:spPr>
          <a:xfrm>
            <a:off x="1447800" y="4419600"/>
            <a:ext cx="533400" cy="1219200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 Arrow 4">
            <a:hlinkClick r:id="rId3" action="ppaction://hlinksldjump"/>
          </p:cNvPr>
          <p:cNvSpPr/>
          <p:nvPr/>
        </p:nvSpPr>
        <p:spPr>
          <a:xfrm>
            <a:off x="8229600" y="6448567"/>
            <a:ext cx="914400" cy="409433"/>
          </a:xfrm>
          <a:prstGeom prst="leftArrow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171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8001000" cy="2438400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Kelompok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end-panel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tergantung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kelas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terakhir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pengelompokan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diperbolehkan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kelas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terbuka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Misalkan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kelompok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terakhir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100+,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dijadikan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kelompok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100-104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tahun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8229600" y="6448567"/>
            <a:ext cx="914400" cy="409433"/>
          </a:xfrm>
          <a:prstGeom prst="leftArrow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94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2291</Template>
  <TotalTime>783</TotalTime>
  <Words>1848</Words>
  <Application>Microsoft Office PowerPoint</Application>
  <PresentationFormat>On-screen Show (4:3)</PresentationFormat>
  <Paragraphs>504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Diseño predeterminado</vt:lpstr>
      <vt:lpstr>Distribusi Frekuensi</vt:lpstr>
      <vt:lpstr>PowerPoint Presentation</vt:lpstr>
      <vt:lpstr>PowerPoint Presentation</vt:lpstr>
      <vt:lpstr>PowerPoint Presentation</vt:lpstr>
      <vt:lpstr>Pemecahan kelompok umur jenjang sepuluh tahunan menjadi umur lima tahunan.</vt:lpstr>
      <vt:lpstr>PowerPoint Presentation</vt:lpstr>
      <vt:lpstr>PowerPoint Presentation</vt:lpstr>
      <vt:lpstr>Pemecahan kelompok umur jenjang lima tahunan menjadi satu tahunan dengan Faktor Pengali Spraque. </vt:lpstr>
      <vt:lpstr>PowerPoint Presentation</vt:lpstr>
      <vt:lpstr>PowerPoint Presentation</vt:lpstr>
      <vt:lpstr>PowerPoint Presentation</vt:lpstr>
      <vt:lpstr> Faktor Pengali Kelompok Umur Kelas Pertama dan Kelas Terakhir  (The End-Panel Multiplier)  </vt:lpstr>
      <vt:lpstr>PowerPoint Presentation</vt:lpstr>
      <vt:lpstr>Last End-Panel untuk kelompok umur 75-79 tahun. Jika data yang akan dipecah adalah kelompok umur 75-79 tahun, maka kelompok ini diletakkan pada N4 pada faktor pengali Last End-Panel. Kelompok umur 75-79 tahun yang akan dipecah adalah sebagai berikut: N1 = P (60-64)  = 122.112 N2 = P (65-69) = 98.026 N3 = P (70-74) = 73.883 N4 = P (75-79)  = 84.991 Perincian hitungan dari jumlah penduduk yang telah dipecah (nx) adalah sebagai berikut: n_1 (P75)=(N_1×n_11 )+(N_2×n_12 )+(N_3×n_13 )+(N_4×n_14 )               =(122.112×0.0176)+(98.026×-0.0848)+(73.883×0.1968)+(84.991×0.0704)               =14.360 orang n_2 (P76)=(N_1×n_21 )+(N_2×n_22 )+(N_3×n_23 )+(N_4×n_24 )    =(122.112×0.0160)+(98.026×-0.0720)+(73.883×0.1360)+(84.991×0.1200)                =15.143 orang n_3 (P77)  =(N_1×n_31 )+(N_2×n_32 )+(N_3×n_33 )+(N_4×n_34 )                   =(122.112×0.0080)+(98.026×-0.0320)+(73.883×0.0400)+(84.991×0.1840)                 =16.434 orang </vt:lpstr>
      <vt:lpstr>  n_4 (P78)   =(N_1×n_41 )+(N_2×n_42 )+(N_3×n_43 )+(N_4×n_44 )                     =(122.112×-0.0080)+(98.026×0.0400)+(73.883× -0.0960)+(84.991×0.2640)                    =18.289 orang n_5 (P79)   =(N_1×n_51 )+(N_2×n_52 )+(N_3×n_53 )+(N_4×n_54 )                   =(122.112×-0.0336)+(98.026×0.1488)+(73.883×-0.2768)+(84.991×0.3616)                  =20.765 orang  Jadi, penduduk dengan kelompok umur 75-79 tahun yang berjumlah 84.991 orang dapat dipecah menjadi: (P75) = 14.360  (P76) = 15.143  (P77) = 16.434  (P78) = 18.289  (P79) = 20.765    +                84.991</vt:lpstr>
      <vt:lpstr>Faktor Pengali Kelompok Umur pada Kelas Kedua atau Kelas Sebelum Kelas Terakhir (The Next to End-Panel Multiplier) </vt:lpstr>
      <vt:lpstr>PowerPoint Presentation</vt:lpstr>
      <vt:lpstr>PowerPoint Presentation</vt:lpstr>
      <vt:lpstr>PowerPoint Presentation</vt:lpstr>
      <vt:lpstr>Faktor Pengali Kelompok Umur Tengah (Mid-Panel) </vt:lpstr>
      <vt:lpstr>PowerPoint Presentation</vt:lpstr>
      <vt:lpstr>Referensi: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acer</cp:lastModifiedBy>
  <cp:revision>46</cp:revision>
  <dcterms:created xsi:type="dcterms:W3CDTF">2018-04-03T11:25:00Z</dcterms:created>
  <dcterms:modified xsi:type="dcterms:W3CDTF">2018-11-14T16:38:29Z</dcterms:modified>
</cp:coreProperties>
</file>