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302" r:id="rId4"/>
    <p:sldId id="303" r:id="rId5"/>
    <p:sldId id="260" r:id="rId6"/>
    <p:sldId id="261" r:id="rId7"/>
    <p:sldId id="308" r:id="rId8"/>
    <p:sldId id="310" r:id="rId9"/>
    <p:sldId id="309" r:id="rId10"/>
    <p:sldId id="287" r:id="rId11"/>
    <p:sldId id="292" r:id="rId12"/>
    <p:sldId id="311" r:id="rId13"/>
    <p:sldId id="312" r:id="rId14"/>
    <p:sldId id="263" r:id="rId15"/>
    <p:sldId id="264" r:id="rId16"/>
    <p:sldId id="313" r:id="rId17"/>
    <p:sldId id="265" r:id="rId18"/>
    <p:sldId id="282" r:id="rId19"/>
    <p:sldId id="266" r:id="rId20"/>
    <p:sldId id="294" r:id="rId21"/>
    <p:sldId id="267" r:id="rId22"/>
    <p:sldId id="295" r:id="rId23"/>
    <p:sldId id="268" r:id="rId24"/>
    <p:sldId id="284" r:id="rId25"/>
    <p:sldId id="296" r:id="rId26"/>
    <p:sldId id="269" r:id="rId27"/>
    <p:sldId id="285" r:id="rId28"/>
    <p:sldId id="288" r:id="rId29"/>
    <p:sldId id="270" r:id="rId30"/>
    <p:sldId id="314" r:id="rId31"/>
    <p:sldId id="318" r:id="rId32"/>
    <p:sldId id="329" r:id="rId33"/>
    <p:sldId id="315" r:id="rId34"/>
    <p:sldId id="317" r:id="rId35"/>
    <p:sldId id="330" r:id="rId36"/>
    <p:sldId id="316" r:id="rId37"/>
    <p:sldId id="271" r:id="rId38"/>
    <p:sldId id="319" r:id="rId39"/>
    <p:sldId id="289" r:id="rId40"/>
    <p:sldId id="298" r:id="rId41"/>
    <p:sldId id="272" r:id="rId42"/>
    <p:sldId id="322" r:id="rId43"/>
    <p:sldId id="323" r:id="rId44"/>
    <p:sldId id="321" r:id="rId45"/>
    <p:sldId id="290" r:id="rId46"/>
    <p:sldId id="300" r:id="rId47"/>
    <p:sldId id="324" r:id="rId48"/>
    <p:sldId id="273" r:id="rId49"/>
    <p:sldId id="325" r:id="rId50"/>
    <p:sldId id="326" r:id="rId51"/>
    <p:sldId id="327" r:id="rId52"/>
    <p:sldId id="328" r:id="rId53"/>
    <p:sldId id="291" r:id="rId54"/>
    <p:sldId id="274" r:id="rId55"/>
    <p:sldId id="275" r:id="rId56"/>
    <p:sldId id="276" r:id="rId57"/>
    <p:sldId id="277" r:id="rId58"/>
    <p:sldId id="304" r:id="rId59"/>
    <p:sldId id="278" r:id="rId60"/>
    <p:sldId id="305" r:id="rId61"/>
    <p:sldId id="279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5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429000" y="3505200"/>
            <a:ext cx="5410200" cy="1676400"/>
          </a:xfrm>
        </p:spPr>
        <p:txBody>
          <a:bodyPr anchor="b"/>
          <a:lstStyle>
            <a:lvl1pPr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81000" y="6172200"/>
            <a:ext cx="8763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172200"/>
            <a:ext cx="4572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60198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w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27676"/>
            <a:ext cx="2895600" cy="2839724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solidFill>
            <a:srgbClr val="0070C0"/>
          </a:solidFill>
          <a:ln w="50800" cap="sq" cmpd="dbl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 b="0">
                <a:latin typeface="Myriad Pro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9"/>
          </p:nvPr>
        </p:nvSpPr>
        <p:spPr>
          <a:xfrm>
            <a:off x="2362200" y="1752600"/>
            <a:ext cx="6324600" cy="4343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8B3A6C1-4A43-4205-8695-A67F44131150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1447800" cy="4572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486400"/>
            <a:ext cx="1447800" cy="1371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8B3A6C1-4A43-4205-8695-A67F44131150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rgbClr val="0070C0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09600"/>
            <a:ext cx="6019800" cy="5486400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3733800"/>
            <a:ext cx="5181600" cy="16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172200"/>
            <a:ext cx="9144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w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180076"/>
            <a:ext cx="2895600" cy="2839724"/>
          </a:xfrm>
          <a:prstGeom prst="rect">
            <a:avLst/>
          </a:prstGeom>
        </p:spPr>
      </p:pic>
      <p:sp>
        <p:nvSpPr>
          <p:cNvPr id="10" name="Date Placeholder 10"/>
          <p:cNvSpPr txBox="1">
            <a:spLocks/>
          </p:cNvSpPr>
          <p:nvPr/>
        </p:nvSpPr>
        <p:spPr>
          <a:xfrm>
            <a:off x="6248400" y="6400800"/>
            <a:ext cx="2667000" cy="365125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2B3E01-F88B-47EF-8E88-546566C8D896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153400" cy="4343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 sz="2400"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667000"/>
            <a:ext cx="7123113" cy="167322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4400">
                <a:solidFill>
                  <a:srgbClr val="0070C0"/>
                </a:solidFill>
                <a:latin typeface="Myriad Pro Light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2438400"/>
            <a:ext cx="9144000" cy="1524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5908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f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3352800"/>
            <a:ext cx="1293881" cy="1293881"/>
          </a:xfrm>
          <a:prstGeom prst="rect">
            <a:avLst/>
          </a:prstGeom>
        </p:spPr>
      </p:pic>
      <p:pic>
        <p:nvPicPr>
          <p:cNvPr id="11" name="Picture 10" descr="t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5181600"/>
            <a:ext cx="1293881" cy="1293881"/>
          </a:xfrm>
          <a:prstGeom prst="rect">
            <a:avLst/>
          </a:prstGeom>
        </p:spPr>
      </p:pic>
      <p:sp>
        <p:nvSpPr>
          <p:cNvPr id="13" name="Text Placeholder 1"/>
          <p:cNvSpPr txBox="1">
            <a:spLocks/>
          </p:cNvSpPr>
          <p:nvPr/>
        </p:nvSpPr>
        <p:spPr>
          <a:xfrm>
            <a:off x="2438400" y="3505200"/>
            <a:ext cx="6324600" cy="1143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Myriad Pro" pitchFamily="34" charset="0"/>
              </a:rPr>
              <a:t>Fan Page</a:t>
            </a:r>
            <a:endParaRPr lang="id-ID" sz="2800" b="1" dirty="0" smtClean="0">
              <a:solidFill>
                <a:srgbClr val="0070C0"/>
              </a:solidFill>
              <a:latin typeface="Myriad Pro" pitchFamily="34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Myriad Pro" pitchFamily="34" charset="0"/>
              </a:rPr>
              <a:t>www.facebook.com/</a:t>
            </a:r>
            <a:r>
              <a:rPr lang="id-ID" sz="2800" dirty="0" smtClean="0">
                <a:solidFill>
                  <a:srgbClr val="0070C0"/>
                </a:solidFill>
                <a:latin typeface="Myriad Pro" pitchFamily="34" charset="0"/>
              </a:rPr>
              <a:t>penerbit</a:t>
            </a:r>
            <a:r>
              <a:rPr lang="en-US" sz="2800" dirty="0" smtClean="0">
                <a:solidFill>
                  <a:srgbClr val="0070C0"/>
                </a:solidFill>
                <a:latin typeface="Myriad Pro" pitchFamily="34" charset="0"/>
              </a:rPr>
              <a:t>.</a:t>
            </a:r>
            <a:r>
              <a:rPr lang="id-ID" sz="2800" dirty="0" smtClean="0">
                <a:solidFill>
                  <a:srgbClr val="0070C0"/>
                </a:solidFill>
                <a:latin typeface="Myriad Pro" pitchFamily="34" charset="0"/>
              </a:rPr>
              <a:t>salemba</a:t>
            </a:r>
            <a:endParaRPr lang="id-ID" sz="2800" dirty="0">
              <a:solidFill>
                <a:srgbClr val="0070C0"/>
              </a:solidFill>
              <a:latin typeface="Myriad Pro" pitchFamily="34" charset="0"/>
            </a:endParaRPr>
          </a:p>
        </p:txBody>
      </p:sp>
      <p:sp>
        <p:nvSpPr>
          <p:cNvPr id="15" name="Text Placeholder 1"/>
          <p:cNvSpPr txBox="1">
            <a:spLocks/>
          </p:cNvSpPr>
          <p:nvPr/>
        </p:nvSpPr>
        <p:spPr>
          <a:xfrm>
            <a:off x="2438400" y="5486400"/>
            <a:ext cx="6324600" cy="1143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id-ID" sz="2800" b="1" dirty="0" smtClean="0">
                <a:solidFill>
                  <a:srgbClr val="0070C0"/>
                </a:solidFill>
                <a:latin typeface="Myriad Pro" pitchFamily="34" charset="0"/>
              </a:rPr>
              <a:t>Follow Us On</a:t>
            </a:r>
          </a:p>
          <a:p>
            <a:r>
              <a:rPr lang="id-ID" sz="2800" dirty="0" smtClean="0">
                <a:solidFill>
                  <a:srgbClr val="0070C0"/>
                </a:solidFill>
                <a:latin typeface="Myriad Pro" pitchFamily="34" charset="0"/>
              </a:rPr>
              <a:t>@penerbitsalemba</a:t>
            </a:r>
            <a:endParaRPr lang="id-ID" sz="2800" dirty="0">
              <a:solidFill>
                <a:srgbClr val="0070C0"/>
              </a:solidFill>
              <a:latin typeface="Myriad Pro" pitchFamily="34" charset="0"/>
            </a:endParaRPr>
          </a:p>
        </p:txBody>
      </p:sp>
      <p:pic>
        <p:nvPicPr>
          <p:cNvPr id="19" name="Picture 18" descr="ecommerc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57200"/>
            <a:ext cx="8382000" cy="1729585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2286000" y="1828800"/>
            <a:ext cx="6858000" cy="158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8B3A6C1-4A43-4205-8695-A67F44131150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114800" cy="44196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6" name="Content Placeholder 7"/>
          <p:cNvSpPr>
            <a:spLocks noGrp="1"/>
          </p:cNvSpPr>
          <p:nvPr>
            <p:ph sz="quarter" idx="18"/>
          </p:nvPr>
        </p:nvSpPr>
        <p:spPr>
          <a:xfrm>
            <a:off x="4876800" y="1600200"/>
            <a:ext cx="4114800" cy="44196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8B3A6C1-4A43-4205-8695-A67F44131150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rgbClr val="0070C0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8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8" name="Content Placeholder 7"/>
          <p:cNvSpPr>
            <a:spLocks noGrp="1"/>
          </p:cNvSpPr>
          <p:nvPr>
            <p:ph sz="quarter" idx="19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Untitled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304800"/>
            <a:ext cx="854726" cy="838200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Content Placeholder 5" descr="1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62050"/>
            <a:ext cx="9144000" cy="4248150"/>
          </a:xfrm>
          <a:prstGeom prst="rect">
            <a:avLst/>
          </a:prstGeom>
        </p:spPr>
      </p:pic>
      <p:pic>
        <p:nvPicPr>
          <p:cNvPr id="10" name="Picture 9" descr="fa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6168922"/>
            <a:ext cx="536678" cy="536678"/>
          </a:xfrm>
          <a:prstGeom prst="rect">
            <a:avLst/>
          </a:prstGeom>
        </p:spPr>
      </p:pic>
      <p:pic>
        <p:nvPicPr>
          <p:cNvPr id="11" name="Picture 10" descr="hom 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5486400"/>
            <a:ext cx="536678" cy="536678"/>
          </a:xfrm>
          <a:prstGeom prst="rect">
            <a:avLst/>
          </a:prstGeom>
        </p:spPr>
      </p:pic>
      <p:pic>
        <p:nvPicPr>
          <p:cNvPr id="12" name="Picture 11" descr="mai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" y="6168922"/>
            <a:ext cx="536678" cy="536678"/>
          </a:xfrm>
          <a:prstGeom prst="rect">
            <a:avLst/>
          </a:prstGeom>
        </p:spPr>
      </p:pic>
      <p:pic>
        <p:nvPicPr>
          <p:cNvPr id="13" name="Picture 12" descr="phon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05400" y="5486400"/>
            <a:ext cx="536678" cy="5366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71600" y="5486400"/>
            <a:ext cx="3375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Myriad Pro" pitchFamily="34" charset="0"/>
              </a:rPr>
              <a:t>Jl. Raya Lenteng Agung No. 101 </a:t>
            </a:r>
          </a:p>
          <a:p>
            <a:r>
              <a:rPr lang="id-ID" dirty="0" smtClean="0">
                <a:latin typeface="Myriad Pro" pitchFamily="34" charset="0"/>
              </a:rPr>
              <a:t>Jagakarsa</a:t>
            </a:r>
            <a:r>
              <a:rPr lang="en-US" dirty="0" smtClean="0">
                <a:latin typeface="Myriad Pro" pitchFamily="34" charset="0"/>
              </a:rPr>
              <a:t>, </a:t>
            </a:r>
            <a:r>
              <a:rPr lang="id-ID" dirty="0" smtClean="0">
                <a:latin typeface="Myriad Pro" pitchFamily="34" charset="0"/>
              </a:rPr>
              <a:t>Jakarta Selatan 12610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71600" y="6260068"/>
            <a:ext cx="2834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Myriad Pro" pitchFamily="34" charset="0"/>
              </a:rPr>
              <a:t>info@penerbitsalemba.com</a:t>
            </a:r>
            <a:endParaRPr lang="id-ID" dirty="0" smtClean="0">
              <a:latin typeface="Myriad Pro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92517" y="5574268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Myriad Pro" pitchFamily="34" charset="0"/>
              </a:rPr>
              <a:t>+62 21 781 86 16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92517" y="6260068"/>
            <a:ext cx="2635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Myriad Pro" pitchFamily="34" charset="0"/>
              </a:rPr>
              <a:t>+62 21 7818470/7818486</a:t>
            </a:r>
          </a:p>
        </p:txBody>
      </p:sp>
      <p:sp>
        <p:nvSpPr>
          <p:cNvPr id="19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Blank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Untitled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304800"/>
            <a:ext cx="854726" cy="8382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>
                <a:latin typeface="Myriad Pro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6267" y="2644170"/>
            <a:ext cx="72314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</a:rPr>
              <a:t>TERIMA KASIH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8B3A6C1-4A43-4205-8695-A67F44131150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10" descr="Untitled-2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848600" y="304800"/>
            <a:ext cx="854726" cy="838200"/>
          </a:xfrm>
          <a:prstGeom prst="rect">
            <a:avLst/>
          </a:prstGeom>
        </p:spPr>
      </p:pic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Click to edit Master text styles</a:t>
            </a:r>
          </a:p>
          <a:p>
            <a:pPr marL="320040" marR="0" lvl="1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Second level</a:t>
            </a:r>
          </a:p>
          <a:p>
            <a:pPr marL="320040" marR="0" lvl="2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Third level</a:t>
            </a:r>
          </a:p>
          <a:p>
            <a:pPr marL="320040" marR="0" lvl="3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Fourth level</a:t>
            </a:r>
          </a:p>
          <a:p>
            <a:pPr marL="320040" marR="0" lvl="4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rgbClr val="0070C0"/>
          </a:solidFill>
          <a:latin typeface="Myriad Pro Light" pitchFamily="34" charset="0"/>
          <a:ea typeface="+mj-ea"/>
          <a:cs typeface="+mj-cs"/>
        </a:defRPr>
      </a:lvl1pPr>
    </p:titleStyle>
    <p:bodyStyle>
      <a:lvl1pPr marL="320040" marR="0" indent="-320040" algn="l" defTabSz="914400" rtl="0" eaLnBrk="1" fontAlgn="auto" latinLnBrk="0" hangingPunct="1">
        <a:lnSpc>
          <a:spcPct val="100000"/>
        </a:lnSpc>
        <a:spcBef>
          <a:spcPts val="700"/>
        </a:spcBef>
        <a:spcAft>
          <a:spcPts val="0"/>
        </a:spcAft>
        <a:buClr>
          <a:srgbClr val="0070C0"/>
        </a:buClr>
        <a:buSzPct val="100000"/>
        <a:buFont typeface="Arial" pitchFamily="34" charset="0"/>
        <a:buChar char="•"/>
        <a:tabLst/>
        <a:defRPr kumimoji="0" sz="24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640080" marR="0" indent="-274320" algn="l" defTabSz="914400" rtl="0" eaLnBrk="1" fontAlgn="auto" latinLnBrk="0" hangingPunct="1">
        <a:lnSpc>
          <a:spcPct val="100000"/>
        </a:lnSpc>
        <a:spcBef>
          <a:spcPts val="550"/>
        </a:spcBef>
        <a:spcAft>
          <a:spcPts val="0"/>
        </a:spcAft>
        <a:buClr>
          <a:srgbClr val="0070C0"/>
        </a:buClr>
        <a:buSzPct val="70000"/>
        <a:buFont typeface="Arial" pitchFamily="34" charset="0"/>
        <a:buChar char="•"/>
        <a:tabLst/>
        <a:defRPr kumimoji="0" sz="2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14400" marR="0" indent="-2286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>
          <a:srgbClr val="0070C0"/>
        </a:buClr>
        <a:buSzPct val="75000"/>
        <a:buFont typeface="Arial" pitchFamily="34" charset="0"/>
        <a:buChar char="•"/>
        <a:tabLst/>
        <a:defRPr kumimoji="0" sz="23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371600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70C0"/>
        </a:buClr>
        <a:buSzPct val="75000"/>
        <a:buFont typeface="Arial" pitchFamily="34" charset="0"/>
        <a:buChar char="•"/>
        <a:tabLst/>
        <a:defRPr kumimoji="0"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828800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70C0"/>
        </a:buClr>
        <a:buSzPct val="65000"/>
        <a:buFont typeface="Arial" pitchFamily="34" charset="0"/>
        <a:buChar char="•"/>
        <a:tabLst/>
        <a:defRPr kumimoji="0"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3620616"/>
            <a:ext cx="5410200" cy="189661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+mj-lt"/>
              </a:rPr>
              <a:t>PERILAKU BIAYA BERBASIS FUNGSI DAN AKTIVITAS</a:t>
            </a:r>
            <a:endParaRPr lang="en-US" b="1" dirty="0">
              <a:latin typeface="+mj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1560" y="1862336"/>
            <a:ext cx="2592288" cy="9906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BAB 04</a:t>
            </a:r>
            <a:endParaRPr kumimoji="0" lang="en-US" sz="44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3" descr="D:\AkBi Riwayadi\calculator-913164_1280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4211960" y="596280"/>
            <a:ext cx="3960740" cy="29674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200" b="1" dirty="0" smtClean="0">
                <a:latin typeface="+mj-lt"/>
              </a:rPr>
              <a:t>KLASIFIKASI BIAYA BERDASARKAN PERILAKU</a:t>
            </a:r>
            <a:endParaRPr lang="en-US" sz="3200" b="1" dirty="0">
              <a:latin typeface="+mj-lt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2362200" y="1752600"/>
            <a:ext cx="6324600" cy="2390780"/>
          </a:xfr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d-ID" sz="2800" dirty="0" smtClean="0">
                <a:latin typeface="+mj-lt"/>
              </a:rPr>
              <a:t>Tiga klasifikasi biaya berdasarkan perilaku:</a:t>
            </a:r>
          </a:p>
          <a:p>
            <a:r>
              <a:rPr lang="id-ID" sz="2800" dirty="0" smtClean="0">
                <a:latin typeface="+mj-lt"/>
              </a:rPr>
              <a:t>Biaya variabel</a:t>
            </a:r>
          </a:p>
          <a:p>
            <a:r>
              <a:rPr lang="id-ID" sz="2800" dirty="0" smtClean="0">
                <a:latin typeface="+mj-lt"/>
              </a:rPr>
              <a:t>Biaya tetap</a:t>
            </a:r>
          </a:p>
          <a:p>
            <a:r>
              <a:rPr lang="id-ID" sz="2800" dirty="0" smtClean="0">
                <a:latin typeface="+mj-lt"/>
              </a:rPr>
              <a:t>Biaya semi-variabel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2357422" y="2786058"/>
            <a:ext cx="6324600" cy="23907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err="1" smtClean="0">
                <a:latin typeface="+mj-lt"/>
              </a:rPr>
              <a:t>Biaya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variabel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adalah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biaya</a:t>
            </a:r>
            <a:r>
              <a:rPr lang="en-US" sz="2800" dirty="0" smtClean="0">
                <a:latin typeface="+mj-lt"/>
              </a:rPr>
              <a:t> yang </a:t>
            </a:r>
            <a:r>
              <a:rPr lang="en-US" sz="2800" dirty="0" err="1" smtClean="0">
                <a:latin typeface="+mj-lt"/>
              </a:rPr>
              <a:t>totalnya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berubah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secara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proporsional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dengan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perubahan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i="1" dirty="0" smtClean="0">
                <a:latin typeface="+mj-lt"/>
              </a:rPr>
              <a:t>output driver </a:t>
            </a:r>
            <a:r>
              <a:rPr lang="en-US" sz="2800" i="1" dirty="0" err="1" smtClean="0">
                <a:latin typeface="+mj-lt"/>
              </a:rPr>
              <a:t>aktivitas</a:t>
            </a:r>
            <a:r>
              <a:rPr lang="en-US" sz="2800" i="1" dirty="0" smtClean="0">
                <a:latin typeface="+mj-lt"/>
              </a:rPr>
              <a:t>, </a:t>
            </a:r>
            <a:r>
              <a:rPr lang="en-US" sz="2800" dirty="0" err="1" smtClean="0">
                <a:latin typeface="+mj-lt"/>
              </a:rPr>
              <a:t>sedangkan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biaya</a:t>
            </a:r>
            <a:r>
              <a:rPr lang="en-US" sz="2800" dirty="0" smtClean="0">
                <a:latin typeface="+mj-lt"/>
              </a:rPr>
              <a:t> per </a:t>
            </a:r>
            <a:r>
              <a:rPr lang="en-US" sz="2800" dirty="0" err="1" smtClean="0">
                <a:latin typeface="+mj-lt"/>
              </a:rPr>
              <a:t>unitnya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tetap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dalam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batas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relevan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tertentu</a:t>
            </a:r>
            <a:r>
              <a:rPr lang="en-US" sz="2800" dirty="0" smtClean="0">
                <a:latin typeface="+mj-lt"/>
              </a:rPr>
              <a:t>.</a:t>
            </a:r>
            <a:endParaRPr lang="en-US" sz="28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785926"/>
            <a:ext cx="3143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/>
              <a:t>Biaya Variabel (Variable Cost)</a:t>
            </a:r>
            <a:endParaRPr lang="en-US" sz="2800" b="1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2"/>
          </p:nvPr>
        </p:nvSpPr>
        <p:spPr>
          <a:xfrm>
            <a:off x="428596" y="2857496"/>
            <a:ext cx="1600200" cy="2390780"/>
          </a:xfrm>
        </p:spPr>
        <p:txBody>
          <a:bodyPr>
            <a:normAutofit/>
          </a:bodyPr>
          <a:lstStyle/>
          <a:p>
            <a:r>
              <a:rPr lang="en-US" sz="2000" b="1" dirty="0" err="1" smtClean="0">
                <a:latin typeface="+mj-lt"/>
              </a:rPr>
              <a:t>Tujuan</a:t>
            </a:r>
            <a:r>
              <a:rPr lang="en-US" sz="2000" b="1" dirty="0" smtClean="0">
                <a:latin typeface="+mj-lt"/>
              </a:rPr>
              <a:t> 3</a:t>
            </a:r>
          </a:p>
          <a:p>
            <a:r>
              <a:rPr lang="en-US" sz="2000" dirty="0" err="1" smtClean="0">
                <a:latin typeface="+mj-lt"/>
              </a:rPr>
              <a:t>Definisi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dirty="0" err="1" smtClean="0">
                <a:latin typeface="+mj-lt"/>
              </a:rPr>
              <a:t>contoh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dirty="0" err="1" smtClean="0">
                <a:latin typeface="+mj-lt"/>
              </a:rPr>
              <a:t>dan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gambar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grafik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biaya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variabel</a:t>
            </a:r>
            <a:r>
              <a:rPr lang="en-US" sz="2000" dirty="0" smtClean="0">
                <a:latin typeface="+mj-lt"/>
              </a:rPr>
              <a:t>.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7158" y="1857364"/>
            <a:ext cx="3693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GAMBAR 4.2 </a:t>
            </a:r>
            <a:r>
              <a:rPr lang="sv-SE" dirty="0" smtClean="0"/>
              <a:t>Perilaku Biaya Variabel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5984" y="3573016"/>
            <a:ext cx="2088232" cy="129614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/>
              <a:t>Output driver </a:t>
            </a:r>
            <a:r>
              <a:rPr lang="en-US" sz="2000" dirty="0" err="1" smtClean="0"/>
              <a:t>aktivitas</a:t>
            </a:r>
            <a:r>
              <a:rPr lang="en-US" sz="2000" dirty="0" smtClean="0"/>
              <a:t> </a:t>
            </a:r>
            <a:r>
              <a:rPr lang="en-US" sz="2000" dirty="0" err="1" smtClean="0"/>
              <a:t>berubah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5886384" y="2060848"/>
            <a:ext cx="2088232" cy="129614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Total </a:t>
            </a:r>
            <a:r>
              <a:rPr lang="en-US" sz="2000" dirty="0" err="1" smtClean="0"/>
              <a:t>biaya</a:t>
            </a:r>
            <a:r>
              <a:rPr lang="en-US" sz="2000" dirty="0" smtClean="0"/>
              <a:t> </a:t>
            </a:r>
            <a:r>
              <a:rPr lang="en-US" sz="2000" dirty="0" err="1" smtClean="0"/>
              <a:t>berubah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proporsional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5886384" y="4437112"/>
            <a:ext cx="2088232" cy="129614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Biaya per unit tetap dalam batas </a:t>
            </a:r>
            <a:r>
              <a:rPr lang="en-US" sz="2000" dirty="0" err="1" smtClean="0"/>
              <a:t>relevan</a:t>
            </a:r>
            <a:endParaRPr lang="en-US" sz="2000" dirty="0"/>
          </a:p>
        </p:txBody>
      </p:sp>
      <p:cxnSp>
        <p:nvCxnSpPr>
          <p:cNvPr id="10" name="Elbow Connector 9"/>
          <p:cNvCxnSpPr>
            <a:stCxn id="6" idx="3"/>
            <a:endCxn id="7" idx="1"/>
          </p:cNvCxnSpPr>
          <p:nvPr/>
        </p:nvCxnSpPr>
        <p:spPr>
          <a:xfrm flipV="1">
            <a:off x="4374216" y="2708920"/>
            <a:ext cx="1512168" cy="151216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6" idx="3"/>
            <a:endCxn id="8" idx="1"/>
          </p:cNvCxnSpPr>
          <p:nvPr/>
        </p:nvCxnSpPr>
        <p:spPr>
          <a:xfrm>
            <a:off x="4374216" y="4221088"/>
            <a:ext cx="1512168" cy="86409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14282" y="4572008"/>
            <a:ext cx="21431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 smtClean="0"/>
              <a:t>Gambar 4.3</a:t>
            </a:r>
          </a:p>
          <a:p>
            <a:r>
              <a:rPr lang="sv-SE" b="1" dirty="0" smtClean="0"/>
              <a:t>Grafik Total Biaya Variabel dan Biaya Variabel per Unit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2285984" y="1571612"/>
            <a:ext cx="6643734" cy="2298158"/>
            <a:chOff x="2285984" y="1571612"/>
            <a:chExt cx="6643734" cy="229815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131840" y="1988840"/>
              <a:ext cx="0" cy="1584176"/>
            </a:xfrm>
            <a:prstGeom prst="line">
              <a:avLst/>
            </a:prstGeom>
            <a:ln w="317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131840" y="3573016"/>
              <a:ext cx="2448272" cy="0"/>
            </a:xfrm>
            <a:prstGeom prst="line">
              <a:avLst/>
            </a:prstGeom>
            <a:ln w="317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3131840" y="2060848"/>
              <a:ext cx="1800200" cy="1512168"/>
            </a:xfrm>
            <a:prstGeom prst="line">
              <a:avLst/>
            </a:prstGeom>
            <a:ln w="31750"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" name="Elbow Connector 8"/>
            <p:cNvCxnSpPr/>
            <p:nvPr/>
          </p:nvCxnSpPr>
          <p:spPr>
            <a:xfrm>
              <a:off x="3059832" y="2708920"/>
              <a:ext cx="1080120" cy="864096"/>
            </a:xfrm>
            <a:prstGeom prst="bentConnector3">
              <a:avLst>
                <a:gd name="adj1" fmla="val 100542"/>
              </a:avLst>
            </a:prstGeom>
            <a:ln w="317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2571736" y="1571612"/>
              <a:ext cx="150019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/>
                <a:t>B</a:t>
              </a:r>
              <a:r>
                <a:rPr lang="id-ID" sz="2800" dirty="0" smtClean="0"/>
                <a:t>BB</a:t>
              </a:r>
              <a:r>
                <a:rPr lang="en-US" sz="2800" dirty="0" smtClean="0"/>
                <a:t> (</a:t>
              </a:r>
              <a:r>
                <a:rPr lang="en-US" sz="2800" dirty="0" err="1" smtClean="0"/>
                <a:t>Rp</a:t>
              </a:r>
              <a:r>
                <a:rPr lang="en-US" sz="2800" dirty="0" smtClean="0"/>
                <a:t>)</a:t>
              </a:r>
              <a:endParaRPr lang="en-US" sz="2800" dirty="0"/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5000628" y="1571612"/>
              <a:ext cx="392909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 err="1" smtClean="0"/>
                <a:t>Garis</a:t>
              </a:r>
              <a:r>
                <a:rPr lang="en-US" sz="2600" dirty="0" smtClean="0"/>
                <a:t> Total </a:t>
              </a:r>
              <a:r>
                <a:rPr lang="en-US" sz="2600" dirty="0" err="1" smtClean="0"/>
                <a:t>Biaya</a:t>
              </a:r>
              <a:r>
                <a:rPr lang="en-US" sz="2600" dirty="0" smtClean="0"/>
                <a:t> </a:t>
              </a:r>
              <a:r>
                <a:rPr lang="en-US" sz="2600" dirty="0" err="1" smtClean="0"/>
                <a:t>Variabel</a:t>
              </a:r>
              <a:endParaRPr lang="en-US" sz="2600" dirty="0"/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5000628" y="3071810"/>
              <a:ext cx="321471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 smtClean="0"/>
                <a:t>Unit yang </a:t>
              </a:r>
              <a:r>
                <a:rPr lang="en-US" sz="2600" dirty="0" err="1" smtClean="0"/>
                <a:t>Dihasilkan</a:t>
              </a:r>
              <a:endParaRPr lang="en-US" sz="2600" dirty="0"/>
            </a:p>
          </p:txBody>
        </p:sp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2285984" y="2428868"/>
              <a:ext cx="150019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 smtClean="0"/>
                <a:t>10.000.000</a:t>
              </a:r>
              <a:endParaRPr lang="en-US" sz="1600" dirty="0"/>
            </a:p>
          </p:txBody>
        </p:sp>
        <p:sp>
          <p:nvSpPr>
            <p:cNvPr id="18" name="Text Box 11"/>
            <p:cNvSpPr txBox="1">
              <a:spLocks noChangeArrowheads="1"/>
            </p:cNvSpPr>
            <p:nvPr/>
          </p:nvSpPr>
          <p:spPr bwMode="auto">
            <a:xfrm>
              <a:off x="2857488" y="3500438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3214678" y="3500438"/>
              <a:ext cx="64294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100</a:t>
              </a:r>
              <a:endParaRPr lang="en-US" dirty="0"/>
            </a:p>
          </p:txBody>
        </p:sp>
        <p:sp>
          <p:nvSpPr>
            <p:cNvPr id="20" name="Text Box 11"/>
            <p:cNvSpPr txBox="1">
              <a:spLocks noChangeArrowheads="1"/>
            </p:cNvSpPr>
            <p:nvPr/>
          </p:nvSpPr>
          <p:spPr bwMode="auto">
            <a:xfrm>
              <a:off x="3857620" y="3500438"/>
              <a:ext cx="7858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1.000</a:t>
              </a:r>
              <a:endParaRPr lang="en-US" dirty="0"/>
            </a:p>
          </p:txBody>
        </p:sp>
        <p:sp>
          <p:nvSpPr>
            <p:cNvPr id="21" name="Text Box 11"/>
            <p:cNvSpPr txBox="1">
              <a:spLocks noChangeArrowheads="1"/>
            </p:cNvSpPr>
            <p:nvPr/>
          </p:nvSpPr>
          <p:spPr bwMode="auto">
            <a:xfrm>
              <a:off x="4786314" y="3500438"/>
              <a:ext cx="107157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10.000</a:t>
              </a:r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285984" y="4000504"/>
            <a:ext cx="7072362" cy="2298158"/>
            <a:chOff x="2285984" y="4000504"/>
            <a:chExt cx="7072362" cy="2298158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3131840" y="4293096"/>
              <a:ext cx="0" cy="1584176"/>
            </a:xfrm>
            <a:prstGeom prst="line">
              <a:avLst/>
            </a:prstGeom>
            <a:ln w="317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131840" y="5877272"/>
              <a:ext cx="2448272" cy="0"/>
            </a:xfrm>
            <a:prstGeom prst="line">
              <a:avLst/>
            </a:prstGeom>
            <a:ln w="317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131840" y="5157192"/>
              <a:ext cx="2232248" cy="0"/>
            </a:xfrm>
            <a:prstGeom prst="line">
              <a:avLst/>
            </a:prstGeom>
            <a:ln w="317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Text Box 11"/>
            <p:cNvSpPr txBox="1">
              <a:spLocks noChangeArrowheads="1"/>
            </p:cNvSpPr>
            <p:nvPr/>
          </p:nvSpPr>
          <p:spPr bwMode="auto">
            <a:xfrm>
              <a:off x="2428860" y="4000504"/>
              <a:ext cx="150019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/>
                <a:t>B</a:t>
              </a:r>
              <a:r>
                <a:rPr lang="id-ID" sz="2800" dirty="0" smtClean="0"/>
                <a:t>BB</a:t>
              </a:r>
              <a:r>
                <a:rPr lang="en-US" sz="2800" dirty="0" smtClean="0"/>
                <a:t> (</a:t>
              </a:r>
              <a:r>
                <a:rPr lang="en-US" sz="2800" dirty="0" err="1" smtClean="0"/>
                <a:t>Rp</a:t>
              </a:r>
              <a:r>
                <a:rPr lang="en-US" sz="2800" dirty="0" smtClean="0"/>
                <a:t>)</a:t>
              </a:r>
              <a:endParaRPr lang="en-US" sz="2800" dirty="0"/>
            </a:p>
          </p:txBody>
        </p:sp>
        <p:sp>
          <p:nvSpPr>
            <p:cNvPr id="23" name="Text Box 11"/>
            <p:cNvSpPr txBox="1">
              <a:spLocks noChangeArrowheads="1"/>
            </p:cNvSpPr>
            <p:nvPr/>
          </p:nvSpPr>
          <p:spPr bwMode="auto">
            <a:xfrm>
              <a:off x="2285984" y="5000636"/>
              <a:ext cx="100013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10.000</a:t>
              </a:r>
              <a:endParaRPr lang="en-US" dirty="0"/>
            </a:p>
          </p:txBody>
        </p:sp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2928926" y="5857892"/>
              <a:ext cx="2857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25" name="Text Box 11"/>
            <p:cNvSpPr txBox="1">
              <a:spLocks noChangeArrowheads="1"/>
            </p:cNvSpPr>
            <p:nvPr/>
          </p:nvSpPr>
          <p:spPr bwMode="auto">
            <a:xfrm>
              <a:off x="3500430" y="5929330"/>
              <a:ext cx="64294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100</a:t>
              </a:r>
              <a:endParaRPr lang="en-US" dirty="0"/>
            </a:p>
          </p:txBody>
        </p:sp>
        <p:sp>
          <p:nvSpPr>
            <p:cNvPr id="26" name="Text Box 11"/>
            <p:cNvSpPr txBox="1">
              <a:spLocks noChangeArrowheads="1"/>
            </p:cNvSpPr>
            <p:nvPr/>
          </p:nvSpPr>
          <p:spPr bwMode="auto">
            <a:xfrm>
              <a:off x="4214810" y="5929330"/>
              <a:ext cx="7858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1.000</a:t>
              </a:r>
              <a:endParaRPr lang="en-US" dirty="0"/>
            </a:p>
          </p:txBody>
        </p:sp>
        <p:sp>
          <p:nvSpPr>
            <p:cNvPr id="27" name="Text Box 11"/>
            <p:cNvSpPr txBox="1">
              <a:spLocks noChangeArrowheads="1"/>
            </p:cNvSpPr>
            <p:nvPr/>
          </p:nvSpPr>
          <p:spPr bwMode="auto">
            <a:xfrm>
              <a:off x="4929190" y="5929330"/>
              <a:ext cx="9286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10.000</a:t>
              </a:r>
              <a:endParaRPr lang="en-US" dirty="0"/>
            </a:p>
          </p:txBody>
        </p:sp>
        <p:sp>
          <p:nvSpPr>
            <p:cNvPr id="28" name="Text Box 11"/>
            <p:cNvSpPr txBox="1">
              <a:spLocks noChangeArrowheads="1"/>
            </p:cNvSpPr>
            <p:nvPr/>
          </p:nvSpPr>
          <p:spPr bwMode="auto">
            <a:xfrm>
              <a:off x="5429256" y="4929198"/>
              <a:ext cx="392909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dirty="0" err="1" smtClean="0"/>
                <a:t>Garis</a:t>
              </a:r>
              <a:r>
                <a:rPr lang="en-US" sz="2200" dirty="0" smtClean="0"/>
                <a:t> </a:t>
              </a:r>
              <a:r>
                <a:rPr lang="en-US" sz="2200" dirty="0" err="1" smtClean="0"/>
                <a:t>Biaya</a:t>
              </a:r>
              <a:r>
                <a:rPr lang="en-US" sz="2200" dirty="0" smtClean="0"/>
                <a:t> </a:t>
              </a:r>
              <a:r>
                <a:rPr lang="en-US" sz="2200" dirty="0" err="1" smtClean="0"/>
                <a:t>Variabel</a:t>
              </a:r>
              <a:r>
                <a:rPr lang="en-US" sz="2200" dirty="0" smtClean="0"/>
                <a:t> per Unit</a:t>
              </a:r>
              <a:endParaRPr lang="en-US" sz="2200" dirty="0"/>
            </a:p>
          </p:txBody>
        </p:sp>
        <p:sp>
          <p:nvSpPr>
            <p:cNvPr id="29" name="Text Box 11"/>
            <p:cNvSpPr txBox="1">
              <a:spLocks noChangeArrowheads="1"/>
            </p:cNvSpPr>
            <p:nvPr/>
          </p:nvSpPr>
          <p:spPr bwMode="auto">
            <a:xfrm>
              <a:off x="5214942" y="5500702"/>
              <a:ext cx="321471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/>
                <a:t>Unit yang </a:t>
              </a:r>
              <a:r>
                <a:rPr lang="en-US" sz="2400" dirty="0" err="1" smtClean="0"/>
                <a:t>Dihasilkan</a:t>
              </a:r>
              <a:endParaRPr lang="en-US" sz="2400" dirty="0"/>
            </a:p>
          </p:txBody>
        </p:sp>
      </p:grp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643050"/>
            <a:ext cx="1600200" cy="5105400"/>
          </a:xfrm>
        </p:spPr>
        <p:txBody>
          <a:bodyPr>
            <a:noAutofit/>
          </a:bodyPr>
          <a:lstStyle/>
          <a:p>
            <a:r>
              <a:rPr lang="en-US" sz="2000" b="1" dirty="0" err="1" smtClean="0">
                <a:latin typeface="+mj-lt"/>
              </a:rPr>
              <a:t>Tujuan</a:t>
            </a:r>
            <a:r>
              <a:rPr lang="en-US" sz="2000" b="1" dirty="0" smtClean="0">
                <a:latin typeface="+mj-lt"/>
              </a:rPr>
              <a:t> 4</a:t>
            </a:r>
          </a:p>
          <a:p>
            <a:r>
              <a:rPr lang="en-US" sz="2000" dirty="0" err="1" smtClean="0">
                <a:latin typeface="+mj-lt"/>
              </a:rPr>
              <a:t>Definisi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biaya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variabel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teknis</a:t>
            </a:r>
            <a:r>
              <a:rPr lang="en-US" sz="2000" dirty="0" smtClean="0">
                <a:latin typeface="+mj-lt"/>
              </a:rPr>
              <a:t> (</a:t>
            </a:r>
            <a:r>
              <a:rPr lang="en-US" sz="2000" i="1" dirty="0" smtClean="0">
                <a:latin typeface="+mj-lt"/>
              </a:rPr>
              <a:t>engineered variable cost) </a:t>
            </a:r>
            <a:r>
              <a:rPr lang="en-US" sz="2000" i="1" dirty="0" err="1" smtClean="0">
                <a:latin typeface="+mj-lt"/>
              </a:rPr>
              <a:t>dan</a:t>
            </a:r>
            <a:r>
              <a:rPr lang="en-US" sz="2000" i="1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biaya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variabel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diskresioner</a:t>
            </a:r>
            <a:r>
              <a:rPr lang="en-US" sz="2000" dirty="0" smtClean="0">
                <a:latin typeface="+mj-lt"/>
              </a:rPr>
              <a:t> (</a:t>
            </a:r>
            <a:r>
              <a:rPr lang="en-US" sz="2000" i="1" dirty="0" smtClean="0">
                <a:latin typeface="+mj-lt"/>
              </a:rPr>
              <a:t>discretionary variable costs), </a:t>
            </a:r>
            <a:r>
              <a:rPr lang="en-US" sz="2000" dirty="0" err="1" smtClean="0">
                <a:latin typeface="+mj-lt"/>
              </a:rPr>
              <a:t>serta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contohnya</a:t>
            </a:r>
            <a:r>
              <a:rPr lang="en-US" sz="2000" dirty="0" smtClean="0">
                <a:latin typeface="+mj-lt"/>
              </a:rPr>
              <a:t>.</a:t>
            </a:r>
            <a:endParaRPr lang="en-US" sz="20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5984" y="2000240"/>
            <a:ext cx="6000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dirty="0" smtClean="0"/>
              <a:t>B</a:t>
            </a:r>
            <a:r>
              <a:rPr lang="en-US" sz="2400" dirty="0" err="1" smtClean="0"/>
              <a:t>iaya</a:t>
            </a:r>
            <a:r>
              <a:rPr lang="en-US" sz="2400" dirty="0" smtClean="0"/>
              <a:t> </a:t>
            </a:r>
            <a:r>
              <a:rPr lang="en-US" sz="2400" dirty="0" err="1" smtClean="0"/>
              <a:t>variabel</a:t>
            </a:r>
            <a:r>
              <a:rPr lang="id-ID" sz="2400" dirty="0" smtClean="0"/>
              <a:t> dapat bibagi menjadi dua:</a:t>
            </a:r>
            <a:endParaRPr lang="en-US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2885090" y="3000372"/>
            <a:ext cx="5616000" cy="936000"/>
            <a:chOff x="2500299" y="2500306"/>
            <a:chExt cx="6331764" cy="1143008"/>
          </a:xfrm>
        </p:grpSpPr>
        <p:grpSp>
          <p:nvGrpSpPr>
            <p:cNvPr id="7" name="Group 6"/>
            <p:cNvGrpSpPr/>
            <p:nvPr/>
          </p:nvGrpSpPr>
          <p:grpSpPr>
            <a:xfrm>
              <a:off x="2857488" y="2500306"/>
              <a:ext cx="5974575" cy="1143008"/>
              <a:chOff x="1462816" y="1329"/>
              <a:chExt cx="4053840" cy="1766947"/>
            </a:xfrm>
          </p:grpSpPr>
          <p:sp>
            <p:nvSpPr>
              <p:cNvPr id="13" name="Pentagon 12"/>
              <p:cNvSpPr/>
              <p:nvPr/>
            </p:nvSpPr>
            <p:spPr>
              <a:xfrm rot="10800000">
                <a:off x="1462816" y="1329"/>
                <a:ext cx="4053840" cy="1766947"/>
              </a:xfrm>
              <a:prstGeom prst="homePlat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</p:sp>
          <p:sp>
            <p:nvSpPr>
              <p:cNvPr id="14" name="Pentagon 4"/>
              <p:cNvSpPr/>
              <p:nvPr/>
            </p:nvSpPr>
            <p:spPr>
              <a:xfrm>
                <a:off x="1705175" y="1329"/>
                <a:ext cx="3811481" cy="176694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79175" tIns="114300" rIns="213360" bIns="114300" numCol="1" spcCol="1270" anchor="ctr" anchorCtr="0">
                <a:noAutofit/>
              </a:bodyPr>
              <a:lstStyle/>
              <a:p>
                <a:pPr lvl="0" algn="l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kern="1200" dirty="0" err="1" smtClean="0"/>
                  <a:t>Biaya</a:t>
                </a:r>
                <a:r>
                  <a:rPr lang="en-US" sz="2800" kern="1200" dirty="0" smtClean="0"/>
                  <a:t> </a:t>
                </a:r>
                <a:r>
                  <a:rPr lang="en-US" sz="2800" kern="1200" dirty="0" err="1" smtClean="0"/>
                  <a:t>Variabel</a:t>
                </a:r>
                <a:r>
                  <a:rPr lang="en-US" sz="2800" kern="1200" dirty="0" smtClean="0"/>
                  <a:t> </a:t>
                </a:r>
                <a:r>
                  <a:rPr lang="en-US" sz="2800" kern="1200" dirty="0" err="1" smtClean="0"/>
                  <a:t>Teknis</a:t>
                </a:r>
                <a:r>
                  <a:rPr lang="en-US" sz="2800" kern="1200" dirty="0" smtClean="0"/>
                  <a:t> (</a:t>
                </a:r>
                <a:r>
                  <a:rPr lang="en-US" sz="2800" i="1" kern="1200" dirty="0" smtClean="0"/>
                  <a:t>Engineered Variable Cost</a:t>
                </a:r>
                <a:r>
                  <a:rPr lang="en-US" sz="2800" kern="1200" dirty="0" smtClean="0"/>
                  <a:t>)</a:t>
                </a:r>
                <a:endParaRPr lang="en-US" sz="2800" kern="1200" dirty="0"/>
              </a:p>
            </p:txBody>
          </p:sp>
        </p:grpSp>
        <p:sp>
          <p:nvSpPr>
            <p:cNvPr id="8" name="Oval 7"/>
            <p:cNvSpPr/>
            <p:nvPr/>
          </p:nvSpPr>
          <p:spPr>
            <a:xfrm>
              <a:off x="2500299" y="2510931"/>
              <a:ext cx="1071570" cy="106094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6" name="Group 15"/>
          <p:cNvGrpSpPr/>
          <p:nvPr/>
        </p:nvGrpSpPr>
        <p:grpSpPr>
          <a:xfrm>
            <a:off x="2885089" y="4214818"/>
            <a:ext cx="5616000" cy="936000"/>
            <a:chOff x="2500299" y="2500306"/>
            <a:chExt cx="6331764" cy="1143008"/>
          </a:xfrm>
        </p:grpSpPr>
        <p:grpSp>
          <p:nvGrpSpPr>
            <p:cNvPr id="17" name="Group 6"/>
            <p:cNvGrpSpPr/>
            <p:nvPr/>
          </p:nvGrpSpPr>
          <p:grpSpPr>
            <a:xfrm>
              <a:off x="2857488" y="2500306"/>
              <a:ext cx="5974575" cy="1143008"/>
              <a:chOff x="1462816" y="1329"/>
              <a:chExt cx="4053840" cy="1766947"/>
            </a:xfrm>
          </p:grpSpPr>
          <p:sp>
            <p:nvSpPr>
              <p:cNvPr id="19" name="Pentagon 18"/>
              <p:cNvSpPr/>
              <p:nvPr/>
            </p:nvSpPr>
            <p:spPr>
              <a:xfrm rot="10800000">
                <a:off x="1462816" y="1329"/>
                <a:ext cx="4053840" cy="1766947"/>
              </a:xfrm>
              <a:prstGeom prst="homePlat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</p:sp>
          <p:sp>
            <p:nvSpPr>
              <p:cNvPr id="20" name="Pentagon 4"/>
              <p:cNvSpPr/>
              <p:nvPr/>
            </p:nvSpPr>
            <p:spPr>
              <a:xfrm>
                <a:off x="1705175" y="1329"/>
                <a:ext cx="3811481" cy="176694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79175" tIns="114300" rIns="213360" bIns="114300" numCol="1" spcCol="1270" anchor="ctr" anchorCtr="0">
                <a:noAutofit/>
              </a:bodyPr>
              <a:lstStyle/>
              <a:p>
                <a:pPr lvl="0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dirty="0" err="1" smtClean="0"/>
                  <a:t>Biaya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Variabel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Diskresioner</a:t>
                </a:r>
                <a:r>
                  <a:rPr lang="en-US" sz="2800" dirty="0" smtClean="0"/>
                  <a:t> (</a:t>
                </a:r>
                <a:r>
                  <a:rPr lang="en-US" sz="2800" i="1" dirty="0" smtClean="0"/>
                  <a:t>Discretionary Variable Cost</a:t>
                </a:r>
                <a:r>
                  <a:rPr lang="en-US" sz="2800" dirty="0" smtClean="0"/>
                  <a:t>)</a:t>
                </a:r>
                <a:endParaRPr lang="en-US" sz="2800" dirty="0"/>
              </a:p>
            </p:txBody>
          </p:sp>
        </p:grpSp>
        <p:sp>
          <p:nvSpPr>
            <p:cNvPr id="18" name="Oval 17"/>
            <p:cNvSpPr/>
            <p:nvPr/>
          </p:nvSpPr>
          <p:spPr>
            <a:xfrm>
              <a:off x="2500299" y="2510931"/>
              <a:ext cx="1071570" cy="106094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1785926"/>
            <a:ext cx="3143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/>
              <a:t>Biaya Tetap </a:t>
            </a:r>
          </a:p>
          <a:p>
            <a:r>
              <a:rPr lang="id-ID" sz="2800" b="1" dirty="0" smtClean="0"/>
              <a:t>(Fixed Cost)</a:t>
            </a:r>
            <a:endParaRPr lang="en-US" sz="2800" b="1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2"/>
          </p:nvPr>
        </p:nvSpPr>
        <p:spPr>
          <a:xfrm>
            <a:off x="428596" y="2857496"/>
            <a:ext cx="1600200" cy="2390780"/>
          </a:xfrm>
        </p:spPr>
        <p:txBody>
          <a:bodyPr>
            <a:normAutofit/>
          </a:bodyPr>
          <a:lstStyle/>
          <a:p>
            <a:r>
              <a:rPr lang="en-US" sz="2000" b="1" dirty="0" err="1" smtClean="0">
                <a:latin typeface="+mj-lt"/>
              </a:rPr>
              <a:t>Tujuan</a:t>
            </a:r>
            <a:r>
              <a:rPr lang="en-US" sz="2000" b="1" dirty="0" smtClean="0">
                <a:latin typeface="+mj-lt"/>
              </a:rPr>
              <a:t> 3</a:t>
            </a:r>
          </a:p>
          <a:p>
            <a:r>
              <a:rPr lang="en-US" sz="2000" dirty="0" err="1" smtClean="0">
                <a:latin typeface="+mj-lt"/>
              </a:rPr>
              <a:t>Definisi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dirty="0" err="1" smtClean="0">
                <a:latin typeface="+mj-lt"/>
              </a:rPr>
              <a:t>contoh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dirty="0" err="1" smtClean="0">
                <a:latin typeface="+mj-lt"/>
              </a:rPr>
              <a:t>dan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gambar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grafik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biaya</a:t>
            </a:r>
            <a:r>
              <a:rPr lang="en-US" sz="2000" dirty="0" smtClean="0">
                <a:latin typeface="+mj-lt"/>
              </a:rPr>
              <a:t> </a:t>
            </a:r>
            <a:r>
              <a:rPr lang="id-ID" sz="2000" dirty="0" smtClean="0">
                <a:latin typeface="+mj-lt"/>
              </a:rPr>
              <a:t>tetap</a:t>
            </a:r>
            <a:endParaRPr lang="en-US" sz="2000" dirty="0">
              <a:latin typeface="+mj-lt"/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sz="quarter" idx="19"/>
          </p:nvPr>
        </p:nvSpPr>
        <p:spPr>
          <a:xfrm>
            <a:off x="2357422" y="2643182"/>
            <a:ext cx="6500858" cy="274797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sz="2800" dirty="0" err="1" smtClean="0">
                <a:latin typeface="+mj-lt"/>
              </a:rPr>
              <a:t>Biaya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tetap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adalah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biaya</a:t>
            </a:r>
            <a:r>
              <a:rPr lang="en-US" sz="2800" dirty="0" smtClean="0">
                <a:latin typeface="+mj-lt"/>
              </a:rPr>
              <a:t> yang </a:t>
            </a:r>
            <a:r>
              <a:rPr lang="en-US" sz="2800" dirty="0" err="1" smtClean="0">
                <a:latin typeface="+mj-lt"/>
              </a:rPr>
              <a:t>jumlahnya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tetap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dalam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batas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relevan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tertentu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tanpa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dipengaruhi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oleh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perubahan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i="1" dirty="0" smtClean="0">
                <a:latin typeface="+mj-lt"/>
              </a:rPr>
              <a:t>output driver </a:t>
            </a:r>
            <a:r>
              <a:rPr lang="en-US" sz="2800" i="1" dirty="0" err="1" smtClean="0">
                <a:latin typeface="+mj-lt"/>
              </a:rPr>
              <a:t>aktivitas</a:t>
            </a:r>
            <a:r>
              <a:rPr lang="en-US" sz="2800" i="1" dirty="0" smtClean="0">
                <a:latin typeface="+mj-lt"/>
              </a:rPr>
              <a:t>, </a:t>
            </a:r>
            <a:r>
              <a:rPr lang="en-US" sz="2800" dirty="0" err="1" smtClean="0">
                <a:latin typeface="+mj-lt"/>
              </a:rPr>
              <a:t>sedangkan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biaya</a:t>
            </a:r>
            <a:r>
              <a:rPr lang="en-US" sz="2800" dirty="0" smtClean="0">
                <a:latin typeface="+mj-lt"/>
              </a:rPr>
              <a:t> per </a:t>
            </a:r>
            <a:r>
              <a:rPr lang="en-US" sz="2800" dirty="0" err="1" smtClean="0">
                <a:latin typeface="+mj-lt"/>
              </a:rPr>
              <a:t>unitnya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berubah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berbanding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terbalik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dengan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perubahan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i="1" dirty="0" smtClean="0">
                <a:latin typeface="+mj-lt"/>
              </a:rPr>
              <a:t>output driver </a:t>
            </a:r>
            <a:r>
              <a:rPr lang="en-US" sz="2800" dirty="0" err="1" smtClean="0">
                <a:latin typeface="+mj-lt"/>
              </a:rPr>
              <a:t>aktivitas</a:t>
            </a:r>
            <a:r>
              <a:rPr lang="en-US" sz="2800" dirty="0" smtClean="0">
                <a:latin typeface="+mj-lt"/>
              </a:rPr>
              <a:t>.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15616" y="5500702"/>
            <a:ext cx="3408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GAMBAR 4.4 </a:t>
            </a:r>
            <a:r>
              <a:rPr lang="sv-SE" dirty="0" smtClean="0"/>
              <a:t>Perilaku Bia</a:t>
            </a:r>
            <a:r>
              <a:rPr lang="id-ID" dirty="0" smtClean="0"/>
              <a:t>ya Tetap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83768" y="3356992"/>
            <a:ext cx="1944216" cy="122413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/>
              <a:t>Output driver </a:t>
            </a:r>
            <a:r>
              <a:rPr lang="en-US" sz="2000" i="1" dirty="0" err="1" smtClean="0"/>
              <a:t>aktivitas</a:t>
            </a:r>
            <a:endParaRPr lang="en-US" sz="2000" i="1" dirty="0" smtClean="0"/>
          </a:p>
          <a:p>
            <a:pPr algn="ctr"/>
            <a:r>
              <a:rPr lang="en-US" sz="2000" dirty="0" err="1" smtClean="0"/>
              <a:t>berubah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6732240" y="1988840"/>
            <a:ext cx="1944216" cy="122413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Total </a:t>
            </a:r>
            <a:r>
              <a:rPr lang="en-US" sz="2000" dirty="0" err="1" smtClean="0"/>
              <a:t>biaya</a:t>
            </a:r>
            <a:r>
              <a:rPr lang="en-US" sz="2000" dirty="0" smtClean="0"/>
              <a:t> </a:t>
            </a:r>
            <a:r>
              <a:rPr lang="en-US" sz="2000" dirty="0" err="1" smtClean="0"/>
              <a:t>tetap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endParaRPr lang="en-US" sz="2000" dirty="0" smtClean="0"/>
          </a:p>
          <a:p>
            <a:pPr algn="ctr"/>
            <a:r>
              <a:rPr lang="en-US" sz="2000" dirty="0" err="1" smtClean="0"/>
              <a:t>batas</a:t>
            </a:r>
            <a:r>
              <a:rPr lang="en-US" sz="2000" dirty="0" smtClean="0"/>
              <a:t> </a:t>
            </a:r>
            <a:r>
              <a:rPr lang="en-US" sz="2000" dirty="0" err="1" smtClean="0"/>
              <a:t>relevan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6732240" y="4509120"/>
            <a:ext cx="1944216" cy="122413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Biaya</a:t>
            </a:r>
            <a:r>
              <a:rPr lang="en-US" sz="2000" dirty="0" smtClean="0"/>
              <a:t> per unit </a:t>
            </a:r>
            <a:r>
              <a:rPr lang="en-US" sz="2000" dirty="0" err="1" smtClean="0"/>
              <a:t>berubah</a:t>
            </a:r>
            <a:endParaRPr lang="en-US" sz="2000" dirty="0" smtClean="0"/>
          </a:p>
          <a:p>
            <a:pPr algn="ctr"/>
            <a:r>
              <a:rPr lang="en-US" sz="2000" dirty="0" err="1" smtClean="0"/>
              <a:t>berbanding</a:t>
            </a:r>
            <a:r>
              <a:rPr lang="en-US" sz="2000" dirty="0" smtClean="0"/>
              <a:t> </a:t>
            </a:r>
            <a:r>
              <a:rPr lang="en-US" sz="2000" dirty="0" err="1" smtClean="0"/>
              <a:t>terbalik</a:t>
            </a:r>
            <a:endParaRPr lang="en-US" sz="2000" dirty="0"/>
          </a:p>
        </p:txBody>
      </p:sp>
      <p:cxnSp>
        <p:nvCxnSpPr>
          <p:cNvPr id="11" name="Shape 10"/>
          <p:cNvCxnSpPr>
            <a:stCxn id="7" idx="0"/>
            <a:endCxn id="8" idx="1"/>
          </p:cNvCxnSpPr>
          <p:nvPr/>
        </p:nvCxnSpPr>
        <p:spPr>
          <a:xfrm rot="5400000" flipH="1" flipV="1">
            <a:off x="4716016" y="1340768"/>
            <a:ext cx="756084" cy="3276364"/>
          </a:xfrm>
          <a:prstGeom prst="bentConnector2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hape 12"/>
          <p:cNvCxnSpPr>
            <a:stCxn id="7" idx="2"/>
            <a:endCxn id="9" idx="1"/>
          </p:cNvCxnSpPr>
          <p:nvPr/>
        </p:nvCxnSpPr>
        <p:spPr>
          <a:xfrm rot="16200000" flipH="1">
            <a:off x="4824028" y="3212976"/>
            <a:ext cx="540060" cy="3276364"/>
          </a:xfrm>
          <a:prstGeom prst="bentConnector2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720" y="2214554"/>
            <a:ext cx="17145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 smtClean="0"/>
              <a:t>GAMBAR 4.5 </a:t>
            </a:r>
            <a:r>
              <a:rPr lang="sv-SE" sz="2000" dirty="0" smtClean="0"/>
              <a:t>Grafik Total Biaya </a:t>
            </a:r>
            <a:r>
              <a:rPr lang="id-ID" sz="2000" dirty="0" smtClean="0"/>
              <a:t>Tetap</a:t>
            </a:r>
            <a:r>
              <a:rPr lang="sv-SE" sz="2000" dirty="0" smtClean="0"/>
              <a:t> dan Biaya </a:t>
            </a:r>
            <a:r>
              <a:rPr lang="id-ID" sz="2000" dirty="0" smtClean="0"/>
              <a:t>Tetap </a:t>
            </a:r>
            <a:r>
              <a:rPr lang="sv-SE" sz="2000" dirty="0" smtClean="0"/>
              <a:t>per Unit</a:t>
            </a:r>
            <a:endParaRPr lang="en-US" sz="2000" dirty="0"/>
          </a:p>
        </p:txBody>
      </p:sp>
      <p:grpSp>
        <p:nvGrpSpPr>
          <p:cNvPr id="56" name="Group 55"/>
          <p:cNvGrpSpPr/>
          <p:nvPr/>
        </p:nvGrpSpPr>
        <p:grpSpPr>
          <a:xfrm>
            <a:off x="2214546" y="1571612"/>
            <a:ext cx="6643734" cy="2298158"/>
            <a:chOff x="2214546" y="1571612"/>
            <a:chExt cx="6643734" cy="229815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131840" y="1928802"/>
              <a:ext cx="0" cy="15841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131840" y="3512978"/>
              <a:ext cx="31680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131840" y="2792898"/>
              <a:ext cx="3060000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4929190" y="3500438"/>
              <a:ext cx="85725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1.000</a:t>
              </a:r>
              <a:endParaRPr lang="en-US" dirty="0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4286248" y="3500438"/>
              <a:ext cx="5715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100</a:t>
              </a:r>
              <a:endParaRPr lang="en-US" dirty="0"/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5500694" y="3500438"/>
              <a:ext cx="107157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10.000</a:t>
              </a:r>
              <a:endParaRPr lang="en-US" dirty="0"/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3643306" y="3500438"/>
              <a:ext cx="5715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3000364" y="3500438"/>
              <a:ext cx="35719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2214546" y="2631040"/>
              <a:ext cx="107157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500.000</a:t>
              </a:r>
              <a:endParaRPr lang="en-US" dirty="0"/>
            </a:p>
          </p:txBody>
        </p:sp>
        <p:sp>
          <p:nvSpPr>
            <p:cNvPr id="38" name="Text Box 11"/>
            <p:cNvSpPr txBox="1">
              <a:spLocks noChangeArrowheads="1"/>
            </p:cNvSpPr>
            <p:nvPr/>
          </p:nvSpPr>
          <p:spPr bwMode="auto">
            <a:xfrm>
              <a:off x="2571736" y="1571612"/>
              <a:ext cx="378621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 smtClean="0"/>
                <a:t>Beban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Penyusutan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Mesin</a:t>
              </a:r>
              <a:r>
                <a:rPr lang="en-US" sz="2400" dirty="0" smtClean="0"/>
                <a:t> (</a:t>
              </a:r>
              <a:r>
                <a:rPr lang="en-US" sz="2400" dirty="0" err="1" smtClean="0"/>
                <a:t>Rp</a:t>
              </a:r>
              <a:r>
                <a:rPr lang="en-US" sz="2400" dirty="0" smtClean="0"/>
                <a:t>)</a:t>
              </a:r>
              <a:endParaRPr lang="en-US" sz="2400" dirty="0"/>
            </a:p>
          </p:txBody>
        </p:sp>
        <p:sp>
          <p:nvSpPr>
            <p:cNvPr id="39" name="Text Box 11"/>
            <p:cNvSpPr txBox="1">
              <a:spLocks noChangeArrowheads="1"/>
            </p:cNvSpPr>
            <p:nvPr/>
          </p:nvSpPr>
          <p:spPr bwMode="auto">
            <a:xfrm>
              <a:off x="5072066" y="2428868"/>
              <a:ext cx="378621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 smtClean="0"/>
                <a:t>Garis</a:t>
              </a:r>
              <a:r>
                <a:rPr lang="en-US" sz="2400" dirty="0" smtClean="0"/>
                <a:t> Total </a:t>
              </a:r>
              <a:r>
                <a:rPr lang="en-US" sz="2400" dirty="0" err="1" smtClean="0"/>
                <a:t>Biaya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Tetap</a:t>
              </a:r>
              <a:endParaRPr lang="en-US" sz="2400" dirty="0"/>
            </a:p>
          </p:txBody>
        </p:sp>
        <p:sp>
          <p:nvSpPr>
            <p:cNvPr id="40" name="Text Box 11"/>
            <p:cNvSpPr txBox="1">
              <a:spLocks noChangeArrowheads="1"/>
            </p:cNvSpPr>
            <p:nvPr/>
          </p:nvSpPr>
          <p:spPr bwMode="auto">
            <a:xfrm>
              <a:off x="5357786" y="3071810"/>
              <a:ext cx="278611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/>
                <a:t>Unit yang </a:t>
              </a:r>
              <a:r>
                <a:rPr lang="en-US" sz="2400" dirty="0" err="1" smtClean="0"/>
                <a:t>Dihasilkan</a:t>
              </a:r>
              <a:endParaRPr lang="en-US" sz="2400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000232" y="4143380"/>
            <a:ext cx="6858048" cy="2357454"/>
            <a:chOff x="2000232" y="3857628"/>
            <a:chExt cx="6858048" cy="2357454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131840" y="4214818"/>
              <a:ext cx="0" cy="1692000"/>
            </a:xfrm>
            <a:prstGeom prst="line">
              <a:avLst/>
            </a:prstGeom>
            <a:ln w="317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131840" y="5877272"/>
              <a:ext cx="3528000" cy="0"/>
            </a:xfrm>
            <a:prstGeom prst="line">
              <a:avLst/>
            </a:prstGeom>
            <a:ln w="317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143240" y="4643446"/>
              <a:ext cx="3000396" cy="1000132"/>
            </a:xfrm>
            <a:prstGeom prst="line">
              <a:avLst/>
            </a:prstGeom>
            <a:ln w="317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1" name="Text Box 11"/>
            <p:cNvSpPr txBox="1">
              <a:spLocks noChangeArrowheads="1"/>
            </p:cNvSpPr>
            <p:nvPr/>
          </p:nvSpPr>
          <p:spPr bwMode="auto">
            <a:xfrm>
              <a:off x="4857752" y="5845750"/>
              <a:ext cx="85725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1.000</a:t>
              </a:r>
              <a:endParaRPr lang="en-US" dirty="0"/>
            </a:p>
          </p:txBody>
        </p:sp>
        <p:sp>
          <p:nvSpPr>
            <p:cNvPr id="32" name="Text Box 11"/>
            <p:cNvSpPr txBox="1">
              <a:spLocks noChangeArrowheads="1"/>
            </p:cNvSpPr>
            <p:nvPr/>
          </p:nvSpPr>
          <p:spPr bwMode="auto">
            <a:xfrm>
              <a:off x="4214810" y="5845750"/>
              <a:ext cx="5715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100</a:t>
              </a:r>
              <a:endParaRPr lang="en-US" dirty="0"/>
            </a:p>
          </p:txBody>
        </p:sp>
        <p:sp>
          <p:nvSpPr>
            <p:cNvPr id="33" name="Text Box 11"/>
            <p:cNvSpPr txBox="1">
              <a:spLocks noChangeArrowheads="1"/>
            </p:cNvSpPr>
            <p:nvPr/>
          </p:nvSpPr>
          <p:spPr bwMode="auto">
            <a:xfrm>
              <a:off x="5429256" y="5845750"/>
              <a:ext cx="107157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10.000</a:t>
              </a:r>
              <a:endParaRPr lang="en-US" dirty="0"/>
            </a:p>
          </p:txBody>
        </p:sp>
        <p:sp>
          <p:nvSpPr>
            <p:cNvPr id="34" name="Text Box 11"/>
            <p:cNvSpPr txBox="1">
              <a:spLocks noChangeArrowheads="1"/>
            </p:cNvSpPr>
            <p:nvPr/>
          </p:nvSpPr>
          <p:spPr bwMode="auto">
            <a:xfrm>
              <a:off x="3571868" y="5845750"/>
              <a:ext cx="5715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35" name="Text Box 11"/>
            <p:cNvSpPr txBox="1">
              <a:spLocks noChangeArrowheads="1"/>
            </p:cNvSpPr>
            <p:nvPr/>
          </p:nvSpPr>
          <p:spPr bwMode="auto">
            <a:xfrm>
              <a:off x="2928926" y="5845750"/>
              <a:ext cx="35719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6" name="Text Box 11"/>
            <p:cNvSpPr txBox="1">
              <a:spLocks noChangeArrowheads="1"/>
            </p:cNvSpPr>
            <p:nvPr/>
          </p:nvSpPr>
          <p:spPr bwMode="auto">
            <a:xfrm>
              <a:off x="2714612" y="5429264"/>
              <a:ext cx="50006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50</a:t>
              </a:r>
              <a:endParaRPr lang="en-US" dirty="0"/>
            </a:p>
          </p:txBody>
        </p:sp>
        <p:sp>
          <p:nvSpPr>
            <p:cNvPr id="37" name="Text Box 11"/>
            <p:cNvSpPr txBox="1">
              <a:spLocks noChangeArrowheads="1"/>
            </p:cNvSpPr>
            <p:nvPr/>
          </p:nvSpPr>
          <p:spPr bwMode="auto">
            <a:xfrm>
              <a:off x="2285984" y="4929198"/>
              <a:ext cx="7858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5.000</a:t>
              </a:r>
              <a:endParaRPr lang="en-US" dirty="0"/>
            </a:p>
          </p:txBody>
        </p:sp>
        <p:sp>
          <p:nvSpPr>
            <p:cNvPr id="41" name="Text Box 11"/>
            <p:cNvSpPr txBox="1">
              <a:spLocks noChangeArrowheads="1"/>
            </p:cNvSpPr>
            <p:nvPr/>
          </p:nvSpPr>
          <p:spPr bwMode="auto">
            <a:xfrm>
              <a:off x="2000232" y="3857628"/>
              <a:ext cx="378621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 smtClean="0"/>
                <a:t>Beban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Penyusutan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Mesin</a:t>
              </a:r>
              <a:r>
                <a:rPr lang="en-US" sz="2400" dirty="0" smtClean="0"/>
                <a:t> (</a:t>
              </a:r>
              <a:r>
                <a:rPr lang="en-US" sz="2400" dirty="0" err="1" smtClean="0"/>
                <a:t>Rp</a:t>
              </a:r>
              <a:r>
                <a:rPr lang="en-US" sz="2400" dirty="0" smtClean="0"/>
                <a:t>)</a:t>
              </a:r>
              <a:endParaRPr lang="en-US" sz="2400" dirty="0"/>
            </a:p>
          </p:txBody>
        </p:sp>
        <p:sp>
          <p:nvSpPr>
            <p:cNvPr id="42" name="Text Box 11"/>
            <p:cNvSpPr txBox="1">
              <a:spLocks noChangeArrowheads="1"/>
            </p:cNvSpPr>
            <p:nvPr/>
          </p:nvSpPr>
          <p:spPr bwMode="auto">
            <a:xfrm>
              <a:off x="5714976" y="5143512"/>
              <a:ext cx="300042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err="1" smtClean="0"/>
                <a:t>Garis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Biaya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Tetap</a:t>
              </a:r>
              <a:r>
                <a:rPr lang="en-US" sz="2000" dirty="0" smtClean="0"/>
                <a:t> per Unit</a:t>
              </a:r>
              <a:endParaRPr lang="en-US" sz="2000" dirty="0"/>
            </a:p>
          </p:txBody>
        </p:sp>
        <p:sp>
          <p:nvSpPr>
            <p:cNvPr id="43" name="Text Box 11"/>
            <p:cNvSpPr txBox="1">
              <a:spLocks noChangeArrowheads="1"/>
            </p:cNvSpPr>
            <p:nvPr/>
          </p:nvSpPr>
          <p:spPr bwMode="auto">
            <a:xfrm>
              <a:off x="6438880" y="5500702"/>
              <a:ext cx="24194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Unit yang </a:t>
              </a:r>
              <a:r>
                <a:rPr lang="en-US" sz="2000" dirty="0" err="1" smtClean="0"/>
                <a:t>Dihasilkan</a:t>
              </a:r>
              <a:endParaRPr lang="en-US" sz="2000" dirty="0"/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3143240" y="5143512"/>
              <a:ext cx="1285884" cy="1588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3970848" y="5530350"/>
              <a:ext cx="916552" cy="1588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3071802" y="5572140"/>
              <a:ext cx="2928958" cy="1588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endCxn id="33" idx="0"/>
            </p:cNvCxnSpPr>
            <p:nvPr/>
          </p:nvCxnSpPr>
          <p:spPr>
            <a:xfrm rot="5400000">
              <a:off x="5863955" y="5708945"/>
              <a:ext cx="273610" cy="0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28596" y="1752600"/>
            <a:ext cx="1928826" cy="4105292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US" sz="2000" b="1" dirty="0" err="1" smtClean="0">
                <a:latin typeface="+mj-lt"/>
              </a:rPr>
              <a:t>Tujuan</a:t>
            </a:r>
            <a:r>
              <a:rPr lang="en-US" sz="2000" b="1" dirty="0" smtClean="0">
                <a:latin typeface="+mj-lt"/>
              </a:rPr>
              <a:t> 6</a:t>
            </a:r>
          </a:p>
          <a:p>
            <a:pPr>
              <a:spcAft>
                <a:spcPts val="0"/>
              </a:spcAft>
            </a:pPr>
            <a:r>
              <a:rPr lang="en-US" sz="2000" dirty="0" err="1" smtClean="0">
                <a:latin typeface="+mj-lt"/>
              </a:rPr>
              <a:t>Definisi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biaya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tetap</a:t>
            </a:r>
            <a:r>
              <a:rPr lang="en-US" sz="2000" dirty="0" smtClean="0">
                <a:latin typeface="+mj-lt"/>
              </a:rPr>
              <a:t> yang </a:t>
            </a:r>
            <a:r>
              <a:rPr lang="en-US" sz="2000" dirty="0" err="1" smtClean="0">
                <a:latin typeface="+mj-lt"/>
              </a:rPr>
              <a:t>sudah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dikomitmenkan</a:t>
            </a:r>
            <a:r>
              <a:rPr lang="en-US" sz="2000" dirty="0" smtClean="0">
                <a:latin typeface="+mj-lt"/>
              </a:rPr>
              <a:t> (</a:t>
            </a:r>
            <a:r>
              <a:rPr lang="en-US" sz="2000" i="1" dirty="0" smtClean="0">
                <a:latin typeface="+mj-lt"/>
              </a:rPr>
              <a:t>committed fixed cost) </a:t>
            </a:r>
            <a:r>
              <a:rPr lang="en-US" sz="2000" i="1" dirty="0" err="1" smtClean="0">
                <a:latin typeface="+mj-lt"/>
              </a:rPr>
              <a:t>dan</a:t>
            </a:r>
            <a:r>
              <a:rPr lang="en-US" sz="2000" i="1" dirty="0" smtClean="0">
                <a:latin typeface="+mj-lt"/>
              </a:rPr>
              <a:t> </a:t>
            </a:r>
            <a:r>
              <a:rPr lang="en-US" sz="2000" i="1" dirty="0" err="1" smtClean="0">
                <a:latin typeface="+mj-lt"/>
              </a:rPr>
              <a:t>biaya</a:t>
            </a:r>
            <a:r>
              <a:rPr lang="en-US" sz="2000" i="1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tetap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diskresioner</a:t>
            </a:r>
            <a:r>
              <a:rPr lang="en-US" sz="2000" dirty="0" smtClean="0">
                <a:latin typeface="+mj-lt"/>
              </a:rPr>
              <a:t> (</a:t>
            </a:r>
            <a:r>
              <a:rPr lang="en-US" sz="2000" i="1" dirty="0" smtClean="0">
                <a:latin typeface="+mj-lt"/>
              </a:rPr>
              <a:t>discretionary fixed costs), </a:t>
            </a:r>
            <a:r>
              <a:rPr lang="en-US" sz="2000" i="1" dirty="0" err="1" smtClean="0">
                <a:latin typeface="+mj-lt"/>
              </a:rPr>
              <a:t>serta</a:t>
            </a:r>
            <a:r>
              <a:rPr lang="en-US" sz="2000" i="1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contohnya</a:t>
            </a:r>
            <a:endParaRPr lang="en-US" sz="20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14612" y="2038641"/>
            <a:ext cx="5143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Biaya</a:t>
            </a:r>
            <a:r>
              <a:rPr lang="en-US" sz="2400" dirty="0" smtClean="0"/>
              <a:t> </a:t>
            </a:r>
            <a:r>
              <a:rPr lang="en-US" sz="2400" dirty="0" err="1" smtClean="0"/>
              <a:t>tetap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dibagi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dua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2786050" y="2714620"/>
            <a:ext cx="5929354" cy="1214446"/>
            <a:chOff x="2786050" y="2357431"/>
            <a:chExt cx="5929354" cy="1214446"/>
          </a:xfrm>
        </p:grpSpPr>
        <p:grpSp>
          <p:nvGrpSpPr>
            <p:cNvPr id="6" name="Group 5"/>
            <p:cNvGrpSpPr/>
            <p:nvPr/>
          </p:nvGrpSpPr>
          <p:grpSpPr>
            <a:xfrm>
              <a:off x="3447118" y="2357431"/>
              <a:ext cx="5268286" cy="1214446"/>
              <a:chOff x="1462816" y="1329"/>
              <a:chExt cx="4053840" cy="1766947"/>
            </a:xfrm>
          </p:grpSpPr>
          <p:sp>
            <p:nvSpPr>
              <p:cNvPr id="14" name="Pentagon 13"/>
              <p:cNvSpPr/>
              <p:nvPr/>
            </p:nvSpPr>
            <p:spPr>
              <a:xfrm rot="10800000">
                <a:off x="1462816" y="1329"/>
                <a:ext cx="4053840" cy="1766947"/>
              </a:xfrm>
              <a:prstGeom prst="homePlate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</p:sp>
          <p:sp>
            <p:nvSpPr>
              <p:cNvPr id="15" name="Pentagon 4"/>
              <p:cNvSpPr/>
              <p:nvPr/>
            </p:nvSpPr>
            <p:spPr>
              <a:xfrm rot="21600000">
                <a:off x="1904554" y="1329"/>
                <a:ext cx="3612102" cy="176694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79175" tIns="95250" rIns="177800" bIns="95250" numCol="1" spcCol="1270" anchor="ctr" anchorCtr="0">
                <a:noAutofit/>
              </a:bodyPr>
              <a:lstStyle/>
              <a:p>
                <a:pPr lvl="0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500" kern="1200" dirty="0" err="1" smtClean="0"/>
                  <a:t>Biaya</a:t>
                </a:r>
                <a:r>
                  <a:rPr lang="en-US" sz="2500" kern="1200" dirty="0" smtClean="0"/>
                  <a:t> </a:t>
                </a:r>
                <a:r>
                  <a:rPr lang="en-US" sz="2500" kern="1200" dirty="0" err="1" smtClean="0"/>
                  <a:t>tetap</a:t>
                </a:r>
                <a:r>
                  <a:rPr lang="en-US" sz="2500" kern="1200" dirty="0" smtClean="0"/>
                  <a:t> yang </a:t>
                </a:r>
                <a:r>
                  <a:rPr lang="en-US" sz="2500" kern="1200" dirty="0" err="1" smtClean="0"/>
                  <a:t>sudah</a:t>
                </a:r>
                <a:r>
                  <a:rPr lang="en-US" sz="2500" kern="1200" dirty="0" smtClean="0"/>
                  <a:t> </a:t>
                </a:r>
                <a:r>
                  <a:rPr lang="en-US" sz="2500" kern="1200" dirty="0" err="1" smtClean="0"/>
                  <a:t>dikomitmenkan</a:t>
                </a:r>
                <a:r>
                  <a:rPr lang="en-US" sz="2500" kern="1200" dirty="0" smtClean="0"/>
                  <a:t> (</a:t>
                </a:r>
                <a:r>
                  <a:rPr lang="en-US" sz="2500" i="1" kern="1200" dirty="0" smtClean="0"/>
                  <a:t>Committed Fixed Cost</a:t>
                </a:r>
                <a:r>
                  <a:rPr lang="en-US" sz="2500" kern="1200" dirty="0" smtClean="0"/>
                  <a:t>)</a:t>
                </a:r>
                <a:endParaRPr lang="en-US" sz="2500" kern="1200" dirty="0"/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2786050" y="2428868"/>
              <a:ext cx="1079661" cy="107157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7" name="Group 16"/>
          <p:cNvGrpSpPr/>
          <p:nvPr/>
        </p:nvGrpSpPr>
        <p:grpSpPr>
          <a:xfrm>
            <a:off x="2714612" y="4214818"/>
            <a:ext cx="6000792" cy="1134630"/>
            <a:chOff x="2714612" y="4651825"/>
            <a:chExt cx="6215106" cy="1134630"/>
          </a:xfrm>
        </p:grpSpPr>
        <p:grpSp>
          <p:nvGrpSpPr>
            <p:cNvPr id="10" name="Group 9"/>
            <p:cNvGrpSpPr/>
            <p:nvPr/>
          </p:nvGrpSpPr>
          <p:grpSpPr>
            <a:xfrm>
              <a:off x="3447118" y="4651825"/>
              <a:ext cx="5482600" cy="991754"/>
              <a:chOff x="1462816" y="2295723"/>
              <a:chExt cx="4053840" cy="1766947"/>
            </a:xfrm>
          </p:grpSpPr>
          <p:sp>
            <p:nvSpPr>
              <p:cNvPr id="12" name="Pentagon 11"/>
              <p:cNvSpPr/>
              <p:nvPr/>
            </p:nvSpPr>
            <p:spPr>
              <a:xfrm rot="10800000">
                <a:off x="1462816" y="2295723"/>
                <a:ext cx="4053840" cy="1766947"/>
              </a:xfrm>
              <a:prstGeom prst="homePlat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13" name="Pentagon 7"/>
              <p:cNvSpPr/>
              <p:nvPr/>
            </p:nvSpPr>
            <p:spPr>
              <a:xfrm rot="21600000">
                <a:off x="1904554" y="2295723"/>
                <a:ext cx="3612102" cy="176694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79175" tIns="95250" rIns="177800" bIns="95250" numCol="1" spcCol="1270" anchor="ctr" anchorCtr="0">
                <a:noAutofit/>
              </a:bodyPr>
              <a:lstStyle/>
              <a:p>
                <a:pPr lvl="0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500" kern="1200" dirty="0" err="1" smtClean="0"/>
                  <a:t>Biaya</a:t>
                </a:r>
                <a:r>
                  <a:rPr lang="en-US" sz="2500" kern="1200" dirty="0" smtClean="0"/>
                  <a:t> </a:t>
                </a:r>
                <a:r>
                  <a:rPr lang="en-US" sz="2500" kern="1200" dirty="0" err="1" smtClean="0"/>
                  <a:t>tetap</a:t>
                </a:r>
                <a:r>
                  <a:rPr lang="en-US" sz="2500" kern="1200" dirty="0" smtClean="0"/>
                  <a:t> </a:t>
                </a:r>
                <a:r>
                  <a:rPr lang="en-US" sz="2500" kern="1200" dirty="0" err="1" smtClean="0"/>
                  <a:t>diskresioner</a:t>
                </a:r>
                <a:r>
                  <a:rPr lang="en-US" sz="2500" kern="1200" dirty="0" smtClean="0"/>
                  <a:t> (</a:t>
                </a:r>
                <a:r>
                  <a:rPr lang="en-US" sz="2500" i="1" kern="1200" dirty="0" smtClean="0"/>
                  <a:t>Discretionary Fixed Cost</a:t>
                </a:r>
                <a:r>
                  <a:rPr lang="en-US" sz="2500" kern="1200" dirty="0" smtClean="0"/>
                  <a:t>)</a:t>
                </a:r>
                <a:endParaRPr lang="en-US" sz="2500" kern="1200" dirty="0"/>
              </a:p>
            </p:txBody>
          </p:sp>
        </p:grpSp>
        <p:sp>
          <p:nvSpPr>
            <p:cNvPr id="11" name="Oval 10"/>
            <p:cNvSpPr/>
            <p:nvPr/>
          </p:nvSpPr>
          <p:spPr>
            <a:xfrm>
              <a:off x="2714612" y="4651825"/>
              <a:ext cx="1143008" cy="113463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26506" y="1700808"/>
            <a:ext cx="7846022" cy="394277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latin typeface="+mj-lt"/>
              </a:rPr>
              <a:t>Mendefinisikan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perilaku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biaya</a:t>
            </a:r>
            <a:r>
              <a:rPr lang="en-US" dirty="0" smtClean="0">
                <a:latin typeface="+mj-lt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latin typeface="+mj-lt"/>
              </a:rPr>
              <a:t>Menjelaskan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manfaat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pengkajian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perilaku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biaya</a:t>
            </a:r>
            <a:r>
              <a:rPr lang="en-US" dirty="0" smtClean="0">
                <a:latin typeface="+mj-lt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latin typeface="+mj-lt"/>
              </a:rPr>
              <a:t>Mendefinisikan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memberikan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contoh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dan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menggambarkan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grafik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biaya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variabel</a:t>
            </a:r>
            <a:r>
              <a:rPr lang="en-US" dirty="0" smtClean="0">
                <a:latin typeface="+mj-lt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latin typeface="+mj-lt"/>
              </a:rPr>
              <a:t>Mendefinisikan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biaya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variabel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teknis</a:t>
            </a:r>
            <a:r>
              <a:rPr lang="en-US" dirty="0" smtClean="0">
                <a:latin typeface="+mj-lt"/>
              </a:rPr>
              <a:t> (</a:t>
            </a:r>
            <a:r>
              <a:rPr lang="en-US" i="1" dirty="0" smtClean="0">
                <a:latin typeface="+mj-lt"/>
              </a:rPr>
              <a:t>engineered variable cost) </a:t>
            </a:r>
            <a:r>
              <a:rPr lang="en-US" dirty="0" err="1" smtClean="0">
                <a:latin typeface="+mj-lt"/>
              </a:rPr>
              <a:t>dan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biaya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variabel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diskresioner</a:t>
            </a:r>
            <a:r>
              <a:rPr lang="en-US" dirty="0" smtClean="0">
                <a:latin typeface="+mj-lt"/>
              </a:rPr>
              <a:t> (</a:t>
            </a:r>
            <a:r>
              <a:rPr lang="en-US" i="1" dirty="0" smtClean="0">
                <a:latin typeface="+mj-lt"/>
              </a:rPr>
              <a:t>discretionary variable cost)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serta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memberikan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contohnya</a:t>
            </a:r>
            <a:r>
              <a:rPr lang="en-US" dirty="0" smtClean="0">
                <a:latin typeface="+mj-lt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latin typeface="+mj-lt"/>
              </a:rPr>
              <a:t>Mendefinisikan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memberikan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contoh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dan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menggambarkan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grafik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biaya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tetap</a:t>
            </a:r>
            <a:r>
              <a:rPr lang="en-US" dirty="0" smtClean="0">
                <a:latin typeface="+mj-lt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j-lt"/>
              </a:rPr>
              <a:t>TUJUAN PEMBELAJARAN</a:t>
            </a:r>
            <a:endParaRPr lang="en-US" b="1" dirty="0">
              <a:latin typeface="+mj-lt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3214678" y="3000372"/>
            <a:ext cx="4495816" cy="181927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latin typeface="+mj-lt"/>
              </a:rPr>
              <a:t>Batas </a:t>
            </a:r>
            <a:r>
              <a:rPr lang="en-US" sz="3600" dirty="0" err="1" smtClean="0">
                <a:latin typeface="+mj-lt"/>
              </a:rPr>
              <a:t>relevan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adalah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batas</a:t>
            </a:r>
            <a:r>
              <a:rPr lang="en-US" sz="3600" dirty="0" smtClean="0">
                <a:latin typeface="+mj-lt"/>
              </a:rPr>
              <a:t> </a:t>
            </a:r>
            <a:r>
              <a:rPr lang="id-ID" sz="3600" dirty="0" smtClean="0">
                <a:latin typeface="+mj-lt"/>
              </a:rPr>
              <a:t>dimana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biaya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tidak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berubah</a:t>
            </a:r>
            <a:r>
              <a:rPr lang="en-US" sz="3600" dirty="0" smtClean="0">
                <a:latin typeface="+mj-lt"/>
              </a:rPr>
              <a:t>.</a:t>
            </a:r>
            <a:endParaRPr lang="en-US" sz="36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857364"/>
            <a:ext cx="30003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/>
              <a:t>Batas Relevan</a:t>
            </a:r>
          </a:p>
          <a:p>
            <a:r>
              <a:rPr lang="id-ID" sz="2800" b="1" dirty="0" smtClean="0"/>
              <a:t> (Relevant Range</a:t>
            </a:r>
            <a:r>
              <a:rPr lang="id-ID" sz="2800" dirty="0" smtClean="0"/>
              <a:t>)</a:t>
            </a:r>
            <a:endParaRPr lang="en-US" sz="2800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2"/>
          </p:nvPr>
        </p:nvSpPr>
        <p:spPr>
          <a:xfrm>
            <a:off x="428596" y="3000372"/>
            <a:ext cx="1928826" cy="1819276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US" sz="2000" b="1" dirty="0" err="1" smtClean="0">
                <a:latin typeface="+mj-lt"/>
              </a:rPr>
              <a:t>Tujuan</a:t>
            </a:r>
            <a:r>
              <a:rPr lang="en-US" sz="2000" b="1" dirty="0" smtClean="0">
                <a:latin typeface="+mj-lt"/>
              </a:rPr>
              <a:t> </a:t>
            </a:r>
            <a:r>
              <a:rPr lang="id-ID" sz="2000" b="1" dirty="0" smtClean="0">
                <a:latin typeface="+mj-lt"/>
              </a:rPr>
              <a:t>7</a:t>
            </a:r>
            <a:endParaRPr lang="en-US" sz="2000" b="1" dirty="0" smtClean="0">
              <a:latin typeface="+mj-lt"/>
            </a:endParaRPr>
          </a:p>
          <a:p>
            <a:pPr>
              <a:spcAft>
                <a:spcPts val="0"/>
              </a:spcAft>
            </a:pPr>
            <a:r>
              <a:rPr lang="en-US" sz="2000" dirty="0" err="1" smtClean="0">
                <a:latin typeface="+mj-lt"/>
              </a:rPr>
              <a:t>Definisi</a:t>
            </a:r>
            <a:r>
              <a:rPr lang="en-US" sz="2000" dirty="0" smtClean="0">
                <a:latin typeface="+mj-lt"/>
              </a:rPr>
              <a:t> </a:t>
            </a:r>
            <a:r>
              <a:rPr lang="id-ID" sz="2000" dirty="0" smtClean="0">
                <a:latin typeface="+mj-lt"/>
              </a:rPr>
              <a:t>dan contohn batas relevan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44567" y="6093296"/>
            <a:ext cx="3970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GAMBAR 4.6 </a:t>
            </a:r>
            <a:r>
              <a:rPr lang="en-US" dirty="0" smtClean="0"/>
              <a:t>Batas </a:t>
            </a:r>
            <a:r>
              <a:rPr lang="en-US" dirty="0" err="1" smtClean="0"/>
              <a:t>Relevan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1296" t="32226" r="20388" b="19922"/>
          <a:stretch>
            <a:fillRect/>
          </a:stretch>
        </p:blipFill>
        <p:spPr bwMode="auto">
          <a:xfrm>
            <a:off x="2285984" y="2285992"/>
            <a:ext cx="628654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3500430" y="2786058"/>
            <a:ext cx="5257808" cy="246221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sz="2800" dirty="0" err="1" smtClean="0">
                <a:latin typeface="+mj-lt"/>
              </a:rPr>
              <a:t>Biaya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semivariabel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adalah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biaya</a:t>
            </a:r>
            <a:r>
              <a:rPr lang="en-US" sz="2800" dirty="0" smtClean="0">
                <a:latin typeface="+mj-lt"/>
              </a:rPr>
              <a:t> yang </a:t>
            </a:r>
            <a:r>
              <a:rPr lang="en-US" sz="2800" dirty="0" err="1" smtClean="0">
                <a:latin typeface="+mj-lt"/>
              </a:rPr>
              <a:t>totalnya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berubah</a:t>
            </a:r>
            <a:r>
              <a:rPr lang="en-US" sz="2800" dirty="0" smtClean="0">
                <a:latin typeface="+mj-lt"/>
              </a:rPr>
              <a:t>, </a:t>
            </a:r>
            <a:r>
              <a:rPr lang="en-US" sz="2800" dirty="0" err="1" smtClean="0">
                <a:latin typeface="+mj-lt"/>
              </a:rPr>
              <a:t>tetapi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tidak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proporsional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dengan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perubahan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i="1" dirty="0" smtClean="0">
                <a:latin typeface="+mj-lt"/>
              </a:rPr>
              <a:t>output driver </a:t>
            </a:r>
            <a:r>
              <a:rPr lang="en-US" sz="2800" dirty="0" err="1" smtClean="0">
                <a:latin typeface="+mj-lt"/>
              </a:rPr>
              <a:t>aktivitas</a:t>
            </a:r>
            <a:r>
              <a:rPr lang="en-US" sz="2800" dirty="0" smtClean="0">
                <a:latin typeface="+mj-lt"/>
              </a:rPr>
              <a:t>, </a:t>
            </a:r>
            <a:r>
              <a:rPr lang="en-US" sz="2800" dirty="0" err="1" smtClean="0">
                <a:latin typeface="+mj-lt"/>
              </a:rPr>
              <a:t>dan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perubahan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biaya</a:t>
            </a:r>
            <a:r>
              <a:rPr lang="en-US" sz="2800" dirty="0" smtClean="0">
                <a:latin typeface="+mj-lt"/>
              </a:rPr>
              <a:t> per unit </a:t>
            </a:r>
            <a:r>
              <a:rPr lang="en-US" sz="2800" dirty="0" err="1" smtClean="0">
                <a:latin typeface="+mj-lt"/>
              </a:rPr>
              <a:t>berbanding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terbalik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dengan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perubahan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i="1" dirty="0" smtClean="0">
                <a:latin typeface="+mj-lt"/>
              </a:rPr>
              <a:t>output driver </a:t>
            </a:r>
            <a:r>
              <a:rPr lang="en-US" sz="2800" i="1" dirty="0" err="1" smtClean="0">
                <a:latin typeface="+mj-lt"/>
              </a:rPr>
              <a:t>aktivitas</a:t>
            </a:r>
            <a:r>
              <a:rPr lang="en-US" sz="2800" i="1" dirty="0" smtClean="0">
                <a:latin typeface="+mj-lt"/>
              </a:rPr>
              <a:t>.</a:t>
            </a:r>
            <a:endParaRPr lang="en-US" sz="28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714488"/>
            <a:ext cx="3500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/>
              <a:t>Biaya Semivariabel (semivariable cost)</a:t>
            </a:r>
            <a:endParaRPr lang="en-US" sz="2800" b="1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2"/>
          </p:nvPr>
        </p:nvSpPr>
        <p:spPr>
          <a:xfrm>
            <a:off x="785786" y="2928934"/>
            <a:ext cx="1600200" cy="2176466"/>
          </a:xfrm>
        </p:spPr>
        <p:txBody>
          <a:bodyPr>
            <a:normAutofit/>
          </a:bodyPr>
          <a:lstStyle/>
          <a:p>
            <a:r>
              <a:rPr lang="en-US" sz="2000" b="1" dirty="0" err="1" smtClean="0">
                <a:latin typeface="+mj-lt"/>
              </a:rPr>
              <a:t>Tujuan</a:t>
            </a:r>
            <a:r>
              <a:rPr lang="en-US" sz="2000" b="1" dirty="0" smtClean="0">
                <a:latin typeface="+mj-lt"/>
              </a:rPr>
              <a:t> 8</a:t>
            </a:r>
          </a:p>
          <a:p>
            <a:r>
              <a:rPr lang="en-US" sz="2000" dirty="0" err="1" smtClean="0">
                <a:latin typeface="+mj-lt"/>
              </a:rPr>
              <a:t>Defenisi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dirty="0" err="1" smtClean="0">
                <a:latin typeface="+mj-lt"/>
              </a:rPr>
              <a:t>contoh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dirty="0" err="1" smtClean="0">
                <a:latin typeface="+mj-lt"/>
              </a:rPr>
              <a:t>dan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grafik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biaya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semivariabel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11680" y="6202940"/>
            <a:ext cx="4074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Gambar 4.7 </a:t>
            </a:r>
            <a:r>
              <a:rPr lang="sv-SE" dirty="0" smtClean="0"/>
              <a:t>Perilaku Biaya Semivariabel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55776" y="3212976"/>
            <a:ext cx="2376264" cy="122413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/>
              <a:t>Output driver</a:t>
            </a:r>
          </a:p>
          <a:p>
            <a:pPr algn="ctr"/>
            <a:r>
              <a:rPr lang="en-US" sz="2000" dirty="0" err="1" smtClean="0"/>
              <a:t>aktivitas</a:t>
            </a:r>
            <a:r>
              <a:rPr lang="en-US" sz="2000" dirty="0" smtClean="0"/>
              <a:t> </a:t>
            </a:r>
            <a:r>
              <a:rPr lang="en-US" sz="2000" dirty="0" err="1" smtClean="0"/>
              <a:t>berubah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5868144" y="1916832"/>
            <a:ext cx="2376264" cy="165618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Total </a:t>
            </a:r>
            <a:r>
              <a:rPr lang="en-US" sz="2000" dirty="0" err="1" smtClean="0"/>
              <a:t>biaya</a:t>
            </a:r>
            <a:r>
              <a:rPr lang="en-US" sz="2000" dirty="0" smtClean="0"/>
              <a:t> </a:t>
            </a:r>
            <a:r>
              <a:rPr lang="en-US" sz="2000" dirty="0" err="1" smtClean="0"/>
              <a:t>berubah</a:t>
            </a:r>
            <a:endParaRPr lang="en-US" sz="2000" dirty="0" smtClean="0"/>
          </a:p>
          <a:p>
            <a:pPr algn="ctr"/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proposional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5940152" y="4293096"/>
            <a:ext cx="2376264" cy="165618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Biaya</a:t>
            </a:r>
            <a:r>
              <a:rPr lang="en-US" sz="2000" dirty="0" smtClean="0"/>
              <a:t> per unit </a:t>
            </a:r>
            <a:r>
              <a:rPr lang="en-US" sz="2000" dirty="0" err="1" smtClean="0"/>
              <a:t>berubah</a:t>
            </a:r>
            <a:endParaRPr lang="en-US" sz="2000" dirty="0" smtClean="0"/>
          </a:p>
          <a:p>
            <a:pPr algn="ctr"/>
            <a:r>
              <a:rPr lang="en-US" sz="2000" dirty="0" err="1" smtClean="0"/>
              <a:t>berbanding</a:t>
            </a:r>
            <a:r>
              <a:rPr lang="en-US" sz="2000" dirty="0" smtClean="0"/>
              <a:t> </a:t>
            </a:r>
            <a:r>
              <a:rPr lang="en-US" sz="2000" dirty="0" err="1" smtClean="0"/>
              <a:t>terbalik</a:t>
            </a:r>
            <a:endParaRPr lang="en-US" sz="2000" dirty="0"/>
          </a:p>
        </p:txBody>
      </p:sp>
      <p:cxnSp>
        <p:nvCxnSpPr>
          <p:cNvPr id="11" name="Shape 10"/>
          <p:cNvCxnSpPr>
            <a:stCxn id="7" idx="0"/>
            <a:endCxn id="8" idx="1"/>
          </p:cNvCxnSpPr>
          <p:nvPr/>
        </p:nvCxnSpPr>
        <p:spPr>
          <a:xfrm rot="5400000" flipH="1" flipV="1">
            <a:off x="4572000" y="1916832"/>
            <a:ext cx="468052" cy="2124236"/>
          </a:xfrm>
          <a:prstGeom prst="bentConnector2">
            <a:avLst/>
          </a:prstGeom>
          <a:ln w="254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hape 13"/>
          <p:cNvCxnSpPr>
            <a:stCxn id="7" idx="2"/>
            <a:endCxn id="9" idx="1"/>
          </p:cNvCxnSpPr>
          <p:nvPr/>
        </p:nvCxnSpPr>
        <p:spPr>
          <a:xfrm rot="16200000" flipH="1">
            <a:off x="4499992" y="3681028"/>
            <a:ext cx="684076" cy="2196244"/>
          </a:xfrm>
          <a:prstGeom prst="bentConnector2">
            <a:avLst/>
          </a:prstGeom>
          <a:ln w="254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71600" y="6211669"/>
            <a:ext cx="77438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Gambar</a:t>
            </a:r>
            <a:r>
              <a:rPr lang="en-US" b="1" dirty="0" smtClean="0"/>
              <a:t> 4.8 </a:t>
            </a:r>
            <a:r>
              <a:rPr lang="en-US" dirty="0" err="1" smtClean="0"/>
              <a:t>Grafik</a:t>
            </a:r>
            <a:r>
              <a:rPr lang="en-US" dirty="0" smtClean="0"/>
              <a:t> Total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Semivariabel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Semivariabel</a:t>
            </a:r>
            <a:r>
              <a:rPr lang="en-US" dirty="0" smtClean="0"/>
              <a:t> per Unit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5139" t="15625" r="21486" b="6250"/>
          <a:stretch>
            <a:fillRect/>
          </a:stretch>
        </p:blipFill>
        <p:spPr bwMode="auto">
          <a:xfrm>
            <a:off x="1428728" y="357166"/>
            <a:ext cx="5643602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71472" y="3000372"/>
            <a:ext cx="1600200" cy="2033590"/>
          </a:xfrm>
        </p:spPr>
        <p:txBody>
          <a:bodyPr>
            <a:normAutofit/>
          </a:bodyPr>
          <a:lstStyle/>
          <a:p>
            <a:r>
              <a:rPr lang="en-US" sz="2000" b="1" dirty="0" err="1" smtClean="0">
                <a:latin typeface="+mj-lt"/>
              </a:rPr>
              <a:t>Tujuan</a:t>
            </a:r>
            <a:r>
              <a:rPr lang="en-US" sz="2000" b="1" dirty="0" smtClean="0">
                <a:latin typeface="+mj-lt"/>
              </a:rPr>
              <a:t> 9</a:t>
            </a:r>
          </a:p>
          <a:p>
            <a:r>
              <a:rPr lang="en-US" sz="2000" dirty="0" err="1" smtClean="0">
                <a:latin typeface="+mj-lt"/>
              </a:rPr>
              <a:t>Definisi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dirty="0" err="1" smtClean="0">
                <a:latin typeface="+mj-lt"/>
              </a:rPr>
              <a:t>contoh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dirty="0" err="1" smtClean="0">
                <a:latin typeface="+mj-lt"/>
              </a:rPr>
              <a:t>dan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grafik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biaya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bertahap</a:t>
            </a:r>
            <a:endParaRPr lang="en-US" sz="2000" dirty="0" smtClean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2428860" y="2643182"/>
            <a:ext cx="6324600" cy="28194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err="1" smtClean="0">
                <a:latin typeface="+mj-lt"/>
              </a:rPr>
              <a:t>Biaya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bertahap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adalah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biaya</a:t>
            </a:r>
            <a:r>
              <a:rPr lang="en-US" sz="2800" dirty="0" smtClean="0">
                <a:latin typeface="+mj-lt"/>
              </a:rPr>
              <a:t> yang </a:t>
            </a:r>
            <a:r>
              <a:rPr lang="en-US" sz="2800" dirty="0" err="1" smtClean="0">
                <a:latin typeface="+mj-lt"/>
              </a:rPr>
              <a:t>tetap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sampai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tingkat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i="1" dirty="0" smtClean="0">
                <a:latin typeface="+mj-lt"/>
              </a:rPr>
              <a:t>output </a:t>
            </a:r>
            <a:r>
              <a:rPr lang="en-US" sz="2800" dirty="0" err="1" smtClean="0">
                <a:latin typeface="+mj-lt"/>
              </a:rPr>
              <a:t>aktivitas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tertentu</a:t>
            </a:r>
            <a:r>
              <a:rPr lang="en-US" sz="2800" dirty="0" smtClean="0">
                <a:latin typeface="+mj-lt"/>
              </a:rPr>
              <a:t>, </a:t>
            </a:r>
            <a:r>
              <a:rPr lang="en-US" sz="2800" dirty="0" err="1" smtClean="0">
                <a:latin typeface="+mj-lt"/>
              </a:rPr>
              <a:t>dan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naik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secara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drastis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pada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tingkat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i="1" dirty="0" smtClean="0">
                <a:latin typeface="+mj-lt"/>
              </a:rPr>
              <a:t>output </a:t>
            </a:r>
            <a:r>
              <a:rPr lang="en-US" sz="2800" i="1" dirty="0" err="1" smtClean="0">
                <a:latin typeface="+mj-lt"/>
              </a:rPr>
              <a:t>aktivitas</a:t>
            </a:r>
            <a:r>
              <a:rPr lang="en-US" sz="2800" i="1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tertentu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lainnya</a:t>
            </a:r>
            <a:r>
              <a:rPr lang="en-US" sz="2800" dirty="0" smtClean="0">
                <a:latin typeface="+mj-lt"/>
              </a:rPr>
              <a:t>, </a:t>
            </a:r>
            <a:r>
              <a:rPr lang="en-US" sz="2800" dirty="0" err="1" smtClean="0">
                <a:latin typeface="+mj-lt"/>
              </a:rPr>
              <a:t>kemudian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tetap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lagi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dalam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tingkat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i="1" dirty="0" smtClean="0">
                <a:latin typeface="+mj-lt"/>
              </a:rPr>
              <a:t>output </a:t>
            </a:r>
            <a:r>
              <a:rPr lang="en-US" sz="2800" i="1" dirty="0" err="1" smtClean="0">
                <a:latin typeface="+mj-lt"/>
              </a:rPr>
              <a:t>aktivitas</a:t>
            </a:r>
            <a:r>
              <a:rPr lang="en-US" sz="2800" i="1" dirty="0" smtClean="0">
                <a:latin typeface="+mj-lt"/>
              </a:rPr>
              <a:t> </a:t>
            </a:r>
            <a:r>
              <a:rPr lang="en-US" sz="2800" i="1" dirty="0" err="1" smtClean="0">
                <a:latin typeface="+mj-lt"/>
              </a:rPr>
              <a:t>ini</a:t>
            </a:r>
            <a:r>
              <a:rPr lang="en-US" sz="2800" i="1" dirty="0" smtClean="0">
                <a:latin typeface="+mj-lt"/>
              </a:rPr>
              <a:t>.</a:t>
            </a:r>
            <a:endParaRPr lang="en-US" sz="28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785926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/>
              <a:t>Biaya Bertahap (Step Cost)</a:t>
            </a:r>
            <a:endParaRPr lang="en-US" sz="2800" b="1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7584" y="4929198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Gambar</a:t>
            </a:r>
            <a:r>
              <a:rPr lang="en-US" b="1" dirty="0" smtClean="0"/>
              <a:t> 4.9</a:t>
            </a:r>
          </a:p>
          <a:p>
            <a:r>
              <a:rPr lang="en-US" dirty="0" err="1" smtClean="0"/>
              <a:t>Grafik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Bertahap</a:t>
            </a:r>
            <a:r>
              <a:rPr lang="en-US" dirty="0" smtClean="0"/>
              <a:t> yang </a:t>
            </a:r>
            <a:r>
              <a:rPr lang="en-US" dirty="0" err="1" smtClean="0"/>
              <a:t>Diklasifikasikan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Semivariabel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6786" t="22461" r="19839" b="42383"/>
          <a:stretch>
            <a:fillRect/>
          </a:stretch>
        </p:blipFill>
        <p:spPr bwMode="auto">
          <a:xfrm>
            <a:off x="2786050" y="2357430"/>
            <a:ext cx="564360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15616" y="5357826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Gambar</a:t>
            </a:r>
            <a:r>
              <a:rPr lang="en-US" b="1" dirty="0" smtClean="0"/>
              <a:t> 4.10</a:t>
            </a:r>
          </a:p>
          <a:p>
            <a:r>
              <a:rPr lang="en-US" dirty="0" err="1" smtClean="0"/>
              <a:t>Grafik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Bertahap</a:t>
            </a:r>
            <a:r>
              <a:rPr lang="en-US" dirty="0" smtClean="0"/>
              <a:t> yang </a:t>
            </a:r>
            <a:r>
              <a:rPr lang="en-US" dirty="0" err="1" smtClean="0"/>
              <a:t>Diklasifikasikan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6786" t="57617" r="20937" b="9179"/>
          <a:stretch>
            <a:fillRect/>
          </a:stretch>
        </p:blipFill>
        <p:spPr bwMode="auto">
          <a:xfrm>
            <a:off x="1571604" y="2643182"/>
            <a:ext cx="550072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200" b="1" dirty="0" smtClean="0">
                <a:latin typeface="+mj-lt"/>
              </a:rPr>
              <a:t>PEMILAHAN BIAYA SEMIVARIABEL MENJADI BIAYA VARIABEL DAN BIAYA TETAP</a:t>
            </a:r>
            <a:endParaRPr lang="en-US" sz="3200" b="1" dirty="0">
              <a:latin typeface="+mj-lt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533920"/>
          </a:xfrm>
        </p:spPr>
        <p:txBody>
          <a:bodyPr>
            <a:noAutofit/>
          </a:bodyPr>
          <a:lstStyle/>
          <a:p>
            <a:r>
              <a:rPr lang="en-US" sz="2000" b="1" dirty="0" err="1" smtClean="0">
                <a:latin typeface="+mj-lt"/>
              </a:rPr>
              <a:t>Tujuan</a:t>
            </a:r>
            <a:r>
              <a:rPr lang="en-US" sz="2000" b="1" dirty="0" smtClean="0">
                <a:latin typeface="+mj-lt"/>
              </a:rPr>
              <a:t> 10</a:t>
            </a:r>
          </a:p>
          <a:p>
            <a:r>
              <a:rPr lang="en-US" sz="2000" dirty="0" err="1" smtClean="0">
                <a:latin typeface="+mj-lt"/>
              </a:rPr>
              <a:t>Beberapa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metode</a:t>
            </a:r>
            <a:r>
              <a:rPr lang="en-US" sz="2000" dirty="0" smtClean="0">
                <a:latin typeface="+mj-lt"/>
              </a:rPr>
              <a:t> yang </a:t>
            </a:r>
            <a:r>
              <a:rPr lang="en-US" sz="2000" dirty="0" err="1" smtClean="0">
                <a:latin typeface="+mj-lt"/>
              </a:rPr>
              <a:t>dapat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digunakan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untuk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memilah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biaya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semivariabel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menjadi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biaya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tetap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biaya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variabel</a:t>
            </a:r>
            <a:endParaRPr lang="en-US" sz="2000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2362200" y="1752600"/>
            <a:ext cx="6324600" cy="446248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d-ID" sz="2800" dirty="0" smtClean="0">
                <a:latin typeface="+mj-lt"/>
              </a:rPr>
              <a:t>Empat metode pemilahan biaya semivariabel</a:t>
            </a:r>
          </a:p>
          <a:p>
            <a:r>
              <a:rPr lang="id-ID" sz="2800" dirty="0" smtClean="0">
                <a:latin typeface="+mj-lt"/>
              </a:rPr>
              <a:t>Metode biaya berjaga (standby cost method)</a:t>
            </a:r>
          </a:p>
          <a:p>
            <a:r>
              <a:rPr lang="id-ID" sz="2800" dirty="0" smtClean="0">
                <a:latin typeface="+mj-lt"/>
              </a:rPr>
              <a:t>Metode titik tertinggi dan terendah (high and low point method)</a:t>
            </a:r>
          </a:p>
          <a:p>
            <a:r>
              <a:rPr lang="id-ID" sz="2800" dirty="0" smtClean="0">
                <a:latin typeface="+mj-lt"/>
              </a:rPr>
              <a:t>Metode diagram pencar (scatter graph method atau visual fit method)</a:t>
            </a:r>
          </a:p>
          <a:p>
            <a:r>
              <a:rPr lang="id-ID" sz="2800" dirty="0" smtClean="0">
                <a:latin typeface="+mj-lt"/>
              </a:rPr>
              <a:t>Metode kuadrat terkecil (least square method)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824734" y="1700808"/>
            <a:ext cx="7819232" cy="48965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+mj-lt"/>
              <a:buAutoNum type="arabicPeriod" startAt="6"/>
              <a:tabLst/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M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endefinisikan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biaya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tetap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yang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sudah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dikomitmenkan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committed fixed cost</a:t>
            </a:r>
            <a:r>
              <a:rPr kumimoji="0" lang="en-US" sz="24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 </a:t>
            </a:r>
            <a:r>
              <a:rPr kumimoji="0" lang="en-US" sz="24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dan</a:t>
            </a:r>
            <a:r>
              <a:rPr kumimoji="0" lang="en-US" sz="24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biaya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tetap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diskresioner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discretionary fixed costs</a:t>
            </a:r>
            <a:r>
              <a:rPr kumimoji="0" lang="en-US" sz="24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), </a:t>
            </a:r>
            <a:r>
              <a:rPr kumimoji="0" lang="en-US" sz="24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serta</a:t>
            </a:r>
            <a:r>
              <a:rPr kumimoji="0" lang="en-US" sz="24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memberikan</a:t>
            </a:r>
            <a:r>
              <a:rPr kumimoji="0" lang="en-US" sz="24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contohnya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.</a:t>
            </a:r>
            <a:endParaRPr kumimoji="0" lang="en-US" sz="24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+mj-lt"/>
              <a:buAutoNum type="arabicPeriod" startAt="6"/>
              <a:tabLst/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M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endefinisikan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memberikan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contoh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batas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relevan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+mj-lt"/>
              <a:buAutoNum type="arabicPeriod" startAt="6"/>
              <a:tabLst/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M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endefinisikan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memberikan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contoh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menggambarkan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grafik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biaya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semivariabel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+mj-lt"/>
              <a:buAutoNum type="arabicPeriod" startAt="6"/>
              <a:tabLst/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M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endefinisikan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memberikan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contoh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menggambarkan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grafik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biaya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bertahap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+mj-lt"/>
              <a:buAutoNum type="arabicPeriod" startAt="6"/>
              <a:tabLst/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M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enjelaskan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beberapa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metode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yang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dapat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digunakan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untuk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memilah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biaya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semivariabel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menjadi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biaya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tetap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biaya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variabel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2714612" y="2571744"/>
            <a:ext cx="5900750" cy="281940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sz="2800" dirty="0" err="1" smtClean="0">
                <a:latin typeface="+mj-lt"/>
              </a:rPr>
              <a:t>Biaya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berjaga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adalah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biaya</a:t>
            </a:r>
            <a:r>
              <a:rPr lang="en-US" sz="2800" dirty="0" smtClean="0">
                <a:latin typeface="+mj-lt"/>
              </a:rPr>
              <a:t> yang </a:t>
            </a:r>
            <a:r>
              <a:rPr lang="en-US" sz="2800" dirty="0" err="1" smtClean="0">
                <a:latin typeface="+mj-lt"/>
              </a:rPr>
              <a:t>masih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muncul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selama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kegiatan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operasional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dihentikan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sementara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waktu</a:t>
            </a:r>
            <a:r>
              <a:rPr lang="id-ID" sz="2800" dirty="0" smtClean="0">
                <a:latin typeface="+mj-lt"/>
              </a:rPr>
              <a:t> dan diklasifikasikan sebagai biaya tetap. Biaya variabel diperoleh dengan mengurangkan total biaya pada saat operasional dengan biaya berjaga. </a:t>
            </a:r>
            <a:endParaRPr lang="en-US" sz="2800" dirty="0" smtClean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1857364"/>
            <a:ext cx="20717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/>
              <a:t>Metode Biaya Berjaga</a:t>
            </a:r>
            <a:endParaRPr lang="en-US" sz="2800" b="1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488" y="1928802"/>
            <a:ext cx="5072098" cy="26776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metode</a:t>
            </a:r>
            <a:r>
              <a:rPr lang="en-US" sz="2800" dirty="0" smtClean="0"/>
              <a:t> </a:t>
            </a:r>
            <a:r>
              <a:rPr lang="en-US" sz="2800" dirty="0" err="1" smtClean="0"/>
              <a:t>titik</a:t>
            </a:r>
            <a:r>
              <a:rPr lang="en-US" sz="2800" dirty="0" smtClean="0"/>
              <a:t> </a:t>
            </a:r>
            <a:r>
              <a:rPr lang="en-US" sz="2800" dirty="0" err="1" smtClean="0"/>
              <a:t>tertinggi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terendah</a:t>
            </a:r>
            <a:r>
              <a:rPr lang="en-US" sz="2800" dirty="0" smtClean="0"/>
              <a:t>, </a:t>
            </a:r>
            <a:r>
              <a:rPr lang="en-US" sz="2800" dirty="0" err="1" smtClean="0"/>
              <a:t>biaya</a:t>
            </a:r>
            <a:r>
              <a:rPr lang="en-US" sz="2800" dirty="0" smtClean="0"/>
              <a:t> </a:t>
            </a:r>
            <a:r>
              <a:rPr lang="en-US" sz="2800" dirty="0" err="1" smtClean="0"/>
              <a:t>variabel</a:t>
            </a:r>
            <a:r>
              <a:rPr lang="en-US" sz="2800" dirty="0" smtClean="0"/>
              <a:t> </a:t>
            </a:r>
            <a:r>
              <a:rPr lang="en-US" sz="2800" dirty="0" err="1" smtClean="0"/>
              <a:t>ditentukan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mengurangkan</a:t>
            </a:r>
            <a:r>
              <a:rPr lang="en-US" sz="2800" dirty="0" smtClean="0"/>
              <a:t> </a:t>
            </a:r>
            <a:r>
              <a:rPr lang="en-US" sz="2800" dirty="0" err="1" smtClean="0"/>
              <a:t>biaya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aktivitas</a:t>
            </a:r>
            <a:r>
              <a:rPr lang="en-US" sz="2800" dirty="0" smtClean="0"/>
              <a:t> </a:t>
            </a:r>
            <a:r>
              <a:rPr lang="en-US" sz="2800" dirty="0" err="1" smtClean="0"/>
              <a:t>tertinggi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biaya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aktivitas</a:t>
            </a:r>
            <a:r>
              <a:rPr lang="en-US" sz="2800" dirty="0" smtClean="0"/>
              <a:t> </a:t>
            </a:r>
            <a:r>
              <a:rPr lang="en-US" sz="2800" dirty="0" err="1" smtClean="0"/>
              <a:t>terendah</a:t>
            </a:r>
            <a:r>
              <a:rPr lang="en-US" sz="2800" dirty="0" smtClean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282" y="2000240"/>
            <a:ext cx="26432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/>
              <a:t>Metode Titik Tertinggi dan Terendah</a:t>
            </a:r>
            <a:endParaRPr lang="en-US" sz="2800" b="1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00298" y="2320304"/>
          <a:ext cx="60960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1182710"/>
                <a:gridCol w="2881290"/>
              </a:tblGrid>
              <a:tr h="129234">
                <a:tc>
                  <a:txBody>
                    <a:bodyPr/>
                    <a:lstStyle/>
                    <a:p>
                      <a:r>
                        <a:rPr lang="id-ID" sz="2400" dirty="0" smtClean="0">
                          <a:latin typeface="+mj-lt"/>
                        </a:rPr>
                        <a:t>Bulan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smtClean="0">
                          <a:latin typeface="+mj-lt"/>
                        </a:rPr>
                        <a:t>JKL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smtClean="0">
                          <a:latin typeface="+mj-lt"/>
                        </a:rPr>
                        <a:t>Beban Pemeliharaan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dirty="0" smtClean="0">
                          <a:latin typeface="+mj-lt"/>
                        </a:rPr>
                        <a:t>Januari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400" dirty="0" smtClean="0">
                          <a:latin typeface="+mj-lt"/>
                        </a:rPr>
                        <a:t>5.500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400" dirty="0" smtClean="0">
                          <a:latin typeface="+mj-lt"/>
                        </a:rPr>
                        <a:t>Rp745.000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dirty="0" smtClean="0">
                          <a:latin typeface="+mj-lt"/>
                        </a:rPr>
                        <a:t>Februari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400" dirty="0" smtClean="0">
                          <a:latin typeface="+mj-lt"/>
                        </a:rPr>
                        <a:t>7.000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400" dirty="0" smtClean="0">
                          <a:latin typeface="+mj-lt"/>
                        </a:rPr>
                        <a:t>Rp850.000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dirty="0" smtClean="0">
                          <a:latin typeface="+mj-lt"/>
                        </a:rPr>
                        <a:t>Maret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400" dirty="0" smtClean="0">
                          <a:latin typeface="+mj-lt"/>
                        </a:rPr>
                        <a:t>5.000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400" dirty="0" smtClean="0">
                          <a:latin typeface="+mj-lt"/>
                        </a:rPr>
                        <a:t>Rp700.000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dirty="0" smtClean="0">
                          <a:latin typeface="+mj-lt"/>
                        </a:rPr>
                        <a:t>April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400" dirty="0" smtClean="0">
                          <a:latin typeface="+mj-lt"/>
                        </a:rPr>
                        <a:t>6.500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400" dirty="0" smtClean="0">
                          <a:latin typeface="+mj-lt"/>
                        </a:rPr>
                        <a:t>Rp820.000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dirty="0" smtClean="0">
                          <a:latin typeface="+mj-lt"/>
                        </a:rPr>
                        <a:t>Mei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400" dirty="0" smtClean="0">
                          <a:latin typeface="+mj-lt"/>
                        </a:rPr>
                        <a:t>7.500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400" dirty="0" smtClean="0">
                          <a:latin typeface="+mj-lt"/>
                        </a:rPr>
                        <a:t>Rp960.000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dirty="0" smtClean="0">
                          <a:latin typeface="+mj-lt"/>
                        </a:rPr>
                        <a:t>Juni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400" dirty="0" smtClean="0">
                          <a:latin typeface="+mj-lt"/>
                        </a:rPr>
                        <a:t>8.000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400" dirty="0" smtClean="0">
                          <a:latin typeface="+mj-lt"/>
                        </a:rPr>
                        <a:t>Rp1.000.000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dirty="0" smtClean="0">
                          <a:latin typeface="+mj-lt"/>
                        </a:rPr>
                        <a:t>Juli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400" dirty="0" smtClean="0">
                          <a:latin typeface="+mj-lt"/>
                        </a:rPr>
                        <a:t>6.000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400" dirty="0" smtClean="0">
                          <a:latin typeface="+mj-lt"/>
                        </a:rPr>
                        <a:t>Rp825.000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71736" y="1571612"/>
            <a:ext cx="60722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 smtClean="0"/>
              <a:t>PT Semen Tonasai</a:t>
            </a:r>
          </a:p>
          <a:p>
            <a:r>
              <a:rPr lang="id-ID" dirty="0" smtClean="0"/>
              <a:t>Dalam Batas Relevan 5.000 – 8.000 Jam Kerja Langsung (JKL)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2500306"/>
            <a:ext cx="1714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 smtClean="0"/>
              <a:t>Tabel 4.5</a:t>
            </a:r>
          </a:p>
          <a:p>
            <a:r>
              <a:rPr lang="id-ID" sz="2000" dirty="0" smtClean="0"/>
              <a:t>Beban Pemeliharaan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714348" y="1752600"/>
            <a:ext cx="7715304" cy="224790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id-ID" sz="2800" dirty="0" smtClean="0">
                <a:latin typeface="+mj-lt"/>
              </a:rPr>
              <a:t>                              JKL     Total Beban Pemliharaan</a:t>
            </a:r>
          </a:p>
          <a:p>
            <a:pPr>
              <a:buNone/>
            </a:pPr>
            <a:r>
              <a:rPr lang="id-ID" sz="2800" dirty="0" smtClean="0">
                <a:latin typeface="+mj-lt"/>
              </a:rPr>
              <a:t>Titik tertinggi	8.000     Rp1.000.000</a:t>
            </a:r>
          </a:p>
          <a:p>
            <a:pPr>
              <a:buNone/>
            </a:pPr>
            <a:r>
              <a:rPr lang="id-ID" sz="2800" dirty="0" smtClean="0">
                <a:latin typeface="+mj-lt"/>
              </a:rPr>
              <a:t>Titik terendah        </a:t>
            </a:r>
            <a:r>
              <a:rPr lang="id-ID" sz="2800" u="sng" dirty="0" smtClean="0">
                <a:latin typeface="+mj-lt"/>
              </a:rPr>
              <a:t>5.000</a:t>
            </a:r>
            <a:r>
              <a:rPr lang="id-ID" sz="2800" dirty="0" smtClean="0">
                <a:latin typeface="+mj-lt"/>
              </a:rPr>
              <a:t>        </a:t>
            </a:r>
            <a:r>
              <a:rPr lang="id-ID" sz="2800" u="sng" dirty="0" smtClean="0">
                <a:latin typeface="+mj-lt"/>
              </a:rPr>
              <a:t>Rp700.000</a:t>
            </a:r>
          </a:p>
          <a:p>
            <a:pPr>
              <a:buNone/>
            </a:pPr>
            <a:r>
              <a:rPr lang="id-ID" sz="2800" dirty="0" smtClean="0">
                <a:latin typeface="+mj-lt"/>
              </a:rPr>
              <a:t>Selisih                   </a:t>
            </a:r>
            <a:r>
              <a:rPr lang="id-ID" sz="2800" u="sng" dirty="0" smtClean="0">
                <a:latin typeface="+mj-lt"/>
              </a:rPr>
              <a:t>3.000</a:t>
            </a:r>
            <a:r>
              <a:rPr lang="id-ID" sz="2800" dirty="0" smtClean="0">
                <a:latin typeface="+mj-lt"/>
              </a:rPr>
              <a:t>        </a:t>
            </a:r>
            <a:r>
              <a:rPr lang="id-ID" sz="2800" u="sng" dirty="0" smtClean="0">
                <a:latin typeface="+mj-lt"/>
              </a:rPr>
              <a:t>Rp300.000</a:t>
            </a:r>
            <a:endParaRPr lang="en-US" sz="2800" u="sng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4357694"/>
            <a:ext cx="8001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Beban Pemeliharan Variabel per JKL: </a:t>
            </a:r>
          </a:p>
          <a:p>
            <a:r>
              <a:rPr lang="id-ID" sz="2800" dirty="0" smtClean="0"/>
              <a:t>Rp300.000 / 3.000 JKL = Rp100 per JKL</a:t>
            </a:r>
          </a:p>
          <a:p>
            <a:r>
              <a:rPr lang="id-ID" sz="2800" dirty="0" smtClean="0"/>
              <a:t>Biaya tetap: Rp1.000.000 – (Rp100 x 8.000 JKL</a:t>
            </a:r>
          </a:p>
          <a:p>
            <a:r>
              <a:rPr lang="id-ID" sz="2800" dirty="0" smtClean="0"/>
              <a:t>                   = Rp200.000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2000240"/>
            <a:ext cx="80010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Atau </a:t>
            </a:r>
          </a:p>
          <a:p>
            <a:r>
              <a:rPr lang="id-ID" sz="2800" dirty="0" smtClean="0"/>
              <a:t>Biaya tetap: Rp700.000 – (Rp100 x Rp 5.000 JKL</a:t>
            </a:r>
          </a:p>
          <a:p>
            <a:r>
              <a:rPr lang="id-ID" sz="2800" dirty="0" smtClean="0"/>
              <a:t>                   = Rp200.000</a:t>
            </a:r>
          </a:p>
          <a:p>
            <a:endParaRPr lang="id-ID" sz="2800" dirty="0" smtClean="0"/>
          </a:p>
          <a:p>
            <a:r>
              <a:rPr lang="id-ID" sz="2800" dirty="0" smtClean="0"/>
              <a:t>Biaya pemeliharaan = 200.000 + 100X</a:t>
            </a:r>
          </a:p>
          <a:p>
            <a:endParaRPr lang="en-US" sz="2800" dirty="0" smtClean="0"/>
          </a:p>
          <a:p>
            <a:endParaRPr lang="id-ID" sz="2800" dirty="0" smtClean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id-ID" dirty="0" smtClean="0"/>
              <a:t>Jika perusahaan merencanakan operasional pabrik pada periode mendatang selama 9.000 JKL, maka biaya pemeliharaan dapat diestimasi sbb.:</a:t>
            </a:r>
          </a:p>
          <a:p>
            <a:endParaRPr lang="id-ID" dirty="0" smtClean="0"/>
          </a:p>
          <a:p>
            <a:pPr>
              <a:buNone/>
            </a:pPr>
            <a:r>
              <a:rPr lang="id-ID" dirty="0" smtClean="0"/>
              <a:t>Biaya pemeliharaan </a:t>
            </a:r>
          </a:p>
          <a:p>
            <a:pPr>
              <a:buNone/>
            </a:pPr>
            <a:r>
              <a:rPr lang="id-ID" dirty="0" smtClean="0"/>
              <a:t>= 200.000 + (100 x 9.000)</a:t>
            </a:r>
          </a:p>
          <a:p>
            <a:pPr>
              <a:buNone/>
            </a:pPr>
            <a:r>
              <a:rPr lang="id-ID" dirty="0" smtClean="0"/>
              <a:t>= Rp1.100.000</a:t>
            </a:r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609600" y="1752600"/>
            <a:ext cx="1600200" cy="2747970"/>
          </a:xfrm>
          <a:prstGeom prst="rect">
            <a:avLst/>
          </a:prstGeom>
          <a:solidFill>
            <a:srgbClr val="0070C0"/>
          </a:solidFill>
          <a:ln w="50800" cap="sq" cmpd="dbl" algn="ctr">
            <a:noFill/>
            <a:prstDash val="solid"/>
            <a:miter lim="800000"/>
          </a:ln>
          <a:effectLst/>
        </p:spPr>
        <p:txBody>
          <a:bodyPr vert="horz" lIns="137160" tIns="182880" rIns="137160" bIns="9144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>
                <a:srgbClr val="0070C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Tujuan 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>
                <a:srgbClr val="0070C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Fungsi estimasi biaya untuk menentukan biaya dianggarkan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714348" y="1752600"/>
            <a:ext cx="5072098" cy="189071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err="1" smtClean="0">
                <a:latin typeface="+mj-lt"/>
              </a:rPr>
              <a:t>Keunggulan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metode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titik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tertinggi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titik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terendah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adalah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kesederhanaannya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sehingga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mudah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diterapkan</a:t>
            </a:r>
            <a:r>
              <a:rPr lang="en-US" sz="2800" dirty="0" smtClean="0">
                <a:latin typeface="+mj-lt"/>
              </a:rPr>
              <a:t>.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72934" y="4857760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Gambar</a:t>
            </a:r>
            <a:r>
              <a:rPr lang="en-US" b="1" dirty="0" smtClean="0"/>
              <a:t> 4.11</a:t>
            </a:r>
          </a:p>
          <a:p>
            <a:r>
              <a:rPr lang="en-US" dirty="0" err="1" smtClean="0"/>
              <a:t>Pemilahan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Semivariabel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Diagram </a:t>
            </a:r>
            <a:r>
              <a:rPr lang="en-US" dirty="0" err="1" smtClean="0"/>
              <a:t>Pencar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2943" t="32226" r="19290" b="31641"/>
          <a:stretch>
            <a:fillRect/>
          </a:stretch>
        </p:blipFill>
        <p:spPr bwMode="auto">
          <a:xfrm>
            <a:off x="2714612" y="1928802"/>
            <a:ext cx="62151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57158" y="2143116"/>
            <a:ext cx="17859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/>
              <a:t>Metode Diagram Pencar</a:t>
            </a:r>
            <a:endParaRPr lang="en-US" sz="2800" b="1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d-ID" dirty="0" smtClean="0"/>
              <a:t>y = a + bx</a:t>
            </a:r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r>
              <a:rPr lang="id-ID" dirty="0" smtClean="0"/>
              <a:t>       ∑xy</a:t>
            </a:r>
          </a:p>
          <a:p>
            <a:pPr>
              <a:buNone/>
            </a:pPr>
            <a:r>
              <a:rPr lang="id-ID" dirty="0" smtClean="0"/>
              <a:t>b = --------          a = y rata-rata – x rata-rata </a:t>
            </a:r>
          </a:p>
          <a:p>
            <a:pPr>
              <a:buNone/>
            </a:pPr>
            <a:r>
              <a:rPr lang="id-ID" dirty="0" smtClean="0"/>
              <a:t>        ∑x²</a:t>
            </a:r>
          </a:p>
          <a:p>
            <a:pPr>
              <a:buNone/>
            </a:pPr>
            <a:r>
              <a:rPr lang="id-ID" dirty="0" smtClean="0"/>
              <a:t>      677.500.000</a:t>
            </a:r>
          </a:p>
          <a:p>
            <a:pPr>
              <a:buNone/>
            </a:pPr>
            <a:r>
              <a:rPr lang="id-ID" dirty="0" smtClean="0"/>
              <a:t>b = ----------------- = 96,79 </a:t>
            </a:r>
          </a:p>
          <a:p>
            <a:pPr>
              <a:buNone/>
            </a:pPr>
            <a:r>
              <a:rPr lang="id-ID" dirty="0" smtClean="0"/>
              <a:t>      7.000.000</a:t>
            </a:r>
          </a:p>
          <a:p>
            <a:pPr>
              <a:buNone/>
            </a:pPr>
            <a:r>
              <a:rPr lang="id-ID" dirty="0" smtClean="0"/>
              <a:t>a = 850.000 – (96,79 x 6.500) </a:t>
            </a:r>
          </a:p>
          <a:p>
            <a:pPr>
              <a:buNone/>
            </a:pPr>
            <a:r>
              <a:rPr lang="id-ID" dirty="0" smtClean="0"/>
              <a:t>   = 220.865</a:t>
            </a:r>
          </a:p>
          <a:p>
            <a:pPr>
              <a:buNone/>
            </a:pPr>
            <a:r>
              <a:rPr lang="id-ID" dirty="0" smtClean="0"/>
              <a:t>y = 220.865 + 96,79x   </a:t>
            </a:r>
          </a:p>
          <a:p>
            <a:pPr>
              <a:buNone/>
            </a:pPr>
            <a:r>
              <a:rPr lang="id-ID" dirty="0" smtClean="0"/>
              <a:t>dimana  y = biaya pemeliharaan dan x = JKL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2000240"/>
            <a:ext cx="16430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/>
              <a:t>Metode Kuadrat Terkecil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200" b="1" dirty="0" smtClean="0">
                <a:latin typeface="+mj-lt"/>
              </a:rPr>
              <a:t>PERILAKU BIAYA BERBASIS FUNGSI</a:t>
            </a:r>
            <a:endParaRPr lang="en-US" sz="3200" b="1" dirty="0">
              <a:latin typeface="+mj-lt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753296" y="1700808"/>
            <a:ext cx="7676356" cy="272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+mj-lt"/>
              <a:buAutoNum type="arabicPeriod" startAt="11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Membuat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fungsi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estimasi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biaya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untuk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menentukan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biaya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dianggarkan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+mj-lt"/>
              <a:buAutoNum type="arabicPeriod" startAt="11"/>
              <a:tabLst/>
              <a:defRPr/>
            </a:pPr>
            <a:r>
              <a:rPr lang="sv-SE" sz="2400" dirty="0" smtClean="0">
                <a:solidFill>
                  <a:schemeClr val="tx1"/>
                </a:solidFill>
                <a:latin typeface="+mj-lt"/>
              </a:rPr>
              <a:t>M</a:t>
            </a:r>
            <a:r>
              <a:rPr kumimoji="0" lang="sv-S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endefinisikan perilaku biaya berbasis fungsi dan menjelaskan kelemahannya.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+mj-lt"/>
              <a:buAutoNum type="arabicPeriod" startAt="11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Mendefinisikan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perilaku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biaya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berbasis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aktivitas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+mj-lt"/>
              <a:buAutoNum type="arabicPeriod" startAt="11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Menjelaskan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dampak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automasi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terhadap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perilaku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biaya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0034" y="1752600"/>
            <a:ext cx="1785950" cy="2390780"/>
          </a:xfrm>
        </p:spPr>
        <p:txBody>
          <a:bodyPr>
            <a:normAutofit/>
          </a:bodyPr>
          <a:lstStyle/>
          <a:p>
            <a:r>
              <a:rPr lang="en-US" sz="2000" b="1" dirty="0" err="1" smtClean="0">
                <a:latin typeface="+mj-lt"/>
              </a:rPr>
              <a:t>Tujuan</a:t>
            </a:r>
            <a:r>
              <a:rPr lang="en-US" sz="2000" b="1" dirty="0" smtClean="0">
                <a:latin typeface="+mj-lt"/>
              </a:rPr>
              <a:t> 12</a:t>
            </a:r>
          </a:p>
          <a:p>
            <a:r>
              <a:rPr lang="en-US" sz="2000" dirty="0" err="1" smtClean="0">
                <a:latin typeface="+mj-lt"/>
              </a:rPr>
              <a:t>Definisi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perilaku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biaya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berbasis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fungsi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kelemahannya</a:t>
            </a:r>
            <a:r>
              <a:rPr lang="en-US" sz="2000" dirty="0" smtClean="0">
                <a:latin typeface="+mj-lt"/>
              </a:rPr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2362200" y="1752600"/>
            <a:ext cx="6324600" cy="17478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err="1" smtClean="0">
                <a:latin typeface="+mj-lt"/>
              </a:rPr>
              <a:t>Dalam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perilaku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biaya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berbasis</a:t>
            </a:r>
            <a:r>
              <a:rPr lang="en-US" sz="2800" dirty="0" smtClean="0">
                <a:latin typeface="+mj-lt"/>
              </a:rPr>
              <a:t> </a:t>
            </a:r>
            <a:r>
              <a:rPr lang="id-ID" sz="2800" dirty="0" smtClean="0">
                <a:latin typeface="+mj-lt"/>
              </a:rPr>
              <a:t>fungsi</a:t>
            </a:r>
            <a:r>
              <a:rPr lang="en-US" sz="2800" dirty="0" smtClean="0">
                <a:latin typeface="+mj-lt"/>
              </a:rPr>
              <a:t>, </a:t>
            </a:r>
            <a:r>
              <a:rPr lang="en-US" sz="2800" dirty="0" err="1" smtClean="0">
                <a:latin typeface="+mj-lt"/>
              </a:rPr>
              <a:t>perilaku</a:t>
            </a:r>
            <a:r>
              <a:rPr lang="en-US" sz="2800" dirty="0" smtClean="0">
                <a:latin typeface="+mj-lt"/>
              </a:rPr>
              <a:t> total </a:t>
            </a:r>
            <a:r>
              <a:rPr lang="en-US" sz="2800" dirty="0" err="1" smtClean="0">
                <a:latin typeface="+mj-lt"/>
              </a:rPr>
              <a:t>biaya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biaya</a:t>
            </a:r>
            <a:r>
              <a:rPr lang="en-US" sz="2800" dirty="0" smtClean="0">
                <a:latin typeface="+mj-lt"/>
              </a:rPr>
              <a:t> per unit </a:t>
            </a:r>
            <a:r>
              <a:rPr lang="en-US" sz="2800" dirty="0" err="1" smtClean="0">
                <a:latin typeface="+mj-lt"/>
              </a:rPr>
              <a:t>hanya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dihubungkan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dengan</a:t>
            </a:r>
            <a:r>
              <a:rPr lang="en-US" sz="2800" dirty="0" smtClean="0">
                <a:latin typeface="+mj-lt"/>
              </a:rPr>
              <a:t> unit </a:t>
            </a:r>
            <a:r>
              <a:rPr lang="en-US" sz="2800" i="1" dirty="0" smtClean="0">
                <a:latin typeface="+mj-lt"/>
              </a:rPr>
              <a:t>driver.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72" y="785794"/>
            <a:ext cx="6500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 smtClean="0"/>
              <a:t>GAMBAR 4.12 </a:t>
            </a:r>
            <a:r>
              <a:rPr lang="sv-SE" dirty="0" smtClean="0"/>
              <a:t>Hubungan Biaya Produksi dengan Unit </a:t>
            </a:r>
            <a:r>
              <a:rPr lang="sv-SE" i="1" dirty="0" smtClean="0"/>
              <a:t>Driver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7158" y="1857364"/>
            <a:ext cx="1643074" cy="857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Biaya</a:t>
            </a:r>
            <a:r>
              <a:rPr lang="en-US" b="1" dirty="0" smtClean="0"/>
              <a:t> </a:t>
            </a:r>
            <a:r>
              <a:rPr lang="en-US" b="1" dirty="0" err="1" smtClean="0"/>
              <a:t>bahan</a:t>
            </a:r>
            <a:endParaRPr lang="en-US" b="1" dirty="0" smtClean="0"/>
          </a:p>
          <a:p>
            <a:pPr algn="ctr"/>
            <a:r>
              <a:rPr lang="en-US" b="1" dirty="0" err="1" smtClean="0"/>
              <a:t>baku</a:t>
            </a:r>
            <a:r>
              <a:rPr lang="en-US" b="1" dirty="0" smtClean="0"/>
              <a:t> </a:t>
            </a:r>
            <a:r>
              <a:rPr lang="en-US" b="1" dirty="0" err="1" smtClean="0"/>
              <a:t>langsung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357158" y="2786058"/>
            <a:ext cx="1643074" cy="857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Biaya</a:t>
            </a:r>
            <a:r>
              <a:rPr lang="en-US" b="1" dirty="0" smtClean="0"/>
              <a:t> </a:t>
            </a:r>
            <a:r>
              <a:rPr lang="en-US" b="1" dirty="0" err="1" smtClean="0"/>
              <a:t>tenaga</a:t>
            </a:r>
            <a:endParaRPr lang="en-US" b="1" dirty="0" smtClean="0"/>
          </a:p>
          <a:p>
            <a:pPr algn="ctr"/>
            <a:r>
              <a:rPr lang="en-US" b="1" dirty="0" err="1" smtClean="0"/>
              <a:t>kerja</a:t>
            </a:r>
            <a:r>
              <a:rPr lang="en-US" b="1" dirty="0" smtClean="0"/>
              <a:t> </a:t>
            </a:r>
            <a:r>
              <a:rPr lang="en-US" b="1" dirty="0" err="1" smtClean="0"/>
              <a:t>langsung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57158" y="3714752"/>
            <a:ext cx="1643074" cy="857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Biaya</a:t>
            </a:r>
            <a:endParaRPr lang="en-US" b="1" dirty="0" smtClean="0"/>
          </a:p>
          <a:p>
            <a:pPr algn="ctr"/>
            <a:r>
              <a:rPr lang="en-US" b="1" dirty="0" err="1" smtClean="0"/>
              <a:t>pengecekan</a:t>
            </a:r>
            <a:endParaRPr lang="en-US" b="1" dirty="0" smtClean="0"/>
          </a:p>
          <a:p>
            <a:pPr algn="ctr"/>
            <a:r>
              <a:rPr lang="en-US" b="1" dirty="0" err="1" smtClean="0"/>
              <a:t>produk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57158" y="4643446"/>
            <a:ext cx="1643074" cy="857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Biaya</a:t>
            </a:r>
            <a:r>
              <a:rPr lang="en-US" b="1" dirty="0" smtClean="0"/>
              <a:t> </a:t>
            </a:r>
            <a:r>
              <a:rPr lang="en-US" b="1" i="1" dirty="0" smtClean="0"/>
              <a:t>set-up</a:t>
            </a:r>
          </a:p>
          <a:p>
            <a:pPr algn="ctr"/>
            <a:r>
              <a:rPr lang="en-US" b="1" dirty="0" err="1" smtClean="0"/>
              <a:t>mesin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357158" y="5572140"/>
            <a:ext cx="1643074" cy="10001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Beban</a:t>
            </a:r>
            <a:endParaRPr lang="en-US" b="1" dirty="0" smtClean="0"/>
          </a:p>
          <a:p>
            <a:pPr algn="ctr"/>
            <a:r>
              <a:rPr lang="en-US" b="1" dirty="0" err="1" smtClean="0"/>
              <a:t>penyusutan</a:t>
            </a:r>
            <a:endParaRPr lang="en-US" b="1" dirty="0" smtClean="0"/>
          </a:p>
          <a:p>
            <a:pPr algn="ctr"/>
            <a:r>
              <a:rPr lang="en-US" b="1" dirty="0" err="1" smtClean="0"/>
              <a:t>gedung</a:t>
            </a:r>
            <a:r>
              <a:rPr lang="en-US" b="1" dirty="0" smtClean="0"/>
              <a:t> </a:t>
            </a:r>
            <a:r>
              <a:rPr lang="en-US" b="1" dirty="0" err="1" smtClean="0"/>
              <a:t>pabrik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6858016" y="1928802"/>
            <a:ext cx="1643074" cy="4572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Jam </a:t>
            </a:r>
            <a:r>
              <a:rPr lang="en-US" b="1" dirty="0" err="1" smtClean="0"/>
              <a:t>Kerja</a:t>
            </a:r>
            <a:endParaRPr lang="en-US" b="1" dirty="0" smtClean="0"/>
          </a:p>
          <a:p>
            <a:pPr algn="ctr"/>
            <a:r>
              <a:rPr lang="en-US" b="1" dirty="0" err="1" smtClean="0"/>
              <a:t>Langsung</a:t>
            </a:r>
            <a:r>
              <a:rPr lang="en-US" b="1" dirty="0" smtClean="0"/>
              <a:t> (JKL)</a:t>
            </a:r>
            <a:endParaRPr lang="en-US" b="1" dirty="0"/>
          </a:p>
        </p:txBody>
      </p:sp>
      <p:cxnSp>
        <p:nvCxnSpPr>
          <p:cNvPr id="15" name="Straight Connector 14"/>
          <p:cNvCxnSpPr>
            <a:stCxn id="6" idx="3"/>
          </p:cNvCxnSpPr>
          <p:nvPr/>
        </p:nvCxnSpPr>
        <p:spPr>
          <a:xfrm>
            <a:off x="2000232" y="2285992"/>
            <a:ext cx="4857784" cy="1588"/>
          </a:xfrm>
          <a:prstGeom prst="line">
            <a:avLst/>
          </a:prstGeom>
          <a:ln w="317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9" idx="3"/>
          </p:cNvCxnSpPr>
          <p:nvPr/>
        </p:nvCxnSpPr>
        <p:spPr>
          <a:xfrm>
            <a:off x="2000232" y="3214686"/>
            <a:ext cx="4857784" cy="1588"/>
          </a:xfrm>
          <a:prstGeom prst="line">
            <a:avLst/>
          </a:prstGeom>
          <a:ln w="317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0" idx="3"/>
            <a:endCxn id="13" idx="1"/>
          </p:cNvCxnSpPr>
          <p:nvPr/>
        </p:nvCxnSpPr>
        <p:spPr>
          <a:xfrm>
            <a:off x="2000232" y="4143380"/>
            <a:ext cx="4857784" cy="0"/>
          </a:xfrm>
          <a:prstGeom prst="line">
            <a:avLst/>
          </a:prstGeom>
          <a:ln w="317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3"/>
          </p:cNvCxnSpPr>
          <p:nvPr/>
        </p:nvCxnSpPr>
        <p:spPr>
          <a:xfrm>
            <a:off x="2000232" y="5072074"/>
            <a:ext cx="4857784" cy="0"/>
          </a:xfrm>
          <a:prstGeom prst="line">
            <a:avLst/>
          </a:prstGeom>
          <a:ln w="317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2" idx="3"/>
          </p:cNvCxnSpPr>
          <p:nvPr/>
        </p:nvCxnSpPr>
        <p:spPr>
          <a:xfrm flipV="1">
            <a:off x="2000232" y="6002356"/>
            <a:ext cx="4857784" cy="0"/>
          </a:xfrm>
          <a:prstGeom prst="line">
            <a:avLst/>
          </a:prstGeom>
          <a:ln w="317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071670" y="1928802"/>
            <a:ext cx="4283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Berubah</a:t>
            </a:r>
            <a:r>
              <a:rPr lang="en-US" dirty="0" smtClean="0"/>
              <a:t> </a:t>
            </a:r>
            <a:r>
              <a:rPr lang="en-US" dirty="0" err="1" smtClean="0"/>
              <a:t>sehubungan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JKL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071670" y="2928934"/>
            <a:ext cx="4283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Berubah</a:t>
            </a:r>
            <a:r>
              <a:rPr lang="en-US" dirty="0" smtClean="0"/>
              <a:t> </a:t>
            </a:r>
            <a:r>
              <a:rPr lang="en-US" dirty="0" err="1" smtClean="0"/>
              <a:t>sehubungan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JKL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071670" y="3786190"/>
            <a:ext cx="47863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berubah</a:t>
            </a:r>
            <a:r>
              <a:rPr lang="en-US" sz="1600" dirty="0" smtClean="0"/>
              <a:t> </a:t>
            </a:r>
            <a:r>
              <a:rPr lang="en-US" sz="1600" dirty="0" err="1" smtClean="0"/>
              <a:t>sehubungan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perubahan</a:t>
            </a:r>
            <a:r>
              <a:rPr lang="en-US" sz="1600" dirty="0" smtClean="0"/>
              <a:t> JKL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2000232" y="4733520"/>
            <a:ext cx="47863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berubah</a:t>
            </a:r>
            <a:r>
              <a:rPr lang="en-US" sz="1600" dirty="0" smtClean="0"/>
              <a:t> </a:t>
            </a:r>
            <a:r>
              <a:rPr lang="en-US" sz="1600" dirty="0" err="1" smtClean="0"/>
              <a:t>sehubungan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perubahan</a:t>
            </a:r>
            <a:r>
              <a:rPr lang="en-US" sz="1600" dirty="0" smtClean="0"/>
              <a:t> JKL</a:t>
            </a:r>
            <a:endParaRPr lang="en-US" sz="1600" dirty="0"/>
          </a:p>
        </p:txBody>
      </p:sp>
      <p:sp>
        <p:nvSpPr>
          <p:cNvPr id="21" name="Rectangle 20"/>
          <p:cNvSpPr/>
          <p:nvPr/>
        </p:nvSpPr>
        <p:spPr>
          <a:xfrm>
            <a:off x="2000232" y="5643578"/>
            <a:ext cx="45005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berubah</a:t>
            </a:r>
            <a:r>
              <a:rPr lang="en-US" sz="1600" dirty="0" smtClean="0"/>
              <a:t> </a:t>
            </a:r>
            <a:r>
              <a:rPr lang="en-US" sz="1600" dirty="0" err="1" smtClean="0"/>
              <a:t>sehubungan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perubahan</a:t>
            </a:r>
            <a:r>
              <a:rPr lang="en-US" sz="1600" dirty="0" smtClean="0"/>
              <a:t> JKL</a:t>
            </a:r>
            <a:endParaRPr lang="en-US" sz="1600" dirty="0"/>
          </a:p>
        </p:txBody>
      </p:sp>
      <p:sp>
        <p:nvSpPr>
          <p:cNvPr id="24" name="Rectangle 23"/>
          <p:cNvSpPr/>
          <p:nvPr/>
        </p:nvSpPr>
        <p:spPr>
          <a:xfrm>
            <a:off x="357158" y="1488032"/>
            <a:ext cx="1619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Biaya</a:t>
            </a:r>
            <a:r>
              <a:rPr lang="en-US" b="1" dirty="0" smtClean="0"/>
              <a:t> </a:t>
            </a:r>
            <a:r>
              <a:rPr lang="en-US" b="1" dirty="0" err="1" smtClean="0"/>
              <a:t>Produksi</a:t>
            </a:r>
            <a:endParaRPr lang="en-US" b="1" dirty="0"/>
          </a:p>
        </p:txBody>
      </p:sp>
      <p:sp>
        <p:nvSpPr>
          <p:cNvPr id="26" name="Rectangle 25"/>
          <p:cNvSpPr/>
          <p:nvPr/>
        </p:nvSpPr>
        <p:spPr>
          <a:xfrm>
            <a:off x="7143768" y="1571612"/>
            <a:ext cx="1147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Unit Driver</a:t>
            </a:r>
            <a:endParaRPr lang="en-US" b="1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714348" y="1752600"/>
            <a:ext cx="7972452" cy="43434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id-ID" sz="2800" dirty="0" smtClean="0">
                <a:latin typeface="+mj-lt"/>
              </a:rPr>
              <a:t>Contoh</a:t>
            </a:r>
          </a:p>
          <a:p>
            <a:r>
              <a:rPr lang="id-ID" sz="2800" dirty="0" smtClean="0">
                <a:latin typeface="+mj-lt"/>
              </a:rPr>
              <a:t>Biaya bahan baku langsung Rp1.000 per unit</a:t>
            </a:r>
          </a:p>
          <a:p>
            <a:r>
              <a:rPr lang="id-ID" sz="2800" dirty="0" smtClean="0">
                <a:latin typeface="+mj-lt"/>
              </a:rPr>
              <a:t>Biaya tenaga kerja langsung Rp500 per unit</a:t>
            </a:r>
          </a:p>
          <a:p>
            <a:r>
              <a:rPr lang="id-ID" sz="2800" dirty="0" smtClean="0">
                <a:latin typeface="+mj-lt"/>
              </a:rPr>
              <a:t>Biaya pengecekan produk Rp5.000.000 untuk 100 kali pengecekan</a:t>
            </a:r>
          </a:p>
          <a:p>
            <a:r>
              <a:rPr lang="id-ID" sz="2800" dirty="0" smtClean="0">
                <a:latin typeface="+mj-lt"/>
              </a:rPr>
              <a:t>Biaya setup mesin Rp2.000.000 untuk 200 kali setup</a:t>
            </a:r>
          </a:p>
          <a:p>
            <a:r>
              <a:rPr lang="id-ID" sz="2800" dirty="0" smtClean="0">
                <a:latin typeface="+mj-lt"/>
              </a:rPr>
              <a:t>Beban penyusutan gedung pabrik Rp3.000.000 per tahun</a:t>
            </a:r>
          </a:p>
          <a:p>
            <a:endParaRPr lang="en-US" sz="2800" dirty="0">
              <a:latin typeface="+mj-lt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714348" y="1752600"/>
            <a:ext cx="7972452" cy="4343400"/>
          </a:xfr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id-ID" sz="2800" dirty="0" smtClean="0">
                <a:latin typeface="+mj-lt"/>
              </a:rPr>
              <a:t>Dari contoh ini, total biaya variabel per unit Rp1.500 (Rp1.000 + Rp500) sedangkan total biaya tetap Rp10.000.000 (Rp5.000.000 + Rp2.000.000 + Rp3.000.000) sehingga dihasilkan formula biayanya sbb.:</a:t>
            </a:r>
          </a:p>
          <a:p>
            <a:pPr marL="0" indent="0">
              <a:buNone/>
            </a:pPr>
            <a:endParaRPr lang="id-ID" sz="2800" dirty="0" smtClean="0">
              <a:latin typeface="+mj-lt"/>
            </a:endParaRPr>
          </a:p>
          <a:p>
            <a:pPr marL="0" indent="0">
              <a:buNone/>
            </a:pPr>
            <a:r>
              <a:rPr lang="id-ID" sz="2800" dirty="0" smtClean="0">
                <a:latin typeface="+mj-lt"/>
              </a:rPr>
              <a:t>Y = 10.000.000 + 1.500X</a:t>
            </a:r>
          </a:p>
          <a:p>
            <a:pPr marL="0" indent="0">
              <a:buNone/>
            </a:pPr>
            <a:r>
              <a:rPr lang="id-ID" sz="2800" dirty="0" smtClean="0">
                <a:latin typeface="+mj-lt"/>
              </a:rPr>
              <a:t>Dimana y = total biaya dan x = jumlah unit produksi  </a:t>
            </a:r>
          </a:p>
          <a:p>
            <a:endParaRPr lang="en-US" sz="2800" dirty="0">
              <a:latin typeface="+mj-lt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 err="1" smtClean="0">
                <a:latin typeface="+mj-lt"/>
              </a:rPr>
              <a:t>Kelemahan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perilaku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biaya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berbasis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fungsi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adalah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informasinya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dapat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menyesatkan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dalam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pengambilan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keputusan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karena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biaya</a:t>
            </a:r>
            <a:r>
              <a:rPr lang="en-US" sz="2800" dirty="0" smtClean="0">
                <a:latin typeface="+mj-lt"/>
              </a:rPr>
              <a:t> yang </a:t>
            </a:r>
            <a:r>
              <a:rPr lang="en-US" sz="2800" dirty="0" err="1" smtClean="0">
                <a:latin typeface="+mj-lt"/>
              </a:rPr>
              <a:t>diklasifikasikan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sebagai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biaya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tetap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dalam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perilaku</a:t>
            </a:r>
            <a:r>
              <a:rPr lang="en-US" sz="2800" dirty="0" smtClean="0">
                <a:latin typeface="+mj-lt"/>
              </a:rPr>
              <a:t> </a:t>
            </a:r>
            <a:r>
              <a:rPr lang="id-ID" sz="2800" dirty="0" smtClean="0">
                <a:latin typeface="+mj-lt"/>
              </a:rPr>
              <a:t>biaya </a:t>
            </a:r>
            <a:r>
              <a:rPr lang="en-US" sz="2800" dirty="0" err="1" smtClean="0">
                <a:latin typeface="+mj-lt"/>
              </a:rPr>
              <a:t>berbasis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fungsi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pada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kenyataannya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biaya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tersebut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merupakan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biaya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variabel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sehubungan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perubahan</a:t>
            </a:r>
            <a:r>
              <a:rPr lang="en-US" sz="2800" dirty="0" smtClean="0">
                <a:latin typeface="+mj-lt"/>
              </a:rPr>
              <a:t> output </a:t>
            </a:r>
            <a:r>
              <a:rPr lang="en-US" sz="2800" i="1" dirty="0" smtClean="0">
                <a:latin typeface="+mj-lt"/>
              </a:rPr>
              <a:t>batch driver </a:t>
            </a:r>
            <a:r>
              <a:rPr lang="en-US" sz="2800" i="1" dirty="0" err="1" smtClean="0">
                <a:latin typeface="+mj-lt"/>
              </a:rPr>
              <a:t>dan</a:t>
            </a:r>
            <a:r>
              <a:rPr lang="en-US" sz="2800" i="1" dirty="0" smtClean="0">
                <a:latin typeface="+mj-lt"/>
              </a:rPr>
              <a:t> product driver.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200" b="1" dirty="0" smtClean="0">
                <a:latin typeface="+mj-lt"/>
              </a:rPr>
              <a:t>PERILAKU BIAYA BERBASIS AKTIVITAS</a:t>
            </a:r>
            <a:endParaRPr lang="en-US" sz="3200" b="1" dirty="0">
              <a:latin typeface="+mj-lt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2533656"/>
          </a:xfrm>
        </p:spPr>
        <p:txBody>
          <a:bodyPr>
            <a:noAutofit/>
          </a:bodyPr>
          <a:lstStyle/>
          <a:p>
            <a:r>
              <a:rPr lang="en-US" sz="2000" b="1" dirty="0" err="1" smtClean="0">
                <a:latin typeface="+mj-lt"/>
              </a:rPr>
              <a:t>Tujuan</a:t>
            </a:r>
            <a:r>
              <a:rPr lang="en-US" sz="2000" b="1" dirty="0" smtClean="0">
                <a:latin typeface="+mj-lt"/>
              </a:rPr>
              <a:t> 13</a:t>
            </a:r>
          </a:p>
          <a:p>
            <a:r>
              <a:rPr lang="en-US" sz="2000" dirty="0" err="1" smtClean="0">
                <a:latin typeface="+mj-lt"/>
              </a:rPr>
              <a:t>Definisi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perilaku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biaya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berbasis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aktivitas</a:t>
            </a:r>
            <a:r>
              <a:rPr lang="en-US" sz="2000" dirty="0" smtClean="0">
                <a:latin typeface="+mj-lt"/>
              </a:rPr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2362200" y="1752600"/>
            <a:ext cx="6324600" cy="181927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err="1" smtClean="0">
                <a:latin typeface="+mj-lt"/>
              </a:rPr>
              <a:t>Dalam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perilaku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biaya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berbasis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aktivitas</a:t>
            </a:r>
            <a:r>
              <a:rPr lang="en-US" sz="2800" dirty="0" smtClean="0">
                <a:latin typeface="+mj-lt"/>
              </a:rPr>
              <a:t>, </a:t>
            </a:r>
            <a:r>
              <a:rPr lang="en-US" sz="2800" dirty="0" err="1" smtClean="0">
                <a:latin typeface="+mj-lt"/>
              </a:rPr>
              <a:t>perilaku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biaya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tidak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hanya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dihubungkan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dengan</a:t>
            </a:r>
            <a:r>
              <a:rPr lang="en-US" sz="2800" dirty="0" smtClean="0">
                <a:latin typeface="+mj-lt"/>
              </a:rPr>
              <a:t> unit </a:t>
            </a:r>
            <a:r>
              <a:rPr lang="en-US" sz="2800" i="1" dirty="0" smtClean="0">
                <a:latin typeface="+mj-lt"/>
              </a:rPr>
              <a:t>driver, </a:t>
            </a:r>
            <a:r>
              <a:rPr lang="en-US" sz="2800" dirty="0" err="1" smtClean="0">
                <a:latin typeface="+mj-lt"/>
              </a:rPr>
              <a:t>tetapi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juga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i="1" dirty="0" smtClean="0">
                <a:latin typeface="+mj-lt"/>
              </a:rPr>
              <a:t>non-unit driver.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217646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2362200" y="1752600"/>
            <a:ext cx="6424642" cy="410529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d-ID" dirty="0" smtClean="0"/>
              <a:t>Terdapat 3 driver aktivitas:</a:t>
            </a:r>
          </a:p>
          <a:p>
            <a:r>
              <a:rPr lang="id-ID" dirty="0" smtClean="0"/>
              <a:t>Unit driver, yaitu driver yang terkait dengan aktivitas yang dilakukan untuk setiap unit produk dihasilkan, seperti jam mesin, dan jam kerja langsung</a:t>
            </a:r>
          </a:p>
          <a:p>
            <a:r>
              <a:rPr lang="id-ID" dirty="0" smtClean="0"/>
              <a:t>Batch driver, yaitu driver yang terkait dengan aktivitas yang dilakukan untuk setiap kelompok unit (</a:t>
            </a:r>
            <a:r>
              <a:rPr lang="id-ID" i="1" dirty="0" smtClean="0"/>
              <a:t>batch</a:t>
            </a:r>
            <a:r>
              <a:rPr lang="id-ID" dirty="0" smtClean="0"/>
              <a:t>) produk dihasilkan, seperti jumlah setup, jumlah pesanan pembelian, dan jumlah pengecekan secara sampel</a:t>
            </a:r>
          </a:p>
          <a:p>
            <a:r>
              <a:rPr lang="id-ID" dirty="0" smtClean="0"/>
              <a:t>Product driver, yaitu driver yang terkait dengan aktivitas untuk mempertahankan produk, seperti jumlah rekayasa produk, dan jumlah lini produk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6000768"/>
            <a:ext cx="8143932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Batch driver dan product driver disebut non-unit driver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72" y="571480"/>
            <a:ext cx="628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 smtClean="0"/>
              <a:t>GAMBAR 4.13</a:t>
            </a:r>
          </a:p>
          <a:p>
            <a:r>
              <a:rPr lang="sv-SE" b="1" dirty="0" smtClean="0"/>
              <a:t>Hubungan Biaya Produksi dengan Unit </a:t>
            </a:r>
            <a:r>
              <a:rPr lang="sv-SE" b="1" i="1" dirty="0" smtClean="0"/>
              <a:t>Driver dan Non-unit Driver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7158" y="1857364"/>
            <a:ext cx="1643074" cy="857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Biaya</a:t>
            </a:r>
            <a:r>
              <a:rPr lang="en-US" b="1" dirty="0" smtClean="0"/>
              <a:t> </a:t>
            </a:r>
            <a:r>
              <a:rPr lang="en-US" b="1" dirty="0" err="1" smtClean="0"/>
              <a:t>bahan</a:t>
            </a:r>
            <a:endParaRPr lang="en-US" b="1" dirty="0" smtClean="0"/>
          </a:p>
          <a:p>
            <a:pPr algn="ctr"/>
            <a:r>
              <a:rPr lang="en-US" b="1" dirty="0" err="1" smtClean="0"/>
              <a:t>baku</a:t>
            </a:r>
            <a:r>
              <a:rPr lang="en-US" b="1" dirty="0" smtClean="0"/>
              <a:t> </a:t>
            </a:r>
            <a:r>
              <a:rPr lang="en-US" b="1" dirty="0" err="1" smtClean="0"/>
              <a:t>langsung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357158" y="2786058"/>
            <a:ext cx="1643074" cy="857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Biaya</a:t>
            </a:r>
            <a:r>
              <a:rPr lang="en-US" b="1" dirty="0" smtClean="0"/>
              <a:t> </a:t>
            </a:r>
            <a:r>
              <a:rPr lang="en-US" b="1" dirty="0" err="1" smtClean="0"/>
              <a:t>tenaga</a:t>
            </a:r>
            <a:endParaRPr lang="en-US" b="1" dirty="0" smtClean="0"/>
          </a:p>
          <a:p>
            <a:pPr algn="ctr"/>
            <a:r>
              <a:rPr lang="en-US" b="1" dirty="0" err="1" smtClean="0"/>
              <a:t>kerja</a:t>
            </a:r>
            <a:r>
              <a:rPr lang="en-US" b="1" dirty="0" smtClean="0"/>
              <a:t> </a:t>
            </a:r>
            <a:r>
              <a:rPr lang="en-US" b="1" dirty="0" err="1" smtClean="0"/>
              <a:t>langsung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357158" y="3714752"/>
            <a:ext cx="1643074" cy="857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Biaya</a:t>
            </a:r>
            <a:endParaRPr lang="en-US" b="1" dirty="0" smtClean="0"/>
          </a:p>
          <a:p>
            <a:pPr algn="ctr"/>
            <a:r>
              <a:rPr lang="en-US" b="1" dirty="0" err="1" smtClean="0"/>
              <a:t>pengecekan</a:t>
            </a:r>
            <a:endParaRPr lang="en-US" b="1" dirty="0" smtClean="0"/>
          </a:p>
          <a:p>
            <a:pPr algn="ctr"/>
            <a:r>
              <a:rPr lang="en-US" b="1" dirty="0" err="1" smtClean="0"/>
              <a:t>produk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357158" y="4643446"/>
            <a:ext cx="1643074" cy="857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Biaya</a:t>
            </a:r>
            <a:r>
              <a:rPr lang="en-US" b="1" dirty="0" smtClean="0"/>
              <a:t> </a:t>
            </a:r>
            <a:r>
              <a:rPr lang="en-US" b="1" i="1" dirty="0" smtClean="0"/>
              <a:t>set-up</a:t>
            </a:r>
          </a:p>
          <a:p>
            <a:pPr algn="ctr"/>
            <a:r>
              <a:rPr lang="en-US" b="1" dirty="0" err="1" smtClean="0"/>
              <a:t>mesin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57158" y="5572140"/>
            <a:ext cx="1643074" cy="10001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Beban</a:t>
            </a:r>
            <a:endParaRPr lang="en-US" b="1" dirty="0" smtClean="0"/>
          </a:p>
          <a:p>
            <a:pPr algn="ctr"/>
            <a:r>
              <a:rPr lang="en-US" b="1" dirty="0" err="1" smtClean="0"/>
              <a:t>penyusutan</a:t>
            </a:r>
            <a:endParaRPr lang="en-US" b="1" dirty="0" smtClean="0"/>
          </a:p>
          <a:p>
            <a:pPr algn="ctr"/>
            <a:r>
              <a:rPr lang="en-US" b="1" dirty="0" err="1" smtClean="0"/>
              <a:t>gedung</a:t>
            </a:r>
            <a:r>
              <a:rPr lang="en-US" b="1" dirty="0" smtClean="0"/>
              <a:t> </a:t>
            </a:r>
            <a:r>
              <a:rPr lang="en-US" b="1" dirty="0" err="1" smtClean="0"/>
              <a:t>pabrik</a:t>
            </a:r>
            <a:endParaRPr lang="en-US" b="1" dirty="0"/>
          </a:p>
        </p:txBody>
      </p:sp>
      <p:cxnSp>
        <p:nvCxnSpPr>
          <p:cNvPr id="12" name="Straight Connector 11"/>
          <p:cNvCxnSpPr>
            <a:stCxn id="6" idx="3"/>
          </p:cNvCxnSpPr>
          <p:nvPr/>
        </p:nvCxnSpPr>
        <p:spPr>
          <a:xfrm>
            <a:off x="2000232" y="2285992"/>
            <a:ext cx="4857784" cy="1588"/>
          </a:xfrm>
          <a:prstGeom prst="line">
            <a:avLst/>
          </a:prstGeom>
          <a:ln w="317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7" idx="3"/>
          </p:cNvCxnSpPr>
          <p:nvPr/>
        </p:nvCxnSpPr>
        <p:spPr>
          <a:xfrm>
            <a:off x="2000232" y="3214686"/>
            <a:ext cx="4857784" cy="1588"/>
          </a:xfrm>
          <a:prstGeom prst="line">
            <a:avLst/>
          </a:prstGeom>
          <a:ln w="317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" idx="3"/>
          </p:cNvCxnSpPr>
          <p:nvPr/>
        </p:nvCxnSpPr>
        <p:spPr>
          <a:xfrm>
            <a:off x="2000232" y="4143380"/>
            <a:ext cx="4857784" cy="0"/>
          </a:xfrm>
          <a:prstGeom prst="line">
            <a:avLst/>
          </a:prstGeom>
          <a:ln w="317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9" idx="3"/>
          </p:cNvCxnSpPr>
          <p:nvPr/>
        </p:nvCxnSpPr>
        <p:spPr>
          <a:xfrm>
            <a:off x="2000232" y="5072074"/>
            <a:ext cx="4857784" cy="0"/>
          </a:xfrm>
          <a:prstGeom prst="line">
            <a:avLst/>
          </a:prstGeom>
          <a:ln w="317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0" idx="3"/>
          </p:cNvCxnSpPr>
          <p:nvPr/>
        </p:nvCxnSpPr>
        <p:spPr>
          <a:xfrm flipV="1">
            <a:off x="2000232" y="6002356"/>
            <a:ext cx="1800000" cy="0"/>
          </a:xfrm>
          <a:prstGeom prst="line">
            <a:avLst/>
          </a:prstGeom>
          <a:ln w="317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28596" y="1500174"/>
            <a:ext cx="1619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Biaya</a:t>
            </a:r>
            <a:r>
              <a:rPr lang="en-US" b="1" dirty="0" smtClean="0"/>
              <a:t> </a:t>
            </a:r>
            <a:r>
              <a:rPr lang="en-US" b="1" dirty="0" err="1" smtClean="0"/>
              <a:t>Produksi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7072330" y="1571612"/>
            <a:ext cx="1147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Unit Driver</a:t>
            </a: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6858016" y="1928802"/>
            <a:ext cx="1643074" cy="18573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Jam </a:t>
            </a:r>
            <a:r>
              <a:rPr lang="en-US" b="1" dirty="0" err="1" smtClean="0"/>
              <a:t>Kerja</a:t>
            </a:r>
            <a:endParaRPr lang="en-US" b="1" dirty="0" smtClean="0"/>
          </a:p>
          <a:p>
            <a:pPr algn="ctr"/>
            <a:r>
              <a:rPr lang="en-US" b="1" dirty="0" err="1" smtClean="0"/>
              <a:t>Langsung</a:t>
            </a:r>
            <a:r>
              <a:rPr lang="en-US" b="1" dirty="0" smtClean="0"/>
              <a:t>-JKL</a:t>
            </a:r>
          </a:p>
          <a:p>
            <a:pPr algn="ctr"/>
            <a:r>
              <a:rPr lang="en-US" b="1" dirty="0" smtClean="0"/>
              <a:t>(</a:t>
            </a:r>
            <a:r>
              <a:rPr lang="en-US" b="1" i="1" dirty="0" smtClean="0"/>
              <a:t>unit driver)</a:t>
            </a:r>
            <a:endParaRPr lang="en-US" b="1" dirty="0"/>
          </a:p>
        </p:txBody>
      </p:sp>
      <p:sp>
        <p:nvSpPr>
          <p:cNvPr id="21" name="Rectangle 20"/>
          <p:cNvSpPr/>
          <p:nvPr/>
        </p:nvSpPr>
        <p:spPr>
          <a:xfrm>
            <a:off x="6858016" y="3857628"/>
            <a:ext cx="1643074" cy="7858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Jumlah</a:t>
            </a:r>
            <a:endParaRPr lang="en-US" b="1" dirty="0" smtClean="0"/>
          </a:p>
          <a:p>
            <a:pPr algn="ctr"/>
            <a:r>
              <a:rPr lang="en-US" b="1" dirty="0" err="1" smtClean="0"/>
              <a:t>Pengecekan</a:t>
            </a:r>
            <a:endParaRPr lang="en-US" b="1" dirty="0" smtClean="0"/>
          </a:p>
          <a:p>
            <a:pPr algn="ctr"/>
            <a:r>
              <a:rPr lang="en-US" b="1" dirty="0" smtClean="0"/>
              <a:t>(</a:t>
            </a:r>
            <a:r>
              <a:rPr lang="en-US" b="1" i="1" dirty="0" smtClean="0"/>
              <a:t>non-unit driver)</a:t>
            </a:r>
            <a:endParaRPr lang="en-US" b="1" dirty="0"/>
          </a:p>
        </p:txBody>
      </p:sp>
      <p:sp>
        <p:nvSpPr>
          <p:cNvPr id="22" name="Rectangle 21"/>
          <p:cNvSpPr/>
          <p:nvPr/>
        </p:nvSpPr>
        <p:spPr>
          <a:xfrm>
            <a:off x="6858016" y="4714884"/>
            <a:ext cx="1643074" cy="11430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Jumlah</a:t>
            </a:r>
            <a:r>
              <a:rPr lang="en-US" b="1" dirty="0" smtClean="0"/>
              <a:t> </a:t>
            </a:r>
            <a:r>
              <a:rPr lang="en-US" b="1" i="1" dirty="0" smtClean="0"/>
              <a:t>set-up</a:t>
            </a:r>
          </a:p>
          <a:p>
            <a:pPr algn="ctr"/>
            <a:r>
              <a:rPr lang="en-US" b="1" dirty="0" err="1" smtClean="0"/>
              <a:t>mesin</a:t>
            </a:r>
            <a:r>
              <a:rPr lang="en-US" b="1" dirty="0" smtClean="0"/>
              <a:t> (</a:t>
            </a:r>
            <a:r>
              <a:rPr lang="en-US" b="1" i="1" dirty="0" smtClean="0"/>
              <a:t>non-unit</a:t>
            </a:r>
          </a:p>
          <a:p>
            <a:pPr algn="ctr"/>
            <a:r>
              <a:rPr lang="en-US" b="1" i="1" dirty="0" smtClean="0"/>
              <a:t>driver)</a:t>
            </a:r>
            <a:endParaRPr lang="en-US" b="1" dirty="0"/>
          </a:p>
        </p:txBody>
      </p:sp>
      <p:sp>
        <p:nvSpPr>
          <p:cNvPr id="23" name="Rectangle 22"/>
          <p:cNvSpPr/>
          <p:nvPr/>
        </p:nvSpPr>
        <p:spPr>
          <a:xfrm>
            <a:off x="3857620" y="5715016"/>
            <a:ext cx="30003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berubah</a:t>
            </a:r>
            <a:r>
              <a:rPr lang="en-US" dirty="0" smtClean="0"/>
              <a:t>,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dihubungkan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fr-FR" dirty="0" smtClean="0"/>
              <a:t>unit </a:t>
            </a:r>
            <a:r>
              <a:rPr lang="fr-FR" i="1" dirty="0" smtClean="0"/>
              <a:t>driver </a:t>
            </a:r>
            <a:r>
              <a:rPr lang="fr-FR" i="1" dirty="0" err="1" smtClean="0"/>
              <a:t>maupun</a:t>
            </a:r>
            <a:r>
              <a:rPr lang="fr-FR" i="1" dirty="0" smtClean="0"/>
              <a:t> non-unit driver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071670" y="507207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Berubah</a:t>
            </a:r>
            <a:r>
              <a:rPr lang="en-US" dirty="0" smtClean="0"/>
              <a:t> </a:t>
            </a:r>
            <a:r>
              <a:rPr lang="en-US" dirty="0" err="1" smtClean="0"/>
              <a:t>sehubungan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endParaRPr lang="en-US" dirty="0" smtClean="0"/>
          </a:p>
          <a:p>
            <a:r>
              <a:rPr lang="en-US" i="1" dirty="0" smtClean="0"/>
              <a:t>set-up </a:t>
            </a:r>
            <a:r>
              <a:rPr lang="en-US" i="1" dirty="0" err="1" smtClean="0"/>
              <a:t>mesin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000232" y="41433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Berubah</a:t>
            </a:r>
            <a:r>
              <a:rPr lang="en-US" dirty="0" smtClean="0"/>
              <a:t> </a:t>
            </a:r>
            <a:r>
              <a:rPr lang="en-US" dirty="0" err="1" smtClean="0"/>
              <a:t>sehubungan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endParaRPr lang="en-US" dirty="0" smtClean="0"/>
          </a:p>
          <a:p>
            <a:r>
              <a:rPr lang="en-US" dirty="0" err="1" smtClean="0"/>
              <a:t>pengecekan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145843" y="3244334"/>
            <a:ext cx="4283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Berubah</a:t>
            </a:r>
            <a:r>
              <a:rPr lang="en-US" dirty="0" smtClean="0"/>
              <a:t> </a:t>
            </a:r>
            <a:r>
              <a:rPr lang="en-US" dirty="0" err="1" smtClean="0"/>
              <a:t>sehubungan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JKL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000232" y="2357430"/>
            <a:ext cx="4283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Berubah</a:t>
            </a:r>
            <a:r>
              <a:rPr lang="en-US" dirty="0" smtClean="0"/>
              <a:t> </a:t>
            </a:r>
            <a:r>
              <a:rPr lang="en-US" dirty="0" err="1" smtClean="0"/>
              <a:t>sehubungan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JKL</a:t>
            </a:r>
            <a:endParaRPr lang="en-US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14282" y="1752600"/>
            <a:ext cx="1285884" cy="434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1714480" y="1752600"/>
            <a:ext cx="7143800" cy="4343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d-ID" dirty="0" smtClean="0"/>
              <a:t>Berdasarkan contoh di atas, biayanya akan diklasifikasikan sbb.:</a:t>
            </a:r>
          </a:p>
          <a:p>
            <a:pPr>
              <a:buNone/>
            </a:pPr>
            <a:r>
              <a:rPr lang="id-ID" dirty="0" smtClean="0"/>
              <a:t>Unit-Variable Cost:</a:t>
            </a:r>
          </a:p>
          <a:p>
            <a:pPr>
              <a:buFontTx/>
              <a:buChar char="-"/>
            </a:pPr>
            <a:r>
              <a:rPr lang="id-ID" dirty="0" smtClean="0"/>
              <a:t>Biaya bahan baku langsung Rp1000 per unit</a:t>
            </a:r>
          </a:p>
          <a:p>
            <a:pPr>
              <a:buFontTx/>
              <a:buChar char="-"/>
            </a:pPr>
            <a:r>
              <a:rPr lang="id-ID" dirty="0" smtClean="0"/>
              <a:t>Biaya tenaga kerja langsung Rp500 per unit</a:t>
            </a:r>
          </a:p>
          <a:p>
            <a:pPr>
              <a:buNone/>
            </a:pPr>
            <a:r>
              <a:rPr lang="id-ID" dirty="0" smtClean="0"/>
              <a:t>Non-Unit Variable Cost:</a:t>
            </a:r>
          </a:p>
          <a:p>
            <a:pPr>
              <a:buFontTx/>
              <a:buChar char="-"/>
            </a:pPr>
            <a:r>
              <a:rPr lang="id-ID" dirty="0" smtClean="0"/>
              <a:t>Biaya pengecekan produk Rp50.000 per pengecekan</a:t>
            </a:r>
          </a:p>
          <a:p>
            <a:pPr>
              <a:buFontTx/>
              <a:buChar char="-"/>
            </a:pPr>
            <a:r>
              <a:rPr lang="id-ID" dirty="0" smtClean="0"/>
              <a:t>Biaya setup Rp10.000 per setup</a:t>
            </a:r>
          </a:p>
          <a:p>
            <a:pPr>
              <a:buNone/>
            </a:pPr>
            <a:r>
              <a:rPr lang="id-ID" dirty="0" smtClean="0"/>
              <a:t>Biaya Tetap</a:t>
            </a:r>
          </a:p>
          <a:p>
            <a:pPr>
              <a:buNone/>
            </a:pPr>
            <a:r>
              <a:rPr lang="id-ID" dirty="0" smtClean="0"/>
              <a:t>- Beban penyusutan gedung pabrik Rp3.000.000 per tahun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200" b="1" dirty="0" smtClean="0">
                <a:latin typeface="+mj-lt"/>
              </a:rPr>
              <a:t>PERILAKU BIAYA</a:t>
            </a:r>
            <a:endParaRPr lang="en-US" sz="3200" b="1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calculation-390319_192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673" b="4673"/>
          <a:stretch>
            <a:fillRect/>
          </a:stretch>
        </p:blipFill>
        <p:spPr/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21050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2285984" y="1643050"/>
            <a:ext cx="6324600" cy="2319342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id-ID" dirty="0" smtClean="0"/>
              <a:t>Hanya beban penyusutan gedung pabrik yang merupakan biaya tetap karena biaya ini tidak ada hubungannya dengan produk, tetapi berhubungan dengan aktivitas penyediaan fasilitas sehingga tidak ada driver aktivitasnya.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4000504"/>
            <a:ext cx="8001056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Formula biaya dengan menggunakan perilaku biaya berbasis aktivitas sbb.:</a:t>
            </a:r>
          </a:p>
          <a:p>
            <a:r>
              <a:rPr lang="id-ID" sz="2800" dirty="0" smtClean="0"/>
              <a:t>Y = 3.000.000 + 1.500X1 + 50.000X2 + 10.000X3</a:t>
            </a:r>
          </a:p>
          <a:p>
            <a:r>
              <a:rPr lang="id-ID" sz="2800" dirty="0" smtClean="0"/>
              <a:t>Dimana X1 = jumlah unit produksi</a:t>
            </a:r>
          </a:p>
          <a:p>
            <a:r>
              <a:rPr lang="id-ID" sz="2800" dirty="0" smtClean="0"/>
              <a:t>            X2 = jumlah pengecekan</a:t>
            </a:r>
          </a:p>
          <a:p>
            <a:r>
              <a:rPr lang="id-ID" sz="2800" dirty="0" smtClean="0"/>
              <a:t>            X3 = jumlah setup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d-ID" dirty="0" smtClean="0"/>
              <a:t>Format Laporan Laba Rugi untuk perilaku biaya berbasis fungsi:</a:t>
            </a:r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r>
              <a:rPr lang="id-ID" dirty="0" smtClean="0"/>
              <a:t>Penjualan                              Rpxxx</a:t>
            </a:r>
          </a:p>
          <a:p>
            <a:pPr>
              <a:buNone/>
            </a:pPr>
            <a:r>
              <a:rPr lang="id-ID" dirty="0" smtClean="0"/>
              <a:t>Biaya variabel berbasis unit </a:t>
            </a:r>
            <a:r>
              <a:rPr lang="id-ID" u="sng" dirty="0" smtClean="0"/>
              <a:t>Rp(xxx)</a:t>
            </a:r>
          </a:p>
          <a:p>
            <a:pPr>
              <a:buNone/>
            </a:pPr>
            <a:r>
              <a:rPr lang="id-ID" dirty="0" smtClean="0"/>
              <a:t>Laba kontribusi                      Rpxxx</a:t>
            </a:r>
          </a:p>
          <a:p>
            <a:pPr>
              <a:buNone/>
            </a:pPr>
            <a:r>
              <a:rPr lang="id-ID" dirty="0" smtClean="0"/>
              <a:t>Biaya tetap*)                         </a:t>
            </a:r>
            <a:r>
              <a:rPr lang="id-ID" u="sng" dirty="0" smtClean="0"/>
              <a:t>Rp(xxx)</a:t>
            </a:r>
          </a:p>
          <a:p>
            <a:pPr>
              <a:buNone/>
            </a:pPr>
            <a:r>
              <a:rPr lang="id-ID" dirty="0" smtClean="0"/>
              <a:t>Laba bersih operasi              </a:t>
            </a:r>
            <a:r>
              <a:rPr lang="id-ID" u="sng" dirty="0" smtClean="0"/>
              <a:t> Rpxxx</a:t>
            </a:r>
            <a:r>
              <a:rPr lang="id-ID" dirty="0" smtClean="0"/>
              <a:t> </a:t>
            </a:r>
          </a:p>
          <a:p>
            <a:pPr>
              <a:buNone/>
            </a:pPr>
            <a:r>
              <a:rPr lang="id-ID" dirty="0" smtClean="0"/>
              <a:t>                                           </a:t>
            </a:r>
          </a:p>
          <a:p>
            <a:pPr>
              <a:buNone/>
            </a:pPr>
            <a:r>
              <a:rPr lang="id-ID" dirty="0" smtClean="0"/>
              <a:t>*) Biaya tetap terdiri dari biaya aktivitas tingkat fasilitas dan biaya aktivitas tingkat non-unit (</a:t>
            </a:r>
            <a:r>
              <a:rPr lang="id-ID" i="1" dirty="0" smtClean="0"/>
              <a:t>batch level cost</a:t>
            </a:r>
            <a:r>
              <a:rPr lang="id-ID" dirty="0" smtClean="0"/>
              <a:t> dan </a:t>
            </a:r>
            <a:r>
              <a:rPr lang="id-ID" i="1" dirty="0" smtClean="0"/>
              <a:t>product level cost</a:t>
            </a:r>
            <a:r>
              <a:rPr lang="id-ID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14282" y="1752600"/>
            <a:ext cx="1428760" cy="434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1785918" y="1752600"/>
            <a:ext cx="6900882" cy="43434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id-ID" dirty="0" smtClean="0"/>
              <a:t>Format Laporan Laba Rugi untuk perilaku biaya berbasis aktivitas:</a:t>
            </a:r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r>
              <a:rPr lang="id-ID" dirty="0" smtClean="0"/>
              <a:t>Penjualan                                                            Rpxxx</a:t>
            </a:r>
          </a:p>
          <a:p>
            <a:pPr>
              <a:buNone/>
            </a:pPr>
            <a:r>
              <a:rPr lang="id-ID" dirty="0" smtClean="0"/>
              <a:t>Biaya variabel berbasis unit                               </a:t>
            </a:r>
            <a:r>
              <a:rPr lang="id-ID" u="sng" dirty="0" smtClean="0"/>
              <a:t>Rp(xxx)</a:t>
            </a:r>
          </a:p>
          <a:p>
            <a:pPr>
              <a:buNone/>
            </a:pPr>
            <a:r>
              <a:rPr lang="id-ID" dirty="0" smtClean="0"/>
              <a:t>Laba kontribusi                                                    Rpxxx</a:t>
            </a:r>
          </a:p>
          <a:p>
            <a:pPr>
              <a:buNone/>
            </a:pPr>
            <a:r>
              <a:rPr lang="id-ID" dirty="0" smtClean="0"/>
              <a:t>Biaya variabel non-unit:</a:t>
            </a:r>
          </a:p>
          <a:p>
            <a:pPr>
              <a:buFontTx/>
              <a:buChar char="-"/>
            </a:pPr>
            <a:r>
              <a:rPr lang="id-ID" dirty="0" smtClean="0"/>
              <a:t>Biaya pengecekan                   Rp(xxx)</a:t>
            </a:r>
          </a:p>
          <a:p>
            <a:pPr>
              <a:buFontTx/>
              <a:buChar char="-"/>
            </a:pPr>
            <a:r>
              <a:rPr lang="id-ID" dirty="0" smtClean="0"/>
              <a:t>Biaya setup                              </a:t>
            </a:r>
            <a:r>
              <a:rPr lang="id-ID" u="sng" dirty="0" smtClean="0"/>
              <a:t>Rp(xxx)</a:t>
            </a:r>
          </a:p>
          <a:p>
            <a:pPr>
              <a:buNone/>
            </a:pPr>
            <a:r>
              <a:rPr lang="id-ID" dirty="0" smtClean="0"/>
              <a:t>  Total biaya variabel non-unit                              </a:t>
            </a:r>
            <a:r>
              <a:rPr lang="id-ID" u="sng" dirty="0" smtClean="0"/>
              <a:t>Rp(xxx)</a:t>
            </a:r>
          </a:p>
          <a:p>
            <a:pPr>
              <a:buNone/>
            </a:pPr>
            <a:r>
              <a:rPr lang="id-ID" dirty="0" smtClean="0"/>
              <a:t>Laba yang dapat ditelusuri (traceable margin)      Rpxxx </a:t>
            </a:r>
          </a:p>
          <a:p>
            <a:pPr>
              <a:buNone/>
            </a:pPr>
            <a:r>
              <a:rPr lang="id-ID" dirty="0" smtClean="0"/>
              <a:t>Biaya tetap*)                                                         </a:t>
            </a:r>
            <a:r>
              <a:rPr lang="id-ID" u="sng" dirty="0" smtClean="0"/>
              <a:t>Rp(xxx)</a:t>
            </a:r>
          </a:p>
          <a:p>
            <a:pPr>
              <a:buNone/>
            </a:pPr>
            <a:r>
              <a:rPr lang="id-ID" dirty="0" smtClean="0"/>
              <a:t>Laba bersih operasi                                               </a:t>
            </a:r>
            <a:r>
              <a:rPr lang="id-ID" u="sng" dirty="0" smtClean="0"/>
              <a:t> Rpxxx</a:t>
            </a:r>
            <a:r>
              <a:rPr lang="id-ID" dirty="0" smtClean="0"/>
              <a:t> </a:t>
            </a:r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r>
              <a:rPr lang="id-ID" dirty="0" smtClean="0"/>
              <a:t>*)Biaya tetap hanya untuk biaya aktivitas tingkat fasilitas (</a:t>
            </a:r>
            <a:r>
              <a:rPr lang="id-ID" i="1" dirty="0" smtClean="0"/>
              <a:t>facility-level activity cost</a:t>
            </a:r>
            <a:r>
              <a:rPr lang="id-ID" dirty="0" smtClean="0"/>
              <a:t>)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200" b="1" dirty="0" smtClean="0">
                <a:latin typeface="+mj-lt"/>
              </a:rPr>
              <a:t>DAMPAK OTOMASI OPERASIONAL TERHADAP PERILAKU BIAYA</a:t>
            </a:r>
            <a:endParaRPr lang="en-US" sz="3200" b="1" dirty="0">
              <a:latin typeface="+mj-lt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2605094"/>
          </a:xfrm>
        </p:spPr>
        <p:txBody>
          <a:bodyPr>
            <a:normAutofit/>
          </a:bodyPr>
          <a:lstStyle/>
          <a:p>
            <a:r>
              <a:rPr lang="en-US" sz="2000" b="1" dirty="0" err="1" smtClean="0">
                <a:latin typeface="+mj-lt"/>
              </a:rPr>
              <a:t>Tujuan</a:t>
            </a:r>
            <a:r>
              <a:rPr lang="en-US" sz="2000" b="1" dirty="0" smtClean="0">
                <a:latin typeface="+mj-lt"/>
              </a:rPr>
              <a:t> 14</a:t>
            </a:r>
          </a:p>
          <a:p>
            <a:r>
              <a:rPr lang="en-US" sz="2000" dirty="0" err="1" smtClean="0">
                <a:latin typeface="+mj-lt"/>
              </a:rPr>
              <a:t>Dampak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automasi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terhadap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perilaku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biaya</a:t>
            </a:r>
            <a:r>
              <a:rPr lang="en-US" sz="2000" dirty="0" smtClean="0">
                <a:latin typeface="+mj-lt"/>
              </a:rPr>
              <a:t>.</a:t>
            </a:r>
            <a:endParaRPr lang="en-US" sz="2000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2362200" y="1752600"/>
            <a:ext cx="6324600" cy="45339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 err="1" smtClean="0">
                <a:latin typeface="+mj-lt"/>
              </a:rPr>
              <a:t>Dalam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lingkungan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operasional</a:t>
            </a:r>
            <a:r>
              <a:rPr lang="en-US" sz="2800" dirty="0" smtClean="0">
                <a:latin typeface="+mj-lt"/>
              </a:rPr>
              <a:t> yang </a:t>
            </a:r>
            <a:r>
              <a:rPr lang="en-US" sz="2800" dirty="0" err="1" smtClean="0">
                <a:latin typeface="+mj-lt"/>
              </a:rPr>
              <a:t>tidak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automasi</a:t>
            </a:r>
            <a:r>
              <a:rPr lang="en-US" sz="2800" dirty="0" smtClean="0">
                <a:latin typeface="+mj-lt"/>
              </a:rPr>
              <a:t>, </a:t>
            </a:r>
            <a:r>
              <a:rPr lang="en-US" sz="2800" dirty="0" err="1" smtClean="0">
                <a:latin typeface="+mj-lt"/>
              </a:rPr>
              <a:t>upah</a:t>
            </a:r>
            <a:r>
              <a:rPr lang="en-US" sz="2800" dirty="0" smtClean="0">
                <a:latin typeface="+mj-lt"/>
              </a:rPr>
              <a:t> yang </a:t>
            </a:r>
            <a:r>
              <a:rPr lang="en-US" sz="2800" dirty="0" err="1" smtClean="0">
                <a:latin typeface="+mj-lt"/>
              </a:rPr>
              <a:t>dibayarkan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kepada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pekerja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dikategorikan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sebagai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biaya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tenaga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kerja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langsung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diklasifikasikan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sebagai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biaya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variabel</a:t>
            </a:r>
            <a:r>
              <a:rPr lang="en-US" sz="2800" dirty="0" smtClean="0">
                <a:latin typeface="+mj-lt"/>
              </a:rPr>
              <a:t>.</a:t>
            </a:r>
          </a:p>
          <a:p>
            <a:r>
              <a:rPr lang="en-US" sz="2800" dirty="0" err="1" smtClean="0">
                <a:latin typeface="+mj-lt"/>
              </a:rPr>
              <a:t>Dalam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lingkungan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operasional</a:t>
            </a:r>
            <a:r>
              <a:rPr lang="en-US" sz="2800" dirty="0" smtClean="0">
                <a:latin typeface="+mj-lt"/>
              </a:rPr>
              <a:t> yang </a:t>
            </a:r>
            <a:r>
              <a:rPr lang="en-US" sz="2800" dirty="0" err="1" smtClean="0">
                <a:latin typeface="+mj-lt"/>
              </a:rPr>
              <a:t>automasi</a:t>
            </a:r>
            <a:r>
              <a:rPr lang="en-US" sz="2800" dirty="0" smtClean="0">
                <a:latin typeface="+mj-lt"/>
              </a:rPr>
              <a:t>, </a:t>
            </a:r>
            <a:r>
              <a:rPr lang="en-US" sz="2800" dirty="0" err="1" smtClean="0">
                <a:latin typeface="+mj-lt"/>
              </a:rPr>
              <a:t>gaji</a:t>
            </a:r>
            <a:r>
              <a:rPr lang="en-US" sz="2800" dirty="0" smtClean="0">
                <a:latin typeface="+mj-lt"/>
              </a:rPr>
              <a:t> yang </a:t>
            </a:r>
            <a:r>
              <a:rPr lang="en-US" sz="2800" dirty="0" err="1" smtClean="0">
                <a:latin typeface="+mj-lt"/>
              </a:rPr>
              <a:t>dibayarkan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kepada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pekerja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dikategorikan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sebagai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biaya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tenaga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kerja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tidak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langsung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diklasifikasikan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sebagai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biaya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tetap</a:t>
            </a:r>
            <a:r>
              <a:rPr lang="en-US" sz="2800" dirty="0" smtClean="0">
                <a:latin typeface="+mj-lt"/>
              </a:rPr>
              <a:t>.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200" b="1" dirty="0" smtClean="0">
                <a:latin typeface="+mj-lt"/>
              </a:rPr>
              <a:t>RANGKUMAN</a:t>
            </a:r>
            <a:endParaRPr lang="en-US" sz="3200" b="1" dirty="0">
              <a:latin typeface="+mj-lt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571472" y="1752600"/>
            <a:ext cx="8115328" cy="4343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latin typeface="+mj-lt"/>
              </a:rPr>
              <a:t>Perilaku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biaya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berhubungan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dengan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perubahan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biaya</a:t>
            </a:r>
            <a:r>
              <a:rPr lang="en-US" dirty="0" smtClean="0">
                <a:latin typeface="+mj-lt"/>
              </a:rPr>
              <a:t> total </a:t>
            </a:r>
            <a:r>
              <a:rPr lang="en-US" dirty="0" err="1" smtClean="0">
                <a:latin typeface="+mj-lt"/>
              </a:rPr>
              <a:t>dan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biaya</a:t>
            </a:r>
            <a:r>
              <a:rPr lang="en-US" dirty="0" smtClean="0">
                <a:latin typeface="+mj-lt"/>
              </a:rPr>
              <a:t> per unit </a:t>
            </a:r>
            <a:r>
              <a:rPr lang="en-US" dirty="0" err="1" smtClean="0">
                <a:latin typeface="+mj-lt"/>
              </a:rPr>
              <a:t>karena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perubahan</a:t>
            </a:r>
            <a:r>
              <a:rPr lang="en-US" dirty="0" smtClean="0">
                <a:latin typeface="+mj-lt"/>
              </a:rPr>
              <a:t> </a:t>
            </a:r>
            <a:r>
              <a:rPr lang="en-US" i="1" dirty="0" smtClean="0">
                <a:latin typeface="+mj-lt"/>
              </a:rPr>
              <a:t>output driver </a:t>
            </a:r>
            <a:r>
              <a:rPr lang="en-US" dirty="0" err="1" smtClean="0">
                <a:latin typeface="+mj-lt"/>
              </a:rPr>
              <a:t>aktivitas</a:t>
            </a:r>
            <a:r>
              <a:rPr lang="en-US" dirty="0" smtClean="0">
                <a:latin typeface="+mj-lt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latin typeface="+mj-lt"/>
              </a:rPr>
              <a:t>Biaya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variabel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adalah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biaya</a:t>
            </a:r>
            <a:r>
              <a:rPr lang="en-US" dirty="0" smtClean="0">
                <a:latin typeface="+mj-lt"/>
              </a:rPr>
              <a:t> yang </a:t>
            </a:r>
            <a:r>
              <a:rPr lang="en-US" dirty="0" err="1" smtClean="0">
                <a:latin typeface="+mj-lt"/>
              </a:rPr>
              <a:t>totalnya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berubah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secara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proporsional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dengan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perubahan</a:t>
            </a:r>
            <a:r>
              <a:rPr lang="en-US" dirty="0" smtClean="0">
                <a:latin typeface="+mj-lt"/>
              </a:rPr>
              <a:t> </a:t>
            </a:r>
            <a:r>
              <a:rPr lang="en-US" i="1" dirty="0" smtClean="0">
                <a:latin typeface="+mj-lt"/>
              </a:rPr>
              <a:t>output driver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aktivitas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sedangkan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biaya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variabel</a:t>
            </a:r>
            <a:r>
              <a:rPr lang="en-US" dirty="0" smtClean="0">
                <a:latin typeface="+mj-lt"/>
              </a:rPr>
              <a:t> per </a:t>
            </a:r>
            <a:r>
              <a:rPr lang="en-US" dirty="0" err="1" smtClean="0">
                <a:latin typeface="+mj-lt"/>
              </a:rPr>
              <a:t>unitnya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tetap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dalam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batas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relevan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tertentu</a:t>
            </a:r>
            <a:r>
              <a:rPr lang="en-US" dirty="0" smtClean="0">
                <a:latin typeface="+mj-lt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i="1" dirty="0" smtClean="0">
                <a:latin typeface="+mj-lt"/>
              </a:rPr>
              <a:t>Engineered variable costs</a:t>
            </a:r>
            <a:r>
              <a:rPr lang="en-US" dirty="0" smtClean="0">
                <a:latin typeface="+mj-lt"/>
              </a:rPr>
              <a:t> (</a:t>
            </a:r>
            <a:r>
              <a:rPr lang="en-US" dirty="0" err="1" smtClean="0">
                <a:latin typeface="+mj-lt"/>
              </a:rPr>
              <a:t>biaya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variabel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teknis</a:t>
            </a:r>
            <a:r>
              <a:rPr lang="en-US" dirty="0" smtClean="0">
                <a:latin typeface="+mj-lt"/>
              </a:rPr>
              <a:t>) </a:t>
            </a:r>
            <a:r>
              <a:rPr lang="en-US" dirty="0" err="1" smtClean="0">
                <a:latin typeface="+mj-lt"/>
              </a:rPr>
              <a:t>adalah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biaya</a:t>
            </a:r>
            <a:r>
              <a:rPr lang="en-US" dirty="0" smtClean="0">
                <a:latin typeface="+mj-lt"/>
              </a:rPr>
              <a:t> yang </a:t>
            </a:r>
            <a:r>
              <a:rPr lang="en-US" dirty="0" err="1" smtClean="0">
                <a:latin typeface="+mj-lt"/>
              </a:rPr>
              <a:t>mempunyai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hubungan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erat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nyata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antara</a:t>
            </a:r>
            <a:r>
              <a:rPr lang="en-US" dirty="0" smtClean="0">
                <a:latin typeface="+mj-lt"/>
              </a:rPr>
              <a:t> </a:t>
            </a:r>
            <a:r>
              <a:rPr lang="en-US" i="1" dirty="0" smtClean="0">
                <a:latin typeface="+mj-lt"/>
              </a:rPr>
              <a:t>input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dan</a:t>
            </a:r>
            <a:r>
              <a:rPr lang="en-US" dirty="0" smtClean="0">
                <a:latin typeface="+mj-lt"/>
              </a:rPr>
              <a:t> </a:t>
            </a:r>
            <a:r>
              <a:rPr lang="en-US" i="1" dirty="0" smtClean="0">
                <a:latin typeface="+mj-lt"/>
              </a:rPr>
              <a:t>output</a:t>
            </a:r>
            <a:r>
              <a:rPr lang="en-US" dirty="0" smtClean="0">
                <a:latin typeface="+mj-lt"/>
              </a:rPr>
              <a:t>. </a:t>
            </a:r>
            <a:r>
              <a:rPr lang="en-US" dirty="0" err="1" smtClean="0">
                <a:latin typeface="+mj-lt"/>
              </a:rPr>
              <a:t>Biaya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variabel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diskresioner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adalah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biaya</a:t>
            </a:r>
            <a:r>
              <a:rPr lang="en-US" dirty="0" smtClean="0">
                <a:latin typeface="+mj-lt"/>
              </a:rPr>
              <a:t> yang </a:t>
            </a:r>
            <a:r>
              <a:rPr lang="en-US" dirty="0" err="1" smtClean="0">
                <a:latin typeface="+mj-lt"/>
              </a:rPr>
              <a:t>mempunyai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hubungan</a:t>
            </a:r>
            <a:r>
              <a:rPr lang="en-US" dirty="0" smtClean="0">
                <a:latin typeface="+mj-lt"/>
              </a:rPr>
              <a:t> yang </a:t>
            </a:r>
            <a:r>
              <a:rPr lang="en-US" dirty="0" err="1" smtClean="0">
                <a:latin typeface="+mj-lt"/>
              </a:rPr>
              <a:t>erat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antara</a:t>
            </a:r>
            <a:r>
              <a:rPr lang="en-US" dirty="0" smtClean="0">
                <a:latin typeface="+mj-lt"/>
              </a:rPr>
              <a:t> </a:t>
            </a:r>
            <a:r>
              <a:rPr lang="en-US" i="1" dirty="0" smtClean="0">
                <a:latin typeface="+mj-lt"/>
              </a:rPr>
              <a:t>input </a:t>
            </a:r>
            <a:r>
              <a:rPr lang="en-US" dirty="0" err="1" smtClean="0">
                <a:latin typeface="+mj-lt"/>
              </a:rPr>
              <a:t>dan</a:t>
            </a:r>
            <a:r>
              <a:rPr lang="en-US" dirty="0" smtClean="0">
                <a:latin typeface="+mj-lt"/>
              </a:rPr>
              <a:t> </a:t>
            </a:r>
            <a:r>
              <a:rPr lang="en-US" i="1" dirty="0" smtClean="0">
                <a:latin typeface="+mj-lt"/>
              </a:rPr>
              <a:t>output</a:t>
            </a:r>
            <a:r>
              <a:rPr lang="en-US" dirty="0" smtClean="0">
                <a:latin typeface="+mj-lt"/>
              </a:rPr>
              <a:t>-</a:t>
            </a:r>
            <a:r>
              <a:rPr lang="en-US" dirty="0" err="1" smtClean="0">
                <a:latin typeface="+mj-lt"/>
              </a:rPr>
              <a:t>nya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tetapi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tidak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nyata</a:t>
            </a:r>
            <a:r>
              <a:rPr lang="en-US" dirty="0" smtClean="0">
                <a:latin typeface="+mj-lt"/>
              </a:rPr>
              <a:t> (</a:t>
            </a:r>
            <a:r>
              <a:rPr lang="en-US" i="1" dirty="0" smtClean="0">
                <a:latin typeface="+mj-lt"/>
              </a:rPr>
              <a:t>artificial</a:t>
            </a:r>
            <a:r>
              <a:rPr lang="en-US" dirty="0" smtClean="0">
                <a:latin typeface="+mj-lt"/>
              </a:rPr>
              <a:t>).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latin typeface="+mj-lt"/>
              </a:rPr>
              <a:t>Biaya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tetap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adalah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biaya</a:t>
            </a:r>
            <a:r>
              <a:rPr lang="en-US" dirty="0" smtClean="0">
                <a:latin typeface="+mj-lt"/>
              </a:rPr>
              <a:t> yang </a:t>
            </a:r>
            <a:r>
              <a:rPr lang="en-US" dirty="0" err="1" smtClean="0">
                <a:latin typeface="+mj-lt"/>
              </a:rPr>
              <a:t>totalnya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tetap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dalam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batas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relevan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tertentu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tanpa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dipengaruhi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oleh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perubahan</a:t>
            </a:r>
            <a:r>
              <a:rPr lang="en-US" dirty="0" smtClean="0">
                <a:latin typeface="+mj-lt"/>
              </a:rPr>
              <a:t> </a:t>
            </a:r>
            <a:r>
              <a:rPr lang="en-US" i="1" dirty="0" smtClean="0">
                <a:latin typeface="+mj-lt"/>
              </a:rPr>
              <a:t>output driver </a:t>
            </a:r>
            <a:r>
              <a:rPr lang="en-US" dirty="0" err="1" smtClean="0">
                <a:latin typeface="+mj-lt"/>
              </a:rPr>
              <a:t>aktivitas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sedangkan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perubahan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biaya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tetap</a:t>
            </a:r>
            <a:r>
              <a:rPr lang="en-US" dirty="0" smtClean="0">
                <a:latin typeface="+mj-lt"/>
              </a:rPr>
              <a:t> per </a:t>
            </a:r>
            <a:r>
              <a:rPr lang="en-US" dirty="0" err="1" smtClean="0">
                <a:latin typeface="+mj-lt"/>
              </a:rPr>
              <a:t>unitnya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berbanding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terbalik</a:t>
            </a:r>
            <a:r>
              <a:rPr lang="en-US" dirty="0" smtClean="0">
                <a:latin typeface="+mj-lt"/>
              </a:rPr>
              <a:t> </a:t>
            </a:r>
            <a:r>
              <a:rPr lang="sv-SE" dirty="0" smtClean="0">
                <a:latin typeface="+mj-lt"/>
              </a:rPr>
              <a:t>dengan perubahan </a:t>
            </a:r>
            <a:r>
              <a:rPr lang="sv-SE" i="1" dirty="0" smtClean="0">
                <a:latin typeface="+mj-lt"/>
              </a:rPr>
              <a:t>output driver </a:t>
            </a:r>
            <a:r>
              <a:rPr lang="sv-SE" dirty="0" smtClean="0">
                <a:latin typeface="+mj-lt"/>
              </a:rPr>
              <a:t>aktivitasnya.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571472" y="1752600"/>
            <a:ext cx="8115328" cy="4343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US" sz="2200" dirty="0" err="1" smtClean="0">
                <a:latin typeface="+mj-lt"/>
              </a:rPr>
              <a:t>Biaya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tetap</a:t>
            </a:r>
            <a:r>
              <a:rPr lang="en-US" sz="2200" dirty="0" smtClean="0">
                <a:latin typeface="+mj-lt"/>
              </a:rPr>
              <a:t> yang </a:t>
            </a:r>
            <a:r>
              <a:rPr lang="en-US" sz="2200" dirty="0" err="1" smtClean="0">
                <a:latin typeface="+mj-lt"/>
              </a:rPr>
              <a:t>sudah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dikomitmenkan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adalah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biaya</a:t>
            </a:r>
            <a:r>
              <a:rPr lang="en-US" sz="2200" dirty="0" smtClean="0">
                <a:latin typeface="+mj-lt"/>
              </a:rPr>
              <a:t> yang </a:t>
            </a:r>
            <a:r>
              <a:rPr lang="en-US" sz="2200" dirty="0" err="1" smtClean="0">
                <a:latin typeface="+mj-lt"/>
              </a:rPr>
              <a:t>berhubungan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dengan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penyediaan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kapasitas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pabrik</a:t>
            </a:r>
            <a:r>
              <a:rPr lang="en-US" sz="2200" dirty="0" smtClean="0">
                <a:latin typeface="+mj-lt"/>
              </a:rPr>
              <a:t>, </a:t>
            </a:r>
            <a:r>
              <a:rPr lang="en-US" sz="2200" dirty="0" err="1" smtClean="0">
                <a:latin typeface="+mj-lt"/>
              </a:rPr>
              <a:t>peralatan</a:t>
            </a:r>
            <a:r>
              <a:rPr lang="en-US" sz="2200" dirty="0" smtClean="0">
                <a:latin typeface="+mj-lt"/>
              </a:rPr>
              <a:t>, </a:t>
            </a:r>
            <a:r>
              <a:rPr lang="en-US" sz="2200" dirty="0" err="1" smtClean="0">
                <a:latin typeface="+mj-lt"/>
              </a:rPr>
              <a:t>dan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struktur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organisasi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perusahaan</a:t>
            </a:r>
            <a:r>
              <a:rPr lang="en-US" sz="2200" dirty="0" smtClean="0">
                <a:latin typeface="+mj-lt"/>
              </a:rPr>
              <a:t>. </a:t>
            </a:r>
            <a:r>
              <a:rPr lang="en-US" sz="2200" dirty="0" err="1" smtClean="0">
                <a:latin typeface="+mj-lt"/>
              </a:rPr>
              <a:t>Biaya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tetap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diskresioner</a:t>
            </a:r>
            <a:r>
              <a:rPr lang="en-US" sz="2200" dirty="0" smtClean="0">
                <a:latin typeface="+mj-lt"/>
              </a:rPr>
              <a:t> (</a:t>
            </a:r>
            <a:r>
              <a:rPr lang="en-US" sz="2200" dirty="0" err="1" smtClean="0">
                <a:latin typeface="+mj-lt"/>
              </a:rPr>
              <a:t>disebut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juga</a:t>
            </a:r>
            <a:r>
              <a:rPr lang="en-US" sz="2200" dirty="0" smtClean="0">
                <a:latin typeface="+mj-lt"/>
              </a:rPr>
              <a:t> “</a:t>
            </a:r>
            <a:r>
              <a:rPr lang="en-US" sz="2200" i="1" dirty="0" smtClean="0">
                <a:latin typeface="+mj-lt"/>
              </a:rPr>
              <a:t>managed cost”) </a:t>
            </a:r>
            <a:r>
              <a:rPr lang="en-US" sz="2200" dirty="0" err="1" smtClean="0">
                <a:latin typeface="+mj-lt"/>
              </a:rPr>
              <a:t>timbul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dari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keputusan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tahunan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oleh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manajemen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untuk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mengeluarkan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biaya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tetap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tertentu</a:t>
            </a:r>
            <a:r>
              <a:rPr lang="en-US" sz="2200" dirty="0" smtClean="0">
                <a:latin typeface="+mj-lt"/>
              </a:rPr>
              <a:t>.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sz="2200" dirty="0" smtClean="0">
                <a:latin typeface="+mj-lt"/>
              </a:rPr>
              <a:t>Batas </a:t>
            </a:r>
            <a:r>
              <a:rPr lang="en-US" sz="2200" dirty="0" err="1" smtClean="0">
                <a:latin typeface="+mj-lt"/>
              </a:rPr>
              <a:t>relevan</a:t>
            </a:r>
            <a:r>
              <a:rPr lang="en-US" sz="2200" dirty="0" smtClean="0">
                <a:latin typeface="+mj-lt"/>
              </a:rPr>
              <a:t> (</a:t>
            </a:r>
            <a:r>
              <a:rPr lang="en-US" sz="2200" i="1" dirty="0" smtClean="0">
                <a:latin typeface="+mj-lt"/>
              </a:rPr>
              <a:t>relevant range) </a:t>
            </a:r>
            <a:r>
              <a:rPr lang="en-US" sz="2200" dirty="0" err="1" smtClean="0">
                <a:latin typeface="+mj-lt"/>
              </a:rPr>
              <a:t>adalah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batas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pada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saat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biaya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tersebut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tidak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berubah</a:t>
            </a:r>
            <a:r>
              <a:rPr lang="en-US" sz="2200" dirty="0" smtClean="0">
                <a:latin typeface="+mj-lt"/>
              </a:rPr>
              <a:t>. </a:t>
            </a:r>
            <a:r>
              <a:rPr lang="en-US" sz="2200" dirty="0" err="1" smtClean="0">
                <a:latin typeface="+mj-lt"/>
              </a:rPr>
              <a:t>Biaya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tetap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tidak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berubah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jika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berada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dalam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batas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relevan</a:t>
            </a:r>
            <a:r>
              <a:rPr lang="en-US" sz="2200" dirty="0" smtClean="0">
                <a:latin typeface="+mj-lt"/>
              </a:rPr>
              <a:t>. </a:t>
            </a:r>
            <a:r>
              <a:rPr lang="en-US" sz="2200" dirty="0" err="1" smtClean="0">
                <a:latin typeface="+mj-lt"/>
              </a:rPr>
              <a:t>Namun</a:t>
            </a:r>
            <a:r>
              <a:rPr lang="en-US" sz="2200" dirty="0" smtClean="0">
                <a:latin typeface="+mj-lt"/>
              </a:rPr>
              <a:t>, </a:t>
            </a:r>
            <a:r>
              <a:rPr lang="en-US" sz="2200" dirty="0" err="1" smtClean="0">
                <a:latin typeface="+mj-lt"/>
              </a:rPr>
              <a:t>jika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berada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di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luar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batas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relevan</a:t>
            </a:r>
            <a:r>
              <a:rPr lang="en-US" sz="2200" dirty="0" smtClean="0">
                <a:latin typeface="+mj-lt"/>
              </a:rPr>
              <a:t>, </a:t>
            </a:r>
            <a:r>
              <a:rPr lang="en-US" sz="2200" dirty="0" err="1" smtClean="0">
                <a:latin typeface="+mj-lt"/>
              </a:rPr>
              <a:t>biaya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tetap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tersebut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akan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berubah</a:t>
            </a:r>
            <a:r>
              <a:rPr lang="en-US" sz="2200" dirty="0" smtClean="0">
                <a:latin typeface="+mj-lt"/>
              </a:rPr>
              <a:t>. </a:t>
            </a:r>
            <a:r>
              <a:rPr lang="en-US" sz="2200" dirty="0" err="1" smtClean="0">
                <a:latin typeface="+mj-lt"/>
              </a:rPr>
              <a:t>Oleh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karena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itu</a:t>
            </a:r>
            <a:r>
              <a:rPr lang="en-US" sz="2200" dirty="0" smtClean="0">
                <a:latin typeface="+mj-lt"/>
              </a:rPr>
              <a:t>, </a:t>
            </a:r>
            <a:r>
              <a:rPr lang="en-US" sz="2200" dirty="0" err="1" smtClean="0">
                <a:latin typeface="+mj-lt"/>
              </a:rPr>
              <a:t>perubahan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batas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relevan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akan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mengubah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biaya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tetap</a:t>
            </a:r>
            <a:r>
              <a:rPr lang="en-US" sz="2200" dirty="0" smtClean="0">
                <a:latin typeface="+mj-lt"/>
              </a:rPr>
              <a:t> total </a:t>
            </a:r>
            <a:r>
              <a:rPr lang="en-US" sz="2200" dirty="0" err="1" smtClean="0">
                <a:latin typeface="+mj-lt"/>
              </a:rPr>
              <a:t>dan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biaya</a:t>
            </a:r>
            <a:r>
              <a:rPr lang="en-US" sz="2200" dirty="0" smtClean="0">
                <a:latin typeface="+mj-lt"/>
              </a:rPr>
              <a:t> </a:t>
            </a:r>
            <a:r>
              <a:rPr lang="sv-SE" sz="2200" dirty="0" smtClean="0">
                <a:latin typeface="+mj-lt"/>
              </a:rPr>
              <a:t>variabel per unit. Konsep batas relevan juga digunakan untuk mendefinisikan biaya variabel per </a:t>
            </a:r>
            <a:r>
              <a:rPr lang="en-US" sz="2200" dirty="0" smtClean="0">
                <a:latin typeface="+mj-lt"/>
              </a:rPr>
              <a:t>unit.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571472" y="1752600"/>
            <a:ext cx="8115328" cy="33909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+mj-lt"/>
              <a:buAutoNum type="arabicPeriod" startAt="7"/>
              <a:tabLst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Biaya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semivariabel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adalah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biaya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yang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mengandung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keduanya—biaya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tetap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biaya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variabel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Dengan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kata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lain,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biaya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yang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totalnya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berubah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secara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tidak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proporsional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terhadap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perubahan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output driver </a:t>
            </a:r>
            <a:r>
              <a:rPr kumimoji="0" lang="en-US" sz="22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aktivitas</a:t>
            </a:r>
            <a:r>
              <a:rPr kumimoji="0" lang="en-US" sz="2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dan</a:t>
            </a:r>
            <a:r>
              <a:rPr kumimoji="0" lang="en-US" sz="2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biaya</a:t>
            </a:r>
            <a:r>
              <a:rPr kumimoji="0" lang="en-US" sz="2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per </a:t>
            </a:r>
            <a:r>
              <a:rPr kumimoji="0" lang="en-US" sz="22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unitnya</a:t>
            </a:r>
            <a:r>
              <a:rPr kumimoji="0" lang="en-US" sz="2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berubah</a:t>
            </a:r>
            <a:r>
              <a:rPr kumimoji="0" lang="en-US" sz="2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berbanding</a:t>
            </a:r>
            <a:r>
              <a:rPr kumimoji="0" lang="en-US" sz="2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terbalik</a:t>
            </a:r>
            <a:r>
              <a:rPr kumimoji="0" lang="en-US" sz="2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dengan</a:t>
            </a:r>
            <a:r>
              <a:rPr kumimoji="0" lang="en-US" sz="2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perubahan</a:t>
            </a:r>
            <a:r>
              <a:rPr kumimoji="0" lang="en-US" sz="2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output driver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aktivitas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+mj-lt"/>
              <a:buAutoNum type="arabicPeriod" startAt="7"/>
              <a:tabLst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Biaya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bertahap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adalah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biaya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yang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tetap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sampai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batas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output driver </a:t>
            </a:r>
            <a:r>
              <a:rPr kumimoji="0" lang="en-US" sz="22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aktivitas</a:t>
            </a:r>
            <a:r>
              <a:rPr kumimoji="0" lang="en-US" sz="2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tertentu</a:t>
            </a:r>
            <a:r>
              <a:rPr kumimoji="0" lang="en-US" sz="2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dan</a:t>
            </a:r>
            <a:r>
              <a:rPr kumimoji="0" lang="en-US" sz="2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naik</a:t>
            </a:r>
            <a:r>
              <a:rPr kumimoji="0" lang="en-US" sz="2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secara</a:t>
            </a:r>
            <a:r>
              <a:rPr kumimoji="0" lang="en-US" sz="2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drastis</a:t>
            </a:r>
            <a:r>
              <a:rPr kumimoji="0" lang="en-US" sz="2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pada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output driver </a:t>
            </a:r>
            <a:r>
              <a:rPr kumimoji="0" lang="en-US" sz="22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aktivitas</a:t>
            </a:r>
            <a:r>
              <a:rPr kumimoji="0" lang="en-US" sz="2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tertentu</a:t>
            </a:r>
            <a:r>
              <a:rPr kumimoji="0" lang="en-US" sz="2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lainnya</a:t>
            </a:r>
            <a:r>
              <a:rPr kumimoji="0" lang="en-US" sz="2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en-US" sz="22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kemudian</a:t>
            </a:r>
            <a:r>
              <a:rPr kumimoji="0" lang="en-US" sz="2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tetap</a:t>
            </a:r>
            <a:r>
              <a:rPr kumimoji="0" lang="en-US" sz="2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lagi</a:t>
            </a:r>
            <a:r>
              <a:rPr kumimoji="0" lang="en-US" sz="2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dalam</a:t>
            </a:r>
            <a:r>
              <a:rPr kumimoji="0" lang="en-US" sz="2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batas</a:t>
            </a:r>
            <a:r>
              <a:rPr kumimoji="0" lang="en-US" sz="2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output driver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aktivitas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ini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571472" y="1752600"/>
            <a:ext cx="8115328" cy="33909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9"/>
            </a:pPr>
            <a:r>
              <a:rPr lang="en-US" sz="2200" dirty="0" err="1" smtClean="0">
                <a:latin typeface="+mj-lt"/>
              </a:rPr>
              <a:t>Untuk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tujuan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perencanaan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dan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pengendalian</a:t>
            </a:r>
            <a:r>
              <a:rPr lang="en-US" sz="2200" dirty="0" smtClean="0">
                <a:latin typeface="+mj-lt"/>
              </a:rPr>
              <a:t>, </a:t>
            </a:r>
            <a:r>
              <a:rPr lang="en-US" sz="2200" dirty="0" err="1" smtClean="0">
                <a:latin typeface="+mj-lt"/>
              </a:rPr>
              <a:t>biaya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semivariabel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harus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dipilah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menjadi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biaya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variabel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dan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biaya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tetap</a:t>
            </a:r>
            <a:r>
              <a:rPr lang="en-US" sz="2200" dirty="0" smtClean="0">
                <a:latin typeface="+mj-lt"/>
              </a:rPr>
              <a:t>. </a:t>
            </a:r>
            <a:r>
              <a:rPr lang="en-US" sz="2200" dirty="0" err="1" smtClean="0">
                <a:latin typeface="+mj-lt"/>
              </a:rPr>
              <a:t>Metode</a:t>
            </a:r>
            <a:r>
              <a:rPr lang="en-US" sz="2200" dirty="0" smtClean="0">
                <a:latin typeface="+mj-lt"/>
              </a:rPr>
              <a:t> yang </a:t>
            </a:r>
            <a:r>
              <a:rPr lang="en-US" sz="2200" dirty="0" err="1" smtClean="0">
                <a:latin typeface="+mj-lt"/>
              </a:rPr>
              <a:t>dapat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digunakan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untuk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memilah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biaya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semivariabel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adalah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metode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biaya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berjaga</a:t>
            </a:r>
            <a:r>
              <a:rPr lang="en-US" sz="2200" dirty="0" smtClean="0">
                <a:latin typeface="+mj-lt"/>
              </a:rPr>
              <a:t>, </a:t>
            </a:r>
            <a:r>
              <a:rPr lang="en-US" sz="2200" dirty="0" err="1" smtClean="0">
                <a:latin typeface="+mj-lt"/>
              </a:rPr>
              <a:t>metode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titik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tertinggi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dan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terendah</a:t>
            </a:r>
            <a:r>
              <a:rPr lang="en-US" sz="2200" dirty="0" smtClean="0">
                <a:latin typeface="+mj-lt"/>
              </a:rPr>
              <a:t>, </a:t>
            </a:r>
            <a:r>
              <a:rPr lang="en-US" sz="2200" dirty="0" err="1" smtClean="0">
                <a:latin typeface="+mj-lt"/>
              </a:rPr>
              <a:t>metode</a:t>
            </a:r>
            <a:r>
              <a:rPr lang="en-US" sz="2200" dirty="0" smtClean="0">
                <a:latin typeface="+mj-lt"/>
              </a:rPr>
              <a:t> diagram </a:t>
            </a:r>
            <a:r>
              <a:rPr lang="en-US" sz="2200" dirty="0" err="1" smtClean="0">
                <a:latin typeface="+mj-lt"/>
              </a:rPr>
              <a:t>pencar</a:t>
            </a:r>
            <a:r>
              <a:rPr lang="en-US" sz="2200" dirty="0" smtClean="0">
                <a:latin typeface="+mj-lt"/>
              </a:rPr>
              <a:t>, </a:t>
            </a:r>
            <a:r>
              <a:rPr lang="en-US" sz="2200" dirty="0" err="1" smtClean="0">
                <a:latin typeface="+mj-lt"/>
              </a:rPr>
              <a:t>dan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metode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kuadrat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terkecil</a:t>
            </a:r>
            <a:r>
              <a:rPr lang="en-US" sz="2200" dirty="0" smtClean="0">
                <a:latin typeface="+mj-lt"/>
              </a:rPr>
              <a:t>.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n-US" sz="2200" dirty="0" err="1" smtClean="0">
                <a:latin typeface="+mj-lt"/>
              </a:rPr>
              <a:t>Dalam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perilaku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biaya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berbasis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fungsi</a:t>
            </a:r>
            <a:r>
              <a:rPr lang="en-US" sz="2200" dirty="0" smtClean="0">
                <a:latin typeface="+mj-lt"/>
              </a:rPr>
              <a:t>, </a:t>
            </a:r>
            <a:r>
              <a:rPr lang="en-US" sz="2200" dirty="0" err="1" smtClean="0">
                <a:latin typeface="+mj-lt"/>
              </a:rPr>
              <a:t>perilaku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biaya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hanya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dihubungkan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dengan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i="1" dirty="0" smtClean="0">
                <a:latin typeface="+mj-lt"/>
              </a:rPr>
              <a:t>unit driver.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n-US" sz="2200" dirty="0" err="1" smtClean="0">
                <a:latin typeface="+mj-lt"/>
              </a:rPr>
              <a:t>Dalam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perilaku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biaya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berbasis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aktivitas</a:t>
            </a:r>
            <a:r>
              <a:rPr lang="en-US" sz="2200" dirty="0" smtClean="0">
                <a:latin typeface="+mj-lt"/>
              </a:rPr>
              <a:t>, </a:t>
            </a:r>
            <a:r>
              <a:rPr lang="en-US" sz="2200" dirty="0" err="1" smtClean="0">
                <a:latin typeface="+mj-lt"/>
              </a:rPr>
              <a:t>perilaku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biaya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dihubungkan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dengan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i="1" dirty="0" smtClean="0">
                <a:latin typeface="+mj-lt"/>
              </a:rPr>
              <a:t>unit driver </a:t>
            </a:r>
            <a:r>
              <a:rPr lang="en-US" sz="2200" i="1" dirty="0" err="1" smtClean="0">
                <a:latin typeface="+mj-lt"/>
              </a:rPr>
              <a:t>dan</a:t>
            </a:r>
            <a:r>
              <a:rPr lang="en-US" sz="2200" i="1" dirty="0" smtClean="0">
                <a:latin typeface="+mj-lt"/>
              </a:rPr>
              <a:t> non-unit driver.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1676400"/>
          </a:xfrm>
        </p:spPr>
        <p:txBody>
          <a:bodyPr>
            <a:noAutofit/>
          </a:bodyPr>
          <a:lstStyle/>
          <a:p>
            <a:r>
              <a:rPr lang="en-US" sz="2000" b="1" dirty="0" err="1" smtClean="0">
                <a:latin typeface="+mj-lt"/>
              </a:rPr>
              <a:t>Tujuan</a:t>
            </a:r>
            <a:r>
              <a:rPr lang="en-US" sz="2000" b="1" dirty="0" smtClean="0">
                <a:latin typeface="+mj-lt"/>
              </a:rPr>
              <a:t> 1</a:t>
            </a:r>
          </a:p>
          <a:p>
            <a:r>
              <a:rPr lang="en-US" sz="2000" dirty="0" err="1" smtClean="0">
                <a:latin typeface="+mj-lt"/>
              </a:rPr>
              <a:t>Definisi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perilaku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biaya</a:t>
            </a:r>
            <a:r>
              <a:rPr lang="en-US" sz="2000" dirty="0" smtClean="0">
                <a:latin typeface="+mj-lt"/>
              </a:rPr>
              <a:t>.</a:t>
            </a:r>
            <a:endParaRPr lang="en-US" sz="2000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9"/>
          </p:nvPr>
        </p:nvSpPr>
        <p:spPr>
          <a:xfrm>
            <a:off x="2362200" y="1752600"/>
            <a:ext cx="6324600" cy="1747838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id-ID" dirty="0" smtClean="0"/>
              <a:t>Perilaku biaya mengkaji bagaimana </a:t>
            </a:r>
            <a:r>
              <a:rPr lang="id-ID" dirty="0" smtClean="0">
                <a:solidFill>
                  <a:srgbClr val="FF0000"/>
                </a:solidFill>
              </a:rPr>
              <a:t>total biaya</a:t>
            </a:r>
            <a:r>
              <a:rPr lang="id-ID" dirty="0" smtClean="0"/>
              <a:t> dan </a:t>
            </a:r>
            <a:r>
              <a:rPr lang="id-ID" dirty="0" smtClean="0">
                <a:solidFill>
                  <a:srgbClr val="FF0000"/>
                </a:solidFill>
              </a:rPr>
              <a:t>biaya per unit </a:t>
            </a:r>
            <a:r>
              <a:rPr lang="id-ID" dirty="0" smtClean="0"/>
              <a:t>berubah sehubungan dengan perubahan</a:t>
            </a:r>
            <a:r>
              <a:rPr lang="id-ID" dirty="0" smtClean="0">
                <a:solidFill>
                  <a:srgbClr val="FF0000"/>
                </a:solidFill>
              </a:rPr>
              <a:t> output (tingkat) driver aktivitas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571472" y="1752600"/>
            <a:ext cx="8115328" cy="32480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+mj-lt"/>
              <a:buAutoNum type="arabicPeriod" startAt="12"/>
              <a:tabLst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Perubahan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lingkungan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bisnis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dari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tidak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automasi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padat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karya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menjadi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automasi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padat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modal)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juga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akan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berpengaruh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terhadap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pola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perilaku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biaya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Pekerja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yang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sebelumnya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termasuk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dalam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kategori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tenaga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kerja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langsung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upahnya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diklasifikasikan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sebagai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biaya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variabel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sekarang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mengalami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pergeseran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kategori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menjadi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karyawan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tetap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sebagai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operator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mesin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yang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dibayar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bulanan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dikategorikan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sebagai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tenaga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kerja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tidak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langsung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gajinya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diklasifikasikan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sebagai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biaya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tetap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9552" y="548680"/>
            <a:ext cx="7596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Gambar</a:t>
            </a:r>
            <a:r>
              <a:rPr lang="en-US" b="1" dirty="0" smtClean="0"/>
              <a:t> 4.1 </a:t>
            </a:r>
            <a:r>
              <a:rPr lang="en-US" b="1" dirty="0" err="1" smtClean="0"/>
              <a:t>Hubungan</a:t>
            </a:r>
            <a:r>
              <a:rPr lang="en-US" b="1" dirty="0" smtClean="0"/>
              <a:t> </a:t>
            </a:r>
            <a:r>
              <a:rPr lang="en-US" b="1" dirty="0" err="1" smtClean="0"/>
              <a:t>antara</a:t>
            </a:r>
            <a:r>
              <a:rPr lang="en-US" b="1" dirty="0" smtClean="0"/>
              <a:t> </a:t>
            </a:r>
            <a:r>
              <a:rPr lang="en-US" b="1" dirty="0" err="1" smtClean="0"/>
              <a:t>Biaya</a:t>
            </a:r>
            <a:r>
              <a:rPr lang="en-US" b="1" dirty="0" smtClean="0"/>
              <a:t> </a:t>
            </a:r>
            <a:r>
              <a:rPr lang="en-US" b="1" dirty="0" err="1" smtClean="0"/>
              <a:t>Produksi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Jumlah</a:t>
            </a:r>
            <a:r>
              <a:rPr lang="en-US" b="1" dirty="0" smtClean="0"/>
              <a:t> Unit </a:t>
            </a:r>
            <a:r>
              <a:rPr lang="en-US" dirty="0" err="1" smtClean="0"/>
              <a:t>Dihasilkan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483768" y="1636306"/>
            <a:ext cx="1872208" cy="864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/>
              <a:t>Biaya</a:t>
            </a:r>
            <a:r>
              <a:rPr lang="en-US" sz="2000" dirty="0" smtClean="0"/>
              <a:t> </a:t>
            </a:r>
            <a:r>
              <a:rPr lang="en-US" sz="2000" dirty="0" err="1" smtClean="0"/>
              <a:t>bahan</a:t>
            </a:r>
            <a:endParaRPr lang="en-US" sz="2000" dirty="0" smtClean="0"/>
          </a:p>
          <a:p>
            <a:r>
              <a:rPr lang="en-US" sz="2000" dirty="0" err="1" smtClean="0"/>
              <a:t>baku</a:t>
            </a:r>
            <a:r>
              <a:rPr lang="en-US" sz="2000" dirty="0" smtClean="0"/>
              <a:t> </a:t>
            </a:r>
            <a:r>
              <a:rPr lang="en-US" sz="2000" dirty="0" err="1" smtClean="0"/>
              <a:t>langsung</a:t>
            </a:r>
            <a:endParaRPr lang="en-US" sz="2000" dirty="0"/>
          </a:p>
        </p:txBody>
      </p:sp>
      <p:sp>
        <p:nvSpPr>
          <p:cNvPr id="8" name="Rounded Rectangle 7"/>
          <p:cNvSpPr/>
          <p:nvPr/>
        </p:nvSpPr>
        <p:spPr>
          <a:xfrm>
            <a:off x="2483768" y="2708920"/>
            <a:ext cx="1872208" cy="864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/>
              <a:t>Biaya</a:t>
            </a:r>
            <a:r>
              <a:rPr lang="en-US" sz="2000" dirty="0" smtClean="0"/>
              <a:t> </a:t>
            </a:r>
            <a:r>
              <a:rPr lang="en-US" sz="2000" dirty="0" err="1" smtClean="0"/>
              <a:t>tenaga</a:t>
            </a:r>
            <a:endParaRPr lang="en-US" sz="2000" dirty="0" smtClean="0"/>
          </a:p>
          <a:p>
            <a:r>
              <a:rPr lang="en-US" sz="2000" dirty="0" err="1" smtClean="0"/>
              <a:t>kerja</a:t>
            </a:r>
            <a:r>
              <a:rPr lang="en-US" sz="2000" dirty="0" smtClean="0"/>
              <a:t> </a:t>
            </a:r>
            <a:r>
              <a:rPr lang="en-US" sz="2000" dirty="0" err="1" smtClean="0"/>
              <a:t>langsung</a:t>
            </a:r>
            <a:endParaRPr lang="en-US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2483768" y="3933056"/>
            <a:ext cx="1872208" cy="100811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Beban</a:t>
            </a:r>
            <a:r>
              <a:rPr lang="en-US" sz="2000" dirty="0" smtClean="0"/>
              <a:t> </a:t>
            </a:r>
            <a:r>
              <a:rPr lang="en-US" sz="2000" dirty="0" err="1" smtClean="0"/>
              <a:t>gaji</a:t>
            </a:r>
            <a:endParaRPr lang="en-US" sz="2000" dirty="0" smtClean="0"/>
          </a:p>
          <a:p>
            <a:pPr algn="ctr"/>
            <a:r>
              <a:rPr lang="en-US" sz="2000" dirty="0" err="1" smtClean="0"/>
              <a:t>manajer</a:t>
            </a:r>
            <a:endParaRPr lang="en-US" sz="2000" dirty="0" smtClean="0"/>
          </a:p>
          <a:p>
            <a:pPr algn="ctr"/>
            <a:r>
              <a:rPr lang="en-US" sz="2000" dirty="0" err="1" smtClean="0"/>
              <a:t>pabrik</a:t>
            </a:r>
            <a:endParaRPr lang="en-US" sz="2000" dirty="0"/>
          </a:p>
        </p:txBody>
      </p:sp>
      <p:sp>
        <p:nvSpPr>
          <p:cNvPr id="10" name="Rounded Rectangle 9"/>
          <p:cNvSpPr/>
          <p:nvPr/>
        </p:nvSpPr>
        <p:spPr>
          <a:xfrm>
            <a:off x="2483768" y="5157192"/>
            <a:ext cx="1872208" cy="100811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Beban</a:t>
            </a:r>
            <a:endParaRPr lang="en-US" sz="2000" dirty="0" smtClean="0"/>
          </a:p>
          <a:p>
            <a:pPr algn="ctr"/>
            <a:r>
              <a:rPr lang="en-US" sz="2000" dirty="0" err="1" smtClean="0"/>
              <a:t>penyusutan</a:t>
            </a:r>
            <a:endParaRPr lang="en-US" sz="2000" dirty="0" smtClean="0"/>
          </a:p>
          <a:p>
            <a:pPr algn="ctr"/>
            <a:r>
              <a:rPr lang="en-US" sz="2000" dirty="0" err="1" smtClean="0"/>
              <a:t>gedung</a:t>
            </a:r>
            <a:r>
              <a:rPr lang="en-US" sz="2000" dirty="0" smtClean="0"/>
              <a:t> </a:t>
            </a:r>
            <a:r>
              <a:rPr lang="en-US" sz="2000" dirty="0" err="1" smtClean="0"/>
              <a:t>pabrik</a:t>
            </a:r>
            <a:endParaRPr lang="en-US" sz="2000" dirty="0"/>
          </a:p>
        </p:txBody>
      </p:sp>
      <p:sp>
        <p:nvSpPr>
          <p:cNvPr id="11" name="Rounded Rectangle 10"/>
          <p:cNvSpPr/>
          <p:nvPr/>
        </p:nvSpPr>
        <p:spPr>
          <a:xfrm>
            <a:off x="6948264" y="1628800"/>
            <a:ext cx="1872208" cy="453650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Jumlah</a:t>
            </a:r>
            <a:r>
              <a:rPr lang="en-US" sz="2800" dirty="0" smtClean="0"/>
              <a:t> unit</a:t>
            </a:r>
          </a:p>
          <a:p>
            <a:pPr algn="ctr"/>
            <a:r>
              <a:rPr lang="en-US" sz="2800" dirty="0" err="1" smtClean="0"/>
              <a:t>dihasilkan</a:t>
            </a:r>
            <a:endParaRPr lang="en-US" sz="28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355976" y="2000240"/>
            <a:ext cx="2592000" cy="0"/>
          </a:xfrm>
          <a:prstGeom prst="line">
            <a:avLst/>
          </a:prstGeom>
          <a:ln w="254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55976" y="3214686"/>
            <a:ext cx="2592288" cy="0"/>
          </a:xfrm>
          <a:prstGeom prst="line">
            <a:avLst/>
          </a:prstGeom>
          <a:ln w="254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3"/>
          </p:cNvCxnSpPr>
          <p:nvPr/>
        </p:nvCxnSpPr>
        <p:spPr>
          <a:xfrm>
            <a:off x="4355976" y="4437112"/>
            <a:ext cx="2592288" cy="0"/>
          </a:xfrm>
          <a:prstGeom prst="line">
            <a:avLst/>
          </a:prstGeom>
          <a:ln w="254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3"/>
          </p:cNvCxnSpPr>
          <p:nvPr/>
        </p:nvCxnSpPr>
        <p:spPr>
          <a:xfrm>
            <a:off x="4355976" y="5661248"/>
            <a:ext cx="2592288" cy="0"/>
          </a:xfrm>
          <a:prstGeom prst="line">
            <a:avLst/>
          </a:prstGeom>
          <a:ln w="254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4572000" y="2060848"/>
            <a:ext cx="2160240" cy="828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err="1" smtClean="0"/>
              <a:t>Berubah</a:t>
            </a:r>
            <a:r>
              <a:rPr lang="en-US" sz="1600" dirty="0" smtClean="0"/>
              <a:t> </a:t>
            </a:r>
            <a:r>
              <a:rPr lang="en-US" sz="1600" dirty="0" err="1" smtClean="0"/>
              <a:t>sehubungan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perubahan</a:t>
            </a:r>
            <a:r>
              <a:rPr lang="en-US" sz="1600" dirty="0" smtClean="0"/>
              <a:t> </a:t>
            </a:r>
            <a:r>
              <a:rPr lang="en-US" sz="1600" dirty="0" err="1" smtClean="0"/>
              <a:t>jumlah</a:t>
            </a:r>
            <a:r>
              <a:rPr lang="en-US" sz="1600" dirty="0" smtClean="0"/>
              <a:t> unit </a:t>
            </a:r>
            <a:r>
              <a:rPr lang="en-US" sz="1600" dirty="0" err="1" smtClean="0"/>
              <a:t>dihasilkan</a:t>
            </a:r>
            <a:endParaRPr lang="en-US" sz="1600" dirty="0"/>
          </a:p>
        </p:txBody>
      </p:sp>
      <p:sp>
        <p:nvSpPr>
          <p:cNvPr id="24" name="Rounded Rectangle 23"/>
          <p:cNvSpPr/>
          <p:nvPr/>
        </p:nvSpPr>
        <p:spPr>
          <a:xfrm>
            <a:off x="4499992" y="3284984"/>
            <a:ext cx="2160240" cy="792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err="1" smtClean="0"/>
              <a:t>Berubah</a:t>
            </a:r>
            <a:r>
              <a:rPr lang="en-US" sz="1600" dirty="0" smtClean="0"/>
              <a:t> </a:t>
            </a:r>
            <a:r>
              <a:rPr lang="en-US" sz="1600" dirty="0" err="1" smtClean="0"/>
              <a:t>sehubungan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perubahan</a:t>
            </a:r>
            <a:r>
              <a:rPr lang="en-US" sz="1600" dirty="0" smtClean="0"/>
              <a:t> </a:t>
            </a:r>
            <a:r>
              <a:rPr lang="en-US" sz="1600" dirty="0" err="1" smtClean="0"/>
              <a:t>jumlah</a:t>
            </a:r>
            <a:r>
              <a:rPr lang="en-US" sz="1600" dirty="0" smtClean="0"/>
              <a:t> unit </a:t>
            </a:r>
            <a:r>
              <a:rPr lang="en-US" sz="1600" dirty="0" err="1" smtClean="0"/>
              <a:t>dihasilkan</a:t>
            </a:r>
            <a:endParaRPr lang="en-US" sz="1600" dirty="0"/>
          </a:p>
        </p:txBody>
      </p:sp>
      <p:sp>
        <p:nvSpPr>
          <p:cNvPr id="25" name="Rounded Rectangle 24"/>
          <p:cNvSpPr/>
          <p:nvPr/>
        </p:nvSpPr>
        <p:spPr>
          <a:xfrm>
            <a:off x="4572000" y="4509120"/>
            <a:ext cx="2052000" cy="972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berubah</a:t>
            </a:r>
            <a:r>
              <a:rPr lang="en-US" sz="1600" dirty="0" smtClean="0"/>
              <a:t> </a:t>
            </a:r>
            <a:r>
              <a:rPr lang="en-US" sz="1600" dirty="0" err="1" smtClean="0"/>
              <a:t>sehubungan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perubahan</a:t>
            </a:r>
            <a:r>
              <a:rPr lang="en-US" sz="1600" dirty="0" smtClean="0"/>
              <a:t> </a:t>
            </a:r>
            <a:r>
              <a:rPr lang="en-US" sz="1600" dirty="0" err="1" smtClean="0"/>
              <a:t>jumlah</a:t>
            </a:r>
            <a:r>
              <a:rPr lang="en-US" sz="1600" dirty="0" smtClean="0"/>
              <a:t> unit </a:t>
            </a:r>
            <a:r>
              <a:rPr lang="en-US" sz="1600" dirty="0" err="1" smtClean="0"/>
              <a:t>dihasilkan</a:t>
            </a:r>
            <a:endParaRPr lang="en-US" sz="1600" dirty="0"/>
          </a:p>
        </p:txBody>
      </p:sp>
      <p:sp>
        <p:nvSpPr>
          <p:cNvPr id="26" name="Rounded Rectangle 25"/>
          <p:cNvSpPr/>
          <p:nvPr/>
        </p:nvSpPr>
        <p:spPr>
          <a:xfrm>
            <a:off x="4572000" y="5728664"/>
            <a:ext cx="1944000" cy="936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berubah</a:t>
            </a:r>
            <a:r>
              <a:rPr lang="en-US" sz="1600" dirty="0" smtClean="0"/>
              <a:t> </a:t>
            </a:r>
            <a:r>
              <a:rPr lang="en-US" sz="1600" dirty="0" err="1" smtClean="0"/>
              <a:t>sehubungan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perubahan</a:t>
            </a:r>
            <a:r>
              <a:rPr lang="en-US" sz="1600" dirty="0" smtClean="0"/>
              <a:t> </a:t>
            </a:r>
            <a:r>
              <a:rPr lang="en-US" sz="1600" dirty="0" err="1" smtClean="0"/>
              <a:t>jumlah</a:t>
            </a:r>
            <a:r>
              <a:rPr lang="en-US" sz="1600" dirty="0" smtClean="0"/>
              <a:t> unit </a:t>
            </a:r>
            <a:r>
              <a:rPr lang="en-US" sz="1600" dirty="0" err="1" smtClean="0"/>
              <a:t>dihasilkan</a:t>
            </a:r>
            <a:endParaRPr lang="en-US" sz="160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id-ID" sz="3200" b="1" dirty="0" smtClean="0">
                <a:latin typeface="+mj-lt"/>
              </a:rPr>
              <a:t>MANFAAT PENGKAJIAN PERILAKU BIAYA</a:t>
            </a:r>
            <a:endParaRPr lang="en-US" sz="3200" b="1" dirty="0">
              <a:latin typeface="+mj-lt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9"/>
          </p:nvPr>
        </p:nvSpPr>
        <p:spPr>
          <a:xfrm>
            <a:off x="2362200" y="1752600"/>
            <a:ext cx="6324600" cy="2176466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id-ID" dirty="0" smtClean="0">
                <a:solidFill>
                  <a:schemeClr val="bg1"/>
                </a:solidFill>
              </a:rPr>
              <a:t>Manfaat pengkajian perilaku biaya</a:t>
            </a:r>
          </a:p>
          <a:p>
            <a:r>
              <a:rPr lang="id-ID" dirty="0" smtClean="0">
                <a:solidFill>
                  <a:schemeClr val="bg1"/>
                </a:solidFill>
              </a:rPr>
              <a:t>Memudahkan dalam perencanaan biaya</a:t>
            </a:r>
          </a:p>
          <a:p>
            <a:r>
              <a:rPr lang="id-ID" dirty="0" smtClean="0">
                <a:solidFill>
                  <a:schemeClr val="bg1"/>
                </a:solidFill>
              </a:rPr>
              <a:t>Memudahkan dalam pengendalian biaya</a:t>
            </a:r>
          </a:p>
          <a:p>
            <a:r>
              <a:rPr lang="id-ID" dirty="0" smtClean="0">
                <a:solidFill>
                  <a:schemeClr val="bg1"/>
                </a:solidFill>
              </a:rPr>
              <a:t>Memudahkan dalam pengambilan keputusan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2462218"/>
          </a:xfrm>
        </p:spPr>
        <p:txBody>
          <a:bodyPr>
            <a:noAutofit/>
          </a:bodyPr>
          <a:lstStyle/>
          <a:p>
            <a:r>
              <a:rPr lang="en-US" sz="2000" b="1" dirty="0" err="1" smtClean="0">
                <a:latin typeface="+mj-lt"/>
              </a:rPr>
              <a:t>Tujuan</a:t>
            </a:r>
            <a:r>
              <a:rPr lang="en-US" sz="2000" b="1" dirty="0" smtClean="0">
                <a:latin typeface="+mj-lt"/>
              </a:rPr>
              <a:t> 2</a:t>
            </a:r>
          </a:p>
          <a:p>
            <a:r>
              <a:rPr lang="en-US" sz="2000" dirty="0" err="1" smtClean="0">
                <a:latin typeface="+mj-lt"/>
              </a:rPr>
              <a:t>Menjelaskan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manfaat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pengkajian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perilaku</a:t>
            </a:r>
            <a:r>
              <a:rPr lang="en-US" sz="2000" dirty="0" smtClean="0">
                <a:latin typeface="+mj-lt"/>
              </a:rPr>
              <a:t>  </a:t>
            </a:r>
            <a:r>
              <a:rPr lang="en-US" sz="2000" dirty="0" err="1" smtClean="0">
                <a:latin typeface="+mj-lt"/>
              </a:rPr>
              <a:t>biaya</a:t>
            </a:r>
            <a:r>
              <a:rPr lang="en-US" sz="2000" dirty="0" smtClean="0">
                <a:latin typeface="+mj-lt"/>
              </a:rPr>
              <a:t>.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Pt-Template_S4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PPt-Template_S4</Template>
  <TotalTime>1628</TotalTime>
  <Words>2348</Words>
  <Application>Microsoft Office PowerPoint</Application>
  <PresentationFormat>On-screen Show (4:3)</PresentationFormat>
  <Paragraphs>355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7" baseType="lpstr">
      <vt:lpstr>Arial</vt:lpstr>
      <vt:lpstr>Myriad Pro</vt:lpstr>
      <vt:lpstr>Myriad Pro Light</vt:lpstr>
      <vt:lpstr>Tw Cen MT</vt:lpstr>
      <vt:lpstr>Wingdings</vt:lpstr>
      <vt:lpstr>PPt-Template_S4</vt:lpstr>
      <vt:lpstr>PERILAKU BIAYA BERBASIS FUNGSI DAN AKTIVITAS</vt:lpstr>
      <vt:lpstr>TUJUAN PEMBELAJARAN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produksi01</dc:creator>
  <cp:lastModifiedBy>Lenovo</cp:lastModifiedBy>
  <cp:revision>522</cp:revision>
  <dcterms:created xsi:type="dcterms:W3CDTF">2016-09-06T06:15:01Z</dcterms:created>
  <dcterms:modified xsi:type="dcterms:W3CDTF">2019-10-07T00:48:07Z</dcterms:modified>
</cp:coreProperties>
</file>