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11" r:id="rId14"/>
    <p:sldId id="269" r:id="rId15"/>
    <p:sldId id="270" r:id="rId16"/>
    <p:sldId id="312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13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14" r:id="rId52"/>
    <p:sldId id="304" r:id="rId53"/>
    <p:sldId id="305" r:id="rId54"/>
    <p:sldId id="306" r:id="rId55"/>
    <p:sldId id="307" r:id="rId56"/>
    <p:sldId id="308" r:id="rId57"/>
    <p:sldId id="30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3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11CDB-52AF-408B-8C2F-FB6E66AEE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8EA0D-4427-4B45-8491-80E2D22C1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7" r:id="rId15"/>
    <p:sldLayoutId id="2147483678" r:id="rId16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3620616"/>
            <a:ext cx="5410200" cy="18966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j-lt"/>
              </a:rPr>
              <a:t>PER</a:t>
            </a:r>
            <a:r>
              <a:rPr lang="id-ID" b="1" dirty="0" smtClean="0">
                <a:latin typeface="+mj-lt"/>
              </a:rPr>
              <a:t>HITUNGAN HARGA POKOK PRODUK BERBASIS VOLUME</a:t>
            </a:r>
            <a:endParaRPr lang="en-US" b="1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1862336"/>
            <a:ext cx="2592288" cy="9906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BAB 0</a:t>
            </a:r>
            <a:r>
              <a:rPr kumimoji="0" lang="id-ID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Placeholder 12" descr="success-1093889_1920---pixabaydotcom.jpg"/>
          <p:cNvPicPr>
            <a:picLocks noChangeAspect="1"/>
          </p:cNvPicPr>
          <p:nvPr/>
        </p:nvPicPr>
        <p:blipFill>
          <a:blip r:embed="rId2" cstate="print"/>
          <a:srcRect t="7379" b="7379"/>
          <a:stretch>
            <a:fillRect/>
          </a:stretch>
        </p:blipFill>
        <p:spPr>
          <a:xfrm>
            <a:off x="3714744" y="571480"/>
            <a:ext cx="5000660" cy="2643206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010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200" b="1" dirty="0" err="1" smtClean="0">
                <a:latin typeface="+mj-lt"/>
                <a:cs typeface="Calibri" pitchFamily="34" charset="0"/>
              </a:rPr>
              <a:t>Tujuan</a:t>
            </a:r>
            <a:r>
              <a:rPr lang="en-GB" sz="3200" b="1" dirty="0" smtClean="0">
                <a:latin typeface="+mj-lt"/>
                <a:cs typeface="Calibri" pitchFamily="34" charset="0"/>
              </a:rPr>
              <a:t> 3: </a:t>
            </a:r>
            <a:r>
              <a:rPr lang="en-GB" sz="3200" b="1" dirty="0" err="1" smtClean="0">
                <a:latin typeface="+mj-lt"/>
                <a:cs typeface="Calibri" pitchFamily="34" charset="0"/>
              </a:rPr>
              <a:t>Pembebanan</a:t>
            </a:r>
            <a:r>
              <a:rPr lang="en-GB" sz="3200" b="1" dirty="0" smtClean="0">
                <a:latin typeface="+mj-lt"/>
                <a:cs typeface="Calibri" pitchFamily="34" charset="0"/>
              </a:rPr>
              <a:t> B</a:t>
            </a:r>
            <a:r>
              <a:rPr lang="id-ID" sz="3200" b="1" dirty="0" smtClean="0">
                <a:latin typeface="+mj-lt"/>
                <a:cs typeface="Calibri" pitchFamily="34" charset="0"/>
              </a:rPr>
              <a:t>OP </a:t>
            </a:r>
            <a:r>
              <a:rPr lang="en-GB" sz="3200" b="1" dirty="0" err="1" smtClean="0">
                <a:latin typeface="+mj-lt"/>
                <a:cs typeface="Calibri" pitchFamily="34" charset="0"/>
              </a:rPr>
              <a:t>ke</a:t>
            </a:r>
            <a:r>
              <a:rPr lang="en-GB" sz="3200" b="1" dirty="0" smtClean="0">
                <a:latin typeface="+mj-lt"/>
                <a:cs typeface="Calibri" pitchFamily="34" charset="0"/>
              </a:rPr>
              <a:t> </a:t>
            </a:r>
            <a:r>
              <a:rPr lang="en-GB" sz="3200" b="1" dirty="0" err="1" smtClean="0">
                <a:latin typeface="+mj-lt"/>
                <a:cs typeface="Calibri" pitchFamily="34" charset="0"/>
              </a:rPr>
              <a:t>Produk</a:t>
            </a:r>
            <a:endParaRPr lang="en-US" sz="3200" b="1" dirty="0" smtClean="0">
              <a:latin typeface="+mj-lt"/>
              <a:cs typeface="Calibri" pitchFamily="34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57200" y="5029200"/>
            <a:ext cx="815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</a:pPr>
            <a:r>
              <a:rPr lang="en-GB" sz="2800" b="1" dirty="0" err="1">
                <a:latin typeface="+mj-lt"/>
                <a:cs typeface="Calibri" pitchFamily="34" charset="0"/>
              </a:rPr>
              <a:t>Gambar</a:t>
            </a:r>
            <a:r>
              <a:rPr lang="en-GB" sz="2800" b="1" dirty="0">
                <a:latin typeface="+mj-lt"/>
                <a:cs typeface="Calibri" pitchFamily="34" charset="0"/>
              </a:rPr>
              <a:t> 5-3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endParaRPr lang="id-ID" sz="2800" dirty="0">
              <a:latin typeface="+mj-lt"/>
              <a:cs typeface="Calibri" pitchFamily="34" charset="0"/>
            </a:endParaRPr>
          </a:p>
          <a:p>
            <a:pPr>
              <a:buClr>
                <a:schemeClr val="tx2"/>
              </a:buClr>
            </a:pPr>
            <a:r>
              <a:rPr lang="id-ID" sz="2800" dirty="0">
                <a:latin typeface="+mj-lt"/>
                <a:cs typeface="Calibri" pitchFamily="34" charset="0"/>
              </a:rPr>
              <a:t>Proses </a:t>
            </a:r>
            <a:r>
              <a:rPr lang="en-GB" sz="2800" dirty="0" err="1">
                <a:latin typeface="+mj-lt"/>
                <a:cs typeface="Calibri" pitchFamily="34" charset="0"/>
              </a:rPr>
              <a:t>Pembebanan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Biaya</a:t>
            </a:r>
            <a:r>
              <a:rPr lang="en-GB" sz="2800" dirty="0">
                <a:latin typeface="+mj-lt"/>
                <a:cs typeface="Calibri" pitchFamily="34" charset="0"/>
              </a:rPr>
              <a:t> Overhead </a:t>
            </a:r>
            <a:r>
              <a:rPr lang="en-GB" sz="2800" dirty="0" err="1">
                <a:latin typeface="+mj-lt"/>
                <a:cs typeface="Calibri" pitchFamily="34" charset="0"/>
              </a:rPr>
              <a:t>Ke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Produk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Dengan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Tarif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Pabrik</a:t>
            </a:r>
            <a:endParaRPr lang="en-US" sz="2800" dirty="0">
              <a:latin typeface="+mj-lt"/>
              <a:cs typeface="Calibri" pitchFamily="34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752600" y="1524000"/>
            <a:ext cx="4648200" cy="579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err="1">
                <a:latin typeface="+mj-lt"/>
              </a:rPr>
              <a:t>Biaya</a:t>
            </a:r>
            <a:r>
              <a:rPr lang="en-US" sz="3200" dirty="0">
                <a:latin typeface="+mj-lt"/>
              </a:rPr>
              <a:t> Overhead </a:t>
            </a:r>
            <a:r>
              <a:rPr lang="en-US" sz="3200" dirty="0" err="1">
                <a:latin typeface="+mj-lt"/>
              </a:rPr>
              <a:t>Pabrik</a:t>
            </a:r>
            <a:endParaRPr lang="en-US" sz="3200" dirty="0">
              <a:latin typeface="+mj-lt"/>
            </a:endParaRP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1828800" y="2819400"/>
            <a:ext cx="4495800" cy="107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3200" b="1" dirty="0">
                <a:latin typeface="+mj-lt"/>
              </a:rPr>
              <a:t>Pool Biaya:</a:t>
            </a:r>
          </a:p>
          <a:p>
            <a:pPr algn="ctr" eaLnBrk="0" hangingPunct="0"/>
            <a:r>
              <a:rPr lang="en-US" sz="3200" dirty="0" err="1">
                <a:latin typeface="+mj-lt"/>
              </a:rPr>
              <a:t>Pabrik</a:t>
            </a:r>
            <a:endParaRPr lang="en-US" sz="3200" dirty="0">
              <a:latin typeface="+mj-lt"/>
            </a:endParaRP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1828800" y="4267200"/>
            <a:ext cx="4495800" cy="579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err="1">
                <a:latin typeface="+mj-lt"/>
              </a:rPr>
              <a:t>Produk</a:t>
            </a:r>
            <a:endParaRPr lang="en-US" sz="3200" dirty="0">
              <a:latin typeface="+mj-lt"/>
            </a:endParaRPr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4038600" y="21336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2296" name="Straight Arrow Connector 9"/>
          <p:cNvCxnSpPr>
            <a:cxnSpLocks noChangeShapeType="1"/>
            <a:stCxn id="12293" idx="2"/>
            <a:endCxn id="12294" idx="0"/>
          </p:cNvCxnSpPr>
          <p:nvPr/>
        </p:nvCxnSpPr>
        <p:spPr bwMode="auto">
          <a:xfrm rot="5400000">
            <a:off x="3892550" y="4081463"/>
            <a:ext cx="369887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57200" y="5300505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b="1" dirty="0" err="1">
                <a:latin typeface="+mj-lt"/>
                <a:cs typeface="Calibri" pitchFamily="34" charset="0"/>
              </a:rPr>
              <a:t>Gambar</a:t>
            </a:r>
            <a:r>
              <a:rPr lang="en-GB" sz="2400" b="1" dirty="0">
                <a:latin typeface="+mj-lt"/>
                <a:cs typeface="Calibri" pitchFamily="34" charset="0"/>
              </a:rPr>
              <a:t> 5</a:t>
            </a:r>
            <a:r>
              <a:rPr lang="id-ID" sz="2400" b="1" dirty="0">
                <a:latin typeface="+mj-lt"/>
                <a:cs typeface="Calibri" pitchFamily="34" charset="0"/>
              </a:rPr>
              <a:t>.</a:t>
            </a:r>
            <a:r>
              <a:rPr lang="en-GB" sz="2400" b="1" dirty="0">
                <a:latin typeface="+mj-lt"/>
                <a:cs typeface="Calibri" pitchFamily="34" charset="0"/>
              </a:rPr>
              <a:t>4</a:t>
            </a:r>
            <a:endParaRPr lang="id-ID" sz="2400" b="1" dirty="0">
              <a:latin typeface="+mj-lt"/>
              <a:cs typeface="Calibri" pitchFamily="34" charset="0"/>
            </a:endParaRPr>
          </a:p>
          <a:p>
            <a:pPr eaLnBrk="0" hangingPunct="0"/>
            <a:r>
              <a:rPr lang="en-GB" sz="2400" dirty="0">
                <a:latin typeface="+mj-lt"/>
                <a:cs typeface="Calibri" pitchFamily="34" charset="0"/>
              </a:rPr>
              <a:t> </a:t>
            </a:r>
            <a:r>
              <a:rPr lang="id-ID" sz="2400" dirty="0">
                <a:latin typeface="+mj-lt"/>
                <a:cs typeface="Calibri" pitchFamily="34" charset="0"/>
              </a:rPr>
              <a:t>Proses </a:t>
            </a:r>
            <a:r>
              <a:rPr lang="en-GB" sz="2400" dirty="0" err="1">
                <a:latin typeface="+mj-lt"/>
                <a:cs typeface="Calibri" pitchFamily="34" charset="0"/>
              </a:rPr>
              <a:t>Pembebanan</a:t>
            </a:r>
            <a:r>
              <a:rPr lang="en-GB" sz="2400" dirty="0">
                <a:latin typeface="+mj-lt"/>
                <a:cs typeface="Calibri" pitchFamily="34" charset="0"/>
              </a:rPr>
              <a:t> </a:t>
            </a:r>
            <a:r>
              <a:rPr lang="en-GB" sz="2400" dirty="0" err="1">
                <a:latin typeface="+mj-lt"/>
                <a:cs typeface="Calibri" pitchFamily="34" charset="0"/>
              </a:rPr>
              <a:t>Biaya</a:t>
            </a:r>
            <a:r>
              <a:rPr lang="en-GB" sz="2400" dirty="0">
                <a:latin typeface="+mj-lt"/>
                <a:cs typeface="Calibri" pitchFamily="34" charset="0"/>
              </a:rPr>
              <a:t> Overhead </a:t>
            </a:r>
            <a:r>
              <a:rPr lang="en-GB" sz="2400" dirty="0" err="1">
                <a:latin typeface="+mj-lt"/>
                <a:cs typeface="Calibri" pitchFamily="34" charset="0"/>
              </a:rPr>
              <a:t>Ke</a:t>
            </a:r>
            <a:r>
              <a:rPr lang="en-GB" sz="2400" dirty="0">
                <a:latin typeface="+mj-lt"/>
                <a:cs typeface="Calibri" pitchFamily="34" charset="0"/>
              </a:rPr>
              <a:t> </a:t>
            </a:r>
            <a:r>
              <a:rPr lang="en-GB" sz="2400" dirty="0" err="1">
                <a:latin typeface="+mj-lt"/>
                <a:cs typeface="Calibri" pitchFamily="34" charset="0"/>
              </a:rPr>
              <a:t>Produk</a:t>
            </a:r>
            <a:r>
              <a:rPr lang="en-GB" sz="2400" dirty="0">
                <a:latin typeface="+mj-lt"/>
                <a:cs typeface="Calibri" pitchFamily="34" charset="0"/>
              </a:rPr>
              <a:t> </a:t>
            </a:r>
            <a:r>
              <a:rPr lang="en-GB" sz="2400" dirty="0" err="1">
                <a:latin typeface="+mj-lt"/>
                <a:cs typeface="Calibri" pitchFamily="34" charset="0"/>
              </a:rPr>
              <a:t>Dengan</a:t>
            </a:r>
            <a:r>
              <a:rPr lang="en-GB" sz="2400" dirty="0">
                <a:latin typeface="+mj-lt"/>
                <a:cs typeface="Calibri" pitchFamily="34" charset="0"/>
              </a:rPr>
              <a:t> </a:t>
            </a:r>
            <a:r>
              <a:rPr lang="en-GB" sz="2400" dirty="0" err="1">
                <a:latin typeface="+mj-lt"/>
                <a:cs typeface="Calibri" pitchFamily="34" charset="0"/>
              </a:rPr>
              <a:t>Tarif</a:t>
            </a:r>
            <a:r>
              <a:rPr lang="en-GB" sz="2400" dirty="0">
                <a:latin typeface="+mj-lt"/>
                <a:cs typeface="Calibri" pitchFamily="34" charset="0"/>
              </a:rPr>
              <a:t> </a:t>
            </a:r>
            <a:r>
              <a:rPr lang="en-GB" sz="2400" dirty="0" err="1">
                <a:latin typeface="+mj-lt"/>
                <a:cs typeface="Calibri" pitchFamily="34" charset="0"/>
              </a:rPr>
              <a:t>Departemen</a:t>
            </a:r>
            <a:r>
              <a:rPr lang="en-GB" sz="2400" dirty="0">
                <a:latin typeface="+mj-lt"/>
                <a:cs typeface="Calibri" pitchFamily="34" charset="0"/>
              </a:rPr>
              <a:t> </a:t>
            </a:r>
            <a:endParaRPr lang="en-US" sz="2400" dirty="0">
              <a:latin typeface="+mj-lt"/>
              <a:cs typeface="Calibri" pitchFamily="34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500298" y="1500174"/>
            <a:ext cx="4114800" cy="579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</a:rPr>
              <a:t>Biaya</a:t>
            </a:r>
            <a:r>
              <a:rPr lang="en-US" sz="3200" dirty="0">
                <a:latin typeface="Times New Roman" pitchFamily="18" charset="0"/>
              </a:rPr>
              <a:t> Overhead </a:t>
            </a:r>
            <a:r>
              <a:rPr lang="en-US" sz="3200" dirty="0" err="1">
                <a:latin typeface="Times New Roman" pitchFamily="18" charset="0"/>
              </a:rPr>
              <a:t>Pabrik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571472" y="3071810"/>
            <a:ext cx="19050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+mj-lt"/>
              </a:rPr>
              <a:t>Dept. Prod</a:t>
            </a:r>
            <a:r>
              <a:rPr lang="id-ID" sz="2400" dirty="0">
                <a:latin typeface="+mj-lt"/>
              </a:rPr>
              <a:t>uksi </a:t>
            </a:r>
            <a:r>
              <a:rPr lang="id-ID" sz="2400" dirty="0">
                <a:latin typeface="Times New Roman" pitchFamily="18" charset="0"/>
              </a:rPr>
              <a:t>I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3571868" y="3071810"/>
            <a:ext cx="20574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dirty="0">
                <a:latin typeface="+mj-lt"/>
              </a:rPr>
              <a:t>Dept. </a:t>
            </a:r>
            <a:endParaRPr lang="id-ID" sz="2400" dirty="0">
              <a:latin typeface="+mj-lt"/>
            </a:endParaRPr>
          </a:p>
          <a:p>
            <a:pPr algn="ctr" eaLnBrk="0" hangingPunct="0"/>
            <a:r>
              <a:rPr lang="en-US" sz="2400" dirty="0" err="1">
                <a:latin typeface="+mj-lt"/>
              </a:rPr>
              <a:t>Produksi</a:t>
            </a:r>
            <a:r>
              <a:rPr lang="en-US" sz="2400" dirty="0">
                <a:latin typeface="+mj-lt"/>
              </a:rPr>
              <a:t> </a:t>
            </a:r>
            <a:r>
              <a:rPr lang="id-ID" sz="2400" dirty="0">
                <a:latin typeface="+mj-lt"/>
              </a:rPr>
              <a:t>II</a:t>
            </a:r>
            <a:endParaRPr lang="en-US" sz="2400" dirty="0">
              <a:latin typeface="+mj-lt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6286512" y="3143248"/>
            <a:ext cx="19812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dirty="0">
                <a:latin typeface="+mj-lt"/>
              </a:rPr>
              <a:t>Dept. </a:t>
            </a:r>
            <a:endParaRPr lang="id-ID" sz="2400" dirty="0">
              <a:latin typeface="+mj-lt"/>
            </a:endParaRPr>
          </a:p>
          <a:p>
            <a:pPr algn="ctr" eaLnBrk="0" hangingPunct="0"/>
            <a:r>
              <a:rPr lang="en-US" sz="2400" dirty="0" err="1">
                <a:latin typeface="+mj-lt"/>
              </a:rPr>
              <a:t>Produksi</a:t>
            </a:r>
            <a:r>
              <a:rPr lang="en-US" sz="2400" dirty="0">
                <a:latin typeface="+mj-lt"/>
              </a:rPr>
              <a:t> </a:t>
            </a:r>
            <a:r>
              <a:rPr lang="id-ID" sz="2400" dirty="0">
                <a:latin typeface="+mj-lt"/>
              </a:rPr>
              <a:t> III</a:t>
            </a:r>
            <a:endParaRPr lang="en-US" sz="2400" dirty="0">
              <a:latin typeface="+mj-lt"/>
            </a:endParaRP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762000" y="4564074"/>
            <a:ext cx="7391400" cy="579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err="1">
                <a:latin typeface="+mj-lt"/>
              </a:rPr>
              <a:t>Produk</a:t>
            </a:r>
            <a:endParaRPr lang="en-US" sz="3200" dirty="0">
              <a:latin typeface="+mj-lt"/>
            </a:endParaRPr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 flipH="1">
            <a:off x="1500166" y="2571744"/>
            <a:ext cx="2143140" cy="54292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>
            <a:off x="5214942" y="2571744"/>
            <a:ext cx="2066924" cy="5524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2" name="Line 12"/>
          <p:cNvSpPr>
            <a:spLocks noChangeShapeType="1"/>
          </p:cNvSpPr>
          <p:nvPr/>
        </p:nvSpPr>
        <p:spPr bwMode="auto">
          <a:xfrm>
            <a:off x="4572000" y="235743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3" name="Text Box 16"/>
          <p:cNvSpPr txBox="1">
            <a:spLocks noChangeArrowheads="1"/>
          </p:cNvSpPr>
          <p:nvPr/>
        </p:nvSpPr>
        <p:spPr bwMode="auto">
          <a:xfrm>
            <a:off x="3643306" y="2357430"/>
            <a:ext cx="15470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+mj-lt"/>
              </a:rPr>
              <a:t>Pool </a:t>
            </a:r>
            <a:r>
              <a:rPr lang="en-US" sz="2400" dirty="0" err="1">
                <a:latin typeface="+mj-lt"/>
              </a:rPr>
              <a:t>Biaya</a:t>
            </a:r>
            <a:r>
              <a:rPr lang="en-US" sz="2400" dirty="0">
                <a:latin typeface="+mj-lt"/>
              </a:rPr>
              <a:t>:</a:t>
            </a:r>
          </a:p>
        </p:txBody>
      </p:sp>
      <p:sp>
        <p:nvSpPr>
          <p:cNvPr id="13324" name="Line 17"/>
          <p:cNvSpPr>
            <a:spLocks noChangeShapeType="1"/>
          </p:cNvSpPr>
          <p:nvPr/>
        </p:nvSpPr>
        <p:spPr bwMode="auto">
          <a:xfrm>
            <a:off x="4572000" y="1928802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3325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6834196" y="4238640"/>
            <a:ext cx="785815" cy="23794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6" name="Straight Arrow Connector 17"/>
          <p:cNvCxnSpPr>
            <a:cxnSpLocks noChangeShapeType="1"/>
          </p:cNvCxnSpPr>
          <p:nvPr/>
        </p:nvCxnSpPr>
        <p:spPr bwMode="auto">
          <a:xfrm rot="5400000">
            <a:off x="1136630" y="4221164"/>
            <a:ext cx="869948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7" name="Straight Arrow Connector 18"/>
          <p:cNvCxnSpPr>
            <a:cxnSpLocks noChangeShapeType="1"/>
          </p:cNvCxnSpPr>
          <p:nvPr/>
        </p:nvCxnSpPr>
        <p:spPr bwMode="auto">
          <a:xfrm rot="5400000">
            <a:off x="4143372" y="4143380"/>
            <a:ext cx="857256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GB" sz="3200" b="1" dirty="0" err="1" smtClean="0">
                <a:latin typeface="+mj-lt"/>
                <a:cs typeface="Calibri" pitchFamily="34" charset="0"/>
              </a:rPr>
              <a:t>Tujuan</a:t>
            </a:r>
            <a:r>
              <a:rPr lang="en-GB" sz="3200" b="1" dirty="0" smtClean="0">
                <a:latin typeface="+mj-lt"/>
                <a:cs typeface="Calibri" pitchFamily="34" charset="0"/>
              </a:rPr>
              <a:t> 4:Konsep </a:t>
            </a:r>
            <a:r>
              <a:rPr lang="en-GB" sz="3200" b="1" dirty="0" err="1" smtClean="0">
                <a:latin typeface="+mj-lt"/>
                <a:cs typeface="Calibri" pitchFamily="34" charset="0"/>
              </a:rPr>
              <a:t>Kapasitas</a:t>
            </a:r>
            <a:r>
              <a:rPr lang="en-GB" sz="3200" b="1" dirty="0" smtClean="0">
                <a:latin typeface="+mj-lt"/>
                <a:cs typeface="Calibri" pitchFamily="34" charset="0"/>
              </a:rPr>
              <a:t> </a:t>
            </a:r>
            <a:r>
              <a:rPr lang="en-GB" sz="3200" b="1" dirty="0" err="1" smtClean="0">
                <a:latin typeface="+mj-lt"/>
                <a:cs typeface="Calibri" pitchFamily="34" charset="0"/>
              </a:rPr>
              <a:t>Pabrik</a:t>
            </a:r>
            <a:endParaRPr lang="en-US" sz="3200" b="1" dirty="0" smtClean="0">
              <a:latin typeface="+mj-lt"/>
              <a:cs typeface="Calibri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18" y="2214554"/>
            <a:ext cx="6829444" cy="3657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id-ID" sz="3200" dirty="0" smtClean="0">
                <a:latin typeface="+mj-lt"/>
                <a:cs typeface="Calibri" pitchFamily="34" charset="0"/>
              </a:rPr>
              <a:t>Terdapat 4 konsep kapasitas</a:t>
            </a:r>
          </a:p>
          <a:p>
            <a:pPr eaLnBrk="1" hangingPunct="1"/>
            <a:r>
              <a:rPr lang="id-ID" sz="3200" dirty="0" smtClean="0">
                <a:latin typeface="+mj-lt"/>
                <a:cs typeface="Calibri" pitchFamily="34" charset="0"/>
              </a:rPr>
              <a:t>Kapasitas Teoritis</a:t>
            </a:r>
          </a:p>
          <a:p>
            <a:pPr eaLnBrk="1" hangingPunct="1"/>
            <a:r>
              <a:rPr lang="id-ID" sz="3200" dirty="0" smtClean="0">
                <a:latin typeface="+mj-lt"/>
                <a:cs typeface="Calibri" pitchFamily="34" charset="0"/>
              </a:rPr>
              <a:t>Kapasitas Praktis</a:t>
            </a:r>
          </a:p>
          <a:p>
            <a:pPr eaLnBrk="1" hangingPunct="1"/>
            <a:r>
              <a:rPr lang="id-ID" sz="3200" dirty="0" smtClean="0">
                <a:latin typeface="+mj-lt"/>
                <a:cs typeface="Calibri" pitchFamily="34" charset="0"/>
              </a:rPr>
              <a:t>Kapasitas Normal</a:t>
            </a:r>
          </a:p>
          <a:p>
            <a:pPr eaLnBrk="1" hangingPunct="1"/>
            <a:r>
              <a:rPr lang="id-ID" sz="3200" dirty="0" smtClean="0">
                <a:latin typeface="+mj-lt"/>
                <a:cs typeface="Calibri" pitchFamily="34" charset="0"/>
              </a:rPr>
              <a:t>Kapasitas Sesungguhnya Diharapkan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643182"/>
            <a:ext cx="8229600" cy="3657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1" eaLnBrk="1" hangingPunct="1"/>
            <a:r>
              <a:rPr lang="en-GB" sz="3200" dirty="0" err="1" smtClean="0">
                <a:latin typeface="+mj-lt"/>
                <a:cs typeface="Calibri" pitchFamily="34" charset="0"/>
              </a:rPr>
              <a:t>Merupakan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kapasitas</a:t>
            </a:r>
            <a:r>
              <a:rPr lang="en-GB" sz="3200" dirty="0" smtClean="0">
                <a:latin typeface="+mj-lt"/>
                <a:cs typeface="Calibri" pitchFamily="34" charset="0"/>
              </a:rPr>
              <a:t> ideal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atau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kapasitas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maksimum</a:t>
            </a:r>
            <a:r>
              <a:rPr lang="en-GB" sz="3200" dirty="0" smtClean="0">
                <a:latin typeface="+mj-lt"/>
                <a:cs typeface="Calibri" pitchFamily="34" charset="0"/>
              </a:rPr>
              <a:t>,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yaitu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kapasitas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untuk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operasi</a:t>
            </a:r>
            <a:r>
              <a:rPr lang="en-GB" sz="3200" dirty="0" smtClean="0">
                <a:latin typeface="+mj-lt"/>
                <a:cs typeface="Calibri" pitchFamily="34" charset="0"/>
              </a:rPr>
              <a:t> 100%</a:t>
            </a:r>
            <a:r>
              <a:rPr lang="id-ID" sz="3200" dirty="0" smtClean="0">
                <a:latin typeface="+mj-lt"/>
                <a:cs typeface="Calibri" pitchFamily="34" charset="0"/>
              </a:rPr>
              <a:t> tanpa ada hambatan</a:t>
            </a:r>
            <a:endParaRPr lang="en-US" sz="3200" dirty="0" smtClean="0">
              <a:latin typeface="+mj-lt"/>
              <a:cs typeface="Calibri" pitchFamily="34" charset="0"/>
            </a:endParaRPr>
          </a:p>
          <a:p>
            <a:pPr lvl="1" eaLnBrk="1" hangingPunct="1"/>
            <a:r>
              <a:rPr lang="en-GB" sz="3200" dirty="0" err="1" smtClean="0">
                <a:latin typeface="+mj-lt"/>
                <a:cs typeface="Calibri" pitchFamily="34" charset="0"/>
              </a:rPr>
              <a:t>Dalam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prakteknya</a:t>
            </a:r>
            <a:r>
              <a:rPr lang="en-GB" sz="3200" dirty="0" smtClean="0">
                <a:latin typeface="+mj-lt"/>
                <a:cs typeface="Calibri" pitchFamily="34" charset="0"/>
              </a:rPr>
              <a:t>,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kapasitas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ini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tidak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pernah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dipakai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sebagai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dasar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perhitungan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tarif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id-ID" sz="3200" dirty="0" smtClean="0">
                <a:latin typeface="+mj-lt"/>
                <a:cs typeface="Calibri" pitchFamily="34" charset="0"/>
              </a:rPr>
              <a:t> BOP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karena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sulit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dicapai</a:t>
            </a:r>
            <a:r>
              <a:rPr lang="en-GB" sz="3200" dirty="0" smtClean="0">
                <a:latin typeface="+mj-lt"/>
                <a:cs typeface="Calibri" pitchFamily="34" charset="0"/>
              </a:rPr>
              <a:t>.</a:t>
            </a:r>
            <a:r>
              <a:rPr lang="en-US" sz="3200" dirty="0" smtClean="0"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1714488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cs typeface="Calibri" pitchFamily="34" charset="0"/>
              </a:rPr>
              <a:t>Kapasitas</a:t>
            </a:r>
            <a:r>
              <a:rPr lang="en-US" sz="3200" b="1" dirty="0" smtClean="0">
                <a:cs typeface="Calibri" pitchFamily="34" charset="0"/>
              </a:rPr>
              <a:t> </a:t>
            </a:r>
            <a:r>
              <a:rPr lang="en-US" sz="3200" b="1" dirty="0" err="1" smtClean="0">
                <a:cs typeface="Calibri" pitchFamily="34" charset="0"/>
              </a:rPr>
              <a:t>Teoritis</a:t>
            </a:r>
            <a:endParaRPr lang="en-US" sz="3200" b="1" dirty="0" smtClean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2643182"/>
            <a:ext cx="8015286" cy="328614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lvl="1" eaLnBrk="1" hangingPunct="1"/>
            <a:r>
              <a:rPr lang="en-GB" sz="2800" dirty="0" err="1" smtClean="0">
                <a:latin typeface="+mj-lt"/>
                <a:cs typeface="Calibri" pitchFamily="34" charset="0"/>
              </a:rPr>
              <a:t>Adalah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kapasitas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setelah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mempertimbangkan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hambatan-hambatan</a:t>
            </a:r>
            <a:r>
              <a:rPr lang="en-GB" sz="2800" dirty="0" smtClean="0">
                <a:latin typeface="+mj-lt"/>
                <a:cs typeface="Calibri" pitchFamily="34" charset="0"/>
              </a:rPr>
              <a:t> internal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perusahaan</a:t>
            </a:r>
            <a:r>
              <a:rPr lang="en-GB" sz="2800" dirty="0" smtClean="0">
                <a:latin typeface="+mj-lt"/>
                <a:cs typeface="Calibri" pitchFamily="34" charset="0"/>
              </a:rPr>
              <a:t>,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seperti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pekerja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sakit</a:t>
            </a:r>
            <a:r>
              <a:rPr lang="en-GB" sz="2800" dirty="0" smtClean="0">
                <a:latin typeface="+mj-lt"/>
                <a:cs typeface="Calibri" pitchFamily="34" charset="0"/>
              </a:rPr>
              <a:t>,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mesin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rusak</a:t>
            </a:r>
            <a:r>
              <a:rPr lang="en-GB" sz="2800" dirty="0" smtClean="0">
                <a:latin typeface="+mj-lt"/>
                <a:cs typeface="Calibri" pitchFamily="34" charset="0"/>
              </a:rPr>
              <a:t>,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pekerja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unjuk</a:t>
            </a:r>
            <a:r>
              <a:rPr lang="en-GB" sz="2800" dirty="0" smtClean="0">
                <a:latin typeface="+mj-lt"/>
                <a:cs typeface="Calibri" pitchFamily="34" charset="0"/>
              </a:rPr>
              <a:t> rasa,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karyawan</a:t>
            </a:r>
            <a:r>
              <a:rPr lang="en-GB" sz="2800" dirty="0" smtClean="0">
                <a:latin typeface="+mj-lt"/>
                <a:cs typeface="Calibri" pitchFamily="34" charset="0"/>
              </a:rPr>
              <a:t> 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cuti</a:t>
            </a:r>
            <a:r>
              <a:rPr lang="en-GB" sz="2800" dirty="0" smtClean="0">
                <a:latin typeface="+mj-lt"/>
                <a:cs typeface="Calibri" pitchFamily="34" charset="0"/>
              </a:rPr>
              <a:t>,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dan</a:t>
            </a:r>
            <a:r>
              <a:rPr lang="en-GB" sz="2800" dirty="0" smtClean="0">
                <a:latin typeface="+mj-lt"/>
                <a:cs typeface="Calibri" pitchFamily="34" charset="0"/>
              </a:rPr>
              <a:t> lain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sebagainya</a:t>
            </a:r>
            <a:r>
              <a:rPr lang="en-GB" sz="2800" dirty="0" smtClean="0">
                <a:latin typeface="+mj-lt"/>
                <a:cs typeface="Calibri" pitchFamily="34" charset="0"/>
              </a:rPr>
              <a:t>.</a:t>
            </a:r>
            <a:r>
              <a:rPr lang="en-US" sz="2800" dirty="0" smtClean="0">
                <a:latin typeface="+mj-lt"/>
                <a:cs typeface="Calibri" pitchFamily="34" charset="0"/>
              </a:rPr>
              <a:t> </a:t>
            </a:r>
          </a:p>
          <a:p>
            <a:pPr lvl="1" eaLnBrk="1" hangingPunct="1"/>
            <a:r>
              <a:rPr lang="en-GB" sz="2800" dirty="0" err="1" smtClean="0">
                <a:latin typeface="+mj-lt"/>
                <a:cs typeface="Calibri" pitchFamily="34" charset="0"/>
              </a:rPr>
              <a:t>Kapasitas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ini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jarang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digunakan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sebagai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dasar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perhitungan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tarif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 BOP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karena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juga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masih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sulit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untuk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dicapai</a:t>
            </a:r>
            <a:r>
              <a:rPr lang="en-GB" sz="2800" dirty="0" smtClean="0">
                <a:latin typeface="+mj-lt"/>
                <a:cs typeface="Calibri" pitchFamily="34" charset="0"/>
              </a:rPr>
              <a:t>. </a:t>
            </a:r>
            <a:endParaRPr lang="en-US" sz="2800" dirty="0" smtClean="0">
              <a:latin typeface="+mj-lt"/>
              <a:cs typeface="Calibri" pitchFamily="34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42910" y="1785926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+mj-lt"/>
                <a:cs typeface="Calibri" pitchFamily="34" charset="0"/>
              </a:rPr>
              <a:t>Kapasitas</a:t>
            </a:r>
            <a:r>
              <a:rPr lang="en-US" sz="3200" b="1" dirty="0" smtClean="0">
                <a:latin typeface="+mj-lt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+mj-lt"/>
                <a:cs typeface="Calibri" pitchFamily="34" charset="0"/>
              </a:rPr>
              <a:t>Praktis</a:t>
            </a:r>
            <a:endParaRPr lang="en-US" sz="3200" b="1" dirty="0" smtClean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857496"/>
            <a:ext cx="8382000" cy="275272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1" eaLnBrk="1" hangingPunct="1">
              <a:lnSpc>
                <a:spcPct val="80000"/>
              </a:lnSpc>
            </a:pPr>
            <a:r>
              <a:rPr lang="en-GB" sz="3200" dirty="0" err="1" smtClean="0">
                <a:latin typeface="+mj-lt"/>
                <a:cs typeface="Calibri" pitchFamily="34" charset="0"/>
              </a:rPr>
              <a:t>Adalah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kapasitas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setelah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mempertimbangkan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hambatan</a:t>
            </a:r>
            <a:r>
              <a:rPr lang="en-GB" sz="3200" dirty="0" smtClean="0">
                <a:latin typeface="+mj-lt"/>
                <a:cs typeface="Calibri" pitchFamily="34" charset="0"/>
              </a:rPr>
              <a:t> internal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dan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hambatan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ekternal</a:t>
            </a:r>
            <a:r>
              <a:rPr lang="en-GB" sz="3200" dirty="0" smtClean="0">
                <a:latin typeface="+mj-lt"/>
                <a:cs typeface="Calibri" pitchFamily="34" charset="0"/>
              </a:rPr>
              <a:t>,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seperti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hari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libur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nasional</a:t>
            </a:r>
            <a:r>
              <a:rPr lang="en-GB" sz="3200" dirty="0" smtClean="0">
                <a:latin typeface="+mj-lt"/>
                <a:cs typeface="Calibri" pitchFamily="34" charset="0"/>
              </a:rPr>
              <a:t>,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masyarakat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unjuk</a:t>
            </a:r>
            <a:r>
              <a:rPr lang="en-GB" sz="3200" dirty="0" smtClean="0">
                <a:latin typeface="+mj-lt"/>
                <a:cs typeface="Calibri" pitchFamily="34" charset="0"/>
              </a:rPr>
              <a:t> rasa,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turunnya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permintaan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produk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karena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krisis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ekonomi</a:t>
            </a:r>
            <a:r>
              <a:rPr lang="en-GB" sz="3200" dirty="0" smtClean="0">
                <a:latin typeface="+mj-lt"/>
                <a:cs typeface="Calibri" pitchFamily="34" charset="0"/>
              </a:rPr>
              <a:t>,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dan</a:t>
            </a:r>
            <a:r>
              <a:rPr lang="en-GB" sz="3200" dirty="0" smtClean="0">
                <a:latin typeface="+mj-lt"/>
                <a:cs typeface="Calibri" pitchFamily="34" charset="0"/>
              </a:rPr>
              <a:t> lain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sebagainya</a:t>
            </a:r>
            <a:r>
              <a:rPr lang="en-GB" sz="3200" dirty="0" smtClean="0">
                <a:latin typeface="+mj-lt"/>
                <a:cs typeface="Calibri" pitchFamily="34" charset="0"/>
              </a:rPr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3200" dirty="0" err="1" smtClean="0">
                <a:latin typeface="+mj-lt"/>
                <a:cs typeface="Calibri" pitchFamily="34" charset="0"/>
              </a:rPr>
              <a:t>Kapasitas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ini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umumnya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digunakan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sebagai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dasar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perhitungan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tarif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id-ID" sz="3200" dirty="0" smtClean="0">
                <a:latin typeface="+mj-lt"/>
                <a:cs typeface="Calibri" pitchFamily="34" charset="0"/>
              </a:rPr>
              <a:t> BOP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1785926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+mj-lt"/>
                <a:cs typeface="Calibri" pitchFamily="34" charset="0"/>
              </a:rPr>
              <a:t>Kapasitas</a:t>
            </a:r>
            <a:r>
              <a:rPr lang="en-US" sz="3200" b="1" dirty="0" smtClean="0">
                <a:latin typeface="+mj-lt"/>
                <a:cs typeface="Calibri" pitchFamily="34" charset="0"/>
              </a:rPr>
              <a:t>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2500306"/>
            <a:ext cx="6881802" cy="3643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GB" sz="3200" dirty="0" err="1" smtClean="0">
                <a:latin typeface="+mj-lt"/>
                <a:cs typeface="Calibri" pitchFamily="34" charset="0"/>
              </a:rPr>
              <a:t>Adalah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kapasitas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sesungguhnya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diharapkan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untuk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periode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mendatang</a:t>
            </a:r>
            <a:r>
              <a:rPr lang="en-GB" sz="3200" dirty="0" smtClean="0">
                <a:latin typeface="+mj-lt"/>
                <a:cs typeface="Calibri" pitchFamily="34" charset="0"/>
              </a:rPr>
              <a:t>,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misalnya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tahun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depan</a:t>
            </a:r>
            <a:endParaRPr lang="id-ID" sz="3200" dirty="0" smtClean="0">
              <a:latin typeface="+mj-lt"/>
              <a:cs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id-ID" sz="3200" dirty="0" smtClean="0">
                <a:latin typeface="+mj-lt"/>
                <a:cs typeface="Calibri" pitchFamily="34" charset="0"/>
              </a:rPr>
              <a:t>Kapasitas ini juga tidak digunakan sebagai dasar perhitungan tarif BOP karena bersifat jangka pendek sehingga tarif BOP akan berfluktuasi setiap periodenya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.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643050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  <a:cs typeface="Calibri" pitchFamily="34" charset="0"/>
              </a:rPr>
              <a:t>Kapasitas</a:t>
            </a:r>
            <a:r>
              <a:rPr lang="en-US" sz="3200" dirty="0" smtClean="0">
                <a:latin typeface="+mj-lt"/>
                <a:cs typeface="Calibri" pitchFamily="34" charset="0"/>
              </a:rPr>
              <a:t>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Sesungguhnya</a:t>
            </a:r>
            <a:r>
              <a:rPr lang="en-US" sz="3200" dirty="0" smtClean="0">
                <a:latin typeface="+mj-lt"/>
                <a:cs typeface="Calibri" pitchFamily="34" charset="0"/>
              </a:rPr>
              <a:t>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Diharapkan</a:t>
            </a:r>
            <a:endParaRPr lang="en-US" sz="3200" dirty="0" smtClean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GB" sz="3200" b="1" dirty="0" err="1" smtClean="0">
                <a:latin typeface="+mj-lt"/>
                <a:cs typeface="Calibri" pitchFamily="34" charset="0"/>
              </a:rPr>
              <a:t>Tujuan</a:t>
            </a:r>
            <a:r>
              <a:rPr lang="en-GB" sz="3200" b="1" dirty="0" smtClean="0">
                <a:latin typeface="+mj-lt"/>
                <a:cs typeface="Calibri" pitchFamily="34" charset="0"/>
              </a:rPr>
              <a:t> 5:</a:t>
            </a:r>
            <a:r>
              <a:rPr lang="id-ID" sz="3200" b="1" dirty="0" smtClean="0">
                <a:latin typeface="+mj-lt"/>
                <a:cs typeface="Calibri" pitchFamily="34" charset="0"/>
              </a:rPr>
              <a:t> </a:t>
            </a:r>
            <a:r>
              <a:rPr lang="en-GB" sz="3200" b="1" dirty="0" err="1" smtClean="0">
                <a:latin typeface="+mj-lt"/>
                <a:cs typeface="Calibri" pitchFamily="34" charset="0"/>
              </a:rPr>
              <a:t>Departemen</a:t>
            </a:r>
            <a:r>
              <a:rPr lang="en-GB" sz="3200" b="1" dirty="0" smtClean="0">
                <a:latin typeface="+mj-lt"/>
                <a:cs typeface="Calibri" pitchFamily="34" charset="0"/>
              </a:rPr>
              <a:t> </a:t>
            </a:r>
            <a:r>
              <a:rPr lang="en-GB" sz="3200" b="1" dirty="0" err="1" smtClean="0">
                <a:latin typeface="+mj-lt"/>
                <a:cs typeface="Calibri" pitchFamily="34" charset="0"/>
              </a:rPr>
              <a:t>Produksi</a:t>
            </a:r>
            <a:r>
              <a:rPr lang="en-GB" sz="3200" b="1" dirty="0" smtClean="0">
                <a:latin typeface="+mj-lt"/>
                <a:cs typeface="Calibri" pitchFamily="34" charset="0"/>
              </a:rPr>
              <a:t> </a:t>
            </a:r>
            <a:r>
              <a:rPr lang="en-GB" sz="3200" b="1" dirty="0" err="1" smtClean="0">
                <a:latin typeface="+mj-lt"/>
                <a:cs typeface="Calibri" pitchFamily="34" charset="0"/>
              </a:rPr>
              <a:t>dan</a:t>
            </a:r>
            <a:r>
              <a:rPr lang="en-GB" sz="3200" b="1" dirty="0" smtClean="0">
                <a:latin typeface="+mj-lt"/>
                <a:cs typeface="Calibri" pitchFamily="34" charset="0"/>
              </a:rPr>
              <a:t> </a:t>
            </a:r>
            <a:r>
              <a:rPr lang="id-ID" sz="3200" b="1" dirty="0" smtClean="0">
                <a:latin typeface="+mj-lt"/>
                <a:cs typeface="Calibri" pitchFamily="34" charset="0"/>
              </a:rPr>
              <a:t>	  	 	      </a:t>
            </a:r>
            <a:r>
              <a:rPr lang="en-GB" sz="3200" b="1" dirty="0" err="1" smtClean="0">
                <a:latin typeface="+mj-lt"/>
                <a:cs typeface="Calibri" pitchFamily="34" charset="0"/>
              </a:rPr>
              <a:t>Departemen</a:t>
            </a:r>
            <a:r>
              <a:rPr lang="en-GB" sz="3200" b="1" dirty="0" smtClean="0">
                <a:latin typeface="+mj-lt"/>
                <a:cs typeface="Calibri" pitchFamily="34" charset="0"/>
              </a:rPr>
              <a:t> </a:t>
            </a:r>
            <a:r>
              <a:rPr lang="en-GB" sz="3200" b="1" dirty="0" err="1" smtClean="0">
                <a:latin typeface="+mj-lt"/>
                <a:cs typeface="Calibri" pitchFamily="34" charset="0"/>
              </a:rPr>
              <a:t>Jasa</a:t>
            </a:r>
            <a:endParaRPr lang="en-US" sz="4000" b="1" dirty="0" smtClean="0">
              <a:latin typeface="+mj-lt"/>
              <a:cs typeface="Calibri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14734" cy="461488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dirty="0" err="1" smtClean="0">
                <a:latin typeface="+mj-lt"/>
                <a:cs typeface="Calibri" pitchFamily="34" charset="0"/>
              </a:rPr>
              <a:t>Departemen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produksi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adalah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departemen</a:t>
            </a:r>
            <a:r>
              <a:rPr lang="en-GB" sz="2800" dirty="0" smtClean="0">
                <a:latin typeface="+mj-lt"/>
                <a:cs typeface="Calibri" pitchFamily="34" charset="0"/>
              </a:rPr>
              <a:t> yang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mengolah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bahan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baku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menjadi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barang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jadi</a:t>
            </a:r>
            <a:r>
              <a:rPr lang="en-GB" sz="2800" dirty="0" smtClean="0">
                <a:latin typeface="+mj-lt"/>
                <a:cs typeface="Calibri" pitchFamily="34" charset="0"/>
              </a:rPr>
              <a:t>.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Contoh</a:t>
            </a:r>
            <a:r>
              <a:rPr lang="id-ID" sz="2800" dirty="0" smtClean="0">
                <a:latin typeface="+mj-lt"/>
                <a:cs typeface="Calibri" pitchFamily="34" charset="0"/>
              </a:rPr>
              <a:t>nya</a:t>
            </a:r>
            <a:r>
              <a:rPr lang="en-GB" sz="2800" dirty="0" smtClean="0">
                <a:latin typeface="+mj-lt"/>
                <a:cs typeface="Calibri" pitchFamily="34" charset="0"/>
              </a:rPr>
              <a:t> 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departemen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pemotonga</a:t>
            </a:r>
            <a:r>
              <a:rPr lang="id-ID" sz="2800" dirty="0" smtClean="0">
                <a:latin typeface="+mj-lt"/>
                <a:cs typeface="Calibri" pitchFamily="34" charset="0"/>
              </a:rPr>
              <a:t>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bahan</a:t>
            </a:r>
            <a:r>
              <a:rPr lang="en-GB" sz="2800" dirty="0" smtClean="0">
                <a:latin typeface="+mj-lt"/>
                <a:cs typeface="Calibri" pitchFamily="34" charset="0"/>
              </a:rPr>
              <a:t>,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departemen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perakitan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komponen</a:t>
            </a:r>
            <a:r>
              <a:rPr lang="en-GB" sz="2800" dirty="0" smtClean="0">
                <a:latin typeface="+mj-lt"/>
                <a:cs typeface="Calibri" pitchFamily="34" charset="0"/>
              </a:rPr>
              <a:t>,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dan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departemen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pengecatan</a:t>
            </a:r>
            <a:r>
              <a:rPr lang="en-GB" sz="2800" dirty="0" smtClean="0">
                <a:latin typeface="+mj-lt"/>
                <a:cs typeface="Calibri" pitchFamily="34" charset="0"/>
              </a:rPr>
              <a:t>.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4343400" y="2000240"/>
            <a:ext cx="4419600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 err="1">
                <a:latin typeface="+mj-lt"/>
                <a:cs typeface="Calibri" pitchFamily="34" charset="0"/>
              </a:rPr>
              <a:t>Departemen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jasa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adalah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departemen</a:t>
            </a:r>
            <a:r>
              <a:rPr lang="en-GB" sz="2800" dirty="0">
                <a:latin typeface="+mj-lt"/>
                <a:cs typeface="Calibri" pitchFamily="34" charset="0"/>
              </a:rPr>
              <a:t> yang </a:t>
            </a:r>
            <a:r>
              <a:rPr lang="en-GB" sz="2800" dirty="0" err="1">
                <a:latin typeface="+mj-lt"/>
                <a:cs typeface="Calibri" pitchFamily="34" charset="0"/>
              </a:rPr>
              <a:t>tidak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mengolah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bahan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baku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menjadi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barang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jadi</a:t>
            </a:r>
            <a:r>
              <a:rPr lang="en-GB" sz="2800" dirty="0">
                <a:latin typeface="+mj-lt"/>
                <a:cs typeface="Calibri" pitchFamily="34" charset="0"/>
              </a:rPr>
              <a:t>, </a:t>
            </a:r>
            <a:r>
              <a:rPr lang="en-GB" sz="2800" dirty="0" err="1">
                <a:latin typeface="+mj-lt"/>
                <a:cs typeface="Calibri" pitchFamily="34" charset="0"/>
              </a:rPr>
              <a:t>tetapi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memberikan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jasa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ke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departemen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produksi</a:t>
            </a:r>
            <a:r>
              <a:rPr lang="en-GB" sz="2800" dirty="0">
                <a:latin typeface="+mj-lt"/>
                <a:cs typeface="Calibri" pitchFamily="34" charset="0"/>
              </a:rPr>
              <a:t>. </a:t>
            </a:r>
            <a:r>
              <a:rPr lang="en-GB" sz="2800" dirty="0" err="1">
                <a:latin typeface="+mj-lt"/>
                <a:cs typeface="Calibri" pitchFamily="34" charset="0"/>
              </a:rPr>
              <a:t>Contoh</a:t>
            </a:r>
            <a:r>
              <a:rPr lang="id-ID" sz="2800" dirty="0">
                <a:latin typeface="+mj-lt"/>
                <a:cs typeface="Calibri" pitchFamily="34" charset="0"/>
              </a:rPr>
              <a:t>nya </a:t>
            </a:r>
            <a:r>
              <a:rPr lang="en-GB" sz="2800" dirty="0" err="1">
                <a:latin typeface="+mj-lt"/>
                <a:cs typeface="Calibri" pitchFamily="34" charset="0"/>
              </a:rPr>
              <a:t>pembangkit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tenaga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listrik</a:t>
            </a:r>
            <a:r>
              <a:rPr lang="en-GB" sz="2800" dirty="0">
                <a:latin typeface="+mj-lt"/>
                <a:cs typeface="Calibri" pitchFamily="34" charset="0"/>
              </a:rPr>
              <a:t>, </a:t>
            </a:r>
            <a:r>
              <a:rPr lang="en-GB" sz="2800" dirty="0" err="1">
                <a:latin typeface="+mj-lt"/>
                <a:cs typeface="Calibri" pitchFamily="34" charset="0"/>
              </a:rPr>
              <a:t>bengkel</a:t>
            </a:r>
            <a:r>
              <a:rPr lang="en-GB" sz="2800" dirty="0">
                <a:latin typeface="+mj-lt"/>
                <a:cs typeface="Calibri" pitchFamily="34" charset="0"/>
              </a:rPr>
              <a:t>,  </a:t>
            </a:r>
            <a:r>
              <a:rPr lang="en-GB" sz="2800" dirty="0" err="1">
                <a:latin typeface="+mj-lt"/>
                <a:cs typeface="Calibri" pitchFamily="34" charset="0"/>
              </a:rPr>
              <a:t>dan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id-ID" sz="2800" dirty="0">
                <a:latin typeface="+mj-lt"/>
                <a:cs typeface="Calibri" pitchFamily="34" charset="0"/>
              </a:rPr>
              <a:t>k</a:t>
            </a:r>
            <a:r>
              <a:rPr lang="en-GB" sz="2800" dirty="0" err="1">
                <a:latin typeface="+mj-lt"/>
                <a:cs typeface="Calibri" pitchFamily="34" charset="0"/>
              </a:rPr>
              <a:t>af</a:t>
            </a:r>
            <a:r>
              <a:rPr lang="id-ID" sz="2800" dirty="0">
                <a:latin typeface="+mj-lt"/>
                <a:cs typeface="Calibri" pitchFamily="34" charset="0"/>
              </a:rPr>
              <a:t>etaria</a:t>
            </a:r>
            <a:endParaRPr lang="en-US" sz="2800" dirty="0">
              <a:latin typeface="+mj-lt"/>
              <a:cs typeface="Calibri" pitchFamily="34" charset="0"/>
            </a:endParaRPr>
          </a:p>
          <a:p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5429264"/>
            <a:ext cx="4143404" cy="9906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GB" sz="24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Gambar</a:t>
            </a:r>
            <a:r>
              <a:rPr lang="en-GB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5–5 </a:t>
            </a:r>
            <a:r>
              <a:rPr lang="id-ID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/>
            </a:r>
            <a:br>
              <a:rPr lang="id-ID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</a:b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Hubungan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Departemen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Jasa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dengan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Departemen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Produksi</a:t>
            </a:r>
            <a:endParaRPr lang="en-US" sz="2400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943600" y="1676400"/>
            <a:ext cx="2438400" cy="946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/>
              <a:t>Departemen Penyelesaian</a:t>
            </a:r>
            <a:endParaRPr lang="en-US" sz="2800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019800" y="3200400"/>
            <a:ext cx="2438400" cy="946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/>
              <a:t>Departemen Perakitan</a:t>
            </a:r>
            <a:endParaRPr lang="en-US" sz="280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096000" y="4724400"/>
            <a:ext cx="2438400" cy="946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/>
              <a:t>Departemen Pemotongan</a:t>
            </a:r>
            <a:endParaRPr lang="en-US" sz="2800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762000" y="3886200"/>
            <a:ext cx="2971800" cy="954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 dirty="0" err="1"/>
              <a:t>Departemen</a:t>
            </a:r>
            <a:r>
              <a:rPr lang="en-GB" sz="2800" dirty="0"/>
              <a:t> </a:t>
            </a:r>
            <a:r>
              <a:rPr lang="id-ID" sz="2800" dirty="0"/>
              <a:t>K</a:t>
            </a:r>
            <a:r>
              <a:rPr lang="en-GB" sz="2800" dirty="0" err="1"/>
              <a:t>afe</a:t>
            </a:r>
            <a:endParaRPr lang="en-US" sz="2800" dirty="0"/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685800" y="2362200"/>
            <a:ext cx="3048000" cy="946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 dirty="0" err="1"/>
              <a:t>Departemen</a:t>
            </a:r>
            <a:r>
              <a:rPr lang="en-GB" sz="2800" dirty="0"/>
              <a:t> </a:t>
            </a:r>
            <a:r>
              <a:rPr lang="en-GB" sz="2800" dirty="0" err="1"/>
              <a:t>Penanganan</a:t>
            </a:r>
            <a:r>
              <a:rPr lang="en-GB" sz="2800" dirty="0"/>
              <a:t> BB</a:t>
            </a:r>
            <a:endParaRPr lang="en-US" sz="2800" dirty="0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 flipV="1">
            <a:off x="3733800" y="2209800"/>
            <a:ext cx="22098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3733800" y="2743200"/>
            <a:ext cx="22860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3733800" y="2743200"/>
            <a:ext cx="236220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 flipV="1">
            <a:off x="3733800" y="2438400"/>
            <a:ext cx="22098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 flipV="1">
            <a:off x="3733800" y="3810000"/>
            <a:ext cx="2209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>
            <a:off x="3733800" y="4267200"/>
            <a:ext cx="23622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2800" b="1" dirty="0" err="1" smtClean="0">
                <a:latin typeface="+mj-lt"/>
                <a:cs typeface="Calibri" pitchFamily="34" charset="0"/>
              </a:rPr>
              <a:t>Tujuan</a:t>
            </a:r>
            <a:r>
              <a:rPr lang="en-GB" sz="2800" b="1" dirty="0" smtClean="0">
                <a:latin typeface="+mj-lt"/>
                <a:cs typeface="Calibri" pitchFamily="34" charset="0"/>
              </a:rPr>
              <a:t> 6: 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Langkah-Langkah</a:t>
            </a:r>
            <a:r>
              <a:rPr lang="en-GB" sz="2800" b="1" dirty="0" smtClean="0">
                <a:latin typeface="+mj-lt"/>
                <a:cs typeface="Calibri" pitchFamily="34" charset="0"/>
              </a:rPr>
              <a:t> 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Perhitungan</a:t>
            </a:r>
            <a:r>
              <a:rPr lang="en-GB" sz="2800" b="1" dirty="0" smtClean="0">
                <a:latin typeface="+mj-lt"/>
                <a:cs typeface="Calibri" pitchFamily="34" charset="0"/>
              </a:rPr>
              <a:t> 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Harga</a:t>
            </a:r>
            <a:r>
              <a:rPr lang="en-GB" sz="2800" b="1" dirty="0" smtClean="0">
                <a:latin typeface="+mj-lt"/>
                <a:cs typeface="Calibri" pitchFamily="34" charset="0"/>
              </a:rPr>
              <a:t> </a:t>
            </a:r>
            <a:r>
              <a:rPr lang="id-ID" sz="2800" b="1" dirty="0" smtClean="0">
                <a:latin typeface="+mj-lt"/>
                <a:cs typeface="Calibri" pitchFamily="34" charset="0"/>
              </a:rPr>
              <a:t>	        </a:t>
            </a:r>
            <a:br>
              <a:rPr lang="id-ID" sz="2800" b="1" dirty="0" smtClean="0">
                <a:latin typeface="+mj-lt"/>
                <a:cs typeface="Calibri" pitchFamily="34" charset="0"/>
              </a:rPr>
            </a:br>
            <a:r>
              <a:rPr lang="id-ID" sz="2800" b="1" dirty="0" smtClean="0">
                <a:latin typeface="+mj-lt"/>
                <a:cs typeface="Calibri" pitchFamily="34" charset="0"/>
              </a:rPr>
              <a:t>                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Pokok</a:t>
            </a:r>
            <a:r>
              <a:rPr lang="en-GB" sz="2800" b="1" dirty="0" smtClean="0">
                <a:latin typeface="+mj-lt"/>
                <a:cs typeface="Calibri" pitchFamily="34" charset="0"/>
              </a:rPr>
              <a:t> 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Produk</a:t>
            </a:r>
            <a:r>
              <a:rPr lang="en-GB" sz="2800" b="1" dirty="0" smtClean="0">
                <a:latin typeface="+mj-lt"/>
                <a:cs typeface="Calibri" pitchFamily="34" charset="0"/>
              </a:rPr>
              <a:t> 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Berbasis</a:t>
            </a:r>
            <a:r>
              <a:rPr lang="en-GB" sz="2800" b="1" dirty="0" smtClean="0">
                <a:latin typeface="+mj-lt"/>
                <a:cs typeface="Calibri" pitchFamily="34" charset="0"/>
              </a:rPr>
              <a:t> Volume</a:t>
            </a:r>
            <a:endParaRPr lang="en-US" sz="2800" b="1" dirty="0" smtClean="0">
              <a:latin typeface="+mj-lt"/>
              <a:cs typeface="Calibri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785926"/>
            <a:ext cx="7515252" cy="392909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d-ID" sz="3200" dirty="0" smtClean="0">
                <a:latin typeface="+mj-lt"/>
                <a:cs typeface="Calibri" pitchFamily="34" charset="0"/>
              </a:rPr>
              <a:t>Mengi</a:t>
            </a:r>
            <a:r>
              <a:rPr lang="en-GB" sz="3200" dirty="0" err="1" smtClean="0">
                <a:latin typeface="+mj-lt"/>
                <a:cs typeface="Calibri" pitchFamily="34" charset="0"/>
              </a:rPr>
              <a:t>dentifikasi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departemen</a:t>
            </a:r>
            <a:r>
              <a:rPr lang="id-ID" sz="3200" dirty="0" smtClean="0">
                <a:latin typeface="+mj-lt"/>
                <a:cs typeface="Calibri" pitchFamily="34" charset="0"/>
              </a:rPr>
              <a:t> produksi dan departemen jasa serta</a:t>
            </a:r>
            <a:r>
              <a:rPr lang="en-GB" sz="3200" dirty="0" smtClean="0">
                <a:latin typeface="+mj-lt"/>
                <a:cs typeface="Calibri" pitchFamily="34" charset="0"/>
              </a:rPr>
              <a:t> cost driver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d-ID" sz="3200" dirty="0" smtClean="0">
                <a:latin typeface="+mj-lt"/>
                <a:cs typeface="Calibri" pitchFamily="34" charset="0"/>
              </a:rPr>
              <a:t>Mengidentifikasi sumber daya dan biaya sumber daya yang digunakan oleh setiap departemen serta cost driver untuk biaya tidak langsung departemen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d-ID" sz="3200" dirty="0" smtClean="0">
                <a:latin typeface="+mj-lt"/>
                <a:cs typeface="Calibri" pitchFamily="34" charset="0"/>
              </a:rPr>
              <a:t>Mengumpulkan data kapasitas cost driver pada awal tahun</a:t>
            </a:r>
            <a:endParaRPr lang="en-GB" sz="3200" dirty="0" smtClean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428604"/>
            <a:ext cx="6472254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latin typeface="+mj-lt"/>
              </a:rPr>
              <a:t>TUJUAN PEMBELAJARAN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3050"/>
            <a:ext cx="8458200" cy="468155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347663" indent="-347663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GB" sz="2400" dirty="0" err="1" smtClean="0">
                <a:latin typeface="+mj-lt"/>
                <a:cs typeface="Calibri" pitchFamily="34" charset="0"/>
              </a:rPr>
              <a:t>Menjelaskan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pembebanan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biaya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produksi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ke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produk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</a:p>
          <a:p>
            <a:pPr marL="347663" indent="-347663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id-ID" sz="2400" dirty="0" err="1" smtClean="0">
                <a:latin typeface="+mj-lt"/>
                <a:cs typeface="Calibri" pitchFamily="34" charset="0"/>
              </a:rPr>
              <a:t>M</a:t>
            </a:r>
            <a:r>
              <a:rPr lang="en-GB" sz="2400" dirty="0" err="1" smtClean="0">
                <a:latin typeface="+mj-lt"/>
                <a:cs typeface="Calibri" pitchFamily="34" charset="0"/>
              </a:rPr>
              <a:t>enjelaskan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perlunya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alokasi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biaya</a:t>
            </a:r>
            <a:endParaRPr lang="en-GB" sz="2400" dirty="0" smtClean="0">
              <a:latin typeface="+mj-lt"/>
              <a:cs typeface="Calibri" pitchFamily="34" charset="0"/>
            </a:endParaRPr>
          </a:p>
          <a:p>
            <a:pPr marL="347663" indent="-347663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id-ID" sz="2400" dirty="0" err="1" smtClean="0">
                <a:latin typeface="+mj-lt"/>
                <a:cs typeface="Calibri" pitchFamily="34" charset="0"/>
              </a:rPr>
              <a:t>M</a:t>
            </a:r>
            <a:r>
              <a:rPr lang="en-GB" sz="2400" dirty="0" err="1" smtClean="0">
                <a:latin typeface="+mj-lt"/>
                <a:cs typeface="Calibri" pitchFamily="34" charset="0"/>
              </a:rPr>
              <a:t>enjelaskan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pembebanan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biaya</a:t>
            </a:r>
            <a:r>
              <a:rPr lang="en-GB" sz="2400" dirty="0" smtClean="0">
                <a:latin typeface="+mj-lt"/>
                <a:cs typeface="Calibri" pitchFamily="34" charset="0"/>
              </a:rPr>
              <a:t> overhead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pabrik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ke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produk</a:t>
            </a:r>
            <a:endParaRPr lang="en-GB" sz="2400" dirty="0" smtClean="0">
              <a:latin typeface="+mj-lt"/>
              <a:cs typeface="Calibri" pitchFamily="34" charset="0"/>
            </a:endParaRPr>
          </a:p>
          <a:p>
            <a:pPr marL="347663" indent="-347663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id-ID" sz="2400" dirty="0" err="1" smtClean="0">
                <a:latin typeface="+mj-lt"/>
                <a:cs typeface="Calibri" pitchFamily="34" charset="0"/>
              </a:rPr>
              <a:t>M</a:t>
            </a:r>
            <a:r>
              <a:rPr lang="en-GB" sz="2400" dirty="0" err="1" smtClean="0">
                <a:latin typeface="+mj-lt"/>
                <a:cs typeface="Calibri" pitchFamily="34" charset="0"/>
              </a:rPr>
              <a:t>enjelaskan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konsep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kapasitas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pabrik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</a:p>
          <a:p>
            <a:pPr marL="347663" indent="-347663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id-ID" sz="2400" dirty="0" err="1" smtClean="0">
                <a:latin typeface="+mj-lt"/>
                <a:cs typeface="Calibri" pitchFamily="34" charset="0"/>
              </a:rPr>
              <a:t>M</a:t>
            </a:r>
            <a:r>
              <a:rPr lang="en-GB" sz="2400" dirty="0" err="1" smtClean="0">
                <a:latin typeface="+mj-lt"/>
                <a:cs typeface="Calibri" pitchFamily="34" charset="0"/>
              </a:rPr>
              <a:t>embagi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pabrik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menjadi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departemen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produksi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dan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deparrtemen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jasa</a:t>
            </a:r>
            <a:r>
              <a:rPr lang="en-GB" sz="2400" dirty="0" smtClean="0">
                <a:latin typeface="+mj-lt"/>
                <a:cs typeface="Calibri" pitchFamily="34" charset="0"/>
              </a:rPr>
              <a:t> (</a:t>
            </a:r>
            <a:r>
              <a:rPr lang="en-GB" sz="2400" dirty="0" err="1" smtClean="0">
                <a:latin typeface="+mj-lt"/>
                <a:cs typeface="Calibri" pitchFamily="34" charset="0"/>
              </a:rPr>
              <a:t>departementalisasi</a:t>
            </a:r>
            <a:r>
              <a:rPr lang="en-GB" sz="2400" dirty="0" smtClean="0">
                <a:latin typeface="+mj-lt"/>
                <a:cs typeface="Calibri" pitchFamily="34" charset="0"/>
              </a:rPr>
              <a:t>)</a:t>
            </a:r>
            <a:endParaRPr lang="id-ID" sz="2400" dirty="0" smtClean="0">
              <a:latin typeface="+mj-lt"/>
              <a:cs typeface="Calibri" pitchFamily="34" charset="0"/>
            </a:endParaRPr>
          </a:p>
          <a:p>
            <a:pPr marL="347663" indent="-347663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 startAt="6"/>
              <a:defRPr/>
            </a:pPr>
            <a:r>
              <a:rPr lang="id-ID" sz="2400" dirty="0" err="1" smtClean="0">
                <a:latin typeface="+mj-lt"/>
                <a:cs typeface="Calibri" pitchFamily="34" charset="0"/>
              </a:rPr>
              <a:t>M</a:t>
            </a:r>
            <a:r>
              <a:rPr lang="en-GB" sz="2400" dirty="0" err="1" smtClean="0">
                <a:latin typeface="+mj-lt"/>
                <a:cs typeface="Calibri" pitchFamily="34" charset="0"/>
              </a:rPr>
              <a:t>enjelaskan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langkah-langkah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perhitungan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harga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pokok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produk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berbasis</a:t>
            </a:r>
            <a:r>
              <a:rPr lang="en-GB" sz="2400" dirty="0" smtClean="0">
                <a:latin typeface="+mj-lt"/>
                <a:cs typeface="Calibri" pitchFamily="34" charset="0"/>
              </a:rPr>
              <a:t> volume</a:t>
            </a:r>
          </a:p>
          <a:p>
            <a:pPr marL="347663" indent="-347663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 startAt="6"/>
              <a:defRPr/>
            </a:pPr>
            <a:r>
              <a:rPr lang="id-ID" sz="2400" dirty="0" err="1" smtClean="0">
                <a:latin typeface="+mj-lt"/>
                <a:cs typeface="Calibri" pitchFamily="34" charset="0"/>
              </a:rPr>
              <a:t>M</a:t>
            </a:r>
            <a:r>
              <a:rPr lang="en-GB" sz="2400" dirty="0" err="1" smtClean="0">
                <a:latin typeface="+mj-lt"/>
                <a:cs typeface="Calibri" pitchFamily="34" charset="0"/>
              </a:rPr>
              <a:t>enjelaskan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langkah-langkah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pada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akhir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periode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sehubungan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dengan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biaya</a:t>
            </a:r>
            <a:r>
              <a:rPr lang="en-GB" sz="2400" dirty="0" smtClean="0">
                <a:latin typeface="+mj-lt"/>
                <a:cs typeface="Calibri" pitchFamily="34" charset="0"/>
              </a:rPr>
              <a:t> overhead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sesungguhnya</a:t>
            </a:r>
            <a:endParaRPr lang="en-GB" sz="2400" dirty="0" smtClean="0">
              <a:latin typeface="+mj-lt"/>
              <a:cs typeface="Calibri" pitchFamily="34" charset="0"/>
            </a:endParaRPr>
          </a:p>
          <a:p>
            <a:pPr marL="347663" indent="-347663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 startAt="8"/>
              <a:defRPr/>
            </a:pPr>
            <a:r>
              <a:rPr lang="id-ID" sz="2400" dirty="0" err="1" smtClean="0">
                <a:latin typeface="+mj-lt"/>
                <a:cs typeface="Calibri" pitchFamily="34" charset="0"/>
              </a:rPr>
              <a:t>M</a:t>
            </a:r>
            <a:r>
              <a:rPr lang="en-GB" sz="2400" dirty="0" err="1" smtClean="0">
                <a:latin typeface="+mj-lt"/>
                <a:cs typeface="Calibri" pitchFamily="34" charset="0"/>
              </a:rPr>
              <a:t>enjelaskan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akuntansi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biaya</a:t>
            </a:r>
            <a:r>
              <a:rPr lang="en-GB" sz="2400" dirty="0" smtClean="0">
                <a:latin typeface="+mj-lt"/>
                <a:cs typeface="Calibri" pitchFamily="34" charset="0"/>
              </a:rPr>
              <a:t> overhead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pabrik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departemen</a:t>
            </a:r>
            <a:endParaRPr lang="en-GB" sz="2400" dirty="0" smtClean="0">
              <a:latin typeface="+mj-lt"/>
              <a:cs typeface="Calibri" pitchFamily="34" charset="0"/>
            </a:endParaRPr>
          </a:p>
          <a:p>
            <a:pPr marL="347663" indent="-347663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 startAt="8"/>
              <a:defRPr/>
            </a:pPr>
            <a:r>
              <a:rPr lang="id-ID" sz="2400" dirty="0" err="1" smtClean="0">
                <a:latin typeface="+mj-lt"/>
                <a:cs typeface="Calibri" pitchFamily="34" charset="0"/>
              </a:rPr>
              <a:t>M</a:t>
            </a:r>
            <a:r>
              <a:rPr lang="en-GB" sz="2400" dirty="0" err="1" smtClean="0">
                <a:latin typeface="+mj-lt"/>
                <a:cs typeface="Calibri" pitchFamily="34" charset="0"/>
              </a:rPr>
              <a:t>enjelaskan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pengaruh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otomasi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pada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perhitungan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tarif</a:t>
            </a:r>
            <a:r>
              <a:rPr lang="en-GB" sz="2400" dirty="0" smtClean="0">
                <a:latin typeface="+mj-lt"/>
                <a:cs typeface="Calibri" pitchFamily="34" charset="0"/>
              </a:rPr>
              <a:t> overhead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berbasis</a:t>
            </a:r>
            <a:r>
              <a:rPr lang="en-GB" sz="2400" dirty="0" smtClean="0">
                <a:latin typeface="+mj-lt"/>
                <a:cs typeface="Calibri" pitchFamily="34" charset="0"/>
              </a:rPr>
              <a:t> volume.</a:t>
            </a:r>
            <a:endParaRPr lang="en-US" sz="2400" dirty="0" smtClean="0">
              <a:latin typeface="+mj-lt"/>
              <a:cs typeface="Calibri" pitchFamily="34" charset="0"/>
            </a:endParaRPr>
          </a:p>
          <a:p>
            <a:pPr marL="533400" indent="-533400" eaLnBrk="1" hangingPunct="1">
              <a:buClr>
                <a:schemeClr val="tx1"/>
              </a:buClr>
              <a:buFontTx/>
              <a:buNone/>
              <a:defRPr/>
            </a:pPr>
            <a:endParaRPr lang="en-GB" sz="2800" dirty="0" smtClean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285852" y="2000240"/>
            <a:ext cx="6643734" cy="442915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GB" sz="3200" dirty="0" err="1" smtClean="0">
                <a:latin typeface="+mj-lt"/>
                <a:cs typeface="Calibri" pitchFamily="34" charset="0"/>
              </a:rPr>
              <a:t>Menyusun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anggaran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biaya</a:t>
            </a:r>
            <a:r>
              <a:rPr lang="en-GB" sz="3200" dirty="0" smtClean="0">
                <a:latin typeface="+mj-lt"/>
                <a:cs typeface="Calibri" pitchFamily="34" charset="0"/>
              </a:rPr>
              <a:t> overhead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pabrik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untuk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setiap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departemen</a:t>
            </a:r>
            <a:endParaRPr lang="en-GB" sz="3200" dirty="0" smtClean="0">
              <a:latin typeface="+mj-lt"/>
              <a:cs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GB" sz="3200" dirty="0" err="1" smtClean="0">
                <a:latin typeface="+mj-lt"/>
                <a:cs typeface="Calibri" pitchFamily="34" charset="0"/>
              </a:rPr>
              <a:t>Mengalokasikan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biaya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departemen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jasa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ke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departemen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produksi</a:t>
            </a:r>
            <a:endParaRPr lang="en-GB" sz="3200" dirty="0" smtClean="0">
              <a:latin typeface="+mj-lt"/>
              <a:cs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GB" sz="3200" dirty="0" err="1" smtClean="0">
                <a:latin typeface="+mj-lt"/>
                <a:cs typeface="Calibri" pitchFamily="34" charset="0"/>
              </a:rPr>
              <a:t>Menghitung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tarif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biaya</a:t>
            </a:r>
            <a:r>
              <a:rPr lang="en-GB" sz="3200" dirty="0" smtClean="0">
                <a:latin typeface="+mj-lt"/>
                <a:cs typeface="Calibri" pitchFamily="34" charset="0"/>
              </a:rPr>
              <a:t> overhead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pabrik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untuk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setiap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departemen</a:t>
            </a:r>
            <a:r>
              <a:rPr lang="en-GB" sz="3200" dirty="0" smtClean="0">
                <a:latin typeface="+mj-lt"/>
                <a:cs typeface="Calibri" pitchFamily="34" charset="0"/>
              </a:rPr>
              <a:t> </a:t>
            </a:r>
            <a:r>
              <a:rPr lang="en-GB" sz="3200" dirty="0" err="1" smtClean="0">
                <a:latin typeface="+mj-lt"/>
                <a:cs typeface="Calibri" pitchFamily="34" charset="0"/>
              </a:rPr>
              <a:t>produksi</a:t>
            </a:r>
            <a:endParaRPr lang="en-GB" sz="3200" dirty="0" smtClean="0">
              <a:latin typeface="+mj-lt"/>
              <a:cs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4"/>
            </a:pPr>
            <a:r>
              <a:rPr lang="id-ID" sz="320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Membebankan BOP Departemen ke masing-masing jenis produk</a:t>
            </a:r>
            <a:endParaRPr lang="en-US" sz="3200" dirty="0" smtClean="0">
              <a:latin typeface="+mj-lt"/>
              <a:cs typeface="Calibri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6962796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2800" b="1" dirty="0" err="1" smtClean="0">
                <a:latin typeface="+mj-lt"/>
                <a:cs typeface="Calibri" pitchFamily="34" charset="0"/>
              </a:rPr>
              <a:t>Langkah</a:t>
            </a:r>
            <a:r>
              <a:rPr lang="en-GB" sz="2800" b="1" dirty="0" smtClean="0">
                <a:latin typeface="+mj-lt"/>
                <a:cs typeface="Calibri" pitchFamily="34" charset="0"/>
              </a:rPr>
              <a:t> 1: </a:t>
            </a:r>
            <a:r>
              <a:rPr lang="id-ID" sz="2800" b="1" dirty="0" smtClean="0">
                <a:latin typeface="+mj-lt"/>
                <a:cs typeface="Calibri" pitchFamily="34" charset="0"/>
              </a:rPr>
              <a:t>Mengide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ntifikasi</a:t>
            </a:r>
            <a:r>
              <a:rPr lang="en-GB" sz="2800" b="1" dirty="0" smtClean="0">
                <a:latin typeface="+mj-lt"/>
                <a:cs typeface="Calibri" pitchFamily="34" charset="0"/>
              </a:rPr>
              <a:t> </a:t>
            </a:r>
            <a:r>
              <a:rPr lang="id-ID" sz="2800" b="1" dirty="0" err="1" smtClean="0">
                <a:latin typeface="+mj-lt"/>
                <a:cs typeface="Calibri" pitchFamily="34" charset="0"/>
              </a:rPr>
              <a:t>d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epartemen</a:t>
            </a:r>
            <a:r>
              <a:rPr lang="en-GB" sz="2800" b="1" dirty="0" smtClean="0">
                <a:latin typeface="+mj-lt"/>
                <a:cs typeface="Calibri" pitchFamily="34" charset="0"/>
              </a:rPr>
              <a:t>, </a:t>
            </a:r>
            <a:r>
              <a:rPr lang="id-ID" sz="2800" b="1" dirty="0" smtClean="0">
                <a:latin typeface="+mj-lt"/>
                <a:cs typeface="Calibri" pitchFamily="34" charset="0"/>
              </a:rPr>
              <a:t> </a:t>
            </a:r>
            <a:br>
              <a:rPr lang="id-ID" sz="2800" b="1" dirty="0" smtClean="0">
                <a:latin typeface="+mj-lt"/>
                <a:cs typeface="Calibri" pitchFamily="34" charset="0"/>
              </a:rPr>
            </a:br>
            <a:r>
              <a:rPr lang="id-ID" sz="2800" b="1" dirty="0" smtClean="0">
                <a:latin typeface="+mj-lt"/>
                <a:cs typeface="Calibri" pitchFamily="34" charset="0"/>
              </a:rPr>
              <a:t>                   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sumber</a:t>
            </a:r>
            <a:r>
              <a:rPr lang="id-ID" sz="2800" b="1" dirty="0" smtClean="0">
                <a:latin typeface="+mj-lt"/>
                <a:cs typeface="Calibri" pitchFamily="34" charset="0"/>
              </a:rPr>
              <a:t> 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daya</a:t>
            </a:r>
            <a:r>
              <a:rPr lang="en-GB" sz="2800" b="1" dirty="0" smtClean="0">
                <a:latin typeface="+mj-lt"/>
                <a:cs typeface="Calibri" pitchFamily="34" charset="0"/>
              </a:rPr>
              <a:t>, 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dan</a:t>
            </a:r>
            <a:r>
              <a:rPr lang="en-GB" sz="2800" b="1" dirty="0" smtClean="0">
                <a:latin typeface="+mj-lt"/>
                <a:cs typeface="Calibri" pitchFamily="34" charset="0"/>
              </a:rPr>
              <a:t> Cost Driver</a:t>
            </a:r>
            <a:endParaRPr lang="en-US" sz="2800" b="1" dirty="0" smtClean="0">
              <a:latin typeface="+mj-lt"/>
              <a:cs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3072"/>
            <a:ext cx="8229600" cy="50292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/>
              <a:t>	</a:t>
            </a:r>
            <a:r>
              <a:rPr lang="en-GB" sz="2800" dirty="0" smtClean="0">
                <a:latin typeface="+mj-lt"/>
                <a:cs typeface="Calibri" pitchFamily="34" charset="0"/>
              </a:rPr>
              <a:t>						</a:t>
            </a:r>
            <a:r>
              <a:rPr lang="en-GB" sz="2800" b="1" dirty="0" smtClean="0">
                <a:latin typeface="+mj-lt"/>
                <a:cs typeface="Calibri" pitchFamily="34" charset="0"/>
              </a:rPr>
              <a:t>Cost Driver</a:t>
            </a:r>
          </a:p>
          <a:p>
            <a:pPr eaLnBrk="1" hangingPunct="1">
              <a:buFontTx/>
              <a:buNone/>
            </a:pPr>
            <a:r>
              <a:rPr lang="en-GB" sz="2800" b="1" dirty="0" err="1" smtClean="0">
                <a:latin typeface="+mj-lt"/>
                <a:cs typeface="Calibri" pitchFamily="34" charset="0"/>
              </a:rPr>
              <a:t>Departemen</a:t>
            </a:r>
            <a:r>
              <a:rPr lang="en-GB" sz="2800" b="1" dirty="0" smtClean="0">
                <a:latin typeface="+mj-lt"/>
                <a:cs typeface="Calibri" pitchFamily="34" charset="0"/>
              </a:rPr>
              <a:t> 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Produksi</a:t>
            </a:r>
            <a:r>
              <a:rPr lang="en-GB" sz="2800" b="1" dirty="0" smtClean="0">
                <a:latin typeface="+mj-lt"/>
                <a:cs typeface="Calibri" pitchFamily="34" charset="0"/>
              </a:rPr>
              <a:t>:		</a:t>
            </a:r>
            <a:endParaRPr lang="en-GB" sz="2800" dirty="0" smtClean="0">
              <a:latin typeface="+mj-lt"/>
              <a:cs typeface="Calibri" pitchFamily="34" charset="0"/>
            </a:endParaRPr>
          </a:p>
          <a:p>
            <a:pPr eaLnBrk="1" hangingPunct="1"/>
            <a:r>
              <a:rPr lang="en-GB" sz="2800" dirty="0" err="1" smtClean="0">
                <a:latin typeface="+mj-lt"/>
                <a:cs typeface="Calibri" pitchFamily="34" charset="0"/>
              </a:rPr>
              <a:t>Pemotongan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			</a:t>
            </a:r>
            <a:r>
              <a:rPr lang="en-GB" sz="2800" dirty="0" smtClean="0">
                <a:latin typeface="+mj-lt"/>
                <a:cs typeface="Calibri" pitchFamily="34" charset="0"/>
              </a:rPr>
              <a:t>		JM</a:t>
            </a:r>
          </a:p>
          <a:p>
            <a:pPr eaLnBrk="1" hangingPunct="1"/>
            <a:r>
              <a:rPr lang="en-GB" sz="2800" dirty="0" err="1" smtClean="0">
                <a:latin typeface="+mj-lt"/>
                <a:cs typeface="Calibri" pitchFamily="34" charset="0"/>
              </a:rPr>
              <a:t>Perakitan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		</a:t>
            </a:r>
            <a:r>
              <a:rPr lang="en-GB" sz="2800" dirty="0" smtClean="0">
                <a:latin typeface="+mj-lt"/>
                <a:cs typeface="Calibri" pitchFamily="34" charset="0"/>
              </a:rPr>
              <a:t>			</a:t>
            </a:r>
            <a:r>
              <a:rPr lang="id-ID" sz="2800" dirty="0" smtClean="0">
                <a:latin typeface="+mj-lt"/>
                <a:cs typeface="Calibri" pitchFamily="34" charset="0"/>
              </a:rPr>
              <a:t>	</a:t>
            </a:r>
            <a:r>
              <a:rPr lang="en-GB" sz="2800" dirty="0" smtClean="0">
                <a:latin typeface="+mj-lt"/>
                <a:cs typeface="Calibri" pitchFamily="34" charset="0"/>
              </a:rPr>
              <a:t>JKL</a:t>
            </a:r>
          </a:p>
          <a:p>
            <a:pPr eaLnBrk="1" hangingPunct="1"/>
            <a:r>
              <a:rPr lang="en-GB" sz="2800" dirty="0" err="1" smtClean="0">
                <a:latin typeface="+mj-lt"/>
                <a:cs typeface="Calibri" pitchFamily="34" charset="0"/>
              </a:rPr>
              <a:t>Penyelesaian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			</a:t>
            </a:r>
            <a:r>
              <a:rPr lang="en-GB" sz="2800" dirty="0" smtClean="0">
                <a:latin typeface="+mj-lt"/>
                <a:cs typeface="Calibri" pitchFamily="34" charset="0"/>
              </a:rPr>
              <a:t>		JM</a:t>
            </a:r>
            <a:endParaRPr lang="en-GB" sz="2800" b="1" dirty="0" smtClean="0">
              <a:latin typeface="+mj-lt"/>
              <a:cs typeface="Calibri" pitchFamily="34" charset="0"/>
            </a:endParaRPr>
          </a:p>
          <a:p>
            <a:pPr eaLnBrk="1" hangingPunct="1">
              <a:buFontTx/>
              <a:buNone/>
            </a:pPr>
            <a:endParaRPr lang="en-GB" sz="2800" b="1" dirty="0" smtClean="0">
              <a:latin typeface="+mj-lt"/>
              <a:cs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n-GB" sz="2800" b="1" dirty="0" err="1" smtClean="0">
                <a:latin typeface="+mj-lt"/>
                <a:cs typeface="Calibri" pitchFamily="34" charset="0"/>
              </a:rPr>
              <a:t>Departemen</a:t>
            </a:r>
            <a:r>
              <a:rPr lang="en-GB" sz="2800" b="1" dirty="0" smtClean="0">
                <a:latin typeface="+mj-lt"/>
                <a:cs typeface="Calibri" pitchFamily="34" charset="0"/>
              </a:rPr>
              <a:t> 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Jasa</a:t>
            </a:r>
            <a:r>
              <a:rPr lang="en-GB" sz="2800" b="1" dirty="0" smtClean="0">
                <a:latin typeface="+mj-lt"/>
                <a:cs typeface="Calibri" pitchFamily="34" charset="0"/>
              </a:rPr>
              <a:t>:</a:t>
            </a:r>
            <a:endParaRPr lang="en-GB" sz="2800" dirty="0" smtClean="0">
              <a:latin typeface="+mj-lt"/>
              <a:cs typeface="Calibri" pitchFamily="34" charset="0"/>
            </a:endParaRPr>
          </a:p>
          <a:p>
            <a:pPr eaLnBrk="1" hangingPunct="1"/>
            <a:r>
              <a:rPr lang="en-GB" sz="2800" dirty="0" err="1" smtClean="0">
                <a:latin typeface="+mj-lt"/>
                <a:cs typeface="Calibri" pitchFamily="34" charset="0"/>
              </a:rPr>
              <a:t>Penanganan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Bahan</a:t>
            </a:r>
            <a:r>
              <a:rPr lang="en-GB" sz="2800" dirty="0" smtClean="0">
                <a:latin typeface="+mj-lt"/>
                <a:cs typeface="Calibri" pitchFamily="34" charset="0"/>
              </a:rPr>
              <a:t> Baku		</a:t>
            </a:r>
            <a:r>
              <a:rPr lang="en-GB" sz="2800" dirty="0" err="1" smtClean="0">
                <a:latin typeface="+mj-lt"/>
                <a:cs typeface="Calibri" pitchFamily="34" charset="0"/>
              </a:rPr>
              <a:t>Taksiran</a:t>
            </a:r>
            <a:r>
              <a:rPr lang="en-GB" sz="2800" dirty="0" smtClean="0">
                <a:latin typeface="+mj-lt"/>
                <a:cs typeface="Calibri" pitchFamily="34" charset="0"/>
              </a:rPr>
              <a:t> BBB</a:t>
            </a:r>
          </a:p>
          <a:p>
            <a:pPr eaLnBrk="1" hangingPunct="1"/>
            <a:r>
              <a:rPr lang="id-ID" sz="2800" dirty="0" smtClean="0">
                <a:latin typeface="+mj-lt"/>
                <a:cs typeface="Calibri" pitchFamily="34" charset="0"/>
              </a:rPr>
              <a:t>Kafetaria</a:t>
            </a:r>
            <a:r>
              <a:rPr lang="en-GB" sz="2800" dirty="0" smtClean="0">
                <a:latin typeface="+mj-lt"/>
                <a:cs typeface="Calibri" pitchFamily="34" charset="0"/>
              </a:rPr>
              <a:t>				   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Jumlah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Karyawan</a:t>
            </a:r>
            <a:endParaRPr lang="en-GB" sz="2800" b="1" dirty="0" smtClean="0">
              <a:latin typeface="+mj-lt"/>
              <a:cs typeface="Calibri" pitchFamily="34" charset="0"/>
            </a:endParaRPr>
          </a:p>
          <a:p>
            <a:pPr eaLnBrk="1" hangingPunct="1">
              <a:buFontTx/>
              <a:buNone/>
            </a:pPr>
            <a:endParaRPr lang="en-GB" sz="28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29600" cy="33528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GB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id-ID" sz="2800" b="1" dirty="0" smtClean="0">
                <a:latin typeface="+mj-lt"/>
                <a:cs typeface="Calibri" pitchFamily="34" charset="0"/>
              </a:rPr>
              <a:t>Biaya Tidak Langsung Dept.</a:t>
            </a:r>
            <a:r>
              <a:rPr lang="en-GB" sz="2800" b="1" dirty="0" smtClean="0">
                <a:latin typeface="+mj-lt"/>
                <a:cs typeface="Calibri" pitchFamily="34" charset="0"/>
              </a:rPr>
              <a:t>	    </a:t>
            </a:r>
            <a:r>
              <a:rPr lang="id-ID" sz="2800" b="1" dirty="0" smtClean="0">
                <a:latin typeface="+mj-lt"/>
                <a:cs typeface="Calibri" pitchFamily="34" charset="0"/>
              </a:rPr>
              <a:t>  </a:t>
            </a:r>
            <a:r>
              <a:rPr lang="en-GB" sz="2800" b="1" dirty="0" smtClean="0">
                <a:latin typeface="+mj-lt"/>
                <a:cs typeface="Calibri" pitchFamily="34" charset="0"/>
              </a:rPr>
              <a:t>Cost Driver</a:t>
            </a:r>
            <a:endParaRPr lang="en-GB" sz="2800" dirty="0" smtClean="0">
              <a:latin typeface="+mj-lt"/>
              <a:cs typeface="Calibri" pitchFamily="34" charset="0"/>
            </a:endParaRPr>
          </a:p>
          <a:p>
            <a:pPr eaLnBrk="1" hangingPunct="1"/>
            <a:r>
              <a:rPr lang="en-GB" sz="2800" dirty="0" smtClean="0">
                <a:latin typeface="+mj-lt"/>
                <a:cs typeface="Calibri" pitchFamily="34" charset="0"/>
              </a:rPr>
              <a:t>B.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penyusutan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gedung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pabrik</a:t>
            </a:r>
            <a:r>
              <a:rPr lang="en-GB" sz="2800" dirty="0" smtClean="0">
                <a:latin typeface="+mj-lt"/>
                <a:cs typeface="Calibri" pitchFamily="34" charset="0"/>
              </a:rPr>
              <a:t>  </a:t>
            </a:r>
            <a:r>
              <a:rPr lang="id-ID" sz="2800" dirty="0" smtClean="0">
                <a:latin typeface="+mj-lt"/>
                <a:cs typeface="Calibri" pitchFamily="34" charset="0"/>
              </a:rPr>
              <a:t>    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Luas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Lantai</a:t>
            </a:r>
            <a:endParaRPr lang="en-GB" sz="2800" dirty="0" smtClean="0">
              <a:latin typeface="+mj-lt"/>
              <a:cs typeface="Calibri" pitchFamily="34" charset="0"/>
            </a:endParaRPr>
          </a:p>
          <a:p>
            <a:pPr eaLnBrk="1" hangingPunct="1"/>
            <a:r>
              <a:rPr lang="en-GB" sz="2800" dirty="0" err="1" smtClean="0">
                <a:latin typeface="+mj-lt"/>
                <a:cs typeface="Calibri" pitchFamily="34" charset="0"/>
              </a:rPr>
              <a:t>Biaya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listrik</a:t>
            </a:r>
            <a:r>
              <a:rPr lang="en-GB" sz="2800" dirty="0" smtClean="0">
                <a:latin typeface="+mj-lt"/>
                <a:cs typeface="Calibri" pitchFamily="34" charset="0"/>
              </a:rPr>
              <a:t>			</a:t>
            </a:r>
            <a:r>
              <a:rPr lang="id-ID" sz="2800" dirty="0" smtClean="0">
                <a:latin typeface="+mj-lt"/>
                <a:cs typeface="Calibri" pitchFamily="34" charset="0"/>
              </a:rPr>
              <a:t>    </a:t>
            </a:r>
            <a:r>
              <a:rPr lang="en-GB" sz="2800" dirty="0" smtClean="0">
                <a:latin typeface="+mj-lt"/>
                <a:cs typeface="Calibri" pitchFamily="34" charset="0"/>
              </a:rPr>
              <a:t>   KWH</a:t>
            </a:r>
          </a:p>
          <a:p>
            <a:pPr eaLnBrk="1" hangingPunct="1"/>
            <a:r>
              <a:rPr lang="en-GB" sz="2800" dirty="0" err="1" smtClean="0">
                <a:latin typeface="+mj-lt"/>
                <a:cs typeface="Calibri" pitchFamily="34" charset="0"/>
              </a:rPr>
              <a:t>Gaji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mandor</a:t>
            </a:r>
            <a:r>
              <a:rPr lang="en-GB" sz="2800" dirty="0" smtClean="0">
                <a:latin typeface="+mj-lt"/>
                <a:cs typeface="Calibri" pitchFamily="34" charset="0"/>
              </a:rPr>
              <a:t>			    </a:t>
            </a:r>
            <a:r>
              <a:rPr lang="id-ID" sz="2800" dirty="0" smtClean="0">
                <a:latin typeface="+mj-lt"/>
                <a:cs typeface="Calibri" pitchFamily="34" charset="0"/>
              </a:rPr>
              <a:t>  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Jumlah</a:t>
            </a:r>
            <a:r>
              <a:rPr lang="id-ID" sz="2800" dirty="0" smtClean="0">
                <a:latin typeface="+mj-lt"/>
                <a:cs typeface="Calibri" pitchFamily="34" charset="0"/>
              </a:rPr>
              <a:t> Pekerja</a:t>
            </a:r>
            <a:endParaRPr lang="en-US" sz="2800" dirty="0" smtClean="0">
              <a:latin typeface="+mj-lt"/>
              <a:cs typeface="Calibri" pitchFamily="34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533400" y="142852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d-ID" sz="2400" b="1" dirty="0">
                <a:solidFill>
                  <a:srgbClr val="0070C0"/>
                </a:solidFill>
                <a:latin typeface="+mj-lt"/>
                <a:cs typeface="Calibri" pitchFamily="34" charset="0"/>
              </a:rPr>
              <a:t>Langkah 2: Mengidentifikasi Sumber Daya, Biaya 	  	         </a:t>
            </a:r>
            <a:endParaRPr lang="id-ID" sz="2400" b="1" dirty="0" smtClean="0">
              <a:solidFill>
                <a:srgbClr val="0070C0"/>
              </a:solidFill>
              <a:latin typeface="+mj-lt"/>
              <a:cs typeface="Calibri" pitchFamily="34" charset="0"/>
            </a:endParaRPr>
          </a:p>
          <a:p>
            <a:pPr eaLnBrk="0" hangingPunct="0"/>
            <a:r>
              <a:rPr lang="id-ID" sz="2400" b="1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                   Sumber </a:t>
            </a:r>
            <a:r>
              <a:rPr lang="id-ID" sz="2400" b="1" dirty="0">
                <a:solidFill>
                  <a:srgbClr val="0070C0"/>
                </a:solidFill>
                <a:latin typeface="+mj-lt"/>
                <a:cs typeface="Calibri" pitchFamily="34" charset="0"/>
              </a:rPr>
              <a:t>Daya Serta Cost Driver Untuk  	  	        </a:t>
            </a:r>
            <a:r>
              <a:rPr lang="id-ID" sz="2400" b="1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Biaya </a:t>
            </a:r>
            <a:r>
              <a:rPr lang="id-ID" sz="2400" b="1" dirty="0">
                <a:solidFill>
                  <a:srgbClr val="0070C0"/>
                </a:solidFill>
                <a:latin typeface="+mj-lt"/>
                <a:cs typeface="Calibri" pitchFamily="34" charset="0"/>
              </a:rPr>
              <a:t>Tidak Langsung Departemen</a:t>
            </a:r>
            <a:endParaRPr lang="en-US" sz="2400" b="1" dirty="0">
              <a:solidFill>
                <a:srgbClr val="0070C0"/>
              </a:solidFill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5334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GB" sz="2800" b="1" dirty="0" err="1" smtClean="0">
                <a:latin typeface="+mj-lt"/>
                <a:cs typeface="Calibri" pitchFamily="34" charset="0"/>
              </a:rPr>
              <a:t>Langkah</a:t>
            </a:r>
            <a:r>
              <a:rPr lang="en-GB" sz="2800" b="1" dirty="0" smtClean="0">
                <a:latin typeface="+mj-lt"/>
                <a:cs typeface="Calibri" pitchFamily="34" charset="0"/>
              </a:rPr>
              <a:t> </a:t>
            </a:r>
            <a:r>
              <a:rPr lang="id-ID" sz="2800" b="1" dirty="0" smtClean="0">
                <a:latin typeface="+mj-lt"/>
                <a:cs typeface="Calibri" pitchFamily="34" charset="0"/>
              </a:rPr>
              <a:t>3</a:t>
            </a:r>
            <a:r>
              <a:rPr lang="en-GB" sz="2800" b="1" dirty="0" smtClean="0">
                <a:latin typeface="+mj-lt"/>
                <a:cs typeface="Calibri" pitchFamily="34" charset="0"/>
              </a:rPr>
              <a:t>: Me</a:t>
            </a:r>
            <a:r>
              <a:rPr lang="id-ID" sz="2800" b="1" dirty="0" smtClean="0">
                <a:latin typeface="+mj-lt"/>
                <a:cs typeface="Calibri" pitchFamily="34" charset="0"/>
              </a:rPr>
              <a:t>ngumpulkan Data Kapasitas Cost Driver</a:t>
            </a:r>
            <a:endParaRPr lang="en-US" sz="2800" b="1" dirty="0" smtClean="0">
              <a:latin typeface="+mj-lt"/>
              <a:cs typeface="Calibri" pitchFamily="34" charset="0"/>
            </a:endParaRPr>
          </a:p>
        </p:txBody>
      </p:sp>
      <p:graphicFrame>
        <p:nvGraphicFramePr>
          <p:cNvPr id="168040" name="Group 104"/>
          <p:cNvGraphicFramePr>
            <a:graphicFrameLocks noGrp="1"/>
          </p:cNvGraphicFramePr>
          <p:nvPr>
            <p:ph idx="1"/>
          </p:nvPr>
        </p:nvGraphicFramePr>
        <p:xfrm>
          <a:off x="0" y="2390797"/>
          <a:ext cx="9144001" cy="4181475"/>
        </p:xfrm>
        <a:graphic>
          <a:graphicData uri="http://schemas.openxmlformats.org/drawingml/2006/table">
            <a:tbl>
              <a:tblPr/>
              <a:tblGrid>
                <a:gridCol w="2226365"/>
                <a:gridCol w="1113183"/>
                <a:gridCol w="1032014"/>
                <a:gridCol w="1273865"/>
                <a:gridCol w="1030357"/>
                <a:gridCol w="1156252"/>
                <a:gridCol w="1311965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Jmlh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Karyw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BBB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Diminta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Luas Lantai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JKL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Dept. Prod: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Pemotongan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Perakitan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Penyelesaian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Dept.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Jasa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Penanganan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afé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70.000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2.000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100.000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150.000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120.000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100.000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300.000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500.000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200.000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570.000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89" name="Text Box 105"/>
          <p:cNvSpPr txBox="1">
            <a:spLocks noChangeArrowheads="1"/>
          </p:cNvSpPr>
          <p:nvPr/>
        </p:nvSpPr>
        <p:spPr bwMode="auto">
          <a:xfrm>
            <a:off x="228600" y="1441442"/>
            <a:ext cx="8686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800" dirty="0" err="1">
                <a:latin typeface="+mj-lt"/>
              </a:rPr>
              <a:t>Tabel</a:t>
            </a:r>
            <a:r>
              <a:rPr lang="en-GB" sz="1800" dirty="0">
                <a:latin typeface="+mj-lt"/>
              </a:rPr>
              <a:t> 5</a:t>
            </a:r>
            <a:r>
              <a:rPr lang="id-ID" sz="1800" dirty="0">
                <a:latin typeface="+mj-lt"/>
              </a:rPr>
              <a:t>.</a:t>
            </a:r>
            <a:r>
              <a:rPr lang="en-GB" sz="1800" dirty="0">
                <a:latin typeface="+mj-lt"/>
              </a:rPr>
              <a:t>3</a:t>
            </a:r>
          </a:p>
          <a:p>
            <a:pPr algn="ctr" eaLnBrk="0" hangingPunct="0"/>
            <a:r>
              <a:rPr lang="id-ID" sz="1800" dirty="0">
                <a:latin typeface="+mj-lt"/>
              </a:rPr>
              <a:t>PT Perabot </a:t>
            </a:r>
            <a:r>
              <a:rPr lang="en-GB" sz="1800" dirty="0" err="1">
                <a:latin typeface="+mj-lt"/>
              </a:rPr>
              <a:t>Jepara</a:t>
            </a:r>
            <a:r>
              <a:rPr lang="en-GB" sz="1800" dirty="0">
                <a:latin typeface="+mj-lt"/>
              </a:rPr>
              <a:t>  </a:t>
            </a:r>
            <a:r>
              <a:rPr lang="en-GB" sz="1800" dirty="0" err="1">
                <a:latin typeface="+mj-lt"/>
              </a:rPr>
              <a:t>Cabang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Pekan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Baru</a:t>
            </a:r>
            <a:endParaRPr lang="en-GB" sz="1800" dirty="0">
              <a:latin typeface="+mj-lt"/>
            </a:endParaRPr>
          </a:p>
          <a:p>
            <a:pPr algn="ctr" eaLnBrk="0" hangingPunct="0"/>
            <a:r>
              <a:rPr lang="id-ID" sz="1800" dirty="0">
                <a:latin typeface="+mj-lt"/>
              </a:rPr>
              <a:t>Data Kapasitas Cost Driver  Pada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Awal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tahun</a:t>
            </a:r>
            <a:r>
              <a:rPr lang="en-GB" sz="1800" dirty="0">
                <a:latin typeface="+mj-lt"/>
              </a:rPr>
              <a:t> 20</a:t>
            </a:r>
            <a:r>
              <a:rPr lang="id-ID" sz="1800" dirty="0">
                <a:latin typeface="+mj-lt"/>
              </a:rPr>
              <a:t>16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2725"/>
            <a:ext cx="8839200" cy="854075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200" b="1" dirty="0" err="1" smtClean="0">
                <a:latin typeface="+mj-lt"/>
                <a:cs typeface="Calibri" pitchFamily="34" charset="0"/>
              </a:rPr>
              <a:t>Langkah</a:t>
            </a:r>
            <a:r>
              <a:rPr lang="id-ID" sz="3200" b="1" dirty="0" smtClean="0">
                <a:latin typeface="+mj-lt"/>
                <a:cs typeface="Calibri" pitchFamily="34" charset="0"/>
              </a:rPr>
              <a:t> 4</a:t>
            </a:r>
            <a:r>
              <a:rPr lang="en-GB" sz="3200" b="1" dirty="0" smtClean="0">
                <a:latin typeface="+mj-lt"/>
                <a:cs typeface="Calibri" pitchFamily="34" charset="0"/>
              </a:rPr>
              <a:t>: </a:t>
            </a:r>
            <a:r>
              <a:rPr lang="en-GB" sz="3200" b="1" dirty="0" err="1" smtClean="0">
                <a:latin typeface="+mj-lt"/>
                <a:cs typeface="Calibri" pitchFamily="34" charset="0"/>
              </a:rPr>
              <a:t>Penyusunan</a:t>
            </a:r>
            <a:r>
              <a:rPr lang="en-GB" sz="3200" b="1" dirty="0" smtClean="0">
                <a:latin typeface="+mj-lt"/>
                <a:cs typeface="Calibri" pitchFamily="34" charset="0"/>
              </a:rPr>
              <a:t> </a:t>
            </a:r>
            <a:r>
              <a:rPr lang="en-GB" sz="3200" b="1" dirty="0" err="1" smtClean="0">
                <a:latin typeface="+mj-lt"/>
                <a:cs typeface="Calibri" pitchFamily="34" charset="0"/>
              </a:rPr>
              <a:t>Anggaran</a:t>
            </a:r>
            <a:r>
              <a:rPr lang="en-GB" sz="3200" b="1" dirty="0" smtClean="0">
                <a:latin typeface="+mj-lt"/>
                <a:cs typeface="Calibri" pitchFamily="34" charset="0"/>
              </a:rPr>
              <a:t> B</a:t>
            </a:r>
            <a:r>
              <a:rPr lang="id-ID" sz="3200" b="1" dirty="0" smtClean="0">
                <a:latin typeface="+mj-lt"/>
                <a:cs typeface="Calibri" pitchFamily="34" charset="0"/>
              </a:rPr>
              <a:t>OP</a:t>
            </a:r>
            <a:endParaRPr lang="en-US" sz="3200" b="1" dirty="0" smtClean="0">
              <a:latin typeface="+mj-lt"/>
              <a:cs typeface="Calibri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480" y="1928802"/>
            <a:ext cx="6572296" cy="35004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id-ID" sz="3200" dirty="0" smtClean="0">
                <a:latin typeface="+mj-lt"/>
                <a:cs typeface="Calibri" pitchFamily="34" charset="0"/>
              </a:rPr>
              <a:t>Mengklasifikasikan BOP menjadi menjadi biaya langsung departemen dan biaya tidak langsung departemn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d-ID" sz="3200" dirty="0" smtClean="0">
                <a:latin typeface="+mj-lt"/>
                <a:cs typeface="Calibri" pitchFamily="34" charset="0"/>
              </a:rPr>
              <a:t>Mengklasifikasikan BOP menjadi biaya variabel dan biaya tetap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505" name="Group 257"/>
          <p:cNvGraphicFramePr>
            <a:graphicFrameLocks noGrp="1"/>
          </p:cNvGraphicFramePr>
          <p:nvPr/>
        </p:nvGraphicFramePr>
        <p:xfrm>
          <a:off x="152400" y="1752600"/>
          <a:ext cx="8686800" cy="4272788"/>
        </p:xfrm>
        <a:graphic>
          <a:graphicData uri="http://schemas.openxmlformats.org/drawingml/2006/table">
            <a:tbl>
              <a:tblPr/>
              <a:tblGrid>
                <a:gridCol w="3268663"/>
                <a:gridCol w="292100"/>
                <a:gridCol w="827087"/>
                <a:gridCol w="757238"/>
                <a:gridCol w="773112"/>
                <a:gridCol w="923925"/>
                <a:gridCol w="930275"/>
                <a:gridCol w="914400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Dept.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Produksi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Dept.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Jasa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Pemotonganl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Perakitan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Penyelesaian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Penanganan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Kafetaria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Biaya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langsung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dept.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BTKTL……………………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Biaya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penyusutan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mesin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Total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biaya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langsung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dept.…….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B.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Tdk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langsg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dept.: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Listrik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250 / KWH)..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Peny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Gedung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Pabrik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750/m2)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B. supervisor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80.000/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karyawan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 b.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tidak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langsung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dept.….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 BOP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2.500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3.750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1.600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7.850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24.850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1.250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5.050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28.050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3.750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4.500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2.400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10.650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30.650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2.250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5.250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14.250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1.500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1.500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1.200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4.200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113.000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 BV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departemen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7.500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9.250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10.750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 BT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departemen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17.350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18.800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19.900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7.250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9.700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652" name="Text Box 171"/>
          <p:cNvSpPr txBox="1">
            <a:spLocks noChangeArrowheads="1"/>
          </p:cNvSpPr>
          <p:nvPr/>
        </p:nvSpPr>
        <p:spPr bwMode="auto">
          <a:xfrm>
            <a:off x="381000" y="3810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25653" name="Text Box 173"/>
          <p:cNvSpPr txBox="1">
            <a:spLocks noChangeArrowheads="1"/>
          </p:cNvSpPr>
          <p:nvPr/>
        </p:nvSpPr>
        <p:spPr bwMode="auto">
          <a:xfrm>
            <a:off x="457200" y="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25654" name="Text Box 175"/>
          <p:cNvSpPr txBox="1">
            <a:spLocks noChangeArrowheads="1"/>
          </p:cNvSpPr>
          <p:nvPr/>
        </p:nvSpPr>
        <p:spPr bwMode="auto">
          <a:xfrm>
            <a:off x="457200" y="-24"/>
            <a:ext cx="8305800" cy="12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+mj-lt"/>
              </a:rPr>
              <a:t>TABEL 5-4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latin typeface="+mj-lt"/>
              </a:rPr>
              <a:t>PERABOT JEPARA CABANG PEKAN BARU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latin typeface="+mj-lt"/>
              </a:rPr>
              <a:t>ANGGARAN BOP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latin typeface="+mj-lt"/>
              </a:rPr>
              <a:t>TAHUN 20</a:t>
            </a:r>
            <a:r>
              <a:rPr lang="id-ID" dirty="0">
                <a:latin typeface="+mj-lt"/>
              </a:rPr>
              <a:t>16</a:t>
            </a:r>
            <a:r>
              <a:rPr lang="en-US" dirty="0">
                <a:latin typeface="+mj-lt"/>
              </a:rPr>
              <a:t> (in </a:t>
            </a:r>
            <a:r>
              <a:rPr lang="en-US" dirty="0" err="1">
                <a:latin typeface="+mj-lt"/>
              </a:rPr>
              <a:t>Rp</a:t>
            </a:r>
            <a:r>
              <a:rPr lang="en-US" dirty="0">
                <a:latin typeface="+mj-lt"/>
              </a:rPr>
              <a:t> 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5588"/>
            <a:ext cx="7772400" cy="82391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GB" sz="2800" b="1" dirty="0" err="1" smtClean="0">
                <a:latin typeface="+mj-lt"/>
                <a:cs typeface="Calibri" pitchFamily="34" charset="0"/>
              </a:rPr>
              <a:t>Langkah</a:t>
            </a:r>
            <a:r>
              <a:rPr lang="en-GB" sz="2800" b="1" dirty="0" smtClean="0">
                <a:latin typeface="+mj-lt"/>
                <a:cs typeface="Calibri" pitchFamily="34" charset="0"/>
              </a:rPr>
              <a:t> </a:t>
            </a:r>
            <a:r>
              <a:rPr lang="id-ID" sz="2800" b="1" dirty="0" smtClean="0">
                <a:latin typeface="+mj-lt"/>
                <a:cs typeface="Calibri" pitchFamily="34" charset="0"/>
              </a:rPr>
              <a:t>5</a:t>
            </a:r>
            <a:r>
              <a:rPr lang="en-GB" sz="2800" b="1" dirty="0" smtClean="0">
                <a:latin typeface="+mj-lt"/>
                <a:cs typeface="Calibri" pitchFamily="34" charset="0"/>
              </a:rPr>
              <a:t>: 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Mengalokasikan</a:t>
            </a:r>
            <a:r>
              <a:rPr lang="en-GB" sz="2800" b="1" dirty="0" smtClean="0">
                <a:latin typeface="+mj-lt"/>
                <a:cs typeface="Calibri" pitchFamily="34" charset="0"/>
              </a:rPr>
              <a:t> 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Biaya</a:t>
            </a:r>
            <a:r>
              <a:rPr lang="en-GB" sz="2800" b="1" dirty="0" smtClean="0">
                <a:latin typeface="+mj-lt"/>
                <a:cs typeface="Calibri" pitchFamily="34" charset="0"/>
              </a:rPr>
              <a:t> 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Departemen</a:t>
            </a:r>
            <a:r>
              <a:rPr lang="en-GB" sz="2800" b="1" dirty="0" smtClean="0">
                <a:latin typeface="+mj-lt"/>
                <a:cs typeface="Calibri" pitchFamily="34" charset="0"/>
              </a:rPr>
              <a:t> </a:t>
            </a:r>
            <a:r>
              <a:rPr lang="id-ID" sz="2800" b="1" dirty="0" smtClean="0">
                <a:latin typeface="+mj-lt"/>
                <a:cs typeface="Calibri" pitchFamily="34" charset="0"/>
              </a:rPr>
              <a:t>	  	          </a:t>
            </a:r>
            <a:br>
              <a:rPr lang="id-ID" sz="2800" b="1" dirty="0" smtClean="0">
                <a:latin typeface="+mj-lt"/>
                <a:cs typeface="Calibri" pitchFamily="34" charset="0"/>
              </a:rPr>
            </a:br>
            <a:r>
              <a:rPr lang="id-ID" sz="2800" b="1" dirty="0" smtClean="0">
                <a:latin typeface="+mj-lt"/>
                <a:cs typeface="Calibri" pitchFamily="34" charset="0"/>
              </a:rPr>
              <a:t>                   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Jasa</a:t>
            </a:r>
            <a:r>
              <a:rPr lang="en-GB" sz="2800" b="1" dirty="0" smtClean="0">
                <a:latin typeface="+mj-lt"/>
                <a:cs typeface="Calibri" pitchFamily="34" charset="0"/>
              </a:rPr>
              <a:t> 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Ke</a:t>
            </a:r>
            <a:r>
              <a:rPr lang="en-GB" sz="2800" b="1" dirty="0" smtClean="0">
                <a:latin typeface="+mj-lt"/>
                <a:cs typeface="Calibri" pitchFamily="34" charset="0"/>
              </a:rPr>
              <a:t> 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Departemen</a:t>
            </a:r>
            <a:r>
              <a:rPr lang="en-GB" sz="2800" b="1" dirty="0" smtClean="0">
                <a:latin typeface="+mj-lt"/>
                <a:cs typeface="Calibri" pitchFamily="34" charset="0"/>
              </a:rPr>
              <a:t> 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Produksi</a:t>
            </a:r>
            <a:endParaRPr lang="en-US" sz="2800" b="1" dirty="0" smtClean="0">
              <a:latin typeface="+mj-lt"/>
              <a:cs typeface="Calibri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5334000" cy="417196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dirty="0" err="1" smtClean="0">
                <a:latin typeface="+mj-lt"/>
              </a:rPr>
              <a:t>Tiga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metode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alokasi</a:t>
            </a:r>
            <a:r>
              <a:rPr lang="en-US" sz="3200" dirty="0" smtClean="0">
                <a:latin typeface="+mj-lt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err="1" smtClean="0">
                <a:latin typeface="+mj-lt"/>
              </a:rPr>
              <a:t>Metode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alokasi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langsung</a:t>
            </a:r>
            <a:r>
              <a:rPr lang="en-US" sz="3200" dirty="0" smtClean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err="1" smtClean="0">
                <a:latin typeface="+mj-lt"/>
              </a:rPr>
              <a:t>Metode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alokasi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bertahap</a:t>
            </a:r>
            <a:r>
              <a:rPr lang="id-ID" sz="3200" dirty="0" smtClean="0">
                <a:latin typeface="+mj-lt"/>
              </a:rPr>
              <a:t> Tidak Timbal Balik dan Berurutan</a:t>
            </a:r>
            <a:endParaRPr lang="en-US" sz="32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err="1" smtClean="0">
                <a:latin typeface="+mj-lt"/>
              </a:rPr>
              <a:t>Metode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aljabar</a:t>
            </a:r>
            <a:r>
              <a:rPr lang="id-ID" sz="3200" dirty="0" smtClean="0">
                <a:latin typeface="+mj-lt"/>
              </a:rPr>
              <a:t> (metode alokasi timbal balik / reciprocal method)</a:t>
            </a:r>
            <a:endParaRPr lang="en-US" sz="32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571612"/>
            <a:ext cx="4714908" cy="990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GB" sz="3200" b="1" dirty="0" err="1" smtClean="0">
                <a:solidFill>
                  <a:schemeClr val="tx1"/>
                </a:solidFill>
                <a:latin typeface="+mj-lt"/>
              </a:rPr>
              <a:t>Metode</a:t>
            </a:r>
            <a:r>
              <a:rPr lang="en-GB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+mj-lt"/>
              </a:rPr>
              <a:t>Alokasi</a:t>
            </a:r>
            <a:r>
              <a:rPr lang="en-GB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+mj-lt"/>
              </a:rPr>
              <a:t>Langsung</a:t>
            </a:r>
            <a:r>
              <a:rPr lang="en-GB" sz="3200" b="1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en-GB" sz="3200" b="1" i="1" dirty="0" smtClean="0">
                <a:solidFill>
                  <a:schemeClr val="tx1"/>
                </a:solidFill>
                <a:latin typeface="+mj-lt"/>
              </a:rPr>
              <a:t>Direct Allocation Method</a:t>
            </a:r>
            <a:r>
              <a:rPr lang="en-GB" sz="3200" b="1" dirty="0" smtClean="0">
                <a:solidFill>
                  <a:schemeClr val="tx1"/>
                </a:solidFill>
                <a:latin typeface="+mj-lt"/>
              </a:rPr>
              <a:t>)</a:t>
            </a:r>
            <a:endParaRPr lang="en-US" sz="32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2714620"/>
            <a:ext cx="3733800" cy="200026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lvl="1" indent="0" eaLnBrk="1" hangingPunct="1">
              <a:buFontTx/>
              <a:buNone/>
              <a:defRPr/>
            </a:pPr>
            <a:r>
              <a:rPr lang="en-GB" sz="2800" dirty="0" err="1" smtClean="0">
                <a:latin typeface="+mj-lt"/>
                <a:cs typeface="Calibri" pitchFamily="34" charset="0"/>
              </a:rPr>
              <a:t>Dalam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metode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ini</a:t>
            </a:r>
            <a:r>
              <a:rPr lang="en-GB" sz="2800" dirty="0" smtClean="0">
                <a:latin typeface="+mj-lt"/>
                <a:cs typeface="Calibri" pitchFamily="34" charset="0"/>
              </a:rPr>
              <a:t>,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biaya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departemen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jasa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dialokasikan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langsung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ke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departemen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produksi</a:t>
            </a:r>
            <a:r>
              <a:rPr lang="en-GB" sz="2800" dirty="0" smtClean="0">
                <a:latin typeface="+mj-lt"/>
              </a:rPr>
              <a:t>.</a:t>
            </a:r>
            <a:r>
              <a:rPr lang="en-US" sz="2800" dirty="0" smtClean="0">
                <a:latin typeface="+mj-lt"/>
              </a:rPr>
              <a:t> </a:t>
            </a:r>
          </a:p>
          <a:p>
            <a:pPr marL="990600" lvl="1" indent="-533400" eaLnBrk="1" hangingPunct="1">
              <a:buFontTx/>
              <a:buNone/>
              <a:defRPr/>
            </a:pPr>
            <a:endParaRPr lang="en-US" sz="3000" dirty="0" smtClean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714620"/>
            <a:ext cx="411480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 err="1">
                <a:latin typeface="+mj-lt"/>
                <a:cs typeface="Calibri" pitchFamily="34" charset="0"/>
              </a:rPr>
              <a:t>Metode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ini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mengasumsikan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bahwa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departemen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jasa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tertentu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tidak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memberikan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jasa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ke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departemen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jasa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lainnya</a:t>
            </a:r>
            <a:r>
              <a:rPr lang="en-GB" sz="2800" dirty="0">
                <a:latin typeface="+mj-lt"/>
                <a:cs typeface="Calibri" pitchFamily="34" charset="0"/>
              </a:rPr>
              <a:t>, </a:t>
            </a:r>
            <a:r>
              <a:rPr lang="en-GB" sz="2800" dirty="0" err="1">
                <a:latin typeface="+mj-lt"/>
                <a:cs typeface="Calibri" pitchFamily="34" charset="0"/>
              </a:rPr>
              <a:t>tetapi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semata-mata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hanya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memberikan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jasa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ke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departemen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produksi</a:t>
            </a:r>
            <a:r>
              <a:rPr lang="en-GB" sz="2800" dirty="0">
                <a:latin typeface="+mj-lt"/>
                <a:cs typeface="Calibri" pitchFamily="34" charset="0"/>
              </a:rPr>
              <a:t>.</a:t>
            </a:r>
            <a:endParaRPr lang="en-US" sz="2800" dirty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5572140"/>
            <a:ext cx="4819656" cy="9906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GB" sz="24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Gambar</a:t>
            </a:r>
            <a:r>
              <a:rPr lang="en-GB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5-6 </a:t>
            </a:r>
            <a:r>
              <a:rPr lang="id-ID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/>
            </a:r>
            <a:br>
              <a:rPr lang="id-ID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</a:br>
            <a:r>
              <a:rPr lang="en-GB" sz="24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Alokasi</a:t>
            </a:r>
            <a:r>
              <a:rPr lang="en-GB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Biaya</a:t>
            </a:r>
            <a:r>
              <a:rPr lang="en-GB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Departemen</a:t>
            </a:r>
            <a:r>
              <a:rPr lang="en-GB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Jasa</a:t>
            </a:r>
            <a:r>
              <a:rPr lang="en-GB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Dengan</a:t>
            </a:r>
            <a:r>
              <a:rPr lang="en-GB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Metode</a:t>
            </a:r>
            <a:r>
              <a:rPr lang="en-GB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Alokasi</a:t>
            </a:r>
            <a:r>
              <a:rPr lang="en-GB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Langsung</a:t>
            </a:r>
            <a:endParaRPr lang="en-US" sz="24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685800" y="4038600"/>
            <a:ext cx="2209800" cy="1371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 err="1"/>
              <a:t>Departemen</a:t>
            </a:r>
            <a:endParaRPr lang="en-US" sz="1800" dirty="0"/>
          </a:p>
          <a:p>
            <a:pPr algn="ctr" eaLnBrk="0" hangingPunct="0"/>
            <a:r>
              <a:rPr lang="en-US" sz="1800" dirty="0"/>
              <a:t> </a:t>
            </a:r>
            <a:r>
              <a:rPr lang="en-US" sz="1800" dirty="0" err="1"/>
              <a:t>Pemotongan</a:t>
            </a:r>
            <a:endParaRPr lang="en-US" sz="1800" dirty="0"/>
          </a:p>
          <a:p>
            <a:pPr algn="ctr" eaLnBrk="0" hangingPunct="0"/>
            <a:r>
              <a:rPr lang="en-GB" sz="1800" dirty="0" err="1"/>
              <a:t>Rp</a:t>
            </a:r>
            <a:r>
              <a:rPr lang="en-GB" sz="1800" dirty="0"/>
              <a:t> 24.850.000</a:t>
            </a:r>
            <a:r>
              <a:rPr lang="en-US" sz="1800" dirty="0"/>
              <a:t> 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3581400" y="4114800"/>
            <a:ext cx="2286000" cy="1371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 err="1"/>
              <a:t>Departemen</a:t>
            </a:r>
            <a:endParaRPr lang="en-US" sz="1800" dirty="0"/>
          </a:p>
          <a:p>
            <a:pPr algn="ctr" eaLnBrk="0" hangingPunct="0"/>
            <a:r>
              <a:rPr lang="en-US" sz="1800" dirty="0"/>
              <a:t> </a:t>
            </a:r>
            <a:r>
              <a:rPr lang="en-US" sz="1800" dirty="0" err="1"/>
              <a:t>Perakitan</a:t>
            </a:r>
            <a:endParaRPr lang="en-US" sz="1800" dirty="0"/>
          </a:p>
          <a:p>
            <a:pPr algn="ctr" eaLnBrk="0" hangingPunct="0"/>
            <a:r>
              <a:rPr lang="en-GB" sz="1800" dirty="0" err="1"/>
              <a:t>Rp</a:t>
            </a:r>
            <a:r>
              <a:rPr lang="en-GB" sz="1800" dirty="0"/>
              <a:t> 28.050.000</a:t>
            </a:r>
            <a:endParaRPr lang="en-US" sz="1800" dirty="0"/>
          </a:p>
        </p:txBody>
      </p:sp>
      <p:sp>
        <p:nvSpPr>
          <p:cNvPr id="28677" name="Oval 6"/>
          <p:cNvSpPr>
            <a:spLocks noChangeArrowheads="1"/>
          </p:cNvSpPr>
          <p:nvPr/>
        </p:nvSpPr>
        <p:spPr bwMode="auto">
          <a:xfrm>
            <a:off x="6629400" y="4191000"/>
            <a:ext cx="2209800" cy="1371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 err="1"/>
              <a:t>Departemen</a:t>
            </a:r>
            <a:r>
              <a:rPr lang="en-US" sz="1800" dirty="0"/>
              <a:t> </a:t>
            </a:r>
          </a:p>
          <a:p>
            <a:pPr algn="ctr" eaLnBrk="0" hangingPunct="0"/>
            <a:r>
              <a:rPr lang="en-US" sz="1800" dirty="0" err="1"/>
              <a:t>Penyelesaian</a:t>
            </a:r>
            <a:endParaRPr lang="en-US" sz="1800" dirty="0"/>
          </a:p>
          <a:p>
            <a:pPr algn="ctr" eaLnBrk="0" hangingPunct="0"/>
            <a:r>
              <a:rPr lang="en-GB" sz="1800" dirty="0" err="1"/>
              <a:t>Rp</a:t>
            </a:r>
            <a:r>
              <a:rPr lang="en-GB" sz="1800" dirty="0"/>
              <a:t> 30.650.000</a:t>
            </a:r>
            <a:endParaRPr lang="en-US" sz="1800" dirty="0"/>
          </a:p>
        </p:txBody>
      </p:sp>
      <p:sp>
        <p:nvSpPr>
          <p:cNvPr id="28678" name="Oval 7"/>
          <p:cNvSpPr>
            <a:spLocks noChangeArrowheads="1"/>
          </p:cNvSpPr>
          <p:nvPr/>
        </p:nvSpPr>
        <p:spPr bwMode="auto">
          <a:xfrm>
            <a:off x="5105400" y="1676400"/>
            <a:ext cx="2209800" cy="1371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800" dirty="0" err="1"/>
              <a:t>Biaya</a:t>
            </a:r>
            <a:r>
              <a:rPr lang="en-GB" sz="1800" dirty="0"/>
              <a:t> Dept. </a:t>
            </a:r>
            <a:r>
              <a:rPr lang="id-ID" sz="1800" dirty="0"/>
              <a:t>Kafe</a:t>
            </a:r>
            <a:endParaRPr lang="en-GB" sz="1800" dirty="0"/>
          </a:p>
          <a:p>
            <a:pPr algn="ctr" eaLnBrk="0" hangingPunct="0"/>
            <a:r>
              <a:rPr lang="en-GB" sz="1800" dirty="0" err="1"/>
              <a:t>Rp</a:t>
            </a:r>
            <a:r>
              <a:rPr lang="en-GB" sz="1800" dirty="0"/>
              <a:t> 15.200.000</a:t>
            </a:r>
            <a:endParaRPr lang="en-US" sz="1800" dirty="0"/>
          </a:p>
        </p:txBody>
      </p:sp>
      <p:sp>
        <p:nvSpPr>
          <p:cNvPr id="28679" name="Oval 8"/>
          <p:cNvSpPr>
            <a:spLocks noChangeArrowheads="1"/>
          </p:cNvSpPr>
          <p:nvPr/>
        </p:nvSpPr>
        <p:spPr bwMode="auto">
          <a:xfrm>
            <a:off x="1905000" y="1905000"/>
            <a:ext cx="2209800" cy="1371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800" dirty="0" err="1"/>
              <a:t>Biaya</a:t>
            </a:r>
            <a:r>
              <a:rPr lang="en-GB" sz="1800" dirty="0"/>
              <a:t> Dept. </a:t>
            </a:r>
          </a:p>
          <a:p>
            <a:pPr algn="ctr" eaLnBrk="0" hangingPunct="0"/>
            <a:r>
              <a:rPr lang="en-GB" sz="1800" dirty="0" err="1"/>
              <a:t>Penanganan</a:t>
            </a:r>
            <a:r>
              <a:rPr lang="en-GB" sz="1800" dirty="0"/>
              <a:t> </a:t>
            </a:r>
          </a:p>
          <a:p>
            <a:pPr algn="ctr" eaLnBrk="0" hangingPunct="0"/>
            <a:r>
              <a:rPr lang="en-GB" sz="1800" dirty="0" err="1"/>
              <a:t>Bahan</a:t>
            </a:r>
            <a:r>
              <a:rPr lang="en-GB" sz="1800" dirty="0"/>
              <a:t> Baku</a:t>
            </a:r>
          </a:p>
          <a:p>
            <a:pPr algn="ctr" eaLnBrk="0" hangingPunct="0"/>
            <a:r>
              <a:rPr lang="en-GB" sz="1800" dirty="0" err="1"/>
              <a:t>Rp</a:t>
            </a:r>
            <a:r>
              <a:rPr lang="en-GB" sz="1800" dirty="0"/>
              <a:t> 14.250.000</a:t>
            </a:r>
            <a:endParaRPr lang="en-US" sz="1800" dirty="0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 flipH="1">
            <a:off x="2209800" y="32004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2895600" y="3276600"/>
            <a:ext cx="16002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3276600" y="3276600"/>
            <a:ext cx="3733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 flipH="1">
            <a:off x="2743200" y="3048000"/>
            <a:ext cx="31242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 flipH="1">
            <a:off x="5181600" y="3048000"/>
            <a:ext cx="9144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6400800" y="3048000"/>
            <a:ext cx="10668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77082" cy="6413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b="1" dirty="0" err="1" smtClean="0">
                <a:latin typeface="+mj-lt"/>
                <a:cs typeface="Calibri" pitchFamily="34" charset="0"/>
              </a:rPr>
              <a:t>Gambar</a:t>
            </a:r>
            <a:r>
              <a:rPr lang="en-US" sz="2400" b="1" dirty="0" smtClean="0">
                <a:latin typeface="+mj-lt"/>
                <a:cs typeface="Calibri" pitchFamily="34" charset="0"/>
              </a:rPr>
              <a:t> 5-5: </a:t>
            </a:r>
            <a:r>
              <a:rPr lang="en-US" sz="2400" b="1" dirty="0" err="1" smtClean="0">
                <a:latin typeface="+mj-lt"/>
                <a:cs typeface="Calibri" pitchFamily="34" charset="0"/>
              </a:rPr>
              <a:t>Alokasi</a:t>
            </a:r>
            <a:r>
              <a:rPr lang="en-US" sz="2400" b="1" dirty="0" smtClean="0">
                <a:latin typeface="+mj-lt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+mj-lt"/>
                <a:cs typeface="Calibri" pitchFamily="34" charset="0"/>
              </a:rPr>
              <a:t>biaya</a:t>
            </a:r>
            <a:r>
              <a:rPr lang="en-US" sz="2400" b="1" dirty="0" smtClean="0">
                <a:latin typeface="+mj-lt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+mj-lt"/>
                <a:cs typeface="Calibri" pitchFamily="34" charset="0"/>
              </a:rPr>
              <a:t>departemen</a:t>
            </a:r>
            <a:r>
              <a:rPr lang="en-US" sz="2400" b="1" dirty="0" smtClean="0">
                <a:latin typeface="+mj-lt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+mj-lt"/>
                <a:cs typeface="Calibri" pitchFamily="34" charset="0"/>
              </a:rPr>
              <a:t>jasa</a:t>
            </a:r>
            <a:r>
              <a:rPr lang="en-US" sz="2400" b="1" dirty="0" smtClean="0">
                <a:latin typeface="+mj-lt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+mj-lt"/>
                <a:cs typeface="Calibri" pitchFamily="34" charset="0"/>
              </a:rPr>
              <a:t>dengan</a:t>
            </a:r>
            <a:r>
              <a:rPr lang="en-US" sz="2400" b="1" dirty="0" smtClean="0">
                <a:latin typeface="+mj-lt"/>
                <a:cs typeface="Calibri" pitchFamily="34" charset="0"/>
              </a:rPr>
              <a:t> </a:t>
            </a:r>
            <a:r>
              <a:rPr lang="id-ID" sz="2400" b="1" dirty="0" smtClean="0">
                <a:latin typeface="+mj-lt"/>
                <a:cs typeface="Calibri" pitchFamily="34" charset="0"/>
              </a:rPr>
              <a:t/>
            </a:r>
            <a:br>
              <a:rPr lang="id-ID" sz="2400" b="1" dirty="0" smtClean="0">
                <a:latin typeface="+mj-lt"/>
                <a:cs typeface="Calibri" pitchFamily="34" charset="0"/>
              </a:rPr>
            </a:br>
            <a:r>
              <a:rPr lang="id-ID" sz="2400" b="1" dirty="0" smtClean="0">
                <a:latin typeface="+mj-lt"/>
                <a:cs typeface="Calibri" pitchFamily="34" charset="0"/>
              </a:rPr>
              <a:t>                      </a:t>
            </a:r>
            <a:r>
              <a:rPr lang="en-US" sz="2400" b="1" dirty="0" err="1" smtClean="0">
                <a:latin typeface="+mj-lt"/>
                <a:cs typeface="Calibri" pitchFamily="34" charset="0"/>
              </a:rPr>
              <a:t>metode</a:t>
            </a:r>
            <a:r>
              <a:rPr lang="en-US" sz="2400" b="1" dirty="0" smtClean="0">
                <a:latin typeface="+mj-lt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+mj-lt"/>
                <a:cs typeface="Calibri" pitchFamily="34" charset="0"/>
              </a:rPr>
              <a:t>langsung</a:t>
            </a:r>
            <a:r>
              <a:rPr lang="id-ID" sz="2400" b="1" dirty="0" smtClean="0">
                <a:latin typeface="+mj-lt"/>
                <a:cs typeface="Calibri" pitchFamily="34" charset="0"/>
              </a:rPr>
              <a:t> </a:t>
            </a:r>
            <a:r>
              <a:rPr lang="en-US" sz="2400" b="1" dirty="0" smtClean="0">
                <a:latin typeface="+mj-lt"/>
                <a:cs typeface="Calibri" pitchFamily="34" charset="0"/>
              </a:rPr>
              <a:t>(</a:t>
            </a:r>
            <a:r>
              <a:rPr lang="en-US" sz="2400" b="1" dirty="0" err="1" smtClean="0">
                <a:latin typeface="+mj-lt"/>
                <a:cs typeface="Calibri" pitchFamily="34" charset="0"/>
              </a:rPr>
              <a:t>dalam</a:t>
            </a:r>
            <a:r>
              <a:rPr lang="en-US" sz="2400" b="1" dirty="0" smtClean="0">
                <a:latin typeface="+mj-lt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+mj-lt"/>
                <a:cs typeface="Calibri" pitchFamily="34" charset="0"/>
              </a:rPr>
              <a:t>Rp</a:t>
            </a:r>
            <a:r>
              <a:rPr lang="en-US" sz="2400" b="1" dirty="0" smtClean="0">
                <a:latin typeface="+mj-lt"/>
                <a:cs typeface="Calibri" pitchFamily="34" charset="0"/>
              </a:rPr>
              <a:t> 000)</a:t>
            </a:r>
          </a:p>
        </p:txBody>
      </p:sp>
      <p:graphicFrame>
        <p:nvGraphicFramePr>
          <p:cNvPr id="182346" name="Group 74"/>
          <p:cNvGraphicFramePr>
            <a:graphicFrameLocks noGrp="1"/>
          </p:cNvGraphicFramePr>
          <p:nvPr/>
        </p:nvGraphicFramePr>
        <p:xfrm>
          <a:off x="0" y="990600"/>
          <a:ext cx="8980487" cy="5587238"/>
        </p:xfrm>
        <a:graphic>
          <a:graphicData uri="http://schemas.openxmlformats.org/drawingml/2006/table">
            <a:tbl>
              <a:tblPr/>
              <a:tblGrid>
                <a:gridCol w="3022600"/>
                <a:gridCol w="920750"/>
                <a:gridCol w="979487"/>
                <a:gridCol w="914400"/>
                <a:gridCol w="1066800"/>
                <a:gridCol w="1066800"/>
                <a:gridCol w="1009650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Dept.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Produksi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Dept.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Jasa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Pemo-tongan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Perakitan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Penye-lesaian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Penanganan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af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A. Total BOP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sebelum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alokasi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biaya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dept.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jasa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Alokasi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biaya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dept.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jasa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Penangan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BB (2,85%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BBB)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afe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253.333 /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karyawan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24.850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5.130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5.067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28.050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5.700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30.650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3.420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7.600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14.250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(14.250)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15.200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(15.200)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113.000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B. Tot.  Alokasi B. dept. jasa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10.197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8.233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11.020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(14.250)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(15.200)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 BOP setelah alokasi dept. jasa: A +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35.047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36.283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41.670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113.000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BOP Tetap (dari anggaran)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17.350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18.800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19.900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BOP Variabel (Total BOP stlh alokasi  – total  BT)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17.607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17.483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21.770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2336" name="Text Box 64"/>
          <p:cNvSpPr txBox="1">
            <a:spLocks noChangeArrowheads="1"/>
          </p:cNvSpPr>
          <p:nvPr/>
        </p:nvSpPr>
        <p:spPr bwMode="auto">
          <a:xfrm>
            <a:off x="4724400" y="4495800"/>
            <a:ext cx="36576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 </a:t>
            </a:r>
            <a:endParaRPr lang="en-US" sz="12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      </a:t>
            </a:r>
          </a:p>
        </p:txBody>
      </p:sp>
      <p:sp>
        <p:nvSpPr>
          <p:cNvPr id="182337" name="Text Box 65"/>
          <p:cNvSpPr txBox="1">
            <a:spLocks noChangeArrowheads="1"/>
          </p:cNvSpPr>
          <p:nvPr/>
        </p:nvSpPr>
        <p:spPr bwMode="auto">
          <a:xfrm>
            <a:off x="0" y="5715000"/>
            <a:ext cx="678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36" grpId="0" autoUpdateAnimBg="0"/>
      <p:bldP spid="18233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71414"/>
            <a:ext cx="676753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err="1" smtClean="0">
                <a:latin typeface="+mj-lt"/>
                <a:cs typeface="Calibri" pitchFamily="34" charset="0"/>
              </a:rPr>
              <a:t>Tujuan</a:t>
            </a:r>
            <a:r>
              <a:rPr lang="en-US" sz="3200" b="1" dirty="0" smtClean="0">
                <a:latin typeface="+mj-lt"/>
                <a:cs typeface="Calibri" pitchFamily="34" charset="0"/>
              </a:rPr>
              <a:t> 1: </a:t>
            </a:r>
            <a:r>
              <a:rPr lang="en-US" sz="3200" b="1" dirty="0" err="1" smtClean="0">
                <a:latin typeface="+mj-lt"/>
                <a:cs typeface="Calibri" pitchFamily="34" charset="0"/>
              </a:rPr>
              <a:t>Pembebanan</a:t>
            </a:r>
            <a:r>
              <a:rPr lang="en-US" sz="3200" b="1" dirty="0" smtClean="0">
                <a:latin typeface="+mj-lt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+mj-lt"/>
                <a:cs typeface="Calibri" pitchFamily="34" charset="0"/>
              </a:rPr>
              <a:t>Biaya</a:t>
            </a:r>
            <a:r>
              <a:rPr lang="en-US" sz="3200" b="1" dirty="0" smtClean="0">
                <a:latin typeface="+mj-lt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+mj-lt"/>
                <a:cs typeface="Calibri" pitchFamily="34" charset="0"/>
              </a:rPr>
              <a:t>Produksi</a:t>
            </a:r>
            <a:r>
              <a:rPr lang="en-US" sz="3200" b="1" dirty="0" smtClean="0">
                <a:latin typeface="+mj-lt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+mj-lt"/>
                <a:cs typeface="Calibri" pitchFamily="34" charset="0"/>
              </a:rPr>
              <a:t>ke</a:t>
            </a:r>
            <a:r>
              <a:rPr lang="en-US" sz="3200" b="1" dirty="0" smtClean="0">
                <a:latin typeface="+mj-lt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+mj-lt"/>
                <a:cs typeface="Calibri" pitchFamily="34" charset="0"/>
              </a:rPr>
              <a:t>Produk</a:t>
            </a:r>
            <a:endParaRPr lang="en-US" sz="3200" b="1" dirty="0" smtClean="0">
              <a:latin typeface="+mj-lt"/>
              <a:cs typeface="Calibri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6858000" cy="48768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id-ID" sz="2800" dirty="0" smtClean="0">
                <a:latin typeface="+mj-lt"/>
                <a:cs typeface="Calibri" pitchFamily="34" charset="0"/>
              </a:rPr>
              <a:t>P</a:t>
            </a:r>
            <a:r>
              <a:rPr lang="en-GB" sz="2800" dirty="0" err="1" smtClean="0">
                <a:latin typeface="+mj-lt"/>
                <a:cs typeface="Calibri" pitchFamily="34" charset="0"/>
              </a:rPr>
              <a:t>erhitungan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harga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pokok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produk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tradisional</a:t>
            </a:r>
            <a:r>
              <a:rPr lang="en-GB" sz="2800" dirty="0" smtClean="0">
                <a:latin typeface="+mj-lt"/>
                <a:cs typeface="Calibri" pitchFamily="34" charset="0"/>
              </a:rPr>
              <a:t> (</a:t>
            </a:r>
            <a:r>
              <a:rPr lang="en-GB" sz="2800" i="1" dirty="0" smtClean="0">
                <a:latin typeface="+mj-lt"/>
                <a:cs typeface="Calibri" pitchFamily="34" charset="0"/>
              </a:rPr>
              <a:t>traditional costing</a:t>
            </a:r>
            <a:r>
              <a:rPr lang="en-GB" sz="2800" dirty="0" smtClean="0">
                <a:latin typeface="+mj-lt"/>
                <a:cs typeface="Calibri" pitchFamily="34" charset="0"/>
              </a:rPr>
              <a:t>)</a:t>
            </a:r>
            <a:r>
              <a:rPr lang="id-ID" sz="2800" dirty="0" smtClean="0">
                <a:latin typeface="+mj-lt"/>
                <a:cs typeface="Calibri" pitchFamily="34" charset="0"/>
              </a:rPr>
              <a:t> disebut juga degan </a:t>
            </a:r>
            <a:r>
              <a:rPr lang="en-US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Perhitungan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H</a:t>
            </a:r>
            <a:r>
              <a:rPr lang="en-GB" sz="2800" dirty="0" err="1" smtClean="0">
                <a:latin typeface="+mj-lt"/>
                <a:cs typeface="Calibri" pitchFamily="34" charset="0"/>
              </a:rPr>
              <a:t>arga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P</a:t>
            </a:r>
            <a:r>
              <a:rPr lang="en-GB" sz="2800" dirty="0" err="1" smtClean="0">
                <a:latin typeface="+mj-lt"/>
                <a:cs typeface="Calibri" pitchFamily="34" charset="0"/>
              </a:rPr>
              <a:t>okok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P</a:t>
            </a:r>
            <a:r>
              <a:rPr lang="en-GB" sz="2800" dirty="0" err="1" smtClean="0">
                <a:latin typeface="+mj-lt"/>
                <a:cs typeface="Calibri" pitchFamily="34" charset="0"/>
              </a:rPr>
              <a:t>roduk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B</a:t>
            </a:r>
            <a:r>
              <a:rPr lang="en-GB" sz="2800" dirty="0" err="1" smtClean="0">
                <a:latin typeface="+mj-lt"/>
                <a:cs typeface="Calibri" pitchFamily="34" charset="0"/>
              </a:rPr>
              <a:t>erbasis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V</a:t>
            </a:r>
            <a:r>
              <a:rPr lang="en-GB" sz="2800" dirty="0" err="1" smtClean="0">
                <a:latin typeface="+mj-lt"/>
                <a:cs typeface="Calibri" pitchFamily="34" charset="0"/>
              </a:rPr>
              <a:t>olume</a:t>
            </a:r>
            <a:r>
              <a:rPr lang="en-GB" sz="2800" dirty="0" smtClean="0">
                <a:latin typeface="+mj-lt"/>
                <a:cs typeface="Calibri" pitchFamily="34" charset="0"/>
              </a:rPr>
              <a:t> (</a:t>
            </a:r>
            <a:r>
              <a:rPr lang="id-ID" sz="2800" i="1" dirty="0" smtClean="0">
                <a:latin typeface="+mj-lt"/>
                <a:cs typeface="Calibri" pitchFamily="34" charset="0"/>
              </a:rPr>
              <a:t>V</a:t>
            </a:r>
            <a:r>
              <a:rPr lang="en-GB" sz="2800" i="1" dirty="0" err="1" smtClean="0">
                <a:latin typeface="+mj-lt"/>
                <a:cs typeface="Calibri" pitchFamily="34" charset="0"/>
              </a:rPr>
              <a:t>olume</a:t>
            </a:r>
            <a:r>
              <a:rPr lang="en-GB" sz="2800" i="1" dirty="0" smtClean="0">
                <a:latin typeface="+mj-lt"/>
                <a:cs typeface="Calibri" pitchFamily="34" charset="0"/>
              </a:rPr>
              <a:t>-</a:t>
            </a:r>
            <a:r>
              <a:rPr lang="id-ID" sz="2800" i="1" dirty="0" smtClean="0">
                <a:latin typeface="+mj-lt"/>
                <a:cs typeface="Calibri" pitchFamily="34" charset="0"/>
              </a:rPr>
              <a:t>B</a:t>
            </a:r>
            <a:r>
              <a:rPr lang="en-GB" sz="2800" i="1" dirty="0" err="1" smtClean="0">
                <a:latin typeface="+mj-lt"/>
                <a:cs typeface="Calibri" pitchFamily="34" charset="0"/>
              </a:rPr>
              <a:t>ased</a:t>
            </a:r>
            <a:r>
              <a:rPr lang="en-GB" sz="2800" i="1" dirty="0" smtClean="0">
                <a:latin typeface="+mj-lt"/>
                <a:cs typeface="Calibri" pitchFamily="34" charset="0"/>
              </a:rPr>
              <a:t> </a:t>
            </a:r>
            <a:r>
              <a:rPr lang="id-ID" sz="2800" i="1" dirty="0" smtClean="0">
                <a:latin typeface="+mj-lt"/>
                <a:cs typeface="Calibri" pitchFamily="34" charset="0"/>
              </a:rPr>
              <a:t>C</a:t>
            </a:r>
            <a:r>
              <a:rPr lang="en-GB" sz="2800" i="1" dirty="0" err="1" smtClean="0">
                <a:latin typeface="+mj-lt"/>
                <a:cs typeface="Calibri" pitchFamily="34" charset="0"/>
              </a:rPr>
              <a:t>osting</a:t>
            </a:r>
            <a:r>
              <a:rPr lang="en-GB" sz="2800" i="1" dirty="0" smtClean="0">
                <a:latin typeface="+mj-lt"/>
                <a:cs typeface="Calibri" pitchFamily="34" charset="0"/>
              </a:rPr>
              <a:t>/VBC</a:t>
            </a:r>
            <a:r>
              <a:rPr lang="en-GB" sz="2800" dirty="0" smtClean="0">
                <a:latin typeface="+mj-lt"/>
                <a:cs typeface="Calibri" pitchFamily="34" charset="0"/>
              </a:rPr>
              <a:t>) </a:t>
            </a:r>
            <a:r>
              <a:rPr lang="id-ID" sz="2800" dirty="0" smtClean="0">
                <a:latin typeface="+mj-lt"/>
                <a:cs typeface="Calibri" pitchFamily="34" charset="0"/>
              </a:rPr>
              <a:t> atau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P</a:t>
            </a:r>
            <a:r>
              <a:rPr lang="en-GB" sz="2800" dirty="0" err="1" smtClean="0">
                <a:latin typeface="+mj-lt"/>
                <a:cs typeface="Calibri" pitchFamily="34" charset="0"/>
              </a:rPr>
              <a:t>erhitungan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H</a:t>
            </a:r>
            <a:r>
              <a:rPr lang="en-GB" sz="2800" dirty="0" err="1" smtClean="0">
                <a:latin typeface="+mj-lt"/>
                <a:cs typeface="Calibri" pitchFamily="34" charset="0"/>
              </a:rPr>
              <a:t>arga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P</a:t>
            </a:r>
            <a:r>
              <a:rPr lang="en-GB" sz="2800" dirty="0" err="1" smtClean="0">
                <a:latin typeface="+mj-lt"/>
                <a:cs typeface="Calibri" pitchFamily="34" charset="0"/>
              </a:rPr>
              <a:t>okok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P</a:t>
            </a:r>
            <a:r>
              <a:rPr lang="en-GB" sz="2800" dirty="0" err="1" smtClean="0">
                <a:latin typeface="+mj-lt"/>
                <a:cs typeface="Calibri" pitchFamily="34" charset="0"/>
              </a:rPr>
              <a:t>roduk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B</a:t>
            </a:r>
            <a:r>
              <a:rPr lang="en-GB" sz="2800" dirty="0" err="1" smtClean="0">
                <a:latin typeface="+mj-lt"/>
                <a:cs typeface="Calibri" pitchFamily="34" charset="0"/>
              </a:rPr>
              <a:t>erbasis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U</a:t>
            </a:r>
            <a:r>
              <a:rPr lang="en-GB" sz="2800" dirty="0" smtClean="0">
                <a:latin typeface="+mj-lt"/>
                <a:cs typeface="Calibri" pitchFamily="34" charset="0"/>
              </a:rPr>
              <a:t>nit (</a:t>
            </a:r>
            <a:r>
              <a:rPr lang="id-ID" sz="2800" i="1" dirty="0" smtClean="0">
                <a:latin typeface="+mj-lt"/>
                <a:cs typeface="Calibri" pitchFamily="34" charset="0"/>
              </a:rPr>
              <a:t>U</a:t>
            </a:r>
            <a:r>
              <a:rPr lang="en-GB" sz="2800" i="1" dirty="0" smtClean="0">
                <a:latin typeface="+mj-lt"/>
                <a:cs typeface="Calibri" pitchFamily="34" charset="0"/>
              </a:rPr>
              <a:t>nit-</a:t>
            </a:r>
            <a:r>
              <a:rPr lang="id-ID" sz="2800" i="1" dirty="0" smtClean="0">
                <a:latin typeface="+mj-lt"/>
                <a:cs typeface="Calibri" pitchFamily="34" charset="0"/>
              </a:rPr>
              <a:t>B</a:t>
            </a:r>
            <a:r>
              <a:rPr lang="en-GB" sz="2800" i="1" dirty="0" err="1" smtClean="0">
                <a:latin typeface="+mj-lt"/>
                <a:cs typeface="Calibri" pitchFamily="34" charset="0"/>
              </a:rPr>
              <a:t>ased</a:t>
            </a:r>
            <a:r>
              <a:rPr lang="en-GB" sz="2800" i="1" dirty="0" smtClean="0">
                <a:latin typeface="+mj-lt"/>
                <a:cs typeface="Calibri" pitchFamily="34" charset="0"/>
              </a:rPr>
              <a:t> </a:t>
            </a:r>
            <a:r>
              <a:rPr lang="id-ID" sz="2800" i="1" dirty="0" smtClean="0">
                <a:latin typeface="+mj-lt"/>
                <a:cs typeface="Calibri" pitchFamily="34" charset="0"/>
              </a:rPr>
              <a:t>C</a:t>
            </a:r>
            <a:r>
              <a:rPr lang="en-GB" sz="2800" i="1" dirty="0" err="1" smtClean="0">
                <a:latin typeface="+mj-lt"/>
                <a:cs typeface="Calibri" pitchFamily="34" charset="0"/>
              </a:rPr>
              <a:t>osting</a:t>
            </a:r>
            <a:r>
              <a:rPr lang="en-GB" sz="2800" dirty="0" smtClean="0">
                <a:latin typeface="+mj-lt"/>
                <a:cs typeface="Calibri" pitchFamily="34" charset="0"/>
              </a:rPr>
              <a:t>)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atau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P</a:t>
            </a:r>
            <a:r>
              <a:rPr lang="en-GB" sz="2800" dirty="0" err="1" smtClean="0">
                <a:latin typeface="+mj-lt"/>
                <a:cs typeface="Calibri" pitchFamily="34" charset="0"/>
              </a:rPr>
              <a:t>erhitungan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H</a:t>
            </a:r>
            <a:r>
              <a:rPr lang="en-GB" sz="2800" dirty="0" err="1" smtClean="0">
                <a:latin typeface="+mj-lt"/>
                <a:cs typeface="Calibri" pitchFamily="34" charset="0"/>
              </a:rPr>
              <a:t>arga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P</a:t>
            </a:r>
            <a:r>
              <a:rPr lang="en-GB" sz="2800" dirty="0" err="1" smtClean="0">
                <a:latin typeface="+mj-lt"/>
                <a:cs typeface="Calibri" pitchFamily="34" charset="0"/>
              </a:rPr>
              <a:t>okok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P</a:t>
            </a:r>
            <a:r>
              <a:rPr lang="en-GB" sz="2800" dirty="0" err="1" smtClean="0">
                <a:latin typeface="+mj-lt"/>
                <a:cs typeface="Calibri" pitchFamily="34" charset="0"/>
              </a:rPr>
              <a:t>roduk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B</a:t>
            </a:r>
            <a:r>
              <a:rPr lang="en-GB" sz="2800" dirty="0" err="1" smtClean="0">
                <a:latin typeface="+mj-lt"/>
                <a:cs typeface="Calibri" pitchFamily="34" charset="0"/>
              </a:rPr>
              <a:t>erbasis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F</a:t>
            </a:r>
            <a:r>
              <a:rPr lang="en-GB" sz="2800" dirty="0" err="1" smtClean="0">
                <a:latin typeface="+mj-lt"/>
                <a:cs typeface="Calibri" pitchFamily="34" charset="0"/>
              </a:rPr>
              <a:t>ungsi</a:t>
            </a:r>
            <a:r>
              <a:rPr lang="en-GB" sz="2800" dirty="0" smtClean="0">
                <a:latin typeface="+mj-lt"/>
                <a:cs typeface="Calibri" pitchFamily="34" charset="0"/>
              </a:rPr>
              <a:t> (</a:t>
            </a:r>
            <a:r>
              <a:rPr lang="id-ID" sz="2800" i="1" dirty="0" smtClean="0">
                <a:latin typeface="+mj-lt"/>
                <a:cs typeface="Calibri" pitchFamily="34" charset="0"/>
              </a:rPr>
              <a:t>F</a:t>
            </a:r>
            <a:r>
              <a:rPr lang="en-GB" sz="2800" i="1" dirty="0" err="1" smtClean="0">
                <a:latin typeface="+mj-lt"/>
                <a:cs typeface="Calibri" pitchFamily="34" charset="0"/>
              </a:rPr>
              <a:t>unctional</a:t>
            </a:r>
            <a:r>
              <a:rPr lang="en-GB" sz="2800" i="1" dirty="0" smtClean="0">
                <a:latin typeface="+mj-lt"/>
                <a:cs typeface="Calibri" pitchFamily="34" charset="0"/>
              </a:rPr>
              <a:t>-</a:t>
            </a:r>
            <a:r>
              <a:rPr lang="id-ID" sz="2800" i="1" dirty="0" smtClean="0">
                <a:latin typeface="+mj-lt"/>
                <a:cs typeface="Calibri" pitchFamily="34" charset="0"/>
              </a:rPr>
              <a:t>B</a:t>
            </a:r>
            <a:r>
              <a:rPr lang="en-GB" sz="2800" i="1" dirty="0" err="1" smtClean="0">
                <a:latin typeface="+mj-lt"/>
                <a:cs typeface="Calibri" pitchFamily="34" charset="0"/>
              </a:rPr>
              <a:t>ased</a:t>
            </a:r>
            <a:r>
              <a:rPr lang="en-GB" sz="2800" i="1" dirty="0" smtClean="0">
                <a:latin typeface="+mj-lt"/>
                <a:cs typeface="Calibri" pitchFamily="34" charset="0"/>
              </a:rPr>
              <a:t> </a:t>
            </a:r>
            <a:r>
              <a:rPr lang="id-ID" sz="2800" i="1" dirty="0" smtClean="0">
                <a:latin typeface="+mj-lt"/>
                <a:cs typeface="Calibri" pitchFamily="34" charset="0"/>
              </a:rPr>
              <a:t>C</a:t>
            </a:r>
            <a:r>
              <a:rPr lang="en-GB" sz="2800" i="1" dirty="0" err="1" smtClean="0">
                <a:latin typeface="+mj-lt"/>
                <a:cs typeface="Calibri" pitchFamily="34" charset="0"/>
              </a:rPr>
              <a:t>osting</a:t>
            </a:r>
            <a:r>
              <a:rPr lang="en-GB" sz="2800" i="1" dirty="0" smtClean="0">
                <a:latin typeface="+mj-lt"/>
                <a:cs typeface="Calibri" pitchFamily="34" charset="0"/>
              </a:rPr>
              <a:t>/FBC</a:t>
            </a:r>
            <a:r>
              <a:rPr lang="en-GB" sz="2800" dirty="0" smtClean="0">
                <a:latin typeface="+mj-lt"/>
                <a:cs typeface="Calibri" pitchFamily="34" charset="0"/>
              </a:rPr>
              <a:t>)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atau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Perhitungan Harga pokok Produk Secara Kasar (</a:t>
            </a:r>
            <a:r>
              <a:rPr lang="id-ID" sz="2800" i="1" dirty="0" smtClean="0">
                <a:latin typeface="+mj-lt"/>
                <a:cs typeface="Calibri" pitchFamily="34" charset="0"/>
              </a:rPr>
              <a:t>P</a:t>
            </a:r>
            <a:r>
              <a:rPr lang="en-GB" sz="2800" i="1" dirty="0" err="1" smtClean="0">
                <a:latin typeface="+mj-lt"/>
                <a:cs typeface="Calibri" pitchFamily="34" charset="0"/>
              </a:rPr>
              <a:t>eanut</a:t>
            </a:r>
            <a:r>
              <a:rPr lang="en-GB" sz="2800" i="1" dirty="0" smtClean="0">
                <a:latin typeface="+mj-lt"/>
                <a:cs typeface="Calibri" pitchFamily="34" charset="0"/>
              </a:rPr>
              <a:t>-</a:t>
            </a:r>
            <a:r>
              <a:rPr lang="id-ID" sz="2800" i="1" dirty="0" smtClean="0">
                <a:latin typeface="+mj-lt"/>
                <a:cs typeface="Calibri" pitchFamily="34" charset="0"/>
              </a:rPr>
              <a:t>B</a:t>
            </a:r>
            <a:r>
              <a:rPr lang="en-GB" sz="2800" i="1" dirty="0" smtClean="0">
                <a:latin typeface="+mj-lt"/>
                <a:cs typeface="Calibri" pitchFamily="34" charset="0"/>
              </a:rPr>
              <a:t>utter </a:t>
            </a:r>
            <a:r>
              <a:rPr lang="id-ID" sz="2800" i="1" dirty="0" smtClean="0">
                <a:latin typeface="+mj-lt"/>
                <a:cs typeface="Calibri" pitchFamily="34" charset="0"/>
              </a:rPr>
              <a:t>C</a:t>
            </a:r>
            <a:r>
              <a:rPr lang="en-GB" sz="2800" i="1" dirty="0" err="1" smtClean="0">
                <a:latin typeface="+mj-lt"/>
                <a:cs typeface="Calibri" pitchFamily="34" charset="0"/>
              </a:rPr>
              <a:t>osting</a:t>
            </a:r>
            <a:r>
              <a:rPr lang="id-ID" sz="2800" i="1" dirty="0" smtClean="0">
                <a:latin typeface="+mj-lt"/>
                <a:cs typeface="Calibri" pitchFamily="34" charset="0"/>
              </a:rPr>
              <a:t>)</a:t>
            </a:r>
            <a:endParaRPr lang="en-US" sz="2800" dirty="0" smtClean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643050"/>
            <a:ext cx="5072098" cy="9906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GB" sz="3200" dirty="0" err="1" smtClean="0">
                <a:solidFill>
                  <a:schemeClr val="tx1"/>
                </a:solidFill>
                <a:latin typeface="+mj-lt"/>
              </a:rPr>
              <a:t>Metode</a:t>
            </a:r>
            <a:r>
              <a:rPr lang="en-GB" sz="3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+mj-lt"/>
              </a:rPr>
              <a:t>Alokasi</a:t>
            </a:r>
            <a:r>
              <a:rPr lang="en-GB" sz="3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+mj-lt"/>
              </a:rPr>
              <a:t>Bertahap</a:t>
            </a:r>
            <a:r>
              <a:rPr lang="en-GB" sz="320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en-GB" sz="3200" i="1" dirty="0" smtClean="0">
                <a:solidFill>
                  <a:schemeClr val="tx1"/>
                </a:solidFill>
                <a:latin typeface="+mj-lt"/>
              </a:rPr>
              <a:t>step allocation method</a:t>
            </a:r>
            <a:r>
              <a:rPr lang="en-GB" sz="3200" dirty="0" smtClean="0">
                <a:solidFill>
                  <a:schemeClr val="tx1"/>
                </a:solidFill>
                <a:latin typeface="+mj-lt"/>
              </a:rPr>
              <a:t>)</a:t>
            </a:r>
            <a:endParaRPr lang="en-US" sz="3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786058"/>
            <a:ext cx="3429000" cy="32004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dirty="0" err="1" smtClean="0">
                <a:latin typeface="+mj-lt"/>
                <a:cs typeface="Calibri" pitchFamily="34" charset="0"/>
              </a:rPr>
              <a:t>Metode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alokasi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bertahap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disebut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juga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dengan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metode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alokasi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tidak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timbal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balik</a:t>
            </a:r>
            <a:r>
              <a:rPr lang="en-GB" sz="2400" dirty="0" smtClean="0">
                <a:latin typeface="+mj-lt"/>
                <a:cs typeface="Calibri" pitchFamily="34" charset="0"/>
              </a:rPr>
              <a:t> (</a:t>
            </a:r>
            <a:r>
              <a:rPr lang="en-GB" sz="2400" i="1" dirty="0" smtClean="0">
                <a:latin typeface="+mj-lt"/>
                <a:cs typeface="Calibri" pitchFamily="34" charset="0"/>
              </a:rPr>
              <a:t>non-reciprocal allocation method</a:t>
            </a:r>
            <a:r>
              <a:rPr lang="en-GB" sz="2400" dirty="0" smtClean="0">
                <a:latin typeface="+mj-lt"/>
                <a:cs typeface="Calibri" pitchFamily="34" charset="0"/>
              </a:rPr>
              <a:t>)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atau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metode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alokasi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berurutan</a:t>
            </a:r>
            <a:r>
              <a:rPr lang="en-GB" sz="2400" dirty="0" smtClean="0">
                <a:latin typeface="+mj-lt"/>
                <a:cs typeface="Calibri" pitchFamily="34" charset="0"/>
              </a:rPr>
              <a:t> (</a:t>
            </a:r>
            <a:r>
              <a:rPr lang="en-GB" sz="2400" i="1" dirty="0" smtClean="0">
                <a:latin typeface="+mj-lt"/>
                <a:cs typeface="Calibri" pitchFamily="34" charset="0"/>
              </a:rPr>
              <a:t>sequential allocation method</a:t>
            </a:r>
            <a:r>
              <a:rPr lang="en-GB" dirty="0" smtClean="0">
                <a:latin typeface="+mj-lt"/>
              </a:rPr>
              <a:t>).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4057680" y="3214686"/>
            <a:ext cx="4800600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err="1">
                <a:latin typeface="+mj-lt"/>
                <a:cs typeface="Calibri" pitchFamily="34" charset="0"/>
              </a:rPr>
              <a:t>Metode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ini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mengasumsikan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bahwa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departemen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jasa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tidak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hanya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memberikan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jasa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ke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departemen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produksi</a:t>
            </a:r>
            <a:r>
              <a:rPr lang="en-GB" sz="2800" dirty="0">
                <a:latin typeface="+mj-lt"/>
                <a:cs typeface="Calibri" pitchFamily="34" charset="0"/>
              </a:rPr>
              <a:t>, </a:t>
            </a:r>
            <a:r>
              <a:rPr lang="en-GB" sz="2800" dirty="0" err="1">
                <a:latin typeface="+mj-lt"/>
                <a:cs typeface="Calibri" pitchFamily="34" charset="0"/>
              </a:rPr>
              <a:t>tetapi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juga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ke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departemen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jasa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lainnya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secara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tidak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timbal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balik</a:t>
            </a:r>
            <a:r>
              <a:rPr lang="en-GB" sz="2800" dirty="0">
                <a:latin typeface="+mj-lt"/>
                <a:cs typeface="Calibri" pitchFamily="34" charset="0"/>
              </a:rPr>
              <a:t>.</a:t>
            </a:r>
            <a:endParaRPr lang="en-US" sz="2800" dirty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5572140"/>
            <a:ext cx="4891094" cy="9906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GB" sz="24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Gambar</a:t>
            </a:r>
            <a:r>
              <a:rPr lang="en-GB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5</a:t>
            </a:r>
            <a:r>
              <a:rPr lang="id-ID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.</a:t>
            </a:r>
            <a:r>
              <a:rPr lang="en-GB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7</a:t>
            </a:r>
            <a:r>
              <a:rPr lang="id-ID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/>
            </a:r>
            <a:br>
              <a:rPr lang="id-ID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</a:b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Alokasi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Biaya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Departemen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Jasa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Dengan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Metode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Alokasi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Bertahap</a:t>
            </a:r>
            <a:endParaRPr lang="en-US" sz="2400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685800" y="4038600"/>
            <a:ext cx="2209800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 err="1"/>
              <a:t>Departemen</a:t>
            </a:r>
            <a:endParaRPr lang="en-US" sz="1800" dirty="0"/>
          </a:p>
          <a:p>
            <a:pPr algn="ctr" eaLnBrk="0" hangingPunct="0">
              <a:defRPr/>
            </a:pPr>
            <a:r>
              <a:rPr lang="en-US" sz="1800" dirty="0"/>
              <a:t> </a:t>
            </a:r>
            <a:r>
              <a:rPr lang="en-US" sz="1800" dirty="0" err="1"/>
              <a:t>Pemotongan</a:t>
            </a:r>
            <a:endParaRPr lang="en-US" sz="1800" dirty="0"/>
          </a:p>
          <a:p>
            <a:pPr algn="ctr" eaLnBrk="0" hangingPunct="0">
              <a:defRPr/>
            </a:pPr>
            <a:r>
              <a:rPr lang="en-GB" sz="1800" dirty="0" err="1"/>
              <a:t>Rp</a:t>
            </a:r>
            <a:r>
              <a:rPr lang="en-GB" sz="1800" dirty="0"/>
              <a:t> 24.850.000</a:t>
            </a:r>
            <a:r>
              <a:rPr lang="en-US" sz="1800" dirty="0"/>
              <a:t> 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3581400" y="4114800"/>
            <a:ext cx="2286000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 err="1"/>
              <a:t>Departemen</a:t>
            </a:r>
            <a:endParaRPr lang="en-US" sz="1800" dirty="0"/>
          </a:p>
          <a:p>
            <a:pPr algn="ctr" eaLnBrk="0" hangingPunct="0">
              <a:defRPr/>
            </a:pPr>
            <a:r>
              <a:rPr lang="en-US" sz="1800" dirty="0"/>
              <a:t> </a:t>
            </a:r>
            <a:r>
              <a:rPr lang="en-US" sz="1800" dirty="0" err="1"/>
              <a:t>Perakitan</a:t>
            </a:r>
            <a:endParaRPr lang="en-US" sz="1800" dirty="0"/>
          </a:p>
          <a:p>
            <a:pPr algn="ctr" eaLnBrk="0" hangingPunct="0">
              <a:defRPr/>
            </a:pPr>
            <a:r>
              <a:rPr lang="en-GB" sz="1800" dirty="0" err="1"/>
              <a:t>Rp</a:t>
            </a:r>
            <a:r>
              <a:rPr lang="en-GB" sz="1800" dirty="0"/>
              <a:t> 28.050.000</a:t>
            </a:r>
            <a:endParaRPr lang="en-US" sz="1800" dirty="0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6629400" y="4191000"/>
            <a:ext cx="2209800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 err="1"/>
              <a:t>Departemen</a:t>
            </a:r>
            <a:r>
              <a:rPr lang="en-US" sz="1800" dirty="0"/>
              <a:t> </a:t>
            </a:r>
          </a:p>
          <a:p>
            <a:pPr algn="ctr" eaLnBrk="0" hangingPunct="0">
              <a:defRPr/>
            </a:pPr>
            <a:r>
              <a:rPr lang="en-US" sz="1800" dirty="0" err="1"/>
              <a:t>Penyelesaian</a:t>
            </a:r>
            <a:endParaRPr lang="en-US" sz="1800" dirty="0"/>
          </a:p>
          <a:p>
            <a:pPr algn="ctr" eaLnBrk="0" hangingPunct="0">
              <a:defRPr/>
            </a:pPr>
            <a:r>
              <a:rPr lang="en-GB" sz="1800" dirty="0" err="1"/>
              <a:t>Rp</a:t>
            </a:r>
            <a:r>
              <a:rPr lang="en-GB" sz="1800" dirty="0"/>
              <a:t> 30.650.000</a:t>
            </a:r>
            <a:endParaRPr lang="en-US" sz="18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5105400" y="1676400"/>
            <a:ext cx="2209800" cy="1371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800"/>
              <a:t>Biaya Dept. </a:t>
            </a:r>
            <a:r>
              <a:rPr lang="id-ID" sz="1800"/>
              <a:t>Kafe</a:t>
            </a:r>
            <a:endParaRPr lang="en-GB" sz="1800"/>
          </a:p>
          <a:p>
            <a:pPr algn="ctr" eaLnBrk="0" hangingPunct="0"/>
            <a:r>
              <a:rPr lang="en-GB" sz="1800"/>
              <a:t>Rp 15.200.000</a:t>
            </a:r>
            <a:endParaRPr lang="en-US" sz="1800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1905000" y="1905000"/>
            <a:ext cx="2209800" cy="1371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800" dirty="0" err="1"/>
              <a:t>Biaya</a:t>
            </a:r>
            <a:r>
              <a:rPr lang="en-GB" sz="1800" dirty="0"/>
              <a:t> Dept. </a:t>
            </a:r>
          </a:p>
          <a:p>
            <a:pPr algn="ctr" eaLnBrk="0" hangingPunct="0"/>
            <a:r>
              <a:rPr lang="en-GB" sz="1800" dirty="0" err="1"/>
              <a:t>Penanganan</a:t>
            </a:r>
            <a:r>
              <a:rPr lang="en-GB" sz="1800" dirty="0"/>
              <a:t> </a:t>
            </a:r>
          </a:p>
          <a:p>
            <a:pPr algn="ctr" eaLnBrk="0" hangingPunct="0"/>
            <a:r>
              <a:rPr lang="en-GB" sz="1800" dirty="0" err="1"/>
              <a:t>Bahan</a:t>
            </a:r>
            <a:r>
              <a:rPr lang="en-GB" sz="1800" dirty="0"/>
              <a:t> Baku</a:t>
            </a:r>
          </a:p>
          <a:p>
            <a:pPr algn="ctr" eaLnBrk="0" hangingPunct="0"/>
            <a:r>
              <a:rPr lang="en-GB" sz="1800" dirty="0" err="1"/>
              <a:t>Rp</a:t>
            </a:r>
            <a:r>
              <a:rPr lang="en-GB" sz="1800" dirty="0"/>
              <a:t> 14.250.000</a:t>
            </a:r>
            <a:endParaRPr lang="en-US" sz="1800" dirty="0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>
            <a:off x="2209800" y="32004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895600" y="3276600"/>
            <a:ext cx="16002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3276600" y="3276600"/>
            <a:ext cx="3733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>
            <a:off x="2743200" y="3048000"/>
            <a:ext cx="31242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5181600" y="3048000"/>
            <a:ext cx="9144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6400800" y="3048000"/>
            <a:ext cx="10668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4114800" y="2362200"/>
            <a:ext cx="9906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8758"/>
            <a:ext cx="6910406" cy="6413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Gambar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5</a:t>
            </a:r>
            <a:r>
              <a:rPr lang="id-ID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.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6: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Alokasi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biaya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dept.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jasa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dengan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id-ID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br>
              <a:rPr lang="id-ID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</a:br>
            <a:r>
              <a:rPr lang="id-ID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                   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metode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bertahap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Rp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000)</a:t>
            </a:r>
          </a:p>
        </p:txBody>
      </p:sp>
      <p:graphicFrame>
        <p:nvGraphicFramePr>
          <p:cNvPr id="183364" name="Group 68"/>
          <p:cNvGraphicFramePr>
            <a:graphicFrameLocks noGrp="1"/>
          </p:cNvGraphicFramePr>
          <p:nvPr/>
        </p:nvGraphicFramePr>
        <p:xfrm>
          <a:off x="71406" y="1244114"/>
          <a:ext cx="8980487" cy="5328158"/>
        </p:xfrm>
        <a:graphic>
          <a:graphicData uri="http://schemas.openxmlformats.org/drawingml/2006/table">
            <a:tbl>
              <a:tblPr/>
              <a:tblGrid>
                <a:gridCol w="3022600"/>
                <a:gridCol w="920750"/>
                <a:gridCol w="979487"/>
                <a:gridCol w="914400"/>
                <a:gridCol w="1066800"/>
                <a:gridCol w="1066800"/>
                <a:gridCol w="1009650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Dept.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Produksi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Dept.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Jasa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Pemo-tongan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Perakitan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Penye-lesaian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Penanganan 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Kafe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Total BOP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sebelum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alokasi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biaya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dept.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jasa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Alokasi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b. dept.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jasa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Cafe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178.824 /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karyawan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Penanganan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BB (3,74%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BBB)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24.850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3.576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6.739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28.050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1.788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7.488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30.650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5.365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4.493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14.250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4.471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(18.721)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15.200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(15.200)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113.000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Tot.  Alokasi b. dept. jasa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10.315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9.276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9.858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(14.251)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(15.200)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 BOP setelah alokasi biaya dept. jasa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35.165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37.326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40.508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113.000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BOP tetap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17.350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18.800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19.900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BOP Variabel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17.815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18.526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20.608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3360" name="Text Box 64"/>
          <p:cNvSpPr txBox="1">
            <a:spLocks noChangeArrowheads="1"/>
          </p:cNvSpPr>
          <p:nvPr/>
        </p:nvSpPr>
        <p:spPr bwMode="auto">
          <a:xfrm>
            <a:off x="4724400" y="4495800"/>
            <a:ext cx="36576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 </a:t>
            </a:r>
            <a:endParaRPr lang="en-US" sz="12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      </a:t>
            </a:r>
          </a:p>
        </p:txBody>
      </p:sp>
      <p:sp>
        <p:nvSpPr>
          <p:cNvPr id="183361" name="Text Box 65"/>
          <p:cNvSpPr txBox="1">
            <a:spLocks noChangeArrowheads="1"/>
          </p:cNvSpPr>
          <p:nvPr/>
        </p:nvSpPr>
        <p:spPr bwMode="auto">
          <a:xfrm>
            <a:off x="0" y="5715000"/>
            <a:ext cx="678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60" grpId="0" autoUpdateAnimBg="0"/>
      <p:bldP spid="18336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000240"/>
            <a:ext cx="3390896" cy="990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GB" sz="3200" b="1" dirty="0" err="1" smtClean="0">
                <a:solidFill>
                  <a:schemeClr val="tx1"/>
                </a:solidFill>
                <a:latin typeface="+mj-lt"/>
              </a:rPr>
              <a:t>Metode</a:t>
            </a:r>
            <a:r>
              <a:rPr lang="en-GB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+mj-lt"/>
              </a:rPr>
              <a:t>Aljabar</a:t>
            </a:r>
            <a:r>
              <a:rPr lang="en-GB" sz="3200" b="1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en-GB" sz="3200" b="1" i="1" dirty="0" err="1" smtClean="0">
                <a:solidFill>
                  <a:schemeClr val="tx1"/>
                </a:solidFill>
                <a:latin typeface="+mj-lt"/>
              </a:rPr>
              <a:t>algabraic</a:t>
            </a:r>
            <a:r>
              <a:rPr lang="en-GB" sz="3200" b="1" i="1" dirty="0" smtClean="0">
                <a:solidFill>
                  <a:schemeClr val="tx1"/>
                </a:solidFill>
                <a:latin typeface="+mj-lt"/>
              </a:rPr>
              <a:t> method</a:t>
            </a:r>
            <a:r>
              <a:rPr lang="en-GB" sz="3200" b="1" dirty="0" smtClean="0">
                <a:solidFill>
                  <a:schemeClr val="tx1"/>
                </a:solidFill>
                <a:latin typeface="+mj-lt"/>
              </a:rPr>
              <a:t>)</a:t>
            </a:r>
            <a:endParaRPr lang="en-US" sz="32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3571876"/>
            <a:ext cx="3810000" cy="1752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GB" sz="2800" dirty="0" err="1" smtClean="0">
                <a:latin typeface="+mj-lt"/>
              </a:rPr>
              <a:t>Metode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ini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disebut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juga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dengan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metode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alokasi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timbal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balik</a:t>
            </a:r>
            <a:r>
              <a:rPr lang="en-GB" sz="2800" dirty="0" smtClean="0">
                <a:latin typeface="+mj-lt"/>
              </a:rPr>
              <a:t> (</a:t>
            </a:r>
            <a:r>
              <a:rPr lang="en-GB" sz="2800" i="1" dirty="0" smtClean="0">
                <a:latin typeface="+mj-lt"/>
              </a:rPr>
              <a:t>reciprocal allocation method</a:t>
            </a:r>
            <a:r>
              <a:rPr lang="en-GB" sz="2800" dirty="0" smtClean="0">
                <a:latin typeface="+mj-lt"/>
              </a:rPr>
              <a:t>). 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4953000" y="2057400"/>
            <a:ext cx="3505200" cy="46782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err="1">
                <a:latin typeface="Calibri" pitchFamily="34" charset="0"/>
                <a:cs typeface="Calibri" pitchFamily="34" charset="0"/>
              </a:rPr>
              <a:t>Metode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>
                <a:latin typeface="Calibri" pitchFamily="34" charset="0"/>
                <a:cs typeface="Calibri" pitchFamily="34" charset="0"/>
              </a:rPr>
              <a:t>ini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>
                <a:latin typeface="Calibri" pitchFamily="34" charset="0"/>
                <a:cs typeface="Calibri" pitchFamily="34" charset="0"/>
              </a:rPr>
              <a:t>mengasumsikan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>
                <a:latin typeface="Calibri" pitchFamily="34" charset="0"/>
                <a:cs typeface="Calibri" pitchFamily="34" charset="0"/>
              </a:rPr>
              <a:t>bahwa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selain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>
                <a:latin typeface="Calibri" pitchFamily="34" charset="0"/>
                <a:cs typeface="Calibri" pitchFamily="34" charset="0"/>
              </a:rPr>
              <a:t>memberikan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>
                <a:latin typeface="Calibri" pitchFamily="34" charset="0"/>
                <a:cs typeface="Calibri" pitchFamily="34" charset="0"/>
              </a:rPr>
              <a:t>jasa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>
                <a:latin typeface="Calibri" pitchFamily="34" charset="0"/>
                <a:cs typeface="Calibri" pitchFamily="34" charset="0"/>
              </a:rPr>
              <a:t>ke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>
                <a:latin typeface="Calibri" pitchFamily="34" charset="0"/>
                <a:cs typeface="Calibri" pitchFamily="34" charset="0"/>
              </a:rPr>
              <a:t>departemen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>
                <a:latin typeface="Calibri" pitchFamily="34" charset="0"/>
                <a:cs typeface="Calibri" pitchFamily="34" charset="0"/>
              </a:rPr>
              <a:t>produksi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800" dirty="0" err="1">
                <a:latin typeface="Calibri" pitchFamily="34" charset="0"/>
                <a:cs typeface="Calibri" pitchFamily="34" charset="0"/>
              </a:rPr>
              <a:t>departemen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>
                <a:latin typeface="Calibri" pitchFamily="34" charset="0"/>
                <a:cs typeface="Calibri" pitchFamily="34" charset="0"/>
              </a:rPr>
              <a:t>jasa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>
                <a:latin typeface="Calibri" pitchFamily="34" charset="0"/>
                <a:cs typeface="Calibri" pitchFamily="34" charset="0"/>
              </a:rPr>
              <a:t>juga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>
                <a:latin typeface="Calibri" pitchFamily="34" charset="0"/>
                <a:cs typeface="Calibri" pitchFamily="34" charset="0"/>
              </a:rPr>
              <a:t>memberikan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>
                <a:latin typeface="Calibri" pitchFamily="34" charset="0"/>
                <a:cs typeface="Calibri" pitchFamily="34" charset="0"/>
              </a:rPr>
              <a:t>jasa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>
                <a:latin typeface="Calibri" pitchFamily="34" charset="0"/>
                <a:cs typeface="Calibri" pitchFamily="34" charset="0"/>
              </a:rPr>
              <a:t>ke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>
                <a:latin typeface="Calibri" pitchFamily="34" charset="0"/>
                <a:cs typeface="Calibri" pitchFamily="34" charset="0"/>
              </a:rPr>
              <a:t>departemen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>
                <a:latin typeface="Calibri" pitchFamily="34" charset="0"/>
                <a:cs typeface="Calibri" pitchFamily="34" charset="0"/>
              </a:rPr>
              <a:t>jasa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>
                <a:latin typeface="Calibri" pitchFamily="34" charset="0"/>
                <a:cs typeface="Calibri" pitchFamily="34" charset="0"/>
              </a:rPr>
              <a:t>lainnya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>
                <a:latin typeface="Calibri" pitchFamily="34" charset="0"/>
                <a:cs typeface="Calibri" pitchFamily="34" charset="0"/>
              </a:rPr>
              <a:t>secara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>
                <a:latin typeface="Calibri" pitchFamily="34" charset="0"/>
                <a:cs typeface="Calibri" pitchFamily="34" charset="0"/>
              </a:rPr>
              <a:t>timbal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>
                <a:latin typeface="Calibri" pitchFamily="34" charset="0"/>
                <a:cs typeface="Calibri" pitchFamily="34" charset="0"/>
              </a:rPr>
              <a:t>balik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.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572140"/>
            <a:ext cx="8153400" cy="990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GB" sz="32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Gambar</a:t>
            </a:r>
            <a:r>
              <a:rPr lang="en-GB" sz="32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5</a:t>
            </a:r>
            <a:r>
              <a:rPr lang="id-ID" sz="32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.</a:t>
            </a:r>
            <a:r>
              <a:rPr lang="en-GB" sz="32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8</a:t>
            </a:r>
            <a:r>
              <a:rPr lang="id-ID" sz="32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/>
            </a:r>
            <a:br>
              <a:rPr lang="id-ID" sz="32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Alokasi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Biaya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Departemen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Jasa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Dengan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Metode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Aljabar</a:t>
            </a:r>
            <a:endParaRPr lang="en-US" sz="2800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685800" y="4038600"/>
            <a:ext cx="2209800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 err="1"/>
              <a:t>Departemen</a:t>
            </a:r>
            <a:endParaRPr lang="en-US" sz="1800" dirty="0"/>
          </a:p>
          <a:p>
            <a:pPr algn="ctr" eaLnBrk="0" hangingPunct="0">
              <a:defRPr/>
            </a:pPr>
            <a:r>
              <a:rPr lang="en-US" sz="1800" dirty="0"/>
              <a:t> </a:t>
            </a:r>
            <a:r>
              <a:rPr lang="en-US" sz="1800" dirty="0" err="1"/>
              <a:t>Pemotongan</a:t>
            </a:r>
            <a:endParaRPr lang="en-US" sz="1800" dirty="0"/>
          </a:p>
          <a:p>
            <a:pPr algn="ctr" eaLnBrk="0" hangingPunct="0">
              <a:defRPr/>
            </a:pPr>
            <a:r>
              <a:rPr lang="en-GB" sz="1800" dirty="0" err="1"/>
              <a:t>Rp</a:t>
            </a:r>
            <a:r>
              <a:rPr lang="en-GB" sz="1800" dirty="0"/>
              <a:t> 24.850.000</a:t>
            </a:r>
            <a:r>
              <a:rPr lang="en-US" sz="1800" dirty="0"/>
              <a:t> </a:t>
            </a: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3581400" y="4114800"/>
            <a:ext cx="2286000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 err="1"/>
              <a:t>Departemen</a:t>
            </a:r>
            <a:endParaRPr lang="en-US" sz="1800" dirty="0"/>
          </a:p>
          <a:p>
            <a:pPr algn="ctr" eaLnBrk="0" hangingPunct="0">
              <a:defRPr/>
            </a:pPr>
            <a:r>
              <a:rPr lang="en-US" sz="1800" dirty="0"/>
              <a:t> </a:t>
            </a:r>
            <a:r>
              <a:rPr lang="en-US" sz="1800" dirty="0" err="1"/>
              <a:t>Perakitan</a:t>
            </a:r>
            <a:endParaRPr lang="en-US" sz="1800" dirty="0"/>
          </a:p>
          <a:p>
            <a:pPr algn="ctr" eaLnBrk="0" hangingPunct="0">
              <a:defRPr/>
            </a:pPr>
            <a:r>
              <a:rPr lang="en-GB" sz="1800" dirty="0" err="1"/>
              <a:t>Rp</a:t>
            </a:r>
            <a:r>
              <a:rPr lang="en-GB" sz="1800" dirty="0"/>
              <a:t> 28.050.000</a:t>
            </a:r>
            <a:endParaRPr lang="en-US" sz="1800" dirty="0"/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6629400" y="4191000"/>
            <a:ext cx="2209800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 err="1"/>
              <a:t>Departemen</a:t>
            </a:r>
            <a:r>
              <a:rPr lang="en-US" sz="1800" dirty="0"/>
              <a:t> </a:t>
            </a:r>
          </a:p>
          <a:p>
            <a:pPr algn="ctr" eaLnBrk="0" hangingPunct="0">
              <a:defRPr/>
            </a:pPr>
            <a:r>
              <a:rPr lang="en-US" sz="1800" dirty="0" err="1"/>
              <a:t>Penyelesaian</a:t>
            </a:r>
            <a:endParaRPr lang="en-US" sz="1800" dirty="0"/>
          </a:p>
          <a:p>
            <a:pPr algn="ctr" eaLnBrk="0" hangingPunct="0">
              <a:defRPr/>
            </a:pPr>
            <a:r>
              <a:rPr lang="en-GB" sz="1800" dirty="0" err="1"/>
              <a:t>Rp</a:t>
            </a:r>
            <a:r>
              <a:rPr lang="en-GB" sz="1800" dirty="0"/>
              <a:t> 30.650.000</a:t>
            </a:r>
            <a:endParaRPr lang="en-US" sz="1800" dirty="0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5105400" y="1676400"/>
            <a:ext cx="2209800" cy="1371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800"/>
              <a:t>Biaya Dept. </a:t>
            </a:r>
            <a:r>
              <a:rPr lang="id-ID" sz="1800"/>
              <a:t>Kafe</a:t>
            </a:r>
            <a:endParaRPr lang="en-GB" sz="1800"/>
          </a:p>
          <a:p>
            <a:pPr algn="ctr" eaLnBrk="0" hangingPunct="0"/>
            <a:r>
              <a:rPr lang="en-GB" sz="1800"/>
              <a:t>Rp 15.200.000</a:t>
            </a:r>
            <a:endParaRPr lang="en-US" sz="1800"/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1905000" y="1905000"/>
            <a:ext cx="2209800" cy="1371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800" dirty="0" err="1"/>
              <a:t>Biaya</a:t>
            </a:r>
            <a:r>
              <a:rPr lang="en-GB" sz="1800" dirty="0"/>
              <a:t> Dept. </a:t>
            </a:r>
          </a:p>
          <a:p>
            <a:pPr algn="ctr" eaLnBrk="0" hangingPunct="0"/>
            <a:r>
              <a:rPr lang="en-GB" sz="1800" dirty="0" err="1"/>
              <a:t>Penanganan</a:t>
            </a:r>
            <a:r>
              <a:rPr lang="en-GB" sz="1800" dirty="0"/>
              <a:t> </a:t>
            </a:r>
          </a:p>
          <a:p>
            <a:pPr algn="ctr" eaLnBrk="0" hangingPunct="0"/>
            <a:r>
              <a:rPr lang="en-GB" sz="1800" dirty="0" err="1"/>
              <a:t>Bahan</a:t>
            </a:r>
            <a:r>
              <a:rPr lang="en-GB" sz="1800" dirty="0"/>
              <a:t> Baku</a:t>
            </a:r>
          </a:p>
          <a:p>
            <a:pPr algn="ctr" eaLnBrk="0" hangingPunct="0"/>
            <a:r>
              <a:rPr lang="en-GB" sz="1800" dirty="0" err="1"/>
              <a:t>Rp</a:t>
            </a:r>
            <a:r>
              <a:rPr lang="en-GB" sz="1800" dirty="0"/>
              <a:t> 14.250.000</a:t>
            </a:r>
            <a:endParaRPr lang="en-US" sz="1800" dirty="0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2209800" y="32004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2895600" y="3276600"/>
            <a:ext cx="16002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3276600" y="3276600"/>
            <a:ext cx="3733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2743200" y="3048000"/>
            <a:ext cx="31242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5181600" y="3048000"/>
            <a:ext cx="9144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6400800" y="3048000"/>
            <a:ext cx="10668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>
            <a:off x="4114800" y="2362200"/>
            <a:ext cx="9906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4114800" y="2667000"/>
            <a:ext cx="1066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2" name="Group 32"/>
          <p:cNvGraphicFramePr>
            <a:graphicFrameLocks noGrp="1"/>
          </p:cNvGraphicFramePr>
          <p:nvPr/>
        </p:nvGraphicFramePr>
        <p:xfrm>
          <a:off x="304800" y="1295400"/>
          <a:ext cx="8305800" cy="5181601"/>
        </p:xfrm>
        <a:graphic>
          <a:graphicData uri="http://schemas.openxmlformats.org/drawingml/2006/table">
            <a:tbl>
              <a:tblPr/>
              <a:tblGrid>
                <a:gridCol w="2362200"/>
                <a:gridCol w="2209800"/>
                <a:gridCol w="914400"/>
                <a:gridCol w="1676400"/>
                <a:gridCol w="1143000"/>
              </a:tblGrid>
              <a:tr h="6873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Dept.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Jasa yang diberikan oleh: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8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Penanganan BB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%-tase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Kafetaria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%-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tase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9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Pemotongan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Perakitan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Penyelesaian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Penang. BB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afé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180.000.000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200.000.000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120.000.000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70.000.000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orang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orang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orang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orang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570.000.000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85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orang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870" name="Text Box 33"/>
          <p:cNvSpPr txBox="1">
            <a:spLocks noChangeArrowheads="1"/>
          </p:cNvSpPr>
          <p:nvPr/>
        </p:nvSpPr>
        <p:spPr bwMode="auto">
          <a:xfrm>
            <a:off x="304800" y="71414"/>
            <a:ext cx="69818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err="1">
                <a:latin typeface="+mj-lt"/>
                <a:cs typeface="Calibri" pitchFamily="34" charset="0"/>
              </a:rPr>
              <a:t>Tabel</a:t>
            </a:r>
            <a:r>
              <a:rPr lang="en-US" sz="2400" b="1" dirty="0">
                <a:latin typeface="+mj-lt"/>
                <a:cs typeface="Calibri" pitchFamily="34" charset="0"/>
              </a:rPr>
              <a:t> 5</a:t>
            </a:r>
            <a:r>
              <a:rPr lang="id-ID" sz="2400" b="1" dirty="0">
                <a:latin typeface="+mj-lt"/>
                <a:cs typeface="Calibri" pitchFamily="34" charset="0"/>
              </a:rPr>
              <a:t>.</a:t>
            </a:r>
            <a:r>
              <a:rPr lang="en-US" sz="2400" b="1" dirty="0">
                <a:latin typeface="+mj-lt"/>
                <a:cs typeface="Calibri" pitchFamily="34" charset="0"/>
              </a:rPr>
              <a:t>7</a:t>
            </a:r>
            <a:endParaRPr lang="id-ID" sz="2400" b="1" dirty="0">
              <a:latin typeface="+mj-lt"/>
              <a:cs typeface="Calibri" pitchFamily="34" charset="0"/>
            </a:endParaRPr>
          </a:p>
          <a:p>
            <a:pPr eaLnBrk="0" hangingPunct="0"/>
            <a:r>
              <a:rPr lang="en-US" sz="2400" dirty="0">
                <a:latin typeface="+mj-lt"/>
                <a:cs typeface="Calibri" pitchFamily="34" charset="0"/>
              </a:rPr>
              <a:t> </a:t>
            </a:r>
            <a:r>
              <a:rPr lang="en-GB" sz="2400" dirty="0" err="1">
                <a:latin typeface="+mj-lt"/>
                <a:cs typeface="Calibri" pitchFamily="34" charset="0"/>
              </a:rPr>
              <a:t>Perhitungan</a:t>
            </a:r>
            <a:r>
              <a:rPr lang="en-GB" sz="2400" dirty="0">
                <a:latin typeface="+mj-lt"/>
                <a:cs typeface="Calibri" pitchFamily="34" charset="0"/>
              </a:rPr>
              <a:t> </a:t>
            </a:r>
            <a:r>
              <a:rPr lang="en-GB" sz="2400" dirty="0" err="1">
                <a:latin typeface="+mj-lt"/>
                <a:cs typeface="Calibri" pitchFamily="34" charset="0"/>
              </a:rPr>
              <a:t>Persentase</a:t>
            </a:r>
            <a:r>
              <a:rPr lang="en-GB" sz="2400" dirty="0">
                <a:latin typeface="+mj-lt"/>
                <a:cs typeface="Calibri" pitchFamily="34" charset="0"/>
              </a:rPr>
              <a:t> </a:t>
            </a:r>
            <a:r>
              <a:rPr lang="en-GB" sz="2400" dirty="0" err="1">
                <a:latin typeface="+mj-lt"/>
                <a:cs typeface="Calibri" pitchFamily="34" charset="0"/>
              </a:rPr>
              <a:t>Jasa</a:t>
            </a:r>
            <a:r>
              <a:rPr lang="en-GB" sz="2400" dirty="0">
                <a:latin typeface="+mj-lt"/>
                <a:cs typeface="Calibri" pitchFamily="34" charset="0"/>
              </a:rPr>
              <a:t> Yang </a:t>
            </a:r>
            <a:r>
              <a:rPr lang="en-GB" sz="2400" dirty="0" err="1">
                <a:latin typeface="+mj-lt"/>
                <a:cs typeface="Calibri" pitchFamily="34" charset="0"/>
              </a:rPr>
              <a:t>Diberikan</a:t>
            </a:r>
            <a:r>
              <a:rPr lang="en-GB" sz="2400" dirty="0">
                <a:latin typeface="+mj-lt"/>
                <a:cs typeface="Calibri" pitchFamily="34" charset="0"/>
              </a:rPr>
              <a:t> </a:t>
            </a:r>
            <a:r>
              <a:rPr lang="en-GB" sz="2400" dirty="0" err="1">
                <a:latin typeface="+mj-lt"/>
                <a:cs typeface="Calibri" pitchFamily="34" charset="0"/>
              </a:rPr>
              <a:t>Oleh</a:t>
            </a:r>
            <a:r>
              <a:rPr lang="en-GB" sz="2400" dirty="0">
                <a:latin typeface="+mj-lt"/>
                <a:cs typeface="Calibri" pitchFamily="34" charset="0"/>
              </a:rPr>
              <a:t> </a:t>
            </a:r>
            <a:r>
              <a:rPr lang="en-GB" sz="2400" dirty="0" err="1">
                <a:latin typeface="+mj-lt"/>
                <a:cs typeface="Calibri" pitchFamily="34" charset="0"/>
              </a:rPr>
              <a:t>Departemen</a:t>
            </a:r>
            <a:r>
              <a:rPr lang="en-GB" sz="2400" dirty="0">
                <a:latin typeface="+mj-lt"/>
                <a:cs typeface="Calibri" pitchFamily="34" charset="0"/>
              </a:rPr>
              <a:t> </a:t>
            </a:r>
            <a:r>
              <a:rPr lang="en-GB" sz="2400" dirty="0" err="1">
                <a:latin typeface="+mj-lt"/>
                <a:cs typeface="Calibri" pitchFamily="34" charset="0"/>
              </a:rPr>
              <a:t>Jasa</a:t>
            </a:r>
            <a:endParaRPr lang="en-US" sz="2400" dirty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571612"/>
            <a:ext cx="77724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Persamaan</a:t>
            </a:r>
            <a:r>
              <a:rPr lang="id-ID" sz="3200" b="1" dirty="0" smtClean="0">
                <a:solidFill>
                  <a:schemeClr val="tx1"/>
                </a:solidFill>
                <a:latin typeface="+mj-lt"/>
              </a:rPr>
              <a:t> Aljabar</a:t>
            </a:r>
            <a:endParaRPr lang="en-GB" sz="32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428868"/>
            <a:ext cx="8305800" cy="414340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id-ID" sz="2800" dirty="0" smtClean="0">
                <a:latin typeface="Times New Roman" pitchFamily="18" charset="0"/>
              </a:rPr>
              <a:t>K</a:t>
            </a:r>
            <a:r>
              <a:rPr lang="en-GB" sz="2800" dirty="0" smtClean="0">
                <a:latin typeface="Times New Roman" pitchFamily="18" charset="0"/>
              </a:rPr>
              <a:t> = 15.200.000 + 0.12P 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</a:rPr>
              <a:t>P = 14.250.000 + 0.29</a:t>
            </a:r>
            <a:r>
              <a:rPr lang="id-ID" sz="2800" dirty="0" smtClean="0">
                <a:latin typeface="Times New Roman" pitchFamily="18" charset="0"/>
              </a:rPr>
              <a:t>K</a:t>
            </a:r>
            <a:endParaRPr lang="en-GB" sz="2800" dirty="0" smtClean="0">
              <a:latin typeface="Times New Roman" pitchFamily="18" charset="0"/>
            </a:endParaRPr>
          </a:p>
          <a:p>
            <a:pPr algn="r" eaLnBrk="1" hangingPunct="1">
              <a:buFontTx/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Cat: P =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penanganan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BB, </a:t>
            </a:r>
            <a:r>
              <a:rPr lang="id-ID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d-ID" sz="2800" i="1" dirty="0" smtClean="0">
                <a:latin typeface="Times New Roman" pitchFamily="18" charset="0"/>
                <a:cs typeface="Times New Roman" pitchFamily="18" charset="0"/>
              </a:rPr>
              <a:t>Kafe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id-ID" sz="2800" i="1" dirty="0" smtClean="0">
                <a:latin typeface="Times New Roman" pitchFamily="18" charset="0"/>
              </a:rPr>
              <a:t>K</a:t>
            </a:r>
            <a:r>
              <a:rPr lang="en-GB" sz="2800" i="1" dirty="0" smtClean="0">
                <a:latin typeface="Times New Roman" pitchFamily="18" charset="0"/>
              </a:rPr>
              <a:t> = 15.200.000 + 0.12 (14.250.000 + 0.29</a:t>
            </a:r>
            <a:r>
              <a:rPr lang="id-ID" sz="2800" i="1" dirty="0" smtClean="0">
                <a:latin typeface="Times New Roman" pitchFamily="18" charset="0"/>
              </a:rPr>
              <a:t>K</a:t>
            </a:r>
            <a:r>
              <a:rPr lang="en-GB" sz="2800" i="1" dirty="0" smtClean="0">
                <a:latin typeface="Times New Roman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id-ID" sz="2800" i="1" dirty="0" smtClean="0">
                <a:latin typeface="Times New Roman" pitchFamily="18" charset="0"/>
              </a:rPr>
              <a:t>K</a:t>
            </a:r>
            <a:r>
              <a:rPr lang="en-GB" sz="2800" i="1" dirty="0" smtClean="0">
                <a:latin typeface="Times New Roman" pitchFamily="18" charset="0"/>
              </a:rPr>
              <a:t> = 15.200.000 + 1.710.000 + 0,0348</a:t>
            </a:r>
            <a:r>
              <a:rPr lang="id-ID" sz="2800" i="1" dirty="0" smtClean="0">
                <a:latin typeface="Times New Roman" pitchFamily="18" charset="0"/>
              </a:rPr>
              <a:t>K</a:t>
            </a:r>
            <a:endParaRPr lang="en-GB" sz="2800" i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id-ID" sz="2800" i="1" dirty="0" smtClean="0">
                <a:latin typeface="Times New Roman" pitchFamily="18" charset="0"/>
              </a:rPr>
              <a:t>K</a:t>
            </a:r>
            <a:r>
              <a:rPr lang="en-GB" sz="2800" i="1" dirty="0" smtClean="0">
                <a:latin typeface="Times New Roman" pitchFamily="18" charset="0"/>
              </a:rPr>
              <a:t> – </a:t>
            </a:r>
            <a:r>
              <a:rPr lang="en-GB" sz="2800" i="1" dirty="0" smtClean="0">
                <a:latin typeface="Times New Roman" pitchFamily="18" charset="0"/>
              </a:rPr>
              <a:t>0,0348K </a:t>
            </a:r>
            <a:r>
              <a:rPr lang="en-GB" sz="2800" i="1" dirty="0" smtClean="0">
                <a:latin typeface="Times New Roman" pitchFamily="18" charset="0"/>
              </a:rPr>
              <a:t>= 16.910.000</a:t>
            </a:r>
          </a:p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</a:rPr>
              <a:t>0,9652</a:t>
            </a:r>
            <a:r>
              <a:rPr lang="id-ID" sz="2800" i="1" dirty="0" smtClean="0">
                <a:latin typeface="Times New Roman" pitchFamily="18" charset="0"/>
              </a:rPr>
              <a:t>K</a:t>
            </a:r>
            <a:r>
              <a:rPr lang="en-GB" sz="2800" i="1" dirty="0" smtClean="0">
                <a:latin typeface="Times New Roman" pitchFamily="18" charset="0"/>
              </a:rPr>
              <a:t> = 16.910.000</a:t>
            </a:r>
          </a:p>
          <a:p>
            <a:pPr eaLnBrk="1" hangingPunct="1">
              <a:buFontTx/>
              <a:buNone/>
            </a:pPr>
            <a:r>
              <a:rPr lang="id-ID" sz="2800" i="1" dirty="0" smtClean="0">
                <a:latin typeface="Times New Roman" pitchFamily="18" charset="0"/>
              </a:rPr>
              <a:t>K</a:t>
            </a:r>
            <a:r>
              <a:rPr lang="en-GB" sz="2800" i="1" dirty="0" smtClean="0">
                <a:latin typeface="Times New Roman" pitchFamily="18" charset="0"/>
              </a:rPr>
              <a:t> = 17.519.685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04" y="2428868"/>
            <a:ext cx="6500858" cy="207170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</a:rPr>
              <a:t>P = 14.250.000 + 0.29 (17.519.685)</a:t>
            </a:r>
          </a:p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</a:rPr>
              <a:t>P = 14.250.000 + 5.080.709</a:t>
            </a:r>
          </a:p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</a:rPr>
              <a:t>P = 19.330.709</a:t>
            </a:r>
            <a:endParaRPr lang="en-US" sz="2800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671646"/>
            <a:ext cx="8229600" cy="46863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92100" indent="-292100" eaLnBrk="1" hangingPunct="1">
              <a:lnSpc>
                <a:spcPct val="90000"/>
              </a:lnSpc>
              <a:buFontTx/>
              <a:buNone/>
            </a:pPr>
            <a:r>
              <a:rPr lang="en-GB" sz="2800" dirty="0" err="1" smtClean="0">
                <a:latin typeface="+mj-lt"/>
              </a:rPr>
              <a:t>Alokasi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biaya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Departemen</a:t>
            </a:r>
            <a:r>
              <a:rPr lang="en-GB" sz="2800" dirty="0" smtClean="0">
                <a:latin typeface="+mj-lt"/>
              </a:rPr>
              <a:t> </a:t>
            </a:r>
            <a:r>
              <a:rPr lang="id-ID" sz="2800" dirty="0" smtClean="0">
                <a:latin typeface="+mj-lt"/>
              </a:rPr>
              <a:t>Kafetaria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sbb</a:t>
            </a:r>
            <a:r>
              <a:rPr lang="en-GB" sz="2800" dirty="0" smtClean="0">
                <a:latin typeface="+mj-lt"/>
              </a:rPr>
              <a:t>.:</a:t>
            </a:r>
          </a:p>
          <a:p>
            <a:pPr marL="292100" indent="-292100" eaLnBrk="1" hangingPunct="1">
              <a:lnSpc>
                <a:spcPct val="90000"/>
              </a:lnSpc>
            </a:pPr>
            <a:r>
              <a:rPr lang="en-GB" sz="2800" dirty="0" err="1" smtClean="0">
                <a:latin typeface="+mj-lt"/>
              </a:rPr>
              <a:t>Departemen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Pemotongan</a:t>
            </a:r>
            <a:r>
              <a:rPr lang="en-GB" sz="2800" dirty="0" smtClean="0">
                <a:latin typeface="+mj-lt"/>
              </a:rPr>
              <a:t>: </a:t>
            </a:r>
          </a:p>
          <a:p>
            <a:pPr marL="292100" indent="-292100"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+mj-lt"/>
              </a:rPr>
              <a:t>	24% x Rp17.519.685 		</a:t>
            </a:r>
            <a:r>
              <a:rPr lang="id-ID" sz="2800" dirty="0" smtClean="0">
                <a:latin typeface="+mj-lt"/>
              </a:rPr>
              <a:t>	</a:t>
            </a:r>
            <a:r>
              <a:rPr lang="en-GB" sz="2800" dirty="0" err="1" smtClean="0">
                <a:latin typeface="+mj-lt"/>
              </a:rPr>
              <a:t>Rp</a:t>
            </a:r>
            <a:r>
              <a:rPr lang="en-GB" sz="2800" dirty="0" smtClean="0">
                <a:latin typeface="+mj-lt"/>
              </a:rPr>
              <a:t> 4.204.724</a:t>
            </a:r>
          </a:p>
          <a:p>
            <a:pPr marL="292100" indent="-292100" eaLnBrk="1" hangingPunct="1">
              <a:lnSpc>
                <a:spcPct val="90000"/>
              </a:lnSpc>
            </a:pPr>
            <a:r>
              <a:rPr lang="en-GB" sz="2800" dirty="0" err="1" smtClean="0">
                <a:latin typeface="+mj-lt"/>
              </a:rPr>
              <a:t>Departemen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Perakitan</a:t>
            </a:r>
            <a:r>
              <a:rPr lang="en-GB" sz="2800" dirty="0" smtClean="0">
                <a:latin typeface="+mj-lt"/>
              </a:rPr>
              <a:t>:</a:t>
            </a:r>
          </a:p>
          <a:p>
            <a:pPr marL="292100" indent="-292100"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+mj-lt"/>
              </a:rPr>
              <a:t>	12% x Rp17.519.685		     </a:t>
            </a:r>
            <a:r>
              <a:rPr lang="id-ID" sz="2800" dirty="0" smtClean="0">
                <a:latin typeface="+mj-lt"/>
              </a:rPr>
              <a:t>        </a:t>
            </a:r>
            <a:r>
              <a:rPr lang="en-GB" sz="2800" dirty="0" smtClean="0">
                <a:latin typeface="+mj-lt"/>
              </a:rPr>
              <a:t> 2.102.362</a:t>
            </a:r>
          </a:p>
          <a:p>
            <a:pPr marL="292100" indent="-292100" eaLnBrk="1" hangingPunct="1">
              <a:lnSpc>
                <a:spcPct val="90000"/>
              </a:lnSpc>
            </a:pPr>
            <a:r>
              <a:rPr lang="en-GB" sz="2800" dirty="0" err="1" smtClean="0">
                <a:latin typeface="+mj-lt"/>
              </a:rPr>
              <a:t>Departemen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Penyelesaian</a:t>
            </a:r>
            <a:r>
              <a:rPr lang="en-GB" sz="2800" dirty="0" smtClean="0">
                <a:latin typeface="+mj-lt"/>
              </a:rPr>
              <a:t>:</a:t>
            </a:r>
          </a:p>
          <a:p>
            <a:pPr marL="292100" indent="-292100"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+mj-lt"/>
              </a:rPr>
              <a:t>	 35% x Rp17.519.685		      </a:t>
            </a:r>
            <a:r>
              <a:rPr lang="id-ID" sz="2800" dirty="0" smtClean="0">
                <a:latin typeface="+mj-lt"/>
              </a:rPr>
              <a:t>        </a:t>
            </a:r>
            <a:r>
              <a:rPr lang="en-GB" sz="2800" dirty="0" smtClean="0">
                <a:latin typeface="+mj-lt"/>
              </a:rPr>
              <a:t>6.131.890</a:t>
            </a:r>
          </a:p>
          <a:p>
            <a:pPr marL="292100" indent="-292100" eaLnBrk="1" hangingPunct="1">
              <a:lnSpc>
                <a:spcPct val="90000"/>
              </a:lnSpc>
            </a:pPr>
            <a:r>
              <a:rPr lang="en-GB" sz="2800" dirty="0" err="1" smtClean="0">
                <a:latin typeface="+mj-lt"/>
              </a:rPr>
              <a:t>Departemen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Penanganan</a:t>
            </a:r>
            <a:r>
              <a:rPr lang="en-GB" sz="2800" dirty="0" smtClean="0">
                <a:latin typeface="+mj-lt"/>
              </a:rPr>
              <a:t> BB:</a:t>
            </a:r>
          </a:p>
          <a:p>
            <a:pPr marL="292100" indent="-292100"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+mj-lt"/>
              </a:rPr>
              <a:t>	 29% x Rp17.519.685	   </a:t>
            </a:r>
            <a:r>
              <a:rPr lang="id-ID" sz="2800" dirty="0" smtClean="0">
                <a:latin typeface="+mj-lt"/>
              </a:rPr>
              <a:t>       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u="sng" dirty="0" smtClean="0">
                <a:latin typeface="+mj-lt"/>
              </a:rPr>
              <a:t>	      5.080.709</a:t>
            </a:r>
            <a:endParaRPr lang="en-GB" sz="2800" dirty="0" smtClean="0">
              <a:latin typeface="+mj-lt"/>
            </a:endParaRPr>
          </a:p>
          <a:p>
            <a:pPr marL="292100" indent="-292100"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+mj-lt"/>
              </a:rPr>
              <a:t>	Total			               </a:t>
            </a:r>
            <a:r>
              <a:rPr lang="en-GB" sz="2800" u="sng" dirty="0" smtClean="0">
                <a:latin typeface="+mj-lt"/>
              </a:rPr>
              <a:t>  </a:t>
            </a:r>
            <a:r>
              <a:rPr lang="en-GB" sz="2800" u="sng" dirty="0" err="1" smtClean="0">
                <a:latin typeface="+mj-lt"/>
              </a:rPr>
              <a:t>Rp</a:t>
            </a:r>
            <a:r>
              <a:rPr lang="en-GB" sz="2800" u="sng" dirty="0" smtClean="0">
                <a:latin typeface="+mj-lt"/>
              </a:rPr>
              <a:t> 17.519.685</a:t>
            </a:r>
            <a:endParaRPr lang="en-US" sz="2800" u="sng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590676"/>
            <a:ext cx="8229600" cy="498159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eaLnBrk="1" hangingPunct="1"/>
            <a:r>
              <a:rPr lang="en-GB" sz="2800" dirty="0" err="1" smtClean="0">
                <a:latin typeface="+mj-lt"/>
              </a:rPr>
              <a:t>Alokasi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biaya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Departemen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Penanganan</a:t>
            </a:r>
            <a:r>
              <a:rPr lang="en-GB" sz="2800" dirty="0" smtClean="0">
                <a:latin typeface="+mj-lt"/>
              </a:rPr>
              <a:t> BB </a:t>
            </a:r>
            <a:r>
              <a:rPr lang="en-GB" sz="2800" dirty="0" err="1" smtClean="0">
                <a:latin typeface="+mj-lt"/>
              </a:rPr>
              <a:t>sbb</a:t>
            </a:r>
            <a:r>
              <a:rPr lang="en-GB" sz="2800" dirty="0" smtClean="0">
                <a:latin typeface="+mj-lt"/>
              </a:rPr>
              <a:t>.: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+mj-lt"/>
              </a:rPr>
              <a:t>	</a:t>
            </a:r>
            <a:r>
              <a:rPr lang="en-GB" sz="2800" dirty="0" err="1" smtClean="0">
                <a:latin typeface="+mj-lt"/>
              </a:rPr>
              <a:t>Departemen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Pemotongan</a:t>
            </a:r>
            <a:r>
              <a:rPr lang="en-GB" sz="2800" dirty="0" smtClean="0">
                <a:latin typeface="+mj-lt"/>
              </a:rPr>
              <a:t>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+mj-lt"/>
              </a:rPr>
              <a:t>	 32% x Rp19.330.709 			Rp6.185.827</a:t>
            </a:r>
          </a:p>
          <a:p>
            <a:pPr eaLnBrk="1" hangingPunct="1"/>
            <a:r>
              <a:rPr lang="en-GB" sz="2800" dirty="0" err="1" smtClean="0">
                <a:latin typeface="+mj-lt"/>
              </a:rPr>
              <a:t>Departemen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Perakitan</a:t>
            </a:r>
            <a:r>
              <a:rPr lang="en-GB" sz="2800" dirty="0" smtClean="0">
                <a:latin typeface="+mj-lt"/>
              </a:rPr>
              <a:t>: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+mj-lt"/>
              </a:rPr>
              <a:t>	35% x Rp19.330.709 			    6.765.748</a:t>
            </a:r>
          </a:p>
          <a:p>
            <a:pPr eaLnBrk="1" hangingPunct="1"/>
            <a:r>
              <a:rPr lang="en-GB" sz="2800" dirty="0" err="1" smtClean="0">
                <a:latin typeface="+mj-lt"/>
              </a:rPr>
              <a:t>Departemen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Penyelesaian</a:t>
            </a:r>
            <a:r>
              <a:rPr lang="en-GB" sz="2800" dirty="0" smtClean="0">
                <a:latin typeface="+mj-lt"/>
              </a:rPr>
              <a:t>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+mj-lt"/>
              </a:rPr>
              <a:t>	 21% x Rp19.330.709		      	    4.059.449</a:t>
            </a:r>
          </a:p>
          <a:p>
            <a:pPr eaLnBrk="1" hangingPunct="1"/>
            <a:r>
              <a:rPr lang="en-GB" sz="2800" dirty="0" err="1" smtClean="0">
                <a:latin typeface="+mj-lt"/>
              </a:rPr>
              <a:t>Departemen</a:t>
            </a:r>
            <a:r>
              <a:rPr lang="en-GB" sz="2800" dirty="0" smtClean="0">
                <a:latin typeface="+mj-lt"/>
              </a:rPr>
              <a:t> </a:t>
            </a:r>
            <a:r>
              <a:rPr lang="id-ID" sz="2800" dirty="0" smtClean="0">
                <a:latin typeface="+mj-lt"/>
              </a:rPr>
              <a:t> Kafetaria</a:t>
            </a:r>
            <a:endParaRPr lang="en-GB" sz="2800" dirty="0" smtClean="0">
              <a:latin typeface="+mj-lt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+mj-lt"/>
              </a:rPr>
              <a:t>	 12% x Rp19.330.709		  	</a:t>
            </a:r>
            <a:r>
              <a:rPr lang="en-GB" sz="2800" u="sng" dirty="0" smtClean="0">
                <a:latin typeface="+mj-lt"/>
              </a:rPr>
              <a:t>    2.319.685</a:t>
            </a:r>
            <a:endParaRPr lang="en-GB" sz="2800" dirty="0" smtClean="0">
              <a:latin typeface="+mj-lt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+mj-lt"/>
              </a:rPr>
              <a:t>		Total				       </a:t>
            </a:r>
            <a:r>
              <a:rPr lang="en-GB" sz="2800" u="sng" dirty="0" smtClean="0">
                <a:latin typeface="+mj-lt"/>
              </a:rPr>
              <a:t> Rp19.330.709</a:t>
            </a:r>
            <a:endParaRPr lang="en-US" sz="2800" u="sng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42" y="1643050"/>
            <a:ext cx="8143900" cy="98106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Tx/>
              <a:buNone/>
              <a:defRPr/>
            </a:pPr>
            <a:r>
              <a:rPr lang="en-GB" sz="2800" dirty="0" err="1" smtClean="0">
                <a:latin typeface="+mj-lt"/>
                <a:cs typeface="Calibri" pitchFamily="34" charset="0"/>
              </a:rPr>
              <a:t>Istilah</a:t>
            </a:r>
            <a:r>
              <a:rPr lang="en-GB" sz="2800" dirty="0" smtClean="0">
                <a:latin typeface="+mj-lt"/>
                <a:cs typeface="Calibri" pitchFamily="34" charset="0"/>
              </a:rPr>
              <a:t> “volume”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atau</a:t>
            </a:r>
            <a:r>
              <a:rPr lang="en-GB" sz="2800" dirty="0" smtClean="0">
                <a:latin typeface="+mj-lt"/>
                <a:cs typeface="Calibri" pitchFamily="34" charset="0"/>
              </a:rPr>
              <a:t> “unit”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adalah</a:t>
            </a:r>
            <a:r>
              <a:rPr lang="en-GB" sz="2800" dirty="0" smtClean="0">
                <a:latin typeface="+mj-lt"/>
                <a:cs typeface="Calibri" pitchFamily="34" charset="0"/>
              </a:rPr>
              <a:t> 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mengacu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pada</a:t>
            </a:r>
            <a:r>
              <a:rPr lang="en-GB" sz="2800" dirty="0" smtClean="0">
                <a:latin typeface="+mj-lt"/>
                <a:cs typeface="Calibri" pitchFamily="34" charset="0"/>
              </a:rPr>
              <a:t>  unit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produksi</a:t>
            </a:r>
            <a:r>
              <a:rPr lang="en-GB" sz="2800" dirty="0" smtClean="0">
                <a:latin typeface="+mj-lt"/>
                <a:cs typeface="Calibri" pitchFamily="34" charset="0"/>
              </a:rPr>
              <a:t>.</a:t>
            </a:r>
            <a:r>
              <a:rPr lang="en-US" sz="2800" dirty="0" smtClean="0">
                <a:latin typeface="+mj-lt"/>
                <a:cs typeface="Calibri" pitchFamily="34" charset="0"/>
              </a:rPr>
              <a:t> 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2786058"/>
            <a:ext cx="7977214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GB" sz="2800" dirty="0" err="1">
                <a:latin typeface="+mj-lt"/>
                <a:cs typeface="Calibri" pitchFamily="34" charset="0"/>
              </a:rPr>
              <a:t>Ada</a:t>
            </a:r>
            <a:r>
              <a:rPr lang="en-GB" sz="2800" dirty="0">
                <a:latin typeface="+mj-lt"/>
                <a:cs typeface="Calibri" pitchFamily="34" charset="0"/>
              </a:rPr>
              <a:t> lima driver </a:t>
            </a:r>
            <a:r>
              <a:rPr lang="en-GB" sz="2800" dirty="0" err="1">
                <a:latin typeface="+mj-lt"/>
                <a:cs typeface="Calibri" pitchFamily="34" charset="0"/>
              </a:rPr>
              <a:t>berbasis</a:t>
            </a:r>
            <a:r>
              <a:rPr lang="en-GB" sz="2800" dirty="0">
                <a:latin typeface="+mj-lt"/>
                <a:cs typeface="Calibri" pitchFamily="34" charset="0"/>
              </a:rPr>
              <a:t> unit (</a:t>
            </a:r>
            <a:r>
              <a:rPr lang="en-GB" sz="2800" i="1" dirty="0">
                <a:latin typeface="+mj-lt"/>
                <a:cs typeface="Calibri" pitchFamily="34" charset="0"/>
              </a:rPr>
              <a:t>unit-based driver)</a:t>
            </a:r>
            <a:r>
              <a:rPr lang="en-GB" sz="2800" dirty="0">
                <a:latin typeface="+mj-lt"/>
                <a:cs typeface="Calibri" pitchFamily="34" charset="0"/>
              </a:rPr>
              <a:t> yang </a:t>
            </a:r>
            <a:r>
              <a:rPr lang="en-GB" sz="2800" dirty="0" err="1">
                <a:latin typeface="+mj-lt"/>
                <a:cs typeface="Calibri" pitchFamily="34" charset="0"/>
              </a:rPr>
              <a:t>dapat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digunakan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untuk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membebankan</a:t>
            </a:r>
            <a:r>
              <a:rPr lang="en-GB" sz="2800" dirty="0">
                <a:latin typeface="+mj-lt"/>
                <a:cs typeface="Calibri" pitchFamily="34" charset="0"/>
              </a:rPr>
              <a:t>  </a:t>
            </a:r>
            <a:r>
              <a:rPr lang="en-GB" sz="2800" dirty="0" err="1">
                <a:latin typeface="+mj-lt"/>
                <a:cs typeface="Calibri" pitchFamily="34" charset="0"/>
              </a:rPr>
              <a:t>biaya</a:t>
            </a:r>
            <a:r>
              <a:rPr lang="en-GB" sz="2800" dirty="0">
                <a:latin typeface="+mj-lt"/>
                <a:cs typeface="Calibri" pitchFamily="34" charset="0"/>
              </a:rPr>
              <a:t> overhead </a:t>
            </a:r>
            <a:r>
              <a:rPr lang="en-GB" sz="2800" dirty="0" err="1">
                <a:latin typeface="+mj-lt"/>
                <a:cs typeface="Calibri" pitchFamily="34" charset="0"/>
              </a:rPr>
              <a:t>pabrik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ke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produk</a:t>
            </a:r>
            <a:r>
              <a:rPr lang="en-GB" sz="2800" dirty="0">
                <a:latin typeface="+mj-lt"/>
                <a:cs typeface="Calibri" pitchFamily="34" charset="0"/>
              </a:rPr>
              <a:t>, </a:t>
            </a:r>
            <a:r>
              <a:rPr lang="en-GB" sz="2800" dirty="0" err="1">
                <a:latin typeface="+mj-lt"/>
                <a:cs typeface="Calibri" pitchFamily="34" charset="0"/>
              </a:rPr>
              <a:t>yaitu</a:t>
            </a:r>
            <a:r>
              <a:rPr lang="id-ID" sz="2800" dirty="0">
                <a:latin typeface="+mj-lt"/>
                <a:cs typeface="Calibri" pitchFamily="34" charset="0"/>
              </a:rPr>
              <a:t>:</a:t>
            </a:r>
          </a:p>
          <a:p>
            <a:pPr marL="719138" indent="-371475">
              <a:buClr>
                <a:schemeClr val="tx1"/>
              </a:buClr>
              <a:buFontTx/>
              <a:buAutoNum type="arabicPeriod"/>
              <a:defRPr/>
            </a:pPr>
            <a:r>
              <a:rPr lang="id-ID" sz="2800" dirty="0">
                <a:latin typeface="+mj-lt"/>
                <a:cs typeface="Calibri" pitchFamily="34" charset="0"/>
              </a:rPr>
              <a:t>J</a:t>
            </a:r>
            <a:r>
              <a:rPr lang="en-GB" sz="2800" dirty="0">
                <a:latin typeface="+mj-lt"/>
                <a:cs typeface="Calibri" pitchFamily="34" charset="0"/>
              </a:rPr>
              <a:t>am </a:t>
            </a:r>
            <a:r>
              <a:rPr lang="en-GB" sz="2800" dirty="0" err="1">
                <a:latin typeface="+mj-lt"/>
                <a:cs typeface="Calibri" pitchFamily="34" charset="0"/>
              </a:rPr>
              <a:t>kerja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langsung</a:t>
            </a:r>
            <a:r>
              <a:rPr lang="en-GB" sz="2800" dirty="0">
                <a:latin typeface="+mj-lt"/>
                <a:cs typeface="Calibri" pitchFamily="34" charset="0"/>
              </a:rPr>
              <a:t> (JKL)</a:t>
            </a:r>
            <a:endParaRPr lang="id-ID" sz="2800" dirty="0">
              <a:latin typeface="+mj-lt"/>
              <a:cs typeface="Calibri" pitchFamily="34" charset="0"/>
            </a:endParaRPr>
          </a:p>
          <a:p>
            <a:pPr marL="719138" indent="-371475">
              <a:buClr>
                <a:schemeClr val="tx1"/>
              </a:buClr>
              <a:buFontTx/>
              <a:buAutoNum type="arabicPeriod"/>
              <a:defRPr/>
            </a:pPr>
            <a:r>
              <a:rPr lang="id-ID" sz="2800" dirty="0">
                <a:latin typeface="+mj-lt"/>
                <a:cs typeface="Calibri" pitchFamily="34" charset="0"/>
              </a:rPr>
              <a:t>J</a:t>
            </a:r>
            <a:r>
              <a:rPr lang="en-GB" sz="2800" dirty="0">
                <a:latin typeface="+mj-lt"/>
                <a:cs typeface="Calibri" pitchFamily="34" charset="0"/>
              </a:rPr>
              <a:t>am </a:t>
            </a:r>
            <a:r>
              <a:rPr lang="en-GB" sz="2800" dirty="0" err="1">
                <a:latin typeface="+mj-lt"/>
                <a:cs typeface="Calibri" pitchFamily="34" charset="0"/>
              </a:rPr>
              <a:t>mesin</a:t>
            </a:r>
            <a:r>
              <a:rPr lang="en-GB" sz="2800" dirty="0">
                <a:latin typeface="+mj-lt"/>
                <a:cs typeface="Calibri" pitchFamily="34" charset="0"/>
              </a:rPr>
              <a:t> (JM)</a:t>
            </a:r>
            <a:endParaRPr lang="id-ID" sz="2800" dirty="0">
              <a:latin typeface="+mj-lt"/>
              <a:cs typeface="Calibri" pitchFamily="34" charset="0"/>
            </a:endParaRPr>
          </a:p>
          <a:p>
            <a:pPr marL="719138" indent="-371475">
              <a:buClr>
                <a:schemeClr val="tx1"/>
              </a:buClr>
              <a:buFontTx/>
              <a:buAutoNum type="arabicPeriod"/>
              <a:defRPr/>
            </a:pPr>
            <a:r>
              <a:rPr lang="id-ID" sz="2800" dirty="0">
                <a:latin typeface="+mj-lt"/>
                <a:cs typeface="Calibri" pitchFamily="34" charset="0"/>
              </a:rPr>
              <a:t>U</a:t>
            </a:r>
            <a:r>
              <a:rPr lang="en-GB" sz="2800" dirty="0">
                <a:latin typeface="+mj-lt"/>
                <a:cs typeface="Calibri" pitchFamily="34" charset="0"/>
              </a:rPr>
              <a:t>nit </a:t>
            </a:r>
            <a:r>
              <a:rPr lang="en-GB" sz="2800" dirty="0" err="1">
                <a:latin typeface="+mj-lt"/>
                <a:cs typeface="Calibri" pitchFamily="34" charset="0"/>
              </a:rPr>
              <a:t>produksi</a:t>
            </a:r>
            <a:endParaRPr lang="id-ID" sz="2800" dirty="0">
              <a:latin typeface="+mj-lt"/>
              <a:cs typeface="Calibri" pitchFamily="34" charset="0"/>
            </a:endParaRPr>
          </a:p>
          <a:p>
            <a:pPr marL="719138" indent="-371475">
              <a:buClr>
                <a:schemeClr val="tx1"/>
              </a:buClr>
              <a:buFontTx/>
              <a:buAutoNum type="arabicPeriod"/>
              <a:defRPr/>
            </a:pPr>
            <a:r>
              <a:rPr lang="id-ID" sz="2800" dirty="0">
                <a:latin typeface="+mj-lt"/>
                <a:cs typeface="Calibri" pitchFamily="34" charset="0"/>
              </a:rPr>
              <a:t>B</a:t>
            </a:r>
            <a:r>
              <a:rPr lang="en-GB" sz="2800" dirty="0" err="1">
                <a:latin typeface="+mj-lt"/>
                <a:cs typeface="Calibri" pitchFamily="34" charset="0"/>
              </a:rPr>
              <a:t>iaya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bahan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baku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langsung</a:t>
            </a:r>
            <a:r>
              <a:rPr lang="en-GB" sz="2800" dirty="0">
                <a:latin typeface="+mj-lt"/>
                <a:cs typeface="Calibri" pitchFamily="34" charset="0"/>
              </a:rPr>
              <a:t> (BBBL)</a:t>
            </a:r>
            <a:endParaRPr lang="id-ID" sz="2800" dirty="0">
              <a:latin typeface="+mj-lt"/>
              <a:cs typeface="Calibri" pitchFamily="34" charset="0"/>
            </a:endParaRPr>
          </a:p>
          <a:p>
            <a:pPr marL="719138" indent="-371475">
              <a:buClr>
                <a:schemeClr val="tx1"/>
              </a:buClr>
              <a:buFontTx/>
              <a:buAutoNum type="arabicPeriod"/>
              <a:defRPr/>
            </a:pPr>
            <a:r>
              <a:rPr lang="id-ID" sz="2800" dirty="0">
                <a:latin typeface="+mj-lt"/>
                <a:cs typeface="Calibri" pitchFamily="34" charset="0"/>
              </a:rPr>
              <a:t>B</a:t>
            </a:r>
            <a:r>
              <a:rPr lang="en-GB" sz="2800" dirty="0" err="1">
                <a:latin typeface="+mj-lt"/>
                <a:cs typeface="Calibri" pitchFamily="34" charset="0"/>
              </a:rPr>
              <a:t>iaya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tenaga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kerja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langsung</a:t>
            </a:r>
            <a:r>
              <a:rPr lang="en-GB" sz="2800" dirty="0">
                <a:latin typeface="+mj-lt"/>
                <a:cs typeface="Calibri" pitchFamily="34" charset="0"/>
              </a:rPr>
              <a:t> (BTKL).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6413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d-ID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Tabel 5.8</a:t>
            </a:r>
            <a:r>
              <a:rPr lang="id-ID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Alokasi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biaya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dept.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jasa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–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metode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aljabar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+mj-lt"/>
              </a:rPr>
            </a:br>
            <a:r>
              <a:rPr lang="id-ID" sz="2400" dirty="0" smtClean="0">
                <a:solidFill>
                  <a:schemeClr val="tx1"/>
                </a:solidFill>
                <a:latin typeface="+mj-lt"/>
              </a:rPr>
              <a:t>                                                           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Rp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000)</a:t>
            </a:r>
          </a:p>
        </p:txBody>
      </p:sp>
      <p:graphicFrame>
        <p:nvGraphicFramePr>
          <p:cNvPr id="186433" name="Group 65"/>
          <p:cNvGraphicFramePr>
            <a:graphicFrameLocks noGrp="1"/>
          </p:cNvGraphicFramePr>
          <p:nvPr/>
        </p:nvGraphicFramePr>
        <p:xfrm>
          <a:off x="163513" y="990600"/>
          <a:ext cx="8980487" cy="5516118"/>
        </p:xfrm>
        <a:graphic>
          <a:graphicData uri="http://schemas.openxmlformats.org/drawingml/2006/table">
            <a:tbl>
              <a:tblPr/>
              <a:tblGrid>
                <a:gridCol w="2351087"/>
                <a:gridCol w="1066800"/>
                <a:gridCol w="990600"/>
                <a:gridCol w="990600"/>
                <a:gridCol w="1295400"/>
                <a:gridCol w="1276350"/>
                <a:gridCol w="1009650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Dept.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produksi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Dept.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jasa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Pemo-tongan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Perakitan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Penye-lesaian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Penanganan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Kafetaria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A. Total BOP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sebelum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alokasi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biaya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dept.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jasa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Alokasi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b. dept.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jasa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Penanganan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afe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24.850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6.186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4.205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28.050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6.766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30.650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4.059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6.132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14.250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(19.331)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5.081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15.200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2.320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(17.520)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113.000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B. Tot.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alokasi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b. dept.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jasa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10.391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8.868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10.191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(14.250)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(15.200)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 BOP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setelah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alokasi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b. dept.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jasa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 A +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35.241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36.918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40.841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113.000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BOP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Tetap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17.350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18.800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19.900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BOP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Variabel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17.891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18.118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20.941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6432" name="Text Box 64"/>
          <p:cNvSpPr txBox="1">
            <a:spLocks noChangeArrowheads="1"/>
          </p:cNvSpPr>
          <p:nvPr/>
        </p:nvSpPr>
        <p:spPr bwMode="auto">
          <a:xfrm>
            <a:off x="4724400" y="4495800"/>
            <a:ext cx="36576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 </a:t>
            </a:r>
            <a:endParaRPr lang="en-US" sz="12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3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GB" sz="3200" b="1" dirty="0" err="1" smtClean="0">
                <a:latin typeface="+mj-lt"/>
                <a:cs typeface="Calibri" pitchFamily="34" charset="0"/>
              </a:rPr>
              <a:t>Langkah</a:t>
            </a:r>
            <a:r>
              <a:rPr lang="en-GB" sz="3200" b="1" dirty="0" smtClean="0">
                <a:latin typeface="+mj-lt"/>
                <a:cs typeface="Calibri" pitchFamily="34" charset="0"/>
              </a:rPr>
              <a:t> </a:t>
            </a:r>
            <a:r>
              <a:rPr lang="id-ID" sz="3200" b="1" dirty="0" smtClean="0">
                <a:latin typeface="+mj-lt"/>
                <a:cs typeface="Calibri" pitchFamily="34" charset="0"/>
              </a:rPr>
              <a:t>6</a:t>
            </a:r>
            <a:r>
              <a:rPr lang="en-GB" sz="3200" b="1" dirty="0" smtClean="0">
                <a:latin typeface="+mj-lt"/>
                <a:cs typeface="Calibri" pitchFamily="34" charset="0"/>
              </a:rPr>
              <a:t>: </a:t>
            </a:r>
            <a:r>
              <a:rPr lang="en-GB" sz="3200" b="1" dirty="0" err="1" smtClean="0">
                <a:latin typeface="+mj-lt"/>
                <a:cs typeface="Calibri" pitchFamily="34" charset="0"/>
              </a:rPr>
              <a:t>Penghitungan</a:t>
            </a:r>
            <a:r>
              <a:rPr lang="en-GB" sz="3200" b="1" dirty="0" smtClean="0">
                <a:latin typeface="+mj-lt"/>
                <a:cs typeface="Calibri" pitchFamily="34" charset="0"/>
              </a:rPr>
              <a:t> </a:t>
            </a:r>
            <a:r>
              <a:rPr lang="en-GB" sz="3200" b="1" dirty="0" err="1" smtClean="0">
                <a:latin typeface="+mj-lt"/>
                <a:cs typeface="Calibri" pitchFamily="34" charset="0"/>
              </a:rPr>
              <a:t>Tarif</a:t>
            </a:r>
            <a:r>
              <a:rPr lang="en-GB" sz="3200" b="1" dirty="0" smtClean="0">
                <a:latin typeface="+mj-lt"/>
                <a:cs typeface="Calibri" pitchFamily="34" charset="0"/>
              </a:rPr>
              <a:t> Overhead </a:t>
            </a:r>
            <a:r>
              <a:rPr lang="id-ID" sz="3200" b="1" dirty="0" smtClean="0">
                <a:latin typeface="+mj-lt"/>
                <a:cs typeface="Calibri" pitchFamily="34" charset="0"/>
              </a:rPr>
              <a:t>		         </a:t>
            </a:r>
            <a:r>
              <a:rPr lang="en-GB" sz="3200" b="1" dirty="0" err="1" smtClean="0">
                <a:latin typeface="+mj-lt"/>
                <a:cs typeface="Calibri" pitchFamily="34" charset="0"/>
              </a:rPr>
              <a:t>Departemen</a:t>
            </a:r>
            <a:r>
              <a:rPr lang="en-US" sz="4000" dirty="0" smtClean="0"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05200" cy="2590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dirty="0" err="1" smtClean="0">
                <a:latin typeface="+mj-lt"/>
                <a:cs typeface="Calibri" pitchFamily="34" charset="0"/>
              </a:rPr>
              <a:t>Biaya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departemen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jasa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setelah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dialokasikan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ke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departemen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produksi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akan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bersaldo</a:t>
            </a:r>
            <a:r>
              <a:rPr lang="en-GB" sz="2800" dirty="0" smtClean="0">
                <a:latin typeface="+mj-lt"/>
                <a:cs typeface="Calibri" pitchFamily="34" charset="0"/>
              </a:rPr>
              <a:t> nol. </a:t>
            </a:r>
            <a:endParaRPr lang="en-US" sz="2800" dirty="0" smtClean="0">
              <a:latin typeface="+mj-lt"/>
              <a:cs typeface="Calibri" pitchFamily="34" charset="0"/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4214810" y="2428868"/>
            <a:ext cx="4648200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err="1">
                <a:latin typeface="+mj-lt"/>
                <a:cs typeface="Calibri" pitchFamily="34" charset="0"/>
              </a:rPr>
              <a:t>Setelah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semua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biaya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departemen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jasa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dialokasikan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ke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departemen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produksi</a:t>
            </a:r>
            <a:r>
              <a:rPr lang="en-GB" sz="2800" dirty="0">
                <a:latin typeface="+mj-lt"/>
                <a:cs typeface="Calibri" pitchFamily="34" charset="0"/>
              </a:rPr>
              <a:t>, </a:t>
            </a:r>
            <a:r>
              <a:rPr lang="en-GB" sz="2800" dirty="0" err="1">
                <a:latin typeface="+mj-lt"/>
                <a:cs typeface="Calibri" pitchFamily="34" charset="0"/>
              </a:rPr>
              <a:t>maka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langkah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selanjutnya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adalah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membebankan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biaya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departemen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produksi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ke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produk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dengan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menggunakan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tarif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biaya</a:t>
            </a:r>
            <a:r>
              <a:rPr lang="en-GB" sz="2800" dirty="0">
                <a:latin typeface="+mj-lt"/>
                <a:cs typeface="Calibri" pitchFamily="34" charset="0"/>
              </a:rPr>
              <a:t> overhead </a:t>
            </a:r>
            <a:r>
              <a:rPr lang="en-GB" sz="2800" dirty="0" err="1">
                <a:latin typeface="+mj-lt"/>
                <a:cs typeface="Calibri" pitchFamily="34" charset="0"/>
              </a:rPr>
              <a:t>berbasis</a:t>
            </a:r>
            <a:r>
              <a:rPr lang="en-GB" sz="2800" dirty="0">
                <a:latin typeface="+mj-lt"/>
                <a:cs typeface="Calibri" pitchFamily="34" charset="0"/>
              </a:rPr>
              <a:t> unit.</a:t>
            </a:r>
            <a:endParaRPr lang="en-US" sz="2800" dirty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429264"/>
            <a:ext cx="8153400" cy="9906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24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Gambar</a:t>
            </a:r>
            <a:r>
              <a:rPr lang="en-GB" sz="24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5-9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Pembebanan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Biaya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Departemen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Produksi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id-ID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/>
            </a:r>
            <a:br>
              <a:rPr lang="id-ID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</a:br>
            <a:r>
              <a:rPr lang="id-ID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                  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Ke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Produk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Dengan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Metode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Aljabar</a:t>
            </a:r>
            <a:endParaRPr lang="en-US" sz="2400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685800" y="3505200"/>
            <a:ext cx="2209800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 err="1"/>
              <a:t>Departemen</a:t>
            </a:r>
            <a:endParaRPr lang="en-US" sz="1800" dirty="0"/>
          </a:p>
          <a:p>
            <a:pPr algn="ctr" eaLnBrk="0" hangingPunct="0">
              <a:defRPr/>
            </a:pPr>
            <a:r>
              <a:rPr lang="en-US" sz="1800" dirty="0"/>
              <a:t> </a:t>
            </a:r>
            <a:r>
              <a:rPr lang="en-US" sz="1800" dirty="0" err="1"/>
              <a:t>Pemotongan</a:t>
            </a:r>
            <a:endParaRPr lang="en-US" sz="1800" dirty="0"/>
          </a:p>
          <a:p>
            <a:pPr algn="ctr" eaLnBrk="0" hangingPunct="0">
              <a:defRPr/>
            </a:pPr>
            <a:r>
              <a:rPr lang="en-GB" sz="1800" dirty="0" err="1"/>
              <a:t>Rp</a:t>
            </a:r>
            <a:r>
              <a:rPr lang="en-GB" sz="1800" dirty="0"/>
              <a:t> </a:t>
            </a:r>
            <a:r>
              <a:rPr lang="en-GB" sz="1800" dirty="0" err="1"/>
              <a:t>Rp</a:t>
            </a:r>
            <a:r>
              <a:rPr lang="en-GB" sz="1800" dirty="0"/>
              <a:t> 35.240.551</a:t>
            </a:r>
            <a:r>
              <a:rPr lang="en-US" sz="1800" dirty="0"/>
              <a:t> </a:t>
            </a: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3429000" y="3352800"/>
            <a:ext cx="2286000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 err="1"/>
              <a:t>Departemen</a:t>
            </a:r>
            <a:endParaRPr lang="en-US" sz="1800" dirty="0"/>
          </a:p>
          <a:p>
            <a:pPr algn="ctr" eaLnBrk="0" hangingPunct="0">
              <a:defRPr/>
            </a:pPr>
            <a:r>
              <a:rPr lang="en-US" sz="1800" dirty="0"/>
              <a:t> </a:t>
            </a:r>
            <a:r>
              <a:rPr lang="en-US" sz="1800" dirty="0" err="1"/>
              <a:t>Perakitan</a:t>
            </a:r>
            <a:endParaRPr lang="en-US" sz="1800" dirty="0"/>
          </a:p>
          <a:p>
            <a:pPr algn="ctr" eaLnBrk="0" hangingPunct="0">
              <a:defRPr/>
            </a:pPr>
            <a:r>
              <a:rPr lang="en-GB" sz="1800" dirty="0" err="1"/>
              <a:t>Rp</a:t>
            </a:r>
            <a:r>
              <a:rPr lang="en-GB" sz="1800" dirty="0"/>
              <a:t> 36.918.110</a:t>
            </a:r>
            <a:r>
              <a:rPr lang="en-US" sz="1800" dirty="0"/>
              <a:t> </a:t>
            </a:r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6248400" y="3200400"/>
            <a:ext cx="2209800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 err="1"/>
              <a:t>Departemen</a:t>
            </a:r>
            <a:r>
              <a:rPr lang="en-US" sz="1800" dirty="0"/>
              <a:t> </a:t>
            </a:r>
          </a:p>
          <a:p>
            <a:pPr algn="ctr" eaLnBrk="0" hangingPunct="0">
              <a:defRPr/>
            </a:pPr>
            <a:r>
              <a:rPr lang="en-US" sz="1800" dirty="0" err="1"/>
              <a:t>Penyelesaian</a:t>
            </a:r>
            <a:endParaRPr lang="en-US" sz="1800" dirty="0"/>
          </a:p>
          <a:p>
            <a:pPr algn="ctr" eaLnBrk="0" hangingPunct="0">
              <a:defRPr/>
            </a:pPr>
            <a:r>
              <a:rPr lang="en-GB" sz="1800" dirty="0" err="1"/>
              <a:t>Rp</a:t>
            </a:r>
            <a:r>
              <a:rPr lang="en-GB" sz="1800" dirty="0"/>
              <a:t> 40.841.339</a:t>
            </a:r>
            <a:endParaRPr lang="en-US" sz="1800" dirty="0"/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5181600" y="1447800"/>
            <a:ext cx="2209800" cy="1371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800"/>
              <a:t>Biaya Dept. </a:t>
            </a:r>
            <a:r>
              <a:rPr lang="id-ID" sz="1800"/>
              <a:t>K</a:t>
            </a:r>
            <a:r>
              <a:rPr lang="en-GB" sz="1800"/>
              <a:t>afé</a:t>
            </a:r>
          </a:p>
          <a:p>
            <a:pPr algn="ctr" eaLnBrk="0" hangingPunct="0"/>
            <a:r>
              <a:rPr lang="en-GB" sz="1800"/>
              <a:t>Rp 0</a:t>
            </a:r>
            <a:endParaRPr lang="en-US" sz="1800"/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1981200" y="1524000"/>
            <a:ext cx="2209800" cy="1371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800" dirty="0" err="1"/>
              <a:t>Biaya</a:t>
            </a:r>
            <a:r>
              <a:rPr lang="en-GB" sz="1800" dirty="0"/>
              <a:t> Dept. </a:t>
            </a:r>
          </a:p>
          <a:p>
            <a:pPr algn="ctr" eaLnBrk="0" hangingPunct="0"/>
            <a:r>
              <a:rPr lang="en-GB" sz="1800" dirty="0" err="1"/>
              <a:t>Penanganan</a:t>
            </a:r>
            <a:r>
              <a:rPr lang="en-GB" sz="1800" dirty="0"/>
              <a:t> </a:t>
            </a:r>
          </a:p>
          <a:p>
            <a:pPr algn="ctr" eaLnBrk="0" hangingPunct="0"/>
            <a:r>
              <a:rPr lang="en-GB" sz="1800" dirty="0" err="1"/>
              <a:t>Bahan</a:t>
            </a:r>
            <a:r>
              <a:rPr lang="en-GB" sz="1800" dirty="0"/>
              <a:t> Baku</a:t>
            </a:r>
          </a:p>
          <a:p>
            <a:pPr algn="ctr" eaLnBrk="0" hangingPunct="0"/>
            <a:r>
              <a:rPr lang="en-GB" sz="1800" dirty="0" err="1"/>
              <a:t>Rp</a:t>
            </a:r>
            <a:r>
              <a:rPr lang="en-GB" sz="1800" dirty="0"/>
              <a:t> 0</a:t>
            </a:r>
            <a:endParaRPr lang="en-US" sz="1800" dirty="0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H="1">
            <a:off x="2209800" y="28956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2895600" y="2895600"/>
            <a:ext cx="8382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3352800" y="2895600"/>
            <a:ext cx="30480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H="1">
            <a:off x="2590800" y="2590800"/>
            <a:ext cx="28194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5105400" y="2819400"/>
            <a:ext cx="9144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6400800" y="2819400"/>
            <a:ext cx="685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4191000" y="2133600"/>
            <a:ext cx="9906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4191000" y="2362200"/>
            <a:ext cx="1066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404" y="1785926"/>
            <a:ext cx="8382000" cy="44958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3200" dirty="0" smtClean="0">
                <a:latin typeface="+mj-lt"/>
              </a:rPr>
              <a:t>	     					</a:t>
            </a:r>
            <a:r>
              <a:rPr lang="en-GB" sz="3200" dirty="0" err="1" smtClean="0">
                <a:latin typeface="+mj-lt"/>
              </a:rPr>
              <a:t>Anggaran</a:t>
            </a:r>
            <a:r>
              <a:rPr lang="en-GB" sz="3200" dirty="0" smtClean="0">
                <a:latin typeface="+mj-lt"/>
              </a:rPr>
              <a:t> BOP </a:t>
            </a:r>
          </a:p>
          <a:p>
            <a:pPr eaLnBrk="1" hangingPunct="1">
              <a:buFontTx/>
              <a:buNone/>
            </a:pPr>
            <a:r>
              <a:rPr lang="en-GB" sz="3200" dirty="0" smtClean="0">
                <a:latin typeface="+mj-lt"/>
              </a:rPr>
              <a:t>						dept. </a:t>
            </a:r>
            <a:r>
              <a:rPr lang="en-GB" sz="3200" dirty="0" err="1" smtClean="0">
                <a:latin typeface="+mj-lt"/>
              </a:rPr>
              <a:t>produksi</a:t>
            </a:r>
            <a:r>
              <a:rPr lang="en-GB" sz="3200" dirty="0" smtClean="0">
                <a:latin typeface="+mj-lt"/>
              </a:rPr>
              <a:t> </a:t>
            </a:r>
          </a:p>
          <a:p>
            <a:pPr eaLnBrk="1" hangingPunct="1">
              <a:buFontTx/>
              <a:buNone/>
            </a:pPr>
            <a:r>
              <a:rPr lang="en-GB" sz="3200" dirty="0" smtClean="0">
                <a:latin typeface="+mj-lt"/>
              </a:rPr>
              <a:t>						</a:t>
            </a:r>
            <a:r>
              <a:rPr lang="en-GB" sz="3200" dirty="0" err="1" smtClean="0">
                <a:latin typeface="+mj-lt"/>
              </a:rPr>
              <a:t>Setelah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alokasi</a:t>
            </a:r>
            <a:r>
              <a:rPr lang="en-GB" sz="3200" dirty="0" smtClean="0">
                <a:latin typeface="+mj-lt"/>
              </a:rPr>
              <a:t> </a:t>
            </a:r>
          </a:p>
          <a:p>
            <a:pPr eaLnBrk="1" hangingPunct="1">
              <a:buFontTx/>
              <a:buNone/>
            </a:pPr>
            <a:r>
              <a:rPr lang="en-GB" sz="3200" dirty="0" smtClean="0">
                <a:latin typeface="+mj-lt"/>
              </a:rPr>
              <a:t>						</a:t>
            </a:r>
            <a:r>
              <a:rPr lang="en-GB" sz="3200" dirty="0" err="1" smtClean="0">
                <a:latin typeface="+mj-lt"/>
              </a:rPr>
              <a:t>biaya</a:t>
            </a:r>
            <a:r>
              <a:rPr lang="en-GB" sz="3200" dirty="0" smtClean="0">
                <a:latin typeface="+mj-lt"/>
              </a:rPr>
              <a:t> dept. </a:t>
            </a:r>
            <a:r>
              <a:rPr lang="en-GB" sz="3200" dirty="0" err="1" smtClean="0">
                <a:latin typeface="+mj-lt"/>
              </a:rPr>
              <a:t>jasa</a:t>
            </a:r>
            <a:endParaRPr lang="en-GB" sz="3200" dirty="0" smtClean="0">
              <a:latin typeface="+mj-lt"/>
            </a:endParaRPr>
          </a:p>
          <a:p>
            <a:pPr eaLnBrk="1" hangingPunct="1">
              <a:buFontTx/>
              <a:buNone/>
            </a:pPr>
            <a:r>
              <a:rPr lang="en-GB" sz="3200" dirty="0" err="1" smtClean="0">
                <a:latin typeface="+mj-lt"/>
              </a:rPr>
              <a:t>Tarif</a:t>
            </a:r>
            <a:r>
              <a:rPr lang="en-GB" sz="3200" dirty="0" smtClean="0">
                <a:latin typeface="+mj-lt"/>
              </a:rPr>
              <a:t> Overhead </a:t>
            </a:r>
            <a:r>
              <a:rPr lang="en-GB" sz="3200" dirty="0" err="1" smtClean="0">
                <a:latin typeface="+mj-lt"/>
              </a:rPr>
              <a:t>Pabrik</a:t>
            </a:r>
            <a:r>
              <a:rPr lang="en-GB" sz="3200" dirty="0" smtClean="0">
                <a:latin typeface="+mj-lt"/>
              </a:rPr>
              <a:t> = ------------------------</a:t>
            </a:r>
          </a:p>
          <a:p>
            <a:pPr eaLnBrk="1" hangingPunct="1">
              <a:buFontTx/>
              <a:buNone/>
            </a:pPr>
            <a:r>
              <a:rPr lang="en-GB" sz="3200" dirty="0" smtClean="0">
                <a:latin typeface="+mj-lt"/>
              </a:rPr>
              <a:t>          			    </a:t>
            </a:r>
            <a:r>
              <a:rPr lang="id-ID" sz="3200" dirty="0" smtClean="0">
                <a:latin typeface="+mj-lt"/>
              </a:rPr>
              <a:t>   Kapasitas Normal  </a:t>
            </a:r>
          </a:p>
          <a:p>
            <a:pPr eaLnBrk="1" hangingPunct="1">
              <a:buFontTx/>
              <a:buNone/>
            </a:pPr>
            <a:r>
              <a:rPr lang="id-ID" sz="3200" dirty="0" smtClean="0">
                <a:latin typeface="+mj-lt"/>
              </a:rPr>
              <a:t>                                        Unit Driver</a:t>
            </a:r>
            <a:endParaRPr lang="en-US" sz="32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28736"/>
            <a:ext cx="8382000" cy="1409704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Tabel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5</a:t>
            </a:r>
            <a:r>
              <a:rPr lang="id-ID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.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9</a:t>
            </a:r>
            <a:r>
              <a:rPr lang="id-ID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/>
            </a:r>
            <a:br>
              <a:rPr lang="id-ID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</a:br>
            <a:r>
              <a:rPr lang="id-ID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PT Perabot Jepara Cabang Pekanbaru</a:t>
            </a:r>
            <a:br>
              <a:rPr lang="id-ID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</a:b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Perhitungan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Tarif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Biaya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Overhead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Pabrik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/>
            </a:r>
            <a:br>
              <a:rPr lang="en-GB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</a:b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</a:rPr>
              <a:t>Diasumsikan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</a:rPr>
              <a:t>Metode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</a:rPr>
              <a:t>Alokasi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</a:rPr>
              <a:t>Aljabar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</a:rPr>
              <a:t>Digunakan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)</a:t>
            </a:r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62675" name="Group 211"/>
          <p:cNvGraphicFramePr>
            <a:graphicFrameLocks noGrp="1"/>
          </p:cNvGraphicFramePr>
          <p:nvPr/>
        </p:nvGraphicFramePr>
        <p:xfrm>
          <a:off x="457200" y="2947820"/>
          <a:ext cx="7758138" cy="3767328"/>
        </p:xfrm>
        <a:graphic>
          <a:graphicData uri="http://schemas.openxmlformats.org/drawingml/2006/table">
            <a:tbl>
              <a:tblPr/>
              <a:tblGrid>
                <a:gridCol w="2471726"/>
                <a:gridCol w="1928826"/>
                <a:gridCol w="1714512"/>
                <a:gridCol w="1643074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Dept.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Produksi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9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Pemotongan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Perakitan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Penyelesaian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BOP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setelah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alokasi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BOP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tetap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BOP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variabel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35.240.551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17.350.000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17.890.551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36.918.110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18.800.000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18.118.110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40.841.339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19.900.000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20.941.339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-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Normal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300.000 JM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150.000 JKL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200.000 JM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Tarif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BOP Total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Tarif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BOP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Tetap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Tarif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BOP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Variabel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117,47/JM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57,83/JM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59,64/JM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246,12/JKL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125,33/JKL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120,79/JKL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204,21/JM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99,50/JM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104,71/JM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00234"/>
            <a:ext cx="8229600" cy="4800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+mj-lt"/>
              </a:rPr>
              <a:t>					</a:t>
            </a:r>
            <a:r>
              <a:rPr lang="en-GB" sz="2800" dirty="0" err="1" smtClean="0">
                <a:latin typeface="+mj-lt"/>
              </a:rPr>
              <a:t>Produk</a:t>
            </a:r>
            <a:r>
              <a:rPr lang="en-GB" sz="2800" dirty="0" smtClean="0">
                <a:latin typeface="+mj-lt"/>
              </a:rPr>
              <a:t> A		</a:t>
            </a:r>
            <a:r>
              <a:rPr lang="en-GB" sz="2800" dirty="0" err="1" smtClean="0">
                <a:latin typeface="+mj-lt"/>
              </a:rPr>
              <a:t>Produk</a:t>
            </a:r>
            <a:r>
              <a:rPr lang="en-GB" sz="2800" dirty="0" smtClean="0">
                <a:latin typeface="+mj-lt"/>
              </a:rPr>
              <a:t> 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+mj-lt"/>
              </a:rPr>
              <a:t>BBBL 	            </a:t>
            </a:r>
            <a:r>
              <a:rPr lang="id-ID" sz="2800" dirty="0" smtClean="0">
                <a:latin typeface="+mj-lt"/>
              </a:rPr>
              <a:t>         </a:t>
            </a:r>
            <a:r>
              <a:rPr lang="en-GB" sz="2800" dirty="0" smtClean="0">
                <a:latin typeface="+mj-lt"/>
              </a:rPr>
              <a:t>Rp20.000.000	  Rp15.000.000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+mj-lt"/>
              </a:rPr>
              <a:t>BTKL 		  </a:t>
            </a:r>
            <a:r>
              <a:rPr lang="id-ID" sz="2800" dirty="0" smtClean="0">
                <a:latin typeface="+mj-lt"/>
              </a:rPr>
              <a:t>         </a:t>
            </a:r>
            <a:r>
              <a:rPr lang="en-GB" sz="2800" dirty="0" smtClean="0">
                <a:latin typeface="+mj-lt"/>
              </a:rPr>
              <a:t>Rp18.000.000	  Rp17.000.000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+mj-lt"/>
              </a:rPr>
              <a:t>Dept. </a:t>
            </a:r>
            <a:r>
              <a:rPr lang="en-GB" sz="2800" dirty="0" err="1" smtClean="0">
                <a:latin typeface="+mj-lt"/>
              </a:rPr>
              <a:t>Pemotongan</a:t>
            </a:r>
            <a:r>
              <a:rPr lang="en-GB" sz="2800" dirty="0" smtClean="0">
                <a:latin typeface="+mj-lt"/>
              </a:rPr>
              <a:t>       200.000 JM	      120.000 JM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+mj-lt"/>
              </a:rPr>
              <a:t>Dept. </a:t>
            </a:r>
            <a:r>
              <a:rPr lang="en-GB" sz="2800" dirty="0" err="1" smtClean="0">
                <a:latin typeface="+mj-lt"/>
              </a:rPr>
              <a:t>Perakitan</a:t>
            </a:r>
            <a:r>
              <a:rPr lang="en-GB" sz="2800" dirty="0" smtClean="0">
                <a:latin typeface="+mj-lt"/>
              </a:rPr>
              <a:t>   	       70.000 JKL	    </a:t>
            </a:r>
            <a:r>
              <a:rPr lang="id-ID" sz="2800" dirty="0" smtClean="0"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   50.000 JKL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+mj-lt"/>
              </a:rPr>
              <a:t>Dept. </a:t>
            </a:r>
            <a:r>
              <a:rPr lang="en-GB" sz="2800" dirty="0" err="1" smtClean="0">
                <a:latin typeface="+mj-lt"/>
              </a:rPr>
              <a:t>penyelesaian</a:t>
            </a:r>
            <a:r>
              <a:rPr lang="en-GB" sz="2800" dirty="0" smtClean="0">
                <a:latin typeface="+mj-lt"/>
              </a:rPr>
              <a:t>     150.000 JM	      100.000 JM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err="1" smtClean="0">
                <a:latin typeface="+mj-lt"/>
              </a:rPr>
              <a:t>Produksi</a:t>
            </a:r>
            <a:r>
              <a:rPr lang="en-GB" sz="2800" dirty="0" smtClean="0">
                <a:latin typeface="+mj-lt"/>
              </a:rPr>
              <a:t>		</a:t>
            </a:r>
            <a:r>
              <a:rPr lang="id-ID" sz="2800" dirty="0" smtClean="0"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      10.000 unit	       10.000 unit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err="1" smtClean="0">
                <a:latin typeface="+mj-lt"/>
              </a:rPr>
              <a:t>Hitung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biaya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produksi</a:t>
            </a:r>
            <a:r>
              <a:rPr lang="en-GB" sz="2800" dirty="0" smtClean="0">
                <a:latin typeface="+mj-lt"/>
              </a:rPr>
              <a:t>  per unit </a:t>
            </a:r>
            <a:r>
              <a:rPr lang="en-GB" sz="2800" dirty="0" err="1" smtClean="0">
                <a:latin typeface="+mj-lt"/>
              </a:rPr>
              <a:t>untuk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produk</a:t>
            </a:r>
            <a:r>
              <a:rPr lang="en-GB" sz="2800" dirty="0" smtClean="0">
                <a:latin typeface="+mj-lt"/>
              </a:rPr>
              <a:t> A </a:t>
            </a:r>
            <a:r>
              <a:rPr lang="en-GB" sz="2800" dirty="0" err="1" smtClean="0">
                <a:latin typeface="+mj-lt"/>
              </a:rPr>
              <a:t>dan</a:t>
            </a:r>
            <a:r>
              <a:rPr lang="en-GB" sz="2800" dirty="0" smtClean="0">
                <a:latin typeface="+mj-lt"/>
              </a:rPr>
              <a:t>  </a:t>
            </a:r>
            <a:r>
              <a:rPr lang="en-GB" sz="2800" dirty="0" err="1" smtClean="0">
                <a:latin typeface="+mj-lt"/>
              </a:rPr>
              <a:t>produk</a:t>
            </a:r>
            <a:r>
              <a:rPr lang="en-GB" sz="2800" dirty="0" smtClean="0">
                <a:latin typeface="+mj-lt"/>
              </a:rPr>
              <a:t> B </a:t>
            </a:r>
            <a:r>
              <a:rPr lang="en-GB" sz="2800" dirty="0" err="1" smtClean="0">
                <a:latin typeface="+mj-lt"/>
              </a:rPr>
              <a:t>dengan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menggunakan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tarif</a:t>
            </a:r>
            <a:r>
              <a:rPr lang="en-GB" sz="2800" dirty="0" smtClean="0">
                <a:latin typeface="+mj-lt"/>
              </a:rPr>
              <a:t> BOP - </a:t>
            </a:r>
            <a:r>
              <a:rPr lang="id-ID" sz="2800" dirty="0" smtClean="0">
                <a:latin typeface="+mj-lt"/>
              </a:rPr>
              <a:t> Metode </a:t>
            </a:r>
            <a:r>
              <a:rPr lang="en-GB" sz="2800" dirty="0" err="1" smtClean="0">
                <a:latin typeface="+mj-lt"/>
              </a:rPr>
              <a:t>Aljabar</a:t>
            </a:r>
            <a:r>
              <a:rPr lang="en-GB" sz="2800" dirty="0" smtClean="0">
                <a:latin typeface="+mj-lt"/>
              </a:rPr>
              <a:t>.</a:t>
            </a:r>
            <a:endParaRPr lang="en-US" sz="2800" dirty="0" smtClean="0">
              <a:latin typeface="+mj-lt"/>
            </a:endParaRP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762000" y="304800"/>
            <a:ext cx="68103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err="1">
                <a:solidFill>
                  <a:srgbClr val="0070C0"/>
                </a:solidFill>
                <a:latin typeface="+mj-lt"/>
                <a:cs typeface="Calibri" pitchFamily="34" charset="0"/>
              </a:rPr>
              <a:t>Langkah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Calibri" pitchFamily="34" charset="0"/>
              </a:rPr>
              <a:t> </a:t>
            </a:r>
            <a:r>
              <a:rPr lang="id-ID" sz="3200" b="1" dirty="0">
                <a:solidFill>
                  <a:srgbClr val="0070C0"/>
                </a:solidFill>
                <a:latin typeface="+mj-lt"/>
                <a:cs typeface="Calibri" pitchFamily="34" charset="0"/>
              </a:rPr>
              <a:t>7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Calibri" pitchFamily="34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cs typeface="Calibri" pitchFamily="34" charset="0"/>
              </a:rPr>
              <a:t>Perhitungan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cs typeface="Calibri" pitchFamily="34" charset="0"/>
              </a:rPr>
              <a:t>Harga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cs typeface="Calibri" pitchFamily="34" charset="0"/>
              </a:rPr>
              <a:t>Pokok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Calibri" pitchFamily="34" charset="0"/>
              </a:rPr>
              <a:t> </a:t>
            </a:r>
            <a:endParaRPr lang="id-ID" sz="3200" b="1" dirty="0" smtClean="0">
              <a:solidFill>
                <a:srgbClr val="0070C0"/>
              </a:solidFill>
              <a:latin typeface="+mj-lt"/>
              <a:cs typeface="Calibri" pitchFamily="34" charset="0"/>
            </a:endParaRPr>
          </a:p>
          <a:p>
            <a:pPr eaLnBrk="0" hangingPunct="0"/>
            <a:r>
              <a:rPr lang="id-ID" sz="3200" b="1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                  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Produk</a:t>
            </a:r>
            <a:endParaRPr lang="en-US" sz="3200" b="1" dirty="0">
              <a:solidFill>
                <a:srgbClr val="0070C0"/>
              </a:solidFill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60198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+mj-lt"/>
              </a:rPr>
              <a:t>					</a:t>
            </a:r>
            <a:r>
              <a:rPr lang="en-GB" sz="2000" dirty="0" err="1" smtClean="0">
                <a:latin typeface="+mj-lt"/>
              </a:rPr>
              <a:t>Produk</a:t>
            </a:r>
            <a:r>
              <a:rPr lang="en-GB" sz="2000" dirty="0" smtClean="0">
                <a:latin typeface="+mj-lt"/>
              </a:rPr>
              <a:t> A	    </a:t>
            </a:r>
            <a:r>
              <a:rPr lang="en-GB" sz="2000" dirty="0" err="1" smtClean="0">
                <a:latin typeface="+mj-lt"/>
              </a:rPr>
              <a:t>Produk</a:t>
            </a:r>
            <a:r>
              <a:rPr lang="en-GB" sz="2000" dirty="0" smtClean="0">
                <a:latin typeface="+mj-lt"/>
              </a:rPr>
              <a:t> B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err="1" smtClean="0">
                <a:latin typeface="+mj-lt"/>
              </a:rPr>
              <a:t>Biaya</a:t>
            </a:r>
            <a:r>
              <a:rPr lang="en-GB" sz="2000" dirty="0" smtClean="0">
                <a:latin typeface="+mj-lt"/>
              </a:rPr>
              <a:t> BBBL 		       Rp20.000.000	Rp15.000.000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+mj-lt"/>
              </a:rPr>
              <a:t>BTKL 			      </a:t>
            </a:r>
            <a:r>
              <a:rPr lang="id-ID" sz="2000" dirty="0" smtClean="0">
                <a:latin typeface="+mj-lt"/>
              </a:rPr>
              <a:t>     </a:t>
            </a:r>
            <a:r>
              <a:rPr lang="en-GB" sz="2000" dirty="0" smtClean="0">
                <a:latin typeface="+mj-lt"/>
              </a:rPr>
              <a:t>18.000.000	    17.000.000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+mj-lt"/>
              </a:rPr>
              <a:t>BOP: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err="1" smtClean="0">
                <a:latin typeface="+mj-lt"/>
              </a:rPr>
              <a:t>Departemen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Pemotongan</a:t>
            </a:r>
            <a:r>
              <a:rPr lang="en-GB" sz="2000" dirty="0" smtClean="0">
                <a:latin typeface="+mj-lt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+mj-lt"/>
              </a:rPr>
              <a:t>200.000 JM x </a:t>
            </a:r>
            <a:r>
              <a:rPr lang="en-GB" sz="2000" dirty="0" err="1" smtClean="0">
                <a:latin typeface="+mj-lt"/>
              </a:rPr>
              <a:t>Rp</a:t>
            </a:r>
            <a:r>
              <a:rPr lang="en-GB" sz="2000" dirty="0" smtClean="0">
                <a:latin typeface="+mj-lt"/>
              </a:rPr>
              <a:t> 117,47             23.494.000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+mj-lt"/>
              </a:rPr>
              <a:t>120.000 JM x </a:t>
            </a:r>
            <a:r>
              <a:rPr lang="en-GB" sz="2000" dirty="0" err="1" smtClean="0">
                <a:latin typeface="+mj-lt"/>
              </a:rPr>
              <a:t>Rp</a:t>
            </a:r>
            <a:r>
              <a:rPr lang="en-GB" sz="2000" dirty="0" smtClean="0">
                <a:latin typeface="+mj-lt"/>
              </a:rPr>
              <a:t> 117,47			    </a:t>
            </a:r>
            <a:r>
              <a:rPr lang="id-ID" sz="2000" dirty="0" smtClean="0">
                <a:latin typeface="+mj-lt"/>
              </a:rPr>
              <a:t>             </a:t>
            </a:r>
            <a:r>
              <a:rPr lang="en-GB" sz="2000" dirty="0" smtClean="0">
                <a:latin typeface="+mj-lt"/>
              </a:rPr>
              <a:t>14.096.400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err="1" smtClean="0">
                <a:latin typeface="+mj-lt"/>
              </a:rPr>
              <a:t>Departemen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Perakitan</a:t>
            </a:r>
            <a:r>
              <a:rPr lang="en-GB" sz="2000" dirty="0" smtClean="0">
                <a:latin typeface="+mj-lt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+mj-lt"/>
              </a:rPr>
              <a:t>70.000 JKL x </a:t>
            </a:r>
            <a:r>
              <a:rPr lang="en-GB" sz="2000" dirty="0" err="1" smtClean="0">
                <a:latin typeface="+mj-lt"/>
              </a:rPr>
              <a:t>Rp</a:t>
            </a:r>
            <a:r>
              <a:rPr lang="en-GB" sz="2000" dirty="0" smtClean="0">
                <a:latin typeface="+mj-lt"/>
              </a:rPr>
              <a:t> 246,12		17.228.400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+mj-lt"/>
              </a:rPr>
              <a:t>50.000 </a:t>
            </a:r>
            <a:r>
              <a:rPr lang="en-GB" sz="2000" dirty="0" err="1" smtClean="0">
                <a:latin typeface="+mj-lt"/>
              </a:rPr>
              <a:t>JKLx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Rp</a:t>
            </a:r>
            <a:r>
              <a:rPr lang="en-GB" sz="2000" dirty="0" smtClean="0">
                <a:latin typeface="+mj-lt"/>
              </a:rPr>
              <a:t> 246,12				    12.306.000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err="1" smtClean="0">
                <a:latin typeface="+mj-lt"/>
              </a:rPr>
              <a:t>Departemen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Penyelesaian</a:t>
            </a:r>
            <a:r>
              <a:rPr lang="en-GB" sz="2000" dirty="0" smtClean="0">
                <a:latin typeface="+mj-lt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+mj-lt"/>
              </a:rPr>
              <a:t>150.000 JM x </a:t>
            </a:r>
            <a:r>
              <a:rPr lang="en-GB" sz="2000" dirty="0" err="1" smtClean="0">
                <a:latin typeface="+mj-lt"/>
              </a:rPr>
              <a:t>Rp</a:t>
            </a:r>
            <a:r>
              <a:rPr lang="en-GB" sz="2000" dirty="0" smtClean="0">
                <a:latin typeface="+mj-lt"/>
              </a:rPr>
              <a:t> 204,21       	30.631.500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+mj-lt"/>
              </a:rPr>
              <a:t>100.000 JM x </a:t>
            </a:r>
            <a:r>
              <a:rPr lang="en-GB" sz="2000" dirty="0" err="1" smtClean="0">
                <a:latin typeface="+mj-lt"/>
              </a:rPr>
              <a:t>Rp</a:t>
            </a:r>
            <a:r>
              <a:rPr lang="en-GB" sz="2000" dirty="0" smtClean="0">
                <a:latin typeface="+mj-lt"/>
              </a:rPr>
              <a:t> 204,21			     </a:t>
            </a:r>
            <a:r>
              <a:rPr lang="id-ID" sz="2000" dirty="0" smtClean="0">
                <a:latin typeface="+mj-lt"/>
              </a:rPr>
              <a:t>            </a:t>
            </a:r>
            <a:r>
              <a:rPr lang="en-GB" sz="2000" dirty="0" smtClean="0">
                <a:latin typeface="+mj-lt"/>
              </a:rPr>
              <a:t>20.421.000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+mj-lt"/>
              </a:rPr>
              <a:t>				         -------------------         ------------------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+mj-lt"/>
              </a:rPr>
              <a:t>Total			      </a:t>
            </a:r>
            <a:r>
              <a:rPr lang="id-ID" sz="2000" dirty="0" smtClean="0"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Rp109.353.900   </a:t>
            </a:r>
            <a:r>
              <a:rPr lang="id-ID" sz="2000" dirty="0" smtClean="0"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  </a:t>
            </a:r>
            <a:r>
              <a:rPr lang="id-ID" sz="2000" dirty="0" smtClean="0">
                <a:latin typeface="+mj-lt"/>
              </a:rPr>
              <a:t>  </a:t>
            </a:r>
            <a:r>
              <a:rPr lang="en-GB" sz="2000" dirty="0" smtClean="0">
                <a:latin typeface="+mj-lt"/>
              </a:rPr>
              <a:t> Rp78.823.400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err="1" smtClean="0">
                <a:latin typeface="+mj-lt"/>
              </a:rPr>
              <a:t>Produksi</a:t>
            </a:r>
            <a:r>
              <a:rPr lang="en-GB" sz="2000" dirty="0" smtClean="0">
                <a:latin typeface="+mj-lt"/>
              </a:rPr>
              <a:t>			 </a:t>
            </a:r>
            <a:r>
              <a:rPr lang="id-ID" sz="2000" dirty="0" smtClean="0">
                <a:latin typeface="+mj-lt"/>
              </a:rPr>
              <a:t>             </a:t>
            </a:r>
            <a:r>
              <a:rPr lang="en-GB" sz="2000" dirty="0" smtClean="0">
                <a:latin typeface="+mj-lt"/>
              </a:rPr>
              <a:t>10.000 unit	      10.000 unit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err="1" smtClean="0">
                <a:latin typeface="+mj-lt"/>
              </a:rPr>
              <a:t>Biaya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produksi</a:t>
            </a:r>
            <a:r>
              <a:rPr lang="en-GB" sz="2000" dirty="0" smtClean="0">
                <a:latin typeface="+mj-lt"/>
              </a:rPr>
              <a:t> per unit	      </a:t>
            </a:r>
            <a:r>
              <a:rPr lang="id-ID" sz="2000" dirty="0" smtClean="0">
                <a:latin typeface="+mj-lt"/>
              </a:rPr>
              <a:t>          </a:t>
            </a:r>
            <a:r>
              <a:rPr lang="en-GB" sz="2000" dirty="0" smtClean="0">
                <a:latin typeface="+mj-lt"/>
              </a:rPr>
              <a:t>Rp10.935    </a:t>
            </a:r>
            <a:r>
              <a:rPr lang="id-ID" sz="2000" dirty="0" smtClean="0">
                <a:latin typeface="+mj-lt"/>
              </a:rPr>
              <a:t>            </a:t>
            </a:r>
            <a:r>
              <a:rPr lang="en-GB" sz="2000" dirty="0" smtClean="0">
                <a:latin typeface="+mj-lt"/>
              </a:rPr>
              <a:t>  Rp7.882</a:t>
            </a:r>
            <a:endParaRPr lang="en-US" sz="2000" dirty="0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91136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Jawab</a:t>
            </a:r>
            <a:r>
              <a:rPr lang="en-GB" sz="2800" b="1" dirty="0" smtClean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200" b="1" dirty="0" err="1" smtClean="0">
                <a:latin typeface="+mj-lt"/>
                <a:cs typeface="Calibri" pitchFamily="34" charset="0"/>
              </a:rPr>
              <a:t>Tujuan</a:t>
            </a:r>
            <a:r>
              <a:rPr lang="en-US" sz="3200" b="1" dirty="0" smtClean="0">
                <a:latin typeface="+mj-lt"/>
                <a:cs typeface="Calibri" pitchFamily="34" charset="0"/>
              </a:rPr>
              <a:t> 7: </a:t>
            </a:r>
            <a:r>
              <a:rPr lang="en-US" sz="3200" b="1" dirty="0" err="1" smtClean="0">
                <a:latin typeface="+mj-lt"/>
                <a:cs typeface="Calibri" pitchFamily="34" charset="0"/>
              </a:rPr>
              <a:t>Langkah-Langkah</a:t>
            </a:r>
            <a:r>
              <a:rPr lang="en-US" sz="3200" b="1" dirty="0" smtClean="0">
                <a:latin typeface="+mj-lt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+mj-lt"/>
                <a:cs typeface="Calibri" pitchFamily="34" charset="0"/>
              </a:rPr>
              <a:t>Perhitungan</a:t>
            </a:r>
            <a:r>
              <a:rPr lang="en-US" sz="3200" b="1" dirty="0" smtClean="0">
                <a:latin typeface="+mj-lt"/>
                <a:cs typeface="Calibri" pitchFamily="34" charset="0"/>
              </a:rPr>
              <a:t> BOP </a:t>
            </a:r>
            <a:r>
              <a:rPr lang="id-ID" sz="3200" b="1" dirty="0" smtClean="0">
                <a:latin typeface="+mj-lt"/>
                <a:cs typeface="Calibri" pitchFamily="34" charset="0"/>
              </a:rPr>
              <a:t>	         </a:t>
            </a:r>
            <a:br>
              <a:rPr lang="id-ID" sz="3200" b="1" dirty="0" smtClean="0">
                <a:latin typeface="+mj-lt"/>
                <a:cs typeface="Calibri" pitchFamily="34" charset="0"/>
              </a:rPr>
            </a:br>
            <a:r>
              <a:rPr lang="id-ID" sz="3200" b="1" dirty="0" smtClean="0">
                <a:latin typeface="+mj-lt"/>
                <a:cs typeface="Calibri" pitchFamily="34" charset="0"/>
              </a:rPr>
              <a:t>                </a:t>
            </a:r>
            <a:r>
              <a:rPr lang="en-US" sz="3200" b="1" dirty="0" err="1" smtClean="0">
                <a:latin typeface="+mj-lt"/>
                <a:cs typeface="Calibri" pitchFamily="34" charset="0"/>
              </a:rPr>
              <a:t>pada</a:t>
            </a:r>
            <a:r>
              <a:rPr lang="en-US" sz="3200" b="1" dirty="0" smtClean="0">
                <a:latin typeface="+mj-lt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+mj-lt"/>
                <a:cs typeface="Calibri" pitchFamily="34" charset="0"/>
              </a:rPr>
              <a:t>Akhir</a:t>
            </a:r>
            <a:r>
              <a:rPr lang="en-US" sz="3200" b="1" dirty="0" smtClean="0">
                <a:latin typeface="+mj-lt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+mj-lt"/>
                <a:cs typeface="Calibri" pitchFamily="34" charset="0"/>
              </a:rPr>
              <a:t>Periode</a:t>
            </a:r>
            <a:r>
              <a:rPr lang="en-US" sz="4000" b="1" dirty="0" smtClean="0"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600200"/>
            <a:ext cx="7400948" cy="475775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id-ID" sz="3000" dirty="0" smtClean="0">
                <a:latin typeface="+mj-lt"/>
                <a:cs typeface="Calibri" pitchFamily="34" charset="0"/>
              </a:rPr>
              <a:t>Mengidentifikasi biaya langsung dan biaya tidak langsung sesungguhnya untuk setiaap departemen</a:t>
            </a:r>
          </a:p>
          <a:p>
            <a:pPr eaLnBrk="1" hangingPunct="1">
              <a:lnSpc>
                <a:spcPct val="80000"/>
              </a:lnSpc>
            </a:pPr>
            <a:r>
              <a:rPr lang="id-ID" sz="3000" dirty="0" smtClean="0">
                <a:latin typeface="+mj-lt"/>
                <a:cs typeface="Calibri" pitchFamily="34" charset="0"/>
              </a:rPr>
              <a:t>Mengumpulkan data konsumsi cost driver sesungguhnya</a:t>
            </a:r>
          </a:p>
          <a:p>
            <a:pPr eaLnBrk="1" hangingPunct="1">
              <a:lnSpc>
                <a:spcPct val="80000"/>
              </a:lnSpc>
            </a:pPr>
            <a:r>
              <a:rPr lang="id-ID" sz="3000" dirty="0" smtClean="0">
                <a:latin typeface="+mj-lt"/>
                <a:cs typeface="Calibri" pitchFamily="34" charset="0"/>
              </a:rPr>
              <a:t>Mengalokasikan biaya tidak langsung sesungguhnya ke masing-masing departemen</a:t>
            </a:r>
          </a:p>
          <a:p>
            <a:pPr eaLnBrk="1" hangingPunct="1">
              <a:lnSpc>
                <a:spcPct val="80000"/>
              </a:lnSpc>
            </a:pPr>
            <a:r>
              <a:rPr lang="id-ID" sz="3000" dirty="0" smtClean="0">
                <a:latin typeface="+mj-lt"/>
                <a:cs typeface="Calibri" pitchFamily="34" charset="0"/>
              </a:rPr>
              <a:t>Mengalokasikan biaya departemen jasa sesungguhnya ke departemen produksi dengan menggunakan metode yang sama  dengan perhitungan tarif BOP pada awal periode</a:t>
            </a:r>
            <a:endParaRPr lang="en-GB" sz="3000" dirty="0" smtClean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08" y="1857364"/>
            <a:ext cx="6515088" cy="46482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GB" sz="2800" dirty="0" err="1" smtClean="0">
                <a:latin typeface="+mj-lt"/>
                <a:cs typeface="Calibri" pitchFamily="34" charset="0"/>
              </a:rPr>
              <a:t>Misalkan</a:t>
            </a:r>
            <a:r>
              <a:rPr lang="id-ID" sz="2800" dirty="0" smtClean="0">
                <a:latin typeface="+mj-lt"/>
                <a:cs typeface="Calibri" pitchFamily="34" charset="0"/>
              </a:rPr>
              <a:t> informasi yang diperoleh dari PT Perabot Jepara Cabang Pekanbaru sbb.:</a:t>
            </a:r>
          </a:p>
          <a:p>
            <a:pPr eaLnBrk="1" hangingPunct="1">
              <a:buFontTx/>
              <a:buNone/>
            </a:pPr>
            <a:r>
              <a:rPr lang="id-ID" sz="2800" dirty="0" smtClean="0">
                <a:latin typeface="+mj-lt"/>
                <a:cs typeface="Calibri" pitchFamily="34" charset="0"/>
              </a:rPr>
              <a:t>	</a:t>
            </a:r>
            <a:r>
              <a:rPr lang="en-GB" sz="2800" dirty="0" smtClean="0">
                <a:latin typeface="+mj-lt"/>
                <a:cs typeface="Calibri" pitchFamily="34" charset="0"/>
              </a:rPr>
              <a:t>BOP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sesungguhnya</a:t>
            </a:r>
            <a:r>
              <a:rPr lang="id-ID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smtClean="0">
                <a:latin typeface="+mj-lt"/>
                <a:cs typeface="Calibri" pitchFamily="34" charset="0"/>
              </a:rPr>
              <a:t> Dept.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Pemotongan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sebesar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Rp</a:t>
            </a:r>
            <a:r>
              <a:rPr lang="en-GB" sz="2800" dirty="0" smtClean="0">
                <a:latin typeface="+mj-lt"/>
                <a:cs typeface="Calibri" pitchFamily="34" charset="0"/>
              </a:rPr>
              <a:t> 45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juta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untuk</a:t>
            </a:r>
            <a:r>
              <a:rPr lang="en-GB" sz="2800" dirty="0" smtClean="0">
                <a:latin typeface="+mj-lt"/>
                <a:cs typeface="Calibri" pitchFamily="34" charset="0"/>
              </a:rPr>
              <a:t>  320.000 </a:t>
            </a:r>
            <a:r>
              <a:rPr lang="id-ID" sz="2800" dirty="0" smtClean="0">
                <a:latin typeface="+mj-lt"/>
                <a:cs typeface="Calibri" pitchFamily="34" charset="0"/>
              </a:rPr>
              <a:t>JM</a:t>
            </a:r>
            <a:r>
              <a:rPr lang="en-GB" sz="2800" dirty="0" smtClean="0">
                <a:latin typeface="+mj-lt"/>
                <a:cs typeface="Calibri" pitchFamily="34" charset="0"/>
              </a:rPr>
              <a:t>, Dept.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Perakitan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sebesar</a:t>
            </a:r>
            <a:r>
              <a:rPr lang="en-GB" sz="2800" dirty="0" smtClean="0">
                <a:latin typeface="+mj-lt"/>
                <a:cs typeface="Calibri" pitchFamily="34" charset="0"/>
              </a:rPr>
              <a:t> 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Rp</a:t>
            </a:r>
            <a:r>
              <a:rPr lang="en-GB" sz="2800" dirty="0" smtClean="0">
                <a:latin typeface="+mj-lt"/>
                <a:cs typeface="Calibri" pitchFamily="34" charset="0"/>
              </a:rPr>
              <a:t> 30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juta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untuk</a:t>
            </a:r>
            <a:r>
              <a:rPr lang="en-GB" sz="2800" dirty="0" smtClean="0">
                <a:latin typeface="+mj-lt"/>
                <a:cs typeface="Calibri" pitchFamily="34" charset="0"/>
              </a:rPr>
              <a:t> 120.000 </a:t>
            </a:r>
            <a:r>
              <a:rPr lang="id-ID" sz="2800" dirty="0" smtClean="0">
                <a:latin typeface="+mj-lt"/>
                <a:cs typeface="Calibri" pitchFamily="34" charset="0"/>
              </a:rPr>
              <a:t>JKL</a:t>
            </a:r>
            <a:r>
              <a:rPr lang="en-GB" sz="2800" dirty="0" smtClean="0">
                <a:latin typeface="+mj-lt"/>
                <a:cs typeface="Calibri" pitchFamily="34" charset="0"/>
              </a:rPr>
              <a:t>,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dan</a:t>
            </a:r>
            <a:r>
              <a:rPr lang="en-GB" sz="2800" dirty="0" smtClean="0">
                <a:latin typeface="+mj-lt"/>
                <a:cs typeface="Calibri" pitchFamily="34" charset="0"/>
              </a:rPr>
              <a:t> Dept.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Penyelesaian</a:t>
            </a:r>
            <a:r>
              <a:rPr lang="en-GB" sz="2800" dirty="0" smtClean="0">
                <a:latin typeface="+mj-lt"/>
                <a:cs typeface="Calibri" pitchFamily="34" charset="0"/>
              </a:rPr>
              <a:t> 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sebesar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Rp</a:t>
            </a:r>
            <a:r>
              <a:rPr lang="en-GB" sz="2800" dirty="0" smtClean="0">
                <a:latin typeface="+mj-lt"/>
                <a:cs typeface="Calibri" pitchFamily="34" charset="0"/>
              </a:rPr>
              <a:t> 50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juta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untuk</a:t>
            </a:r>
            <a:r>
              <a:rPr lang="en-GB" sz="2800" dirty="0" smtClean="0">
                <a:latin typeface="+mj-lt"/>
                <a:cs typeface="Calibri" pitchFamily="34" charset="0"/>
              </a:rPr>
              <a:t>  250.000 </a:t>
            </a:r>
            <a:r>
              <a:rPr lang="id-ID" sz="2800" dirty="0" smtClean="0">
                <a:latin typeface="+mj-lt"/>
                <a:cs typeface="Calibri" pitchFamily="34" charset="0"/>
              </a:rPr>
              <a:t>JM</a:t>
            </a:r>
            <a:r>
              <a:rPr lang="en-GB" sz="2800" dirty="0" smtClean="0">
                <a:latin typeface="+mj-lt"/>
                <a:cs typeface="Calibri" pitchFamily="34" charset="0"/>
              </a:rPr>
              <a:t>. (</a:t>
            </a:r>
            <a:r>
              <a:rPr lang="en-GB" sz="2800" dirty="0" err="1" smtClean="0">
                <a:latin typeface="+mj-lt"/>
                <a:cs typeface="Calibri" pitchFamily="34" charset="0"/>
              </a:rPr>
              <a:t>Tarif</a:t>
            </a:r>
            <a:r>
              <a:rPr lang="en-GB" sz="2800" dirty="0" smtClean="0">
                <a:latin typeface="+mj-lt"/>
                <a:cs typeface="Calibri" pitchFamily="34" charset="0"/>
              </a:rPr>
              <a:t> BOP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dengan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metode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aljabar</a:t>
            </a:r>
            <a:r>
              <a:rPr lang="en-GB" sz="2800" dirty="0" smtClean="0">
                <a:latin typeface="+mj-lt"/>
                <a:cs typeface="Calibri" pitchFamily="34" charset="0"/>
              </a:rPr>
              <a:t>)</a:t>
            </a:r>
          </a:p>
          <a:p>
            <a:pPr eaLnBrk="1" hangingPunct="1"/>
            <a:r>
              <a:rPr lang="en-GB" sz="2800" dirty="0" err="1" smtClean="0">
                <a:latin typeface="+mj-lt"/>
                <a:cs typeface="Calibri" pitchFamily="34" charset="0"/>
              </a:rPr>
              <a:t>Buat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jurnal</a:t>
            </a:r>
            <a:r>
              <a:rPr lang="en-GB" sz="2800" dirty="0" smtClean="0">
                <a:latin typeface="+mj-lt"/>
                <a:cs typeface="Calibri" pitchFamily="34" charset="0"/>
              </a:rPr>
              <a:t> yang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berkaitan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dengan</a:t>
            </a:r>
            <a:r>
              <a:rPr lang="en-GB" sz="2800" dirty="0" smtClean="0">
                <a:latin typeface="+mj-lt"/>
                <a:cs typeface="Calibri" pitchFamily="34" charset="0"/>
              </a:rPr>
              <a:t> BOP</a:t>
            </a:r>
            <a:endParaRPr lang="en-US" sz="2800" dirty="0" smtClean="0">
              <a:latin typeface="+mj-lt"/>
              <a:cs typeface="Calibri" pitchFamily="34" charset="0"/>
            </a:endParaRPr>
          </a:p>
        </p:txBody>
      </p:sp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533400" y="381000"/>
            <a:ext cx="792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 dirty="0" err="1">
                <a:solidFill>
                  <a:srgbClr val="0070C0"/>
                </a:solidFill>
                <a:latin typeface="+mj-lt"/>
                <a:cs typeface="Calibri" pitchFamily="34" charset="0"/>
              </a:rPr>
              <a:t>Tujuan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Calibri" pitchFamily="34" charset="0"/>
              </a:rPr>
              <a:t> 8: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cs typeface="Calibri" pitchFamily="34" charset="0"/>
              </a:rPr>
              <a:t>Akuntansi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Calibri" pitchFamily="34" charset="0"/>
              </a:rPr>
              <a:t> BOP D</a:t>
            </a:r>
            <a:r>
              <a:rPr lang="id-ID" sz="3200" b="1" dirty="0">
                <a:solidFill>
                  <a:srgbClr val="0070C0"/>
                </a:solidFill>
                <a:latin typeface="+mj-lt"/>
                <a:cs typeface="Calibri" pitchFamily="34" charset="0"/>
              </a:rPr>
              <a:t>epartemen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204" y="1543056"/>
            <a:ext cx="8458200" cy="438627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err="1" smtClean="0">
                <a:latin typeface="+mj-lt"/>
                <a:cs typeface="Times New Roman" pitchFamily="18" charset="0"/>
              </a:rPr>
              <a:t>Mencatat</a:t>
            </a:r>
            <a:r>
              <a:rPr lang="en-US" dirty="0" smtClean="0">
                <a:latin typeface="+mj-lt"/>
                <a:cs typeface="Times New Roman" pitchFamily="18" charset="0"/>
              </a:rPr>
              <a:t> BOP </a:t>
            </a:r>
            <a:r>
              <a:rPr lang="en-US" dirty="0" err="1" smtClean="0">
                <a:latin typeface="+mj-lt"/>
                <a:cs typeface="Times New Roman" pitchFamily="18" charset="0"/>
              </a:rPr>
              <a:t>dibebankan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ke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produk</a:t>
            </a:r>
            <a:endParaRPr lang="en-GB" dirty="0" smtClean="0">
              <a:latin typeface="+mj-lt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latin typeface="+mj-lt"/>
                <a:cs typeface="Times New Roman" pitchFamily="18" charset="0"/>
              </a:rPr>
              <a:t>	</a:t>
            </a:r>
            <a:r>
              <a:rPr lang="en-US" dirty="0" err="1" smtClean="0">
                <a:latin typeface="+mj-lt"/>
                <a:cs typeface="Times New Roman" pitchFamily="18" charset="0"/>
              </a:rPr>
              <a:t>Persediaan</a:t>
            </a:r>
            <a:r>
              <a:rPr lang="en-US" dirty="0" smtClean="0">
                <a:latin typeface="+mj-lt"/>
                <a:cs typeface="Times New Roman" pitchFamily="18" charset="0"/>
              </a:rPr>
              <a:t> BDP</a:t>
            </a:r>
            <a:r>
              <a:rPr lang="en-GB" dirty="0" smtClean="0">
                <a:latin typeface="+mj-lt"/>
                <a:cs typeface="Times New Roman" pitchFamily="18" charset="0"/>
              </a:rPr>
              <a:t> – </a:t>
            </a:r>
            <a:r>
              <a:rPr lang="en-GB" dirty="0" err="1" smtClean="0">
                <a:latin typeface="+mj-lt"/>
                <a:cs typeface="Times New Roman" pitchFamily="18" charset="0"/>
              </a:rPr>
              <a:t>Pemotongan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</a:t>
            </a:r>
            <a:r>
              <a:rPr lang="en-GB" dirty="0" smtClean="0">
                <a:latin typeface="+mj-lt"/>
                <a:cs typeface="Times New Roman" pitchFamily="18" charset="0"/>
              </a:rPr>
              <a:t>  (320.000 x </a:t>
            </a:r>
            <a:r>
              <a:rPr lang="en-GB" dirty="0" err="1" smtClean="0">
                <a:latin typeface="+mj-lt"/>
                <a:cs typeface="Times New Roman" pitchFamily="18" charset="0"/>
              </a:rPr>
              <a:t>Rp</a:t>
            </a:r>
            <a:r>
              <a:rPr lang="en-GB" dirty="0" smtClean="0">
                <a:latin typeface="+mj-lt"/>
                <a:cs typeface="Times New Roman" pitchFamily="18" charset="0"/>
              </a:rPr>
              <a:t> 117,47)</a:t>
            </a:r>
            <a:r>
              <a:rPr lang="id-ID" dirty="0" smtClean="0">
                <a:latin typeface="+mj-lt"/>
                <a:cs typeface="Times New Roman" pitchFamily="18" charset="0"/>
              </a:rPr>
              <a:t>	</a:t>
            </a:r>
            <a:r>
              <a:rPr lang="en-GB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	    </a:t>
            </a:r>
            <a:r>
              <a:rPr lang="en-GB" dirty="0" smtClean="0">
                <a:latin typeface="+mj-lt"/>
                <a:cs typeface="Times New Roman" pitchFamily="18" charset="0"/>
              </a:rPr>
              <a:t>37.590.400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latin typeface="+mj-lt"/>
                <a:cs typeface="Times New Roman" pitchFamily="18" charset="0"/>
              </a:rPr>
              <a:t>	</a:t>
            </a:r>
            <a:r>
              <a:rPr lang="en-US" dirty="0" err="1" smtClean="0">
                <a:latin typeface="+mj-lt"/>
                <a:cs typeface="Times New Roman" pitchFamily="18" charset="0"/>
              </a:rPr>
              <a:t>Persediaan</a:t>
            </a:r>
            <a:r>
              <a:rPr lang="en-US" dirty="0" smtClean="0">
                <a:latin typeface="+mj-lt"/>
                <a:cs typeface="Times New Roman" pitchFamily="18" charset="0"/>
              </a:rPr>
              <a:t> BDP</a:t>
            </a:r>
            <a:r>
              <a:rPr lang="en-GB" dirty="0" smtClean="0">
                <a:latin typeface="+mj-lt"/>
                <a:cs typeface="Times New Roman" pitchFamily="18" charset="0"/>
              </a:rPr>
              <a:t> – </a:t>
            </a:r>
            <a:r>
              <a:rPr lang="en-GB" dirty="0" err="1" smtClean="0">
                <a:latin typeface="+mj-lt"/>
                <a:cs typeface="Times New Roman" pitchFamily="18" charset="0"/>
              </a:rPr>
              <a:t>Perakitan</a:t>
            </a:r>
            <a:r>
              <a:rPr lang="en-GB" dirty="0" smtClean="0">
                <a:latin typeface="+mj-lt"/>
                <a:cs typeface="Times New Roman" pitchFamily="18" charset="0"/>
              </a:rPr>
              <a:t>  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</a:t>
            </a:r>
            <a:r>
              <a:rPr lang="en-GB" dirty="0" smtClean="0">
                <a:latin typeface="+mj-lt"/>
                <a:cs typeface="Times New Roman" pitchFamily="18" charset="0"/>
              </a:rPr>
              <a:t>(120.000 x </a:t>
            </a:r>
            <a:r>
              <a:rPr lang="en-GB" dirty="0" err="1" smtClean="0">
                <a:latin typeface="+mj-lt"/>
                <a:cs typeface="Times New Roman" pitchFamily="18" charset="0"/>
              </a:rPr>
              <a:t>Rp</a:t>
            </a:r>
            <a:r>
              <a:rPr lang="en-GB" dirty="0" smtClean="0">
                <a:latin typeface="+mj-lt"/>
                <a:cs typeface="Times New Roman" pitchFamily="18" charset="0"/>
              </a:rPr>
              <a:t> 246,12)</a:t>
            </a:r>
            <a:r>
              <a:rPr lang="id-ID" dirty="0" smtClean="0">
                <a:latin typeface="+mj-lt"/>
                <a:cs typeface="Times New Roman" pitchFamily="18" charset="0"/>
              </a:rPr>
              <a:t>	</a:t>
            </a:r>
            <a:r>
              <a:rPr lang="en-GB" dirty="0" smtClean="0">
                <a:latin typeface="+mj-lt"/>
                <a:cs typeface="Times New Roman" pitchFamily="18" charset="0"/>
              </a:rPr>
              <a:t>  </a:t>
            </a:r>
            <a:r>
              <a:rPr lang="en-US" dirty="0" smtClean="0">
                <a:latin typeface="+mj-lt"/>
                <a:cs typeface="Times New Roman" pitchFamily="18" charset="0"/>
              </a:rPr>
              <a:t>	    </a:t>
            </a:r>
            <a:r>
              <a:rPr lang="en-GB" dirty="0" smtClean="0">
                <a:latin typeface="+mj-lt"/>
                <a:cs typeface="Times New Roman" pitchFamily="18" charset="0"/>
              </a:rPr>
              <a:t>29.534.400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latin typeface="+mj-lt"/>
                <a:cs typeface="Times New Roman" pitchFamily="18" charset="0"/>
              </a:rPr>
              <a:t>     </a:t>
            </a:r>
            <a:r>
              <a:rPr lang="en-US" dirty="0" err="1" smtClean="0">
                <a:latin typeface="+mj-lt"/>
                <a:cs typeface="Times New Roman" pitchFamily="18" charset="0"/>
              </a:rPr>
              <a:t>Persediaan</a:t>
            </a:r>
            <a:r>
              <a:rPr lang="en-US" dirty="0" smtClean="0">
                <a:latin typeface="+mj-lt"/>
                <a:cs typeface="Times New Roman" pitchFamily="18" charset="0"/>
              </a:rPr>
              <a:t> BDP</a:t>
            </a:r>
            <a:r>
              <a:rPr lang="en-GB" dirty="0" smtClean="0">
                <a:latin typeface="+mj-lt"/>
                <a:cs typeface="Times New Roman" pitchFamily="18" charset="0"/>
              </a:rPr>
              <a:t> – </a:t>
            </a:r>
            <a:r>
              <a:rPr lang="en-GB" dirty="0" err="1" smtClean="0">
                <a:latin typeface="+mj-lt"/>
                <a:cs typeface="Times New Roman" pitchFamily="18" charset="0"/>
              </a:rPr>
              <a:t>Penyelesaian</a:t>
            </a:r>
            <a:r>
              <a:rPr lang="en-GB" dirty="0" smtClean="0">
                <a:latin typeface="+mj-lt"/>
                <a:cs typeface="Times New Roman" pitchFamily="18" charset="0"/>
              </a:rPr>
              <a:t> 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</a:t>
            </a:r>
            <a:r>
              <a:rPr lang="en-GB" dirty="0" smtClean="0">
                <a:latin typeface="+mj-lt"/>
                <a:cs typeface="Times New Roman" pitchFamily="18" charset="0"/>
              </a:rPr>
              <a:t>(250.000 x </a:t>
            </a:r>
            <a:r>
              <a:rPr lang="en-GB" dirty="0" err="1" smtClean="0">
                <a:latin typeface="+mj-lt"/>
                <a:cs typeface="Times New Roman" pitchFamily="18" charset="0"/>
              </a:rPr>
              <a:t>Rp</a:t>
            </a:r>
            <a:r>
              <a:rPr lang="en-GB" dirty="0" smtClean="0">
                <a:latin typeface="+mj-lt"/>
                <a:cs typeface="Times New Roman" pitchFamily="18" charset="0"/>
              </a:rPr>
              <a:t> 204,21)  </a:t>
            </a:r>
            <a:r>
              <a:rPr lang="en-US" dirty="0" smtClean="0">
                <a:latin typeface="+mj-lt"/>
                <a:cs typeface="Times New Roman" pitchFamily="18" charset="0"/>
              </a:rPr>
              <a:t>   	    </a:t>
            </a:r>
            <a:r>
              <a:rPr lang="en-GB" dirty="0" smtClean="0">
                <a:latin typeface="+mj-lt"/>
                <a:cs typeface="Times New Roman" pitchFamily="18" charset="0"/>
              </a:rPr>
              <a:t>51.052.500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latin typeface="+mj-lt"/>
                <a:cs typeface="Times New Roman" pitchFamily="18" charset="0"/>
              </a:rPr>
              <a:t>	     </a:t>
            </a:r>
            <a:r>
              <a:rPr lang="en-US" dirty="0" smtClean="0">
                <a:latin typeface="+mj-lt"/>
                <a:cs typeface="Times New Roman" pitchFamily="18" charset="0"/>
              </a:rPr>
              <a:t>BOP </a:t>
            </a:r>
            <a:r>
              <a:rPr lang="en-GB" dirty="0" smtClean="0">
                <a:latin typeface="+mj-lt"/>
                <a:cs typeface="Times New Roman" pitchFamily="18" charset="0"/>
              </a:rPr>
              <a:t> – </a:t>
            </a:r>
            <a:r>
              <a:rPr lang="en-GB" dirty="0" err="1" smtClean="0">
                <a:latin typeface="+mj-lt"/>
                <a:cs typeface="Times New Roman" pitchFamily="18" charset="0"/>
              </a:rPr>
              <a:t>Pemotongan</a:t>
            </a:r>
            <a:r>
              <a:rPr lang="en-US" dirty="0" smtClean="0">
                <a:latin typeface="+mj-lt"/>
                <a:cs typeface="Times New Roman" pitchFamily="18" charset="0"/>
              </a:rPr>
              <a:t>   			37.590.400</a:t>
            </a:r>
            <a:endParaRPr lang="en-GB" dirty="0" smtClean="0">
              <a:latin typeface="+mj-lt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latin typeface="+mj-lt"/>
                <a:cs typeface="Times New Roman" pitchFamily="18" charset="0"/>
              </a:rPr>
              <a:t>	     </a:t>
            </a:r>
            <a:r>
              <a:rPr lang="en-US" dirty="0" smtClean="0">
                <a:latin typeface="+mj-lt"/>
                <a:cs typeface="Times New Roman" pitchFamily="18" charset="0"/>
              </a:rPr>
              <a:t>BOP </a:t>
            </a:r>
            <a:r>
              <a:rPr lang="en-GB" dirty="0" smtClean="0">
                <a:latin typeface="+mj-lt"/>
                <a:cs typeface="Times New Roman" pitchFamily="18" charset="0"/>
              </a:rPr>
              <a:t> – </a:t>
            </a:r>
            <a:r>
              <a:rPr lang="en-GB" dirty="0" err="1" smtClean="0">
                <a:latin typeface="+mj-lt"/>
                <a:cs typeface="Times New Roman" pitchFamily="18" charset="0"/>
              </a:rPr>
              <a:t>Perakitan</a:t>
            </a:r>
            <a:r>
              <a:rPr lang="en-US" dirty="0" smtClean="0">
                <a:latin typeface="+mj-lt"/>
                <a:cs typeface="Times New Roman" pitchFamily="18" charset="0"/>
              </a:rPr>
              <a:t>           			</a:t>
            </a:r>
            <a:r>
              <a:rPr lang="en-GB" dirty="0" smtClean="0">
                <a:latin typeface="+mj-lt"/>
                <a:cs typeface="Times New Roman" pitchFamily="18" charset="0"/>
              </a:rPr>
              <a:t>29.534.400   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latin typeface="+mj-lt"/>
                <a:cs typeface="Times New Roman" pitchFamily="18" charset="0"/>
              </a:rPr>
              <a:t>	     </a:t>
            </a:r>
            <a:r>
              <a:rPr lang="en-US" dirty="0" smtClean="0">
                <a:latin typeface="+mj-lt"/>
                <a:cs typeface="Times New Roman" pitchFamily="18" charset="0"/>
              </a:rPr>
              <a:t>BOP  </a:t>
            </a:r>
            <a:r>
              <a:rPr lang="en-GB" dirty="0" smtClean="0">
                <a:latin typeface="+mj-lt"/>
                <a:cs typeface="Times New Roman" pitchFamily="18" charset="0"/>
              </a:rPr>
              <a:t>– </a:t>
            </a:r>
            <a:r>
              <a:rPr lang="en-GB" dirty="0" err="1" smtClean="0">
                <a:latin typeface="+mj-lt"/>
                <a:cs typeface="Times New Roman" pitchFamily="18" charset="0"/>
              </a:rPr>
              <a:t>Penyelesaian</a:t>
            </a:r>
            <a:r>
              <a:rPr lang="en-US" dirty="0" smtClean="0">
                <a:latin typeface="+mj-lt"/>
                <a:cs typeface="Times New Roman" pitchFamily="18" charset="0"/>
              </a:rPr>
              <a:t> 			</a:t>
            </a:r>
            <a:r>
              <a:rPr lang="id-ID" dirty="0" smtClean="0">
                <a:latin typeface="+mj-lt"/>
                <a:cs typeface="Times New Roman" pitchFamily="18" charset="0"/>
              </a:rPr>
              <a:t>	</a:t>
            </a:r>
            <a:r>
              <a:rPr lang="en-GB" dirty="0" smtClean="0">
                <a:latin typeface="+mj-lt"/>
                <a:cs typeface="Times New Roman" pitchFamily="18" charset="0"/>
              </a:rPr>
              <a:t>51.052.500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latin typeface="+mj-lt"/>
                <a:cs typeface="Times New Roman" pitchFamily="18" charset="0"/>
              </a:rPr>
              <a:t>	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24" y="6072206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cs typeface="Times New Roman" pitchFamily="18" charset="0"/>
              </a:rPr>
              <a:t>BOP </a:t>
            </a:r>
            <a:r>
              <a:rPr lang="en-GB" sz="2400" i="1" dirty="0" err="1" smtClean="0">
                <a:cs typeface="Times New Roman" pitchFamily="18" charset="0"/>
              </a:rPr>
              <a:t>Dibebankan</a:t>
            </a:r>
            <a:r>
              <a:rPr lang="en-GB" sz="2400" i="1" dirty="0" smtClean="0">
                <a:cs typeface="Times New Roman" pitchFamily="18" charset="0"/>
              </a:rPr>
              <a:t> = </a:t>
            </a:r>
            <a:r>
              <a:rPr lang="en-GB" sz="2400" i="1" dirty="0" err="1" smtClean="0">
                <a:cs typeface="Times New Roman" pitchFamily="18" charset="0"/>
              </a:rPr>
              <a:t>kapasitas</a:t>
            </a:r>
            <a:r>
              <a:rPr lang="en-GB" sz="2400" i="1" dirty="0" smtClean="0">
                <a:cs typeface="Times New Roman" pitchFamily="18" charset="0"/>
              </a:rPr>
              <a:t> </a:t>
            </a:r>
            <a:r>
              <a:rPr lang="en-GB" sz="2400" i="1" dirty="0" err="1" smtClean="0">
                <a:cs typeface="Times New Roman" pitchFamily="18" charset="0"/>
              </a:rPr>
              <a:t>sesungguhnya</a:t>
            </a:r>
            <a:r>
              <a:rPr lang="en-GB" sz="2400" i="1" dirty="0" smtClean="0">
                <a:cs typeface="Times New Roman" pitchFamily="18" charset="0"/>
              </a:rPr>
              <a:t> x </a:t>
            </a:r>
            <a:r>
              <a:rPr lang="en-GB" sz="2400" i="1" dirty="0" err="1" smtClean="0">
                <a:cs typeface="Times New Roman" pitchFamily="18" charset="0"/>
              </a:rPr>
              <a:t>Tarif</a:t>
            </a:r>
            <a:r>
              <a:rPr lang="en-GB" sz="2400" i="1" dirty="0" smtClean="0">
                <a:cs typeface="Times New Roman" pitchFamily="18" charset="0"/>
              </a:rPr>
              <a:t> BOP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GB" sz="3200" b="1" dirty="0" err="1" smtClean="0">
                <a:latin typeface="+mj-lt"/>
                <a:cs typeface="Calibri" pitchFamily="34" charset="0"/>
              </a:rPr>
              <a:t>Gambar</a:t>
            </a:r>
            <a:r>
              <a:rPr lang="en-GB" sz="3200" b="1" dirty="0" smtClean="0">
                <a:latin typeface="+mj-lt"/>
                <a:cs typeface="Calibri" pitchFamily="34" charset="0"/>
              </a:rPr>
              <a:t> 5-1 </a:t>
            </a:r>
            <a:r>
              <a:rPr lang="id-ID" sz="3200" b="1" dirty="0" smtClean="0">
                <a:latin typeface="+mj-lt"/>
                <a:cs typeface="Calibri" pitchFamily="34" charset="0"/>
              </a:rPr>
              <a:t/>
            </a:r>
            <a:br>
              <a:rPr lang="id-ID" sz="3200" b="1" dirty="0" smtClean="0">
                <a:latin typeface="+mj-lt"/>
                <a:cs typeface="Calibri" pitchFamily="34" charset="0"/>
              </a:rPr>
            </a:br>
            <a:r>
              <a:rPr lang="en-GB" sz="2800" b="1" dirty="0" err="1" smtClean="0">
                <a:latin typeface="+mj-lt"/>
                <a:cs typeface="Calibri" pitchFamily="34" charset="0"/>
              </a:rPr>
              <a:t>Korelasi</a:t>
            </a:r>
            <a:r>
              <a:rPr lang="en-GB" sz="2800" b="1" dirty="0" smtClean="0">
                <a:latin typeface="+mj-lt"/>
                <a:cs typeface="Calibri" pitchFamily="34" charset="0"/>
              </a:rPr>
              <a:t> 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Biaya</a:t>
            </a:r>
            <a:r>
              <a:rPr lang="en-GB" sz="2800" b="1" dirty="0" smtClean="0">
                <a:latin typeface="+mj-lt"/>
                <a:cs typeface="Calibri" pitchFamily="34" charset="0"/>
              </a:rPr>
              <a:t> 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Produksi</a:t>
            </a:r>
            <a:r>
              <a:rPr lang="en-GB" sz="2800" b="1" dirty="0" smtClean="0">
                <a:latin typeface="+mj-lt"/>
                <a:cs typeface="Calibri" pitchFamily="34" charset="0"/>
              </a:rPr>
              <a:t> 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Dengan</a:t>
            </a:r>
            <a:r>
              <a:rPr lang="en-GB" sz="2800" b="1" dirty="0" smtClean="0">
                <a:latin typeface="+mj-lt"/>
                <a:cs typeface="Calibri" pitchFamily="34" charset="0"/>
              </a:rPr>
              <a:t> Unit </a:t>
            </a:r>
            <a:r>
              <a:rPr lang="en-GB" sz="2800" b="1" dirty="0" err="1" smtClean="0">
                <a:latin typeface="+mj-lt"/>
                <a:cs typeface="Calibri" pitchFamily="34" charset="0"/>
              </a:rPr>
              <a:t>Dihasilkan</a:t>
            </a:r>
            <a:endParaRPr lang="en-US" sz="2800" b="1" dirty="0" smtClean="0">
              <a:latin typeface="+mj-lt"/>
              <a:cs typeface="Calibri" pitchFamily="34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7620000" y="1676400"/>
            <a:ext cx="1219200" cy="1160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BBBL</a:t>
            </a:r>
          </a:p>
          <a:p>
            <a:pPr algn="ctr" eaLnBrk="0" hangingPunct="0">
              <a:spcBef>
                <a:spcPct val="50000"/>
              </a:spcBef>
            </a:pPr>
            <a:endParaRPr lang="en-US" sz="28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7620000" y="3048000"/>
            <a:ext cx="1219200" cy="1160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BTKL</a:t>
            </a:r>
          </a:p>
          <a:p>
            <a:pPr algn="ctr" eaLnBrk="0" hangingPunct="0">
              <a:spcBef>
                <a:spcPct val="50000"/>
              </a:spcBef>
            </a:pPr>
            <a:endParaRPr lang="en-US" sz="280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7696200" y="4724400"/>
            <a:ext cx="1219200" cy="1160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BOP</a:t>
            </a:r>
          </a:p>
          <a:p>
            <a:pPr algn="ctr" eaLnBrk="0" hangingPunct="0">
              <a:spcBef>
                <a:spcPct val="50000"/>
              </a:spcBef>
            </a:pPr>
            <a:endParaRPr lang="en-US" sz="2800"/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3571868" y="3733800"/>
            <a:ext cx="2614626" cy="2662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/>
              <a:t>Driver </a:t>
            </a:r>
            <a:r>
              <a:rPr lang="en-US" sz="2000" b="1" dirty="0" err="1"/>
              <a:t>Berbasis</a:t>
            </a:r>
            <a:r>
              <a:rPr lang="en-US" sz="2000" b="1" dirty="0"/>
              <a:t> Unit: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/>
              <a:t>Jam </a:t>
            </a:r>
            <a:r>
              <a:rPr lang="en-US" sz="2000" dirty="0" err="1"/>
              <a:t>Mesin</a:t>
            </a:r>
            <a:endParaRPr lang="en-US" sz="2000" dirty="0"/>
          </a:p>
          <a:p>
            <a:pPr eaLnBrk="0" hangingPunct="0">
              <a:spcBef>
                <a:spcPct val="50000"/>
              </a:spcBef>
            </a:pPr>
            <a:r>
              <a:rPr lang="en-US" sz="2000" dirty="0"/>
              <a:t>Jam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endParaRPr lang="en-US" sz="2000" dirty="0"/>
          </a:p>
          <a:p>
            <a:pPr eaLnBrk="0" hangingPunct="0">
              <a:spcBef>
                <a:spcPct val="50000"/>
              </a:spcBef>
            </a:pPr>
            <a:r>
              <a:rPr lang="en-US" sz="2000" dirty="0"/>
              <a:t>BBBL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/>
              <a:t>BTKL</a:t>
            </a:r>
          </a:p>
          <a:p>
            <a:pPr algn="ctr" eaLnBrk="0" hangingPunct="0"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28600" y="1752600"/>
            <a:ext cx="1905000" cy="4616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id-ID" sz="2800" dirty="0"/>
          </a:p>
          <a:p>
            <a:pPr algn="ctr" eaLnBrk="0" hangingPunct="0">
              <a:spcBef>
                <a:spcPct val="50000"/>
              </a:spcBef>
            </a:pPr>
            <a:endParaRPr lang="id-ID" sz="2800" dirty="0"/>
          </a:p>
          <a:p>
            <a:pPr algn="ctr" eaLnBrk="0" hangingPunct="0">
              <a:spcBef>
                <a:spcPct val="50000"/>
              </a:spcBef>
            </a:pPr>
            <a:r>
              <a:rPr lang="id-ID" sz="2800" dirty="0"/>
              <a:t>Jumlah </a:t>
            </a:r>
            <a:r>
              <a:rPr lang="en-US" sz="2800" dirty="0"/>
              <a:t>Unit </a:t>
            </a:r>
            <a:r>
              <a:rPr lang="id-ID" sz="2800" dirty="0"/>
              <a:t>Dihasilkan</a:t>
            </a:r>
            <a:endParaRPr lang="en-US" sz="2800" dirty="0"/>
          </a:p>
          <a:p>
            <a:pPr algn="ctr" eaLnBrk="0" hangingPunct="0">
              <a:spcBef>
                <a:spcPct val="50000"/>
              </a:spcBef>
            </a:pPr>
            <a:endParaRPr lang="id-ID" sz="2800" dirty="0"/>
          </a:p>
          <a:p>
            <a:pPr algn="ctr" eaLnBrk="0" hangingPunct="0">
              <a:spcBef>
                <a:spcPct val="50000"/>
              </a:spcBef>
            </a:pPr>
            <a:endParaRPr lang="id-ID" sz="2800" dirty="0"/>
          </a:p>
          <a:p>
            <a:pPr algn="ctr" eaLnBrk="0" hangingPunct="0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 flipV="1">
            <a:off x="2209800" y="2286000"/>
            <a:ext cx="5410200" cy="46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2133600" y="3276600"/>
            <a:ext cx="5562600" cy="46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>
            <a:off x="2133600" y="5029200"/>
            <a:ext cx="1509706" cy="457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9" name="Line 13"/>
          <p:cNvSpPr>
            <a:spLocks noChangeShapeType="1"/>
          </p:cNvSpPr>
          <p:nvPr/>
        </p:nvSpPr>
        <p:spPr bwMode="auto">
          <a:xfrm>
            <a:off x="6172200" y="5029200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80" name="TextBox 14"/>
          <p:cNvSpPr txBox="1">
            <a:spLocks noChangeArrowheads="1"/>
          </p:cNvSpPr>
          <p:nvPr/>
        </p:nvSpPr>
        <p:spPr bwMode="auto">
          <a:xfrm>
            <a:off x="3733800" y="1905000"/>
            <a:ext cx="108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d-ID"/>
              <a:t>Memicu</a:t>
            </a:r>
            <a:endParaRPr lang="en-US"/>
          </a:p>
        </p:txBody>
      </p:sp>
      <p:sp>
        <p:nvSpPr>
          <p:cNvPr id="7181" name="TextBox 15"/>
          <p:cNvSpPr txBox="1">
            <a:spLocks noChangeArrowheads="1"/>
          </p:cNvSpPr>
          <p:nvPr/>
        </p:nvSpPr>
        <p:spPr bwMode="auto">
          <a:xfrm>
            <a:off x="3886200" y="2819400"/>
            <a:ext cx="108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d-ID"/>
              <a:t>Memicu</a:t>
            </a:r>
            <a:endParaRPr lang="en-US"/>
          </a:p>
        </p:txBody>
      </p:sp>
      <p:sp>
        <p:nvSpPr>
          <p:cNvPr id="7182" name="TextBox 16"/>
          <p:cNvSpPr txBox="1">
            <a:spLocks noChangeArrowheads="1"/>
          </p:cNvSpPr>
          <p:nvPr/>
        </p:nvSpPr>
        <p:spPr bwMode="auto">
          <a:xfrm>
            <a:off x="2362200" y="4572000"/>
            <a:ext cx="108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d-ID"/>
              <a:t>Memicu</a:t>
            </a:r>
            <a:endParaRPr lang="en-US"/>
          </a:p>
        </p:txBody>
      </p:sp>
      <p:sp>
        <p:nvSpPr>
          <p:cNvPr id="7183" name="TextBox 17"/>
          <p:cNvSpPr txBox="1">
            <a:spLocks noChangeArrowheads="1"/>
          </p:cNvSpPr>
          <p:nvPr/>
        </p:nvSpPr>
        <p:spPr bwMode="auto">
          <a:xfrm>
            <a:off x="6324600" y="4572000"/>
            <a:ext cx="108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d-ID"/>
              <a:t>Memicu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357430"/>
            <a:ext cx="8077200" cy="2667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Mencatat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BOP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sesungguhnya</a:t>
            </a:r>
            <a:r>
              <a:rPr lang="en-GB" sz="2800" dirty="0" smtClean="0">
                <a:latin typeface="+mj-lt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+mj-lt"/>
                <a:cs typeface="Times New Roman" pitchFamily="18" charset="0"/>
              </a:rPr>
              <a:t> 	</a:t>
            </a:r>
            <a:r>
              <a:rPr lang="en-US" sz="2800" dirty="0" smtClean="0">
                <a:latin typeface="+mj-lt"/>
                <a:cs typeface="Times New Roman" pitchFamily="18" charset="0"/>
              </a:rPr>
              <a:t>BOP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– </a:t>
            </a:r>
            <a:r>
              <a:rPr lang="id-ID" sz="2800" dirty="0" smtClean="0">
                <a:latin typeface="+mj-lt"/>
                <a:cs typeface="Times New Roman" pitchFamily="18" charset="0"/>
              </a:rPr>
              <a:t>Dept. </a:t>
            </a:r>
            <a:r>
              <a:rPr lang="en-GB" sz="2800" dirty="0" err="1" smtClean="0">
                <a:latin typeface="+mj-lt"/>
                <a:cs typeface="Times New Roman" pitchFamily="18" charset="0"/>
              </a:rPr>
              <a:t>Pemotongan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    45.000.000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+mj-lt"/>
                <a:cs typeface="Times New Roman" pitchFamily="18" charset="0"/>
              </a:rPr>
              <a:t>	</a:t>
            </a:r>
            <a:r>
              <a:rPr lang="en-US" sz="2800" dirty="0" smtClean="0">
                <a:latin typeface="+mj-lt"/>
                <a:cs typeface="Times New Roman" pitchFamily="18" charset="0"/>
              </a:rPr>
              <a:t>BOP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– </a:t>
            </a:r>
            <a:r>
              <a:rPr lang="id-ID" sz="2800" dirty="0" smtClean="0">
                <a:latin typeface="+mj-lt"/>
                <a:cs typeface="Times New Roman" pitchFamily="18" charset="0"/>
              </a:rPr>
              <a:t>Dept. </a:t>
            </a:r>
            <a:r>
              <a:rPr lang="en-GB" sz="2800" dirty="0" err="1" smtClean="0">
                <a:latin typeface="+mj-lt"/>
                <a:cs typeface="Times New Roman" pitchFamily="18" charset="0"/>
              </a:rPr>
              <a:t>Perakitan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        30.000.000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+mj-lt"/>
                <a:cs typeface="Times New Roman" pitchFamily="18" charset="0"/>
              </a:rPr>
              <a:t>	</a:t>
            </a:r>
            <a:r>
              <a:rPr lang="en-US" sz="2800" dirty="0" smtClean="0">
                <a:latin typeface="+mj-lt"/>
                <a:cs typeface="Times New Roman" pitchFamily="18" charset="0"/>
              </a:rPr>
              <a:t>BOP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– </a:t>
            </a:r>
            <a:r>
              <a:rPr lang="id-ID" sz="2800" dirty="0" smtClean="0">
                <a:latin typeface="+mj-lt"/>
                <a:cs typeface="Times New Roman" pitchFamily="18" charset="0"/>
              </a:rPr>
              <a:t>Dept. </a:t>
            </a:r>
            <a:r>
              <a:rPr lang="en-GB" sz="2800" dirty="0" err="1" smtClean="0">
                <a:latin typeface="+mj-lt"/>
                <a:cs typeface="Times New Roman" pitchFamily="18" charset="0"/>
              </a:rPr>
              <a:t>Penyelesaian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   50.000.000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+mj-lt"/>
                <a:cs typeface="Times New Roman" pitchFamily="18" charset="0"/>
              </a:rPr>
              <a:t>		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Berbagai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rek</a:t>
            </a:r>
            <a:r>
              <a:rPr lang="en-US" sz="2800" dirty="0" smtClean="0">
                <a:latin typeface="+mj-lt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dikredit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        </a:t>
            </a:r>
            <a:r>
              <a:rPr lang="id-ID" sz="2800" dirty="0" smtClean="0">
                <a:latin typeface="+mj-lt"/>
                <a:cs typeface="Times New Roman" pitchFamily="18" charset="0"/>
              </a:rPr>
              <a:t>  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 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125.000.000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+mj-lt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285720" y="2571744"/>
            <a:ext cx="8458200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 dirty="0">
                <a:latin typeface="+mj-lt"/>
              </a:rPr>
              <a:t>3. </a:t>
            </a:r>
            <a:r>
              <a:rPr lang="en-GB" sz="2800" dirty="0" err="1">
                <a:latin typeface="+mj-lt"/>
              </a:rPr>
              <a:t>Menutup</a:t>
            </a:r>
            <a:r>
              <a:rPr lang="en-GB" sz="2800" dirty="0">
                <a:latin typeface="+mj-lt"/>
              </a:rPr>
              <a:t> </a:t>
            </a:r>
            <a:r>
              <a:rPr lang="id-ID" sz="2800" dirty="0">
                <a:latin typeface="+mj-lt"/>
              </a:rPr>
              <a:t>rek. BOP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dan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mencatat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selisih</a:t>
            </a:r>
            <a:r>
              <a:rPr lang="en-GB" sz="2800" dirty="0">
                <a:latin typeface="+mj-lt"/>
              </a:rPr>
              <a:t>:</a:t>
            </a:r>
          </a:p>
          <a:p>
            <a:pPr eaLnBrk="0" hangingPunct="0"/>
            <a:r>
              <a:rPr lang="en-GB" sz="2800" dirty="0" err="1">
                <a:latin typeface="+mj-lt"/>
              </a:rPr>
              <a:t>Selisih</a:t>
            </a:r>
            <a:r>
              <a:rPr lang="en-GB" sz="2800" dirty="0">
                <a:latin typeface="+mj-lt"/>
              </a:rPr>
              <a:t> BOP – </a:t>
            </a:r>
            <a:r>
              <a:rPr lang="id-ID" sz="2800" dirty="0">
                <a:latin typeface="+mj-lt"/>
              </a:rPr>
              <a:t>Dept. </a:t>
            </a:r>
            <a:r>
              <a:rPr lang="en-GB" sz="2800" dirty="0" err="1">
                <a:latin typeface="+mj-lt"/>
              </a:rPr>
              <a:t>Pemotongan</a:t>
            </a:r>
            <a:r>
              <a:rPr lang="en-GB" sz="2800" dirty="0">
                <a:latin typeface="+mj-lt"/>
              </a:rPr>
              <a:t>	   7.409.600</a:t>
            </a:r>
          </a:p>
          <a:p>
            <a:pPr eaLnBrk="0" hangingPunct="0"/>
            <a:r>
              <a:rPr lang="en-GB" sz="2800" dirty="0" err="1">
                <a:latin typeface="+mj-lt"/>
              </a:rPr>
              <a:t>Selisih</a:t>
            </a:r>
            <a:r>
              <a:rPr lang="en-GB" sz="2800" dirty="0">
                <a:latin typeface="+mj-lt"/>
              </a:rPr>
              <a:t> BOP – </a:t>
            </a:r>
            <a:r>
              <a:rPr lang="id-ID" sz="2800" dirty="0">
                <a:latin typeface="+mj-lt"/>
              </a:rPr>
              <a:t>Dept. </a:t>
            </a:r>
            <a:r>
              <a:rPr lang="en-GB" sz="2800" dirty="0" err="1">
                <a:latin typeface="+mj-lt"/>
              </a:rPr>
              <a:t>Perakitan</a:t>
            </a:r>
            <a:r>
              <a:rPr lang="en-GB" sz="2800" dirty="0">
                <a:latin typeface="+mj-lt"/>
              </a:rPr>
              <a:t>  	  </a:t>
            </a:r>
            <a:r>
              <a:rPr lang="id-ID" sz="2800" dirty="0" smtClean="0"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   </a:t>
            </a:r>
            <a:r>
              <a:rPr lang="en-GB" sz="2800" dirty="0">
                <a:latin typeface="+mj-lt"/>
              </a:rPr>
              <a:t>465.600 </a:t>
            </a:r>
          </a:p>
          <a:p>
            <a:pPr eaLnBrk="0" hangingPunct="0"/>
            <a:r>
              <a:rPr lang="en-GB" sz="2800" dirty="0">
                <a:latin typeface="+mj-lt"/>
              </a:rPr>
              <a:t>BOP – </a:t>
            </a:r>
            <a:r>
              <a:rPr lang="id-ID" sz="2800" dirty="0">
                <a:latin typeface="+mj-lt"/>
              </a:rPr>
              <a:t>Dept. </a:t>
            </a:r>
            <a:r>
              <a:rPr lang="en-GB" sz="2800" dirty="0" err="1">
                <a:latin typeface="+mj-lt"/>
              </a:rPr>
              <a:t>Penyelesaian</a:t>
            </a:r>
            <a:r>
              <a:rPr lang="en-GB" sz="2800" dirty="0">
                <a:latin typeface="+mj-lt"/>
              </a:rPr>
              <a:t>	   </a:t>
            </a:r>
            <a:r>
              <a:rPr lang="en-GB" sz="2800" dirty="0" smtClean="0">
                <a:latin typeface="+mj-lt"/>
              </a:rPr>
              <a:t>1.052.500</a:t>
            </a:r>
            <a:endParaRPr lang="en-GB" sz="2800" dirty="0">
              <a:latin typeface="+mj-lt"/>
            </a:endParaRPr>
          </a:p>
          <a:p>
            <a:pPr eaLnBrk="0" hangingPunct="0"/>
            <a:r>
              <a:rPr lang="en-GB" sz="2800" dirty="0">
                <a:latin typeface="+mj-lt"/>
              </a:rPr>
              <a:t>    BOP – Dept. </a:t>
            </a:r>
            <a:r>
              <a:rPr lang="en-GB" sz="2800" dirty="0" err="1">
                <a:latin typeface="+mj-lt"/>
              </a:rPr>
              <a:t>Pemotongan</a:t>
            </a:r>
            <a:r>
              <a:rPr lang="en-GB" sz="2800" dirty="0">
                <a:latin typeface="+mj-lt"/>
              </a:rPr>
              <a:t>              	         7.409.600</a:t>
            </a:r>
          </a:p>
          <a:p>
            <a:pPr eaLnBrk="0" hangingPunct="0"/>
            <a:r>
              <a:rPr lang="en-GB" sz="2800" dirty="0">
                <a:latin typeface="+mj-lt"/>
              </a:rPr>
              <a:t>    BOP – Dept. </a:t>
            </a:r>
            <a:r>
              <a:rPr lang="en-GB" sz="2800" dirty="0" err="1">
                <a:latin typeface="+mj-lt"/>
              </a:rPr>
              <a:t>Perakitan</a:t>
            </a:r>
            <a:r>
              <a:rPr lang="en-GB" sz="2800" dirty="0">
                <a:latin typeface="+mj-lt"/>
              </a:rPr>
              <a:t>             </a:t>
            </a:r>
            <a:r>
              <a:rPr lang="id-ID" sz="2800" dirty="0" smtClean="0"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                  </a:t>
            </a:r>
            <a:r>
              <a:rPr lang="en-GB" sz="2800" dirty="0">
                <a:latin typeface="+mj-lt"/>
              </a:rPr>
              <a:t>465.600  </a:t>
            </a:r>
          </a:p>
          <a:p>
            <a:pPr eaLnBrk="0" hangingPunct="0"/>
            <a:r>
              <a:rPr lang="en-GB" sz="2800" dirty="0">
                <a:latin typeface="+mj-lt"/>
              </a:rPr>
              <a:t>    </a:t>
            </a:r>
            <a:r>
              <a:rPr lang="en-GB" sz="2800" dirty="0" err="1">
                <a:latin typeface="+mj-lt"/>
              </a:rPr>
              <a:t>Selisih</a:t>
            </a:r>
            <a:r>
              <a:rPr lang="en-GB" sz="2800" dirty="0">
                <a:latin typeface="+mj-lt"/>
              </a:rPr>
              <a:t> BOP – Dept. </a:t>
            </a:r>
            <a:r>
              <a:rPr lang="en-GB" sz="2800" dirty="0" err="1">
                <a:latin typeface="+mj-lt"/>
              </a:rPr>
              <a:t>Penyelesaian</a:t>
            </a:r>
            <a:r>
              <a:rPr lang="en-GB" sz="2800" dirty="0">
                <a:latin typeface="+mj-lt"/>
              </a:rPr>
              <a:t>    </a:t>
            </a:r>
            <a:r>
              <a:rPr lang="en-GB" sz="2800" dirty="0" smtClean="0">
                <a:latin typeface="+mj-lt"/>
              </a:rPr>
              <a:t>          </a:t>
            </a:r>
            <a:r>
              <a:rPr lang="en-GB" sz="2800" dirty="0">
                <a:latin typeface="+mj-lt"/>
              </a:rPr>
              <a:t>1.052.500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42" y="2714620"/>
            <a:ext cx="8458200" cy="27432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id-ID" sz="2400" dirty="0" smtClean="0">
                <a:latin typeface="Calibri" pitchFamily="34" charset="0"/>
                <a:cs typeface="Calibri" pitchFamily="34" charset="0"/>
              </a:rPr>
              <a:t>				         </a:t>
            </a:r>
            <a:r>
              <a:rPr lang="id-ID" sz="2600" dirty="0" smtClean="0">
                <a:latin typeface="+mj-lt"/>
                <a:cs typeface="Calibri" pitchFamily="34" charset="0"/>
              </a:rPr>
              <a:t>Dept.                Dept.	   Dept.</a:t>
            </a:r>
            <a:endParaRPr lang="en-GB" sz="2600" dirty="0" smtClean="0">
              <a:latin typeface="+mj-lt"/>
              <a:cs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n-GB" sz="2600" dirty="0" smtClean="0">
                <a:latin typeface="+mj-lt"/>
                <a:cs typeface="Calibri" pitchFamily="34" charset="0"/>
              </a:rPr>
              <a:t>				     </a:t>
            </a:r>
            <a:r>
              <a:rPr lang="en-GB" sz="2600" dirty="0" err="1" smtClean="0">
                <a:latin typeface="+mj-lt"/>
                <a:cs typeface="Calibri" pitchFamily="34" charset="0"/>
              </a:rPr>
              <a:t>Pemotongan</a:t>
            </a:r>
            <a:r>
              <a:rPr lang="en-GB" sz="2600" dirty="0" smtClean="0">
                <a:latin typeface="+mj-lt"/>
                <a:cs typeface="Calibri" pitchFamily="34" charset="0"/>
              </a:rPr>
              <a:t>    </a:t>
            </a:r>
            <a:r>
              <a:rPr lang="en-GB" sz="2600" dirty="0" err="1" smtClean="0">
                <a:latin typeface="+mj-lt"/>
                <a:cs typeface="Calibri" pitchFamily="34" charset="0"/>
              </a:rPr>
              <a:t>Perakitan</a:t>
            </a:r>
            <a:r>
              <a:rPr lang="en-GB" sz="2600" dirty="0" smtClean="0">
                <a:latin typeface="+mj-lt"/>
                <a:cs typeface="Calibri" pitchFamily="34" charset="0"/>
              </a:rPr>
              <a:t>  </a:t>
            </a:r>
            <a:r>
              <a:rPr lang="id-ID" sz="2600" dirty="0" smtClean="0">
                <a:latin typeface="+mj-lt"/>
                <a:cs typeface="Calibri" pitchFamily="34" charset="0"/>
              </a:rPr>
              <a:t> </a:t>
            </a:r>
            <a:r>
              <a:rPr lang="en-GB" sz="2600" dirty="0" smtClean="0">
                <a:latin typeface="+mj-lt"/>
                <a:cs typeface="Calibri" pitchFamily="34" charset="0"/>
              </a:rPr>
              <a:t> </a:t>
            </a:r>
            <a:r>
              <a:rPr lang="id-ID" sz="2600" dirty="0" smtClean="0">
                <a:latin typeface="+mj-lt"/>
                <a:cs typeface="Calibri" pitchFamily="34" charset="0"/>
              </a:rPr>
              <a:t> </a:t>
            </a:r>
            <a:r>
              <a:rPr lang="en-GB" sz="2600" dirty="0" err="1" smtClean="0">
                <a:latin typeface="+mj-lt"/>
                <a:cs typeface="Calibri" pitchFamily="34" charset="0"/>
              </a:rPr>
              <a:t>Penyelesaian</a:t>
            </a:r>
            <a:endParaRPr lang="en-GB" sz="2600" dirty="0" smtClean="0">
              <a:latin typeface="+mj-lt"/>
              <a:cs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n-GB" sz="2600" dirty="0" smtClean="0">
                <a:latin typeface="+mj-lt"/>
                <a:cs typeface="Calibri" pitchFamily="34" charset="0"/>
              </a:rPr>
              <a:t>	BOP </a:t>
            </a:r>
            <a:r>
              <a:rPr lang="en-GB" sz="2600" dirty="0" err="1" smtClean="0">
                <a:latin typeface="+mj-lt"/>
                <a:cs typeface="Calibri" pitchFamily="34" charset="0"/>
              </a:rPr>
              <a:t>sesungguhnya</a:t>
            </a:r>
            <a:r>
              <a:rPr lang="en-GB" sz="2600" dirty="0" smtClean="0">
                <a:latin typeface="+mj-lt"/>
                <a:cs typeface="Calibri" pitchFamily="34" charset="0"/>
              </a:rPr>
              <a:t>     45.000.000	   </a:t>
            </a:r>
            <a:r>
              <a:rPr lang="id-ID" sz="2600" dirty="0" smtClean="0">
                <a:latin typeface="+mj-lt"/>
                <a:cs typeface="Calibri" pitchFamily="34" charset="0"/>
              </a:rPr>
              <a:t>  </a:t>
            </a:r>
            <a:r>
              <a:rPr lang="en-GB" sz="2600" dirty="0" smtClean="0">
                <a:latin typeface="+mj-lt"/>
                <a:cs typeface="Calibri" pitchFamily="34" charset="0"/>
              </a:rPr>
              <a:t>30.000.000   50.000.000</a:t>
            </a:r>
          </a:p>
          <a:p>
            <a:pPr eaLnBrk="1" hangingPunct="1">
              <a:buFontTx/>
              <a:buNone/>
            </a:pPr>
            <a:r>
              <a:rPr lang="en-GB" sz="2600" dirty="0" smtClean="0">
                <a:latin typeface="+mj-lt"/>
                <a:cs typeface="Calibri" pitchFamily="34" charset="0"/>
              </a:rPr>
              <a:t>	BOP </a:t>
            </a:r>
            <a:r>
              <a:rPr lang="en-GB" sz="2600" dirty="0" err="1" smtClean="0">
                <a:latin typeface="+mj-lt"/>
                <a:cs typeface="Calibri" pitchFamily="34" charset="0"/>
              </a:rPr>
              <a:t>dibebankan</a:t>
            </a:r>
            <a:r>
              <a:rPr lang="en-GB" sz="2600" dirty="0" smtClean="0">
                <a:latin typeface="+mj-lt"/>
                <a:cs typeface="Calibri" pitchFamily="34" charset="0"/>
              </a:rPr>
              <a:t>: 	   </a:t>
            </a:r>
            <a:r>
              <a:rPr lang="id-ID" sz="2600" dirty="0" smtClean="0">
                <a:latin typeface="+mj-lt"/>
                <a:cs typeface="Calibri" pitchFamily="34" charset="0"/>
              </a:rPr>
              <a:t> </a:t>
            </a:r>
            <a:r>
              <a:rPr lang="en-GB" sz="2600" u="sng" dirty="0" smtClean="0">
                <a:latin typeface="+mj-lt"/>
                <a:cs typeface="Calibri" pitchFamily="34" charset="0"/>
              </a:rPr>
              <a:t>37.590.400</a:t>
            </a:r>
            <a:r>
              <a:rPr lang="en-GB" sz="2600" dirty="0" smtClean="0">
                <a:latin typeface="+mj-lt"/>
                <a:cs typeface="Calibri" pitchFamily="34" charset="0"/>
              </a:rPr>
              <a:t>   </a:t>
            </a:r>
            <a:r>
              <a:rPr lang="id-ID" sz="2600" dirty="0" smtClean="0">
                <a:latin typeface="+mj-lt"/>
                <a:cs typeface="Calibri" pitchFamily="34" charset="0"/>
              </a:rPr>
              <a:t>  </a:t>
            </a:r>
            <a:r>
              <a:rPr lang="en-GB" sz="2600" u="sng" dirty="0" smtClean="0">
                <a:latin typeface="+mj-lt"/>
                <a:cs typeface="Calibri" pitchFamily="34" charset="0"/>
              </a:rPr>
              <a:t>29.534.400</a:t>
            </a:r>
            <a:r>
              <a:rPr lang="en-GB" sz="2600" dirty="0" smtClean="0">
                <a:latin typeface="+mj-lt"/>
                <a:cs typeface="Calibri" pitchFamily="34" charset="0"/>
              </a:rPr>
              <a:t>  </a:t>
            </a:r>
            <a:r>
              <a:rPr lang="id-ID" sz="2600" dirty="0" smtClean="0">
                <a:latin typeface="+mj-lt"/>
                <a:cs typeface="Calibri" pitchFamily="34" charset="0"/>
              </a:rPr>
              <a:t> </a:t>
            </a:r>
            <a:r>
              <a:rPr lang="en-GB" sz="2600" u="sng" dirty="0" smtClean="0">
                <a:latin typeface="+mj-lt"/>
                <a:cs typeface="Calibri" pitchFamily="34" charset="0"/>
              </a:rPr>
              <a:t>51.052.500 </a:t>
            </a:r>
            <a:endParaRPr lang="en-GB" sz="2600" dirty="0" smtClean="0">
              <a:latin typeface="+mj-lt"/>
              <a:cs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n-GB" sz="2600" dirty="0" smtClean="0">
                <a:latin typeface="+mj-lt"/>
                <a:cs typeface="Calibri" pitchFamily="34" charset="0"/>
              </a:rPr>
              <a:t>	</a:t>
            </a:r>
            <a:r>
              <a:rPr lang="en-GB" sz="2600" dirty="0" err="1" smtClean="0">
                <a:latin typeface="+mj-lt"/>
                <a:cs typeface="Calibri" pitchFamily="34" charset="0"/>
              </a:rPr>
              <a:t>Selisih</a:t>
            </a:r>
            <a:r>
              <a:rPr lang="en-GB" sz="2600" dirty="0" smtClean="0">
                <a:latin typeface="+mj-lt"/>
                <a:cs typeface="Calibri" pitchFamily="34" charset="0"/>
              </a:rPr>
              <a:t> BOP	     </a:t>
            </a:r>
            <a:r>
              <a:rPr lang="id-ID" sz="2600" dirty="0" smtClean="0">
                <a:latin typeface="+mj-lt"/>
                <a:cs typeface="Calibri" pitchFamily="34" charset="0"/>
              </a:rPr>
              <a:t>	      </a:t>
            </a:r>
            <a:r>
              <a:rPr lang="en-GB" sz="2600" u="sng" dirty="0" smtClean="0">
                <a:latin typeface="+mj-lt"/>
                <a:cs typeface="Calibri" pitchFamily="34" charset="0"/>
              </a:rPr>
              <a:t>7.409.600R</a:t>
            </a:r>
            <a:r>
              <a:rPr lang="en-GB" sz="2600" dirty="0" smtClean="0">
                <a:latin typeface="+mj-lt"/>
                <a:cs typeface="Calibri" pitchFamily="34" charset="0"/>
              </a:rPr>
              <a:t> </a:t>
            </a:r>
            <a:r>
              <a:rPr lang="id-ID" sz="2600" dirty="0" smtClean="0">
                <a:latin typeface="+mj-lt"/>
                <a:cs typeface="Calibri" pitchFamily="34" charset="0"/>
              </a:rPr>
              <a:t> </a:t>
            </a:r>
            <a:r>
              <a:rPr lang="en-GB" sz="2600" u="sng" dirty="0" smtClean="0">
                <a:latin typeface="+mj-lt"/>
                <a:cs typeface="Calibri" pitchFamily="34" charset="0"/>
              </a:rPr>
              <a:t>  </a:t>
            </a:r>
            <a:r>
              <a:rPr lang="id-ID" sz="2600" u="sng" dirty="0" smtClean="0">
                <a:latin typeface="+mj-lt"/>
                <a:cs typeface="Calibri" pitchFamily="34" charset="0"/>
              </a:rPr>
              <a:t> </a:t>
            </a:r>
            <a:r>
              <a:rPr lang="en-GB" sz="2600" u="sng" dirty="0" smtClean="0">
                <a:latin typeface="+mj-lt"/>
                <a:cs typeface="Calibri" pitchFamily="34" charset="0"/>
              </a:rPr>
              <a:t>  465.600R</a:t>
            </a:r>
            <a:r>
              <a:rPr lang="en-GB" sz="2600" dirty="0" smtClean="0">
                <a:latin typeface="+mj-lt"/>
                <a:cs typeface="Calibri" pitchFamily="34" charset="0"/>
              </a:rPr>
              <a:t> </a:t>
            </a:r>
            <a:r>
              <a:rPr lang="id-ID" sz="2600" dirty="0" smtClean="0">
                <a:latin typeface="+mj-lt"/>
                <a:cs typeface="Calibri" pitchFamily="34" charset="0"/>
              </a:rPr>
              <a:t>  </a:t>
            </a:r>
            <a:r>
              <a:rPr lang="en-GB" sz="2600" u="sng" dirty="0" smtClean="0">
                <a:latin typeface="+mj-lt"/>
                <a:cs typeface="Calibri" pitchFamily="34" charset="0"/>
              </a:rPr>
              <a:t>1.052.500L</a:t>
            </a:r>
            <a:r>
              <a:rPr lang="id-ID" sz="2600" u="sng" dirty="0" smtClean="0">
                <a:latin typeface="+mj-lt"/>
                <a:cs typeface="Calibri" pitchFamily="34" charset="0"/>
              </a:rPr>
              <a:t> </a:t>
            </a:r>
            <a:endParaRPr lang="en-US" sz="2600" u="sng" dirty="0" smtClean="0">
              <a:latin typeface="+mj-lt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000241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err="1" smtClean="0">
                <a:latin typeface="+mj-lt"/>
                <a:cs typeface="Calibri" pitchFamily="34" charset="0"/>
              </a:rPr>
              <a:t>Perhitungan</a:t>
            </a:r>
            <a:r>
              <a:rPr lang="en-GB" sz="3200" i="1" dirty="0" smtClean="0">
                <a:latin typeface="+mj-lt"/>
                <a:cs typeface="Calibri" pitchFamily="34" charset="0"/>
              </a:rPr>
              <a:t>:</a:t>
            </a:r>
            <a:endParaRPr lang="id-ID" sz="3200" i="1" dirty="0" smtClean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304800" y="723900"/>
            <a:ext cx="8534400" cy="6186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800" dirty="0"/>
              <a:t>			</a:t>
            </a:r>
            <a:r>
              <a:rPr lang="en-GB" sz="1800" dirty="0">
                <a:latin typeface="+mj-lt"/>
              </a:rPr>
              <a:t>     </a:t>
            </a:r>
            <a:r>
              <a:rPr lang="id-ID" sz="1800" dirty="0" smtClean="0">
                <a:latin typeface="+mj-lt"/>
              </a:rPr>
              <a:t>     </a:t>
            </a:r>
            <a:r>
              <a:rPr lang="en-GB" sz="1800" b="1" dirty="0" err="1" smtClean="0">
                <a:latin typeface="+mj-lt"/>
              </a:rPr>
              <a:t>Pemotongan</a:t>
            </a:r>
            <a:r>
              <a:rPr lang="en-GB" sz="1800" b="1" dirty="0">
                <a:latin typeface="+mj-lt"/>
              </a:rPr>
              <a:t>	         </a:t>
            </a:r>
            <a:r>
              <a:rPr lang="en-GB" sz="1800" b="1" dirty="0" err="1">
                <a:latin typeface="+mj-lt"/>
              </a:rPr>
              <a:t>Perakitan</a:t>
            </a:r>
            <a:r>
              <a:rPr lang="en-GB" sz="1800" b="1" dirty="0">
                <a:latin typeface="+mj-lt"/>
              </a:rPr>
              <a:t>    </a:t>
            </a:r>
            <a:r>
              <a:rPr lang="id-ID" sz="1800" b="1" dirty="0" smtClean="0">
                <a:latin typeface="+mj-lt"/>
              </a:rPr>
              <a:t>   </a:t>
            </a:r>
            <a:r>
              <a:rPr lang="en-GB" sz="1800" b="1" dirty="0" smtClean="0">
                <a:latin typeface="+mj-lt"/>
              </a:rPr>
              <a:t> </a:t>
            </a:r>
            <a:r>
              <a:rPr lang="en-GB" sz="1800" b="1" dirty="0" err="1">
                <a:latin typeface="+mj-lt"/>
              </a:rPr>
              <a:t>Penyelesaian</a:t>
            </a:r>
            <a:endParaRPr lang="en-GB" sz="1800" dirty="0">
              <a:latin typeface="+mj-lt"/>
            </a:endParaRPr>
          </a:p>
          <a:p>
            <a:pPr eaLnBrk="0" hangingPunct="0"/>
            <a:r>
              <a:rPr lang="en-GB" sz="1800" dirty="0">
                <a:latin typeface="+mj-lt"/>
              </a:rPr>
              <a:t>BOP </a:t>
            </a:r>
            <a:r>
              <a:rPr lang="en-GB" sz="1800" dirty="0" err="1">
                <a:latin typeface="+mj-lt"/>
              </a:rPr>
              <a:t>Sesungguhnya</a:t>
            </a:r>
            <a:r>
              <a:rPr lang="en-GB" sz="1800" dirty="0">
                <a:latin typeface="+mj-lt"/>
              </a:rPr>
              <a:t>		</a:t>
            </a:r>
            <a:r>
              <a:rPr lang="id-ID" sz="1800" dirty="0" smtClean="0">
                <a:latin typeface="+mj-lt"/>
              </a:rPr>
              <a:t>          </a:t>
            </a:r>
            <a:r>
              <a:rPr lang="en-GB" sz="1800" dirty="0" smtClean="0">
                <a:latin typeface="+mj-lt"/>
              </a:rPr>
              <a:t>45.000.000    </a:t>
            </a:r>
            <a:r>
              <a:rPr lang="id-ID" sz="1800" dirty="0" smtClean="0">
                <a:latin typeface="+mj-lt"/>
              </a:rPr>
              <a:t>      </a:t>
            </a:r>
            <a:r>
              <a:rPr lang="en-GB" sz="1800" dirty="0" smtClean="0">
                <a:latin typeface="+mj-lt"/>
              </a:rPr>
              <a:t>30.000.000        </a:t>
            </a:r>
            <a:r>
              <a:rPr lang="en-GB" sz="1800" dirty="0">
                <a:latin typeface="+mj-lt"/>
              </a:rPr>
              <a:t>50.000.000</a:t>
            </a:r>
          </a:p>
          <a:p>
            <a:pPr eaLnBrk="0" hangingPunct="0"/>
            <a:r>
              <a:rPr lang="en-GB" sz="1800" dirty="0">
                <a:latin typeface="+mj-lt"/>
              </a:rPr>
              <a:t>BOP </a:t>
            </a:r>
            <a:r>
              <a:rPr lang="en-GB" sz="1800" dirty="0" err="1">
                <a:latin typeface="+mj-lt"/>
              </a:rPr>
              <a:t>Tetap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Dianggarkan</a:t>
            </a:r>
            <a:r>
              <a:rPr lang="en-GB" sz="1800" dirty="0">
                <a:latin typeface="+mj-lt"/>
              </a:rPr>
              <a:t>:</a:t>
            </a:r>
          </a:p>
          <a:p>
            <a:pPr eaLnBrk="0" hangingPunct="0"/>
            <a:r>
              <a:rPr lang="en-GB" sz="1800" dirty="0">
                <a:latin typeface="+mj-lt"/>
              </a:rPr>
              <a:t>300.000 x </a:t>
            </a:r>
            <a:r>
              <a:rPr lang="en-GB" sz="1800" dirty="0" err="1">
                <a:latin typeface="+mj-lt"/>
              </a:rPr>
              <a:t>Rp</a:t>
            </a:r>
            <a:r>
              <a:rPr lang="en-GB" sz="1800" dirty="0">
                <a:latin typeface="+mj-lt"/>
              </a:rPr>
              <a:t> 57.83	    </a:t>
            </a:r>
            <a:r>
              <a:rPr lang="id-ID" sz="1800" dirty="0" smtClean="0">
                <a:latin typeface="+mj-lt"/>
              </a:rPr>
              <a:t>      </a:t>
            </a:r>
            <a:r>
              <a:rPr lang="en-GB" sz="1800" dirty="0" smtClean="0">
                <a:latin typeface="+mj-lt"/>
              </a:rPr>
              <a:t>(</a:t>
            </a:r>
            <a:r>
              <a:rPr lang="en-GB" sz="1800" dirty="0">
                <a:latin typeface="+mj-lt"/>
              </a:rPr>
              <a:t>17.349.000)</a:t>
            </a:r>
          </a:p>
          <a:p>
            <a:pPr eaLnBrk="0" hangingPunct="0"/>
            <a:r>
              <a:rPr lang="en-GB" sz="1800" dirty="0">
                <a:latin typeface="+mj-lt"/>
              </a:rPr>
              <a:t>150.000 x </a:t>
            </a:r>
            <a:r>
              <a:rPr lang="en-GB" sz="1800" dirty="0" err="1">
                <a:latin typeface="+mj-lt"/>
              </a:rPr>
              <a:t>Rp</a:t>
            </a:r>
            <a:r>
              <a:rPr lang="en-GB" sz="1800" dirty="0">
                <a:latin typeface="+mj-lt"/>
              </a:rPr>
              <a:t> 125,33	   	        </a:t>
            </a:r>
            <a:r>
              <a:rPr lang="id-ID" sz="1800" dirty="0" smtClean="0">
                <a:latin typeface="+mj-lt"/>
              </a:rPr>
              <a:t>              </a:t>
            </a:r>
            <a:r>
              <a:rPr lang="en-GB" sz="1800" dirty="0" smtClean="0">
                <a:latin typeface="+mj-lt"/>
              </a:rPr>
              <a:t>(</a:t>
            </a:r>
            <a:r>
              <a:rPr lang="en-GB" sz="1800" dirty="0">
                <a:latin typeface="+mj-lt"/>
              </a:rPr>
              <a:t>18.799.500)</a:t>
            </a:r>
          </a:p>
          <a:p>
            <a:pPr eaLnBrk="0" hangingPunct="0"/>
            <a:r>
              <a:rPr lang="en-GB" sz="1800" dirty="0">
                <a:latin typeface="+mj-lt"/>
              </a:rPr>
              <a:t>200.000 x </a:t>
            </a:r>
            <a:r>
              <a:rPr lang="en-GB" sz="1800" dirty="0" err="1">
                <a:latin typeface="+mj-lt"/>
              </a:rPr>
              <a:t>Rp</a:t>
            </a:r>
            <a:r>
              <a:rPr lang="en-GB" sz="1800" dirty="0">
                <a:latin typeface="+mj-lt"/>
              </a:rPr>
              <a:t> 99,50					  </a:t>
            </a:r>
            <a:r>
              <a:rPr lang="id-ID" sz="1800" dirty="0" smtClean="0">
                <a:latin typeface="+mj-lt"/>
              </a:rPr>
              <a:t>  </a:t>
            </a:r>
            <a:r>
              <a:rPr lang="en-GB" sz="1800" dirty="0" smtClean="0">
                <a:latin typeface="+mj-lt"/>
              </a:rPr>
              <a:t>(</a:t>
            </a:r>
            <a:r>
              <a:rPr lang="en-GB" sz="1800" dirty="0">
                <a:latin typeface="+mj-lt"/>
              </a:rPr>
              <a:t>19.900.000)</a:t>
            </a:r>
          </a:p>
          <a:p>
            <a:pPr eaLnBrk="0" hangingPunct="0"/>
            <a:r>
              <a:rPr lang="en-GB" sz="1800" dirty="0">
                <a:latin typeface="+mj-lt"/>
              </a:rPr>
              <a:t>			</a:t>
            </a:r>
            <a:r>
              <a:rPr lang="id-ID" sz="1800" dirty="0" smtClean="0">
                <a:latin typeface="+mj-lt"/>
              </a:rPr>
              <a:t>           </a:t>
            </a:r>
            <a:r>
              <a:rPr lang="en-GB" sz="1800" dirty="0" smtClean="0">
                <a:latin typeface="+mj-lt"/>
              </a:rPr>
              <a:t>----------------  </a:t>
            </a:r>
            <a:r>
              <a:rPr lang="id-ID" sz="1800" dirty="0" smtClean="0">
                <a:latin typeface="+mj-lt"/>
              </a:rPr>
              <a:t>       </a:t>
            </a:r>
            <a:r>
              <a:rPr lang="en-GB" sz="1800" dirty="0" smtClean="0">
                <a:latin typeface="+mj-lt"/>
              </a:rPr>
              <a:t>  </a:t>
            </a:r>
            <a:r>
              <a:rPr lang="en-GB" sz="1800" dirty="0">
                <a:latin typeface="+mj-lt"/>
              </a:rPr>
              <a:t>----------------      ----------------</a:t>
            </a:r>
          </a:p>
          <a:p>
            <a:pPr eaLnBrk="0" hangingPunct="0"/>
            <a:r>
              <a:rPr lang="en-GB" sz="1800" dirty="0">
                <a:latin typeface="+mj-lt"/>
              </a:rPr>
              <a:t>BOP </a:t>
            </a:r>
            <a:r>
              <a:rPr lang="en-GB" sz="1800" dirty="0" err="1">
                <a:latin typeface="+mj-lt"/>
              </a:rPr>
              <a:t>Variabel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Sesungguhnya</a:t>
            </a:r>
            <a:r>
              <a:rPr lang="en-GB" sz="1800" dirty="0">
                <a:latin typeface="+mj-lt"/>
              </a:rPr>
              <a:t>	</a:t>
            </a:r>
            <a:r>
              <a:rPr lang="id-ID" sz="1800" dirty="0" smtClean="0">
                <a:latin typeface="+mj-lt"/>
              </a:rPr>
              <a:t>            </a:t>
            </a:r>
            <a:r>
              <a:rPr lang="en-GB" sz="1800" dirty="0" smtClean="0">
                <a:latin typeface="+mj-lt"/>
              </a:rPr>
              <a:t>27.651.000    </a:t>
            </a:r>
            <a:r>
              <a:rPr lang="id-ID" sz="1800" dirty="0" smtClean="0">
                <a:latin typeface="+mj-lt"/>
              </a:rPr>
              <a:t>  </a:t>
            </a:r>
            <a:r>
              <a:rPr lang="en-GB" sz="1800" dirty="0" smtClean="0">
                <a:latin typeface="+mj-lt"/>
              </a:rPr>
              <a:t>  </a:t>
            </a:r>
            <a:r>
              <a:rPr lang="en-GB" sz="1800" dirty="0">
                <a:latin typeface="+mj-lt"/>
              </a:rPr>
              <a:t>11.200.500       </a:t>
            </a:r>
            <a:r>
              <a:rPr lang="id-ID" sz="1800" dirty="0" smtClean="0">
                <a:latin typeface="+mj-lt"/>
              </a:rPr>
              <a:t>  </a:t>
            </a:r>
            <a:r>
              <a:rPr lang="en-GB" sz="1800" dirty="0" smtClean="0">
                <a:latin typeface="+mj-lt"/>
              </a:rPr>
              <a:t>30.100.000</a:t>
            </a:r>
            <a:endParaRPr lang="en-GB" sz="1800" dirty="0">
              <a:latin typeface="+mj-lt"/>
            </a:endParaRPr>
          </a:p>
          <a:p>
            <a:pPr eaLnBrk="0" hangingPunct="0"/>
            <a:r>
              <a:rPr lang="en-GB" sz="1800" dirty="0">
                <a:latin typeface="+mj-lt"/>
              </a:rPr>
              <a:t>BOP </a:t>
            </a:r>
            <a:r>
              <a:rPr lang="en-GB" sz="1800" dirty="0" err="1">
                <a:latin typeface="+mj-lt"/>
              </a:rPr>
              <a:t>Variabel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Dianggarkan</a:t>
            </a:r>
            <a:r>
              <a:rPr lang="en-GB" sz="1800" dirty="0">
                <a:latin typeface="+mj-lt"/>
              </a:rPr>
              <a:t>:</a:t>
            </a:r>
          </a:p>
          <a:p>
            <a:pPr eaLnBrk="0" hangingPunct="0"/>
            <a:r>
              <a:rPr lang="en-GB" sz="1800" dirty="0">
                <a:latin typeface="+mj-lt"/>
              </a:rPr>
              <a:t>320.000 x </a:t>
            </a:r>
            <a:r>
              <a:rPr lang="en-GB" sz="1800" dirty="0" err="1">
                <a:latin typeface="+mj-lt"/>
              </a:rPr>
              <a:t>Rp</a:t>
            </a:r>
            <a:r>
              <a:rPr lang="en-GB" sz="1800" dirty="0">
                <a:latin typeface="+mj-lt"/>
              </a:rPr>
              <a:t> 59,64	      </a:t>
            </a:r>
            <a:r>
              <a:rPr lang="id-ID" sz="1800" dirty="0" smtClean="0">
                <a:latin typeface="+mj-lt"/>
              </a:rPr>
              <a:t>      </a:t>
            </a:r>
            <a:r>
              <a:rPr lang="en-GB" sz="1800" dirty="0" smtClean="0">
                <a:latin typeface="+mj-lt"/>
              </a:rPr>
              <a:t>(</a:t>
            </a:r>
            <a:r>
              <a:rPr lang="en-GB" sz="1800" dirty="0">
                <a:latin typeface="+mj-lt"/>
              </a:rPr>
              <a:t>19.084.800)</a:t>
            </a:r>
          </a:p>
          <a:p>
            <a:pPr eaLnBrk="0" hangingPunct="0"/>
            <a:r>
              <a:rPr lang="en-GB" sz="1800" dirty="0">
                <a:latin typeface="+mj-lt"/>
              </a:rPr>
              <a:t>120.000 x </a:t>
            </a:r>
            <a:r>
              <a:rPr lang="en-GB" sz="1800" dirty="0" err="1">
                <a:latin typeface="+mj-lt"/>
              </a:rPr>
              <a:t>Rp</a:t>
            </a:r>
            <a:r>
              <a:rPr lang="en-GB" sz="1800" dirty="0">
                <a:latin typeface="+mj-lt"/>
              </a:rPr>
              <a:t> 120,79			     </a:t>
            </a:r>
            <a:r>
              <a:rPr lang="id-ID" sz="1800" dirty="0" smtClean="0">
                <a:latin typeface="+mj-lt"/>
              </a:rPr>
              <a:t> </a:t>
            </a:r>
            <a:r>
              <a:rPr lang="en-GB" sz="1800" dirty="0" smtClean="0">
                <a:latin typeface="+mj-lt"/>
              </a:rPr>
              <a:t>  </a:t>
            </a:r>
            <a:r>
              <a:rPr lang="en-GB" sz="1800" dirty="0">
                <a:latin typeface="+mj-lt"/>
              </a:rPr>
              <a:t>(14.494.800)</a:t>
            </a:r>
          </a:p>
          <a:p>
            <a:pPr eaLnBrk="0" hangingPunct="0"/>
            <a:r>
              <a:rPr lang="en-GB" sz="1800" dirty="0">
                <a:latin typeface="+mj-lt"/>
              </a:rPr>
              <a:t>250.000 x </a:t>
            </a:r>
            <a:r>
              <a:rPr lang="en-GB" sz="1800" dirty="0" err="1">
                <a:latin typeface="+mj-lt"/>
              </a:rPr>
              <a:t>Rp</a:t>
            </a:r>
            <a:r>
              <a:rPr lang="en-GB" sz="1800" dirty="0">
                <a:latin typeface="+mj-lt"/>
              </a:rPr>
              <a:t> 104,71					 </a:t>
            </a:r>
            <a:r>
              <a:rPr lang="en-GB" sz="1800" dirty="0" smtClean="0">
                <a:latin typeface="+mj-lt"/>
              </a:rPr>
              <a:t> </a:t>
            </a:r>
            <a:r>
              <a:rPr lang="id-ID" sz="1800" dirty="0" smtClean="0">
                <a:latin typeface="+mj-lt"/>
              </a:rPr>
              <a:t>   </a:t>
            </a:r>
            <a:r>
              <a:rPr lang="en-GB" sz="1800" dirty="0" smtClean="0">
                <a:latin typeface="+mj-lt"/>
              </a:rPr>
              <a:t>(</a:t>
            </a:r>
            <a:r>
              <a:rPr lang="en-GB" sz="1800" dirty="0">
                <a:latin typeface="+mj-lt"/>
              </a:rPr>
              <a:t>26.177.500)</a:t>
            </a:r>
          </a:p>
          <a:p>
            <a:pPr eaLnBrk="0" hangingPunct="0"/>
            <a:r>
              <a:rPr lang="en-GB" sz="1800" dirty="0">
                <a:latin typeface="+mj-lt"/>
              </a:rPr>
              <a:t>			             -----------------   ------------------   -----------------</a:t>
            </a:r>
          </a:p>
          <a:p>
            <a:pPr eaLnBrk="0" hangingPunct="0"/>
            <a:r>
              <a:rPr lang="en-GB" sz="1800" dirty="0">
                <a:latin typeface="+mj-lt"/>
              </a:rPr>
              <a:t>	</a:t>
            </a:r>
            <a:r>
              <a:rPr lang="en-GB" sz="1800" dirty="0" err="1">
                <a:latin typeface="+mj-lt"/>
              </a:rPr>
              <a:t>Selisih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Pengeluaran</a:t>
            </a:r>
            <a:r>
              <a:rPr lang="en-GB" sz="1800" dirty="0">
                <a:latin typeface="+mj-lt"/>
              </a:rPr>
              <a:t>	 </a:t>
            </a:r>
            <a:r>
              <a:rPr lang="id-ID" sz="1800" dirty="0" smtClean="0">
                <a:latin typeface="+mj-lt"/>
              </a:rPr>
              <a:t>              </a:t>
            </a:r>
            <a:r>
              <a:rPr lang="en-GB" sz="1800" dirty="0" smtClean="0">
                <a:latin typeface="+mj-lt"/>
              </a:rPr>
              <a:t>8.566.200 </a:t>
            </a:r>
            <a:r>
              <a:rPr lang="en-GB" sz="1800" dirty="0">
                <a:latin typeface="+mj-lt"/>
              </a:rPr>
              <a:t>R </a:t>
            </a:r>
            <a:r>
              <a:rPr lang="id-ID" sz="1800" dirty="0" smtClean="0">
                <a:latin typeface="+mj-lt"/>
              </a:rPr>
              <a:t>     </a:t>
            </a:r>
            <a:r>
              <a:rPr lang="en-GB" sz="1800" dirty="0" smtClean="0">
                <a:latin typeface="+mj-lt"/>
              </a:rPr>
              <a:t>(</a:t>
            </a:r>
            <a:r>
              <a:rPr lang="en-GB" sz="1800" dirty="0">
                <a:latin typeface="+mj-lt"/>
              </a:rPr>
              <a:t>3.294.300) L  </a:t>
            </a:r>
            <a:r>
              <a:rPr lang="id-ID" sz="1800" dirty="0" smtClean="0">
                <a:latin typeface="+mj-lt"/>
              </a:rPr>
              <a:t> </a:t>
            </a:r>
            <a:r>
              <a:rPr lang="en-GB" sz="1800" dirty="0" smtClean="0">
                <a:latin typeface="+mj-lt"/>
              </a:rPr>
              <a:t> </a:t>
            </a:r>
            <a:r>
              <a:rPr lang="id-ID" sz="1800" dirty="0" smtClean="0">
                <a:latin typeface="+mj-lt"/>
              </a:rPr>
              <a:t>   </a:t>
            </a:r>
            <a:r>
              <a:rPr lang="en-GB" sz="1800" dirty="0" smtClean="0">
                <a:latin typeface="+mj-lt"/>
              </a:rPr>
              <a:t>3.922.500 </a:t>
            </a:r>
            <a:r>
              <a:rPr lang="en-GB" sz="1800" dirty="0">
                <a:latin typeface="+mj-lt"/>
              </a:rPr>
              <a:t>R</a:t>
            </a:r>
          </a:p>
          <a:p>
            <a:pPr eaLnBrk="0" hangingPunct="0"/>
            <a:r>
              <a:rPr lang="en-GB" sz="1800" dirty="0">
                <a:latin typeface="+mj-lt"/>
              </a:rPr>
              <a:t>			             ------------------   -----------------   </a:t>
            </a:r>
            <a:r>
              <a:rPr lang="id-ID" sz="1800" dirty="0" smtClean="0">
                <a:latin typeface="+mj-lt"/>
              </a:rPr>
              <a:t>  </a:t>
            </a:r>
            <a:r>
              <a:rPr lang="en-GB" sz="1800" dirty="0" smtClean="0">
                <a:latin typeface="+mj-lt"/>
              </a:rPr>
              <a:t>-----------------</a:t>
            </a:r>
            <a:endParaRPr lang="en-GB" sz="1800" dirty="0">
              <a:latin typeface="+mj-lt"/>
            </a:endParaRPr>
          </a:p>
          <a:p>
            <a:pPr eaLnBrk="0" hangingPunct="0"/>
            <a:r>
              <a:rPr lang="en-GB" sz="1800" dirty="0" err="1">
                <a:latin typeface="+mj-lt"/>
              </a:rPr>
              <a:t>Selisih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Kapasitas</a:t>
            </a:r>
            <a:r>
              <a:rPr lang="en-GB" sz="1800" dirty="0">
                <a:latin typeface="+mj-lt"/>
              </a:rPr>
              <a:t>:</a:t>
            </a:r>
          </a:p>
          <a:p>
            <a:pPr eaLnBrk="0" hangingPunct="0"/>
            <a:r>
              <a:rPr lang="en-GB" sz="1800" dirty="0">
                <a:latin typeface="+mj-lt"/>
              </a:rPr>
              <a:t>( 300.000 – 320.000) x </a:t>
            </a:r>
            <a:r>
              <a:rPr lang="en-GB" sz="1800" dirty="0" err="1">
                <a:latin typeface="+mj-lt"/>
              </a:rPr>
              <a:t>Rp</a:t>
            </a:r>
            <a:r>
              <a:rPr lang="en-GB" sz="1800" dirty="0">
                <a:latin typeface="+mj-lt"/>
              </a:rPr>
              <a:t> 57,83       (1.156.600) L</a:t>
            </a:r>
          </a:p>
          <a:p>
            <a:pPr eaLnBrk="0" hangingPunct="0"/>
            <a:r>
              <a:rPr lang="en-GB" sz="1800" dirty="0">
                <a:latin typeface="+mj-lt"/>
              </a:rPr>
              <a:t> (150.000 – 120.000) x </a:t>
            </a:r>
            <a:r>
              <a:rPr lang="en-GB" sz="1800" dirty="0" err="1">
                <a:latin typeface="+mj-lt"/>
              </a:rPr>
              <a:t>Rp</a:t>
            </a:r>
            <a:r>
              <a:rPr lang="en-GB" sz="1800" dirty="0">
                <a:latin typeface="+mj-lt"/>
              </a:rPr>
              <a:t> 125,33		          3.759.900 R</a:t>
            </a:r>
          </a:p>
          <a:p>
            <a:pPr eaLnBrk="0" hangingPunct="0"/>
            <a:r>
              <a:rPr lang="en-GB" sz="1800" dirty="0">
                <a:latin typeface="+mj-lt"/>
              </a:rPr>
              <a:t>(200.000 – 250.000) x </a:t>
            </a:r>
            <a:r>
              <a:rPr lang="en-GB" sz="1800" dirty="0" err="1">
                <a:latin typeface="+mj-lt"/>
              </a:rPr>
              <a:t>Rp</a:t>
            </a:r>
            <a:r>
              <a:rPr lang="en-GB" sz="1800" dirty="0">
                <a:latin typeface="+mj-lt"/>
              </a:rPr>
              <a:t> 99,50				     (4.975.000) L</a:t>
            </a:r>
          </a:p>
          <a:p>
            <a:pPr eaLnBrk="0" hangingPunct="0"/>
            <a:r>
              <a:rPr lang="en-GB" sz="1800" dirty="0">
                <a:latin typeface="+mj-lt"/>
              </a:rPr>
              <a:t>				-----------------   ---------------    ------------------</a:t>
            </a:r>
          </a:p>
          <a:p>
            <a:pPr eaLnBrk="0" hangingPunct="0"/>
            <a:r>
              <a:rPr lang="en-GB" sz="1800" dirty="0">
                <a:latin typeface="+mj-lt"/>
              </a:rPr>
              <a:t>Total </a:t>
            </a:r>
            <a:r>
              <a:rPr lang="en-GB" sz="1800" dirty="0" err="1">
                <a:latin typeface="+mj-lt"/>
              </a:rPr>
              <a:t>Selisih</a:t>
            </a:r>
            <a:r>
              <a:rPr lang="en-GB" sz="1800" dirty="0">
                <a:latin typeface="+mj-lt"/>
              </a:rPr>
              <a:t> BOP			 7.409.600 R       </a:t>
            </a:r>
            <a:r>
              <a:rPr lang="id-ID" sz="1800" dirty="0" smtClean="0">
                <a:latin typeface="+mj-lt"/>
              </a:rPr>
              <a:t>  </a:t>
            </a:r>
            <a:r>
              <a:rPr lang="en-GB" sz="1800" dirty="0" smtClean="0">
                <a:latin typeface="+mj-lt"/>
              </a:rPr>
              <a:t>465.600 </a:t>
            </a:r>
            <a:r>
              <a:rPr lang="en-GB" sz="1800" dirty="0">
                <a:latin typeface="+mj-lt"/>
              </a:rPr>
              <a:t>R    </a:t>
            </a:r>
            <a:r>
              <a:rPr lang="id-ID" sz="1800" dirty="0" smtClean="0">
                <a:latin typeface="+mj-lt"/>
              </a:rPr>
              <a:t>   </a:t>
            </a:r>
            <a:r>
              <a:rPr lang="en-GB" sz="1800" dirty="0" smtClean="0">
                <a:latin typeface="+mj-lt"/>
              </a:rPr>
              <a:t>1.052.500 </a:t>
            </a:r>
            <a:r>
              <a:rPr lang="en-GB" sz="1800" dirty="0">
                <a:latin typeface="+mj-lt"/>
              </a:rPr>
              <a:t>L</a:t>
            </a:r>
          </a:p>
          <a:p>
            <a:pPr eaLnBrk="0" hangingPunct="0"/>
            <a:r>
              <a:rPr lang="en-GB" sz="1800" dirty="0">
                <a:latin typeface="+mj-lt"/>
              </a:rPr>
              <a:t>				-----------------   ---------------    ------------------- </a:t>
            </a:r>
            <a:endParaRPr lang="en-US" sz="1800" dirty="0">
              <a:latin typeface="+mj-lt"/>
            </a:endParaRPr>
          </a:p>
        </p:txBody>
      </p:sp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533400" y="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 dirty="0">
                <a:latin typeface="+mj-lt"/>
                <a:cs typeface="Calibri" pitchFamily="34" charset="0"/>
              </a:rPr>
              <a:t>4. </a:t>
            </a:r>
            <a:r>
              <a:rPr lang="en-GB" sz="2800" dirty="0" err="1">
                <a:latin typeface="+mj-lt"/>
                <a:cs typeface="Calibri" pitchFamily="34" charset="0"/>
              </a:rPr>
              <a:t>Analisis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Selisih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dirty="0" err="1">
                <a:latin typeface="+mj-lt"/>
                <a:cs typeface="Calibri" pitchFamily="34" charset="0"/>
              </a:rPr>
              <a:t>Biaya</a:t>
            </a:r>
            <a:r>
              <a:rPr lang="en-GB" sz="2800" dirty="0">
                <a:latin typeface="+mj-lt"/>
                <a:cs typeface="Calibri" pitchFamily="34" charset="0"/>
              </a:rPr>
              <a:t> Overhead </a:t>
            </a:r>
            <a:r>
              <a:rPr lang="en-GB" sz="2800" dirty="0" err="1">
                <a:latin typeface="+mj-lt"/>
                <a:cs typeface="Calibri" pitchFamily="34" charset="0"/>
              </a:rPr>
              <a:t>Pabrik</a:t>
            </a:r>
            <a:endParaRPr lang="en-US" sz="2800" dirty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14488"/>
            <a:ext cx="8429684" cy="457203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i="1" dirty="0" smtClean="0">
                <a:latin typeface="+mj-lt"/>
                <a:cs typeface="Calibri" pitchFamily="34" charset="0"/>
              </a:rPr>
              <a:t>5. </a:t>
            </a:r>
            <a:r>
              <a:rPr lang="en-GB" i="1" dirty="0" err="1" smtClean="0">
                <a:latin typeface="+mj-lt"/>
                <a:cs typeface="Calibri" pitchFamily="34" charset="0"/>
              </a:rPr>
              <a:t>Mencatat</a:t>
            </a:r>
            <a:r>
              <a:rPr lang="en-GB" i="1" dirty="0" smtClean="0">
                <a:latin typeface="+mj-lt"/>
                <a:cs typeface="Calibri" pitchFamily="34" charset="0"/>
              </a:rPr>
              <a:t> </a:t>
            </a:r>
            <a:r>
              <a:rPr lang="en-GB" i="1" dirty="0" err="1" smtClean="0">
                <a:latin typeface="+mj-lt"/>
                <a:cs typeface="Calibri" pitchFamily="34" charset="0"/>
              </a:rPr>
              <a:t>selisih</a:t>
            </a:r>
            <a:r>
              <a:rPr lang="en-GB" i="1" dirty="0" smtClean="0">
                <a:latin typeface="+mj-lt"/>
                <a:cs typeface="Calibri" pitchFamily="34" charset="0"/>
              </a:rPr>
              <a:t> overhead </a:t>
            </a:r>
            <a:r>
              <a:rPr lang="en-GB" i="1" dirty="0" err="1" smtClean="0">
                <a:latin typeface="+mj-lt"/>
                <a:cs typeface="Calibri" pitchFamily="34" charset="0"/>
              </a:rPr>
              <a:t>pabrik</a:t>
            </a:r>
            <a:r>
              <a:rPr lang="en-GB" dirty="0" smtClean="0">
                <a:latin typeface="+mj-lt"/>
                <a:cs typeface="Calibri" pitchFamily="34" charset="0"/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dirty="0" smtClean="0">
                <a:latin typeface="+mj-lt"/>
              </a:rPr>
              <a:t>    </a:t>
            </a:r>
            <a:r>
              <a:rPr lang="en-GB" dirty="0" smtClean="0">
                <a:latin typeface="+mj-lt"/>
                <a:cs typeface="Calibri" pitchFamily="34" charset="0"/>
              </a:rPr>
              <a:t> </a:t>
            </a:r>
            <a:r>
              <a:rPr lang="en-GB" dirty="0" err="1" smtClean="0">
                <a:latin typeface="+mj-lt"/>
                <a:cs typeface="Calibri" pitchFamily="34" charset="0"/>
              </a:rPr>
              <a:t>Selisih</a:t>
            </a:r>
            <a:r>
              <a:rPr lang="en-GB" dirty="0" smtClean="0">
                <a:latin typeface="+mj-lt"/>
                <a:cs typeface="Calibri" pitchFamily="34" charset="0"/>
              </a:rPr>
              <a:t> </a:t>
            </a:r>
            <a:r>
              <a:rPr lang="en-GB" dirty="0" err="1" smtClean="0">
                <a:latin typeface="+mj-lt"/>
                <a:cs typeface="Calibri" pitchFamily="34" charset="0"/>
              </a:rPr>
              <a:t>Pengeluaran</a:t>
            </a:r>
            <a:r>
              <a:rPr lang="en-GB" dirty="0" smtClean="0">
                <a:latin typeface="+mj-lt"/>
                <a:cs typeface="Calibri" pitchFamily="34" charset="0"/>
              </a:rPr>
              <a:t> – Dept. </a:t>
            </a:r>
            <a:r>
              <a:rPr lang="en-GB" dirty="0" err="1" smtClean="0">
                <a:latin typeface="+mj-lt"/>
                <a:cs typeface="Calibri" pitchFamily="34" charset="0"/>
              </a:rPr>
              <a:t>Pemotongan</a:t>
            </a:r>
            <a:r>
              <a:rPr lang="en-GB" dirty="0" smtClean="0">
                <a:latin typeface="+mj-lt"/>
                <a:cs typeface="Calibri" pitchFamily="34" charset="0"/>
              </a:rPr>
              <a:t>	8.566.200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dirty="0" smtClean="0">
                <a:latin typeface="+mj-lt"/>
                <a:cs typeface="Calibri" pitchFamily="34" charset="0"/>
              </a:rPr>
              <a:t>	</a:t>
            </a:r>
            <a:r>
              <a:rPr lang="en-GB" dirty="0" err="1" smtClean="0">
                <a:latin typeface="+mj-lt"/>
                <a:cs typeface="Calibri" pitchFamily="34" charset="0"/>
              </a:rPr>
              <a:t>Selisih</a:t>
            </a:r>
            <a:r>
              <a:rPr lang="en-GB" dirty="0" smtClean="0">
                <a:latin typeface="+mj-lt"/>
                <a:cs typeface="Calibri" pitchFamily="34" charset="0"/>
              </a:rPr>
              <a:t> </a:t>
            </a:r>
            <a:r>
              <a:rPr lang="en-GB" dirty="0" err="1" smtClean="0">
                <a:latin typeface="+mj-lt"/>
                <a:cs typeface="Calibri" pitchFamily="34" charset="0"/>
              </a:rPr>
              <a:t>Pengeluaran</a:t>
            </a:r>
            <a:r>
              <a:rPr lang="en-GB" dirty="0" smtClean="0">
                <a:latin typeface="+mj-lt"/>
                <a:cs typeface="Calibri" pitchFamily="34" charset="0"/>
              </a:rPr>
              <a:t> – Dept. </a:t>
            </a:r>
            <a:r>
              <a:rPr lang="en-GB" dirty="0" err="1" smtClean="0">
                <a:latin typeface="+mj-lt"/>
                <a:cs typeface="Calibri" pitchFamily="34" charset="0"/>
              </a:rPr>
              <a:t>Penyelesaian</a:t>
            </a:r>
            <a:r>
              <a:rPr lang="en-GB" dirty="0" smtClean="0">
                <a:latin typeface="+mj-lt"/>
                <a:cs typeface="Calibri" pitchFamily="34" charset="0"/>
              </a:rPr>
              <a:t>   3.922.500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dirty="0" smtClean="0">
                <a:latin typeface="+mj-lt"/>
                <a:cs typeface="Calibri" pitchFamily="34" charset="0"/>
              </a:rPr>
              <a:t>	</a:t>
            </a:r>
            <a:r>
              <a:rPr lang="en-GB" dirty="0" err="1" smtClean="0">
                <a:latin typeface="+mj-lt"/>
                <a:cs typeface="Calibri" pitchFamily="34" charset="0"/>
              </a:rPr>
              <a:t>Selisih</a:t>
            </a:r>
            <a:r>
              <a:rPr lang="en-GB" dirty="0" smtClean="0">
                <a:latin typeface="+mj-lt"/>
                <a:cs typeface="Calibri" pitchFamily="34" charset="0"/>
              </a:rPr>
              <a:t> </a:t>
            </a:r>
            <a:r>
              <a:rPr lang="en-GB" dirty="0" err="1" smtClean="0">
                <a:latin typeface="+mj-lt"/>
                <a:cs typeface="Calibri" pitchFamily="34" charset="0"/>
              </a:rPr>
              <a:t>Kapasitas</a:t>
            </a:r>
            <a:r>
              <a:rPr lang="en-GB" dirty="0" smtClean="0">
                <a:latin typeface="+mj-lt"/>
                <a:cs typeface="Calibri" pitchFamily="34" charset="0"/>
              </a:rPr>
              <a:t> – Dept. </a:t>
            </a:r>
            <a:r>
              <a:rPr lang="en-GB" dirty="0" err="1" smtClean="0">
                <a:latin typeface="+mj-lt"/>
                <a:cs typeface="Calibri" pitchFamily="34" charset="0"/>
              </a:rPr>
              <a:t>Perakitan</a:t>
            </a:r>
            <a:r>
              <a:rPr lang="en-GB" dirty="0" smtClean="0">
                <a:latin typeface="+mj-lt"/>
                <a:cs typeface="Calibri" pitchFamily="34" charset="0"/>
              </a:rPr>
              <a:t>.	3.759.900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dirty="0" smtClean="0">
                <a:latin typeface="+mj-lt"/>
                <a:cs typeface="Calibri" pitchFamily="34" charset="0"/>
              </a:rPr>
              <a:t>	</a:t>
            </a:r>
            <a:r>
              <a:rPr lang="en-GB" dirty="0" err="1" smtClean="0">
                <a:latin typeface="+mj-lt"/>
                <a:cs typeface="Calibri" pitchFamily="34" charset="0"/>
              </a:rPr>
              <a:t>Selisih</a:t>
            </a:r>
            <a:r>
              <a:rPr lang="en-GB" dirty="0" smtClean="0">
                <a:latin typeface="+mj-lt"/>
                <a:cs typeface="Calibri" pitchFamily="34" charset="0"/>
              </a:rPr>
              <a:t> BOP – Dept. </a:t>
            </a:r>
            <a:r>
              <a:rPr lang="en-GB" dirty="0" err="1" smtClean="0">
                <a:latin typeface="+mj-lt"/>
                <a:cs typeface="Calibri" pitchFamily="34" charset="0"/>
              </a:rPr>
              <a:t>Penyelesaian</a:t>
            </a:r>
            <a:r>
              <a:rPr lang="en-GB" dirty="0" smtClean="0">
                <a:latin typeface="+mj-lt"/>
                <a:cs typeface="Calibri" pitchFamily="34" charset="0"/>
              </a:rPr>
              <a:t>		1.052.500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dirty="0" smtClean="0">
                <a:latin typeface="+mj-lt"/>
                <a:cs typeface="Calibri" pitchFamily="34" charset="0"/>
              </a:rPr>
              <a:t>		</a:t>
            </a:r>
            <a:r>
              <a:rPr lang="en-GB" dirty="0" err="1" smtClean="0">
                <a:latin typeface="+mj-lt"/>
                <a:cs typeface="Calibri" pitchFamily="34" charset="0"/>
              </a:rPr>
              <a:t>Selisih</a:t>
            </a:r>
            <a:r>
              <a:rPr lang="en-GB" dirty="0" smtClean="0">
                <a:latin typeface="+mj-lt"/>
                <a:cs typeface="Calibri" pitchFamily="34" charset="0"/>
              </a:rPr>
              <a:t> </a:t>
            </a:r>
            <a:r>
              <a:rPr lang="en-GB" dirty="0" err="1" smtClean="0">
                <a:latin typeface="+mj-lt"/>
                <a:cs typeface="Calibri" pitchFamily="34" charset="0"/>
              </a:rPr>
              <a:t>Pengeluaran</a:t>
            </a:r>
            <a:r>
              <a:rPr lang="en-GB" dirty="0" smtClean="0">
                <a:latin typeface="+mj-lt"/>
                <a:cs typeface="Calibri" pitchFamily="34" charset="0"/>
              </a:rPr>
              <a:t>  – Dept. </a:t>
            </a:r>
            <a:r>
              <a:rPr lang="en-GB" dirty="0" err="1" smtClean="0">
                <a:latin typeface="+mj-lt"/>
                <a:cs typeface="Calibri" pitchFamily="34" charset="0"/>
              </a:rPr>
              <a:t>Perakitan</a:t>
            </a:r>
            <a:r>
              <a:rPr lang="en-GB" dirty="0" smtClean="0">
                <a:latin typeface="+mj-lt"/>
                <a:cs typeface="Calibri" pitchFamily="34" charset="0"/>
              </a:rPr>
              <a:t>               3.294.300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dirty="0" smtClean="0">
                <a:latin typeface="+mj-lt"/>
                <a:cs typeface="Calibri" pitchFamily="34" charset="0"/>
              </a:rPr>
              <a:t>	  	</a:t>
            </a:r>
            <a:r>
              <a:rPr lang="en-GB" dirty="0" err="1" smtClean="0">
                <a:latin typeface="+mj-lt"/>
                <a:cs typeface="Calibri" pitchFamily="34" charset="0"/>
              </a:rPr>
              <a:t>Selisih</a:t>
            </a:r>
            <a:r>
              <a:rPr lang="en-GB" dirty="0" smtClean="0">
                <a:latin typeface="+mj-lt"/>
                <a:cs typeface="Calibri" pitchFamily="34" charset="0"/>
              </a:rPr>
              <a:t> </a:t>
            </a:r>
            <a:r>
              <a:rPr lang="en-GB" dirty="0" err="1" smtClean="0">
                <a:latin typeface="+mj-lt"/>
                <a:cs typeface="Calibri" pitchFamily="34" charset="0"/>
              </a:rPr>
              <a:t>Kapasitas</a:t>
            </a:r>
            <a:r>
              <a:rPr lang="en-GB" dirty="0" smtClean="0">
                <a:latin typeface="+mj-lt"/>
                <a:cs typeface="Calibri" pitchFamily="34" charset="0"/>
              </a:rPr>
              <a:t> – Dept. </a:t>
            </a:r>
            <a:r>
              <a:rPr lang="en-GB" dirty="0" err="1" smtClean="0">
                <a:latin typeface="+mj-lt"/>
                <a:cs typeface="Calibri" pitchFamily="34" charset="0"/>
              </a:rPr>
              <a:t>Pemotongan</a:t>
            </a:r>
            <a:r>
              <a:rPr lang="en-GB" dirty="0" smtClean="0">
                <a:latin typeface="+mj-lt"/>
                <a:cs typeface="Calibri" pitchFamily="34" charset="0"/>
              </a:rPr>
              <a:t> 	</a:t>
            </a:r>
            <a:r>
              <a:rPr lang="id-ID" dirty="0" smtClean="0">
                <a:latin typeface="+mj-lt"/>
                <a:cs typeface="Calibri" pitchFamily="34" charset="0"/>
              </a:rPr>
              <a:t>   </a:t>
            </a:r>
            <a:r>
              <a:rPr lang="en-GB" dirty="0" smtClean="0">
                <a:latin typeface="+mj-lt"/>
                <a:cs typeface="Calibri" pitchFamily="34" charset="0"/>
              </a:rPr>
              <a:t>  1.156.600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dirty="0" smtClean="0">
                <a:latin typeface="+mj-lt"/>
                <a:cs typeface="Calibri" pitchFamily="34" charset="0"/>
              </a:rPr>
              <a:t>		</a:t>
            </a:r>
            <a:r>
              <a:rPr lang="en-GB" dirty="0" err="1" smtClean="0">
                <a:latin typeface="+mj-lt"/>
                <a:cs typeface="Calibri" pitchFamily="34" charset="0"/>
              </a:rPr>
              <a:t>Selisih</a:t>
            </a:r>
            <a:r>
              <a:rPr lang="en-GB" dirty="0" smtClean="0">
                <a:latin typeface="+mj-lt"/>
                <a:cs typeface="Calibri" pitchFamily="34" charset="0"/>
              </a:rPr>
              <a:t> </a:t>
            </a:r>
            <a:r>
              <a:rPr lang="en-GB" dirty="0" err="1" smtClean="0">
                <a:latin typeface="+mj-lt"/>
                <a:cs typeface="Calibri" pitchFamily="34" charset="0"/>
              </a:rPr>
              <a:t>Kapasitas</a:t>
            </a:r>
            <a:r>
              <a:rPr lang="en-GB" dirty="0" smtClean="0">
                <a:latin typeface="+mj-lt"/>
                <a:cs typeface="Calibri" pitchFamily="34" charset="0"/>
              </a:rPr>
              <a:t> – Dept. </a:t>
            </a:r>
            <a:r>
              <a:rPr lang="en-GB" dirty="0" err="1" smtClean="0">
                <a:latin typeface="+mj-lt"/>
                <a:cs typeface="Calibri" pitchFamily="34" charset="0"/>
              </a:rPr>
              <a:t>Penyelesaian</a:t>
            </a:r>
            <a:r>
              <a:rPr lang="en-GB" dirty="0" smtClean="0">
                <a:latin typeface="+mj-lt"/>
                <a:cs typeface="Calibri" pitchFamily="34" charset="0"/>
              </a:rPr>
              <a:t>	  </a:t>
            </a:r>
            <a:r>
              <a:rPr lang="id-ID" dirty="0" smtClean="0">
                <a:latin typeface="+mj-lt"/>
                <a:cs typeface="Calibri" pitchFamily="34" charset="0"/>
              </a:rPr>
              <a:t>   </a:t>
            </a:r>
            <a:r>
              <a:rPr lang="en-GB" dirty="0" smtClean="0">
                <a:latin typeface="+mj-lt"/>
                <a:cs typeface="Calibri" pitchFamily="34" charset="0"/>
              </a:rPr>
              <a:t>4.975.000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dirty="0" smtClean="0">
                <a:latin typeface="+mj-lt"/>
                <a:cs typeface="Calibri" pitchFamily="34" charset="0"/>
              </a:rPr>
              <a:t>		</a:t>
            </a:r>
            <a:r>
              <a:rPr lang="en-GB" dirty="0" err="1" smtClean="0">
                <a:latin typeface="+mj-lt"/>
                <a:cs typeface="Calibri" pitchFamily="34" charset="0"/>
              </a:rPr>
              <a:t>Selisih</a:t>
            </a:r>
            <a:r>
              <a:rPr lang="en-GB" dirty="0" smtClean="0">
                <a:latin typeface="+mj-lt"/>
                <a:cs typeface="Calibri" pitchFamily="34" charset="0"/>
              </a:rPr>
              <a:t> BOP – Dept. </a:t>
            </a:r>
            <a:r>
              <a:rPr lang="en-GB" dirty="0" err="1" smtClean="0">
                <a:latin typeface="+mj-lt"/>
                <a:cs typeface="Calibri" pitchFamily="34" charset="0"/>
              </a:rPr>
              <a:t>Pemotongan</a:t>
            </a:r>
            <a:r>
              <a:rPr lang="en-GB" dirty="0" smtClean="0">
                <a:latin typeface="+mj-lt"/>
                <a:cs typeface="Calibri" pitchFamily="34" charset="0"/>
              </a:rPr>
              <a:t>     		  </a:t>
            </a:r>
            <a:r>
              <a:rPr lang="id-ID" dirty="0" smtClean="0">
                <a:latin typeface="+mj-lt"/>
                <a:cs typeface="Calibri" pitchFamily="34" charset="0"/>
              </a:rPr>
              <a:t>   </a:t>
            </a:r>
            <a:r>
              <a:rPr lang="en-GB" dirty="0" smtClean="0">
                <a:latin typeface="+mj-lt"/>
                <a:cs typeface="Calibri" pitchFamily="34" charset="0"/>
              </a:rPr>
              <a:t>7.409.600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dirty="0" smtClean="0">
                <a:latin typeface="+mj-lt"/>
                <a:cs typeface="Calibri" pitchFamily="34" charset="0"/>
              </a:rPr>
              <a:t>		</a:t>
            </a:r>
            <a:r>
              <a:rPr lang="en-GB" dirty="0" err="1" smtClean="0">
                <a:latin typeface="+mj-lt"/>
                <a:cs typeface="Calibri" pitchFamily="34" charset="0"/>
              </a:rPr>
              <a:t>Selisih</a:t>
            </a:r>
            <a:r>
              <a:rPr lang="en-GB" dirty="0" smtClean="0">
                <a:latin typeface="+mj-lt"/>
                <a:cs typeface="Calibri" pitchFamily="34" charset="0"/>
              </a:rPr>
              <a:t> BOP – Dept. </a:t>
            </a:r>
            <a:r>
              <a:rPr lang="en-GB" dirty="0" err="1" smtClean="0">
                <a:latin typeface="+mj-lt"/>
                <a:cs typeface="Calibri" pitchFamily="34" charset="0"/>
              </a:rPr>
              <a:t>Perakitan</a:t>
            </a:r>
            <a:r>
              <a:rPr lang="en-GB" dirty="0" smtClean="0">
                <a:latin typeface="+mj-lt"/>
                <a:cs typeface="Calibri" pitchFamily="34" charset="0"/>
              </a:rPr>
              <a:t>			     </a:t>
            </a:r>
            <a:r>
              <a:rPr lang="id-ID" dirty="0" smtClean="0">
                <a:latin typeface="+mj-lt"/>
                <a:cs typeface="Calibri" pitchFamily="34" charset="0"/>
              </a:rPr>
              <a:t>   </a:t>
            </a:r>
            <a:r>
              <a:rPr lang="en-GB" dirty="0" smtClean="0">
                <a:latin typeface="+mj-lt"/>
                <a:cs typeface="Calibri" pitchFamily="34" charset="0"/>
              </a:rPr>
              <a:t>465.600</a:t>
            </a:r>
          </a:p>
          <a:p>
            <a:pPr eaLnBrk="1" hangingPunct="1">
              <a:lnSpc>
                <a:spcPct val="80000"/>
              </a:lnSpc>
            </a:pPr>
            <a:r>
              <a:rPr lang="en-GB" dirty="0" smtClean="0">
                <a:latin typeface="+mj-lt"/>
              </a:rPr>
              <a:t>	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581152"/>
            <a:ext cx="8229600" cy="491968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err="1" smtClean="0">
                <a:latin typeface="+mj-lt"/>
              </a:rPr>
              <a:t>Harga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Pokok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Penjualan</a:t>
            </a:r>
            <a:r>
              <a:rPr lang="en-GB" sz="2000" dirty="0" smtClean="0">
                <a:latin typeface="+mj-lt"/>
              </a:rPr>
              <a:t>	  	  6.822.700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err="1" smtClean="0">
                <a:latin typeface="+mj-lt"/>
              </a:rPr>
              <a:t>Selisih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Pengeluaran</a:t>
            </a:r>
            <a:r>
              <a:rPr lang="en-GB" sz="2000" dirty="0" smtClean="0">
                <a:latin typeface="+mj-lt"/>
              </a:rPr>
              <a:t>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smtClean="0">
                <a:latin typeface="+mj-lt"/>
              </a:rPr>
              <a:t>     Dept. </a:t>
            </a:r>
            <a:r>
              <a:rPr lang="en-GB" sz="2000" dirty="0" err="1" smtClean="0">
                <a:latin typeface="+mj-lt"/>
              </a:rPr>
              <a:t>Perakitan</a:t>
            </a:r>
            <a:r>
              <a:rPr lang="en-GB" sz="2000" dirty="0" smtClean="0">
                <a:latin typeface="+mj-lt"/>
              </a:rPr>
              <a:t>     		  3.294.300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err="1" smtClean="0">
                <a:latin typeface="+mj-lt"/>
              </a:rPr>
              <a:t>Selisih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Kapasitas</a:t>
            </a:r>
            <a:r>
              <a:rPr lang="en-GB" sz="2000" dirty="0" smtClean="0">
                <a:latin typeface="+mj-lt"/>
              </a:rPr>
              <a:t>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smtClean="0">
                <a:latin typeface="+mj-lt"/>
              </a:rPr>
              <a:t>    Dept. </a:t>
            </a:r>
            <a:r>
              <a:rPr lang="en-GB" sz="2000" dirty="0" err="1" smtClean="0">
                <a:latin typeface="+mj-lt"/>
              </a:rPr>
              <a:t>Pemotongan</a:t>
            </a:r>
            <a:r>
              <a:rPr lang="en-GB" sz="2000" dirty="0" smtClean="0">
                <a:latin typeface="+mj-lt"/>
              </a:rPr>
              <a:t>  		  1.156.600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err="1" smtClean="0">
                <a:latin typeface="+mj-lt"/>
              </a:rPr>
              <a:t>Selisih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Kapasitas</a:t>
            </a:r>
            <a:r>
              <a:rPr lang="en-GB" sz="2000" dirty="0" smtClean="0">
                <a:latin typeface="+mj-lt"/>
              </a:rPr>
              <a:t>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smtClean="0">
                <a:latin typeface="+mj-lt"/>
              </a:rPr>
              <a:t>    Dept. </a:t>
            </a:r>
            <a:r>
              <a:rPr lang="en-GB" sz="2000" dirty="0" err="1" smtClean="0">
                <a:latin typeface="+mj-lt"/>
              </a:rPr>
              <a:t>Penyelesaian</a:t>
            </a:r>
            <a:r>
              <a:rPr lang="en-GB" sz="2000" dirty="0" smtClean="0">
                <a:latin typeface="+mj-lt"/>
              </a:rPr>
              <a:t>		  4.975.000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smtClean="0">
                <a:latin typeface="+mj-lt"/>
              </a:rPr>
              <a:t>	 	</a:t>
            </a:r>
            <a:r>
              <a:rPr lang="en-GB" sz="2000" dirty="0" err="1" smtClean="0">
                <a:latin typeface="+mj-lt"/>
              </a:rPr>
              <a:t>Selisih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Pengeluaran</a:t>
            </a:r>
            <a:r>
              <a:rPr lang="en-GB" sz="2000" dirty="0" smtClean="0">
                <a:latin typeface="+mj-lt"/>
              </a:rPr>
              <a:t>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smtClean="0">
                <a:latin typeface="+mj-lt"/>
              </a:rPr>
              <a:t>		    Dept. </a:t>
            </a:r>
            <a:r>
              <a:rPr lang="en-GB" sz="2000" dirty="0" err="1" smtClean="0">
                <a:latin typeface="+mj-lt"/>
              </a:rPr>
              <a:t>Pemotongan</a:t>
            </a:r>
            <a:r>
              <a:rPr lang="en-GB" sz="2000" dirty="0" smtClean="0">
                <a:latin typeface="+mj-lt"/>
              </a:rPr>
              <a:t>			8.566.200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smtClean="0">
                <a:latin typeface="+mj-lt"/>
              </a:rPr>
              <a:t>		</a:t>
            </a:r>
            <a:r>
              <a:rPr lang="en-GB" sz="2000" dirty="0" err="1" smtClean="0">
                <a:latin typeface="+mj-lt"/>
              </a:rPr>
              <a:t>Selisih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Pengeluaran</a:t>
            </a:r>
            <a:r>
              <a:rPr lang="en-GB" sz="2000" dirty="0" smtClean="0">
                <a:latin typeface="+mj-lt"/>
              </a:rPr>
              <a:t>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smtClean="0">
                <a:latin typeface="+mj-lt"/>
              </a:rPr>
              <a:t>		    Dept. </a:t>
            </a:r>
            <a:r>
              <a:rPr lang="en-GB" sz="2000" dirty="0" err="1" smtClean="0">
                <a:latin typeface="+mj-lt"/>
              </a:rPr>
              <a:t>Penyelesaian</a:t>
            </a:r>
            <a:r>
              <a:rPr lang="en-GB" sz="2000" dirty="0" smtClean="0">
                <a:latin typeface="+mj-lt"/>
              </a:rPr>
              <a:t>     			3.922.500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smtClean="0">
                <a:latin typeface="+mj-lt"/>
              </a:rPr>
              <a:t>		</a:t>
            </a:r>
            <a:r>
              <a:rPr lang="en-GB" sz="2000" dirty="0" err="1" smtClean="0">
                <a:latin typeface="+mj-lt"/>
              </a:rPr>
              <a:t>Selisih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Kapasitas</a:t>
            </a:r>
            <a:r>
              <a:rPr lang="en-GB" sz="2000" dirty="0" smtClean="0">
                <a:latin typeface="+mj-lt"/>
              </a:rPr>
              <a:t>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smtClean="0">
                <a:latin typeface="+mj-lt"/>
              </a:rPr>
              <a:t>		     Dept. </a:t>
            </a:r>
            <a:r>
              <a:rPr lang="en-GB" sz="2000" dirty="0" err="1" smtClean="0">
                <a:latin typeface="+mj-lt"/>
              </a:rPr>
              <a:t>Perakitan</a:t>
            </a:r>
            <a:r>
              <a:rPr lang="en-GB" sz="2000" dirty="0" smtClean="0">
                <a:latin typeface="+mj-lt"/>
              </a:rPr>
              <a:t>	            		3.759.900</a:t>
            </a:r>
            <a:r>
              <a:rPr lang="en-US" sz="2000" dirty="0" smtClean="0">
                <a:latin typeface="+mj-lt"/>
              </a:rPr>
              <a:t> </a:t>
            </a:r>
          </a:p>
        </p:txBody>
      </p:sp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381000" y="304800"/>
            <a:ext cx="80772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i="1" dirty="0">
                <a:latin typeface="+mj-lt"/>
                <a:cs typeface="Calibri" pitchFamily="34" charset="0"/>
              </a:rPr>
              <a:t>6. </a:t>
            </a:r>
            <a:r>
              <a:rPr lang="en-GB" sz="2800" i="1" dirty="0" err="1">
                <a:latin typeface="+mj-lt"/>
                <a:cs typeface="Calibri" pitchFamily="34" charset="0"/>
              </a:rPr>
              <a:t>Menutup</a:t>
            </a:r>
            <a:r>
              <a:rPr lang="en-GB" sz="2800" i="1" dirty="0">
                <a:latin typeface="+mj-lt"/>
                <a:cs typeface="Calibri" pitchFamily="34" charset="0"/>
              </a:rPr>
              <a:t> </a:t>
            </a:r>
            <a:r>
              <a:rPr lang="en-GB" sz="2800" i="1" dirty="0" err="1">
                <a:latin typeface="+mj-lt"/>
                <a:cs typeface="Calibri" pitchFamily="34" charset="0"/>
              </a:rPr>
              <a:t>Selisih</a:t>
            </a:r>
            <a:r>
              <a:rPr lang="en-GB" sz="2800" i="1" dirty="0">
                <a:latin typeface="+mj-lt"/>
                <a:cs typeface="Calibri" pitchFamily="34" charset="0"/>
              </a:rPr>
              <a:t> </a:t>
            </a:r>
            <a:r>
              <a:rPr lang="en-GB" sz="2800" i="1" dirty="0" err="1">
                <a:latin typeface="+mj-lt"/>
                <a:cs typeface="Calibri" pitchFamily="34" charset="0"/>
              </a:rPr>
              <a:t>Biaya</a:t>
            </a:r>
            <a:r>
              <a:rPr lang="en-GB" sz="2800" i="1" dirty="0">
                <a:latin typeface="+mj-lt"/>
                <a:cs typeface="Calibri" pitchFamily="34" charset="0"/>
              </a:rPr>
              <a:t> Overhead </a:t>
            </a:r>
            <a:r>
              <a:rPr lang="en-GB" sz="2800" i="1" dirty="0" err="1">
                <a:latin typeface="+mj-lt"/>
                <a:cs typeface="Calibri" pitchFamily="34" charset="0"/>
              </a:rPr>
              <a:t>Pabrik</a:t>
            </a:r>
            <a:r>
              <a:rPr lang="en-GB" sz="2800" dirty="0">
                <a:latin typeface="+mj-lt"/>
                <a:cs typeface="Calibri" pitchFamily="34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3863"/>
            <a:ext cx="8153400" cy="947737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id-ID" sz="3200" b="1" dirty="0" smtClean="0">
                <a:latin typeface="+mj-lt"/>
                <a:cs typeface="Calibri" pitchFamily="34" charset="0"/>
              </a:rPr>
              <a:t>Tujuan 9: </a:t>
            </a:r>
            <a:r>
              <a:rPr lang="en-US" sz="3200" b="1" dirty="0" err="1" smtClean="0">
                <a:latin typeface="+mj-lt"/>
                <a:cs typeface="Calibri" pitchFamily="34" charset="0"/>
              </a:rPr>
              <a:t>Pengaruh</a:t>
            </a:r>
            <a:r>
              <a:rPr lang="en-US" sz="3200" b="1" dirty="0" smtClean="0">
                <a:latin typeface="+mj-lt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+mj-lt"/>
                <a:cs typeface="Calibri" pitchFamily="34" charset="0"/>
              </a:rPr>
              <a:t>Otomasi</a:t>
            </a:r>
            <a:r>
              <a:rPr lang="en-US" sz="3200" b="1" dirty="0" smtClean="0">
                <a:latin typeface="+mj-lt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+mj-lt"/>
                <a:cs typeface="Calibri" pitchFamily="34" charset="0"/>
              </a:rPr>
              <a:t>Pada</a:t>
            </a:r>
            <a:r>
              <a:rPr lang="en-US" sz="3200" b="1" dirty="0" smtClean="0">
                <a:latin typeface="+mj-lt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+mj-lt"/>
                <a:cs typeface="Calibri" pitchFamily="34" charset="0"/>
              </a:rPr>
              <a:t>Tarif</a:t>
            </a:r>
            <a:r>
              <a:rPr lang="en-US" sz="3200" b="1" dirty="0" smtClean="0">
                <a:latin typeface="+mj-lt"/>
                <a:cs typeface="Calibri" pitchFamily="34" charset="0"/>
              </a:rPr>
              <a:t> B</a:t>
            </a:r>
            <a:r>
              <a:rPr lang="id-ID" sz="3200" b="1" dirty="0" smtClean="0">
                <a:latin typeface="+mj-lt"/>
                <a:cs typeface="Calibri" pitchFamily="34" charset="0"/>
              </a:rPr>
              <a:t>OP 	        </a:t>
            </a:r>
            <a:br>
              <a:rPr lang="id-ID" sz="3200" b="1" dirty="0" smtClean="0">
                <a:latin typeface="+mj-lt"/>
                <a:cs typeface="Calibri" pitchFamily="34" charset="0"/>
              </a:rPr>
            </a:br>
            <a:r>
              <a:rPr lang="id-ID" sz="3200" b="1" dirty="0" smtClean="0">
                <a:latin typeface="+mj-lt"/>
                <a:cs typeface="Calibri" pitchFamily="34" charset="0"/>
              </a:rPr>
              <a:t>                </a:t>
            </a:r>
            <a:r>
              <a:rPr lang="en-US" sz="3200" b="1" dirty="0" err="1" smtClean="0">
                <a:latin typeface="+mj-lt"/>
                <a:cs typeface="Calibri" pitchFamily="34" charset="0"/>
              </a:rPr>
              <a:t>Berbasis</a:t>
            </a:r>
            <a:r>
              <a:rPr lang="en-US" sz="3200" b="1" dirty="0" smtClean="0">
                <a:latin typeface="+mj-lt"/>
                <a:cs typeface="Calibri" pitchFamily="34" charset="0"/>
              </a:rPr>
              <a:t> Volume</a:t>
            </a:r>
            <a:endParaRPr lang="en-GB" sz="3200" b="1" dirty="0" smtClean="0">
              <a:latin typeface="+mj-lt"/>
              <a:cs typeface="Calibri" pitchFamily="34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1600200"/>
            <a:ext cx="6786610" cy="475775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3200" dirty="0" err="1" smtClean="0">
                <a:latin typeface="+mj-lt"/>
                <a:cs typeface="Calibri" pitchFamily="34" charset="0"/>
              </a:rPr>
              <a:t>Pada</a:t>
            </a:r>
            <a:r>
              <a:rPr lang="en-US" sz="3200" dirty="0" smtClean="0">
                <a:latin typeface="+mj-lt"/>
                <a:cs typeface="Calibri" pitchFamily="34" charset="0"/>
              </a:rPr>
              <a:t>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lingkungan</a:t>
            </a:r>
            <a:r>
              <a:rPr lang="en-US" sz="3200" dirty="0" smtClean="0">
                <a:latin typeface="+mj-lt"/>
                <a:cs typeface="Calibri" pitchFamily="34" charset="0"/>
              </a:rPr>
              <a:t>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operasi</a:t>
            </a:r>
            <a:r>
              <a:rPr lang="en-US" sz="3200" dirty="0" smtClean="0">
                <a:latin typeface="+mj-lt"/>
                <a:cs typeface="Calibri" pitchFamily="34" charset="0"/>
              </a:rPr>
              <a:t>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otomasi</a:t>
            </a:r>
            <a:r>
              <a:rPr lang="en-US" sz="3200" dirty="0" smtClean="0">
                <a:latin typeface="+mj-lt"/>
                <a:cs typeface="Calibri" pitchFamily="34" charset="0"/>
              </a:rPr>
              <a:t>,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pembebanan</a:t>
            </a:r>
            <a:r>
              <a:rPr lang="en-US" sz="3200" dirty="0" smtClean="0">
                <a:latin typeface="+mj-lt"/>
                <a:cs typeface="Calibri" pitchFamily="34" charset="0"/>
              </a:rPr>
              <a:t> BOP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berdasarkan</a:t>
            </a:r>
            <a:r>
              <a:rPr lang="en-US" sz="3200" dirty="0" smtClean="0">
                <a:latin typeface="+mj-lt"/>
                <a:cs typeface="Calibri" pitchFamily="34" charset="0"/>
              </a:rPr>
              <a:t> jam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kerja</a:t>
            </a:r>
            <a:r>
              <a:rPr lang="en-US" sz="3200" dirty="0" smtClean="0">
                <a:latin typeface="+mj-lt"/>
                <a:cs typeface="Calibri" pitchFamily="34" charset="0"/>
              </a:rPr>
              <a:t>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langsung</a:t>
            </a:r>
            <a:r>
              <a:rPr lang="en-US" sz="3200" dirty="0" smtClean="0">
                <a:latin typeface="+mj-lt"/>
                <a:cs typeface="Calibri" pitchFamily="34" charset="0"/>
              </a:rPr>
              <a:t> (JKL)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dapat</a:t>
            </a:r>
            <a:r>
              <a:rPr lang="en-US" sz="3200" dirty="0" smtClean="0">
                <a:latin typeface="+mj-lt"/>
                <a:cs typeface="Calibri" pitchFamily="34" charset="0"/>
              </a:rPr>
              <a:t>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memberikan</a:t>
            </a:r>
            <a:r>
              <a:rPr lang="en-US" sz="3200" dirty="0" smtClean="0">
                <a:latin typeface="+mj-lt"/>
                <a:cs typeface="Calibri" pitchFamily="34" charset="0"/>
              </a:rPr>
              <a:t>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keputusan</a:t>
            </a:r>
            <a:r>
              <a:rPr lang="en-US" sz="3200" dirty="0" smtClean="0">
                <a:latin typeface="+mj-lt"/>
                <a:cs typeface="Calibri" pitchFamily="34" charset="0"/>
              </a:rPr>
              <a:t> yang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salah</a:t>
            </a:r>
            <a:r>
              <a:rPr lang="en-US" sz="3200" dirty="0" smtClean="0">
                <a:latin typeface="+mj-lt"/>
                <a:cs typeface="Calibri" pitchFamily="34" charset="0"/>
              </a:rPr>
              <a:t>.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Misalnya</a:t>
            </a:r>
            <a:r>
              <a:rPr lang="en-US" sz="3200" dirty="0" smtClean="0">
                <a:latin typeface="+mj-lt"/>
                <a:cs typeface="Calibri" pitchFamily="34" charset="0"/>
              </a:rPr>
              <a:t>,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untuk</a:t>
            </a:r>
            <a:r>
              <a:rPr lang="en-US" sz="3200" dirty="0" smtClean="0">
                <a:latin typeface="+mj-lt"/>
                <a:cs typeface="Calibri" pitchFamily="34" charset="0"/>
              </a:rPr>
              <a:t>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mengurangi</a:t>
            </a:r>
            <a:r>
              <a:rPr lang="en-US" sz="3200" dirty="0" smtClean="0">
                <a:latin typeface="+mj-lt"/>
                <a:cs typeface="Calibri" pitchFamily="34" charset="0"/>
              </a:rPr>
              <a:t> BOP,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manajemen</a:t>
            </a:r>
            <a:r>
              <a:rPr lang="en-US" sz="3200" dirty="0" smtClean="0">
                <a:latin typeface="+mj-lt"/>
                <a:cs typeface="Calibri" pitchFamily="34" charset="0"/>
              </a:rPr>
              <a:t>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mengurangi</a:t>
            </a:r>
            <a:r>
              <a:rPr lang="en-US" sz="3200" dirty="0" smtClean="0">
                <a:latin typeface="+mj-lt"/>
                <a:cs typeface="Calibri" pitchFamily="34" charset="0"/>
              </a:rPr>
              <a:t> BTKL.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Tapi</a:t>
            </a:r>
            <a:r>
              <a:rPr lang="en-US" sz="3200" dirty="0" smtClean="0">
                <a:latin typeface="+mj-lt"/>
                <a:cs typeface="Calibri" pitchFamily="34" charset="0"/>
              </a:rPr>
              <a:t>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kenyataannya</a:t>
            </a:r>
            <a:r>
              <a:rPr lang="en-US" sz="3200" dirty="0" smtClean="0">
                <a:latin typeface="+mj-lt"/>
                <a:cs typeface="Calibri" pitchFamily="34" charset="0"/>
              </a:rPr>
              <a:t> BOP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malah</a:t>
            </a:r>
            <a:r>
              <a:rPr lang="en-US" sz="3200" dirty="0" smtClean="0">
                <a:latin typeface="+mj-lt"/>
                <a:cs typeface="Calibri" pitchFamily="34" charset="0"/>
              </a:rPr>
              <a:t>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bertambah</a:t>
            </a:r>
            <a:r>
              <a:rPr lang="en-US" sz="3200" dirty="0" smtClean="0">
                <a:latin typeface="+mj-lt"/>
                <a:cs typeface="Calibri" pitchFamily="34" charset="0"/>
              </a:rPr>
              <a:t>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karena</a:t>
            </a:r>
            <a:r>
              <a:rPr lang="en-US" sz="3200" dirty="0" smtClean="0">
                <a:latin typeface="+mj-lt"/>
                <a:cs typeface="Calibri" pitchFamily="34" charset="0"/>
              </a:rPr>
              <a:t>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manajemen</a:t>
            </a:r>
            <a:r>
              <a:rPr lang="en-US" sz="3200" dirty="0" smtClean="0">
                <a:latin typeface="+mj-lt"/>
                <a:cs typeface="Calibri" pitchFamily="34" charset="0"/>
              </a:rPr>
              <a:t>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mengganti</a:t>
            </a:r>
            <a:r>
              <a:rPr lang="en-US" sz="3200" dirty="0" smtClean="0">
                <a:latin typeface="+mj-lt"/>
                <a:cs typeface="Calibri" pitchFamily="34" charset="0"/>
              </a:rPr>
              <a:t>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tenaga</a:t>
            </a:r>
            <a:r>
              <a:rPr lang="en-US" sz="3200" dirty="0" smtClean="0">
                <a:latin typeface="+mj-lt"/>
                <a:cs typeface="Calibri" pitchFamily="34" charset="0"/>
              </a:rPr>
              <a:t>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kerja</a:t>
            </a:r>
            <a:r>
              <a:rPr lang="en-US" sz="3200" dirty="0" smtClean="0">
                <a:latin typeface="+mj-lt"/>
                <a:cs typeface="Calibri" pitchFamily="34" charset="0"/>
              </a:rPr>
              <a:t>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dengan</a:t>
            </a:r>
            <a:r>
              <a:rPr lang="en-US" sz="3200" dirty="0" smtClean="0">
                <a:latin typeface="+mj-lt"/>
                <a:cs typeface="Calibri" pitchFamily="34" charset="0"/>
              </a:rPr>
              <a:t>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mesin</a:t>
            </a:r>
            <a:r>
              <a:rPr lang="en-US" sz="3200" dirty="0" smtClean="0">
                <a:latin typeface="+mj-lt"/>
                <a:cs typeface="Calibri" pitchFamily="34" charset="0"/>
              </a:rPr>
              <a:t>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atau</a:t>
            </a:r>
            <a:r>
              <a:rPr lang="en-US" sz="3200" dirty="0" smtClean="0">
                <a:latin typeface="+mj-lt"/>
                <a:cs typeface="Calibri" pitchFamily="34" charset="0"/>
              </a:rPr>
              <a:t> </a:t>
            </a:r>
            <a:r>
              <a:rPr lang="en-US" sz="3200" dirty="0" err="1" smtClean="0">
                <a:latin typeface="+mj-lt"/>
                <a:cs typeface="Calibri" pitchFamily="34" charset="0"/>
              </a:rPr>
              <a:t>komputer</a:t>
            </a:r>
            <a:r>
              <a:rPr lang="en-US" sz="3200" dirty="0" smtClean="0">
                <a:latin typeface="+mj-lt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4"/>
          <p:cNvSpPr>
            <a:spLocks noChangeArrowheads="1" noChangeShapeType="1" noTextEdit="1"/>
          </p:cNvSpPr>
          <p:nvPr/>
        </p:nvSpPr>
        <p:spPr bwMode="auto">
          <a:xfrm>
            <a:off x="2909888" y="3105150"/>
            <a:ext cx="3324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5429264"/>
            <a:ext cx="6324600" cy="10668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2800" b="1" dirty="0" err="1" smtClean="0">
                <a:latin typeface="+mj-lt"/>
                <a:cs typeface="Calibri" pitchFamily="34" charset="0"/>
              </a:rPr>
              <a:t>Gambar</a:t>
            </a:r>
            <a:r>
              <a:rPr lang="en-GB" sz="2800" b="1" dirty="0" smtClean="0">
                <a:latin typeface="+mj-lt"/>
                <a:cs typeface="Calibri" pitchFamily="34" charset="0"/>
              </a:rPr>
              <a:t> 5</a:t>
            </a:r>
            <a:r>
              <a:rPr lang="id-ID" sz="2800" b="1" dirty="0" smtClean="0">
                <a:latin typeface="+mj-lt"/>
                <a:cs typeface="Calibri" pitchFamily="34" charset="0"/>
              </a:rPr>
              <a:t>.</a:t>
            </a:r>
            <a:r>
              <a:rPr lang="en-GB" sz="2800" b="1" dirty="0" smtClean="0">
                <a:latin typeface="+mj-lt"/>
                <a:cs typeface="Calibri" pitchFamily="34" charset="0"/>
              </a:rPr>
              <a:t>2</a:t>
            </a:r>
            <a:r>
              <a:rPr lang="id-ID" sz="2800" dirty="0" smtClean="0">
                <a:latin typeface="+mj-lt"/>
                <a:cs typeface="Calibri" pitchFamily="34" charset="0"/>
              </a:rPr>
              <a:t/>
            </a:r>
            <a:br>
              <a:rPr lang="id-ID" sz="2800" dirty="0" smtClean="0">
                <a:latin typeface="+mj-lt"/>
                <a:cs typeface="Calibri" pitchFamily="34" charset="0"/>
              </a:rPr>
            </a:br>
            <a:r>
              <a:rPr lang="en-GB" sz="2800" dirty="0" err="1" smtClean="0">
                <a:latin typeface="+mj-lt"/>
                <a:cs typeface="Calibri" pitchFamily="34" charset="0"/>
              </a:rPr>
              <a:t>Pembebanan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Biaya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Produksi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Ke</a:t>
            </a:r>
            <a:r>
              <a:rPr lang="en-GB" sz="2800" dirty="0" smtClean="0">
                <a:latin typeface="+mj-lt"/>
                <a:cs typeface="Calibri" pitchFamily="34" charset="0"/>
              </a:rPr>
              <a:t> </a:t>
            </a:r>
            <a:r>
              <a:rPr lang="en-GB" sz="2800" dirty="0" err="1" smtClean="0">
                <a:latin typeface="+mj-lt"/>
                <a:cs typeface="Calibri" pitchFamily="34" charset="0"/>
              </a:rPr>
              <a:t>Produk</a:t>
            </a:r>
            <a:endParaRPr lang="en-US" sz="2800" dirty="0" smtClean="0">
              <a:latin typeface="+mj-lt"/>
              <a:cs typeface="Calibri" pitchFamily="34" charset="0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1828800"/>
            <a:ext cx="1600200" cy="584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latin typeface="+mj-lt"/>
              </a:rPr>
              <a:t>BBBL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971800" y="1905000"/>
            <a:ext cx="1981200" cy="584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latin typeface="+mj-lt"/>
              </a:rPr>
              <a:t>BTKL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6248400" y="1828800"/>
            <a:ext cx="1219200" cy="584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latin typeface="+mj-lt"/>
              </a:rPr>
              <a:t>BO</a:t>
            </a:r>
            <a:r>
              <a:rPr lang="id-ID" sz="3200" dirty="0">
                <a:latin typeface="+mj-lt"/>
              </a:rPr>
              <a:t>P</a:t>
            </a:r>
            <a:endParaRPr lang="en-US" sz="3200" dirty="0">
              <a:latin typeface="+mj-lt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609600" y="4724400"/>
            <a:ext cx="7924800" cy="579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err="1"/>
              <a:t>Produk</a:t>
            </a:r>
            <a:endParaRPr lang="en-US" sz="3200" dirty="0"/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5486400" y="3048000"/>
            <a:ext cx="32004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>
                <a:latin typeface="+mj-lt"/>
              </a:rPr>
              <a:t>Pool </a:t>
            </a:r>
            <a:r>
              <a:rPr lang="en-US" sz="2400" b="1" dirty="0" err="1">
                <a:latin typeface="+mj-lt"/>
              </a:rPr>
              <a:t>Biaya</a:t>
            </a:r>
            <a:r>
              <a:rPr lang="en-US" sz="2400" b="1" dirty="0">
                <a:latin typeface="+mj-lt"/>
              </a:rPr>
              <a:t>:</a:t>
            </a:r>
            <a:endParaRPr lang="id-ID" sz="2400" b="1" dirty="0">
              <a:latin typeface="+mj-lt"/>
            </a:endParaRPr>
          </a:p>
          <a:p>
            <a:pPr algn="ctr" eaLnBrk="0" hangingPunct="0"/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Pabrik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atau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Departemen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Produksi</a:t>
            </a:r>
            <a:endParaRPr lang="en-US" sz="2400" dirty="0">
              <a:latin typeface="+mj-lt"/>
            </a:endParaRPr>
          </a:p>
        </p:txBody>
      </p:sp>
      <p:sp>
        <p:nvSpPr>
          <p:cNvPr id="8200" name="Line 11"/>
          <p:cNvSpPr>
            <a:spLocks noChangeShapeType="1"/>
          </p:cNvSpPr>
          <p:nvPr/>
        </p:nvSpPr>
        <p:spPr bwMode="auto">
          <a:xfrm>
            <a:off x="6858000" y="24384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8201" name="Straight Arrow Connector 12"/>
          <p:cNvCxnSpPr>
            <a:cxnSpLocks noChangeShapeType="1"/>
            <a:stCxn id="8196" idx="2"/>
          </p:cNvCxnSpPr>
          <p:nvPr/>
        </p:nvCxnSpPr>
        <p:spPr bwMode="auto">
          <a:xfrm rot="5400000">
            <a:off x="2882901" y="3568700"/>
            <a:ext cx="2159000" cy="3175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02" name="Straight Arrow Connector 13"/>
          <p:cNvCxnSpPr>
            <a:cxnSpLocks noChangeShapeType="1"/>
          </p:cNvCxnSpPr>
          <p:nvPr/>
        </p:nvCxnSpPr>
        <p:spPr bwMode="auto">
          <a:xfrm rot="5400000">
            <a:off x="369094" y="3517106"/>
            <a:ext cx="21590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03" name="Straight Arrow Connector 15"/>
          <p:cNvCxnSpPr>
            <a:cxnSpLocks noChangeShapeType="1"/>
          </p:cNvCxnSpPr>
          <p:nvPr/>
        </p:nvCxnSpPr>
        <p:spPr bwMode="auto">
          <a:xfrm rot="5400000">
            <a:off x="6629401" y="4343400"/>
            <a:ext cx="609600" cy="3175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571612"/>
            <a:ext cx="8153400" cy="9906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GB" sz="2400" dirty="0" err="1" smtClean="0">
                <a:latin typeface="+mj-lt"/>
                <a:cs typeface="Calibri" pitchFamily="34" charset="0"/>
              </a:rPr>
              <a:t>Tabel</a:t>
            </a:r>
            <a:r>
              <a:rPr lang="en-GB" sz="2400" dirty="0" smtClean="0">
                <a:latin typeface="+mj-lt"/>
                <a:cs typeface="Calibri" pitchFamily="34" charset="0"/>
              </a:rPr>
              <a:t> 5-1 </a:t>
            </a:r>
            <a:r>
              <a:rPr lang="id-ID" sz="2400" dirty="0" smtClean="0">
                <a:latin typeface="+mj-lt"/>
                <a:cs typeface="Calibri" pitchFamily="34" charset="0"/>
              </a:rPr>
              <a:t/>
            </a:r>
            <a:br>
              <a:rPr lang="id-ID" sz="2400" dirty="0" smtClean="0">
                <a:latin typeface="+mj-lt"/>
                <a:cs typeface="Calibri" pitchFamily="34" charset="0"/>
              </a:rPr>
            </a:br>
            <a:r>
              <a:rPr lang="en-GB" sz="2400" dirty="0" smtClean="0">
                <a:latin typeface="+mj-lt"/>
                <a:cs typeface="Calibri" pitchFamily="34" charset="0"/>
              </a:rPr>
              <a:t>Format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Perhitungan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Harga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Pokok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Produk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id-ID" sz="2400" dirty="0" smtClean="0">
                <a:latin typeface="+mj-lt"/>
                <a:cs typeface="Calibri" pitchFamily="34" charset="0"/>
              </a:rPr>
              <a:t>Jika Pabrik Sebagai</a:t>
            </a:r>
            <a:r>
              <a:rPr lang="en-GB" sz="2400" dirty="0" smtClean="0">
                <a:latin typeface="+mj-lt"/>
                <a:cs typeface="Calibri" pitchFamily="34" charset="0"/>
              </a:rPr>
              <a:t> Pool </a:t>
            </a:r>
            <a:r>
              <a:rPr lang="id-ID" sz="2400" dirty="0" smtClean="0">
                <a:latin typeface="+mj-lt"/>
                <a:cs typeface="Calibri" pitchFamily="34" charset="0"/>
              </a:rPr>
              <a:t>B</a:t>
            </a:r>
            <a:r>
              <a:rPr lang="en-GB" sz="2400" dirty="0" err="1" smtClean="0">
                <a:latin typeface="+mj-lt"/>
                <a:cs typeface="Calibri" pitchFamily="34" charset="0"/>
              </a:rPr>
              <a:t>iaya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endParaRPr lang="en-US" sz="2400" dirty="0" smtClean="0">
              <a:latin typeface="+mj-lt"/>
              <a:cs typeface="Calibri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3000372"/>
            <a:ext cx="8229600" cy="2667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latin typeface="+mj-lt"/>
              </a:rPr>
              <a:t>				</a:t>
            </a:r>
            <a:r>
              <a:rPr lang="en-GB" b="1" dirty="0" err="1" smtClean="0">
                <a:latin typeface="+mj-lt"/>
              </a:rPr>
              <a:t>Produk</a:t>
            </a:r>
            <a:r>
              <a:rPr lang="en-GB" b="1" dirty="0" smtClean="0">
                <a:latin typeface="+mj-lt"/>
              </a:rPr>
              <a:t> A	</a:t>
            </a:r>
            <a:r>
              <a:rPr lang="en-GB" b="1" dirty="0" err="1" smtClean="0">
                <a:latin typeface="+mj-lt"/>
              </a:rPr>
              <a:t>Produk</a:t>
            </a:r>
            <a:r>
              <a:rPr lang="en-GB" b="1" dirty="0" smtClean="0">
                <a:latin typeface="+mj-lt"/>
              </a:rPr>
              <a:t> B	</a:t>
            </a:r>
            <a:r>
              <a:rPr lang="en-GB" b="1" dirty="0" err="1" smtClean="0">
                <a:latin typeface="+mj-lt"/>
              </a:rPr>
              <a:t>Produk</a:t>
            </a:r>
            <a:r>
              <a:rPr lang="en-GB" b="1" dirty="0" smtClean="0">
                <a:latin typeface="+mj-lt"/>
              </a:rPr>
              <a:t> C</a:t>
            </a:r>
            <a:r>
              <a:rPr lang="en-GB" dirty="0" smtClean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latin typeface="+mj-lt"/>
              </a:rPr>
              <a:t>BBBL		    </a:t>
            </a:r>
            <a:r>
              <a:rPr lang="id-ID" dirty="0" smtClean="0">
                <a:latin typeface="+mj-lt"/>
              </a:rPr>
              <a:t>	</a:t>
            </a:r>
            <a:r>
              <a:rPr lang="en-GB" dirty="0" smtClean="0">
                <a:latin typeface="+mj-lt"/>
              </a:rPr>
              <a:t>xxx		    </a:t>
            </a:r>
            <a:r>
              <a:rPr lang="en-GB" dirty="0" err="1" smtClean="0">
                <a:latin typeface="+mj-lt"/>
              </a:rPr>
              <a:t>xxx</a:t>
            </a:r>
            <a:r>
              <a:rPr lang="en-GB" dirty="0" smtClean="0">
                <a:latin typeface="+mj-lt"/>
              </a:rPr>
              <a:t>		   </a:t>
            </a:r>
            <a:r>
              <a:rPr lang="en-GB" dirty="0" err="1" smtClean="0">
                <a:latin typeface="+mj-lt"/>
              </a:rPr>
              <a:t>xxx</a:t>
            </a:r>
            <a:endParaRPr lang="en-GB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latin typeface="+mj-lt"/>
              </a:rPr>
              <a:t>BTKL		    </a:t>
            </a:r>
            <a:r>
              <a:rPr lang="id-ID" dirty="0" smtClean="0">
                <a:latin typeface="+mj-lt"/>
              </a:rPr>
              <a:t>	</a:t>
            </a:r>
            <a:r>
              <a:rPr lang="en-GB" dirty="0" smtClean="0">
                <a:latin typeface="+mj-lt"/>
              </a:rPr>
              <a:t>xxx		    </a:t>
            </a:r>
            <a:r>
              <a:rPr lang="en-GB" dirty="0" err="1" smtClean="0">
                <a:latin typeface="+mj-lt"/>
              </a:rPr>
              <a:t>xxx</a:t>
            </a:r>
            <a:r>
              <a:rPr lang="en-GB" dirty="0" smtClean="0">
                <a:latin typeface="+mj-lt"/>
              </a:rPr>
              <a:t>		   </a:t>
            </a:r>
            <a:r>
              <a:rPr lang="en-GB" dirty="0" err="1" smtClean="0">
                <a:latin typeface="+mj-lt"/>
              </a:rPr>
              <a:t>xxx</a:t>
            </a:r>
            <a:endParaRPr lang="en-GB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latin typeface="+mj-lt"/>
              </a:rPr>
              <a:t>BOP </a:t>
            </a:r>
            <a:r>
              <a:rPr lang="en-GB" dirty="0" err="1" smtClean="0">
                <a:latin typeface="+mj-lt"/>
              </a:rPr>
              <a:t>dibebankan</a:t>
            </a:r>
            <a:r>
              <a:rPr lang="en-GB" dirty="0" smtClean="0">
                <a:latin typeface="+mj-lt"/>
              </a:rPr>
              <a:t>*)</a:t>
            </a:r>
            <a:r>
              <a:rPr lang="id-ID" dirty="0" smtClean="0">
                <a:latin typeface="+mj-lt"/>
              </a:rPr>
              <a:t>  </a:t>
            </a:r>
            <a:r>
              <a:rPr lang="en-GB" dirty="0" smtClean="0">
                <a:latin typeface="+mj-lt"/>
              </a:rPr>
              <a:t>  </a:t>
            </a:r>
            <a:r>
              <a:rPr lang="id-ID" dirty="0" smtClean="0">
                <a:latin typeface="+mj-lt"/>
              </a:rPr>
              <a:t>	</a:t>
            </a:r>
            <a:r>
              <a:rPr lang="en-GB" u="sng" dirty="0" smtClean="0">
                <a:latin typeface="+mj-lt"/>
              </a:rPr>
              <a:t>xxx</a:t>
            </a:r>
            <a:r>
              <a:rPr lang="en-GB" dirty="0" smtClean="0">
                <a:latin typeface="+mj-lt"/>
              </a:rPr>
              <a:t>		    </a:t>
            </a:r>
            <a:r>
              <a:rPr lang="en-GB" u="sng" dirty="0" err="1" smtClean="0">
                <a:latin typeface="+mj-lt"/>
              </a:rPr>
              <a:t>xxx</a:t>
            </a:r>
            <a:r>
              <a:rPr lang="en-GB" dirty="0" smtClean="0">
                <a:latin typeface="+mj-lt"/>
              </a:rPr>
              <a:t>		  </a:t>
            </a:r>
            <a:r>
              <a:rPr lang="en-GB" u="sng" dirty="0" smtClean="0">
                <a:latin typeface="+mj-lt"/>
              </a:rPr>
              <a:t> </a:t>
            </a:r>
            <a:r>
              <a:rPr lang="en-GB" u="sng" dirty="0" err="1" smtClean="0">
                <a:latin typeface="+mj-lt"/>
              </a:rPr>
              <a:t>xxx</a:t>
            </a:r>
            <a:endParaRPr lang="en-GB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latin typeface="+mj-lt"/>
              </a:rPr>
              <a:t>Total B. </a:t>
            </a:r>
            <a:r>
              <a:rPr lang="en-GB" dirty="0" err="1" smtClean="0">
                <a:latin typeface="+mj-lt"/>
              </a:rPr>
              <a:t>Produksi</a:t>
            </a:r>
            <a:r>
              <a:rPr lang="id-ID" dirty="0" smtClean="0">
                <a:latin typeface="+mj-lt"/>
              </a:rPr>
              <a:t>	</a:t>
            </a:r>
            <a:r>
              <a:rPr lang="en-GB" u="sng" dirty="0" smtClean="0">
                <a:latin typeface="+mj-lt"/>
              </a:rPr>
              <a:t>xxx</a:t>
            </a:r>
            <a:r>
              <a:rPr lang="en-GB" dirty="0" smtClean="0">
                <a:latin typeface="+mj-lt"/>
              </a:rPr>
              <a:t>		    </a:t>
            </a:r>
            <a:r>
              <a:rPr lang="en-GB" u="sng" dirty="0" err="1" smtClean="0">
                <a:latin typeface="+mj-lt"/>
              </a:rPr>
              <a:t>xxx</a:t>
            </a:r>
            <a:r>
              <a:rPr lang="en-GB" dirty="0" smtClean="0">
                <a:latin typeface="+mj-lt"/>
              </a:rPr>
              <a:t>		  </a:t>
            </a:r>
            <a:r>
              <a:rPr lang="en-GB" u="sng" dirty="0" smtClean="0">
                <a:latin typeface="+mj-lt"/>
              </a:rPr>
              <a:t> </a:t>
            </a:r>
            <a:r>
              <a:rPr lang="en-GB" u="sng" dirty="0" err="1" smtClean="0">
                <a:latin typeface="+mj-lt"/>
              </a:rPr>
              <a:t>xxx</a:t>
            </a:r>
            <a:endParaRPr lang="en-GB" dirty="0" smtClean="0">
              <a:latin typeface="+mj-lt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57158" y="5929330"/>
            <a:ext cx="815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d-ID" sz="2400" dirty="0"/>
              <a:t>*) </a:t>
            </a:r>
            <a:r>
              <a:rPr lang="en-US" sz="2400" dirty="0"/>
              <a:t>BOP </a:t>
            </a:r>
            <a:r>
              <a:rPr lang="en-US" sz="2400" dirty="0" err="1"/>
              <a:t>dibebankan</a:t>
            </a:r>
            <a:r>
              <a:rPr lang="en-US" sz="2400" dirty="0"/>
              <a:t> = </a:t>
            </a:r>
            <a:r>
              <a:rPr lang="en-US" sz="2400" dirty="0" err="1"/>
              <a:t>kapasitas</a:t>
            </a:r>
            <a:r>
              <a:rPr lang="en-US" sz="2400" dirty="0"/>
              <a:t> </a:t>
            </a:r>
            <a:r>
              <a:rPr lang="en-US" sz="2400" dirty="0" err="1"/>
              <a:t>sesungguhnya</a:t>
            </a:r>
            <a:r>
              <a:rPr lang="en-US" sz="2400" dirty="0"/>
              <a:t> x </a:t>
            </a:r>
            <a:r>
              <a:rPr lang="en-US" sz="2400" dirty="0" err="1"/>
              <a:t>tarif</a:t>
            </a:r>
            <a:r>
              <a:rPr lang="en-US" sz="2400" dirty="0"/>
              <a:t> BOP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086600" cy="14478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2400" b="1" dirty="0" err="1" smtClean="0">
                <a:latin typeface="+mj-lt"/>
                <a:cs typeface="Calibri" pitchFamily="34" charset="0"/>
              </a:rPr>
              <a:t>Tabel</a:t>
            </a:r>
            <a:r>
              <a:rPr lang="en-GB" sz="2400" b="1" dirty="0" smtClean="0">
                <a:latin typeface="+mj-lt"/>
                <a:cs typeface="Calibri" pitchFamily="34" charset="0"/>
              </a:rPr>
              <a:t> 5</a:t>
            </a:r>
            <a:r>
              <a:rPr lang="id-ID" sz="2400" b="1" dirty="0" smtClean="0">
                <a:latin typeface="+mj-lt"/>
                <a:cs typeface="Calibri" pitchFamily="34" charset="0"/>
              </a:rPr>
              <a:t>.</a:t>
            </a:r>
            <a:r>
              <a:rPr lang="en-GB" sz="2400" b="1" dirty="0" smtClean="0">
                <a:latin typeface="+mj-lt"/>
                <a:cs typeface="Calibri" pitchFamily="34" charset="0"/>
              </a:rPr>
              <a:t>2</a:t>
            </a:r>
            <a:r>
              <a:rPr lang="id-ID" sz="2400" dirty="0" smtClean="0">
                <a:latin typeface="+mj-lt"/>
                <a:cs typeface="Calibri" pitchFamily="34" charset="0"/>
              </a:rPr>
              <a:t/>
            </a:r>
            <a:br>
              <a:rPr lang="id-ID" sz="2400" dirty="0" smtClean="0">
                <a:latin typeface="+mj-lt"/>
                <a:cs typeface="Calibri" pitchFamily="34" charset="0"/>
              </a:rPr>
            </a:br>
            <a:r>
              <a:rPr lang="en-GB" sz="2400" dirty="0" smtClean="0">
                <a:latin typeface="+mj-lt"/>
                <a:cs typeface="Calibri" pitchFamily="34" charset="0"/>
              </a:rPr>
              <a:t> Format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Perhitungan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Harga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Pokok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Produk</a:t>
            </a:r>
            <a:r>
              <a:rPr lang="en-GB" sz="2400" dirty="0" smtClean="0">
                <a:latin typeface="+mj-lt"/>
                <a:cs typeface="Calibri" pitchFamily="34" charset="0"/>
              </a:rPr>
              <a:t> </a:t>
            </a:r>
            <a:r>
              <a:rPr lang="id-ID" sz="2400" dirty="0" smtClean="0">
                <a:latin typeface="+mj-lt"/>
                <a:cs typeface="Calibri" pitchFamily="34" charset="0"/>
              </a:rPr>
              <a:t>Jika Departemen Produksi Sebagai</a:t>
            </a:r>
            <a:r>
              <a:rPr lang="en-GB" sz="2400" dirty="0" smtClean="0">
                <a:latin typeface="+mj-lt"/>
                <a:cs typeface="Calibri" pitchFamily="34" charset="0"/>
              </a:rPr>
              <a:t> Pool </a:t>
            </a:r>
            <a:r>
              <a:rPr lang="en-GB" sz="2400" dirty="0" err="1" smtClean="0">
                <a:latin typeface="+mj-lt"/>
                <a:cs typeface="Calibri" pitchFamily="34" charset="0"/>
              </a:rPr>
              <a:t>Biaya</a:t>
            </a:r>
            <a:endParaRPr lang="en-US" sz="2400" dirty="0" smtClean="0">
              <a:latin typeface="+mj-lt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3505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 smtClean="0"/>
              <a:t>	</a:t>
            </a:r>
            <a:r>
              <a:rPr lang="en-GB" sz="2400" dirty="0" smtClean="0">
                <a:latin typeface="+mj-lt"/>
              </a:rPr>
              <a:t>			</a:t>
            </a:r>
            <a:r>
              <a:rPr lang="en-GB" sz="2400" dirty="0" err="1" smtClean="0">
                <a:latin typeface="+mj-lt"/>
              </a:rPr>
              <a:t>Produk</a:t>
            </a:r>
            <a:r>
              <a:rPr lang="en-GB" sz="2400" dirty="0" smtClean="0">
                <a:latin typeface="+mj-lt"/>
              </a:rPr>
              <a:t> A	</a:t>
            </a:r>
            <a:r>
              <a:rPr lang="en-GB" sz="2400" dirty="0" err="1" smtClean="0">
                <a:latin typeface="+mj-lt"/>
              </a:rPr>
              <a:t>Produk</a:t>
            </a:r>
            <a:r>
              <a:rPr lang="en-GB" sz="2400" dirty="0" smtClean="0">
                <a:latin typeface="+mj-lt"/>
              </a:rPr>
              <a:t> B	</a:t>
            </a:r>
            <a:r>
              <a:rPr lang="en-GB" sz="2400" dirty="0" err="1" smtClean="0">
                <a:latin typeface="+mj-lt"/>
              </a:rPr>
              <a:t>Produk</a:t>
            </a:r>
            <a:r>
              <a:rPr lang="en-GB" sz="2400" dirty="0" smtClean="0">
                <a:latin typeface="+mj-lt"/>
              </a:rPr>
              <a:t> C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 smtClean="0">
                <a:latin typeface="+mj-lt"/>
              </a:rPr>
              <a:t>BBBL		    	    xxx		    </a:t>
            </a:r>
            <a:r>
              <a:rPr lang="en-GB" sz="2400" dirty="0" err="1" smtClean="0">
                <a:latin typeface="+mj-lt"/>
              </a:rPr>
              <a:t>xxx</a:t>
            </a:r>
            <a:r>
              <a:rPr lang="en-GB" sz="2400" dirty="0" smtClean="0">
                <a:latin typeface="+mj-lt"/>
              </a:rPr>
              <a:t>		   </a:t>
            </a:r>
            <a:r>
              <a:rPr lang="en-GB" sz="2400" dirty="0" err="1" smtClean="0">
                <a:latin typeface="+mj-lt"/>
              </a:rPr>
              <a:t>xxx</a:t>
            </a:r>
            <a:endParaRPr lang="en-GB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 smtClean="0">
                <a:latin typeface="+mj-lt"/>
              </a:rPr>
              <a:t>BTKL		    	    xxx		    </a:t>
            </a:r>
            <a:r>
              <a:rPr lang="en-GB" sz="2400" dirty="0" err="1" smtClean="0">
                <a:latin typeface="+mj-lt"/>
              </a:rPr>
              <a:t>xxx</a:t>
            </a:r>
            <a:r>
              <a:rPr lang="en-GB" sz="2400" dirty="0" smtClean="0">
                <a:latin typeface="+mj-lt"/>
              </a:rPr>
              <a:t>		   </a:t>
            </a:r>
            <a:r>
              <a:rPr lang="en-GB" sz="2400" dirty="0" err="1" smtClean="0">
                <a:latin typeface="+mj-lt"/>
              </a:rPr>
              <a:t>xxx</a:t>
            </a:r>
            <a:endParaRPr lang="en-GB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 smtClean="0">
                <a:latin typeface="+mj-lt"/>
              </a:rPr>
              <a:t>BOP </a:t>
            </a:r>
            <a:r>
              <a:rPr lang="en-GB" sz="2400" dirty="0" err="1" smtClean="0">
                <a:latin typeface="+mj-lt"/>
              </a:rPr>
              <a:t>dibebankan</a:t>
            </a:r>
            <a:r>
              <a:rPr lang="id-ID" sz="2400" dirty="0" smtClean="0">
                <a:latin typeface="+mj-lt"/>
              </a:rPr>
              <a:t>*</a:t>
            </a:r>
            <a:r>
              <a:rPr lang="en-GB" sz="2400" dirty="0" smtClean="0">
                <a:latin typeface="+mj-lt"/>
                <a:sym typeface="Wingdings" pitchFamily="2" charset="2"/>
              </a:rPr>
              <a:t></a:t>
            </a:r>
            <a:endParaRPr lang="en-GB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 smtClean="0">
                <a:latin typeface="+mj-lt"/>
              </a:rPr>
              <a:t>	Dept. </a:t>
            </a:r>
            <a:r>
              <a:rPr lang="en-GB" sz="2400" dirty="0" err="1" smtClean="0">
                <a:latin typeface="+mj-lt"/>
              </a:rPr>
              <a:t>Produksi</a:t>
            </a:r>
            <a:r>
              <a:rPr lang="en-GB" sz="2400" dirty="0" smtClean="0">
                <a:latin typeface="+mj-lt"/>
              </a:rPr>
              <a:t> I	    xxx		    </a:t>
            </a:r>
            <a:r>
              <a:rPr lang="en-GB" sz="2400" dirty="0" err="1" smtClean="0">
                <a:latin typeface="+mj-lt"/>
              </a:rPr>
              <a:t>xxx</a:t>
            </a:r>
            <a:r>
              <a:rPr lang="en-GB" sz="2400" dirty="0" smtClean="0">
                <a:latin typeface="+mj-lt"/>
              </a:rPr>
              <a:t>		   </a:t>
            </a:r>
            <a:r>
              <a:rPr lang="en-GB" sz="2400" dirty="0" err="1" smtClean="0">
                <a:latin typeface="+mj-lt"/>
              </a:rPr>
              <a:t>xxx</a:t>
            </a:r>
            <a:endParaRPr lang="en-GB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 smtClean="0">
                <a:latin typeface="+mj-lt"/>
              </a:rPr>
              <a:t>	Dept. </a:t>
            </a:r>
            <a:r>
              <a:rPr lang="en-GB" sz="2400" dirty="0" err="1" smtClean="0">
                <a:latin typeface="+mj-lt"/>
              </a:rPr>
              <a:t>Produksi</a:t>
            </a:r>
            <a:r>
              <a:rPr lang="en-GB" sz="2400" dirty="0" smtClean="0">
                <a:latin typeface="+mj-lt"/>
              </a:rPr>
              <a:t> II	    xxx		    </a:t>
            </a:r>
            <a:r>
              <a:rPr lang="en-GB" sz="2400" dirty="0" err="1" smtClean="0">
                <a:latin typeface="+mj-lt"/>
              </a:rPr>
              <a:t>xxx</a:t>
            </a:r>
            <a:r>
              <a:rPr lang="en-GB" sz="2400" dirty="0" smtClean="0">
                <a:latin typeface="+mj-lt"/>
              </a:rPr>
              <a:t>		   </a:t>
            </a:r>
            <a:r>
              <a:rPr lang="en-GB" sz="2400" dirty="0" err="1" smtClean="0">
                <a:latin typeface="+mj-lt"/>
              </a:rPr>
              <a:t>xxx</a:t>
            </a:r>
            <a:endParaRPr lang="en-GB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 smtClean="0">
                <a:latin typeface="+mj-lt"/>
              </a:rPr>
              <a:t>	Dept. </a:t>
            </a:r>
            <a:r>
              <a:rPr lang="en-GB" sz="2400" dirty="0" err="1" smtClean="0">
                <a:latin typeface="+mj-lt"/>
              </a:rPr>
              <a:t>Produksi</a:t>
            </a:r>
            <a:r>
              <a:rPr lang="en-GB" sz="2400" dirty="0" smtClean="0">
                <a:latin typeface="+mj-lt"/>
              </a:rPr>
              <a:t> III	    </a:t>
            </a:r>
            <a:r>
              <a:rPr lang="en-GB" sz="2400" u="sng" dirty="0" smtClean="0">
                <a:latin typeface="+mj-lt"/>
              </a:rPr>
              <a:t>xxx</a:t>
            </a:r>
            <a:r>
              <a:rPr lang="en-GB" sz="2400" dirty="0" smtClean="0">
                <a:latin typeface="+mj-lt"/>
              </a:rPr>
              <a:t>		    </a:t>
            </a:r>
            <a:r>
              <a:rPr lang="en-GB" sz="2400" u="sng" dirty="0" err="1" smtClean="0">
                <a:latin typeface="+mj-lt"/>
              </a:rPr>
              <a:t>xxx</a:t>
            </a:r>
            <a:r>
              <a:rPr lang="en-GB" sz="2400" dirty="0" smtClean="0">
                <a:latin typeface="+mj-lt"/>
              </a:rPr>
              <a:t>		  </a:t>
            </a:r>
            <a:r>
              <a:rPr lang="en-GB" sz="2400" u="sng" dirty="0" smtClean="0">
                <a:latin typeface="+mj-lt"/>
              </a:rPr>
              <a:t> </a:t>
            </a:r>
            <a:r>
              <a:rPr lang="en-GB" sz="2400" u="sng" dirty="0" err="1" smtClean="0">
                <a:latin typeface="+mj-lt"/>
              </a:rPr>
              <a:t>xxx</a:t>
            </a:r>
            <a:endParaRPr lang="en-GB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 smtClean="0">
                <a:latin typeface="+mj-lt"/>
              </a:rPr>
              <a:t>Total B. </a:t>
            </a:r>
            <a:r>
              <a:rPr lang="en-GB" sz="2400" dirty="0" err="1" smtClean="0">
                <a:latin typeface="+mj-lt"/>
              </a:rPr>
              <a:t>Produksi</a:t>
            </a:r>
            <a:r>
              <a:rPr lang="en-GB" sz="2400" dirty="0" smtClean="0">
                <a:latin typeface="+mj-lt"/>
              </a:rPr>
              <a:t>	   </a:t>
            </a:r>
            <a:r>
              <a:rPr lang="en-GB" sz="2400" u="sng" dirty="0" smtClean="0">
                <a:latin typeface="+mj-lt"/>
              </a:rPr>
              <a:t> xxx</a:t>
            </a:r>
            <a:r>
              <a:rPr lang="en-GB" sz="2400" dirty="0" smtClean="0">
                <a:latin typeface="+mj-lt"/>
              </a:rPr>
              <a:t>		    </a:t>
            </a:r>
            <a:r>
              <a:rPr lang="en-GB" sz="2400" u="sng" dirty="0" err="1" smtClean="0">
                <a:latin typeface="+mj-lt"/>
              </a:rPr>
              <a:t>xxx</a:t>
            </a:r>
            <a:r>
              <a:rPr lang="en-GB" sz="2400" dirty="0" smtClean="0">
                <a:latin typeface="+mj-lt"/>
              </a:rPr>
              <a:t>		  </a:t>
            </a:r>
            <a:r>
              <a:rPr lang="en-GB" sz="2400" u="sng" dirty="0" smtClean="0">
                <a:latin typeface="+mj-lt"/>
              </a:rPr>
              <a:t> </a:t>
            </a:r>
            <a:r>
              <a:rPr lang="en-GB" sz="2400" u="sng" dirty="0" err="1" smtClean="0">
                <a:latin typeface="+mj-lt"/>
              </a:rPr>
              <a:t>xxx</a:t>
            </a:r>
            <a:endParaRPr lang="en-GB" sz="2400" dirty="0" smtClean="0">
              <a:latin typeface="+mj-lt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5300505"/>
            <a:ext cx="8153400" cy="12003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d-ID" sz="2400" dirty="0">
                <a:latin typeface="+mj-lt"/>
              </a:rPr>
              <a:t>*) </a:t>
            </a:r>
            <a:r>
              <a:rPr lang="en-US" sz="2400" dirty="0">
                <a:latin typeface="+mj-lt"/>
              </a:rPr>
              <a:t>BOP </a:t>
            </a:r>
            <a:r>
              <a:rPr lang="en-US" sz="2400" dirty="0" err="1">
                <a:latin typeface="+mj-lt"/>
              </a:rPr>
              <a:t>dibebankan</a:t>
            </a:r>
            <a:r>
              <a:rPr lang="en-US" sz="2400" dirty="0">
                <a:latin typeface="+mj-lt"/>
              </a:rPr>
              <a:t> = </a:t>
            </a:r>
            <a:r>
              <a:rPr lang="en-US" sz="2400" dirty="0" err="1">
                <a:latin typeface="+mj-lt"/>
              </a:rPr>
              <a:t>kapasitas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sesungguhnya</a:t>
            </a:r>
            <a:r>
              <a:rPr lang="en-US" sz="2400" dirty="0">
                <a:latin typeface="+mj-lt"/>
              </a:rPr>
              <a:t> </a:t>
            </a:r>
            <a:r>
              <a:rPr lang="id-ID" sz="2400" dirty="0">
                <a:latin typeface="+mj-lt"/>
              </a:rPr>
              <a:t>setiap  </a:t>
            </a:r>
          </a:p>
          <a:p>
            <a:pPr eaLnBrk="0" hangingPunct="0"/>
            <a:r>
              <a:rPr lang="id-ID" sz="2400" dirty="0">
                <a:latin typeface="+mj-lt"/>
              </a:rPr>
              <a:t>                                   departemen produksi </a:t>
            </a:r>
            <a:r>
              <a:rPr lang="en-US" sz="2400" dirty="0">
                <a:latin typeface="+mj-lt"/>
              </a:rPr>
              <a:t>x </a:t>
            </a:r>
            <a:r>
              <a:rPr lang="en-US" sz="2400" dirty="0" err="1">
                <a:latin typeface="+mj-lt"/>
              </a:rPr>
              <a:t>tarif</a:t>
            </a:r>
            <a:r>
              <a:rPr lang="en-US" sz="2400" dirty="0">
                <a:latin typeface="+mj-lt"/>
              </a:rPr>
              <a:t> BOP</a:t>
            </a:r>
            <a:r>
              <a:rPr lang="id-ID" sz="2400" dirty="0">
                <a:latin typeface="+mj-lt"/>
              </a:rPr>
              <a:t> </a:t>
            </a:r>
          </a:p>
          <a:p>
            <a:pPr eaLnBrk="0" hangingPunct="0"/>
            <a:r>
              <a:rPr lang="id-ID" sz="2400" dirty="0">
                <a:latin typeface="+mj-lt"/>
              </a:rPr>
              <a:t>                                   setiap departemen produksi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200" dirty="0" err="1" smtClean="0">
                <a:latin typeface="+mj-lt"/>
              </a:rPr>
              <a:t>Tujuan</a:t>
            </a:r>
            <a:r>
              <a:rPr lang="en-US" sz="3200" dirty="0" smtClean="0">
                <a:latin typeface="+mj-lt"/>
              </a:rPr>
              <a:t> 2: </a:t>
            </a:r>
            <a:r>
              <a:rPr lang="en-US" sz="3200" dirty="0" err="1" smtClean="0">
                <a:latin typeface="+mj-lt"/>
              </a:rPr>
              <a:t>Alokasi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Biaya</a:t>
            </a:r>
            <a:endParaRPr lang="en-US" sz="3200" dirty="0" smtClean="0">
              <a:latin typeface="+mj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488" y="1600200"/>
            <a:ext cx="5829312" cy="45434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3200" dirty="0" err="1" smtClean="0">
                <a:latin typeface="+mj-lt"/>
              </a:rPr>
              <a:t>Alokasi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biaya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diperlukan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untuk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biaya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tidak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langsung</a:t>
            </a:r>
            <a:r>
              <a:rPr lang="en-GB" sz="3200" dirty="0" smtClean="0">
                <a:latin typeface="+mj-lt"/>
              </a:rPr>
              <a:t>. </a:t>
            </a:r>
            <a:endParaRPr lang="id-ID" sz="3200" dirty="0" smtClean="0">
              <a:latin typeface="+mj-lt"/>
            </a:endParaRPr>
          </a:p>
          <a:p>
            <a:pPr eaLnBrk="1" hangingPunct="1"/>
            <a:r>
              <a:rPr lang="en-GB" sz="3200" dirty="0" err="1" smtClean="0">
                <a:latin typeface="+mj-lt"/>
              </a:rPr>
              <a:t>Misalnya</a:t>
            </a:r>
            <a:r>
              <a:rPr lang="en-GB" sz="3200" dirty="0" smtClean="0">
                <a:latin typeface="+mj-lt"/>
              </a:rPr>
              <a:t>, </a:t>
            </a:r>
            <a:r>
              <a:rPr lang="en-GB" sz="3200" dirty="0" err="1" smtClean="0">
                <a:latin typeface="+mj-lt"/>
              </a:rPr>
              <a:t>alokasi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biaya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departemen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jasa</a:t>
            </a:r>
            <a:r>
              <a:rPr lang="id-ID" sz="3200" dirty="0" smtClean="0">
                <a:latin typeface="+mj-lt"/>
              </a:rPr>
              <a:t> atau pendukung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ke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departemen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produksi</a:t>
            </a:r>
            <a:r>
              <a:rPr lang="id-ID" sz="3200" dirty="0" smtClean="0">
                <a:latin typeface="+mj-lt"/>
              </a:rPr>
              <a:t>;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alokasi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biaya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administrasi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fakultas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ke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masing-masing</a:t>
            </a:r>
            <a:r>
              <a:rPr lang="en-GB" sz="3200" dirty="0" smtClean="0">
                <a:latin typeface="+mj-lt"/>
              </a:rPr>
              <a:t> program </a:t>
            </a:r>
            <a:r>
              <a:rPr lang="en-GB" sz="3200" dirty="0" err="1" smtClean="0">
                <a:latin typeface="+mj-lt"/>
              </a:rPr>
              <a:t>studi</a:t>
            </a:r>
            <a:r>
              <a:rPr lang="en-GB" sz="3200" dirty="0" smtClean="0">
                <a:latin typeface="+mj-lt"/>
              </a:rPr>
              <a:t> (DIII, S1, S2, </a:t>
            </a:r>
            <a:r>
              <a:rPr lang="en-GB" sz="3200" dirty="0" err="1" smtClean="0">
                <a:latin typeface="+mj-lt"/>
              </a:rPr>
              <a:t>dan</a:t>
            </a:r>
            <a:r>
              <a:rPr lang="en-GB" sz="3200" dirty="0" smtClean="0">
                <a:latin typeface="+mj-lt"/>
              </a:rPr>
              <a:t> S3).</a:t>
            </a:r>
            <a:r>
              <a:rPr lang="en-US" sz="3200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-1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PPt-Template_S4-1</Template>
  <TotalTime>401</TotalTime>
  <Words>2219</Words>
  <Application>Microsoft Office PowerPoint</Application>
  <PresentationFormat>On-screen Show (4:3)</PresentationFormat>
  <Paragraphs>880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Arial Black</vt:lpstr>
      <vt:lpstr>Calibri</vt:lpstr>
      <vt:lpstr>Myriad Pro</vt:lpstr>
      <vt:lpstr>Myriad Pro Light</vt:lpstr>
      <vt:lpstr>Times New Roman</vt:lpstr>
      <vt:lpstr>Tw Cen MT</vt:lpstr>
      <vt:lpstr>Wingdings</vt:lpstr>
      <vt:lpstr>PPt-Template_S4-1</vt:lpstr>
      <vt:lpstr>PERHITUNGAN HARGA POKOK PRODUK BERBASIS VOLUME</vt:lpstr>
      <vt:lpstr>TUJUAN PEMBELAJARAN</vt:lpstr>
      <vt:lpstr>Tujuan 1: Pembebanan Biaya Produksi ke Produk</vt:lpstr>
      <vt:lpstr>PowerPoint Presentation</vt:lpstr>
      <vt:lpstr>Gambar 5-1  Korelasi Biaya Produksi Dengan Unit Dihasilkan</vt:lpstr>
      <vt:lpstr>Gambar 5.2 Pembebanan Biaya Produksi Ke Produk</vt:lpstr>
      <vt:lpstr>Tabel 5-1  Format Perhitungan Harga Pokok Produk Jika Pabrik Sebagai Pool Biaya </vt:lpstr>
      <vt:lpstr>Tabel 5.2  Format Perhitungan Harga Pokok Produk Jika Departemen Produksi Sebagai Pool Biaya</vt:lpstr>
      <vt:lpstr>Tujuan 2: Alokasi Biaya</vt:lpstr>
      <vt:lpstr>Tujuan 3: Pembebanan BOP ke Produk</vt:lpstr>
      <vt:lpstr>PowerPoint Presentation</vt:lpstr>
      <vt:lpstr>Tujuan 4:Konsep Kapasitas Pabrik</vt:lpstr>
      <vt:lpstr>PowerPoint Presentation</vt:lpstr>
      <vt:lpstr>PowerPoint Presentation</vt:lpstr>
      <vt:lpstr>PowerPoint Presentation</vt:lpstr>
      <vt:lpstr>PowerPoint Presentation</vt:lpstr>
      <vt:lpstr>Tujuan 5: Departemen Produksi dan             Departemen Jasa</vt:lpstr>
      <vt:lpstr>Gambar 5–5  Hubungan Departemen Jasa dengan Departemen Produksi</vt:lpstr>
      <vt:lpstr>Tujuan 6: Langkah-Langkah Perhitungan Harga                           Pokok Produk Berbasis Volume</vt:lpstr>
      <vt:lpstr>PowerPoint Presentation</vt:lpstr>
      <vt:lpstr>Langkah 1: Mengidentifikasi departemen,                      sumber daya, dan Cost Driver</vt:lpstr>
      <vt:lpstr>PowerPoint Presentation</vt:lpstr>
      <vt:lpstr>Langkah 3: Mengumpulkan Data Kapasitas Cost Driver</vt:lpstr>
      <vt:lpstr>Langkah 4: Penyusunan Anggaran BOP</vt:lpstr>
      <vt:lpstr>PowerPoint Presentation</vt:lpstr>
      <vt:lpstr>Langkah 5: Mengalokasikan Biaya Departemen                                   Jasa Ke Departemen Produksi</vt:lpstr>
      <vt:lpstr>Metode Alokasi Langsung (Direct Allocation Method)</vt:lpstr>
      <vt:lpstr>Gambar 5-6  Alokasi Biaya Departemen Jasa Dengan Metode Alokasi Langsung</vt:lpstr>
      <vt:lpstr>Gambar 5-5: Alokasi biaya departemen jasa dengan                        metode langsung (dalam Rp 000)</vt:lpstr>
      <vt:lpstr>Metode Alokasi Bertahap (step allocation method)</vt:lpstr>
      <vt:lpstr>Gambar 5.7  Alokasi Biaya Departemen Jasa Dengan Metode Alokasi Bertahap</vt:lpstr>
      <vt:lpstr>Gambar 5.6: Alokasi biaya dept. jasa dengan                        metode bertahap  (Dalam Rp 000)</vt:lpstr>
      <vt:lpstr>Metode Aljabar (algabraic method)</vt:lpstr>
      <vt:lpstr>Gambar 5.8  Alokasi Biaya Departemen Jasa Dengan Metode Aljabar</vt:lpstr>
      <vt:lpstr>PowerPoint Presentation</vt:lpstr>
      <vt:lpstr>Persamaan Aljabar</vt:lpstr>
      <vt:lpstr>PowerPoint Presentation</vt:lpstr>
      <vt:lpstr>PowerPoint Presentation</vt:lpstr>
      <vt:lpstr>PowerPoint Presentation</vt:lpstr>
      <vt:lpstr>Tabel 5.8 Alokasi biaya dept. jasa – metode aljabar                                                             (dalam Rp 000)</vt:lpstr>
      <vt:lpstr>Langkah 6: Penghitungan Tarif Overhead            Departemen </vt:lpstr>
      <vt:lpstr>Gambar 5-9 Pembebanan Biaya Departemen Produksi                      Ke Produk Dengan Metode Aljabar</vt:lpstr>
      <vt:lpstr>PowerPoint Presentation</vt:lpstr>
      <vt:lpstr>Tabel 5.9 PT Perabot Jepara Cabang Pekanbaru Perhitungan Tarif Biaya Overhead Pabrik (Diasumsikan Metode Alokasi Aljabar Yang Digunakan)</vt:lpstr>
      <vt:lpstr>PowerPoint Presentation</vt:lpstr>
      <vt:lpstr>PowerPoint Presentation</vt:lpstr>
      <vt:lpstr>Tujuan 7: Langkah-Langkah Perhitungan BOP                            pada Akhir Periode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Tujuan 9: Pengaruh Otomasi Pada Tarif BOP                           Berbasis Volume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Lenovo</cp:lastModifiedBy>
  <cp:revision>7</cp:revision>
  <dcterms:created xsi:type="dcterms:W3CDTF">2016-10-14T16:57:49Z</dcterms:created>
  <dcterms:modified xsi:type="dcterms:W3CDTF">2018-09-24T09:07:14Z</dcterms:modified>
</cp:coreProperties>
</file>