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0"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311" r:id="rId37"/>
    <p:sldId id="292" r:id="rId38"/>
    <p:sldId id="293" r:id="rId39"/>
    <p:sldId id="294" r:id="rId40"/>
    <p:sldId id="295" r:id="rId41"/>
    <p:sldId id="296" r:id="rId42"/>
    <p:sldId id="297" r:id="rId43"/>
    <p:sldId id="314" r:id="rId44"/>
    <p:sldId id="315" r:id="rId45"/>
    <p:sldId id="316" r:id="rId46"/>
    <p:sldId id="317" r:id="rId47"/>
    <p:sldId id="318" r:id="rId48"/>
    <p:sldId id="313" r:id="rId49"/>
    <p:sldId id="298" r:id="rId50"/>
    <p:sldId id="299" r:id="rId51"/>
    <p:sldId id="300" r:id="rId52"/>
    <p:sldId id="301" r:id="rId53"/>
    <p:sldId id="302" r:id="rId54"/>
    <p:sldId id="303" r:id="rId55"/>
    <p:sldId id="304" r:id="rId56"/>
    <p:sldId id="305" r:id="rId57"/>
    <p:sldId id="306" r:id="rId58"/>
    <p:sldId id="307" r:id="rId59"/>
    <p:sldId id="308" r:id="rId60"/>
    <p:sldId id="319" r:id="rId61"/>
    <p:sldId id="320" r:id="rId62"/>
    <p:sldId id="312"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770"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p:bgPr>
        <a:solidFill>
          <a:srgbClr val="0070C0"/>
        </a:solidFill>
        <a:effectLst/>
      </p:bgPr>
    </p:bg>
    <p:spTree>
      <p:nvGrpSpPr>
        <p:cNvPr id="1" name=""/>
        <p:cNvGrpSpPr/>
        <p:nvPr/>
      </p:nvGrpSpPr>
      <p:grpSpPr>
        <a:xfrm>
          <a:off x="0" y="0"/>
          <a:ext cx="0" cy="0"/>
          <a:chOff x="0" y="0"/>
          <a:chExt cx="0" cy="0"/>
        </a:xfrm>
      </p:grpSpPr>
      <p:sp>
        <p:nvSpPr>
          <p:cNvPr id="8" name="Title 7"/>
          <p:cNvSpPr>
            <a:spLocks noGrp="1"/>
          </p:cNvSpPr>
          <p:nvPr>
            <p:ph type="ctrTitle"/>
          </p:nvPr>
        </p:nvSpPr>
        <p:spPr>
          <a:xfrm>
            <a:off x="3429000" y="3505200"/>
            <a:ext cx="5410200" cy="1676400"/>
          </a:xfrm>
        </p:spPr>
        <p:txBody>
          <a:bodyPr anchor="b"/>
          <a:lstStyle>
            <a:lvl1pPr>
              <a:defRPr cap="all" baseline="0">
                <a:solidFill>
                  <a:schemeClr val="tx1"/>
                </a:solidFill>
              </a:defRPr>
            </a:lvl1pPr>
          </a:lstStyle>
          <a:p>
            <a:r>
              <a:rPr kumimoji="0" lang="en-US" smtClean="0"/>
              <a:t>Click to edit Master title style</a:t>
            </a:r>
            <a:endParaRPr kumimoji="0" lang="en-US" dirty="0"/>
          </a:p>
        </p:txBody>
      </p:sp>
      <p:sp>
        <p:nvSpPr>
          <p:cNvPr id="14" name="Rectangle 13"/>
          <p:cNvSpPr/>
          <p:nvPr/>
        </p:nvSpPr>
        <p:spPr>
          <a:xfrm>
            <a:off x="381000" y="6172200"/>
            <a:ext cx="8763000" cy="533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3" name="Rectangle 12"/>
          <p:cNvSpPr/>
          <p:nvPr/>
        </p:nvSpPr>
        <p:spPr>
          <a:xfrm>
            <a:off x="0" y="6172200"/>
            <a:ext cx="457200" cy="533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8" name="Straight Connector 17"/>
          <p:cNvCxnSpPr/>
          <p:nvPr/>
        </p:nvCxnSpPr>
        <p:spPr>
          <a:xfrm>
            <a:off x="0" y="6019800"/>
            <a:ext cx="9144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descr="wh.png"/>
          <p:cNvPicPr>
            <a:picLocks noChangeAspect="1"/>
          </p:cNvPicPr>
          <p:nvPr/>
        </p:nvPicPr>
        <p:blipFill>
          <a:blip r:embed="rId2" cstate="print"/>
          <a:stretch>
            <a:fillRect/>
          </a:stretch>
        </p:blipFill>
        <p:spPr>
          <a:xfrm>
            <a:off x="381000" y="3027676"/>
            <a:ext cx="2895600" cy="2839724"/>
          </a:xfrm>
          <a:prstGeom prst="rect">
            <a:avLst/>
          </a:prstGeom>
        </p:spPr>
      </p:pic>
      <p:sp>
        <p:nvSpPr>
          <p:cNvPr id="11" name="Date Placeholder 10"/>
          <p:cNvSpPr>
            <a:spLocks noGrp="1"/>
          </p:cNvSpPr>
          <p:nvPr>
            <p:ph type="dt" sz="half" idx="10"/>
          </p:nvPr>
        </p:nvSpPr>
        <p:spPr/>
        <p:txBody>
          <a:bodyPr/>
          <a:lstStyle/>
          <a:p>
            <a:fld id="{38B3A6C1-4A43-4205-8695-A67F44131150}" type="datetimeFigureOut">
              <a:rPr lang="en-US" smtClean="0"/>
              <a:pPr/>
              <a:t>11/6/2018</a:t>
            </a:fld>
            <a:endParaRPr lang="en-US"/>
          </a:p>
        </p:txBody>
      </p:sp>
      <p:sp>
        <p:nvSpPr>
          <p:cNvPr id="15" name="Footer Placeholder 14"/>
          <p:cNvSpPr>
            <a:spLocks noGrp="1"/>
          </p:cNvSpPr>
          <p:nvPr>
            <p:ph type="ftr" sz="quarter" idx="11"/>
          </p:nvPr>
        </p:nvSpPr>
        <p:spPr/>
        <p:txBody>
          <a:bodyPr/>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atin typeface="Myriad Pro Light" pitchFamily="34" charset="0"/>
              </a:defRPr>
            </a:lvl1pPr>
          </a:lstStyle>
          <a:p>
            <a:r>
              <a:rPr kumimoji="0" lang="en-US" smtClean="0"/>
              <a:t>Click to edit Master title style</a:t>
            </a:r>
            <a:endParaRPr kumimoji="0" lang="en-US" dirty="0"/>
          </a:p>
        </p:txBody>
      </p:sp>
      <p:sp>
        <p:nvSpPr>
          <p:cNvPr id="5" name="Date Placeholder 4"/>
          <p:cNvSpPr>
            <a:spLocks noGrp="1"/>
          </p:cNvSpPr>
          <p:nvPr>
            <p:ph type="dt" sz="half" idx="10"/>
          </p:nvPr>
        </p:nvSpPr>
        <p:spPr/>
        <p:txBody>
          <a:bodyPr/>
          <a:lstStyle/>
          <a:p>
            <a:fld id="{38B3A6C1-4A43-4205-8695-A67F44131150}" type="datetimeFigureOut">
              <a:rPr lang="en-US" smtClean="0"/>
              <a:pPr/>
              <a:t>11/6/2018</a:t>
            </a:fld>
            <a:endParaRPr lang="en-US"/>
          </a:p>
        </p:txBody>
      </p:sp>
      <p:sp>
        <p:nvSpPr>
          <p:cNvPr id="6" name="Footer Placeholder 5"/>
          <p:cNvSpPr>
            <a:spLocks noGrp="1"/>
          </p:cNvSpPr>
          <p:nvPr>
            <p:ph type="ftr" sz="quarter" idx="11"/>
          </p:nvPr>
        </p:nvSpPr>
        <p:spPr/>
        <p:txBody>
          <a:bodyPr/>
          <a:lstStyle/>
          <a:p>
            <a:endParaRPr lang="en-US"/>
          </a:p>
        </p:txBody>
      </p:sp>
      <p:sp>
        <p:nvSpPr>
          <p:cNvPr id="3" name="Text Placeholder 2"/>
          <p:cNvSpPr>
            <a:spLocks noGrp="1"/>
          </p:cNvSpPr>
          <p:nvPr>
            <p:ph type="body" idx="2"/>
          </p:nvPr>
        </p:nvSpPr>
        <p:spPr>
          <a:xfrm>
            <a:off x="609600" y="1752600"/>
            <a:ext cx="1600200" cy="4343400"/>
          </a:xfrm>
          <a:prstGeom prst="rect">
            <a:avLst/>
          </a:prstGeom>
          <a:solidFill>
            <a:srgbClr val="0070C0"/>
          </a:solidFill>
          <a:ln w="50800" cap="sq" cmpd="dbl" algn="ctr">
            <a:no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b="0">
                <a:latin typeface="Myriad Pro" pitchFamily="34" charset="0"/>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Content Placeholder 7"/>
          <p:cNvSpPr>
            <a:spLocks noGrp="1"/>
          </p:cNvSpPr>
          <p:nvPr>
            <p:ph sz="quarter" idx="19"/>
          </p:nvPr>
        </p:nvSpPr>
        <p:spPr>
          <a:xfrm>
            <a:off x="2362200" y="1752600"/>
            <a:ext cx="6324600" cy="4343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a:prstGeom prst="rect">
            <a:avLst/>
          </a:prstGeo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38B3A6C1-4A43-4205-8695-A67F44131150}" type="datetimeFigureOut">
              <a:rPr lang="en-US" smtClean="0"/>
              <a:pPr/>
              <a:t>11/6/2018</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prstGeom prst="rect">
            <a:avLst/>
          </a:prstGeo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
        <p:nvSpPr>
          <p:cNvPr id="23" name="Rectangle 22"/>
          <p:cNvSpPr/>
          <p:nvPr/>
        </p:nvSpPr>
        <p:spPr>
          <a:xfrm>
            <a:off x="0" y="0"/>
            <a:ext cx="1447800" cy="457200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0" y="5486400"/>
            <a:ext cx="1447800" cy="1371600"/>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3" name="Vertical Text Placeholder 2"/>
          <p:cNvSpPr>
            <a:spLocks noGrp="1"/>
          </p:cNvSpPr>
          <p:nvPr>
            <p:ph type="body" orient="vert" idx="1"/>
          </p:nvPr>
        </p:nvSpPr>
        <p:spPr>
          <a:xfrm>
            <a:off x="612648" y="1600200"/>
            <a:ext cx="8153400" cy="4526280"/>
          </a:xfrm>
          <a:prstGeom prst="rect">
            <a:avLst/>
          </a:prstGeom>
        </p:spPr>
        <p:txBody>
          <a:bodyPr vert="eaVert"/>
          <a:lstStyle>
            <a:lvl1pPr>
              <a:buClr>
                <a:srgbClr val="0070C0"/>
              </a:buClr>
              <a:buFont typeface="Arial" pitchFamily="34" charset="0"/>
              <a:buChar char="•"/>
              <a:defRPr>
                <a:latin typeface="Myriad Pro" pitchFamily="34" charset="0"/>
              </a:defRPr>
            </a:lvl1pPr>
            <a:lvl2pPr>
              <a:buClr>
                <a:srgbClr val="0070C0"/>
              </a:buClr>
              <a:buSzPct val="75000"/>
              <a:buFont typeface="Arial" pitchFamily="34" charset="0"/>
              <a:buChar char="•"/>
              <a:defRPr>
                <a:latin typeface="Myriad Pro" pitchFamily="34" charset="0"/>
              </a:defRPr>
            </a:lvl2pPr>
            <a:lvl3pPr>
              <a:buClr>
                <a:srgbClr val="0070C0"/>
              </a:buClr>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SzPct val="75000"/>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Date Placeholder 3"/>
          <p:cNvSpPr>
            <a:spLocks noGrp="1"/>
          </p:cNvSpPr>
          <p:nvPr>
            <p:ph type="dt" sz="half" idx="10"/>
          </p:nvPr>
        </p:nvSpPr>
        <p:spPr/>
        <p:txBody>
          <a:bodyPr/>
          <a:lstStyle/>
          <a:p>
            <a:fld id="{38B3A6C1-4A43-4205-8695-A67F44131150}"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lvl1pPr>
              <a:defRPr>
                <a:latin typeface="Myriad Pro Light" pitchFamily="34" charset="0"/>
              </a:defRPr>
            </a:lvl1pPr>
          </a:lstStyle>
          <a:p>
            <a:r>
              <a:rPr kumimoji="0" lang="en-US" smtClean="0"/>
              <a:t>Click to edit Master title style</a:t>
            </a:r>
            <a:endParaRPr kumimoji="0" lang="en-US" dirty="0"/>
          </a:p>
        </p:txBody>
      </p:sp>
      <p:sp>
        <p:nvSpPr>
          <p:cNvPr id="4" name="Date Placeholder 3"/>
          <p:cNvSpPr>
            <a:spLocks noGrp="1"/>
          </p:cNvSpPr>
          <p:nvPr>
            <p:ph type="dt" sz="half" idx="10"/>
          </p:nvPr>
        </p:nvSpPr>
        <p:spPr>
          <a:xfrm>
            <a:off x="6553200" y="6248402"/>
            <a:ext cx="2209800" cy="365125"/>
          </a:xfrm>
        </p:spPr>
        <p:txBody>
          <a:bodyPr/>
          <a:lstStyle/>
          <a:p>
            <a:fld id="{38B3A6C1-4A43-4205-8695-A67F44131150}" type="datetimeFigureOut">
              <a:rPr lang="en-US" smtClean="0"/>
              <a:pPr/>
              <a:t>11/6/2018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rgbClr val="0070C0"/>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0" name="Vertical Text Placeholder 2"/>
          <p:cNvSpPr>
            <a:spLocks noGrp="1"/>
          </p:cNvSpPr>
          <p:nvPr>
            <p:ph type="body" orient="vert" idx="1"/>
          </p:nvPr>
        </p:nvSpPr>
        <p:spPr>
          <a:xfrm>
            <a:off x="0" y="609600"/>
            <a:ext cx="6019800" cy="5486400"/>
          </a:xfrm>
          <a:prstGeom prst="rect">
            <a:avLst/>
          </a:prstGeom>
        </p:spPr>
        <p:txBody>
          <a:bodyPr vert="eaVert"/>
          <a:lstStyle>
            <a:lvl1pPr>
              <a:buClr>
                <a:srgbClr val="0070C0"/>
              </a:buClr>
              <a:buFont typeface="Arial" pitchFamily="34" charset="0"/>
              <a:buChar char="•"/>
              <a:defRPr>
                <a:latin typeface="Myriad Pro" pitchFamily="34" charset="0"/>
              </a:defRPr>
            </a:lvl1pPr>
            <a:lvl2pPr>
              <a:buClr>
                <a:srgbClr val="0070C0"/>
              </a:buClr>
              <a:buSzPct val="75000"/>
              <a:buFont typeface="Arial" pitchFamily="34" charset="0"/>
              <a:buChar char="•"/>
              <a:defRPr>
                <a:latin typeface="Myriad Pro" pitchFamily="34" charset="0"/>
              </a:defRPr>
            </a:lvl2pPr>
            <a:lvl3pPr>
              <a:buClr>
                <a:srgbClr val="0070C0"/>
              </a:buClr>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SzPct val="75000"/>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1_Title Slide">
    <p:bg>
      <p:bgPr>
        <a:solidFill>
          <a:srgbClr val="0070C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657600" y="3733800"/>
            <a:ext cx="5181600" cy="1600200"/>
          </a:xfrm>
        </p:spPr>
        <p:txBody>
          <a:bodyPr/>
          <a:lstStyle>
            <a:lvl1pPr>
              <a:defRPr>
                <a:solidFill>
                  <a:schemeClr val="bg1"/>
                </a:solidFil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38B3A6C1-4A43-4205-8695-A67F44131150}" type="datetimeFigureOut">
              <a:rPr lang="en-US" smtClean="0"/>
              <a:pPr/>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1BC2A1-88E2-4674-A95E-242EBD081991}" type="slidenum">
              <a:rPr lang="en-US" smtClean="0"/>
              <a:pPr/>
              <a:t>‹#›</a:t>
            </a:fld>
            <a:endParaRPr lang="en-US"/>
          </a:p>
        </p:txBody>
      </p:sp>
      <p:sp>
        <p:nvSpPr>
          <p:cNvPr id="8" name="Rectangle 7"/>
          <p:cNvSpPr/>
          <p:nvPr/>
        </p:nvSpPr>
        <p:spPr>
          <a:xfrm>
            <a:off x="0" y="6172200"/>
            <a:ext cx="9144000" cy="5334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9" name="Picture 8" descr="wh.png"/>
          <p:cNvPicPr>
            <a:picLocks noChangeAspect="1"/>
          </p:cNvPicPr>
          <p:nvPr/>
        </p:nvPicPr>
        <p:blipFill>
          <a:blip r:embed="rId2" cstate="print"/>
          <a:stretch>
            <a:fillRect/>
          </a:stretch>
        </p:blipFill>
        <p:spPr>
          <a:xfrm>
            <a:off x="533400" y="3180076"/>
            <a:ext cx="2895600" cy="2839724"/>
          </a:xfrm>
          <a:prstGeom prst="rect">
            <a:avLst/>
          </a:prstGeom>
        </p:spPr>
      </p:pic>
      <p:sp>
        <p:nvSpPr>
          <p:cNvPr id="10" name="Date Placeholder 10"/>
          <p:cNvSpPr txBox="1">
            <a:spLocks/>
          </p:cNvSpPr>
          <p:nvPr/>
        </p:nvSpPr>
        <p:spPr>
          <a:xfrm>
            <a:off x="6248400" y="6400800"/>
            <a:ext cx="2667000" cy="365125"/>
          </a:xfrm>
          <a:prstGeom prst="rect">
            <a:avLst/>
          </a:prstGeom>
        </p:spPr>
        <p:txBody>
          <a:bodyPr vert="horz"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fld id="{E62B3E01-F88B-47EF-8E88-546566C8D896}" type="datetimeFigureOut">
              <a:rPr kumimoji="0" lang="en-US" sz="1400" b="0" i="0" u="none" strike="noStrike" kern="1200" cap="none" spc="0" normalizeH="0" baseline="0" noProof="0" smtClean="0">
                <a:ln>
                  <a:noFill/>
                </a:ln>
                <a:solidFill>
                  <a:schemeClr val="tx2"/>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11/6/2018</a:t>
            </a:fld>
            <a:endParaRPr kumimoji="0" lang="en-US" sz="1400" b="0" i="0" u="none" strike="noStrike" kern="1200" cap="none" spc="0" normalizeH="0" baseline="0" noProof="0">
              <a:ln>
                <a:noFill/>
              </a:ln>
              <a:solidFill>
                <a:schemeClr val="tx2"/>
              </a:solidFill>
              <a:effectLst/>
              <a:uLnTx/>
              <a:uFillTx/>
              <a:latin typeface="+mn-lt"/>
              <a:ea typeface="+mn-ea"/>
              <a:cs typeface="+mn-c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A66595E-127E-4B82-91F8-AE3E345BF7D3}"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34938" y="889000"/>
            <a:ext cx="8885237" cy="11557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34938" y="2116138"/>
            <a:ext cx="8896350" cy="4135437"/>
          </a:xfrm>
        </p:spPr>
        <p:txBody>
          <a:bodyPr>
            <a:normAutofit/>
          </a:bodyPr>
          <a:lstStyle/>
          <a:p>
            <a:pPr lvl="0"/>
            <a:endParaRPr lang="en-US" noProof="0"/>
          </a:p>
        </p:txBody>
      </p:sp>
      <p:sp>
        <p:nvSpPr>
          <p:cNvPr id="4" name="Date Placeholder 3"/>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pPr>
              <a:defRPr/>
            </a:pPr>
            <a:fld id="{A76CB8D3-8B1C-432F-BFE9-08F20D47982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34938" y="889000"/>
            <a:ext cx="8896350" cy="5362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6553200" y="6248400"/>
            <a:ext cx="1905000" cy="457200"/>
          </a:xfrm>
        </p:spPr>
        <p:txBody>
          <a:bodyPr/>
          <a:lstStyle>
            <a:lvl1pPr>
              <a:defRPr/>
            </a:lvl1pPr>
          </a:lstStyle>
          <a:p>
            <a:pPr>
              <a:defRPr/>
            </a:pPr>
            <a:fld id="{773C2E2A-51F5-48B3-B847-4B5EC5DA2A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B3A6C1-4A43-4205-8695-A67F44131150}" type="datetimeFigureOut">
              <a:rPr lang="en-US" smtClean="0"/>
              <a:pPr/>
              <a:t>11/6/2018</a:t>
            </a:fld>
            <a:endParaRPr lang="en-US"/>
          </a:p>
        </p:txBody>
      </p:sp>
      <p:sp>
        <p:nvSpPr>
          <p:cNvPr id="4" name="Footer Placeholder 3"/>
          <p:cNvSpPr>
            <a:spLocks noGrp="1"/>
          </p:cNvSpPr>
          <p:nvPr>
            <p:ph type="ftr" sz="quarter" idx="11"/>
          </p:nvPr>
        </p:nvSpPr>
        <p:spPr/>
        <p:txBody>
          <a:bodyPr/>
          <a:lstStyle/>
          <a:p>
            <a:endParaRPr lang="en-US"/>
          </a:p>
        </p:txBody>
      </p:sp>
      <p:sp>
        <p:nvSpPr>
          <p:cNvPr id="9" name="Content Placeholder 7"/>
          <p:cNvSpPr>
            <a:spLocks noGrp="1"/>
          </p:cNvSpPr>
          <p:nvPr>
            <p:ph sz="quarter" idx="1"/>
          </p:nvPr>
        </p:nvSpPr>
        <p:spPr>
          <a:xfrm>
            <a:off x="609600" y="1676400"/>
            <a:ext cx="8153400" cy="4343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sz="2400">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2667000"/>
            <a:ext cx="7123113" cy="1673225"/>
          </a:xfrm>
          <a:prstGeom prst="rect">
            <a:avLst/>
          </a:prstGeom>
        </p:spPr>
        <p:txBody>
          <a:bodyPr anchor="t">
            <a:normAutofit/>
          </a:bodyPr>
          <a:lstStyle>
            <a:lvl1pPr marL="0" indent="0">
              <a:buNone/>
              <a:defRPr sz="4400">
                <a:solidFill>
                  <a:srgbClr val="0070C0"/>
                </a:solidFill>
                <a:latin typeface="Myriad Pro Light"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0" y="2438400"/>
            <a:ext cx="9144000" cy="152400"/>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p:txBody>
          <a:bodyPr/>
          <a:lstStyle/>
          <a:p>
            <a:fld id="{38B3A6C1-4A43-4205-8695-A67F44131150}" type="datetimeFigureOut">
              <a:rPr lang="en-US" smtClean="0"/>
              <a:pPr/>
              <a:t>11/6/2018</a:t>
            </a:fld>
            <a:endParaRPr lang="en-US"/>
          </a:p>
        </p:txBody>
      </p:sp>
      <p:sp>
        <p:nvSpPr>
          <p:cNvPr id="14" name="Footer Placeholder 13"/>
          <p:cNvSpPr>
            <a:spLocks noGrp="1"/>
          </p:cNvSpPr>
          <p:nvPr>
            <p:ph type="ftr" sz="quarter" idx="12"/>
          </p:nvPr>
        </p:nvSpPr>
        <p:spPr/>
        <p:txBody>
          <a:bodyPr/>
          <a:lstStyle/>
          <a:p>
            <a:endParaRPr lang="en-US"/>
          </a:p>
        </p:txBody>
      </p:sp>
      <p:sp>
        <p:nvSpPr>
          <p:cNvPr id="8"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1_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0" y="0"/>
            <a:ext cx="9144000" cy="2590800"/>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p:txBody>
          <a:bodyPr/>
          <a:lstStyle/>
          <a:p>
            <a:fld id="{38B3A6C1-4A43-4205-8695-A67F44131150}" type="datetimeFigureOut">
              <a:rPr lang="en-US" smtClean="0"/>
              <a:pPr/>
              <a:t>11/6/2018</a:t>
            </a:fld>
            <a:endParaRPr lang="en-US"/>
          </a:p>
        </p:txBody>
      </p:sp>
      <p:sp>
        <p:nvSpPr>
          <p:cNvPr id="14" name="Footer Placeholder 13"/>
          <p:cNvSpPr>
            <a:spLocks noGrp="1"/>
          </p:cNvSpPr>
          <p:nvPr>
            <p:ph type="ftr" sz="quarter" idx="12"/>
          </p:nvPr>
        </p:nvSpPr>
        <p:spPr/>
        <p:txBody>
          <a:bodyPr/>
          <a:lstStyle/>
          <a:p>
            <a:endParaRPr lang="en-US"/>
          </a:p>
        </p:txBody>
      </p:sp>
      <p:pic>
        <p:nvPicPr>
          <p:cNvPr id="10" name="Picture 9" descr="fb.png"/>
          <p:cNvPicPr>
            <a:picLocks noChangeAspect="1"/>
          </p:cNvPicPr>
          <p:nvPr/>
        </p:nvPicPr>
        <p:blipFill>
          <a:blip r:embed="rId2" cstate="print"/>
          <a:stretch>
            <a:fillRect/>
          </a:stretch>
        </p:blipFill>
        <p:spPr>
          <a:xfrm>
            <a:off x="990600" y="3352800"/>
            <a:ext cx="1293881" cy="1293881"/>
          </a:xfrm>
          <a:prstGeom prst="rect">
            <a:avLst/>
          </a:prstGeom>
        </p:spPr>
      </p:pic>
      <p:pic>
        <p:nvPicPr>
          <p:cNvPr id="11" name="Picture 10" descr="tw.png"/>
          <p:cNvPicPr>
            <a:picLocks noChangeAspect="1"/>
          </p:cNvPicPr>
          <p:nvPr/>
        </p:nvPicPr>
        <p:blipFill>
          <a:blip r:embed="rId3" cstate="print"/>
          <a:stretch>
            <a:fillRect/>
          </a:stretch>
        </p:blipFill>
        <p:spPr>
          <a:xfrm>
            <a:off x="1066800" y="5181600"/>
            <a:ext cx="1293881" cy="1293881"/>
          </a:xfrm>
          <a:prstGeom prst="rect">
            <a:avLst/>
          </a:prstGeom>
        </p:spPr>
      </p:pic>
      <p:sp>
        <p:nvSpPr>
          <p:cNvPr id="13" name="Text Placeholder 1"/>
          <p:cNvSpPr txBox="1">
            <a:spLocks/>
          </p:cNvSpPr>
          <p:nvPr/>
        </p:nvSpPr>
        <p:spPr>
          <a:xfrm>
            <a:off x="2438400" y="3505200"/>
            <a:ext cx="6324600" cy="1143000"/>
          </a:xfrm>
          <a:prstGeom prst="rect">
            <a:avLst/>
          </a:prstGeom>
        </p:spPr>
        <p:txBody>
          <a:bodyPr vert="horz" anchor="t">
            <a:normAutofit/>
          </a:bodyPr>
          <a:lstStyle/>
          <a:p>
            <a:r>
              <a:rPr lang="en-US" sz="2800" b="1" dirty="0" smtClean="0">
                <a:solidFill>
                  <a:srgbClr val="0070C0"/>
                </a:solidFill>
                <a:latin typeface="Myriad Pro" pitchFamily="34" charset="0"/>
              </a:rPr>
              <a:t>Fan Page</a:t>
            </a:r>
            <a:endParaRPr lang="id-ID" sz="2800" b="1" dirty="0" smtClean="0">
              <a:solidFill>
                <a:srgbClr val="0070C0"/>
              </a:solidFill>
              <a:latin typeface="Myriad Pro" pitchFamily="34" charset="0"/>
            </a:endParaRPr>
          </a:p>
          <a:p>
            <a:r>
              <a:rPr lang="en-US" sz="2800" dirty="0" smtClean="0">
                <a:solidFill>
                  <a:srgbClr val="0070C0"/>
                </a:solidFill>
                <a:latin typeface="Myriad Pro" pitchFamily="34" charset="0"/>
              </a:rPr>
              <a:t>www.facebook.com/</a:t>
            </a:r>
            <a:r>
              <a:rPr lang="id-ID" sz="2800" dirty="0" smtClean="0">
                <a:solidFill>
                  <a:srgbClr val="0070C0"/>
                </a:solidFill>
                <a:latin typeface="Myriad Pro" pitchFamily="34" charset="0"/>
              </a:rPr>
              <a:t>penerbit</a:t>
            </a:r>
            <a:r>
              <a:rPr lang="en-US" sz="2800" dirty="0" smtClean="0">
                <a:solidFill>
                  <a:srgbClr val="0070C0"/>
                </a:solidFill>
                <a:latin typeface="Myriad Pro" pitchFamily="34" charset="0"/>
              </a:rPr>
              <a:t>.</a:t>
            </a:r>
            <a:r>
              <a:rPr lang="id-ID" sz="2800" dirty="0" smtClean="0">
                <a:solidFill>
                  <a:srgbClr val="0070C0"/>
                </a:solidFill>
                <a:latin typeface="Myriad Pro" pitchFamily="34" charset="0"/>
              </a:rPr>
              <a:t>salemba</a:t>
            </a:r>
            <a:endParaRPr lang="id-ID" sz="2800" dirty="0">
              <a:solidFill>
                <a:srgbClr val="0070C0"/>
              </a:solidFill>
              <a:latin typeface="Myriad Pro" pitchFamily="34" charset="0"/>
            </a:endParaRPr>
          </a:p>
        </p:txBody>
      </p:sp>
      <p:sp>
        <p:nvSpPr>
          <p:cNvPr id="15" name="Text Placeholder 1"/>
          <p:cNvSpPr txBox="1">
            <a:spLocks/>
          </p:cNvSpPr>
          <p:nvPr/>
        </p:nvSpPr>
        <p:spPr>
          <a:xfrm>
            <a:off x="2438400" y="5486400"/>
            <a:ext cx="6324600" cy="1143000"/>
          </a:xfrm>
          <a:prstGeom prst="rect">
            <a:avLst/>
          </a:prstGeom>
        </p:spPr>
        <p:txBody>
          <a:bodyPr vert="horz" anchor="t">
            <a:normAutofit/>
          </a:bodyPr>
          <a:lstStyle/>
          <a:p>
            <a:r>
              <a:rPr lang="id-ID" sz="2800" b="1" dirty="0" smtClean="0">
                <a:solidFill>
                  <a:srgbClr val="0070C0"/>
                </a:solidFill>
                <a:latin typeface="Myriad Pro" pitchFamily="34" charset="0"/>
              </a:rPr>
              <a:t>Follow Us On</a:t>
            </a:r>
          </a:p>
          <a:p>
            <a:r>
              <a:rPr lang="id-ID" sz="2800" dirty="0" smtClean="0">
                <a:solidFill>
                  <a:srgbClr val="0070C0"/>
                </a:solidFill>
                <a:latin typeface="Myriad Pro" pitchFamily="34" charset="0"/>
              </a:rPr>
              <a:t>@penerbitsalemba</a:t>
            </a:r>
            <a:endParaRPr lang="id-ID" sz="2800" dirty="0">
              <a:solidFill>
                <a:srgbClr val="0070C0"/>
              </a:solidFill>
              <a:latin typeface="Myriad Pro" pitchFamily="34" charset="0"/>
            </a:endParaRPr>
          </a:p>
        </p:txBody>
      </p:sp>
      <p:pic>
        <p:nvPicPr>
          <p:cNvPr id="19" name="Picture 18" descr="ecommerce.png"/>
          <p:cNvPicPr>
            <a:picLocks noChangeAspect="1"/>
          </p:cNvPicPr>
          <p:nvPr/>
        </p:nvPicPr>
        <p:blipFill>
          <a:blip r:embed="rId4" cstate="print"/>
          <a:stretch>
            <a:fillRect/>
          </a:stretch>
        </p:blipFill>
        <p:spPr>
          <a:xfrm>
            <a:off x="381000" y="457200"/>
            <a:ext cx="8382000" cy="1729585"/>
          </a:xfrm>
          <a:prstGeom prst="rect">
            <a:avLst/>
          </a:prstGeom>
        </p:spPr>
      </p:pic>
      <p:cxnSp>
        <p:nvCxnSpPr>
          <p:cNvPr id="21" name="Straight Connector 20"/>
          <p:cNvCxnSpPr/>
          <p:nvPr/>
        </p:nvCxnSpPr>
        <p:spPr>
          <a:xfrm>
            <a:off x="2286000" y="1828800"/>
            <a:ext cx="6858000" cy="1588"/>
          </a:xfrm>
          <a:prstGeom prst="line">
            <a:avLst/>
          </a:prstGeom>
          <a:ln w="57150">
            <a:solidFill>
              <a:schemeClr val="bg1"/>
            </a:solidFill>
          </a:ln>
        </p:spPr>
        <p:style>
          <a:lnRef idx="1">
            <a:schemeClr val="accent2"/>
          </a:lnRef>
          <a:fillRef idx="0">
            <a:schemeClr val="accent2"/>
          </a:fillRef>
          <a:effectRef idx="0">
            <a:schemeClr val="accent2"/>
          </a:effectRef>
          <a:fontRef idx="minor">
            <a:schemeClr val="tx1"/>
          </a:fontRef>
        </p:style>
      </p:cxnSp>
      <p:sp>
        <p:nvSpPr>
          <p:cNvPr id="16"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8" name="Date Placeholder 7"/>
          <p:cNvSpPr>
            <a:spLocks noGrp="1"/>
          </p:cNvSpPr>
          <p:nvPr>
            <p:ph type="dt" sz="half" idx="15"/>
          </p:nvPr>
        </p:nvSpPr>
        <p:spPr/>
        <p:txBody>
          <a:bodyPr rtlCol="0"/>
          <a:lstStyle/>
          <a:p>
            <a:fld id="{38B3A6C1-4A43-4205-8695-A67F44131150}" type="datetimeFigureOut">
              <a:rPr lang="en-US" smtClean="0"/>
              <a:pPr/>
              <a:t>11/6/2018</a:t>
            </a:fld>
            <a:endParaRPr lang="en-US"/>
          </a:p>
        </p:txBody>
      </p:sp>
      <p:sp>
        <p:nvSpPr>
          <p:cNvPr id="12" name="Footer Placeholder 11"/>
          <p:cNvSpPr>
            <a:spLocks noGrp="1"/>
          </p:cNvSpPr>
          <p:nvPr>
            <p:ph type="ftr" sz="quarter" idx="17"/>
          </p:nvPr>
        </p:nvSpPr>
        <p:spPr/>
        <p:txBody>
          <a:bodyPr rtlCol="0"/>
          <a:lstStyle/>
          <a:p>
            <a:endParaRPr lang="en-US"/>
          </a:p>
        </p:txBody>
      </p:sp>
      <p:sp>
        <p:nvSpPr>
          <p:cNvPr id="14" name="Content Placeholder 7"/>
          <p:cNvSpPr>
            <a:spLocks noGrp="1"/>
          </p:cNvSpPr>
          <p:nvPr>
            <p:ph sz="quarter" idx="1"/>
          </p:nvPr>
        </p:nvSpPr>
        <p:spPr>
          <a:xfrm>
            <a:off x="609600" y="1600200"/>
            <a:ext cx="4114800" cy="44196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6" name="Content Placeholder 7"/>
          <p:cNvSpPr>
            <a:spLocks noGrp="1"/>
          </p:cNvSpPr>
          <p:nvPr>
            <p:ph sz="quarter" idx="18"/>
          </p:nvPr>
        </p:nvSpPr>
        <p:spPr>
          <a:xfrm>
            <a:off x="4876800" y="1600200"/>
            <a:ext cx="4114800" cy="44196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7"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atin typeface="Myriad Pro Light" pitchFamily="34" charset="0"/>
              </a:defRPr>
            </a:lvl1pPr>
          </a:lstStyle>
          <a:p>
            <a:r>
              <a:rPr kumimoji="0" lang="en-US" smtClean="0"/>
              <a:t>Click to edit Master title style</a:t>
            </a:r>
            <a:endParaRPr kumimoji="0" lang="en-US" dirty="0"/>
          </a:p>
        </p:txBody>
      </p:sp>
      <p:sp>
        <p:nvSpPr>
          <p:cNvPr id="10" name="Date Placeholder 9"/>
          <p:cNvSpPr>
            <a:spLocks noGrp="1"/>
          </p:cNvSpPr>
          <p:nvPr>
            <p:ph type="dt" sz="half" idx="15"/>
          </p:nvPr>
        </p:nvSpPr>
        <p:spPr/>
        <p:txBody>
          <a:bodyPr rtlCol="0"/>
          <a:lstStyle/>
          <a:p>
            <a:fld id="{38B3A6C1-4A43-4205-8695-A67F44131150}" type="datetimeFigureOut">
              <a:rPr lang="en-US" smtClean="0"/>
              <a:pPr/>
              <a:t>11/6/2018</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prstGeom prst="rect">
            <a:avLst/>
          </a:prstGeom>
          <a:solidFill>
            <a:srgbClr val="0070C0"/>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prstGeom prst="rect">
            <a:avLst/>
          </a:prstGeom>
          <a:solidFill>
            <a:schemeClr val="accent1">
              <a:lumMod val="60000"/>
              <a:lumOff val="40000"/>
            </a:schemeClr>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7" name="Content Placeholder 7"/>
          <p:cNvSpPr>
            <a:spLocks noGrp="1"/>
          </p:cNvSpPr>
          <p:nvPr>
            <p:ph sz="quarter" idx="18"/>
          </p:nvPr>
        </p:nvSpPr>
        <p:spPr>
          <a:xfrm>
            <a:off x="609600" y="2438400"/>
            <a:ext cx="3886200" cy="3581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8" name="Content Placeholder 7"/>
          <p:cNvSpPr>
            <a:spLocks noGrp="1"/>
          </p:cNvSpPr>
          <p:nvPr>
            <p:ph sz="quarter" idx="19"/>
          </p:nvPr>
        </p:nvSpPr>
        <p:spPr>
          <a:xfrm>
            <a:off x="4800600" y="2438400"/>
            <a:ext cx="3886200" cy="3581400"/>
          </a:xfrm>
          <a:prstGeom prst="rect">
            <a:avLst/>
          </a:prstGeom>
        </p:spPr>
        <p:txBody>
          <a:bodyPr/>
          <a:lstStyle>
            <a:lvl1pPr>
              <a:buClr>
                <a:srgbClr val="0070C0"/>
              </a:buClr>
              <a:buSzPct val="100000"/>
              <a:buFont typeface="Arial" pitchFamily="34" charset="0"/>
              <a:buChar char="•"/>
              <a:defRPr>
                <a:latin typeface="Myriad Pro" pitchFamily="34" charset="0"/>
              </a:defRPr>
            </a:lvl1pPr>
            <a:lvl2pPr>
              <a:buClr>
                <a:srgbClr val="0070C0"/>
              </a:buClr>
              <a:buFont typeface="Arial" pitchFamily="34" charset="0"/>
              <a:buChar char="•"/>
              <a:defRPr>
                <a:latin typeface="Myriad Pro" pitchFamily="34" charset="0"/>
              </a:defRPr>
            </a:lvl2pPr>
            <a:lvl3pPr>
              <a:buClr>
                <a:srgbClr val="0070C0"/>
              </a:buClr>
              <a:buSzPct val="75000"/>
              <a:buFont typeface="Arial" pitchFamily="34" charset="0"/>
              <a:buChar char="•"/>
              <a:defRPr>
                <a:latin typeface="Myriad Pro" pitchFamily="34" charset="0"/>
              </a:defRPr>
            </a:lvl3pPr>
            <a:lvl4pPr>
              <a:buClr>
                <a:srgbClr val="0070C0"/>
              </a:buClr>
              <a:buFont typeface="Arial" pitchFamily="34" charset="0"/>
              <a:buChar char="•"/>
              <a:defRPr>
                <a:latin typeface="Myriad Pro" pitchFamily="34" charset="0"/>
              </a:defRPr>
            </a:lvl4pPr>
            <a:lvl5pPr>
              <a:buClr>
                <a:srgbClr val="0070C0"/>
              </a:buClr>
              <a:buFont typeface="Arial" pitchFamily="34" charset="0"/>
              <a:buChar char="•"/>
              <a:defRPr>
                <a:latin typeface="Myriad Pro"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yriad Pro Light" pitchFamily="34" charset="0"/>
              </a:defRPr>
            </a:lvl1pPr>
          </a:lstStyle>
          <a:p>
            <a:r>
              <a:rPr kumimoji="0" lang="en-US" smtClean="0"/>
              <a:t>Click to edit Master title style</a:t>
            </a:r>
            <a:endParaRPr kumimoji="0" lang="en-US" dirty="0"/>
          </a:p>
        </p:txBody>
      </p:sp>
      <p:sp>
        <p:nvSpPr>
          <p:cNvPr id="3" name="Date Placeholder 2"/>
          <p:cNvSpPr>
            <a:spLocks noGrp="1"/>
          </p:cNvSpPr>
          <p:nvPr>
            <p:ph type="dt" sz="half" idx="10"/>
          </p:nvPr>
        </p:nvSpPr>
        <p:spPr/>
        <p:txBody>
          <a:bodyPr/>
          <a:lstStyle/>
          <a:p>
            <a:fld id="{38B3A6C1-4A43-4205-8695-A67F44131150}" type="datetimeFigureOut">
              <a:rPr lang="en-US" smtClean="0"/>
              <a:pPr/>
              <a:t>11/6/2018</a:t>
            </a:fld>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3A6C1-4A43-4205-8695-A67F44131150}" type="datetimeFigureOut">
              <a:rPr lang="en-US" smtClean="0"/>
              <a:pPr/>
              <a:t>11/6/2018</a:t>
            </a:fld>
            <a:endParaRPr lang="en-US"/>
          </a:p>
        </p:txBody>
      </p:sp>
      <p:sp>
        <p:nvSpPr>
          <p:cNvPr id="3" name="Footer Placeholder 2"/>
          <p:cNvSpPr>
            <a:spLocks noGrp="1"/>
          </p:cNvSpPr>
          <p:nvPr>
            <p:ph type="ftr" sz="quarter" idx="11"/>
          </p:nvPr>
        </p:nvSpPr>
        <p:spPr/>
        <p:txBody>
          <a:bodyPr/>
          <a:lstStyle/>
          <a:p>
            <a:endParaRPr lang="en-US"/>
          </a:p>
        </p:txBody>
      </p:sp>
      <p:pic>
        <p:nvPicPr>
          <p:cNvPr id="5" name="Picture 4" descr="Untitled-2.png"/>
          <p:cNvPicPr>
            <a:picLocks noChangeAspect="1"/>
          </p:cNvPicPr>
          <p:nvPr/>
        </p:nvPicPr>
        <p:blipFill>
          <a:blip r:embed="rId2" cstate="print"/>
          <a:stretch>
            <a:fillRect/>
          </a:stretch>
        </p:blipFill>
        <p:spPr>
          <a:xfrm>
            <a:off x="7848600" y="304800"/>
            <a:ext cx="854726" cy="838200"/>
          </a:xfrm>
          <a:prstGeom prst="rect">
            <a:avLst/>
          </a:prstGeom>
        </p:spPr>
      </p:pic>
      <p:sp>
        <p:nvSpPr>
          <p:cNvPr id="7"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pic>
        <p:nvPicPr>
          <p:cNvPr id="9" name="Content Placeholder 5" descr="1111.jpg"/>
          <p:cNvPicPr>
            <a:picLocks noChangeAspect="1"/>
          </p:cNvPicPr>
          <p:nvPr/>
        </p:nvPicPr>
        <p:blipFill>
          <a:blip r:embed="rId3" cstate="print"/>
          <a:stretch>
            <a:fillRect/>
          </a:stretch>
        </p:blipFill>
        <p:spPr>
          <a:xfrm>
            <a:off x="0" y="1162050"/>
            <a:ext cx="9144000" cy="4248150"/>
          </a:xfrm>
          <a:prstGeom prst="rect">
            <a:avLst/>
          </a:prstGeom>
        </p:spPr>
      </p:pic>
      <p:pic>
        <p:nvPicPr>
          <p:cNvPr id="10" name="Picture 9" descr="fax.png"/>
          <p:cNvPicPr>
            <a:picLocks noChangeAspect="1"/>
          </p:cNvPicPr>
          <p:nvPr/>
        </p:nvPicPr>
        <p:blipFill>
          <a:blip r:embed="rId4" cstate="print"/>
          <a:stretch>
            <a:fillRect/>
          </a:stretch>
        </p:blipFill>
        <p:spPr>
          <a:xfrm>
            <a:off x="5105400" y="6168922"/>
            <a:ext cx="536678" cy="536678"/>
          </a:xfrm>
          <a:prstGeom prst="rect">
            <a:avLst/>
          </a:prstGeom>
        </p:spPr>
      </p:pic>
      <p:pic>
        <p:nvPicPr>
          <p:cNvPr id="11" name="Picture 10" descr="hom e.png"/>
          <p:cNvPicPr>
            <a:picLocks noChangeAspect="1"/>
          </p:cNvPicPr>
          <p:nvPr/>
        </p:nvPicPr>
        <p:blipFill>
          <a:blip r:embed="rId5" cstate="print"/>
          <a:stretch>
            <a:fillRect/>
          </a:stretch>
        </p:blipFill>
        <p:spPr>
          <a:xfrm>
            <a:off x="762000" y="5486400"/>
            <a:ext cx="536678" cy="536678"/>
          </a:xfrm>
          <a:prstGeom prst="rect">
            <a:avLst/>
          </a:prstGeom>
        </p:spPr>
      </p:pic>
      <p:pic>
        <p:nvPicPr>
          <p:cNvPr id="12" name="Picture 11" descr="mail.png"/>
          <p:cNvPicPr>
            <a:picLocks noChangeAspect="1"/>
          </p:cNvPicPr>
          <p:nvPr/>
        </p:nvPicPr>
        <p:blipFill>
          <a:blip r:embed="rId6" cstate="print"/>
          <a:stretch>
            <a:fillRect/>
          </a:stretch>
        </p:blipFill>
        <p:spPr>
          <a:xfrm>
            <a:off x="762000" y="6168922"/>
            <a:ext cx="536678" cy="536678"/>
          </a:xfrm>
          <a:prstGeom prst="rect">
            <a:avLst/>
          </a:prstGeom>
        </p:spPr>
      </p:pic>
      <p:pic>
        <p:nvPicPr>
          <p:cNvPr id="13" name="Picture 12" descr="phone.png"/>
          <p:cNvPicPr>
            <a:picLocks noChangeAspect="1"/>
          </p:cNvPicPr>
          <p:nvPr/>
        </p:nvPicPr>
        <p:blipFill>
          <a:blip r:embed="rId7" cstate="print"/>
          <a:stretch>
            <a:fillRect/>
          </a:stretch>
        </p:blipFill>
        <p:spPr>
          <a:xfrm>
            <a:off x="5105400" y="5486400"/>
            <a:ext cx="536678" cy="536678"/>
          </a:xfrm>
          <a:prstGeom prst="rect">
            <a:avLst/>
          </a:prstGeom>
        </p:spPr>
      </p:pic>
      <p:sp>
        <p:nvSpPr>
          <p:cNvPr id="14" name="TextBox 13"/>
          <p:cNvSpPr txBox="1"/>
          <p:nvPr/>
        </p:nvSpPr>
        <p:spPr>
          <a:xfrm>
            <a:off x="1371600" y="5486400"/>
            <a:ext cx="3375283" cy="646331"/>
          </a:xfrm>
          <a:prstGeom prst="rect">
            <a:avLst/>
          </a:prstGeom>
          <a:noFill/>
        </p:spPr>
        <p:txBody>
          <a:bodyPr wrap="none" rtlCol="0">
            <a:spAutoFit/>
          </a:bodyPr>
          <a:lstStyle/>
          <a:p>
            <a:r>
              <a:rPr lang="id-ID" dirty="0" smtClean="0">
                <a:latin typeface="Myriad Pro" pitchFamily="34" charset="0"/>
              </a:rPr>
              <a:t>Jl. Raya Lenteng Agung No. 101 </a:t>
            </a:r>
          </a:p>
          <a:p>
            <a:r>
              <a:rPr lang="id-ID" dirty="0" smtClean="0">
                <a:latin typeface="Myriad Pro" pitchFamily="34" charset="0"/>
              </a:rPr>
              <a:t>Jagakarsa</a:t>
            </a:r>
            <a:r>
              <a:rPr lang="en-US" dirty="0" smtClean="0">
                <a:latin typeface="Myriad Pro" pitchFamily="34" charset="0"/>
              </a:rPr>
              <a:t>, </a:t>
            </a:r>
            <a:r>
              <a:rPr lang="id-ID" dirty="0" smtClean="0">
                <a:latin typeface="Myriad Pro" pitchFamily="34" charset="0"/>
              </a:rPr>
              <a:t>Jakarta Selatan 12610</a:t>
            </a:r>
          </a:p>
        </p:txBody>
      </p:sp>
      <p:sp>
        <p:nvSpPr>
          <p:cNvPr id="15" name="TextBox 14"/>
          <p:cNvSpPr txBox="1"/>
          <p:nvPr/>
        </p:nvSpPr>
        <p:spPr>
          <a:xfrm>
            <a:off x="1371600" y="6260068"/>
            <a:ext cx="2834109" cy="369332"/>
          </a:xfrm>
          <a:prstGeom prst="rect">
            <a:avLst/>
          </a:prstGeom>
          <a:noFill/>
        </p:spPr>
        <p:txBody>
          <a:bodyPr wrap="none" rtlCol="0">
            <a:spAutoFit/>
          </a:bodyPr>
          <a:lstStyle/>
          <a:p>
            <a:r>
              <a:rPr lang="en-US" dirty="0" smtClean="0">
                <a:latin typeface="Myriad Pro" pitchFamily="34" charset="0"/>
              </a:rPr>
              <a:t>info@penerbitsalemba.com</a:t>
            </a:r>
            <a:endParaRPr lang="id-ID" dirty="0" smtClean="0">
              <a:latin typeface="Myriad Pro" pitchFamily="34" charset="0"/>
            </a:endParaRPr>
          </a:p>
        </p:txBody>
      </p:sp>
      <p:sp>
        <p:nvSpPr>
          <p:cNvPr id="16" name="TextBox 15"/>
          <p:cNvSpPr txBox="1"/>
          <p:nvPr/>
        </p:nvSpPr>
        <p:spPr>
          <a:xfrm>
            <a:off x="5692517" y="5574268"/>
            <a:ext cx="1826141" cy="369332"/>
          </a:xfrm>
          <a:prstGeom prst="rect">
            <a:avLst/>
          </a:prstGeom>
          <a:noFill/>
        </p:spPr>
        <p:txBody>
          <a:bodyPr wrap="none" rtlCol="0">
            <a:spAutoFit/>
          </a:bodyPr>
          <a:lstStyle/>
          <a:p>
            <a:r>
              <a:rPr lang="id-ID" dirty="0" smtClean="0">
                <a:latin typeface="Myriad Pro" pitchFamily="34" charset="0"/>
              </a:rPr>
              <a:t>+62 21 781 86 16</a:t>
            </a:r>
          </a:p>
        </p:txBody>
      </p:sp>
      <p:sp>
        <p:nvSpPr>
          <p:cNvPr id="17" name="TextBox 16"/>
          <p:cNvSpPr txBox="1"/>
          <p:nvPr/>
        </p:nvSpPr>
        <p:spPr>
          <a:xfrm>
            <a:off x="5692517" y="6260068"/>
            <a:ext cx="2635658" cy="369332"/>
          </a:xfrm>
          <a:prstGeom prst="rect">
            <a:avLst/>
          </a:prstGeom>
          <a:noFill/>
        </p:spPr>
        <p:txBody>
          <a:bodyPr wrap="none" rtlCol="0">
            <a:spAutoFit/>
          </a:bodyPr>
          <a:lstStyle/>
          <a:p>
            <a:r>
              <a:rPr lang="id-ID" dirty="0" smtClean="0">
                <a:latin typeface="Myriad Pro" pitchFamily="34" charset="0"/>
              </a:rPr>
              <a:t>+62 21 7818470/7818486</a:t>
            </a:r>
          </a:p>
        </p:txBody>
      </p:sp>
      <p:sp>
        <p:nvSpPr>
          <p:cNvPr id="19"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2_Blank">
    <p:bg>
      <p:bgPr>
        <a:solidFill>
          <a:srgbClr val="0070C0"/>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B3A6C1-4A43-4205-8695-A67F44131150}" type="datetimeFigureOut">
              <a:rPr lang="en-US" smtClean="0"/>
              <a:pPr/>
              <a:t>11/6/2018</a:t>
            </a:fld>
            <a:endParaRPr lang="en-US"/>
          </a:p>
        </p:txBody>
      </p:sp>
      <p:sp>
        <p:nvSpPr>
          <p:cNvPr id="3" name="Footer Placeholder 2"/>
          <p:cNvSpPr>
            <a:spLocks noGrp="1"/>
          </p:cNvSpPr>
          <p:nvPr>
            <p:ph type="ftr" sz="quarter" idx="11"/>
          </p:nvPr>
        </p:nvSpPr>
        <p:spPr/>
        <p:txBody>
          <a:bodyPr/>
          <a:lstStyle/>
          <a:p>
            <a:endParaRPr lang="en-US"/>
          </a:p>
        </p:txBody>
      </p:sp>
      <p:pic>
        <p:nvPicPr>
          <p:cNvPr id="5" name="Picture 4" descr="Untitled-2.png"/>
          <p:cNvPicPr>
            <a:picLocks noChangeAspect="1"/>
          </p:cNvPicPr>
          <p:nvPr/>
        </p:nvPicPr>
        <p:blipFill>
          <a:blip r:embed="rId2" cstate="print"/>
          <a:stretch>
            <a:fillRect/>
          </a:stretch>
        </p:blipFill>
        <p:spPr>
          <a:xfrm>
            <a:off x="7848600" y="304800"/>
            <a:ext cx="854726" cy="838200"/>
          </a:xfrm>
          <a:prstGeom prst="rect">
            <a:avLst/>
          </a:prstGeom>
        </p:spPr>
      </p:pic>
      <p:sp>
        <p:nvSpPr>
          <p:cNvPr id="6" name="Title 1"/>
          <p:cNvSpPr>
            <a:spLocks noGrp="1"/>
          </p:cNvSpPr>
          <p:nvPr>
            <p:ph type="title"/>
          </p:nvPr>
        </p:nvSpPr>
        <p:spPr>
          <a:xfrm>
            <a:off x="609600" y="273050"/>
            <a:ext cx="8077200" cy="869950"/>
          </a:xfrm>
        </p:spPr>
        <p:txBody>
          <a:bodyPr anchor="ctr"/>
          <a:lstStyle>
            <a:lvl1pPr algn="l">
              <a:buNone/>
              <a:defRPr sz="4400" b="0">
                <a:latin typeface="Myriad Pro" pitchFamily="34" charset="0"/>
              </a:defRPr>
            </a:lvl1pPr>
          </a:lstStyle>
          <a:p>
            <a:r>
              <a:rPr kumimoji="0" lang="en-US" smtClean="0"/>
              <a:t>Click to edit Master title style</a:t>
            </a:r>
            <a:endParaRPr kumimoji="0" lang="en-US" dirty="0"/>
          </a:p>
        </p:txBody>
      </p:sp>
      <p:sp>
        <p:nvSpPr>
          <p:cNvPr id="7" name="Slide Number Placeholder 4"/>
          <p:cNvSpPr txBox="1">
            <a:spLocks/>
          </p:cNvSpPr>
          <p:nvPr/>
        </p:nvSpPr>
        <p:spPr>
          <a:xfrm>
            <a:off x="8610600" y="6248400"/>
            <a:ext cx="533400" cy="396876"/>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EE4E67D7-2DE4-46D5-9B32-4AEC9D3318C2}" type="slidenum">
              <a:rPr kumimoji="0" lang="en-US" sz="1800" b="0" i="0" u="none" strike="noStrike" kern="1200" cap="none" spc="0" normalizeH="0" baseline="0" noProof="0" smtClean="0">
                <a:ln>
                  <a:noFill/>
                </a:ln>
                <a:solidFill>
                  <a:schemeClr val="tx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TextBox 7"/>
          <p:cNvSpPr txBox="1"/>
          <p:nvPr/>
        </p:nvSpPr>
        <p:spPr>
          <a:xfrm>
            <a:off x="956267" y="2644170"/>
            <a:ext cx="7231467" cy="1569660"/>
          </a:xfrm>
          <a:prstGeom prst="rect">
            <a:avLst/>
          </a:prstGeom>
          <a:noFill/>
        </p:spPr>
        <p:txBody>
          <a:bodyPr wrap="none" rtlCol="0">
            <a:spAutoFit/>
          </a:bodyPr>
          <a:lstStyle/>
          <a:p>
            <a:r>
              <a:rPr lang="en-US" sz="9600" dirty="0" smtClean="0">
                <a:solidFill>
                  <a:schemeClr val="bg1"/>
                </a:solidFill>
              </a:rPr>
              <a:t>TERIMA KASIH</a:t>
            </a:r>
            <a:endParaRPr lang="en-US" sz="9600" dirty="0">
              <a:solidFill>
                <a:schemeClr val="bg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dirty="0"/>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8B3A6C1-4A43-4205-8695-A67F44131150}" type="datetimeFigureOut">
              <a:rPr lang="en-US" smtClean="0"/>
              <a:pPr/>
              <a:t>11/6/2018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rgbClr val="0070C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descr="Untitled-2.png"/>
          <p:cNvPicPr>
            <a:picLocks noChangeAspect="1"/>
          </p:cNvPicPr>
          <p:nvPr/>
        </p:nvPicPr>
        <p:blipFill>
          <a:blip r:embed="rId19" cstate="print"/>
          <a:stretch>
            <a:fillRect/>
          </a:stretch>
        </p:blipFill>
        <p:spPr>
          <a:xfrm>
            <a:off x="7848600" y="304800"/>
            <a:ext cx="854726" cy="838200"/>
          </a:xfrm>
          <a:prstGeom prst="rect">
            <a:avLst/>
          </a:prstGeom>
        </p:spPr>
      </p:pic>
      <p:sp>
        <p:nvSpPr>
          <p:cNvPr id="12" name="Slide Number Placeholder 4"/>
          <p:cNvSpPr>
            <a:spLocks noGrp="1"/>
          </p:cNvSpPr>
          <p:nvPr>
            <p:ph type="sldNum" sz="quarter" idx="4"/>
          </p:nvPr>
        </p:nvSpPr>
        <p:spPr>
          <a:xfrm>
            <a:off x="8610600" y="6248400"/>
            <a:ext cx="533400" cy="396876"/>
          </a:xfrm>
          <a:prstGeom prst="rect">
            <a:avLst/>
          </a:prstGeom>
        </p:spPr>
        <p:txBody>
          <a:bodyPr/>
          <a:lstStyle/>
          <a:p>
            <a:fld id="{341BC2A1-88E2-4674-A95E-242EBD081991}" type="slidenum">
              <a:rPr lang="en-US" smtClean="0"/>
              <a:pPr/>
              <a:t>‹#›</a:t>
            </a:fld>
            <a:endParaRPr lang="en-US"/>
          </a:p>
        </p:txBody>
      </p:sp>
      <p:sp>
        <p:nvSpPr>
          <p:cNvPr id="18" name="Text Placeholder 17"/>
          <p:cNvSpPr>
            <a:spLocks noGrp="1"/>
          </p:cNvSpPr>
          <p:nvPr>
            <p:ph type="body" idx="1"/>
          </p:nvPr>
        </p:nvSpPr>
        <p:spPr>
          <a:xfrm>
            <a:off x="609600" y="1600200"/>
            <a:ext cx="8229600" cy="4525963"/>
          </a:xfrm>
          <a:prstGeom prst="rect">
            <a:avLst/>
          </a:prstGeom>
        </p:spPr>
        <p:txBody>
          <a:bodyPr vert="horz" lIns="91440" tIns="45720" rIns="91440" bIns="45720" rtlCol="0">
            <a:normAutofit/>
          </a:bodyPr>
          <a:lstStyle/>
          <a:p>
            <a:pPr marL="320040" marR="0" lvl="0"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Click to edit Master text styles</a:t>
            </a:r>
          </a:p>
          <a:p>
            <a:pPr marL="320040" marR="0" lvl="1"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Second level</a:t>
            </a:r>
          </a:p>
          <a:p>
            <a:pPr marL="320040" marR="0" lvl="2"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Third level</a:t>
            </a:r>
          </a:p>
          <a:p>
            <a:pPr marL="320040" marR="0" lvl="3"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Fourth level</a:t>
            </a:r>
          </a:p>
          <a:p>
            <a:pPr marL="320040" marR="0" lvl="4"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a:pPr>
            <a:r>
              <a:rPr kumimoji="0" lang="en-US" sz="2900" b="0" i="0" u="none" strike="noStrike" kern="1200" cap="none" spc="0" normalizeH="0" baseline="0" noProof="0" smtClean="0">
                <a:ln>
                  <a:noFill/>
                </a:ln>
                <a:solidFill>
                  <a:schemeClr val="tx1"/>
                </a:solidFill>
                <a:effectLst/>
                <a:uLnTx/>
                <a:uFillTx/>
                <a:latin typeface="Myriad Pro" pitchFamily="34" charset="0"/>
                <a:ea typeface="+mn-ea"/>
                <a:cs typeface="+mn-cs"/>
              </a:rPr>
              <a:t>Fifth level</a:t>
            </a:r>
            <a:endParaRPr kumimoji="0" lang="en-US" sz="2000" b="0" i="0" u="none" strike="noStrike" kern="1200" cap="none" spc="0" normalizeH="0" baseline="0" noProof="0" dirty="0">
              <a:ln>
                <a:noFill/>
              </a:ln>
              <a:solidFill>
                <a:schemeClr val="tx1"/>
              </a:solidFill>
              <a:effectLst/>
              <a:uLnTx/>
              <a:uFillTx/>
              <a:latin typeface="Myriad Pro"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1" r:id="rId10"/>
    <p:sldLayoutId id="2147483672" r:id="rId11"/>
    <p:sldLayoutId id="2147483673" r:id="rId12"/>
    <p:sldLayoutId id="2147483674" r:id="rId13"/>
    <p:sldLayoutId id="2147483675" r:id="rId14"/>
    <p:sldLayoutId id="2147483677" r:id="rId15"/>
    <p:sldLayoutId id="2147483678" r:id="rId16"/>
    <p:sldLayoutId id="2147483679" r:id="rId17"/>
  </p:sldLayoutIdLst>
  <p:txStyles>
    <p:titleStyle>
      <a:lvl1pPr algn="l" rtl="0" eaLnBrk="1" latinLnBrk="0" hangingPunct="1">
        <a:spcBef>
          <a:spcPct val="0"/>
        </a:spcBef>
        <a:buNone/>
        <a:defRPr kumimoji="0" sz="4400" kern="1200">
          <a:solidFill>
            <a:srgbClr val="0070C0"/>
          </a:solidFill>
          <a:latin typeface="Myriad Pro Light" pitchFamily="34" charset="0"/>
          <a:ea typeface="+mj-ea"/>
          <a:cs typeface="+mj-cs"/>
        </a:defRPr>
      </a:lvl1pPr>
    </p:titleStyle>
    <p:bodyStyle>
      <a:lvl1pPr marL="320040" marR="0" indent="-320040" algn="l" defTabSz="914400" rtl="0" eaLnBrk="1" fontAlgn="auto" latinLnBrk="0" hangingPunct="1">
        <a:lnSpc>
          <a:spcPct val="100000"/>
        </a:lnSpc>
        <a:spcBef>
          <a:spcPts val="700"/>
        </a:spcBef>
        <a:spcAft>
          <a:spcPts val="0"/>
        </a:spcAft>
        <a:buClr>
          <a:srgbClr val="0070C0"/>
        </a:buClr>
        <a:buSzPct val="100000"/>
        <a:buFont typeface="Arial" pitchFamily="34" charset="0"/>
        <a:buChar char="•"/>
        <a:tabLst/>
        <a:defRPr kumimoji="0" sz="2400" kern="1200">
          <a:solidFill>
            <a:schemeClr val="tx1"/>
          </a:solidFill>
          <a:latin typeface="Myriad Pro" pitchFamily="34" charset="0"/>
          <a:ea typeface="+mn-ea"/>
          <a:cs typeface="+mn-cs"/>
        </a:defRPr>
      </a:lvl1pPr>
      <a:lvl2pPr marL="640080" marR="0" indent="-274320" algn="l" defTabSz="914400" rtl="0" eaLnBrk="1" fontAlgn="auto" latinLnBrk="0" hangingPunct="1">
        <a:lnSpc>
          <a:spcPct val="100000"/>
        </a:lnSpc>
        <a:spcBef>
          <a:spcPts val="550"/>
        </a:spcBef>
        <a:spcAft>
          <a:spcPts val="0"/>
        </a:spcAft>
        <a:buClr>
          <a:srgbClr val="0070C0"/>
        </a:buClr>
        <a:buSzPct val="70000"/>
        <a:buFont typeface="Arial" pitchFamily="34" charset="0"/>
        <a:buChar char="•"/>
        <a:tabLst/>
        <a:defRPr kumimoji="0" sz="2600" kern="1200">
          <a:solidFill>
            <a:schemeClr val="tx1"/>
          </a:solidFill>
          <a:latin typeface="Myriad Pro" pitchFamily="34" charset="0"/>
          <a:ea typeface="+mn-ea"/>
          <a:cs typeface="+mn-cs"/>
        </a:defRPr>
      </a:lvl2pPr>
      <a:lvl3pPr marL="914400" marR="0" indent="-228600" algn="l" defTabSz="914400" rtl="0" eaLnBrk="1" fontAlgn="auto" latinLnBrk="0" hangingPunct="1">
        <a:lnSpc>
          <a:spcPct val="100000"/>
        </a:lnSpc>
        <a:spcBef>
          <a:spcPts val="500"/>
        </a:spcBef>
        <a:spcAft>
          <a:spcPts val="0"/>
        </a:spcAft>
        <a:buClr>
          <a:srgbClr val="0070C0"/>
        </a:buClr>
        <a:buSzPct val="75000"/>
        <a:buFont typeface="Arial" pitchFamily="34" charset="0"/>
        <a:buChar char="•"/>
        <a:tabLst/>
        <a:defRPr kumimoji="0" sz="2300" kern="1200">
          <a:solidFill>
            <a:schemeClr val="tx1"/>
          </a:solidFill>
          <a:latin typeface="Myriad Pro" pitchFamily="34" charset="0"/>
          <a:ea typeface="+mn-ea"/>
          <a:cs typeface="+mn-cs"/>
        </a:defRPr>
      </a:lvl3pPr>
      <a:lvl4pPr marL="1371600" marR="0" indent="-228600" algn="l" defTabSz="914400" rtl="0" eaLnBrk="1" fontAlgn="auto" latinLnBrk="0" hangingPunct="1">
        <a:lnSpc>
          <a:spcPct val="100000"/>
        </a:lnSpc>
        <a:spcBef>
          <a:spcPts val="400"/>
        </a:spcBef>
        <a:spcAft>
          <a:spcPts val="0"/>
        </a:spcAft>
        <a:buClr>
          <a:srgbClr val="0070C0"/>
        </a:buClr>
        <a:buSzPct val="75000"/>
        <a:buFont typeface="Arial" pitchFamily="34" charset="0"/>
        <a:buChar char="•"/>
        <a:tabLst/>
        <a:defRPr kumimoji="0" sz="2000" kern="1200">
          <a:solidFill>
            <a:schemeClr val="tx1"/>
          </a:solidFill>
          <a:latin typeface="Myriad Pro" pitchFamily="34" charset="0"/>
          <a:ea typeface="+mn-ea"/>
          <a:cs typeface="+mn-cs"/>
        </a:defRPr>
      </a:lvl4pPr>
      <a:lvl5pPr marL="1828800" marR="0" indent="-228600" algn="l" defTabSz="914400" rtl="0" eaLnBrk="1" fontAlgn="auto" latinLnBrk="0" hangingPunct="1">
        <a:lnSpc>
          <a:spcPct val="100000"/>
        </a:lnSpc>
        <a:spcBef>
          <a:spcPts val="400"/>
        </a:spcBef>
        <a:spcAft>
          <a:spcPts val="0"/>
        </a:spcAft>
        <a:buClr>
          <a:srgbClr val="0070C0"/>
        </a:buClr>
        <a:buSzPct val="65000"/>
        <a:buFont typeface="Arial" pitchFamily="34" charset="0"/>
        <a:buChar char="•"/>
        <a:tabLst/>
        <a:defRPr kumimoji="0" sz="2000" kern="1200">
          <a:solidFill>
            <a:schemeClr val="tx1"/>
          </a:solidFill>
          <a:latin typeface="Myriad Pro" pitchFamily="34"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0" y="3620616"/>
            <a:ext cx="5410200" cy="1896616"/>
          </a:xfrm>
        </p:spPr>
        <p:txBody>
          <a:bodyPr>
            <a:normAutofit fontScale="90000"/>
          </a:bodyPr>
          <a:lstStyle/>
          <a:p>
            <a:pPr algn="ctr"/>
            <a:r>
              <a:rPr lang="en-US" b="1" dirty="0" smtClean="0">
                <a:latin typeface="+mj-lt"/>
              </a:rPr>
              <a:t>PERHITUNGAN HARGA POKOK </a:t>
            </a:r>
            <a:r>
              <a:rPr lang="id-ID" b="1" dirty="0" smtClean="0">
                <a:latin typeface="+mj-lt"/>
              </a:rPr>
              <a:t>PESANAN</a:t>
            </a:r>
            <a:endParaRPr lang="en-US" b="1" dirty="0">
              <a:latin typeface="+mj-lt"/>
            </a:endParaRPr>
          </a:p>
        </p:txBody>
      </p:sp>
      <p:sp>
        <p:nvSpPr>
          <p:cNvPr id="4" name="Title 1"/>
          <p:cNvSpPr txBox="1">
            <a:spLocks/>
          </p:cNvSpPr>
          <p:nvPr/>
        </p:nvSpPr>
        <p:spPr>
          <a:xfrm>
            <a:off x="611560" y="1862336"/>
            <a:ext cx="2592288" cy="990600"/>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all" spc="0" normalizeH="0" baseline="0" noProof="0" dirty="0" smtClean="0">
                <a:ln>
                  <a:noFill/>
                </a:ln>
                <a:solidFill>
                  <a:schemeClr val="tx1"/>
                </a:solidFill>
                <a:effectLst/>
                <a:uLnTx/>
                <a:uFillTx/>
                <a:latin typeface="+mj-lt"/>
                <a:ea typeface="+mj-ea"/>
                <a:cs typeface="+mj-cs"/>
              </a:rPr>
              <a:t>BAB 0</a:t>
            </a:r>
            <a:r>
              <a:rPr kumimoji="0" lang="id-ID" sz="4400" b="1" i="0" u="none" strike="noStrike" kern="1200" cap="all" spc="0" normalizeH="0" baseline="0" noProof="0" dirty="0" smtClean="0">
                <a:ln>
                  <a:noFill/>
                </a:ln>
                <a:solidFill>
                  <a:schemeClr val="tx1"/>
                </a:solidFill>
                <a:effectLst/>
                <a:uLnTx/>
                <a:uFillTx/>
                <a:latin typeface="+mj-lt"/>
                <a:ea typeface="+mj-ea"/>
                <a:cs typeface="+mj-cs"/>
              </a:rPr>
              <a:t>7</a:t>
            </a:r>
            <a:endParaRPr kumimoji="0" lang="en-US" sz="4400" b="1" i="0" u="none" strike="noStrike" kern="1200" cap="all" spc="0" normalizeH="0" baseline="0" noProof="0" dirty="0">
              <a:ln>
                <a:noFill/>
              </a:ln>
              <a:solidFill>
                <a:schemeClr val="tx1"/>
              </a:solidFill>
              <a:effectLst/>
              <a:uLnTx/>
              <a:uFillTx/>
              <a:latin typeface="+mj-lt"/>
              <a:ea typeface="+mj-ea"/>
              <a:cs typeface="+mj-cs"/>
            </a:endParaRPr>
          </a:p>
        </p:txBody>
      </p:sp>
      <p:sp>
        <p:nvSpPr>
          <p:cNvPr id="6" name="Rectangle 5"/>
          <p:cNvSpPr/>
          <p:nvPr/>
        </p:nvSpPr>
        <p:spPr>
          <a:xfrm>
            <a:off x="1142976" y="285728"/>
            <a:ext cx="1500091" cy="523220"/>
          </a:xfrm>
          <a:prstGeom prst="rect">
            <a:avLst/>
          </a:prstGeom>
        </p:spPr>
        <p:txBody>
          <a:bodyPr wrap="none">
            <a:spAutoFit/>
          </a:bodyPr>
          <a:lstStyle/>
          <a:p>
            <a:r>
              <a:rPr lang="sv-SE" sz="2800" dirty="0" smtClean="0"/>
              <a:t>Riwayadi</a:t>
            </a:r>
            <a:endParaRPr lang="en-US" sz="2800" dirty="0"/>
          </a:p>
        </p:txBody>
      </p:sp>
      <p:pic>
        <p:nvPicPr>
          <p:cNvPr id="8" name="Picture 3" descr="D:\AkBi Riwayadi\calculator-913164_1280.jpg"/>
          <p:cNvPicPr>
            <a:picLocks noChangeAspect="1" noChangeArrowheads="1"/>
          </p:cNvPicPr>
          <p:nvPr/>
        </p:nvPicPr>
        <p:blipFill>
          <a:blip r:embed="rId2" cstate="print">
            <a:lum bright="20000"/>
          </a:blip>
          <a:srcRect/>
          <a:stretch>
            <a:fillRect/>
          </a:stretch>
        </p:blipFill>
        <p:spPr bwMode="auto">
          <a:xfrm>
            <a:off x="4643438" y="857232"/>
            <a:ext cx="3960740" cy="296746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strips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85720" y="1785926"/>
            <a:ext cx="2319326" cy="1785950"/>
          </a:xfrm>
        </p:spPr>
        <p:txBody>
          <a:bodyPr>
            <a:normAutofit fontScale="90000"/>
          </a:bodyPr>
          <a:lstStyle/>
          <a:p>
            <a:pPr eaLnBrk="1" hangingPunct="1"/>
            <a:r>
              <a:rPr lang="en-GB" sz="3200" b="1" dirty="0" err="1" smtClean="0">
                <a:latin typeface="+mj-lt"/>
                <a:cs typeface="Calibri" pitchFamily="34" charset="0"/>
              </a:rPr>
              <a:t>Metode</a:t>
            </a:r>
            <a:r>
              <a:rPr lang="en-GB" sz="3200" b="1" dirty="0" smtClean="0">
                <a:latin typeface="+mj-lt"/>
                <a:cs typeface="Calibri" pitchFamily="34" charset="0"/>
              </a:rPr>
              <a:t> </a:t>
            </a:r>
            <a:r>
              <a:rPr lang="en-GB" sz="3200" b="1" dirty="0" err="1" smtClean="0">
                <a:latin typeface="+mj-lt"/>
                <a:cs typeface="Calibri" pitchFamily="34" charset="0"/>
              </a:rPr>
              <a:t>Perhitungan</a:t>
            </a:r>
            <a:r>
              <a:rPr lang="en-GB" sz="3200" b="1" dirty="0" smtClean="0">
                <a:latin typeface="+mj-lt"/>
                <a:cs typeface="Calibri" pitchFamily="34" charset="0"/>
              </a:rPr>
              <a:t> </a:t>
            </a:r>
            <a:r>
              <a:rPr lang="en-GB" sz="3200" b="1" dirty="0" err="1" smtClean="0">
                <a:latin typeface="+mj-lt"/>
                <a:cs typeface="Calibri" pitchFamily="34" charset="0"/>
              </a:rPr>
              <a:t>Harga</a:t>
            </a:r>
            <a:r>
              <a:rPr lang="en-GB" sz="3200" b="1" dirty="0" smtClean="0">
                <a:latin typeface="+mj-lt"/>
                <a:cs typeface="Calibri" pitchFamily="34" charset="0"/>
              </a:rPr>
              <a:t> </a:t>
            </a:r>
            <a:r>
              <a:rPr lang="en-GB" sz="3200" b="1" dirty="0" err="1" smtClean="0">
                <a:latin typeface="+mj-lt"/>
                <a:cs typeface="Calibri" pitchFamily="34" charset="0"/>
              </a:rPr>
              <a:t>Pokok</a:t>
            </a:r>
            <a:r>
              <a:rPr lang="en-GB" sz="3200" b="1" dirty="0" smtClean="0">
                <a:latin typeface="+mj-lt"/>
                <a:cs typeface="Calibri" pitchFamily="34" charset="0"/>
              </a:rPr>
              <a:t> </a:t>
            </a:r>
            <a:r>
              <a:rPr lang="en-GB" sz="3200" b="1" dirty="0" err="1" smtClean="0">
                <a:latin typeface="+mj-lt"/>
                <a:cs typeface="Calibri" pitchFamily="34" charset="0"/>
              </a:rPr>
              <a:t>Hibrid</a:t>
            </a:r>
            <a:r>
              <a:rPr lang="en-GB" sz="3200" b="1" dirty="0" smtClean="0">
                <a:latin typeface="+mj-lt"/>
                <a:cs typeface="Calibri" pitchFamily="34" charset="0"/>
              </a:rPr>
              <a:t> </a:t>
            </a:r>
            <a:endParaRPr lang="en-US" sz="3200" b="1" dirty="0" smtClean="0">
              <a:latin typeface="+mj-lt"/>
              <a:cs typeface="Calibri" pitchFamily="34" charset="0"/>
            </a:endParaRPr>
          </a:p>
        </p:txBody>
      </p:sp>
      <p:sp>
        <p:nvSpPr>
          <p:cNvPr id="18435" name="Rectangle 3"/>
          <p:cNvSpPr>
            <a:spLocks noGrp="1" noChangeArrowheads="1"/>
          </p:cNvSpPr>
          <p:nvPr>
            <p:ph idx="1"/>
          </p:nvPr>
        </p:nvSpPr>
        <p:spPr>
          <a:xfrm>
            <a:off x="2643174" y="1785926"/>
            <a:ext cx="5895964" cy="4525963"/>
          </a:xfrm>
          <a:solidFill>
            <a:schemeClr val="bg2"/>
          </a:solidFill>
        </p:spPr>
        <p:txBody>
          <a:bodyPr>
            <a:normAutofit fontScale="92500" lnSpcReduction="20000"/>
          </a:bodyPr>
          <a:lstStyle/>
          <a:p>
            <a:pPr eaLnBrk="1" hangingPunct="1"/>
            <a:r>
              <a:rPr lang="en-GB" sz="2800" dirty="0" err="1" smtClean="0">
                <a:latin typeface="+mj-lt"/>
                <a:cs typeface="Calibri" pitchFamily="34" charset="0"/>
              </a:rPr>
              <a:t>Metode</a:t>
            </a:r>
            <a:r>
              <a:rPr lang="en-GB" sz="2800" dirty="0" smtClean="0">
                <a:latin typeface="+mj-lt"/>
                <a:cs typeface="Calibri" pitchFamily="34" charset="0"/>
              </a:rPr>
              <a:t> </a:t>
            </a:r>
            <a:r>
              <a:rPr lang="en-GB" sz="2800" dirty="0" err="1" smtClean="0">
                <a:latin typeface="+mj-lt"/>
                <a:cs typeface="Calibri" pitchFamily="34" charset="0"/>
              </a:rPr>
              <a:t>harga</a:t>
            </a:r>
            <a:r>
              <a:rPr lang="en-GB" sz="2800" dirty="0" smtClean="0">
                <a:latin typeface="+mj-lt"/>
                <a:cs typeface="Calibri" pitchFamily="34" charset="0"/>
              </a:rPr>
              <a:t> </a:t>
            </a:r>
            <a:r>
              <a:rPr lang="en-GB" sz="2800" dirty="0" err="1" smtClean="0">
                <a:latin typeface="+mj-lt"/>
                <a:cs typeface="Calibri" pitchFamily="34" charset="0"/>
              </a:rPr>
              <a:t>pokok</a:t>
            </a:r>
            <a:r>
              <a:rPr lang="en-GB" sz="2800" dirty="0" smtClean="0">
                <a:latin typeface="+mj-lt"/>
                <a:cs typeface="Calibri" pitchFamily="34" charset="0"/>
              </a:rPr>
              <a:t> </a:t>
            </a:r>
            <a:r>
              <a:rPr lang="en-GB" sz="2800" dirty="0" err="1" smtClean="0">
                <a:latin typeface="+mj-lt"/>
                <a:cs typeface="Calibri" pitchFamily="34" charset="0"/>
              </a:rPr>
              <a:t>hibrid</a:t>
            </a:r>
            <a:r>
              <a:rPr lang="en-GB" sz="2800" dirty="0" smtClean="0">
                <a:latin typeface="+mj-lt"/>
                <a:cs typeface="Calibri" pitchFamily="34" charset="0"/>
              </a:rPr>
              <a:t> </a:t>
            </a:r>
            <a:r>
              <a:rPr lang="en-GB" sz="2800" dirty="0" err="1" smtClean="0">
                <a:latin typeface="+mj-lt"/>
                <a:cs typeface="Calibri" pitchFamily="34" charset="0"/>
              </a:rPr>
              <a:t>digunakan</a:t>
            </a:r>
            <a:r>
              <a:rPr lang="en-GB" sz="2800" dirty="0" smtClean="0">
                <a:latin typeface="+mj-lt"/>
                <a:cs typeface="Calibri" pitchFamily="34" charset="0"/>
              </a:rPr>
              <a:t> </a:t>
            </a:r>
            <a:r>
              <a:rPr lang="en-GB" sz="2800" dirty="0" err="1" smtClean="0">
                <a:latin typeface="+mj-lt"/>
                <a:cs typeface="Calibri" pitchFamily="34" charset="0"/>
              </a:rPr>
              <a:t>untuk</a:t>
            </a:r>
            <a:r>
              <a:rPr lang="en-GB" sz="2800" dirty="0" smtClean="0">
                <a:latin typeface="+mj-lt"/>
                <a:cs typeface="Calibri" pitchFamily="34" charset="0"/>
              </a:rPr>
              <a:t> </a:t>
            </a:r>
            <a:r>
              <a:rPr lang="en-GB" sz="2800" dirty="0" err="1" smtClean="0">
                <a:latin typeface="+mj-lt"/>
                <a:cs typeface="Calibri" pitchFamily="34" charset="0"/>
              </a:rPr>
              <a:t>perusahaan</a:t>
            </a:r>
            <a:r>
              <a:rPr lang="en-GB" sz="2800" dirty="0" smtClean="0">
                <a:latin typeface="+mj-lt"/>
                <a:cs typeface="Calibri" pitchFamily="34" charset="0"/>
              </a:rPr>
              <a:t> yang </a:t>
            </a:r>
            <a:r>
              <a:rPr lang="en-GB" sz="2800" dirty="0" err="1" smtClean="0">
                <a:latin typeface="+mj-lt"/>
                <a:cs typeface="Calibri" pitchFamily="34" charset="0"/>
              </a:rPr>
              <a:t>menghasilkan</a:t>
            </a:r>
            <a:r>
              <a:rPr lang="en-GB" sz="2800" dirty="0" smtClean="0">
                <a:latin typeface="+mj-lt"/>
                <a:cs typeface="Calibri" pitchFamily="34" charset="0"/>
              </a:rPr>
              <a:t> </a:t>
            </a:r>
            <a:r>
              <a:rPr lang="en-GB" sz="2800" dirty="0" err="1" smtClean="0">
                <a:latin typeface="+mj-lt"/>
                <a:cs typeface="Calibri" pitchFamily="34" charset="0"/>
              </a:rPr>
              <a:t>produk</a:t>
            </a:r>
            <a:r>
              <a:rPr lang="en-GB" sz="2800" dirty="0" smtClean="0">
                <a:latin typeface="+mj-lt"/>
                <a:cs typeface="Calibri" pitchFamily="34" charset="0"/>
              </a:rPr>
              <a:t> </a:t>
            </a:r>
            <a:r>
              <a:rPr lang="en-GB" sz="2800" dirty="0" err="1" smtClean="0">
                <a:latin typeface="+mj-lt"/>
                <a:cs typeface="Calibri" pitchFamily="34" charset="0"/>
              </a:rPr>
              <a:t>dengan</a:t>
            </a:r>
            <a:r>
              <a:rPr lang="en-GB" sz="2800" dirty="0" smtClean="0">
                <a:latin typeface="+mj-lt"/>
                <a:cs typeface="Calibri" pitchFamily="34" charset="0"/>
              </a:rPr>
              <a:t> </a:t>
            </a:r>
            <a:r>
              <a:rPr lang="en-GB" sz="2800" dirty="0" err="1" smtClean="0">
                <a:latin typeface="+mj-lt"/>
                <a:cs typeface="Calibri" pitchFamily="34" charset="0"/>
              </a:rPr>
              <a:t>menggunakan</a:t>
            </a:r>
            <a:r>
              <a:rPr lang="en-GB" sz="2800" dirty="0" smtClean="0">
                <a:latin typeface="+mj-lt"/>
                <a:cs typeface="Calibri" pitchFamily="34" charset="0"/>
              </a:rPr>
              <a:t> </a:t>
            </a:r>
            <a:r>
              <a:rPr lang="en-GB" sz="2800" dirty="0" err="1" smtClean="0">
                <a:latin typeface="+mj-lt"/>
                <a:cs typeface="Calibri" pitchFamily="34" charset="0"/>
              </a:rPr>
              <a:t>bahan</a:t>
            </a:r>
            <a:r>
              <a:rPr lang="en-GB" sz="2800" dirty="0" smtClean="0">
                <a:latin typeface="+mj-lt"/>
                <a:cs typeface="Calibri" pitchFamily="34" charset="0"/>
              </a:rPr>
              <a:t> </a:t>
            </a:r>
            <a:r>
              <a:rPr lang="en-GB" sz="2800" dirty="0" err="1" smtClean="0">
                <a:latin typeface="+mj-lt"/>
                <a:cs typeface="Calibri" pitchFamily="34" charset="0"/>
              </a:rPr>
              <a:t>baku</a:t>
            </a:r>
            <a:r>
              <a:rPr lang="en-GB" sz="2800" dirty="0" smtClean="0">
                <a:latin typeface="+mj-lt"/>
                <a:cs typeface="Calibri" pitchFamily="34" charset="0"/>
              </a:rPr>
              <a:t> yang </a:t>
            </a:r>
            <a:r>
              <a:rPr lang="en-GB" sz="2800" dirty="0" err="1" smtClean="0">
                <a:latin typeface="+mj-lt"/>
                <a:cs typeface="Calibri" pitchFamily="34" charset="0"/>
              </a:rPr>
              <a:t>berbeda</a:t>
            </a:r>
            <a:r>
              <a:rPr lang="en-GB" sz="2800" dirty="0" smtClean="0">
                <a:latin typeface="+mj-lt"/>
                <a:cs typeface="Calibri" pitchFamily="34" charset="0"/>
              </a:rPr>
              <a:t> </a:t>
            </a:r>
            <a:r>
              <a:rPr lang="en-GB" sz="2800" dirty="0" err="1" smtClean="0">
                <a:latin typeface="+mj-lt"/>
                <a:cs typeface="Calibri" pitchFamily="34" charset="0"/>
              </a:rPr>
              <a:t>tetapi</a:t>
            </a:r>
            <a:r>
              <a:rPr lang="en-GB" sz="2800" dirty="0" smtClean="0">
                <a:latin typeface="+mj-lt"/>
                <a:cs typeface="Calibri" pitchFamily="34" charset="0"/>
              </a:rPr>
              <a:t> </a:t>
            </a:r>
            <a:r>
              <a:rPr lang="en-GB" sz="2800" dirty="0" err="1" smtClean="0">
                <a:latin typeface="+mj-lt"/>
                <a:cs typeface="Calibri" pitchFamily="34" charset="0"/>
              </a:rPr>
              <a:t>melalui</a:t>
            </a:r>
            <a:r>
              <a:rPr lang="en-GB" sz="2800" dirty="0" smtClean="0">
                <a:latin typeface="+mj-lt"/>
                <a:cs typeface="Calibri" pitchFamily="34" charset="0"/>
              </a:rPr>
              <a:t> </a:t>
            </a:r>
            <a:r>
              <a:rPr lang="en-GB" sz="2800" dirty="0" err="1" smtClean="0">
                <a:latin typeface="+mj-lt"/>
                <a:cs typeface="Calibri" pitchFamily="34" charset="0"/>
              </a:rPr>
              <a:t>proses</a:t>
            </a:r>
            <a:r>
              <a:rPr lang="en-GB" sz="2800" dirty="0" smtClean="0">
                <a:latin typeface="+mj-lt"/>
                <a:cs typeface="Calibri" pitchFamily="34" charset="0"/>
              </a:rPr>
              <a:t> </a:t>
            </a:r>
            <a:r>
              <a:rPr lang="en-GB" sz="2800" dirty="0" err="1" smtClean="0">
                <a:latin typeface="+mj-lt"/>
                <a:cs typeface="Calibri" pitchFamily="34" charset="0"/>
              </a:rPr>
              <a:t>produksi</a:t>
            </a:r>
            <a:r>
              <a:rPr lang="en-GB" sz="2800" dirty="0" smtClean="0">
                <a:latin typeface="+mj-lt"/>
                <a:cs typeface="Calibri" pitchFamily="34" charset="0"/>
              </a:rPr>
              <a:t> yang </a:t>
            </a:r>
            <a:r>
              <a:rPr lang="en-GB" sz="2800" dirty="0" err="1" smtClean="0">
                <a:latin typeface="+mj-lt"/>
                <a:cs typeface="Calibri" pitchFamily="34" charset="0"/>
              </a:rPr>
              <a:t>sama</a:t>
            </a:r>
            <a:r>
              <a:rPr lang="en-GB" sz="2800" dirty="0" smtClean="0">
                <a:latin typeface="+mj-lt"/>
                <a:cs typeface="Calibri" pitchFamily="34" charset="0"/>
              </a:rPr>
              <a:t>, </a:t>
            </a:r>
            <a:r>
              <a:rPr lang="en-GB" sz="2800" dirty="0" err="1" smtClean="0">
                <a:latin typeface="+mj-lt"/>
                <a:cs typeface="Calibri" pitchFamily="34" charset="0"/>
              </a:rPr>
              <a:t>seperti</a:t>
            </a:r>
            <a:r>
              <a:rPr lang="en-GB" sz="2800" dirty="0" smtClean="0">
                <a:latin typeface="+mj-lt"/>
                <a:cs typeface="Calibri" pitchFamily="34" charset="0"/>
              </a:rPr>
              <a:t> </a:t>
            </a:r>
            <a:r>
              <a:rPr lang="en-GB" sz="2800" dirty="0" err="1" smtClean="0">
                <a:latin typeface="+mj-lt"/>
                <a:cs typeface="Calibri" pitchFamily="34" charset="0"/>
              </a:rPr>
              <a:t>perusahaan</a:t>
            </a:r>
            <a:r>
              <a:rPr lang="en-GB" sz="2800" dirty="0" smtClean="0">
                <a:latin typeface="+mj-lt"/>
                <a:cs typeface="Calibri" pitchFamily="34" charset="0"/>
              </a:rPr>
              <a:t> </a:t>
            </a:r>
            <a:r>
              <a:rPr lang="en-GB" sz="2800" dirty="0" err="1" smtClean="0">
                <a:latin typeface="+mj-lt"/>
                <a:cs typeface="Calibri" pitchFamily="34" charset="0"/>
              </a:rPr>
              <a:t>pakaian</a:t>
            </a:r>
            <a:r>
              <a:rPr lang="en-GB" sz="2800" dirty="0" smtClean="0">
                <a:latin typeface="+mj-lt"/>
                <a:cs typeface="Calibri" pitchFamily="34" charset="0"/>
              </a:rPr>
              <a:t>, </a:t>
            </a:r>
            <a:r>
              <a:rPr lang="en-GB" sz="2800" dirty="0" err="1" smtClean="0">
                <a:latin typeface="+mj-lt"/>
                <a:cs typeface="Calibri" pitchFamily="34" charset="0"/>
              </a:rPr>
              <a:t>penggergajian</a:t>
            </a:r>
            <a:r>
              <a:rPr lang="en-GB" sz="2800" dirty="0" smtClean="0">
                <a:latin typeface="+mj-lt"/>
                <a:cs typeface="Calibri" pitchFamily="34" charset="0"/>
              </a:rPr>
              <a:t> </a:t>
            </a:r>
            <a:r>
              <a:rPr lang="en-GB" sz="2800" dirty="0" err="1" smtClean="0">
                <a:latin typeface="+mj-lt"/>
                <a:cs typeface="Calibri" pitchFamily="34" charset="0"/>
              </a:rPr>
              <a:t>kayu</a:t>
            </a:r>
            <a:r>
              <a:rPr lang="en-GB" sz="2800" dirty="0" smtClean="0">
                <a:latin typeface="+mj-lt"/>
                <a:cs typeface="Calibri" pitchFamily="34" charset="0"/>
              </a:rPr>
              <a:t> (</a:t>
            </a:r>
            <a:r>
              <a:rPr lang="en-GB" sz="2800" i="1" dirty="0" smtClean="0">
                <a:latin typeface="+mj-lt"/>
                <a:cs typeface="Calibri" pitchFamily="34" charset="0"/>
              </a:rPr>
              <a:t>saw mill</a:t>
            </a:r>
            <a:r>
              <a:rPr lang="en-GB" sz="2800" dirty="0" smtClean="0">
                <a:latin typeface="+mj-lt"/>
                <a:cs typeface="Calibri" pitchFamily="34" charset="0"/>
              </a:rPr>
              <a:t>) </a:t>
            </a:r>
            <a:r>
              <a:rPr lang="en-GB" sz="2800" dirty="0" err="1" smtClean="0">
                <a:latin typeface="+mj-lt"/>
                <a:cs typeface="Calibri" pitchFamily="34" charset="0"/>
              </a:rPr>
              <a:t>dan</a:t>
            </a:r>
            <a:r>
              <a:rPr lang="en-GB" sz="2800" dirty="0" smtClean="0">
                <a:latin typeface="+mj-lt"/>
                <a:cs typeface="Calibri" pitchFamily="34" charset="0"/>
              </a:rPr>
              <a:t> </a:t>
            </a:r>
            <a:r>
              <a:rPr lang="en-GB" sz="2800" dirty="0" err="1" smtClean="0">
                <a:latin typeface="+mj-lt"/>
                <a:cs typeface="Calibri" pitchFamily="34" charset="0"/>
              </a:rPr>
              <a:t>makanan</a:t>
            </a:r>
            <a:r>
              <a:rPr lang="en-GB" sz="2800" dirty="0" smtClean="0">
                <a:latin typeface="+mj-lt"/>
                <a:cs typeface="Calibri" pitchFamily="34" charset="0"/>
              </a:rPr>
              <a:t> </a:t>
            </a:r>
            <a:r>
              <a:rPr lang="en-GB" sz="2800" dirty="0" err="1" smtClean="0">
                <a:latin typeface="+mj-lt"/>
                <a:cs typeface="Calibri" pitchFamily="34" charset="0"/>
              </a:rPr>
              <a:t>kaleng</a:t>
            </a:r>
            <a:r>
              <a:rPr lang="en-GB" sz="2800" dirty="0" smtClean="0">
                <a:latin typeface="+mj-lt"/>
                <a:cs typeface="Calibri" pitchFamily="34" charset="0"/>
              </a:rPr>
              <a:t>. </a:t>
            </a:r>
            <a:endParaRPr lang="id-ID" sz="2800" dirty="0" smtClean="0">
              <a:latin typeface="+mj-lt"/>
              <a:cs typeface="Calibri" pitchFamily="34" charset="0"/>
            </a:endParaRPr>
          </a:p>
          <a:p>
            <a:pPr eaLnBrk="1" hangingPunct="1"/>
            <a:r>
              <a:rPr lang="id-ID" sz="2800" dirty="0" smtClean="0">
                <a:latin typeface="+mj-lt"/>
                <a:cs typeface="Calibri" pitchFamily="34" charset="0"/>
              </a:rPr>
              <a:t>Biaya konversi dibebankan ke produk dengan menggunakan tarif ditentukan dimuka</a:t>
            </a:r>
          </a:p>
          <a:p>
            <a:pPr eaLnBrk="1" hangingPunct="1"/>
            <a:r>
              <a:rPr lang="id-ID" sz="2800" dirty="0" smtClean="0">
                <a:latin typeface="+mj-lt"/>
                <a:cs typeface="Calibri" pitchFamily="34" charset="0"/>
              </a:rPr>
              <a:t>Biaya produksi dikumpulkan dengan menggunakan Kartu pesanan Kerja</a:t>
            </a:r>
            <a:endParaRPr lang="en-US" sz="2800"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3"/>
          <p:cNvSpPr txBox="1">
            <a:spLocks noChangeArrowheads="1"/>
          </p:cNvSpPr>
          <p:nvPr/>
        </p:nvSpPr>
        <p:spPr bwMode="auto">
          <a:xfrm>
            <a:off x="1524000" y="2057400"/>
            <a:ext cx="990600" cy="708025"/>
          </a:xfrm>
          <a:prstGeom prst="rect">
            <a:avLst/>
          </a:prstGeom>
          <a:solidFill>
            <a:schemeClr val="accent6">
              <a:lumMod val="40000"/>
              <a:lumOff val="60000"/>
            </a:schemeClr>
          </a:solidFill>
          <a:ln w="9525">
            <a:noFill/>
            <a:miter lim="800000"/>
            <a:headEnd/>
            <a:tailEnd/>
          </a:ln>
        </p:spPr>
        <p:txBody>
          <a:bodyPr>
            <a:spAutoFit/>
          </a:bodyPr>
          <a:lstStyle/>
          <a:p>
            <a:r>
              <a:rPr lang="id-ID" sz="2000" dirty="0">
                <a:latin typeface="+mj-lt"/>
                <a:cs typeface="Calibri" pitchFamily="34" charset="0"/>
              </a:rPr>
              <a:t>Bahan Baku </a:t>
            </a:r>
            <a:endParaRPr lang="en-US" sz="2000" dirty="0">
              <a:latin typeface="+mj-lt"/>
              <a:cs typeface="Calibri" pitchFamily="34" charset="0"/>
            </a:endParaRPr>
          </a:p>
        </p:txBody>
      </p:sp>
      <p:sp>
        <p:nvSpPr>
          <p:cNvPr id="19459" name="TextBox 4"/>
          <p:cNvSpPr txBox="1">
            <a:spLocks noChangeArrowheads="1"/>
          </p:cNvSpPr>
          <p:nvPr/>
        </p:nvSpPr>
        <p:spPr bwMode="auto">
          <a:xfrm>
            <a:off x="3062286" y="1714488"/>
            <a:ext cx="1295400" cy="400050"/>
          </a:xfrm>
          <a:prstGeom prst="rect">
            <a:avLst/>
          </a:prstGeom>
          <a:solidFill>
            <a:schemeClr val="bg2">
              <a:lumMod val="90000"/>
            </a:schemeClr>
          </a:solidFill>
          <a:ln w="9525">
            <a:noFill/>
            <a:miter lim="800000"/>
            <a:headEnd/>
            <a:tailEnd/>
          </a:ln>
        </p:spPr>
        <p:txBody>
          <a:bodyPr>
            <a:spAutoFit/>
          </a:bodyPr>
          <a:lstStyle/>
          <a:p>
            <a:r>
              <a:rPr lang="id-ID" sz="2000" dirty="0">
                <a:latin typeface="+mj-lt"/>
                <a:cs typeface="Calibri" pitchFamily="34" charset="0"/>
              </a:rPr>
              <a:t>Produk  A</a:t>
            </a:r>
            <a:endParaRPr lang="en-US" sz="2000" dirty="0">
              <a:latin typeface="+mj-lt"/>
              <a:cs typeface="Calibri" pitchFamily="34" charset="0"/>
            </a:endParaRPr>
          </a:p>
        </p:txBody>
      </p:sp>
      <p:sp>
        <p:nvSpPr>
          <p:cNvPr id="19460" name="TextBox 5"/>
          <p:cNvSpPr txBox="1">
            <a:spLocks noChangeArrowheads="1"/>
          </p:cNvSpPr>
          <p:nvPr/>
        </p:nvSpPr>
        <p:spPr bwMode="auto">
          <a:xfrm>
            <a:off x="3200400" y="3505200"/>
            <a:ext cx="1143000" cy="400050"/>
          </a:xfrm>
          <a:prstGeom prst="rect">
            <a:avLst/>
          </a:prstGeom>
          <a:solidFill>
            <a:schemeClr val="accent2">
              <a:lumMod val="60000"/>
              <a:lumOff val="40000"/>
            </a:schemeClr>
          </a:solidFill>
          <a:ln w="9525">
            <a:noFill/>
            <a:miter lim="800000"/>
            <a:headEnd/>
            <a:tailEnd/>
          </a:ln>
        </p:spPr>
        <p:txBody>
          <a:bodyPr>
            <a:spAutoFit/>
          </a:bodyPr>
          <a:lstStyle/>
          <a:p>
            <a:r>
              <a:rPr lang="id-ID" sz="2000" dirty="0">
                <a:latin typeface="+mj-lt"/>
                <a:cs typeface="Calibri" pitchFamily="34" charset="0"/>
              </a:rPr>
              <a:t>Produk B</a:t>
            </a:r>
            <a:endParaRPr lang="en-US" sz="2000" dirty="0">
              <a:latin typeface="+mj-lt"/>
              <a:cs typeface="Calibri" pitchFamily="34" charset="0"/>
            </a:endParaRPr>
          </a:p>
        </p:txBody>
      </p:sp>
      <p:sp>
        <p:nvSpPr>
          <p:cNvPr id="19461" name="TextBox 6"/>
          <p:cNvSpPr txBox="1">
            <a:spLocks noChangeArrowheads="1"/>
          </p:cNvSpPr>
          <p:nvPr/>
        </p:nvSpPr>
        <p:spPr bwMode="auto">
          <a:xfrm>
            <a:off x="4572000" y="1714488"/>
            <a:ext cx="1066800" cy="400050"/>
          </a:xfrm>
          <a:prstGeom prst="rect">
            <a:avLst/>
          </a:prstGeom>
          <a:solidFill>
            <a:schemeClr val="accent1">
              <a:lumMod val="60000"/>
              <a:lumOff val="40000"/>
            </a:schemeClr>
          </a:solidFill>
          <a:ln w="9525">
            <a:noFill/>
            <a:miter lim="800000"/>
            <a:headEnd/>
            <a:tailEnd/>
          </a:ln>
        </p:spPr>
        <p:txBody>
          <a:bodyPr>
            <a:spAutoFit/>
          </a:bodyPr>
          <a:lstStyle/>
          <a:p>
            <a:r>
              <a:rPr lang="id-ID" sz="2000" dirty="0">
                <a:solidFill>
                  <a:schemeClr val="bg1"/>
                </a:solidFill>
                <a:latin typeface="+mj-lt"/>
                <a:cs typeface="Calibri" pitchFamily="34" charset="0"/>
              </a:rPr>
              <a:t>Proses 1 </a:t>
            </a:r>
            <a:endParaRPr lang="en-US" sz="2000" dirty="0">
              <a:solidFill>
                <a:schemeClr val="bg1"/>
              </a:solidFill>
              <a:latin typeface="+mj-lt"/>
              <a:cs typeface="Calibri" pitchFamily="34" charset="0"/>
            </a:endParaRPr>
          </a:p>
        </p:txBody>
      </p:sp>
      <p:sp>
        <p:nvSpPr>
          <p:cNvPr id="11" name="TextBox 10"/>
          <p:cNvSpPr txBox="1"/>
          <p:nvPr/>
        </p:nvSpPr>
        <p:spPr>
          <a:xfrm>
            <a:off x="5948362" y="5715016"/>
            <a:ext cx="1195406" cy="708025"/>
          </a:xfrm>
          <a:prstGeom prst="rect">
            <a:avLst/>
          </a:prstGeom>
          <a:solidFill>
            <a:schemeClr val="bg1">
              <a:lumMod val="75000"/>
            </a:schemeClr>
          </a:solidFill>
        </p:spPr>
        <p:txBody>
          <a:bodyPr wrap="square">
            <a:spAutoFit/>
          </a:bodyPr>
          <a:lstStyle/>
          <a:p>
            <a:pPr algn="ctr">
              <a:defRPr/>
            </a:pPr>
            <a:r>
              <a:rPr lang="id-ID" sz="2000" dirty="0">
                <a:latin typeface="+mj-lt"/>
                <a:cs typeface="Calibri" pitchFamily="34" charset="0"/>
              </a:rPr>
              <a:t>Barang Jadi </a:t>
            </a:r>
            <a:endParaRPr lang="en-US" sz="2000" dirty="0">
              <a:latin typeface="+mj-lt"/>
              <a:cs typeface="Calibri" pitchFamily="34" charset="0"/>
            </a:endParaRPr>
          </a:p>
        </p:txBody>
      </p:sp>
      <p:cxnSp>
        <p:nvCxnSpPr>
          <p:cNvPr id="16" name="Straight Arrow Connector 15"/>
          <p:cNvCxnSpPr>
            <a:stCxn id="19460" idx="3"/>
          </p:cNvCxnSpPr>
          <p:nvPr/>
        </p:nvCxnSpPr>
        <p:spPr>
          <a:xfrm flipV="1">
            <a:off x="4343400" y="3692525"/>
            <a:ext cx="228600" cy="12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562600" y="3692525"/>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6934200" y="3692525"/>
            <a:ext cx="533400" cy="6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5400000">
            <a:off x="7810501" y="4267200"/>
            <a:ext cx="304800" cy="3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9461" idx="2"/>
            <a:endCxn id="19477" idx="0"/>
          </p:cNvCxnSpPr>
          <p:nvPr/>
        </p:nvCxnSpPr>
        <p:spPr>
          <a:xfrm rot="5400000">
            <a:off x="4862509" y="2328853"/>
            <a:ext cx="457206" cy="28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19477" idx="2"/>
            <a:endCxn id="19479" idx="0"/>
          </p:cNvCxnSpPr>
          <p:nvPr/>
        </p:nvCxnSpPr>
        <p:spPr>
          <a:xfrm rot="16200000" flipH="1">
            <a:off x="4824409" y="3224209"/>
            <a:ext cx="533406" cy="285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19479" idx="2"/>
          </p:cNvCxnSpPr>
          <p:nvPr/>
        </p:nvCxnSpPr>
        <p:spPr>
          <a:xfrm rot="5400000">
            <a:off x="4867275" y="4105275"/>
            <a:ext cx="43815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1898640" y="2776540"/>
            <a:ext cx="1878022" cy="39674"/>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19459" idx="1"/>
          </p:cNvCxnSpPr>
          <p:nvPr/>
        </p:nvCxnSpPr>
        <p:spPr>
          <a:xfrm>
            <a:off x="2847972" y="1857364"/>
            <a:ext cx="214314" cy="571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endCxn id="19460" idx="1"/>
          </p:cNvCxnSpPr>
          <p:nvPr/>
        </p:nvCxnSpPr>
        <p:spPr>
          <a:xfrm flipV="1">
            <a:off x="2819400" y="3705225"/>
            <a:ext cx="381000" cy="28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9459" idx="3"/>
          </p:cNvCxnSpPr>
          <p:nvPr/>
        </p:nvCxnSpPr>
        <p:spPr>
          <a:xfrm>
            <a:off x="4357686" y="1914513"/>
            <a:ext cx="304800" cy="285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a:stCxn id="19458" idx="3"/>
          </p:cNvCxnSpPr>
          <p:nvPr/>
        </p:nvCxnSpPr>
        <p:spPr>
          <a:xfrm>
            <a:off x="2514600" y="2411413"/>
            <a:ext cx="304800" cy="26987"/>
          </a:xfrm>
          <a:prstGeom prst="line">
            <a:avLst/>
          </a:prstGeom>
        </p:spPr>
        <p:style>
          <a:lnRef idx="1">
            <a:schemeClr val="accent1"/>
          </a:lnRef>
          <a:fillRef idx="0">
            <a:schemeClr val="accent1"/>
          </a:fillRef>
          <a:effectRef idx="0">
            <a:schemeClr val="accent1"/>
          </a:effectRef>
          <a:fontRef idx="minor">
            <a:schemeClr val="tx1"/>
          </a:fontRef>
        </p:style>
      </p:cxnSp>
      <p:sp>
        <p:nvSpPr>
          <p:cNvPr id="19475" name="TextBox 75"/>
          <p:cNvSpPr txBox="1">
            <a:spLocks noChangeArrowheads="1"/>
          </p:cNvSpPr>
          <p:nvPr/>
        </p:nvSpPr>
        <p:spPr bwMode="auto">
          <a:xfrm>
            <a:off x="5943600" y="3581400"/>
            <a:ext cx="1143000" cy="400050"/>
          </a:xfrm>
          <a:prstGeom prst="rect">
            <a:avLst/>
          </a:prstGeom>
          <a:solidFill>
            <a:schemeClr val="accent2">
              <a:lumMod val="60000"/>
              <a:lumOff val="40000"/>
            </a:schemeClr>
          </a:solidFill>
          <a:ln w="9525">
            <a:noFill/>
            <a:miter lim="800000"/>
            <a:headEnd/>
            <a:tailEnd/>
          </a:ln>
        </p:spPr>
        <p:txBody>
          <a:bodyPr>
            <a:spAutoFit/>
          </a:bodyPr>
          <a:lstStyle/>
          <a:p>
            <a:r>
              <a:rPr lang="id-ID" sz="2000" dirty="0">
                <a:latin typeface="+mj-lt"/>
                <a:cs typeface="Calibri" pitchFamily="34" charset="0"/>
              </a:rPr>
              <a:t>Produk B</a:t>
            </a:r>
            <a:endParaRPr lang="en-US" sz="2000" dirty="0">
              <a:latin typeface="+mj-lt"/>
              <a:cs typeface="Calibri" pitchFamily="34" charset="0"/>
            </a:endParaRPr>
          </a:p>
        </p:txBody>
      </p:sp>
      <p:sp>
        <p:nvSpPr>
          <p:cNvPr id="19476" name="TextBox 76"/>
          <p:cNvSpPr txBox="1">
            <a:spLocks noChangeArrowheads="1"/>
          </p:cNvSpPr>
          <p:nvPr/>
        </p:nvSpPr>
        <p:spPr bwMode="auto">
          <a:xfrm>
            <a:off x="7315200" y="4419600"/>
            <a:ext cx="1143000" cy="400050"/>
          </a:xfrm>
          <a:prstGeom prst="rect">
            <a:avLst/>
          </a:prstGeom>
          <a:solidFill>
            <a:schemeClr val="accent2">
              <a:lumMod val="60000"/>
              <a:lumOff val="40000"/>
            </a:schemeClr>
          </a:solidFill>
          <a:ln w="9525">
            <a:noFill/>
            <a:miter lim="800000"/>
            <a:headEnd/>
            <a:tailEnd/>
          </a:ln>
        </p:spPr>
        <p:txBody>
          <a:bodyPr>
            <a:spAutoFit/>
          </a:bodyPr>
          <a:lstStyle/>
          <a:p>
            <a:r>
              <a:rPr lang="id-ID" sz="2000" dirty="0">
                <a:latin typeface="+mj-lt"/>
                <a:cs typeface="Calibri" pitchFamily="34" charset="0"/>
              </a:rPr>
              <a:t>Produk B</a:t>
            </a:r>
            <a:endParaRPr lang="en-US" sz="2000" dirty="0">
              <a:latin typeface="+mj-lt"/>
              <a:cs typeface="Calibri" pitchFamily="34" charset="0"/>
            </a:endParaRPr>
          </a:p>
        </p:txBody>
      </p:sp>
      <p:sp>
        <p:nvSpPr>
          <p:cNvPr id="19477" name="TextBox 85"/>
          <p:cNvSpPr txBox="1">
            <a:spLocks noChangeArrowheads="1"/>
          </p:cNvSpPr>
          <p:nvPr/>
        </p:nvSpPr>
        <p:spPr bwMode="auto">
          <a:xfrm>
            <a:off x="4429124" y="2571744"/>
            <a:ext cx="1295400" cy="400050"/>
          </a:xfrm>
          <a:prstGeom prst="rect">
            <a:avLst/>
          </a:prstGeom>
          <a:solidFill>
            <a:schemeClr val="bg2">
              <a:lumMod val="90000"/>
            </a:schemeClr>
          </a:solidFill>
          <a:ln w="9525">
            <a:noFill/>
            <a:miter lim="800000"/>
            <a:headEnd/>
            <a:tailEnd/>
          </a:ln>
        </p:spPr>
        <p:txBody>
          <a:bodyPr>
            <a:spAutoFit/>
          </a:bodyPr>
          <a:lstStyle/>
          <a:p>
            <a:r>
              <a:rPr lang="id-ID" sz="2000" dirty="0">
                <a:latin typeface="+mj-lt"/>
                <a:cs typeface="Calibri" pitchFamily="34" charset="0"/>
              </a:rPr>
              <a:t>Produk  A</a:t>
            </a:r>
            <a:endParaRPr lang="en-US" sz="2000" dirty="0">
              <a:latin typeface="+mj-lt"/>
              <a:cs typeface="Calibri" pitchFamily="34" charset="0"/>
            </a:endParaRPr>
          </a:p>
        </p:txBody>
      </p:sp>
      <p:sp>
        <p:nvSpPr>
          <p:cNvPr id="19478" name="TextBox 86"/>
          <p:cNvSpPr txBox="1">
            <a:spLocks noChangeArrowheads="1"/>
          </p:cNvSpPr>
          <p:nvPr/>
        </p:nvSpPr>
        <p:spPr bwMode="auto">
          <a:xfrm>
            <a:off x="4419600" y="4343400"/>
            <a:ext cx="1295400" cy="400050"/>
          </a:xfrm>
          <a:prstGeom prst="rect">
            <a:avLst/>
          </a:prstGeom>
          <a:solidFill>
            <a:schemeClr val="bg2">
              <a:lumMod val="90000"/>
            </a:schemeClr>
          </a:solidFill>
          <a:ln w="9525">
            <a:noFill/>
            <a:miter lim="800000"/>
            <a:headEnd/>
            <a:tailEnd/>
          </a:ln>
        </p:spPr>
        <p:txBody>
          <a:bodyPr>
            <a:spAutoFit/>
          </a:bodyPr>
          <a:lstStyle/>
          <a:p>
            <a:r>
              <a:rPr lang="id-ID" sz="2000" dirty="0">
                <a:latin typeface="+mj-lt"/>
                <a:cs typeface="Calibri" pitchFamily="34" charset="0"/>
              </a:rPr>
              <a:t>Produk  A</a:t>
            </a:r>
            <a:endParaRPr lang="en-US" sz="2000" dirty="0">
              <a:latin typeface="+mj-lt"/>
              <a:cs typeface="Calibri" pitchFamily="34" charset="0"/>
            </a:endParaRPr>
          </a:p>
        </p:txBody>
      </p:sp>
      <p:sp>
        <p:nvSpPr>
          <p:cNvPr id="19479" name="TextBox 87"/>
          <p:cNvSpPr txBox="1">
            <a:spLocks noChangeArrowheads="1"/>
          </p:cNvSpPr>
          <p:nvPr/>
        </p:nvSpPr>
        <p:spPr bwMode="auto">
          <a:xfrm>
            <a:off x="4572000" y="3505200"/>
            <a:ext cx="1066800" cy="400050"/>
          </a:xfrm>
          <a:prstGeom prst="rect">
            <a:avLst/>
          </a:prstGeom>
          <a:solidFill>
            <a:schemeClr val="accent1">
              <a:lumMod val="60000"/>
              <a:lumOff val="40000"/>
            </a:schemeClr>
          </a:solidFill>
          <a:ln w="9525">
            <a:noFill/>
            <a:miter lim="800000"/>
            <a:headEnd/>
            <a:tailEnd/>
          </a:ln>
        </p:spPr>
        <p:txBody>
          <a:bodyPr>
            <a:spAutoFit/>
          </a:bodyPr>
          <a:lstStyle/>
          <a:p>
            <a:r>
              <a:rPr lang="id-ID" sz="2000" dirty="0">
                <a:latin typeface="+mj-lt"/>
                <a:cs typeface="Calibri" pitchFamily="34" charset="0"/>
              </a:rPr>
              <a:t>Proses 2 </a:t>
            </a:r>
            <a:endParaRPr lang="en-US" sz="2000" dirty="0">
              <a:latin typeface="+mj-lt"/>
              <a:cs typeface="Calibri" pitchFamily="34" charset="0"/>
            </a:endParaRPr>
          </a:p>
        </p:txBody>
      </p:sp>
      <p:sp>
        <p:nvSpPr>
          <p:cNvPr id="19480" name="TextBox 88"/>
          <p:cNvSpPr txBox="1">
            <a:spLocks noChangeArrowheads="1"/>
          </p:cNvSpPr>
          <p:nvPr/>
        </p:nvSpPr>
        <p:spPr bwMode="auto">
          <a:xfrm>
            <a:off x="7467600" y="3581400"/>
            <a:ext cx="1066800" cy="400050"/>
          </a:xfrm>
          <a:prstGeom prst="rect">
            <a:avLst/>
          </a:prstGeom>
          <a:solidFill>
            <a:schemeClr val="accent1">
              <a:lumMod val="60000"/>
              <a:lumOff val="40000"/>
            </a:schemeClr>
          </a:solidFill>
          <a:ln w="9525">
            <a:noFill/>
            <a:miter lim="800000"/>
            <a:headEnd/>
            <a:tailEnd/>
          </a:ln>
        </p:spPr>
        <p:txBody>
          <a:bodyPr>
            <a:spAutoFit/>
          </a:bodyPr>
          <a:lstStyle/>
          <a:p>
            <a:r>
              <a:rPr lang="id-ID" sz="2000" dirty="0">
                <a:latin typeface="+mj-lt"/>
                <a:cs typeface="Calibri" pitchFamily="34" charset="0"/>
              </a:rPr>
              <a:t>Proses 3 </a:t>
            </a:r>
            <a:endParaRPr lang="en-US" sz="2000" dirty="0">
              <a:latin typeface="+mj-lt"/>
              <a:cs typeface="Calibri" pitchFamily="34" charset="0"/>
            </a:endParaRPr>
          </a:p>
        </p:txBody>
      </p:sp>
      <p:cxnSp>
        <p:nvCxnSpPr>
          <p:cNvPr id="91" name="Straight Connector 90"/>
          <p:cNvCxnSpPr/>
          <p:nvPr/>
        </p:nvCxnSpPr>
        <p:spPr>
          <a:xfrm>
            <a:off x="5105400" y="5257800"/>
            <a:ext cx="27432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92"/>
          <p:cNvCxnSpPr>
            <a:stCxn id="19478" idx="2"/>
          </p:cNvCxnSpPr>
          <p:nvPr/>
        </p:nvCxnSpPr>
        <p:spPr>
          <a:xfrm rot="16200000" flipH="1">
            <a:off x="4829175" y="4981575"/>
            <a:ext cx="51435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Straight Connector 94"/>
          <p:cNvCxnSpPr>
            <a:stCxn id="19476" idx="2"/>
          </p:cNvCxnSpPr>
          <p:nvPr/>
        </p:nvCxnSpPr>
        <p:spPr>
          <a:xfrm rot="5400000">
            <a:off x="7648575" y="5019675"/>
            <a:ext cx="438150"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a:endCxn id="11" idx="0"/>
          </p:cNvCxnSpPr>
          <p:nvPr/>
        </p:nvCxnSpPr>
        <p:spPr>
          <a:xfrm rot="5400000">
            <a:off x="6344851" y="5487603"/>
            <a:ext cx="428628" cy="2619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485" name="TextBox 107"/>
          <p:cNvSpPr txBox="1">
            <a:spLocks noChangeArrowheads="1"/>
          </p:cNvSpPr>
          <p:nvPr/>
        </p:nvSpPr>
        <p:spPr bwMode="auto">
          <a:xfrm>
            <a:off x="457200" y="4648200"/>
            <a:ext cx="3429000" cy="1015663"/>
          </a:xfrm>
          <a:prstGeom prst="rect">
            <a:avLst/>
          </a:prstGeom>
          <a:noFill/>
          <a:ln w="9525">
            <a:noFill/>
            <a:miter lim="800000"/>
            <a:headEnd/>
            <a:tailEnd/>
          </a:ln>
        </p:spPr>
        <p:txBody>
          <a:bodyPr>
            <a:spAutoFit/>
          </a:bodyPr>
          <a:lstStyle/>
          <a:p>
            <a:r>
              <a:rPr lang="id-ID" sz="2000" b="1" dirty="0">
                <a:latin typeface="+mj-lt"/>
              </a:rPr>
              <a:t>Gambar 7.1</a:t>
            </a:r>
          </a:p>
          <a:p>
            <a:r>
              <a:rPr lang="id-ID" sz="2000" dirty="0">
                <a:latin typeface="+mj-lt"/>
              </a:rPr>
              <a:t>Proses Produksi pada Perhitungan HP Hibrid</a:t>
            </a:r>
            <a:endParaRPr lang="en-US" sz="2000" dirty="0">
              <a:latin typeface="+mj-l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28596" y="2143116"/>
            <a:ext cx="2000264" cy="1357322"/>
          </a:xfrm>
        </p:spPr>
        <p:txBody>
          <a:bodyPr>
            <a:normAutofit/>
          </a:bodyPr>
          <a:lstStyle/>
          <a:p>
            <a:pPr eaLnBrk="1" hangingPunct="1"/>
            <a:r>
              <a:rPr lang="en-GB" sz="3200" b="1" dirty="0" err="1" smtClean="0">
                <a:latin typeface="+mj-lt"/>
              </a:rPr>
              <a:t>Backflush</a:t>
            </a:r>
            <a:r>
              <a:rPr lang="en-GB" sz="3200" b="1" dirty="0" smtClean="0">
                <a:latin typeface="+mj-lt"/>
              </a:rPr>
              <a:t> Costing</a:t>
            </a:r>
            <a:endParaRPr lang="en-US" sz="3200" b="1" dirty="0" smtClean="0">
              <a:latin typeface="+mj-lt"/>
            </a:endParaRPr>
          </a:p>
        </p:txBody>
      </p:sp>
      <p:sp>
        <p:nvSpPr>
          <p:cNvPr id="20483" name="Rectangle 3"/>
          <p:cNvSpPr>
            <a:spLocks noGrp="1" noChangeArrowheads="1"/>
          </p:cNvSpPr>
          <p:nvPr>
            <p:ph idx="1"/>
          </p:nvPr>
        </p:nvSpPr>
        <p:spPr>
          <a:xfrm>
            <a:off x="2500298" y="1643050"/>
            <a:ext cx="6286544" cy="5000660"/>
          </a:xfrm>
          <a:solidFill>
            <a:schemeClr val="bg2"/>
          </a:solidFill>
        </p:spPr>
        <p:txBody>
          <a:bodyPr>
            <a:noAutofit/>
          </a:bodyPr>
          <a:lstStyle/>
          <a:p>
            <a:pPr eaLnBrk="1" hangingPunct="1"/>
            <a:r>
              <a:rPr lang="en-GB" sz="2600" dirty="0" err="1" smtClean="0">
                <a:latin typeface="+mj-lt"/>
              </a:rPr>
              <a:t>Metode</a:t>
            </a:r>
            <a:r>
              <a:rPr lang="en-GB" sz="2600" dirty="0" smtClean="0">
                <a:latin typeface="+mj-lt"/>
              </a:rPr>
              <a:t> </a:t>
            </a:r>
            <a:r>
              <a:rPr lang="en-GB" sz="2600" dirty="0" err="1" smtClean="0">
                <a:latin typeface="+mj-lt"/>
              </a:rPr>
              <a:t>ini</a:t>
            </a:r>
            <a:r>
              <a:rPr lang="en-GB" sz="2600" dirty="0" smtClean="0">
                <a:latin typeface="+mj-lt"/>
              </a:rPr>
              <a:t> </a:t>
            </a:r>
            <a:r>
              <a:rPr lang="en-GB" sz="2600" dirty="0" err="1" smtClean="0">
                <a:latin typeface="+mj-lt"/>
              </a:rPr>
              <a:t>diterapkan</a:t>
            </a:r>
            <a:r>
              <a:rPr lang="en-GB" sz="2600" dirty="0" smtClean="0">
                <a:latin typeface="+mj-lt"/>
              </a:rPr>
              <a:t> </a:t>
            </a:r>
            <a:r>
              <a:rPr lang="en-GB" sz="2600" dirty="0" err="1" smtClean="0">
                <a:latin typeface="+mj-lt"/>
              </a:rPr>
              <a:t>pada</a:t>
            </a:r>
            <a:r>
              <a:rPr lang="en-GB" sz="2600" dirty="0" smtClean="0">
                <a:latin typeface="+mj-lt"/>
              </a:rPr>
              <a:t> </a:t>
            </a:r>
            <a:r>
              <a:rPr lang="en-GB" sz="2600" dirty="0" err="1" smtClean="0">
                <a:latin typeface="+mj-lt"/>
              </a:rPr>
              <a:t>perusahaan</a:t>
            </a:r>
            <a:r>
              <a:rPr lang="en-GB" sz="2600" dirty="0" smtClean="0">
                <a:latin typeface="+mj-lt"/>
              </a:rPr>
              <a:t> yang </a:t>
            </a:r>
            <a:r>
              <a:rPr lang="en-GB" sz="2600" dirty="0" err="1" smtClean="0">
                <a:latin typeface="+mj-lt"/>
              </a:rPr>
              <a:t>telah</a:t>
            </a:r>
            <a:r>
              <a:rPr lang="en-GB" sz="2600" dirty="0" smtClean="0">
                <a:latin typeface="+mj-lt"/>
              </a:rPr>
              <a:t> </a:t>
            </a:r>
            <a:r>
              <a:rPr lang="en-GB" sz="2600" dirty="0" err="1" smtClean="0">
                <a:latin typeface="+mj-lt"/>
              </a:rPr>
              <a:t>menerapkan</a:t>
            </a:r>
            <a:r>
              <a:rPr lang="en-GB" sz="2600" dirty="0" smtClean="0">
                <a:latin typeface="+mj-lt"/>
              </a:rPr>
              <a:t> </a:t>
            </a:r>
            <a:r>
              <a:rPr lang="en-GB" sz="2600" dirty="0" err="1" smtClean="0">
                <a:latin typeface="+mj-lt"/>
              </a:rPr>
              <a:t>konsep</a:t>
            </a:r>
            <a:r>
              <a:rPr lang="en-GB" sz="2600" dirty="0" smtClean="0">
                <a:latin typeface="+mj-lt"/>
              </a:rPr>
              <a:t> </a:t>
            </a:r>
            <a:r>
              <a:rPr lang="en-GB" sz="2600" i="1" dirty="0" smtClean="0">
                <a:latin typeface="+mj-lt"/>
              </a:rPr>
              <a:t>Just In Time (JIT</a:t>
            </a:r>
            <a:r>
              <a:rPr lang="en-GB" sz="2600" dirty="0" smtClean="0">
                <a:latin typeface="+mj-lt"/>
              </a:rPr>
              <a:t>) </a:t>
            </a:r>
            <a:r>
              <a:rPr lang="en-GB" sz="2600" dirty="0" err="1" smtClean="0">
                <a:latin typeface="+mj-lt"/>
              </a:rPr>
              <a:t>untuk</a:t>
            </a:r>
            <a:r>
              <a:rPr lang="en-GB" sz="2600" dirty="0" smtClean="0">
                <a:latin typeface="+mj-lt"/>
              </a:rPr>
              <a:t> </a:t>
            </a:r>
            <a:r>
              <a:rPr lang="en-GB" sz="2600" dirty="0" err="1" smtClean="0">
                <a:latin typeface="+mj-lt"/>
              </a:rPr>
              <a:t>persediaannya</a:t>
            </a:r>
            <a:endParaRPr lang="id-ID" sz="2600" dirty="0" smtClean="0">
              <a:latin typeface="+mj-lt"/>
            </a:endParaRPr>
          </a:p>
          <a:p>
            <a:pPr eaLnBrk="1" hangingPunct="1"/>
            <a:r>
              <a:rPr lang="en-GB" sz="2600" dirty="0" err="1" smtClean="0">
                <a:latin typeface="+mj-lt"/>
              </a:rPr>
              <a:t>Dengan</a:t>
            </a:r>
            <a:r>
              <a:rPr lang="en-GB" sz="2600" dirty="0" smtClean="0">
                <a:latin typeface="+mj-lt"/>
              </a:rPr>
              <a:t> </a:t>
            </a:r>
            <a:r>
              <a:rPr lang="en-GB" sz="2600" dirty="0" err="1" smtClean="0">
                <a:latin typeface="+mj-lt"/>
              </a:rPr>
              <a:t>menggunakan</a:t>
            </a:r>
            <a:r>
              <a:rPr lang="en-GB" sz="2600" dirty="0" smtClean="0">
                <a:latin typeface="+mj-lt"/>
              </a:rPr>
              <a:t> </a:t>
            </a:r>
            <a:r>
              <a:rPr lang="en-GB" sz="2600" dirty="0" err="1" smtClean="0">
                <a:latin typeface="+mj-lt"/>
              </a:rPr>
              <a:t>konsep</a:t>
            </a:r>
            <a:r>
              <a:rPr lang="en-GB" sz="2600" dirty="0" smtClean="0">
                <a:latin typeface="+mj-lt"/>
              </a:rPr>
              <a:t> </a:t>
            </a:r>
            <a:r>
              <a:rPr lang="en-GB" sz="2600" dirty="0" err="1" smtClean="0">
                <a:latin typeface="+mj-lt"/>
              </a:rPr>
              <a:t>persediaan</a:t>
            </a:r>
            <a:r>
              <a:rPr lang="en-GB" sz="2600" dirty="0" smtClean="0">
                <a:latin typeface="+mj-lt"/>
              </a:rPr>
              <a:t> JIT, </a:t>
            </a:r>
            <a:r>
              <a:rPr lang="en-GB" sz="2600" dirty="0" err="1" smtClean="0">
                <a:latin typeface="+mj-lt"/>
              </a:rPr>
              <a:t>maka</a:t>
            </a:r>
            <a:r>
              <a:rPr lang="en-GB" sz="2600" dirty="0" smtClean="0">
                <a:latin typeface="+mj-lt"/>
              </a:rPr>
              <a:t> </a:t>
            </a:r>
            <a:r>
              <a:rPr lang="en-GB" sz="2600" dirty="0" err="1" smtClean="0">
                <a:latin typeface="+mj-lt"/>
              </a:rPr>
              <a:t>perusahaan</a:t>
            </a:r>
            <a:r>
              <a:rPr lang="en-GB" sz="2600" dirty="0" smtClean="0">
                <a:latin typeface="+mj-lt"/>
              </a:rPr>
              <a:t> </a:t>
            </a:r>
            <a:r>
              <a:rPr lang="en-GB" sz="2600" dirty="0" err="1" smtClean="0">
                <a:latin typeface="+mj-lt"/>
              </a:rPr>
              <a:t>memiliki</a:t>
            </a:r>
            <a:r>
              <a:rPr lang="en-GB" sz="2600" dirty="0" smtClean="0">
                <a:latin typeface="+mj-lt"/>
              </a:rPr>
              <a:t> </a:t>
            </a:r>
            <a:r>
              <a:rPr lang="en-GB" sz="2600" dirty="0" err="1" smtClean="0">
                <a:latin typeface="+mj-lt"/>
              </a:rPr>
              <a:t>persediaan</a:t>
            </a:r>
            <a:r>
              <a:rPr lang="en-GB" sz="2600" dirty="0" smtClean="0">
                <a:latin typeface="+mj-lt"/>
              </a:rPr>
              <a:t> yang </a:t>
            </a:r>
            <a:r>
              <a:rPr lang="en-GB" sz="2600" dirty="0" err="1" smtClean="0">
                <a:latin typeface="+mj-lt"/>
              </a:rPr>
              <a:t>tidak</a:t>
            </a:r>
            <a:r>
              <a:rPr lang="en-GB" sz="2600" dirty="0" smtClean="0">
                <a:latin typeface="+mj-lt"/>
              </a:rPr>
              <a:t> </a:t>
            </a:r>
            <a:r>
              <a:rPr lang="en-GB" sz="2600" dirty="0" err="1" smtClean="0">
                <a:latin typeface="+mj-lt"/>
              </a:rPr>
              <a:t>signifikan</a:t>
            </a:r>
            <a:r>
              <a:rPr lang="en-GB" sz="2600" dirty="0" smtClean="0">
                <a:latin typeface="+mj-lt"/>
              </a:rPr>
              <a:t>, </a:t>
            </a:r>
            <a:r>
              <a:rPr lang="en-GB" sz="2600" dirty="0" err="1" smtClean="0">
                <a:latin typeface="+mj-lt"/>
              </a:rPr>
              <a:t>bahkan</a:t>
            </a:r>
            <a:r>
              <a:rPr lang="en-GB" sz="2600" dirty="0" smtClean="0">
                <a:latin typeface="+mj-lt"/>
              </a:rPr>
              <a:t> </a:t>
            </a:r>
            <a:r>
              <a:rPr lang="en-GB" sz="2600" dirty="0" err="1" smtClean="0">
                <a:latin typeface="+mj-lt"/>
              </a:rPr>
              <a:t>nol</a:t>
            </a:r>
            <a:r>
              <a:rPr lang="en-GB" sz="2600" dirty="0" smtClean="0">
                <a:latin typeface="+mj-lt"/>
              </a:rPr>
              <a:t> (</a:t>
            </a:r>
            <a:r>
              <a:rPr lang="en-GB" sz="2600" i="1" dirty="0" smtClean="0">
                <a:latin typeface="+mj-lt"/>
              </a:rPr>
              <a:t>zero inventory</a:t>
            </a:r>
            <a:r>
              <a:rPr lang="en-GB" sz="2600" dirty="0" smtClean="0">
                <a:latin typeface="+mj-lt"/>
              </a:rPr>
              <a:t>)</a:t>
            </a:r>
            <a:endParaRPr lang="id-ID" sz="2600" dirty="0" smtClean="0">
              <a:latin typeface="+mj-lt"/>
            </a:endParaRPr>
          </a:p>
          <a:p>
            <a:pPr eaLnBrk="1" hangingPunct="1"/>
            <a:r>
              <a:rPr lang="id-ID" sz="2600" dirty="0" smtClean="0">
                <a:latin typeface="+mj-lt"/>
              </a:rPr>
              <a:t>Jika JIT telah diterapkan sepenuhnya, pencatatan hanya dibuat pada saat penjualan produk sehingga metode ini paling sederhana dibandingkan dengan ketiga metode di atas</a:t>
            </a:r>
            <a:endParaRPr lang="en-GB" sz="2600" dirty="0" smtClean="0">
              <a:latin typeface="+mj-l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381000" y="2514600"/>
            <a:ext cx="1752600" cy="822325"/>
          </a:xfrm>
          <a:prstGeom prst="rect">
            <a:avLst/>
          </a:prstGeom>
          <a:solidFill>
            <a:schemeClr val="bg2"/>
          </a:solidFill>
          <a:ln w="12700" cap="sq">
            <a:noFill/>
            <a:miter lim="800000"/>
            <a:headEnd type="none" w="sm" len="sm"/>
            <a:tailEnd type="none" w="sm" len="sm"/>
          </a:ln>
        </p:spPr>
        <p:txBody>
          <a:bodyPr>
            <a:spAutoFit/>
          </a:bodyPr>
          <a:lstStyle/>
          <a:p>
            <a:pPr algn="ctr">
              <a:spcBef>
                <a:spcPct val="50000"/>
              </a:spcBef>
            </a:pPr>
            <a:r>
              <a:rPr lang="en-US" dirty="0" err="1"/>
              <a:t>Metode</a:t>
            </a:r>
            <a:r>
              <a:rPr lang="en-US" dirty="0"/>
              <a:t> HP </a:t>
            </a:r>
            <a:r>
              <a:rPr lang="en-US" dirty="0" err="1"/>
              <a:t>Pesanan</a:t>
            </a:r>
            <a:endParaRPr lang="en-US" dirty="0"/>
          </a:p>
        </p:txBody>
      </p:sp>
      <p:sp>
        <p:nvSpPr>
          <p:cNvPr id="21507" name="Text Box 5"/>
          <p:cNvSpPr txBox="1">
            <a:spLocks noChangeArrowheads="1"/>
          </p:cNvSpPr>
          <p:nvPr/>
        </p:nvSpPr>
        <p:spPr bwMode="auto">
          <a:xfrm>
            <a:off x="2743200" y="2514600"/>
            <a:ext cx="1676400" cy="822325"/>
          </a:xfrm>
          <a:prstGeom prst="rect">
            <a:avLst/>
          </a:prstGeom>
          <a:solidFill>
            <a:schemeClr val="bg2"/>
          </a:solidFill>
          <a:ln w="12700" cap="sq">
            <a:noFill/>
            <a:miter lim="800000"/>
            <a:headEnd type="none" w="sm" len="sm"/>
            <a:tailEnd type="none" w="sm" len="sm"/>
          </a:ln>
        </p:spPr>
        <p:txBody>
          <a:bodyPr>
            <a:spAutoFit/>
          </a:bodyPr>
          <a:lstStyle/>
          <a:p>
            <a:pPr algn="ctr">
              <a:spcBef>
                <a:spcPct val="50000"/>
              </a:spcBef>
            </a:pPr>
            <a:r>
              <a:rPr lang="en-US"/>
              <a:t>Metode HP Hybrid</a:t>
            </a:r>
          </a:p>
        </p:txBody>
      </p:sp>
      <p:sp>
        <p:nvSpPr>
          <p:cNvPr id="21508" name="Text Box 7"/>
          <p:cNvSpPr txBox="1">
            <a:spLocks noChangeArrowheads="1"/>
          </p:cNvSpPr>
          <p:nvPr/>
        </p:nvSpPr>
        <p:spPr bwMode="auto">
          <a:xfrm>
            <a:off x="5029200" y="2514600"/>
            <a:ext cx="1676400" cy="822325"/>
          </a:xfrm>
          <a:prstGeom prst="rect">
            <a:avLst/>
          </a:prstGeom>
          <a:solidFill>
            <a:schemeClr val="bg2"/>
          </a:solidFill>
          <a:ln w="12700" cap="sq">
            <a:noFill/>
            <a:miter lim="800000"/>
            <a:headEnd type="none" w="sm" len="sm"/>
            <a:tailEnd type="none" w="sm" len="sm"/>
          </a:ln>
        </p:spPr>
        <p:txBody>
          <a:bodyPr>
            <a:spAutoFit/>
          </a:bodyPr>
          <a:lstStyle/>
          <a:p>
            <a:pPr algn="ctr">
              <a:spcBef>
                <a:spcPct val="50000"/>
              </a:spcBef>
            </a:pPr>
            <a:r>
              <a:rPr lang="en-US"/>
              <a:t>Metode HP Proses</a:t>
            </a:r>
          </a:p>
        </p:txBody>
      </p:sp>
      <p:sp>
        <p:nvSpPr>
          <p:cNvPr id="21509" name="Text Box 8"/>
          <p:cNvSpPr txBox="1">
            <a:spLocks noChangeArrowheads="1"/>
          </p:cNvSpPr>
          <p:nvPr/>
        </p:nvSpPr>
        <p:spPr bwMode="auto">
          <a:xfrm>
            <a:off x="7162800" y="2514600"/>
            <a:ext cx="1676400" cy="822325"/>
          </a:xfrm>
          <a:prstGeom prst="rect">
            <a:avLst/>
          </a:prstGeom>
          <a:solidFill>
            <a:schemeClr val="bg2"/>
          </a:solidFill>
          <a:ln w="12700" cap="sq">
            <a:noFill/>
            <a:miter lim="800000"/>
            <a:headEnd type="none" w="sm" len="sm"/>
            <a:tailEnd type="none" w="sm" len="sm"/>
          </a:ln>
        </p:spPr>
        <p:txBody>
          <a:bodyPr>
            <a:spAutoFit/>
          </a:bodyPr>
          <a:lstStyle/>
          <a:p>
            <a:pPr>
              <a:spcBef>
                <a:spcPct val="50000"/>
              </a:spcBef>
            </a:pPr>
            <a:r>
              <a:rPr lang="en-US"/>
              <a:t>Metode HP Backflush</a:t>
            </a:r>
          </a:p>
        </p:txBody>
      </p:sp>
      <p:sp>
        <p:nvSpPr>
          <p:cNvPr id="21510" name="Line 9"/>
          <p:cNvSpPr>
            <a:spLocks noChangeShapeType="1"/>
          </p:cNvSpPr>
          <p:nvPr/>
        </p:nvSpPr>
        <p:spPr bwMode="auto">
          <a:xfrm>
            <a:off x="1066800" y="3962400"/>
            <a:ext cx="6781800" cy="0"/>
          </a:xfrm>
          <a:prstGeom prst="line">
            <a:avLst/>
          </a:prstGeom>
          <a:noFill/>
          <a:ln w="57150" cap="sq">
            <a:solidFill>
              <a:schemeClr val="tx1"/>
            </a:solidFill>
            <a:round/>
            <a:headEnd type="none" w="sm" len="sm"/>
            <a:tailEnd type="none" w="sm" len="sm"/>
          </a:ln>
        </p:spPr>
        <p:txBody>
          <a:bodyPr wrap="none"/>
          <a:lstStyle/>
          <a:p>
            <a:endParaRPr lang="en-US"/>
          </a:p>
        </p:txBody>
      </p:sp>
      <p:sp>
        <p:nvSpPr>
          <p:cNvPr id="21511" name="Line 10"/>
          <p:cNvSpPr>
            <a:spLocks noChangeShapeType="1"/>
          </p:cNvSpPr>
          <p:nvPr/>
        </p:nvSpPr>
        <p:spPr bwMode="auto">
          <a:xfrm flipV="1">
            <a:off x="1066800" y="3352800"/>
            <a:ext cx="0" cy="609600"/>
          </a:xfrm>
          <a:prstGeom prst="line">
            <a:avLst/>
          </a:prstGeom>
          <a:noFill/>
          <a:ln w="57150" cap="sq">
            <a:solidFill>
              <a:schemeClr val="tx1"/>
            </a:solidFill>
            <a:round/>
            <a:headEnd type="none" w="sm" len="sm"/>
            <a:tailEnd type="triangle" w="sm" len="sm"/>
          </a:ln>
        </p:spPr>
        <p:txBody>
          <a:bodyPr wrap="none"/>
          <a:lstStyle/>
          <a:p>
            <a:endParaRPr lang="en-US"/>
          </a:p>
        </p:txBody>
      </p:sp>
      <p:sp>
        <p:nvSpPr>
          <p:cNvPr id="21512" name="Line 11"/>
          <p:cNvSpPr>
            <a:spLocks noChangeShapeType="1"/>
          </p:cNvSpPr>
          <p:nvPr/>
        </p:nvSpPr>
        <p:spPr bwMode="auto">
          <a:xfrm flipV="1">
            <a:off x="7848600" y="3352800"/>
            <a:ext cx="0" cy="609600"/>
          </a:xfrm>
          <a:prstGeom prst="line">
            <a:avLst/>
          </a:prstGeom>
          <a:noFill/>
          <a:ln w="57150" cap="sq">
            <a:solidFill>
              <a:schemeClr val="tx1"/>
            </a:solidFill>
            <a:round/>
            <a:headEnd type="none" w="sm" len="sm"/>
            <a:tailEnd type="triangle" w="sm" len="sm"/>
          </a:ln>
        </p:spPr>
        <p:txBody>
          <a:bodyPr wrap="none"/>
          <a:lstStyle/>
          <a:p>
            <a:endParaRPr lang="en-US"/>
          </a:p>
        </p:txBody>
      </p:sp>
      <p:sp>
        <p:nvSpPr>
          <p:cNvPr id="21513" name="Line 12"/>
          <p:cNvSpPr>
            <a:spLocks noChangeShapeType="1"/>
          </p:cNvSpPr>
          <p:nvPr/>
        </p:nvSpPr>
        <p:spPr bwMode="auto">
          <a:xfrm flipV="1">
            <a:off x="3429000" y="3352800"/>
            <a:ext cx="0" cy="609600"/>
          </a:xfrm>
          <a:prstGeom prst="line">
            <a:avLst/>
          </a:prstGeom>
          <a:noFill/>
          <a:ln w="57150" cap="sq">
            <a:solidFill>
              <a:schemeClr val="tx1"/>
            </a:solidFill>
            <a:round/>
            <a:headEnd type="none" w="sm" len="sm"/>
            <a:tailEnd type="triangle" w="sm" len="sm"/>
          </a:ln>
        </p:spPr>
        <p:txBody>
          <a:bodyPr wrap="none"/>
          <a:lstStyle/>
          <a:p>
            <a:endParaRPr lang="en-US"/>
          </a:p>
        </p:txBody>
      </p:sp>
      <p:sp>
        <p:nvSpPr>
          <p:cNvPr id="21514" name="Line 13"/>
          <p:cNvSpPr>
            <a:spLocks noChangeShapeType="1"/>
          </p:cNvSpPr>
          <p:nvPr/>
        </p:nvSpPr>
        <p:spPr bwMode="auto">
          <a:xfrm flipV="1">
            <a:off x="5791200" y="3352800"/>
            <a:ext cx="0" cy="609600"/>
          </a:xfrm>
          <a:prstGeom prst="line">
            <a:avLst/>
          </a:prstGeom>
          <a:noFill/>
          <a:ln w="57150" cap="sq">
            <a:solidFill>
              <a:schemeClr val="tx1"/>
            </a:solidFill>
            <a:round/>
            <a:headEnd type="none" w="sm" len="sm"/>
            <a:tailEnd type="triangle" w="sm" len="sm"/>
          </a:ln>
        </p:spPr>
        <p:txBody>
          <a:bodyPr wrap="none"/>
          <a:lstStyle/>
          <a:p>
            <a:endParaRPr lang="en-US"/>
          </a:p>
        </p:txBody>
      </p:sp>
      <p:sp>
        <p:nvSpPr>
          <p:cNvPr id="21515" name="Text Box 14"/>
          <p:cNvSpPr txBox="1">
            <a:spLocks noChangeArrowheads="1"/>
          </p:cNvSpPr>
          <p:nvPr/>
        </p:nvSpPr>
        <p:spPr bwMode="auto">
          <a:xfrm>
            <a:off x="457200" y="4038600"/>
            <a:ext cx="1828800" cy="369332"/>
          </a:xfrm>
          <a:prstGeom prst="rect">
            <a:avLst/>
          </a:prstGeom>
          <a:noFill/>
          <a:ln w="12700" cap="sq">
            <a:noFill/>
            <a:miter lim="800000"/>
            <a:headEnd type="none" w="sm" len="sm"/>
            <a:tailEnd type="none" w="sm" len="sm"/>
          </a:ln>
        </p:spPr>
        <p:txBody>
          <a:bodyPr>
            <a:spAutoFit/>
          </a:bodyPr>
          <a:lstStyle/>
          <a:p>
            <a:pPr>
              <a:spcBef>
                <a:spcPct val="50000"/>
              </a:spcBef>
            </a:pPr>
            <a:r>
              <a:rPr lang="id-ID" dirty="0" smtClean="0"/>
              <a:t>Sangat Terperinci</a:t>
            </a:r>
            <a:endParaRPr lang="en-US" dirty="0"/>
          </a:p>
        </p:txBody>
      </p:sp>
      <p:sp>
        <p:nvSpPr>
          <p:cNvPr id="21516" name="Text Box 15"/>
          <p:cNvSpPr txBox="1">
            <a:spLocks noChangeArrowheads="1"/>
          </p:cNvSpPr>
          <p:nvPr/>
        </p:nvSpPr>
        <p:spPr bwMode="auto">
          <a:xfrm>
            <a:off x="7000892" y="4071942"/>
            <a:ext cx="1676400" cy="369332"/>
          </a:xfrm>
          <a:prstGeom prst="rect">
            <a:avLst/>
          </a:prstGeom>
          <a:noFill/>
          <a:ln w="12700" cap="sq">
            <a:noFill/>
            <a:miter lim="800000"/>
            <a:headEnd type="none" w="sm" len="sm"/>
            <a:tailEnd type="none" w="sm" len="sm"/>
          </a:ln>
        </p:spPr>
        <p:txBody>
          <a:bodyPr>
            <a:spAutoFit/>
          </a:bodyPr>
          <a:lstStyle/>
          <a:p>
            <a:pPr>
              <a:spcBef>
                <a:spcPct val="50000"/>
              </a:spcBef>
            </a:pPr>
            <a:r>
              <a:rPr lang="en-US" dirty="0" err="1"/>
              <a:t>Tidak</a:t>
            </a:r>
            <a:r>
              <a:rPr lang="en-US" dirty="0"/>
              <a:t> </a:t>
            </a:r>
            <a:r>
              <a:rPr lang="id-ID" dirty="0" smtClean="0"/>
              <a:t>Terper</a:t>
            </a:r>
            <a:r>
              <a:rPr lang="en-US" dirty="0" err="1" smtClean="0"/>
              <a:t>inci</a:t>
            </a:r>
            <a:endParaRPr lang="en-US" dirty="0"/>
          </a:p>
        </p:txBody>
      </p:sp>
      <p:sp>
        <p:nvSpPr>
          <p:cNvPr id="21517" name="Text Box 16"/>
          <p:cNvSpPr txBox="1">
            <a:spLocks noChangeArrowheads="1"/>
          </p:cNvSpPr>
          <p:nvPr/>
        </p:nvSpPr>
        <p:spPr bwMode="auto">
          <a:xfrm>
            <a:off x="1676400" y="4800600"/>
            <a:ext cx="5181600" cy="1754326"/>
          </a:xfrm>
          <a:prstGeom prst="rect">
            <a:avLst/>
          </a:prstGeom>
          <a:noFill/>
          <a:ln w="12700" cap="sq">
            <a:noFill/>
            <a:miter lim="800000"/>
            <a:headEnd type="none" w="sm" len="sm"/>
            <a:tailEnd type="none" w="sm" len="sm"/>
          </a:ln>
        </p:spPr>
        <p:txBody>
          <a:bodyPr>
            <a:spAutoFit/>
          </a:bodyPr>
          <a:lstStyle/>
          <a:p>
            <a:pPr>
              <a:spcBef>
                <a:spcPct val="50000"/>
              </a:spcBef>
            </a:pPr>
            <a:r>
              <a:rPr lang="en-GB" sz="2400" b="1" dirty="0" err="1"/>
              <a:t>Gambar</a:t>
            </a:r>
            <a:r>
              <a:rPr lang="en-GB" sz="2400" b="1" dirty="0"/>
              <a:t> </a:t>
            </a:r>
            <a:r>
              <a:rPr lang="id-ID" sz="2400" b="1" dirty="0"/>
              <a:t>7</a:t>
            </a:r>
            <a:r>
              <a:rPr lang="en-GB" sz="2400" b="1" dirty="0"/>
              <a:t>-2 </a:t>
            </a:r>
            <a:endParaRPr lang="id-ID" sz="2400" b="1" dirty="0"/>
          </a:p>
          <a:p>
            <a:pPr>
              <a:spcBef>
                <a:spcPct val="50000"/>
              </a:spcBef>
            </a:pPr>
            <a:r>
              <a:rPr lang="id-ID" sz="2400" dirty="0"/>
              <a:t>Perbedaan Empat Metode </a:t>
            </a:r>
            <a:r>
              <a:rPr lang="en-GB" sz="2400" dirty="0" err="1"/>
              <a:t>Pengumpulan</a:t>
            </a:r>
            <a:r>
              <a:rPr lang="en-GB" sz="2400" dirty="0"/>
              <a:t> </a:t>
            </a:r>
            <a:r>
              <a:rPr lang="en-GB" sz="2400" dirty="0" err="1"/>
              <a:t>Biaya</a:t>
            </a:r>
            <a:r>
              <a:rPr lang="en-GB" sz="2400" dirty="0"/>
              <a:t> </a:t>
            </a:r>
            <a:r>
              <a:rPr lang="en-GB" sz="2400" dirty="0" err="1"/>
              <a:t>Produksi</a:t>
            </a:r>
            <a:r>
              <a:rPr lang="id-ID" sz="2400" dirty="0"/>
              <a:t> Dilihat Dari Kerincian Pencatatan</a:t>
            </a:r>
            <a:r>
              <a:rPr lang="en-US" sz="2400" dirty="0"/>
              <a:t> </a:t>
            </a:r>
          </a:p>
        </p:txBody>
      </p:sp>
      <p:sp>
        <p:nvSpPr>
          <p:cNvPr id="14" name="Text Box 14"/>
          <p:cNvSpPr txBox="1">
            <a:spLocks noChangeArrowheads="1"/>
          </p:cNvSpPr>
          <p:nvPr/>
        </p:nvSpPr>
        <p:spPr bwMode="auto">
          <a:xfrm>
            <a:off x="2643174" y="4071942"/>
            <a:ext cx="1828800" cy="369332"/>
          </a:xfrm>
          <a:prstGeom prst="rect">
            <a:avLst/>
          </a:prstGeom>
          <a:noFill/>
          <a:ln w="12700" cap="sq">
            <a:noFill/>
            <a:miter lim="800000"/>
            <a:headEnd type="none" w="sm" len="sm"/>
            <a:tailEnd type="none" w="sm" len="sm"/>
          </a:ln>
        </p:spPr>
        <p:txBody>
          <a:bodyPr>
            <a:spAutoFit/>
          </a:bodyPr>
          <a:lstStyle/>
          <a:p>
            <a:pPr algn="ctr">
              <a:spcBef>
                <a:spcPct val="50000"/>
              </a:spcBef>
            </a:pPr>
            <a:r>
              <a:rPr lang="id-ID" dirty="0" smtClean="0"/>
              <a:t>Terperinci</a:t>
            </a:r>
            <a:endParaRPr lang="en-US" dirty="0"/>
          </a:p>
        </p:txBody>
      </p:sp>
      <p:sp>
        <p:nvSpPr>
          <p:cNvPr id="15" name="Text Box 14"/>
          <p:cNvSpPr txBox="1">
            <a:spLocks noChangeArrowheads="1"/>
          </p:cNvSpPr>
          <p:nvPr/>
        </p:nvSpPr>
        <p:spPr bwMode="auto">
          <a:xfrm>
            <a:off x="4857752" y="4143380"/>
            <a:ext cx="1828800" cy="369332"/>
          </a:xfrm>
          <a:prstGeom prst="rect">
            <a:avLst/>
          </a:prstGeom>
          <a:noFill/>
          <a:ln w="12700" cap="sq">
            <a:noFill/>
            <a:miter lim="800000"/>
            <a:headEnd type="none" w="sm" len="sm"/>
            <a:tailEnd type="none" w="sm" len="sm"/>
          </a:ln>
        </p:spPr>
        <p:txBody>
          <a:bodyPr>
            <a:spAutoFit/>
          </a:bodyPr>
          <a:lstStyle/>
          <a:p>
            <a:pPr>
              <a:spcBef>
                <a:spcPct val="50000"/>
              </a:spcBef>
            </a:pPr>
            <a:r>
              <a:rPr lang="id-ID" dirty="0" smtClean="0"/>
              <a:t>Kurang Terperinci</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200" b="1" dirty="0" err="1" smtClean="0">
                <a:latin typeface="+mj-lt"/>
                <a:cs typeface="Calibri" pitchFamily="34" charset="0"/>
              </a:rPr>
              <a:t>Tujuan</a:t>
            </a:r>
            <a:r>
              <a:rPr lang="en-US" sz="3200" b="1" dirty="0" smtClean="0">
                <a:latin typeface="+mj-lt"/>
                <a:cs typeface="Calibri" pitchFamily="34" charset="0"/>
              </a:rPr>
              <a:t> </a:t>
            </a:r>
            <a:r>
              <a:rPr lang="id-ID" sz="3200" b="1" dirty="0" smtClean="0">
                <a:latin typeface="+mj-lt"/>
                <a:cs typeface="Calibri" pitchFamily="34" charset="0"/>
              </a:rPr>
              <a:t>5</a:t>
            </a:r>
            <a:r>
              <a:rPr lang="en-US" sz="3200" b="1" dirty="0" smtClean="0">
                <a:latin typeface="+mj-lt"/>
                <a:cs typeface="Calibri" pitchFamily="34" charset="0"/>
              </a:rPr>
              <a:t>: </a:t>
            </a:r>
            <a:r>
              <a:rPr lang="en-US" sz="3200" b="1" dirty="0" err="1" smtClean="0">
                <a:latin typeface="+mj-lt"/>
                <a:cs typeface="Calibri" pitchFamily="34" charset="0"/>
              </a:rPr>
              <a:t>Laporan</a:t>
            </a:r>
            <a:r>
              <a:rPr lang="en-US" sz="3200" b="1" dirty="0" smtClean="0">
                <a:latin typeface="+mj-lt"/>
                <a:cs typeface="Calibri" pitchFamily="34" charset="0"/>
              </a:rPr>
              <a:t> </a:t>
            </a:r>
            <a:r>
              <a:rPr lang="en-US" sz="3200" b="1" dirty="0" err="1" smtClean="0">
                <a:latin typeface="+mj-lt"/>
                <a:cs typeface="Calibri" pitchFamily="34" charset="0"/>
              </a:rPr>
              <a:t>Profitabilitas</a:t>
            </a:r>
            <a:r>
              <a:rPr lang="en-US" sz="3200" b="1" dirty="0" smtClean="0">
                <a:latin typeface="+mj-lt"/>
                <a:cs typeface="Calibri" pitchFamily="34" charset="0"/>
              </a:rPr>
              <a:t> </a:t>
            </a:r>
            <a:r>
              <a:rPr lang="en-US" sz="3200" b="1" dirty="0" err="1" smtClean="0">
                <a:latin typeface="+mj-lt"/>
                <a:cs typeface="Calibri" pitchFamily="34" charset="0"/>
              </a:rPr>
              <a:t>Pesanan</a:t>
            </a:r>
            <a:endParaRPr lang="en-US" sz="3200" b="1" dirty="0" smtClean="0">
              <a:latin typeface="+mj-lt"/>
              <a:cs typeface="Calibri" pitchFamily="34" charset="0"/>
            </a:endParaRPr>
          </a:p>
        </p:txBody>
      </p:sp>
      <p:sp>
        <p:nvSpPr>
          <p:cNvPr id="22531" name="Rectangle 3"/>
          <p:cNvSpPr>
            <a:spLocks noGrp="1" noChangeArrowheads="1"/>
          </p:cNvSpPr>
          <p:nvPr>
            <p:ph idx="1"/>
          </p:nvPr>
        </p:nvSpPr>
        <p:spPr>
          <a:xfrm>
            <a:off x="1500166" y="1857364"/>
            <a:ext cx="6929486" cy="3357586"/>
          </a:xfrm>
          <a:solidFill>
            <a:schemeClr val="bg2"/>
          </a:solidFill>
        </p:spPr>
        <p:txBody>
          <a:bodyPr>
            <a:noAutofit/>
          </a:bodyPr>
          <a:lstStyle/>
          <a:p>
            <a:pPr eaLnBrk="1" hangingPunct="1"/>
            <a:r>
              <a:rPr lang="id-ID" sz="2800" dirty="0" smtClean="0">
                <a:latin typeface="+mj-lt"/>
                <a:cs typeface="Calibri" pitchFamily="34" charset="0"/>
              </a:rPr>
              <a:t>Laporan profitabilitas pesanan digunakan untuk menganalisis profitabilitas untuk setiap pesanan sehingga manajemen dapat mengambil keputusan jenis pesanan yang seharusnya tetap diproduksi dan dapat mencari upaya-upaya pengurangan biaya untuk pesanan yang tidak menguntungkan.</a:t>
            </a:r>
            <a:r>
              <a:rPr lang="en-US" sz="2800" dirty="0" smtClean="0">
                <a:latin typeface="+mj-lt"/>
                <a:cs typeface="Calibri" pitchFamily="34"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5144" name="Group 216"/>
          <p:cNvGraphicFramePr>
            <a:graphicFrameLocks noGrp="1"/>
          </p:cNvGraphicFramePr>
          <p:nvPr>
            <p:ph/>
          </p:nvPr>
        </p:nvGraphicFramePr>
        <p:xfrm>
          <a:off x="457200" y="889000"/>
          <a:ext cx="8382000" cy="5529580"/>
        </p:xfrm>
        <a:graphic>
          <a:graphicData uri="http://schemas.openxmlformats.org/drawingml/2006/table">
            <a:tbl>
              <a:tblPr/>
              <a:tblGrid>
                <a:gridCol w="1047750"/>
                <a:gridCol w="1047750"/>
                <a:gridCol w="1047750"/>
                <a:gridCol w="1047750"/>
                <a:gridCol w="990600"/>
                <a:gridCol w="1066800"/>
                <a:gridCol w="1085850"/>
                <a:gridCol w="1047750"/>
              </a:tblGrid>
              <a:tr h="6350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No. </a:t>
                      </a:r>
                      <a:r>
                        <a:rPr kumimoji="0" lang="en-US" sz="2000" b="0" i="0" u="none" strike="noStrike" cap="none" normalizeH="0" baseline="0" dirty="0" err="1" smtClean="0">
                          <a:ln>
                            <a:noFill/>
                          </a:ln>
                          <a:solidFill>
                            <a:schemeClr val="tx1"/>
                          </a:solidFill>
                          <a:effectLst/>
                          <a:latin typeface="Times New Roman" pitchFamily="18" charset="0"/>
                        </a:rPr>
                        <a:t>Urut</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No. </a:t>
                      </a:r>
                      <a:r>
                        <a:rPr kumimoji="0" lang="en-US" sz="2000" b="0" i="0" u="none" strike="noStrike" cap="none" normalizeH="0" baseline="0" dirty="0" err="1" smtClean="0">
                          <a:ln>
                            <a:noFill/>
                          </a:ln>
                          <a:solidFill>
                            <a:schemeClr val="tx1"/>
                          </a:solidFill>
                          <a:effectLst/>
                          <a:latin typeface="Times New Roman" pitchFamily="18" charset="0"/>
                        </a:rPr>
                        <a:t>Pesanan</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Nama Produk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Kuantitas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Penjualan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Harga Pokok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Times New Roman" pitchFamily="18" charset="0"/>
                        </a:rPr>
                        <a:t>Laba Kotor</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Times New Roman" pitchFamily="18" charset="0"/>
                        </a:rPr>
                        <a:t>%</a:t>
                      </a:r>
                      <a:r>
                        <a:rPr kumimoji="0" lang="en-US" sz="2000" b="0" i="0" u="none" strike="noStrike" cap="none" normalizeH="0" baseline="0" dirty="0" err="1" smtClean="0">
                          <a:ln>
                            <a:noFill/>
                          </a:ln>
                          <a:solidFill>
                            <a:schemeClr val="tx1"/>
                          </a:solidFill>
                          <a:effectLst/>
                          <a:latin typeface="Times New Roman" pitchFamily="18" charset="0"/>
                        </a:rPr>
                        <a:t>Laba</a:t>
                      </a:r>
                      <a:r>
                        <a:rPr kumimoji="0" lang="en-US" sz="2000" b="0" i="0" u="none" strike="noStrike" cap="none" normalizeH="0" baseline="0" dirty="0" smtClean="0">
                          <a:ln>
                            <a:noFill/>
                          </a:ln>
                          <a:solidFill>
                            <a:schemeClr val="tx1"/>
                          </a:solidFill>
                          <a:effectLst/>
                          <a:latin typeface="Times New Roman" pitchFamily="18" charset="0"/>
                        </a:rPr>
                        <a:t> </a:t>
                      </a:r>
                      <a:r>
                        <a:rPr kumimoji="0" lang="en-US" sz="2000" b="0" i="0" u="none" strike="noStrike" cap="none" normalizeH="0" baseline="0" dirty="0" err="1" smtClean="0">
                          <a:ln>
                            <a:noFill/>
                          </a:ln>
                          <a:solidFill>
                            <a:schemeClr val="tx1"/>
                          </a:solidFill>
                          <a:effectLst/>
                          <a:latin typeface="Times New Roman" pitchFamily="18" charset="0"/>
                        </a:rPr>
                        <a:t>Kotor</a:t>
                      </a: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3921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4">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5">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Penyesuaian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Selisih</a:t>
                      </a:r>
                      <a:r>
                        <a:rPr kumimoji="0" lang="en-US" sz="2000" b="0" i="0" u="none" strike="noStrike" cap="none" normalizeH="0" baseline="0" dirty="0" smtClean="0">
                          <a:ln>
                            <a:noFill/>
                          </a:ln>
                          <a:solidFill>
                            <a:schemeClr val="tx1"/>
                          </a:solidFill>
                          <a:effectLst/>
                          <a:latin typeface="+mj-lt"/>
                        </a:rPr>
                        <a:t> BOP – </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Rugi</a:t>
                      </a:r>
                      <a:r>
                        <a:rPr kumimoji="0" lang="en-US" sz="2000" b="0" i="0" u="none" strike="noStrike" cap="none" normalizeH="0" baseline="0" dirty="0" smtClean="0">
                          <a:ln>
                            <a:noFill/>
                          </a:ln>
                          <a:solidFill>
                            <a:schemeClr val="tx1"/>
                          </a:solidFill>
                          <a:effectLst/>
                          <a:latin typeface="+mj-lt"/>
                        </a:rPr>
                        <a: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5">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 </a:t>
                      </a:r>
                      <a:r>
                        <a:rPr kumimoji="0" lang="en-US" sz="2000" b="0" i="0" u="none" strike="noStrike" cap="none" normalizeH="0" baseline="0" dirty="0" err="1" smtClean="0">
                          <a:ln>
                            <a:noFill/>
                          </a:ln>
                          <a:solidFill>
                            <a:schemeClr val="tx1"/>
                          </a:solidFill>
                          <a:effectLst/>
                          <a:latin typeface="+mj-lt"/>
                        </a:rPr>
                        <a:t>harga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pokok</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kotor</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setelah</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disesuaikan</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Operasi</a:t>
                      </a:r>
                      <a:r>
                        <a:rPr kumimoji="0" lang="en-US" sz="2000" b="0" i="0" u="none" strike="noStrike" cap="none" normalizeH="0" baseline="0" dirty="0" smtClean="0">
                          <a:ln>
                            <a:noFill/>
                          </a:ln>
                          <a:solidFill>
                            <a:schemeClr val="tx1"/>
                          </a:solidFill>
                          <a:effectLst/>
                          <a:latin typeface="+mj-lt"/>
                        </a:rPr>
                        <a: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pemasaran</a:t>
                      </a:r>
                      <a:endParaRPr kumimoji="0" lang="en-US" sz="2000" b="0" i="0" u="none" strike="noStrike" cap="none" normalizeH="0" baseline="0" dirty="0" smtClean="0">
                        <a:ln>
                          <a:noFill/>
                        </a:ln>
                        <a:solidFill>
                          <a:schemeClr val="tx1"/>
                        </a:solidFill>
                        <a:effectLst/>
                        <a:latin typeface="+mj-lt"/>
                      </a:endParaRP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administrasi</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umum</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 </a:t>
                      </a: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Operasi</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19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Laba bersih operasi</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XXX</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Profit margin (</a:t>
                      </a:r>
                      <a:r>
                        <a:rPr kumimoji="0" lang="en-US" sz="2000" b="0" i="0" u="none" strike="noStrike" cap="none" normalizeH="0" baseline="0" dirty="0" err="1" smtClean="0">
                          <a:ln>
                            <a:noFill/>
                          </a:ln>
                          <a:solidFill>
                            <a:schemeClr val="tx1"/>
                          </a:solidFill>
                          <a:effectLst/>
                          <a:latin typeface="+mj-lt"/>
                        </a:rPr>
                        <a:t>rasio</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bersih</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terhadap</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penjualan</a:t>
                      </a:r>
                      <a:r>
                        <a:rPr kumimoji="0" lang="en-US" sz="2000" b="0" i="0" u="none" strike="noStrike" cap="none" normalizeH="0" baseline="0" dirty="0" smtClean="0">
                          <a:ln>
                            <a:noFill/>
                          </a:ln>
                          <a:solidFill>
                            <a:schemeClr val="tx1"/>
                          </a:solidFill>
                          <a:effectLst/>
                          <a:latin typeface="+mj-lt"/>
                        </a:rPr>
                        <a: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
        <p:nvSpPr>
          <p:cNvPr id="23615" name="Text Box 198"/>
          <p:cNvSpPr txBox="1">
            <a:spLocks noChangeArrowheads="1"/>
          </p:cNvSpPr>
          <p:nvPr/>
        </p:nvSpPr>
        <p:spPr bwMode="auto">
          <a:xfrm>
            <a:off x="428596" y="285728"/>
            <a:ext cx="7000924" cy="523220"/>
          </a:xfrm>
          <a:prstGeom prst="rect">
            <a:avLst/>
          </a:prstGeom>
          <a:noFill/>
          <a:ln w="12700" cap="sq">
            <a:noFill/>
            <a:miter lim="800000"/>
            <a:headEnd type="none" w="sm" len="sm"/>
            <a:tailEnd type="none" w="sm" len="sm"/>
          </a:ln>
        </p:spPr>
        <p:txBody>
          <a:bodyPr wrap="square">
            <a:spAutoFit/>
          </a:bodyPr>
          <a:lstStyle/>
          <a:p>
            <a:pPr>
              <a:spcBef>
                <a:spcPct val="50000"/>
              </a:spcBef>
            </a:pPr>
            <a:r>
              <a:rPr lang="id-ID" sz="2800" b="1" dirty="0" smtClean="0">
                <a:latin typeface="+mj-lt"/>
              </a:rPr>
              <a:t>Tabel 6 – 2</a:t>
            </a:r>
            <a:r>
              <a:rPr lang="id-ID" sz="2800" dirty="0" smtClean="0">
                <a:latin typeface="+mj-lt"/>
              </a:rPr>
              <a:t> Laporan Profitabilitas Pesanan</a:t>
            </a:r>
            <a:r>
              <a:rPr lang="en-US" sz="2800" dirty="0" smtClean="0">
                <a:latin typeface="+mj-lt"/>
              </a:rPr>
              <a:t> </a:t>
            </a:r>
            <a:endParaRPr lang="en-US" sz="2800" dirty="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228600"/>
            <a:ext cx="6677044" cy="990600"/>
          </a:xfrm>
        </p:spPr>
        <p:txBody>
          <a:bodyPr>
            <a:normAutofit fontScale="90000"/>
          </a:bodyPr>
          <a:lstStyle/>
          <a:p>
            <a:pPr eaLnBrk="1" hangingPunct="1"/>
            <a:r>
              <a:rPr lang="en-GB" sz="3200" b="1" dirty="0" err="1" smtClean="0">
                <a:latin typeface="Calibri" pitchFamily="34" charset="0"/>
                <a:cs typeface="Calibri" pitchFamily="34" charset="0"/>
              </a:rPr>
              <a:t>Tujuan</a:t>
            </a:r>
            <a:r>
              <a:rPr lang="en-GB" sz="3200" b="1" dirty="0" smtClean="0">
                <a:latin typeface="Calibri" pitchFamily="34" charset="0"/>
                <a:cs typeface="Calibri" pitchFamily="34" charset="0"/>
              </a:rPr>
              <a:t> 3: </a:t>
            </a:r>
            <a:r>
              <a:rPr lang="en-GB" sz="3200" b="1" dirty="0" err="1" smtClean="0">
                <a:latin typeface="Calibri" pitchFamily="34" charset="0"/>
                <a:cs typeface="Calibri" pitchFamily="34" charset="0"/>
              </a:rPr>
              <a:t>Akuntansi</a:t>
            </a:r>
            <a:r>
              <a:rPr lang="en-GB" sz="3200" b="1" dirty="0" smtClean="0">
                <a:latin typeface="Calibri" pitchFamily="34" charset="0"/>
                <a:cs typeface="Calibri" pitchFamily="34" charset="0"/>
              </a:rPr>
              <a:t> </a:t>
            </a:r>
            <a:r>
              <a:rPr lang="en-GB" sz="3200" b="1" dirty="0" err="1" smtClean="0">
                <a:latin typeface="Calibri" pitchFamily="34" charset="0"/>
                <a:cs typeface="Calibri" pitchFamily="34" charset="0"/>
              </a:rPr>
              <a:t>Untuk</a:t>
            </a:r>
            <a:r>
              <a:rPr lang="en-GB" sz="3200" b="1" dirty="0" smtClean="0">
                <a:latin typeface="Calibri" pitchFamily="34" charset="0"/>
                <a:cs typeface="Calibri" pitchFamily="34" charset="0"/>
              </a:rPr>
              <a:t> </a:t>
            </a:r>
            <a:r>
              <a:rPr lang="en-GB" sz="3200" b="1" dirty="0" err="1" smtClean="0">
                <a:latin typeface="Calibri" pitchFamily="34" charset="0"/>
                <a:cs typeface="Calibri" pitchFamily="34" charset="0"/>
              </a:rPr>
              <a:t>Perhitungan</a:t>
            </a:r>
            <a:r>
              <a:rPr lang="en-GB" sz="3200" b="1" dirty="0" smtClean="0">
                <a:latin typeface="Calibri" pitchFamily="34" charset="0"/>
                <a:cs typeface="Calibri" pitchFamily="34" charset="0"/>
              </a:rPr>
              <a:t> </a:t>
            </a:r>
            <a:r>
              <a:rPr lang="id-ID" sz="3200" b="1" dirty="0" smtClean="0">
                <a:latin typeface="Calibri" pitchFamily="34" charset="0"/>
                <a:cs typeface="Calibri" pitchFamily="34" charset="0"/>
              </a:rPr>
              <a:t/>
            </a:r>
            <a:br>
              <a:rPr lang="id-ID" sz="3200" b="1" dirty="0" smtClean="0">
                <a:latin typeface="Calibri" pitchFamily="34" charset="0"/>
                <a:cs typeface="Calibri" pitchFamily="34" charset="0"/>
              </a:rPr>
            </a:br>
            <a:r>
              <a:rPr lang="id-ID" sz="3200" b="1" dirty="0" smtClean="0">
                <a:latin typeface="Calibri" pitchFamily="34" charset="0"/>
                <a:cs typeface="Calibri" pitchFamily="34" charset="0"/>
              </a:rPr>
              <a:t>                   </a:t>
            </a:r>
            <a:r>
              <a:rPr lang="en-GB" sz="3200" b="1" dirty="0" err="1" smtClean="0">
                <a:latin typeface="Calibri" pitchFamily="34" charset="0"/>
                <a:cs typeface="Calibri" pitchFamily="34" charset="0"/>
              </a:rPr>
              <a:t>Harga</a:t>
            </a:r>
            <a:r>
              <a:rPr lang="en-GB" sz="3200" b="1" dirty="0" smtClean="0">
                <a:latin typeface="Calibri" pitchFamily="34" charset="0"/>
                <a:cs typeface="Calibri" pitchFamily="34" charset="0"/>
              </a:rPr>
              <a:t> </a:t>
            </a:r>
            <a:r>
              <a:rPr lang="en-GB" sz="3200" b="1" dirty="0" err="1" smtClean="0">
                <a:latin typeface="Calibri" pitchFamily="34" charset="0"/>
                <a:cs typeface="Calibri" pitchFamily="34" charset="0"/>
              </a:rPr>
              <a:t>Pokok</a:t>
            </a:r>
            <a:r>
              <a:rPr lang="en-GB" sz="3200" b="1" dirty="0" smtClean="0">
                <a:latin typeface="Calibri" pitchFamily="34" charset="0"/>
                <a:cs typeface="Calibri" pitchFamily="34" charset="0"/>
              </a:rPr>
              <a:t> </a:t>
            </a:r>
            <a:r>
              <a:rPr lang="en-GB" sz="3200" b="1" dirty="0" err="1" smtClean="0">
                <a:latin typeface="Calibri" pitchFamily="34" charset="0"/>
                <a:cs typeface="Calibri" pitchFamily="34" charset="0"/>
              </a:rPr>
              <a:t>Pesanan</a:t>
            </a:r>
            <a:endParaRPr lang="en-US" sz="4000" b="1" dirty="0" smtClean="0">
              <a:latin typeface="Calibri" pitchFamily="34" charset="0"/>
              <a:cs typeface="Calibri" pitchFamily="34" charset="0"/>
            </a:endParaRPr>
          </a:p>
        </p:txBody>
      </p:sp>
      <p:sp>
        <p:nvSpPr>
          <p:cNvPr id="24579" name="Rectangle 3"/>
          <p:cNvSpPr>
            <a:spLocks noGrp="1" noChangeArrowheads="1"/>
          </p:cNvSpPr>
          <p:nvPr>
            <p:ph idx="1"/>
          </p:nvPr>
        </p:nvSpPr>
        <p:spPr/>
        <p:txBody>
          <a:bodyPr>
            <a:normAutofit lnSpcReduction="10000"/>
          </a:bodyPr>
          <a:lstStyle/>
          <a:p>
            <a:pPr eaLnBrk="1" hangingPunct="1">
              <a:buFont typeface="Wingdings 2" pitchFamily="18" charset="2"/>
              <a:buNone/>
            </a:pPr>
            <a:r>
              <a:rPr lang="id-ID" sz="2800" b="1" dirty="0" smtClean="0">
                <a:latin typeface="+mj-lt"/>
                <a:cs typeface="Calibri" pitchFamily="34" charset="0"/>
              </a:rPr>
              <a:t>Contoh Soal 1 – PT Minang Pesona Perabot</a:t>
            </a:r>
          </a:p>
          <a:p>
            <a:pPr eaLnBrk="1" hangingPunct="1">
              <a:buFont typeface="Wingdings 2" pitchFamily="18" charset="2"/>
              <a:buNone/>
            </a:pPr>
            <a:endParaRPr lang="id-ID" sz="1800" dirty="0" smtClean="0">
              <a:latin typeface="+mj-lt"/>
              <a:cs typeface="Calibri" pitchFamily="34" charset="0"/>
            </a:endParaRPr>
          </a:p>
          <a:p>
            <a:pPr eaLnBrk="1" hangingPunct="1">
              <a:buFont typeface="Wingdings 2" pitchFamily="18" charset="2"/>
              <a:buNone/>
            </a:pPr>
            <a:r>
              <a:rPr lang="id-ID" sz="1800" dirty="0" smtClean="0">
                <a:latin typeface="+mj-lt"/>
                <a:cs typeface="Calibri" pitchFamily="34" charset="0"/>
              </a:rPr>
              <a:t>	</a:t>
            </a:r>
            <a:r>
              <a:rPr lang="id-ID" sz="2400" dirty="0" smtClean="0">
                <a:latin typeface="+mj-lt"/>
                <a:cs typeface="Calibri" pitchFamily="34" charset="0"/>
              </a:rPr>
              <a:t>Pesanan Kursi Tamu (Pesanan No. 505) sebanyak 500 unit  belum selesai sampai dengan akhir bulan Oktober 2016. Pesanan ini dijual dengan harga Rp 150.000 per unit. Pesanan ini sudah menyerap biaya produksi sebagai berikut: </a:t>
            </a:r>
            <a:endParaRPr lang="en-US" sz="2400" dirty="0" smtClean="0">
              <a:latin typeface="+mj-lt"/>
              <a:cs typeface="Calibri" pitchFamily="34" charset="0"/>
            </a:endParaRPr>
          </a:p>
          <a:p>
            <a:pPr eaLnBrk="1" hangingPunct="1">
              <a:buFont typeface="Wingdings 2" pitchFamily="18" charset="2"/>
              <a:buNone/>
            </a:pPr>
            <a:endParaRPr lang="en-US" sz="1800" dirty="0" smtClean="0">
              <a:latin typeface="+mj-lt"/>
              <a:cs typeface="Calibri" pitchFamily="34" charset="0"/>
            </a:endParaRPr>
          </a:p>
          <a:p>
            <a:pPr lvl="1" eaLnBrk="1" hangingPunct="1">
              <a:buFont typeface="Wingdings 2" pitchFamily="18" charset="2"/>
              <a:buNone/>
            </a:pPr>
            <a:r>
              <a:rPr lang="id-ID" sz="2400" dirty="0" smtClean="0">
                <a:latin typeface="+mj-lt"/>
                <a:cs typeface="Calibri" pitchFamily="34" charset="0"/>
              </a:rPr>
              <a:t>Biaya bahan baku langsung 		Rp 16.000.000</a:t>
            </a:r>
            <a:endParaRPr lang="en-US" sz="2400" dirty="0" smtClean="0">
              <a:latin typeface="+mj-lt"/>
              <a:cs typeface="Calibri" pitchFamily="34" charset="0"/>
            </a:endParaRPr>
          </a:p>
          <a:p>
            <a:pPr lvl="1" eaLnBrk="1" hangingPunct="1">
              <a:buFont typeface="Wingdings 2" pitchFamily="18" charset="2"/>
              <a:buNone/>
            </a:pPr>
            <a:r>
              <a:rPr lang="id-ID" sz="2400" dirty="0" smtClean="0">
                <a:latin typeface="+mj-lt"/>
                <a:cs typeface="Calibri" pitchFamily="34" charset="0"/>
              </a:rPr>
              <a:t>Biaya tenaga kerja langsung  		  “  24.000.000 </a:t>
            </a:r>
            <a:endParaRPr lang="en-US" sz="2400" dirty="0" smtClean="0">
              <a:latin typeface="+mj-lt"/>
              <a:cs typeface="Calibri" pitchFamily="34" charset="0"/>
            </a:endParaRPr>
          </a:p>
          <a:p>
            <a:pPr lvl="1" eaLnBrk="1" hangingPunct="1">
              <a:buFont typeface="Wingdings 2" pitchFamily="18" charset="2"/>
              <a:buNone/>
            </a:pPr>
            <a:r>
              <a:rPr lang="id-ID" sz="2400" dirty="0" smtClean="0">
                <a:latin typeface="+mj-lt"/>
                <a:cs typeface="Calibri" pitchFamily="34" charset="0"/>
              </a:rPr>
              <a:t>Biaya overhead pabrik	 		  </a:t>
            </a:r>
            <a:r>
              <a:rPr lang="id-ID" sz="2400" u="sng" dirty="0" smtClean="0">
                <a:latin typeface="+mj-lt"/>
                <a:cs typeface="Calibri" pitchFamily="34" charset="0"/>
              </a:rPr>
              <a:t>“  12.000.000</a:t>
            </a:r>
            <a:endParaRPr lang="en-US" sz="2400" dirty="0" smtClean="0">
              <a:latin typeface="+mj-lt"/>
              <a:cs typeface="Calibri" pitchFamily="34" charset="0"/>
            </a:endParaRPr>
          </a:p>
          <a:p>
            <a:pPr lvl="1" eaLnBrk="1" hangingPunct="1">
              <a:buFont typeface="Wingdings 2" pitchFamily="18" charset="2"/>
              <a:buNone/>
            </a:pPr>
            <a:r>
              <a:rPr lang="id-ID" sz="2400" dirty="0" smtClean="0">
                <a:latin typeface="+mj-lt"/>
                <a:cs typeface="Calibri" pitchFamily="34" charset="0"/>
              </a:rPr>
              <a:t>Total					Rp</a:t>
            </a:r>
            <a:r>
              <a:rPr lang="id-ID" sz="2400" u="sng" dirty="0" smtClean="0">
                <a:latin typeface="+mj-lt"/>
                <a:cs typeface="Calibri" pitchFamily="34" charset="0"/>
              </a:rPr>
              <a:t> 52.000.000</a:t>
            </a:r>
            <a:endParaRPr lang="en-US" sz="2400" dirty="0" smtClean="0">
              <a:latin typeface="+mj-lt"/>
              <a:cs typeface="Calibri" pitchFamily="34" charset="0"/>
            </a:endParaRPr>
          </a:p>
          <a:p>
            <a:pPr eaLnBrk="1" hangingPunct="1">
              <a:buFont typeface="Wingdings" pitchFamily="2" charset="2"/>
              <a:buNone/>
            </a:pPr>
            <a:endParaRPr lang="en-US" sz="18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500034" y="1714488"/>
            <a:ext cx="8153400" cy="4525963"/>
          </a:xfrm>
        </p:spPr>
        <p:txBody>
          <a:bodyPr>
            <a:normAutofit fontScale="92500"/>
          </a:bodyPr>
          <a:lstStyle/>
          <a:p>
            <a:pPr eaLnBrk="1" hangingPunct="1">
              <a:buFont typeface="Wingdings 2" pitchFamily="18" charset="2"/>
              <a:buNone/>
            </a:pPr>
            <a:r>
              <a:rPr lang="id-ID" sz="2400" dirty="0" smtClean="0">
                <a:latin typeface="Calibri" pitchFamily="34" charset="0"/>
                <a:cs typeface="Calibri" pitchFamily="34" charset="0"/>
              </a:rPr>
              <a:t>	</a:t>
            </a:r>
            <a:r>
              <a:rPr lang="id-ID" sz="2800" dirty="0" smtClean="0">
                <a:latin typeface="+mj-lt"/>
                <a:cs typeface="Calibri" pitchFamily="34" charset="0"/>
              </a:rPr>
              <a:t>BOP dibebankan ke pesanan berdasarkan jam kerja langsung dengan tarif  Rp 5.000 per jam. </a:t>
            </a:r>
          </a:p>
          <a:p>
            <a:pPr eaLnBrk="1" hangingPunct="1">
              <a:buFont typeface="Wingdings 2" pitchFamily="18" charset="2"/>
              <a:buNone/>
            </a:pPr>
            <a:r>
              <a:rPr lang="id-ID" sz="2800" dirty="0" smtClean="0">
                <a:latin typeface="+mj-lt"/>
                <a:cs typeface="Calibri" pitchFamily="34" charset="0"/>
              </a:rPr>
              <a:t>	</a:t>
            </a:r>
          </a:p>
          <a:p>
            <a:pPr eaLnBrk="1" hangingPunct="1">
              <a:buFont typeface="Wingdings 2" pitchFamily="18" charset="2"/>
              <a:buNone/>
            </a:pPr>
            <a:r>
              <a:rPr lang="id-ID" sz="2800" dirty="0" smtClean="0">
                <a:latin typeface="+mj-lt"/>
                <a:cs typeface="Calibri" pitchFamily="34" charset="0"/>
              </a:rPr>
              <a:t>	Pesanan yang diterima dalam bulan November 2016:</a:t>
            </a:r>
            <a:endParaRPr lang="en-US" sz="28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a:t>
            </a:r>
            <a:endParaRPr lang="en-US" sz="24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Pesanan No.   Nama Produk  Kuantitas	Harga Jual Per Unit</a:t>
            </a:r>
            <a:endParaRPr lang="en-US" sz="24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a:t>
            </a:r>
            <a:endParaRPr lang="en-US" sz="24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506	     Kursi Makan     400 unit	Rp 100.000</a:t>
            </a:r>
            <a:endParaRPr lang="en-US" sz="24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507	     Meja Hias	      100 unit	Rp 400.000</a:t>
            </a:r>
            <a:endParaRPr lang="en-US" sz="2400" dirty="0" smtClean="0">
              <a:latin typeface="+mj-lt"/>
              <a:cs typeface="Calibri" pitchFamily="34" charset="0"/>
            </a:endParaRPr>
          </a:p>
          <a:p>
            <a:pPr eaLnBrk="1" hangingPunct="1">
              <a:buFont typeface="Wingdings 2" pitchFamily="18" charset="2"/>
              <a:buNone/>
            </a:pPr>
            <a:r>
              <a:rPr lang="id-ID" sz="2400" dirty="0" smtClean="0">
                <a:latin typeface="+mj-lt"/>
                <a:cs typeface="Calibri" pitchFamily="34" charset="0"/>
              </a:rPr>
              <a:t>	     508	     Ranjang 	      200 unit	Rp 300.000</a:t>
            </a:r>
            <a:endParaRPr lang="en-US" sz="2400" dirty="0" smtClean="0">
              <a:latin typeface="+mj-lt"/>
              <a:cs typeface="Calibri" pitchFamily="34" charset="0"/>
            </a:endParaRPr>
          </a:p>
          <a:p>
            <a:pPr eaLnBrk="1" hangingPunct="1">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357158" y="1928802"/>
            <a:ext cx="8396316" cy="4714908"/>
          </a:xfrm>
          <a:solidFill>
            <a:schemeClr val="accent4">
              <a:lumMod val="20000"/>
              <a:lumOff val="80000"/>
            </a:schemeClr>
          </a:solidFill>
        </p:spPr>
        <p:txBody>
          <a:bodyPr>
            <a:normAutofit/>
          </a:bodyPr>
          <a:lstStyle/>
          <a:p>
            <a:pPr eaLnBrk="1" hangingPunct="1">
              <a:lnSpc>
                <a:spcPct val="80000"/>
              </a:lnSpc>
              <a:buFont typeface="Wingdings" pitchFamily="2" charset="2"/>
              <a:buNone/>
              <a:defRPr/>
            </a:pPr>
            <a:r>
              <a:rPr lang="en-US" sz="2400" dirty="0" smtClean="0">
                <a:latin typeface="+mj-lt"/>
              </a:rPr>
              <a:t>1. </a:t>
            </a:r>
            <a:r>
              <a:rPr lang="id-ID" sz="2400" dirty="0" smtClean="0">
                <a:latin typeface="+mj-lt"/>
              </a:rPr>
              <a:t>Mencatat pembelian bahan baku langsung Rp 60.000.000</a:t>
            </a:r>
            <a:endParaRPr lang="id-ID" sz="2400" i="1" dirty="0" smtClean="0">
              <a:latin typeface="+mj-lt"/>
            </a:endParaRPr>
          </a:p>
          <a:p>
            <a:pPr eaLnBrk="1" hangingPunct="1">
              <a:lnSpc>
                <a:spcPct val="80000"/>
              </a:lnSpc>
              <a:buFont typeface="Wingdings" pitchFamily="2" charset="2"/>
              <a:buNone/>
              <a:defRPr/>
            </a:pPr>
            <a:r>
              <a:rPr lang="en-US" sz="2400" i="1" dirty="0" smtClean="0">
                <a:latin typeface="+mj-lt"/>
              </a:rPr>
              <a:t>	</a:t>
            </a:r>
            <a:r>
              <a:rPr lang="id-ID" sz="2400" i="1" dirty="0" smtClean="0">
                <a:latin typeface="+mj-lt"/>
              </a:rPr>
              <a:t>Persediaan Bahan Baku Langsung	60.000.000</a:t>
            </a:r>
          </a:p>
          <a:p>
            <a:pPr eaLnBrk="1" hangingPunct="1">
              <a:lnSpc>
                <a:spcPct val="80000"/>
              </a:lnSpc>
              <a:buFont typeface="Wingdings" pitchFamily="2" charset="2"/>
              <a:buNone/>
              <a:defRPr/>
            </a:pPr>
            <a:r>
              <a:rPr lang="id-ID" sz="2400" i="1" dirty="0" smtClean="0">
                <a:latin typeface="+mj-lt"/>
              </a:rPr>
              <a:t>	</a:t>
            </a:r>
            <a:r>
              <a:rPr lang="en-US" sz="2400" i="1" dirty="0" smtClean="0">
                <a:latin typeface="+mj-lt"/>
              </a:rPr>
              <a:t>	</a:t>
            </a:r>
            <a:r>
              <a:rPr lang="id-ID" i="1" dirty="0" smtClean="0">
                <a:latin typeface="+mj-lt"/>
              </a:rPr>
              <a:t>U</a:t>
            </a:r>
            <a:r>
              <a:rPr lang="id-ID" sz="2400" i="1" dirty="0" smtClean="0">
                <a:latin typeface="+mj-lt"/>
              </a:rPr>
              <a:t>tang Dagang			                  60.000.000</a:t>
            </a:r>
          </a:p>
          <a:p>
            <a:pPr eaLnBrk="1" hangingPunct="1">
              <a:lnSpc>
                <a:spcPct val="80000"/>
              </a:lnSpc>
              <a:buFont typeface="Wingdings" pitchFamily="2" charset="2"/>
              <a:buNone/>
              <a:defRPr/>
            </a:pPr>
            <a:endParaRPr lang="id-ID" sz="2400" dirty="0" smtClean="0">
              <a:latin typeface="+mj-lt"/>
            </a:endParaRPr>
          </a:p>
          <a:p>
            <a:pPr eaLnBrk="1" hangingPunct="1">
              <a:lnSpc>
                <a:spcPct val="80000"/>
              </a:lnSpc>
              <a:buFont typeface="Wingdings" pitchFamily="2" charset="2"/>
              <a:buNone/>
              <a:defRPr/>
            </a:pPr>
            <a:r>
              <a:rPr lang="en-US" sz="2400" dirty="0" smtClean="0">
                <a:latin typeface="+mj-lt"/>
              </a:rPr>
              <a:t>2. </a:t>
            </a:r>
            <a:r>
              <a:rPr lang="id-ID" sz="2400" dirty="0" smtClean="0">
                <a:latin typeface="+mj-lt"/>
              </a:rPr>
              <a:t>Mencatat pemakaian bahan baku langsung sebesar Rp 50.000.000.</a:t>
            </a:r>
            <a:endParaRPr lang="id-ID" sz="2400" i="1" dirty="0" smtClean="0">
              <a:latin typeface="+mj-lt"/>
            </a:endParaRPr>
          </a:p>
          <a:p>
            <a:pPr eaLnBrk="1" hangingPunct="1">
              <a:lnSpc>
                <a:spcPct val="80000"/>
              </a:lnSpc>
              <a:buFont typeface="Wingdings" pitchFamily="2" charset="2"/>
              <a:buNone/>
              <a:defRPr/>
            </a:pPr>
            <a:r>
              <a:rPr lang="en-US" sz="2400" i="1" dirty="0" smtClean="0">
                <a:latin typeface="+mj-lt"/>
              </a:rPr>
              <a:t>	</a:t>
            </a:r>
            <a:r>
              <a:rPr lang="id-ID" sz="2400" i="1" dirty="0" smtClean="0">
                <a:latin typeface="+mj-lt"/>
              </a:rPr>
              <a:t>Persediaan B</a:t>
            </a:r>
            <a:r>
              <a:rPr lang="en-US" sz="2400" i="1" dirty="0" smtClean="0">
                <a:latin typeface="+mj-lt"/>
              </a:rPr>
              <a:t>DP</a:t>
            </a:r>
            <a:r>
              <a:rPr lang="id-ID" sz="2400" i="1" dirty="0" smtClean="0">
                <a:latin typeface="+mj-lt"/>
              </a:rPr>
              <a:t>		</a:t>
            </a:r>
            <a:r>
              <a:rPr lang="id-ID" i="1" dirty="0" smtClean="0">
                <a:latin typeface="+mj-lt"/>
              </a:rPr>
              <a:t>            </a:t>
            </a:r>
            <a:r>
              <a:rPr lang="id-ID" sz="2400" i="1" dirty="0" smtClean="0">
                <a:latin typeface="+mj-lt"/>
              </a:rPr>
              <a:t>50.000.000</a:t>
            </a:r>
          </a:p>
          <a:p>
            <a:pPr eaLnBrk="1" hangingPunct="1">
              <a:lnSpc>
                <a:spcPct val="80000"/>
              </a:lnSpc>
              <a:buFont typeface="Wingdings" pitchFamily="2" charset="2"/>
              <a:buNone/>
              <a:defRPr/>
            </a:pPr>
            <a:r>
              <a:rPr lang="id-ID" sz="2400" i="1" dirty="0" smtClean="0">
                <a:latin typeface="+mj-lt"/>
              </a:rPr>
              <a:t>	</a:t>
            </a:r>
            <a:r>
              <a:rPr lang="en-US" sz="2400" i="1" dirty="0" smtClean="0">
                <a:latin typeface="+mj-lt"/>
              </a:rPr>
              <a:t>	</a:t>
            </a:r>
            <a:r>
              <a:rPr lang="id-ID" sz="2400" i="1" dirty="0" smtClean="0">
                <a:latin typeface="+mj-lt"/>
              </a:rPr>
              <a:t>Persediaan Bahan Baku Langsung</a:t>
            </a:r>
            <a:r>
              <a:rPr lang="en-US" sz="2400" i="1" dirty="0" smtClean="0">
                <a:latin typeface="+mj-lt"/>
              </a:rPr>
              <a:t>         </a:t>
            </a:r>
            <a:r>
              <a:rPr lang="id-ID" sz="2400" i="1" dirty="0" smtClean="0">
                <a:latin typeface="+mj-lt"/>
              </a:rPr>
              <a:t> </a:t>
            </a:r>
            <a:r>
              <a:rPr lang="en-US" sz="2400" i="1" dirty="0" smtClean="0">
                <a:latin typeface="+mj-lt"/>
              </a:rPr>
              <a:t> </a:t>
            </a:r>
            <a:r>
              <a:rPr lang="id-ID" sz="2400" i="1" dirty="0" smtClean="0">
                <a:latin typeface="+mj-lt"/>
              </a:rPr>
              <a:t>         50.000.000</a:t>
            </a:r>
            <a:endParaRPr lang="id-ID" sz="2400" dirty="0" smtClean="0">
              <a:latin typeface="+mj-lt"/>
            </a:endParaRPr>
          </a:p>
          <a:p>
            <a:pPr eaLnBrk="1" hangingPunct="1">
              <a:lnSpc>
                <a:spcPct val="80000"/>
              </a:lnSpc>
              <a:buFont typeface="Wingdings" pitchFamily="2" charset="2"/>
              <a:buNone/>
              <a:defRPr/>
            </a:pPr>
            <a:endParaRPr lang="id-ID" sz="2400" dirty="0" smtClean="0">
              <a:latin typeface="+mj-lt"/>
            </a:endParaRPr>
          </a:p>
          <a:p>
            <a:pPr eaLnBrk="1" hangingPunct="1">
              <a:lnSpc>
                <a:spcPct val="80000"/>
              </a:lnSpc>
              <a:buFont typeface="Wingdings" pitchFamily="2" charset="2"/>
              <a:buNone/>
              <a:defRPr/>
            </a:pPr>
            <a:r>
              <a:rPr lang="en-US" sz="2400" dirty="0" smtClean="0">
                <a:latin typeface="+mj-lt"/>
              </a:rPr>
              <a:t>	</a:t>
            </a:r>
            <a:r>
              <a:rPr lang="id-ID" sz="1800" dirty="0" smtClean="0">
                <a:latin typeface="+mj-lt"/>
                <a:cs typeface="Calibri" pitchFamily="34" charset="0"/>
              </a:rPr>
              <a:t>Kursi Tamu     20% x Rp 50.000.000 =   Rp10.000.000</a:t>
            </a:r>
          </a:p>
          <a:p>
            <a:pPr eaLnBrk="1" hangingPunct="1">
              <a:lnSpc>
                <a:spcPct val="80000"/>
              </a:lnSpc>
              <a:buFont typeface="Wingdings" pitchFamily="2" charset="2"/>
              <a:buNone/>
              <a:defRPr/>
            </a:pPr>
            <a:r>
              <a:rPr lang="en-US" sz="1800" dirty="0" smtClean="0">
                <a:latin typeface="+mj-lt"/>
                <a:cs typeface="Calibri" pitchFamily="34" charset="0"/>
              </a:rPr>
              <a:t>	</a:t>
            </a:r>
            <a:r>
              <a:rPr lang="id-ID" sz="1800" dirty="0" smtClean="0">
                <a:latin typeface="+mj-lt"/>
                <a:cs typeface="Calibri" pitchFamily="34" charset="0"/>
              </a:rPr>
              <a:t>Kursi Makan   40% x Rp 50.000.000 =  Rp20.000.000</a:t>
            </a:r>
          </a:p>
          <a:p>
            <a:pPr eaLnBrk="1" hangingPunct="1">
              <a:lnSpc>
                <a:spcPct val="80000"/>
              </a:lnSpc>
              <a:buFont typeface="Wingdings" pitchFamily="2" charset="2"/>
              <a:buNone/>
              <a:defRPr/>
            </a:pPr>
            <a:r>
              <a:rPr lang="en-US" sz="1800" dirty="0" smtClean="0">
                <a:latin typeface="+mj-lt"/>
                <a:cs typeface="Calibri" pitchFamily="34" charset="0"/>
              </a:rPr>
              <a:t>	</a:t>
            </a:r>
            <a:r>
              <a:rPr lang="id-ID" sz="1800" dirty="0" smtClean="0">
                <a:latin typeface="+mj-lt"/>
                <a:cs typeface="Calibri" pitchFamily="34" charset="0"/>
              </a:rPr>
              <a:t>Meja Hias      30% x Rp 50.000.000 =  Rp15.000.000</a:t>
            </a:r>
          </a:p>
          <a:p>
            <a:pPr eaLnBrk="1" hangingPunct="1">
              <a:lnSpc>
                <a:spcPct val="80000"/>
              </a:lnSpc>
              <a:buFont typeface="Wingdings" pitchFamily="2" charset="2"/>
              <a:buNone/>
              <a:defRPr/>
            </a:pPr>
            <a:r>
              <a:rPr lang="en-US" sz="1800" dirty="0" smtClean="0">
                <a:latin typeface="+mj-lt"/>
                <a:cs typeface="Calibri" pitchFamily="34" charset="0"/>
              </a:rPr>
              <a:t>	</a:t>
            </a:r>
            <a:r>
              <a:rPr lang="id-ID" sz="1800" dirty="0" smtClean="0">
                <a:latin typeface="+mj-lt"/>
                <a:cs typeface="Calibri" pitchFamily="34" charset="0"/>
              </a:rPr>
              <a:t>Ranjang         10% x Rp 50.000.000 =  Rp5.000.000</a:t>
            </a:r>
            <a:endParaRPr lang="en-US" sz="1800" dirty="0" smtClean="0">
              <a:latin typeface="+mj-lt"/>
              <a:cs typeface="Calibri" pitchFamily="34" charset="0"/>
            </a:endParaRPr>
          </a:p>
        </p:txBody>
      </p:sp>
      <p:sp>
        <p:nvSpPr>
          <p:cNvPr id="3" name="TextBox 2"/>
          <p:cNvSpPr txBox="1"/>
          <p:nvPr/>
        </p:nvSpPr>
        <p:spPr>
          <a:xfrm>
            <a:off x="428596" y="642918"/>
            <a:ext cx="5643602" cy="584775"/>
          </a:xfrm>
          <a:prstGeom prst="rect">
            <a:avLst/>
          </a:prstGeom>
          <a:noFill/>
        </p:spPr>
        <p:txBody>
          <a:bodyPr wrap="square" rtlCol="0">
            <a:spAutoFit/>
          </a:bodyPr>
          <a:lstStyle/>
          <a:p>
            <a:r>
              <a:rPr lang="id-ID" sz="3200" b="1" i="1" dirty="0" smtClean="0"/>
              <a:t>a. Ayat Jurnal</a:t>
            </a:r>
          </a:p>
        </p:txBody>
      </p:sp>
      <p:sp>
        <p:nvSpPr>
          <p:cNvPr id="4" name="TextBox 3"/>
          <p:cNvSpPr txBox="1"/>
          <p:nvPr/>
        </p:nvSpPr>
        <p:spPr>
          <a:xfrm>
            <a:off x="428596" y="1500174"/>
            <a:ext cx="4714908" cy="523220"/>
          </a:xfrm>
          <a:prstGeom prst="rect">
            <a:avLst/>
          </a:prstGeom>
          <a:noFill/>
        </p:spPr>
        <p:txBody>
          <a:bodyPr wrap="square" rtlCol="0">
            <a:spAutoFit/>
          </a:bodyPr>
          <a:lstStyle/>
          <a:p>
            <a:r>
              <a:rPr lang="id-ID" sz="2800" b="1" i="1" dirty="0" smtClean="0"/>
              <a:t>Bahan Baku Langsung</a:t>
            </a:r>
            <a:endParaRPr lang="id-ID"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285720" y="1857365"/>
            <a:ext cx="8234392" cy="4643470"/>
          </a:xfrm>
          <a:solidFill>
            <a:schemeClr val="accent4">
              <a:lumMod val="20000"/>
              <a:lumOff val="80000"/>
            </a:schemeClr>
          </a:solidFill>
        </p:spPr>
        <p:txBody>
          <a:bodyPr>
            <a:normAutofit/>
          </a:bodyPr>
          <a:lstStyle/>
          <a:p>
            <a:pPr eaLnBrk="1" hangingPunct="1">
              <a:lnSpc>
                <a:spcPct val="90000"/>
              </a:lnSpc>
              <a:buFont typeface="Wingdings" pitchFamily="2" charset="2"/>
              <a:buNone/>
            </a:pPr>
            <a:r>
              <a:rPr lang="en-US" sz="2400" dirty="0" smtClean="0">
                <a:latin typeface="+mj-lt"/>
              </a:rPr>
              <a:t>3. </a:t>
            </a:r>
            <a:r>
              <a:rPr lang="id-ID" sz="2400" dirty="0" smtClean="0">
                <a:latin typeface="+mj-lt"/>
              </a:rPr>
              <a:t>Mencatat upah yang terutang</a:t>
            </a:r>
            <a:endParaRPr lang="id-ID" sz="2400" i="1" dirty="0" smtClean="0">
              <a:latin typeface="+mj-lt"/>
            </a:endParaRPr>
          </a:p>
          <a:p>
            <a:pPr eaLnBrk="1" hangingPunct="1">
              <a:lnSpc>
                <a:spcPct val="90000"/>
              </a:lnSpc>
              <a:buFont typeface="Wingdings" pitchFamily="2" charset="2"/>
              <a:buNone/>
            </a:pPr>
            <a:r>
              <a:rPr lang="en-US" sz="2400" i="1" dirty="0" smtClean="0">
                <a:latin typeface="+mj-lt"/>
              </a:rPr>
              <a:t>	</a:t>
            </a:r>
            <a:r>
              <a:rPr lang="id-ID" sz="2400" i="1" dirty="0" smtClean="0">
                <a:latin typeface="+mj-lt"/>
              </a:rPr>
              <a:t>Biaya Gaji dan Upah                      20.000.000</a:t>
            </a:r>
          </a:p>
          <a:p>
            <a:pPr eaLnBrk="1" hangingPunct="1">
              <a:lnSpc>
                <a:spcPct val="90000"/>
              </a:lnSpc>
              <a:buFont typeface="Wingdings" pitchFamily="2" charset="2"/>
              <a:buNone/>
            </a:pPr>
            <a:r>
              <a:rPr lang="id-ID" sz="2400" i="1" dirty="0" smtClean="0">
                <a:latin typeface="+mj-lt"/>
              </a:rPr>
              <a:t>	</a:t>
            </a:r>
            <a:r>
              <a:rPr lang="en-US" sz="2400" i="1" dirty="0" smtClean="0">
                <a:latin typeface="+mj-lt"/>
              </a:rPr>
              <a:t>	</a:t>
            </a:r>
            <a:r>
              <a:rPr lang="id-ID" i="1" dirty="0" smtClean="0">
                <a:latin typeface="+mj-lt"/>
              </a:rPr>
              <a:t>U</a:t>
            </a:r>
            <a:r>
              <a:rPr lang="id-ID" sz="2400" i="1" dirty="0" smtClean="0">
                <a:latin typeface="+mj-lt"/>
              </a:rPr>
              <a:t>tang– PPh 21  		                        1.000.000</a:t>
            </a:r>
          </a:p>
          <a:p>
            <a:pPr eaLnBrk="1" hangingPunct="1">
              <a:lnSpc>
                <a:spcPct val="90000"/>
              </a:lnSpc>
              <a:buFont typeface="Wingdings" pitchFamily="2" charset="2"/>
              <a:buNone/>
            </a:pPr>
            <a:r>
              <a:rPr lang="id-ID" sz="2400" i="1" dirty="0" smtClean="0">
                <a:latin typeface="+mj-lt"/>
              </a:rPr>
              <a:t>	</a:t>
            </a:r>
            <a:r>
              <a:rPr lang="en-US" sz="2400" i="1" dirty="0" smtClean="0">
                <a:latin typeface="+mj-lt"/>
              </a:rPr>
              <a:t>	</a:t>
            </a:r>
            <a:r>
              <a:rPr lang="id-ID" i="1" dirty="0" smtClean="0">
                <a:latin typeface="+mj-lt"/>
              </a:rPr>
              <a:t>U</a:t>
            </a:r>
            <a:r>
              <a:rPr lang="id-ID" sz="2400" i="1" dirty="0" smtClean="0">
                <a:latin typeface="+mj-lt"/>
              </a:rPr>
              <a:t>tang Gaji dan Upah		        	</a:t>
            </a:r>
            <a:r>
              <a:rPr lang="id-ID" i="1" dirty="0" smtClean="0">
                <a:latin typeface="+mj-lt"/>
              </a:rPr>
              <a:t>          </a:t>
            </a:r>
            <a:r>
              <a:rPr lang="id-ID" sz="2400" i="1" dirty="0" smtClean="0">
                <a:latin typeface="+mj-lt"/>
              </a:rPr>
              <a:t> 19.000.000</a:t>
            </a:r>
            <a:endParaRPr lang="id-ID" sz="2400" dirty="0" smtClean="0">
              <a:latin typeface="+mj-lt"/>
            </a:endParaRPr>
          </a:p>
          <a:p>
            <a:pPr eaLnBrk="1" hangingPunct="1">
              <a:lnSpc>
                <a:spcPct val="90000"/>
              </a:lnSpc>
              <a:buFont typeface="Wingdings" pitchFamily="2" charset="2"/>
              <a:buNone/>
            </a:pPr>
            <a:r>
              <a:rPr lang="id-ID" sz="1800" dirty="0" smtClean="0">
                <a:latin typeface="+mj-lt"/>
                <a:cs typeface="Calibri" pitchFamily="34" charset="0"/>
              </a:rPr>
              <a:t>Perhitungan:</a:t>
            </a:r>
          </a:p>
          <a:p>
            <a:pPr eaLnBrk="1" hangingPunct="1">
              <a:lnSpc>
                <a:spcPct val="90000"/>
              </a:lnSpc>
              <a:buFont typeface="Wingdings" pitchFamily="2" charset="2"/>
              <a:buNone/>
            </a:pPr>
            <a:r>
              <a:rPr lang="id-ID" sz="1800" dirty="0" smtClean="0">
                <a:latin typeface="+mj-lt"/>
                <a:cs typeface="Calibri" pitchFamily="34" charset="0"/>
              </a:rPr>
              <a:t>Upah langsung: 2.000 jam x Rp 10.000		Rp20.000.000</a:t>
            </a:r>
          </a:p>
          <a:p>
            <a:pPr eaLnBrk="1" hangingPunct="1">
              <a:lnSpc>
                <a:spcPct val="90000"/>
              </a:lnSpc>
              <a:buFont typeface="Wingdings" pitchFamily="2" charset="2"/>
              <a:buNone/>
            </a:pPr>
            <a:r>
              <a:rPr lang="id-ID" sz="1800" dirty="0" smtClean="0">
                <a:latin typeface="+mj-lt"/>
                <a:cs typeface="Calibri" pitchFamily="34" charset="0"/>
              </a:rPr>
              <a:t>PPh 21: 5% x Rp 20.000.000			     </a:t>
            </a:r>
            <a:r>
              <a:rPr lang="id-ID" sz="1800" u="sng" dirty="0" smtClean="0">
                <a:latin typeface="+mj-lt"/>
                <a:cs typeface="Calibri" pitchFamily="34" charset="0"/>
              </a:rPr>
              <a:t> (1.000.000)</a:t>
            </a:r>
            <a:endParaRPr lang="id-ID" sz="1800" dirty="0" smtClean="0">
              <a:latin typeface="+mj-lt"/>
              <a:cs typeface="Calibri" pitchFamily="34" charset="0"/>
            </a:endParaRPr>
          </a:p>
          <a:p>
            <a:pPr eaLnBrk="1" hangingPunct="1">
              <a:lnSpc>
                <a:spcPct val="90000"/>
              </a:lnSpc>
              <a:buFont typeface="Wingdings" pitchFamily="2" charset="2"/>
              <a:buNone/>
            </a:pPr>
            <a:r>
              <a:rPr lang="id-ID" sz="1800" dirty="0" smtClean="0">
                <a:latin typeface="+mj-lt"/>
                <a:cs typeface="Calibri" pitchFamily="34" charset="0"/>
              </a:rPr>
              <a:t>Upah neto				 </a:t>
            </a:r>
            <a:r>
              <a:rPr lang="id-ID" sz="1800" u="sng" dirty="0" smtClean="0">
                <a:latin typeface="+mj-lt"/>
                <a:cs typeface="Calibri" pitchFamily="34" charset="0"/>
              </a:rPr>
              <a:t>Rp19.000.000</a:t>
            </a:r>
            <a:r>
              <a:rPr lang="id-ID" sz="1800" dirty="0" smtClean="0">
                <a:latin typeface="+mj-lt"/>
                <a:cs typeface="Calibri" pitchFamily="34" charset="0"/>
              </a:rPr>
              <a:t> </a:t>
            </a:r>
          </a:p>
          <a:p>
            <a:pPr eaLnBrk="1" hangingPunct="1">
              <a:lnSpc>
                <a:spcPct val="90000"/>
              </a:lnSpc>
              <a:buFont typeface="Wingdings" pitchFamily="2" charset="2"/>
              <a:buNone/>
            </a:pPr>
            <a:r>
              <a:rPr lang="en-US" sz="2400" dirty="0" smtClean="0">
                <a:latin typeface="+mj-lt"/>
              </a:rPr>
              <a:t>4. </a:t>
            </a:r>
            <a:r>
              <a:rPr lang="id-ID" sz="2400" dirty="0" smtClean="0">
                <a:latin typeface="+mj-lt"/>
              </a:rPr>
              <a:t>Mencatat pembebanan biaya tenaga kerja langsung ke pesanan</a:t>
            </a:r>
            <a:endParaRPr lang="id-ID" sz="2400" i="1" dirty="0" smtClean="0">
              <a:latin typeface="+mj-lt"/>
            </a:endParaRPr>
          </a:p>
          <a:p>
            <a:pPr eaLnBrk="1" hangingPunct="1">
              <a:lnSpc>
                <a:spcPct val="90000"/>
              </a:lnSpc>
              <a:buFont typeface="Wingdings" pitchFamily="2" charset="2"/>
              <a:buNone/>
            </a:pPr>
            <a:r>
              <a:rPr lang="en-US" sz="2400" i="1" dirty="0" smtClean="0">
                <a:latin typeface="+mj-lt"/>
              </a:rPr>
              <a:t>	</a:t>
            </a:r>
            <a:r>
              <a:rPr lang="id-ID" sz="2400" i="1" dirty="0" smtClean="0">
                <a:latin typeface="+mj-lt"/>
              </a:rPr>
              <a:t>Persediaan Barang Dalam Proses	  20.000.000</a:t>
            </a:r>
          </a:p>
          <a:p>
            <a:pPr eaLnBrk="1" hangingPunct="1">
              <a:lnSpc>
                <a:spcPct val="90000"/>
              </a:lnSpc>
              <a:buFont typeface="Wingdings" pitchFamily="2" charset="2"/>
              <a:buNone/>
            </a:pPr>
            <a:r>
              <a:rPr lang="id-ID" sz="2400" i="1" dirty="0" smtClean="0">
                <a:latin typeface="+mj-lt"/>
              </a:rPr>
              <a:t>	</a:t>
            </a:r>
            <a:r>
              <a:rPr lang="en-US" sz="2400" i="1" dirty="0" smtClean="0">
                <a:latin typeface="+mj-lt"/>
              </a:rPr>
              <a:t>	</a:t>
            </a:r>
            <a:r>
              <a:rPr lang="id-ID" sz="2400" i="1" dirty="0" smtClean="0">
                <a:latin typeface="+mj-lt"/>
              </a:rPr>
              <a:t>Biaya Gaji dan Upah</a:t>
            </a:r>
            <a:r>
              <a:rPr lang="id-ID" i="1" dirty="0" smtClean="0">
                <a:latin typeface="+mj-lt"/>
              </a:rPr>
              <a:t>		</a:t>
            </a:r>
            <a:r>
              <a:rPr lang="id-ID" sz="2400" i="1" dirty="0" smtClean="0">
                <a:latin typeface="+mj-lt"/>
              </a:rPr>
              <a:t>	           20.000.000</a:t>
            </a:r>
            <a:endParaRPr lang="en-US" sz="2400" i="1" dirty="0" smtClean="0">
              <a:latin typeface="+mj-lt"/>
            </a:endParaRPr>
          </a:p>
        </p:txBody>
      </p:sp>
      <p:sp>
        <p:nvSpPr>
          <p:cNvPr id="3" name="TextBox 2"/>
          <p:cNvSpPr txBox="1"/>
          <p:nvPr/>
        </p:nvSpPr>
        <p:spPr>
          <a:xfrm>
            <a:off x="285720" y="1428736"/>
            <a:ext cx="4500594" cy="523220"/>
          </a:xfrm>
          <a:prstGeom prst="rect">
            <a:avLst/>
          </a:prstGeom>
          <a:noFill/>
        </p:spPr>
        <p:txBody>
          <a:bodyPr wrap="square" rtlCol="0">
            <a:spAutoFit/>
          </a:bodyPr>
          <a:lstStyle/>
          <a:p>
            <a:r>
              <a:rPr lang="id-ID" sz="2800" b="1" i="1" dirty="0" smtClean="0"/>
              <a:t>Tenaga Kerja Langsung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58763" y="381000"/>
            <a:ext cx="8885237" cy="1155700"/>
          </a:xfrm>
        </p:spPr>
        <p:txBody>
          <a:bodyPr/>
          <a:lstStyle/>
          <a:p>
            <a:pPr eaLnBrk="1" hangingPunct="1"/>
            <a:r>
              <a:rPr lang="en-US" sz="3200" b="1" dirty="0" err="1" smtClean="0">
                <a:latin typeface="+mj-lt"/>
                <a:cs typeface="Calibri" pitchFamily="34" charset="0"/>
              </a:rPr>
              <a:t>Tujuan</a:t>
            </a:r>
            <a:r>
              <a:rPr lang="en-US" sz="3200" b="1" dirty="0" smtClean="0">
                <a:latin typeface="+mj-lt"/>
                <a:cs typeface="Calibri" pitchFamily="34" charset="0"/>
              </a:rPr>
              <a:t> </a:t>
            </a:r>
            <a:r>
              <a:rPr lang="en-US" sz="3200" b="1" dirty="0" err="1" smtClean="0">
                <a:latin typeface="+mj-lt"/>
                <a:cs typeface="Calibri" pitchFamily="34" charset="0"/>
              </a:rPr>
              <a:t>Pembelajaran</a:t>
            </a:r>
            <a:endParaRPr lang="en-US" sz="3200" b="1" dirty="0" smtClean="0">
              <a:latin typeface="+mj-lt"/>
              <a:cs typeface="Calibri" pitchFamily="34" charset="0"/>
            </a:endParaRPr>
          </a:p>
        </p:txBody>
      </p:sp>
      <p:sp>
        <p:nvSpPr>
          <p:cNvPr id="93187" name="Rectangle 3"/>
          <p:cNvSpPr>
            <a:spLocks noGrp="1" noChangeArrowheads="1"/>
          </p:cNvSpPr>
          <p:nvPr>
            <p:ph idx="1"/>
          </p:nvPr>
        </p:nvSpPr>
        <p:spPr>
          <a:xfrm>
            <a:off x="533400" y="1371600"/>
            <a:ext cx="8077200" cy="5257800"/>
          </a:xfrm>
          <a:solidFill>
            <a:schemeClr val="bg2"/>
          </a:solidFill>
        </p:spPr>
        <p:txBody>
          <a:bodyPr>
            <a:normAutofit lnSpcReduction="10000"/>
          </a:bodyPr>
          <a:lstStyle/>
          <a:p>
            <a:pPr marL="508000" indent="-508000" eaLnBrk="1" fontAlgn="auto" hangingPunct="1">
              <a:spcAft>
                <a:spcPts val="0"/>
              </a:spcAft>
              <a:buFont typeface="Wingdings" pitchFamily="2" charset="2"/>
              <a:buAutoNum type="arabicPeriod"/>
              <a:defRPr/>
            </a:pPr>
            <a:r>
              <a:rPr lang="id-ID" sz="2800" dirty="0" err="1" smtClean="0">
                <a:latin typeface="+mj-lt"/>
                <a:cs typeface="Calibri" pitchFamily="34" charset="0"/>
              </a:rPr>
              <a:t>M</a:t>
            </a:r>
            <a:r>
              <a:rPr lang="en-GB" sz="2800" dirty="0" err="1" smtClean="0">
                <a:latin typeface="+mj-lt"/>
                <a:cs typeface="Calibri" pitchFamily="34" charset="0"/>
              </a:rPr>
              <a:t>enjelaskan</a:t>
            </a:r>
            <a:r>
              <a:rPr lang="en-GB" sz="2800" dirty="0" smtClean="0">
                <a:latin typeface="+mj-lt"/>
                <a:cs typeface="Calibri" pitchFamily="34" charset="0"/>
              </a:rPr>
              <a:t> </a:t>
            </a:r>
            <a:r>
              <a:rPr lang="en-GB" sz="2800" dirty="0" err="1">
                <a:latin typeface="+mj-lt"/>
                <a:cs typeface="Calibri" pitchFamily="34" charset="0"/>
              </a:rPr>
              <a:t>metode</a:t>
            </a:r>
            <a:r>
              <a:rPr lang="en-GB" sz="2800" dirty="0">
                <a:latin typeface="+mj-lt"/>
                <a:cs typeface="Calibri" pitchFamily="34" charset="0"/>
              </a:rPr>
              <a:t> </a:t>
            </a:r>
            <a:r>
              <a:rPr lang="en-GB" sz="2800" dirty="0" err="1">
                <a:latin typeface="+mj-lt"/>
                <a:cs typeface="Calibri" pitchFamily="34" charset="0"/>
              </a:rPr>
              <a:t>pengumpulan</a:t>
            </a:r>
            <a:r>
              <a:rPr lang="en-GB" sz="2800" dirty="0">
                <a:latin typeface="+mj-lt"/>
                <a:cs typeface="Calibri" pitchFamily="34" charset="0"/>
              </a:rPr>
              <a:t> </a:t>
            </a:r>
            <a:r>
              <a:rPr lang="en-GB" sz="2800" dirty="0" err="1">
                <a:latin typeface="+mj-lt"/>
                <a:cs typeface="Calibri" pitchFamily="34" charset="0"/>
              </a:rPr>
              <a:t>biaya</a:t>
            </a:r>
            <a:r>
              <a:rPr lang="en-GB" sz="2800" dirty="0">
                <a:latin typeface="+mj-lt"/>
                <a:cs typeface="Calibri" pitchFamily="34" charset="0"/>
              </a:rPr>
              <a:t> </a:t>
            </a:r>
            <a:r>
              <a:rPr lang="en-GB" sz="2800" dirty="0" err="1">
                <a:latin typeface="+mj-lt"/>
                <a:cs typeface="Calibri" pitchFamily="34" charset="0"/>
              </a:rPr>
              <a:t>produksi</a:t>
            </a:r>
            <a:r>
              <a:rPr lang="en-GB" sz="2800" dirty="0">
                <a:latin typeface="+mj-lt"/>
                <a:cs typeface="Calibri" pitchFamily="34" charset="0"/>
              </a:rPr>
              <a:t>  </a:t>
            </a:r>
          </a:p>
          <a:p>
            <a:pPr marL="508000" indent="-508000" eaLnBrk="1" fontAlgn="auto" hangingPunct="1">
              <a:spcAft>
                <a:spcPts val="0"/>
              </a:spcAft>
              <a:buFont typeface="Wingdings" pitchFamily="2" charset="2"/>
              <a:buAutoNum type="arabicPeriod"/>
              <a:defRPr/>
            </a:pPr>
            <a:r>
              <a:rPr lang="id-ID" sz="2800" dirty="0" err="1" smtClean="0">
                <a:latin typeface="+mj-lt"/>
                <a:cs typeface="Calibri" pitchFamily="34" charset="0"/>
              </a:rPr>
              <a:t>M</a:t>
            </a:r>
            <a:r>
              <a:rPr lang="en-GB" sz="2800" dirty="0" err="1" smtClean="0">
                <a:latin typeface="+mj-lt"/>
                <a:cs typeface="Calibri" pitchFamily="34" charset="0"/>
              </a:rPr>
              <a:t>ejelaskan</a:t>
            </a:r>
            <a:r>
              <a:rPr lang="en-GB" sz="2800" dirty="0" smtClean="0">
                <a:latin typeface="+mj-lt"/>
                <a:cs typeface="Calibri" pitchFamily="34" charset="0"/>
              </a:rPr>
              <a:t> </a:t>
            </a:r>
            <a:r>
              <a:rPr lang="en-GB" sz="2800" dirty="0" err="1">
                <a:latin typeface="+mj-lt"/>
                <a:cs typeface="Calibri" pitchFamily="34" charset="0"/>
              </a:rPr>
              <a:t>kartu</a:t>
            </a:r>
            <a:r>
              <a:rPr lang="en-GB" sz="2800" dirty="0">
                <a:latin typeface="+mj-lt"/>
                <a:cs typeface="Calibri" pitchFamily="34" charset="0"/>
              </a:rPr>
              <a:t> </a:t>
            </a:r>
            <a:r>
              <a:rPr lang="en-GB" sz="2800" dirty="0" err="1">
                <a:latin typeface="+mj-lt"/>
                <a:cs typeface="Calibri" pitchFamily="34" charset="0"/>
              </a:rPr>
              <a:t>harga</a:t>
            </a:r>
            <a:r>
              <a:rPr lang="en-GB" sz="2800" dirty="0">
                <a:latin typeface="+mj-lt"/>
                <a:cs typeface="Calibri" pitchFamily="34" charset="0"/>
              </a:rPr>
              <a:t> </a:t>
            </a:r>
            <a:r>
              <a:rPr lang="en-GB" sz="2800" dirty="0" err="1">
                <a:latin typeface="+mj-lt"/>
                <a:cs typeface="Calibri" pitchFamily="34" charset="0"/>
              </a:rPr>
              <a:t>pokok</a:t>
            </a:r>
            <a:r>
              <a:rPr lang="en-GB" sz="2800" dirty="0">
                <a:latin typeface="+mj-lt"/>
                <a:cs typeface="Calibri" pitchFamily="34" charset="0"/>
              </a:rPr>
              <a:t> </a:t>
            </a:r>
            <a:r>
              <a:rPr lang="en-GB" sz="2800" dirty="0" err="1">
                <a:latin typeface="+mj-lt"/>
                <a:cs typeface="Calibri" pitchFamily="34" charset="0"/>
              </a:rPr>
              <a:t>pesanan</a:t>
            </a:r>
            <a:endParaRPr lang="en-GB" sz="2800" dirty="0">
              <a:latin typeface="+mj-lt"/>
              <a:cs typeface="Calibri" pitchFamily="34" charset="0"/>
            </a:endParaRPr>
          </a:p>
          <a:p>
            <a:pPr marL="508000" indent="-508000" eaLnBrk="1" fontAlgn="auto" hangingPunct="1">
              <a:spcAft>
                <a:spcPts val="0"/>
              </a:spcAft>
              <a:buFont typeface="Wingdings" pitchFamily="2" charset="2"/>
              <a:buAutoNum type="arabicPeriod"/>
              <a:defRPr/>
            </a:pPr>
            <a:r>
              <a:rPr lang="id-ID" sz="2800" dirty="0" err="1" smtClean="0">
                <a:latin typeface="+mj-lt"/>
                <a:cs typeface="Calibri" pitchFamily="34" charset="0"/>
              </a:rPr>
              <a:t>M</a:t>
            </a:r>
            <a:r>
              <a:rPr lang="en-GB" sz="2800" dirty="0" err="1" smtClean="0">
                <a:latin typeface="+mj-lt"/>
                <a:cs typeface="Calibri" pitchFamily="34" charset="0"/>
              </a:rPr>
              <a:t>enjelaskan</a:t>
            </a:r>
            <a:r>
              <a:rPr lang="en-GB" sz="2800" dirty="0" smtClean="0">
                <a:latin typeface="+mj-lt"/>
                <a:cs typeface="Calibri" pitchFamily="34" charset="0"/>
              </a:rPr>
              <a:t> </a:t>
            </a:r>
            <a:r>
              <a:rPr lang="en-GB" sz="2800" dirty="0" err="1">
                <a:latin typeface="+mj-lt"/>
                <a:cs typeface="Calibri" pitchFamily="34" charset="0"/>
              </a:rPr>
              <a:t>akuntansi</a:t>
            </a:r>
            <a:r>
              <a:rPr lang="en-GB" sz="2800" dirty="0">
                <a:latin typeface="+mj-lt"/>
                <a:cs typeface="Calibri" pitchFamily="34" charset="0"/>
              </a:rPr>
              <a:t> </a:t>
            </a:r>
            <a:r>
              <a:rPr lang="en-GB" sz="2800" dirty="0" err="1">
                <a:latin typeface="+mj-lt"/>
                <a:cs typeface="Calibri" pitchFamily="34" charset="0"/>
              </a:rPr>
              <a:t>untuk</a:t>
            </a:r>
            <a:r>
              <a:rPr lang="en-GB" sz="2800" dirty="0">
                <a:latin typeface="+mj-lt"/>
                <a:cs typeface="Calibri" pitchFamily="34" charset="0"/>
              </a:rPr>
              <a:t> </a:t>
            </a:r>
            <a:r>
              <a:rPr lang="en-GB" sz="2800" dirty="0" err="1">
                <a:latin typeface="+mj-lt"/>
                <a:cs typeface="Calibri" pitchFamily="34" charset="0"/>
              </a:rPr>
              <a:t>metode</a:t>
            </a:r>
            <a:r>
              <a:rPr lang="en-GB" sz="2800" dirty="0">
                <a:latin typeface="+mj-lt"/>
                <a:cs typeface="Calibri" pitchFamily="34" charset="0"/>
              </a:rPr>
              <a:t> </a:t>
            </a:r>
            <a:r>
              <a:rPr lang="en-GB" sz="2800" dirty="0" err="1">
                <a:latin typeface="+mj-lt"/>
                <a:cs typeface="Calibri" pitchFamily="34" charset="0"/>
              </a:rPr>
              <a:t>harga</a:t>
            </a:r>
            <a:r>
              <a:rPr lang="en-GB" sz="2800" dirty="0">
                <a:latin typeface="+mj-lt"/>
                <a:cs typeface="Calibri" pitchFamily="34" charset="0"/>
              </a:rPr>
              <a:t> </a:t>
            </a:r>
            <a:r>
              <a:rPr lang="en-GB" sz="2800" dirty="0" err="1">
                <a:latin typeface="+mj-lt"/>
                <a:cs typeface="Calibri" pitchFamily="34" charset="0"/>
              </a:rPr>
              <a:t>pokok</a:t>
            </a:r>
            <a:r>
              <a:rPr lang="en-GB" sz="2800" dirty="0">
                <a:latin typeface="+mj-lt"/>
                <a:cs typeface="Calibri" pitchFamily="34" charset="0"/>
              </a:rPr>
              <a:t> </a:t>
            </a:r>
            <a:r>
              <a:rPr lang="en-GB" sz="2800" dirty="0" err="1" smtClean="0">
                <a:latin typeface="+mj-lt"/>
                <a:cs typeface="Calibri" pitchFamily="34" charset="0"/>
              </a:rPr>
              <a:t>pesanan</a:t>
            </a:r>
            <a:endParaRPr lang="id-ID" sz="2800" dirty="0" smtClean="0">
              <a:latin typeface="+mj-lt"/>
              <a:cs typeface="Calibri" pitchFamily="34" charset="0"/>
            </a:endParaRPr>
          </a:p>
          <a:p>
            <a:pPr marL="508000" indent="-508000" eaLnBrk="1" fontAlgn="auto" hangingPunct="1">
              <a:spcAft>
                <a:spcPts val="0"/>
              </a:spcAft>
              <a:buFont typeface="Wingdings" pitchFamily="2" charset="2"/>
              <a:buAutoNum type="arabicPeriod"/>
              <a:defRPr/>
            </a:pPr>
            <a:r>
              <a:rPr lang="id-ID" sz="2800" dirty="0" smtClean="0">
                <a:latin typeface="+mj-lt"/>
                <a:cs typeface="Calibri" pitchFamily="34" charset="0"/>
              </a:rPr>
              <a:t>Menjelaskan arus biaya produksi untuk metode harga pokok pesanan</a:t>
            </a:r>
            <a:endParaRPr lang="en-GB" sz="2800" dirty="0">
              <a:latin typeface="+mj-lt"/>
              <a:cs typeface="Calibri" pitchFamily="34" charset="0"/>
            </a:endParaRPr>
          </a:p>
          <a:p>
            <a:pPr marL="508000" indent="-508000" eaLnBrk="1" fontAlgn="auto" hangingPunct="1">
              <a:spcAft>
                <a:spcPts val="0"/>
              </a:spcAft>
              <a:buFont typeface="Wingdings" pitchFamily="2" charset="2"/>
              <a:buAutoNum type="arabicPeriod"/>
              <a:defRPr/>
            </a:pPr>
            <a:r>
              <a:rPr lang="id-ID" sz="2800" dirty="0" err="1" smtClean="0">
                <a:latin typeface="+mj-lt"/>
                <a:cs typeface="Calibri" pitchFamily="34" charset="0"/>
              </a:rPr>
              <a:t>M</a:t>
            </a:r>
            <a:r>
              <a:rPr lang="en-GB" sz="2800" dirty="0" err="1" smtClean="0">
                <a:latin typeface="+mj-lt"/>
                <a:cs typeface="Calibri" pitchFamily="34" charset="0"/>
              </a:rPr>
              <a:t>enghitung</a:t>
            </a:r>
            <a:r>
              <a:rPr lang="en-GB" sz="2800" dirty="0" smtClean="0">
                <a:latin typeface="+mj-lt"/>
                <a:cs typeface="Calibri" pitchFamily="34" charset="0"/>
              </a:rPr>
              <a:t> </a:t>
            </a:r>
            <a:r>
              <a:rPr lang="en-GB" sz="2800" dirty="0" err="1">
                <a:latin typeface="+mj-lt"/>
                <a:cs typeface="Calibri" pitchFamily="34" charset="0"/>
              </a:rPr>
              <a:t>laba</a:t>
            </a:r>
            <a:r>
              <a:rPr lang="en-GB" sz="2800" dirty="0">
                <a:latin typeface="+mj-lt"/>
                <a:cs typeface="Calibri" pitchFamily="34" charset="0"/>
              </a:rPr>
              <a:t> </a:t>
            </a:r>
            <a:r>
              <a:rPr lang="en-GB" sz="2800" dirty="0" err="1">
                <a:latin typeface="+mj-lt"/>
                <a:cs typeface="Calibri" pitchFamily="34" charset="0"/>
              </a:rPr>
              <a:t>kotor</a:t>
            </a:r>
            <a:r>
              <a:rPr lang="en-GB" sz="2800" dirty="0">
                <a:latin typeface="+mj-lt"/>
                <a:cs typeface="Calibri" pitchFamily="34" charset="0"/>
              </a:rPr>
              <a:t> </a:t>
            </a:r>
            <a:r>
              <a:rPr lang="en-GB" sz="2800" dirty="0" err="1">
                <a:latin typeface="+mj-lt"/>
                <a:cs typeface="Calibri" pitchFamily="34" charset="0"/>
              </a:rPr>
              <a:t>untuk</a:t>
            </a:r>
            <a:r>
              <a:rPr lang="en-GB" sz="2800" dirty="0">
                <a:latin typeface="+mj-lt"/>
                <a:cs typeface="Calibri" pitchFamily="34" charset="0"/>
              </a:rPr>
              <a:t> </a:t>
            </a:r>
            <a:r>
              <a:rPr lang="en-GB" sz="2800" dirty="0" err="1">
                <a:latin typeface="+mj-lt"/>
                <a:cs typeface="Calibri" pitchFamily="34" charset="0"/>
              </a:rPr>
              <a:t>setiap</a:t>
            </a:r>
            <a:r>
              <a:rPr lang="en-GB" sz="2800" dirty="0">
                <a:latin typeface="+mj-lt"/>
                <a:cs typeface="Calibri" pitchFamily="34" charset="0"/>
              </a:rPr>
              <a:t> </a:t>
            </a:r>
            <a:r>
              <a:rPr lang="en-GB" sz="2800" dirty="0" err="1">
                <a:latin typeface="+mj-lt"/>
                <a:cs typeface="Calibri" pitchFamily="34" charset="0"/>
              </a:rPr>
              <a:t>pesanan</a:t>
            </a:r>
            <a:endParaRPr lang="en-GB" sz="2800" dirty="0">
              <a:latin typeface="+mj-lt"/>
              <a:cs typeface="Calibri" pitchFamily="34" charset="0"/>
            </a:endParaRPr>
          </a:p>
          <a:p>
            <a:pPr marL="508000" indent="-508000" eaLnBrk="1" fontAlgn="auto" hangingPunct="1">
              <a:spcAft>
                <a:spcPts val="0"/>
              </a:spcAft>
              <a:buFont typeface="Wingdings" pitchFamily="2" charset="2"/>
              <a:buAutoNum type="arabicPeriod"/>
              <a:defRPr/>
            </a:pPr>
            <a:r>
              <a:rPr lang="id-ID" sz="2800" dirty="0" err="1" smtClean="0">
                <a:latin typeface="+mj-lt"/>
                <a:cs typeface="Calibri" pitchFamily="34" charset="0"/>
              </a:rPr>
              <a:t>M</a:t>
            </a:r>
            <a:r>
              <a:rPr lang="en-GB" sz="2800" dirty="0" err="1" smtClean="0">
                <a:latin typeface="+mj-lt"/>
                <a:cs typeface="Calibri" pitchFamily="34" charset="0"/>
              </a:rPr>
              <a:t>enjelaskan</a:t>
            </a:r>
            <a:r>
              <a:rPr lang="en-GB" sz="2800" dirty="0" smtClean="0">
                <a:latin typeface="+mj-lt"/>
                <a:cs typeface="Calibri" pitchFamily="34" charset="0"/>
              </a:rPr>
              <a:t> </a:t>
            </a:r>
            <a:r>
              <a:rPr lang="en-GB" sz="2800" dirty="0" err="1">
                <a:latin typeface="+mj-lt"/>
                <a:cs typeface="Calibri" pitchFamily="34" charset="0"/>
              </a:rPr>
              <a:t>akuntansi</a:t>
            </a:r>
            <a:r>
              <a:rPr lang="en-GB" sz="2800" dirty="0">
                <a:latin typeface="+mj-lt"/>
                <a:cs typeface="Calibri" pitchFamily="34" charset="0"/>
              </a:rPr>
              <a:t> </a:t>
            </a:r>
            <a:r>
              <a:rPr lang="en-GB" sz="2800" dirty="0" err="1">
                <a:latin typeface="+mj-lt"/>
                <a:cs typeface="Calibri" pitchFamily="34" charset="0"/>
              </a:rPr>
              <a:t>untuk</a:t>
            </a:r>
            <a:r>
              <a:rPr lang="en-GB" sz="2800" dirty="0">
                <a:latin typeface="+mj-lt"/>
                <a:cs typeface="Calibri" pitchFamily="34" charset="0"/>
              </a:rPr>
              <a:t> </a:t>
            </a:r>
            <a:r>
              <a:rPr lang="en-GB" sz="2800" dirty="0" err="1">
                <a:latin typeface="+mj-lt"/>
                <a:cs typeface="Calibri" pitchFamily="34" charset="0"/>
              </a:rPr>
              <a:t>metode</a:t>
            </a:r>
            <a:r>
              <a:rPr lang="en-GB" sz="2800" dirty="0">
                <a:latin typeface="+mj-lt"/>
                <a:cs typeface="Calibri" pitchFamily="34" charset="0"/>
              </a:rPr>
              <a:t> </a:t>
            </a:r>
            <a:r>
              <a:rPr lang="en-GB" sz="2800" dirty="0" err="1">
                <a:latin typeface="+mj-lt"/>
                <a:cs typeface="Calibri" pitchFamily="34" charset="0"/>
              </a:rPr>
              <a:t>harga</a:t>
            </a:r>
            <a:r>
              <a:rPr lang="en-GB" sz="2800" dirty="0">
                <a:latin typeface="+mj-lt"/>
                <a:cs typeface="Calibri" pitchFamily="34" charset="0"/>
              </a:rPr>
              <a:t> </a:t>
            </a:r>
            <a:r>
              <a:rPr lang="en-GB" sz="2800" dirty="0" err="1">
                <a:latin typeface="+mj-lt"/>
                <a:cs typeface="Calibri" pitchFamily="34" charset="0"/>
              </a:rPr>
              <a:t>pokok</a:t>
            </a:r>
            <a:r>
              <a:rPr lang="en-GB" sz="2800" dirty="0">
                <a:latin typeface="+mj-lt"/>
                <a:cs typeface="Calibri" pitchFamily="34" charset="0"/>
              </a:rPr>
              <a:t> </a:t>
            </a:r>
            <a:r>
              <a:rPr lang="en-GB" sz="2800" dirty="0" err="1">
                <a:latin typeface="+mj-lt"/>
                <a:cs typeface="Calibri" pitchFamily="34" charset="0"/>
              </a:rPr>
              <a:t>pesanan</a:t>
            </a:r>
            <a:r>
              <a:rPr lang="en-GB" sz="2800" dirty="0">
                <a:latin typeface="+mj-lt"/>
                <a:cs typeface="Calibri" pitchFamily="34" charset="0"/>
              </a:rPr>
              <a:t> yang </a:t>
            </a:r>
            <a:r>
              <a:rPr lang="en-GB" sz="2800" dirty="0" err="1">
                <a:latin typeface="+mj-lt"/>
                <a:cs typeface="Calibri" pitchFamily="34" charset="0"/>
              </a:rPr>
              <a:t>produknya</a:t>
            </a:r>
            <a:r>
              <a:rPr lang="en-GB" sz="2800" dirty="0">
                <a:latin typeface="+mj-lt"/>
                <a:cs typeface="Calibri" pitchFamily="34" charset="0"/>
              </a:rPr>
              <a:t> </a:t>
            </a:r>
            <a:r>
              <a:rPr lang="en-GB" sz="2800" dirty="0" err="1">
                <a:latin typeface="+mj-lt"/>
                <a:cs typeface="Calibri" pitchFamily="34" charset="0"/>
              </a:rPr>
              <a:t>diolah</a:t>
            </a:r>
            <a:r>
              <a:rPr lang="en-GB" sz="2800" dirty="0">
                <a:latin typeface="+mj-lt"/>
                <a:cs typeface="Calibri" pitchFamily="34" charset="0"/>
              </a:rPr>
              <a:t> </a:t>
            </a:r>
            <a:r>
              <a:rPr lang="en-GB" sz="2800" dirty="0" err="1">
                <a:latin typeface="+mj-lt"/>
                <a:cs typeface="Calibri" pitchFamily="34" charset="0"/>
              </a:rPr>
              <a:t>melalui</a:t>
            </a:r>
            <a:r>
              <a:rPr lang="en-GB" sz="2800" dirty="0">
                <a:latin typeface="+mj-lt"/>
                <a:cs typeface="Calibri" pitchFamily="34" charset="0"/>
              </a:rPr>
              <a:t> </a:t>
            </a:r>
            <a:r>
              <a:rPr lang="en-GB" sz="2800" dirty="0" err="1">
                <a:latin typeface="+mj-lt"/>
                <a:cs typeface="Calibri" pitchFamily="34" charset="0"/>
              </a:rPr>
              <a:t>lebih</a:t>
            </a:r>
            <a:r>
              <a:rPr lang="en-GB" sz="2800" dirty="0">
                <a:latin typeface="+mj-lt"/>
                <a:cs typeface="Calibri" pitchFamily="34" charset="0"/>
              </a:rPr>
              <a:t> </a:t>
            </a:r>
            <a:r>
              <a:rPr lang="en-GB" sz="2800" dirty="0" err="1">
                <a:latin typeface="+mj-lt"/>
                <a:cs typeface="Calibri" pitchFamily="34" charset="0"/>
              </a:rPr>
              <a:t>dari</a:t>
            </a:r>
            <a:r>
              <a:rPr lang="en-GB" sz="2800" dirty="0">
                <a:latin typeface="+mj-lt"/>
                <a:cs typeface="Calibri" pitchFamily="34" charset="0"/>
              </a:rPr>
              <a:t> </a:t>
            </a:r>
            <a:r>
              <a:rPr lang="id-ID" sz="2800" dirty="0" smtClean="0">
                <a:latin typeface="+mj-lt"/>
                <a:cs typeface="Calibri" pitchFamily="34" charset="0"/>
              </a:rPr>
              <a:t>satu </a:t>
            </a:r>
            <a:r>
              <a:rPr lang="en-GB" sz="2800" dirty="0" err="1" smtClean="0">
                <a:latin typeface="+mj-lt"/>
                <a:cs typeface="Calibri" pitchFamily="34" charset="0"/>
              </a:rPr>
              <a:t>departemen</a:t>
            </a:r>
            <a:endParaRPr lang="id-ID" sz="2800" dirty="0" smtClean="0">
              <a:latin typeface="+mj-lt"/>
              <a:cs typeface="Calibri" pitchFamily="34" charset="0"/>
            </a:endParaRPr>
          </a:p>
          <a:p>
            <a:pPr marL="508000" indent="-508000" eaLnBrk="1" fontAlgn="auto" hangingPunct="1">
              <a:spcAft>
                <a:spcPts val="0"/>
              </a:spcAft>
              <a:buFont typeface="Wingdings" pitchFamily="2" charset="2"/>
              <a:buAutoNum type="arabicPeriod"/>
              <a:defRPr/>
            </a:pPr>
            <a:r>
              <a:rPr lang="id-ID" sz="2800" dirty="0" smtClean="0">
                <a:latin typeface="+mj-lt"/>
                <a:cs typeface="Calibri" pitchFamily="34" charset="0"/>
              </a:rPr>
              <a:t>Menerapkan perhitungan harga pokok berbasis aktivitas pada metode harga pokok pesanan</a:t>
            </a:r>
            <a:endParaRPr lang="en-US" sz="2800" dirty="0">
              <a:latin typeface="+mj-lt"/>
              <a:cs typeface="Calibri"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357158" y="1597025"/>
            <a:ext cx="8515350" cy="2046289"/>
          </a:xfrm>
          <a:solidFill>
            <a:schemeClr val="accent4">
              <a:lumMod val="20000"/>
              <a:lumOff val="80000"/>
            </a:schemeClr>
          </a:solidFill>
        </p:spPr>
        <p:txBody>
          <a:bodyPr/>
          <a:lstStyle/>
          <a:p>
            <a:pPr marL="609600" indent="-609600" eaLnBrk="1" hangingPunct="1">
              <a:buFont typeface="Wingdings" pitchFamily="2" charset="2"/>
              <a:buNone/>
            </a:pPr>
            <a:r>
              <a:rPr lang="id-ID" sz="1800" dirty="0" smtClean="0">
                <a:latin typeface="+mj-lt"/>
                <a:cs typeface="Calibri" pitchFamily="34" charset="0"/>
              </a:rPr>
              <a:t>Perhitungan:</a:t>
            </a:r>
          </a:p>
          <a:p>
            <a:pPr marL="609600" indent="-609600" eaLnBrk="1" hangingPunct="1">
              <a:buFont typeface="Wingdings" pitchFamily="2" charset="2"/>
              <a:buNone/>
            </a:pPr>
            <a:r>
              <a:rPr lang="id-ID" sz="1800" dirty="0" smtClean="0">
                <a:latin typeface="+mj-lt"/>
                <a:cs typeface="Calibri" pitchFamily="34" charset="0"/>
              </a:rPr>
              <a:t>Kursi Tamu   200 jam x Rp 10.000 = Rp2.000.000</a:t>
            </a:r>
          </a:p>
          <a:p>
            <a:pPr marL="609600" indent="-609600" eaLnBrk="1" hangingPunct="1">
              <a:buFont typeface="Wingdings" pitchFamily="2" charset="2"/>
              <a:buNone/>
            </a:pPr>
            <a:r>
              <a:rPr lang="id-ID" sz="1800" dirty="0" smtClean="0">
                <a:latin typeface="+mj-lt"/>
                <a:cs typeface="Calibri" pitchFamily="34" charset="0"/>
              </a:rPr>
              <a:t>Kursi Makan  700 jam x Rp 10.000 = Rp7.000.000</a:t>
            </a:r>
          </a:p>
          <a:p>
            <a:pPr marL="609600" indent="-609600" eaLnBrk="1" hangingPunct="1">
              <a:buFont typeface="Wingdings" pitchFamily="2" charset="2"/>
              <a:buNone/>
            </a:pPr>
            <a:r>
              <a:rPr lang="id-ID" sz="1800" dirty="0" smtClean="0">
                <a:latin typeface="+mj-lt"/>
                <a:cs typeface="Calibri" pitchFamily="34" charset="0"/>
              </a:rPr>
              <a:t>Meja Hias     800 jam x Rp 10.000 = Rp8.000.000</a:t>
            </a:r>
          </a:p>
          <a:p>
            <a:pPr marL="609600" indent="-609600" eaLnBrk="1" hangingPunct="1">
              <a:buFont typeface="Wingdings" pitchFamily="2" charset="2"/>
              <a:buNone/>
            </a:pPr>
            <a:r>
              <a:rPr lang="id-ID" sz="1800" dirty="0" smtClean="0">
                <a:latin typeface="+mj-lt"/>
                <a:cs typeface="Calibri" pitchFamily="34" charset="0"/>
              </a:rPr>
              <a:t>Ranjang        300 jam x Rp 10.000 = Rp3.000.000</a:t>
            </a:r>
            <a:endParaRPr lang="en-US" sz="1800" dirty="0" smtClean="0">
              <a:latin typeface="+mj-lt"/>
              <a:cs typeface="Calibri" pitchFamily="34" charset="0"/>
            </a:endParaRPr>
          </a:p>
          <a:p>
            <a:pPr marL="609600" indent="-609600" eaLnBrk="1" hangingPunct="1">
              <a:buFont typeface="Wingdings" pitchFamily="2" charset="2"/>
              <a:buNone/>
            </a:pPr>
            <a:endParaRPr lang="en-US" sz="2800" b="1" i="1" dirty="0" smtClean="0">
              <a:latin typeface="+mj-lt"/>
            </a:endParaRPr>
          </a:p>
          <a:p>
            <a:pPr marL="609600" indent="-609600" eaLnBrk="1" hangingPunct="1">
              <a:buFont typeface="Wingdings" pitchFamily="2" charset="2"/>
              <a:buNone/>
            </a:pPr>
            <a:endParaRPr lang="id-ID" sz="2800" dirty="0" smtClean="0">
              <a:latin typeface="+mj-lt"/>
              <a:cs typeface="Calibri" pitchFamily="34" charset="0"/>
            </a:endParaRPr>
          </a:p>
        </p:txBody>
      </p:sp>
      <p:sp>
        <p:nvSpPr>
          <p:cNvPr id="3" name="TextBox 2"/>
          <p:cNvSpPr txBox="1"/>
          <p:nvPr/>
        </p:nvSpPr>
        <p:spPr>
          <a:xfrm>
            <a:off x="428596" y="4357694"/>
            <a:ext cx="8429684" cy="1815882"/>
          </a:xfrm>
          <a:prstGeom prst="rect">
            <a:avLst/>
          </a:prstGeom>
          <a:solidFill>
            <a:schemeClr val="accent6">
              <a:lumMod val="20000"/>
              <a:lumOff val="80000"/>
            </a:schemeClr>
          </a:solidFill>
        </p:spPr>
        <p:txBody>
          <a:bodyPr wrap="square" rtlCol="0">
            <a:spAutoFit/>
          </a:bodyPr>
          <a:lstStyle/>
          <a:p>
            <a:pPr marL="609600" indent="-609600"/>
            <a:r>
              <a:rPr lang="id-ID" sz="2800" dirty="0" smtClean="0">
                <a:cs typeface="Calibri" pitchFamily="34" charset="0"/>
              </a:rPr>
              <a:t>Mencatat pembebanan BOP ke pesanan</a:t>
            </a:r>
            <a:endParaRPr lang="id-ID" sz="2800" i="1" dirty="0" smtClean="0">
              <a:cs typeface="Calibri" pitchFamily="34" charset="0"/>
            </a:endParaRPr>
          </a:p>
          <a:p>
            <a:pPr marL="609600" indent="-609600"/>
            <a:r>
              <a:rPr lang="id-ID" sz="2800" i="1" dirty="0" smtClean="0">
                <a:cs typeface="Calibri" pitchFamily="34" charset="0"/>
              </a:rPr>
              <a:t>Persediaan B</a:t>
            </a:r>
            <a:r>
              <a:rPr lang="en-US" sz="2800" i="1" dirty="0" smtClean="0">
                <a:cs typeface="Calibri" pitchFamily="34" charset="0"/>
              </a:rPr>
              <a:t>DP</a:t>
            </a:r>
            <a:r>
              <a:rPr lang="id-ID" sz="2800" i="1" dirty="0" smtClean="0">
                <a:cs typeface="Calibri" pitchFamily="34" charset="0"/>
              </a:rPr>
              <a:t>			10.000.000</a:t>
            </a:r>
          </a:p>
          <a:p>
            <a:pPr marL="609600" indent="-609600"/>
            <a:r>
              <a:rPr lang="id-ID" sz="2800" i="1" dirty="0" smtClean="0">
                <a:cs typeface="Calibri" pitchFamily="34" charset="0"/>
              </a:rPr>
              <a:t>	Biaya Overhead Pabrik		         10.000.000</a:t>
            </a:r>
            <a:endParaRPr lang="id-ID" sz="2800" dirty="0" smtClean="0">
              <a:cs typeface="Calibri" pitchFamily="34" charset="0"/>
            </a:endParaRPr>
          </a:p>
          <a:p>
            <a:pPr marL="609600" indent="-609600"/>
            <a:r>
              <a:rPr lang="id-ID" sz="2800" dirty="0" smtClean="0">
                <a:cs typeface="Calibri" pitchFamily="34" charset="0"/>
              </a:rPr>
              <a:t>(2.000 jam x Rp 5.000 = Rp 10.000.000)</a:t>
            </a:r>
            <a:endParaRPr lang="en-US" sz="2800" dirty="0"/>
          </a:p>
        </p:txBody>
      </p:sp>
      <p:sp>
        <p:nvSpPr>
          <p:cNvPr id="4" name="TextBox 3"/>
          <p:cNvSpPr txBox="1"/>
          <p:nvPr/>
        </p:nvSpPr>
        <p:spPr>
          <a:xfrm>
            <a:off x="428596" y="3786190"/>
            <a:ext cx="4857784" cy="523220"/>
          </a:xfrm>
          <a:prstGeom prst="rect">
            <a:avLst/>
          </a:prstGeom>
          <a:noFill/>
        </p:spPr>
        <p:txBody>
          <a:bodyPr wrap="square" rtlCol="0">
            <a:spAutoFit/>
          </a:bodyPr>
          <a:lstStyle/>
          <a:p>
            <a:r>
              <a:rPr lang="id-ID" sz="2800" b="1" i="1" dirty="0" smtClean="0">
                <a:cs typeface="Calibri" pitchFamily="34" charset="0"/>
              </a:rPr>
              <a:t>Biaya Overhead Pabrik</a:t>
            </a:r>
            <a:endParaRPr lang="id-ID" sz="2800" dirty="0" smtClean="0">
              <a:cs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285720" y="1597025"/>
            <a:ext cx="8591550" cy="5260975"/>
          </a:xfrm>
          <a:solidFill>
            <a:schemeClr val="accent4">
              <a:lumMod val="20000"/>
              <a:lumOff val="80000"/>
            </a:schemeClr>
          </a:solidFill>
        </p:spPr>
        <p:txBody>
          <a:bodyPr>
            <a:normAutofit fontScale="92500"/>
          </a:bodyPr>
          <a:lstStyle/>
          <a:p>
            <a:pPr eaLnBrk="1" hangingPunct="1">
              <a:buFont typeface="Wingdings" pitchFamily="2" charset="2"/>
              <a:buNone/>
              <a:defRPr/>
            </a:pPr>
            <a:r>
              <a:rPr lang="id-ID" sz="1800" dirty="0" smtClean="0">
                <a:latin typeface="+mj-lt"/>
                <a:cs typeface="Calibri" pitchFamily="34" charset="0"/>
              </a:rPr>
              <a:t>Perhitungan:</a:t>
            </a:r>
          </a:p>
          <a:p>
            <a:pPr eaLnBrk="1" hangingPunct="1">
              <a:buFont typeface="Wingdings" pitchFamily="2" charset="2"/>
              <a:buNone/>
              <a:defRPr/>
            </a:pPr>
            <a:r>
              <a:rPr lang="id-ID" sz="1800" dirty="0" smtClean="0">
                <a:latin typeface="+mj-lt"/>
                <a:cs typeface="Calibri" pitchFamily="34" charset="0"/>
              </a:rPr>
              <a:t>Kursi Tamu    200 jam x Rp 5.000 = Rp1.000.000</a:t>
            </a:r>
          </a:p>
          <a:p>
            <a:pPr eaLnBrk="1" hangingPunct="1">
              <a:buFont typeface="Wingdings" pitchFamily="2" charset="2"/>
              <a:buNone/>
              <a:defRPr/>
            </a:pPr>
            <a:r>
              <a:rPr lang="id-ID" sz="1800" dirty="0" smtClean="0">
                <a:latin typeface="+mj-lt"/>
                <a:cs typeface="Calibri" pitchFamily="34" charset="0"/>
              </a:rPr>
              <a:t>Kursi Makan 700 jam x Rp 5.000 = Rp3.500.000</a:t>
            </a:r>
          </a:p>
          <a:p>
            <a:pPr eaLnBrk="1" hangingPunct="1">
              <a:buFont typeface="Wingdings" pitchFamily="2" charset="2"/>
              <a:buNone/>
              <a:defRPr/>
            </a:pPr>
            <a:r>
              <a:rPr lang="id-ID" sz="1800" dirty="0" smtClean="0">
                <a:latin typeface="+mj-lt"/>
                <a:cs typeface="Calibri" pitchFamily="34" charset="0"/>
              </a:rPr>
              <a:t>Meja Hias     800 jam x Rp 5.000 =  Rp4.000.000</a:t>
            </a:r>
          </a:p>
          <a:p>
            <a:pPr eaLnBrk="1" hangingPunct="1">
              <a:buFont typeface="Wingdings" pitchFamily="2" charset="2"/>
              <a:buNone/>
              <a:defRPr/>
            </a:pPr>
            <a:r>
              <a:rPr lang="id-ID" sz="1800" dirty="0" smtClean="0">
                <a:latin typeface="+mj-lt"/>
                <a:cs typeface="Calibri" pitchFamily="34" charset="0"/>
              </a:rPr>
              <a:t>Ranjang        300 jam x Rp 5.000 =  Rp1.500.000</a:t>
            </a:r>
            <a:endParaRPr lang="en-US" sz="1800" dirty="0" smtClean="0">
              <a:latin typeface="+mj-lt"/>
              <a:cs typeface="Calibri" pitchFamily="34" charset="0"/>
            </a:endParaRPr>
          </a:p>
          <a:p>
            <a:pPr marL="609600" indent="-609600" eaLnBrk="1" hangingPunct="1">
              <a:buFont typeface="Wingdings" pitchFamily="2" charset="2"/>
              <a:buNone/>
              <a:defRPr/>
            </a:pPr>
            <a:endParaRPr lang="id-ID" sz="2400" dirty="0" smtClean="0">
              <a:latin typeface="+mj-lt"/>
              <a:cs typeface="Calibri" pitchFamily="34" charset="0"/>
            </a:endParaRPr>
          </a:p>
          <a:p>
            <a:pPr marL="609600" indent="-609600" eaLnBrk="1" hangingPunct="1">
              <a:buFont typeface="Wingdings" pitchFamily="2" charset="2"/>
              <a:buNone/>
              <a:defRPr/>
            </a:pPr>
            <a:r>
              <a:rPr lang="en-GB" sz="2400" dirty="0" err="1" smtClean="0">
                <a:latin typeface="+mj-lt"/>
                <a:cs typeface="Calibri" pitchFamily="34" charset="0"/>
              </a:rPr>
              <a:t>Mencatat</a:t>
            </a:r>
            <a:r>
              <a:rPr lang="en-GB" sz="2400" dirty="0" smtClean="0">
                <a:latin typeface="+mj-lt"/>
                <a:cs typeface="Calibri" pitchFamily="34" charset="0"/>
              </a:rPr>
              <a:t> </a:t>
            </a:r>
            <a:r>
              <a:rPr lang="en-GB" sz="2400" dirty="0" err="1" smtClean="0">
                <a:latin typeface="+mj-lt"/>
                <a:cs typeface="Calibri" pitchFamily="34" charset="0"/>
              </a:rPr>
              <a:t>biaya</a:t>
            </a:r>
            <a:r>
              <a:rPr lang="en-GB" sz="2400" dirty="0" smtClean="0">
                <a:latin typeface="+mj-lt"/>
                <a:cs typeface="Calibri" pitchFamily="34" charset="0"/>
              </a:rPr>
              <a:t> overhead </a:t>
            </a:r>
            <a:r>
              <a:rPr lang="en-GB" sz="2400" dirty="0" err="1" smtClean="0">
                <a:latin typeface="+mj-lt"/>
                <a:cs typeface="Calibri" pitchFamily="34" charset="0"/>
              </a:rPr>
              <a:t>sesungguhnya</a:t>
            </a:r>
            <a:endParaRPr lang="en-GB" sz="2400" i="1" dirty="0" smtClean="0">
              <a:latin typeface="+mj-lt"/>
              <a:cs typeface="Calibri" pitchFamily="34" charset="0"/>
            </a:endParaRPr>
          </a:p>
          <a:p>
            <a:pPr marL="609600" indent="-609600" eaLnBrk="1" hangingPunct="1">
              <a:buFont typeface="Wingdings" pitchFamily="2" charset="2"/>
              <a:buNone/>
              <a:defRPr/>
            </a:pPr>
            <a:r>
              <a:rPr lang="en-GB" sz="2400" i="1" dirty="0" smtClean="0">
                <a:latin typeface="+mj-lt"/>
                <a:cs typeface="Calibri" pitchFamily="34" charset="0"/>
              </a:rPr>
              <a:t>BOP</a:t>
            </a:r>
            <a:r>
              <a:rPr lang="id-ID" sz="2400" i="1" dirty="0" smtClean="0">
                <a:latin typeface="+mj-lt"/>
                <a:cs typeface="Calibri" pitchFamily="34" charset="0"/>
              </a:rPr>
              <a:t>						</a:t>
            </a:r>
            <a:r>
              <a:rPr lang="en-GB" sz="2400" i="1" dirty="0" smtClean="0">
                <a:latin typeface="+mj-lt"/>
                <a:cs typeface="Calibri" pitchFamily="34" charset="0"/>
              </a:rPr>
              <a:t>11.500.000</a:t>
            </a:r>
          </a:p>
          <a:p>
            <a:pPr marL="609600" indent="-609600" eaLnBrk="1" hangingPunct="1">
              <a:buFont typeface="Wingdings" pitchFamily="2" charset="2"/>
              <a:buNone/>
              <a:defRPr/>
            </a:pPr>
            <a:r>
              <a:rPr lang="en-GB" sz="2400" i="1" dirty="0" smtClean="0">
                <a:latin typeface="+mj-lt"/>
                <a:cs typeface="Calibri" pitchFamily="34" charset="0"/>
              </a:rPr>
              <a:t>	BTK-TL</a:t>
            </a:r>
            <a:r>
              <a:rPr lang="id-ID" sz="2400" i="1" dirty="0" smtClean="0">
                <a:latin typeface="+mj-lt"/>
                <a:cs typeface="Calibri" pitchFamily="34" charset="0"/>
              </a:rPr>
              <a:t>			</a:t>
            </a:r>
            <a:r>
              <a:rPr lang="en-GB" sz="2400" i="1" dirty="0" smtClean="0">
                <a:latin typeface="+mj-lt"/>
                <a:cs typeface="Calibri" pitchFamily="34" charset="0"/>
              </a:rPr>
              <a:t>			  3.000.000</a:t>
            </a:r>
          </a:p>
          <a:p>
            <a:pPr marL="609600" indent="-609600" eaLnBrk="1" hangingPunct="1">
              <a:buFont typeface="Wingdings" pitchFamily="2" charset="2"/>
              <a:buNone/>
              <a:defRPr/>
            </a:pPr>
            <a:r>
              <a:rPr lang="en-GB" sz="2400" i="1" dirty="0" smtClean="0">
                <a:latin typeface="+mj-lt"/>
                <a:cs typeface="Calibri" pitchFamily="34" charset="0"/>
              </a:rPr>
              <a:t>	BBB-TL</a:t>
            </a:r>
            <a:r>
              <a:rPr lang="id-ID" sz="2400" i="1" dirty="0" smtClean="0">
                <a:latin typeface="+mj-lt"/>
                <a:cs typeface="Calibri" pitchFamily="34" charset="0"/>
              </a:rPr>
              <a:t>			</a:t>
            </a:r>
            <a:r>
              <a:rPr lang="en-GB" sz="2400" i="1" dirty="0" smtClean="0">
                <a:latin typeface="+mj-lt"/>
                <a:cs typeface="Calibri" pitchFamily="34" charset="0"/>
              </a:rPr>
              <a:t>			  2.000.000</a:t>
            </a:r>
          </a:p>
          <a:p>
            <a:pPr marL="609600" indent="-609600" eaLnBrk="1" hangingPunct="1">
              <a:buFont typeface="Wingdings" pitchFamily="2" charset="2"/>
              <a:buNone/>
              <a:defRPr/>
            </a:pPr>
            <a:r>
              <a:rPr lang="en-GB" sz="2400" i="1" dirty="0" smtClean="0">
                <a:latin typeface="+mj-lt"/>
                <a:cs typeface="Calibri" pitchFamily="34" charset="0"/>
              </a:rPr>
              <a:t>	B</a:t>
            </a:r>
            <a:r>
              <a:rPr lang="id-ID" sz="2400" i="1" dirty="0" smtClean="0">
                <a:latin typeface="+mj-lt"/>
                <a:cs typeface="Calibri" pitchFamily="34" charset="0"/>
              </a:rPr>
              <a:t>eban </a:t>
            </a:r>
            <a:r>
              <a:rPr lang="en-GB" sz="2400" i="1" dirty="0" err="1" smtClean="0">
                <a:latin typeface="+mj-lt"/>
                <a:cs typeface="Calibri" pitchFamily="34" charset="0"/>
              </a:rPr>
              <a:t>penyusutan</a:t>
            </a:r>
            <a:r>
              <a:rPr lang="en-GB" sz="2400" i="1" dirty="0" smtClean="0">
                <a:latin typeface="+mj-lt"/>
                <a:cs typeface="Calibri" pitchFamily="34" charset="0"/>
              </a:rPr>
              <a:t> </a:t>
            </a:r>
            <a:r>
              <a:rPr lang="en-GB" sz="2400" i="1" dirty="0" err="1" smtClean="0">
                <a:latin typeface="+mj-lt"/>
                <a:cs typeface="Calibri" pitchFamily="34" charset="0"/>
              </a:rPr>
              <a:t>gedung</a:t>
            </a:r>
            <a:r>
              <a:rPr lang="en-GB" sz="2400" i="1" dirty="0" smtClean="0">
                <a:latin typeface="+mj-lt"/>
                <a:cs typeface="Calibri" pitchFamily="34" charset="0"/>
              </a:rPr>
              <a:t> </a:t>
            </a:r>
            <a:r>
              <a:rPr lang="en-GB" sz="2400" i="1" dirty="0" err="1" smtClean="0">
                <a:latin typeface="+mj-lt"/>
                <a:cs typeface="Calibri" pitchFamily="34" charset="0"/>
              </a:rPr>
              <a:t>pabrik</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 1.000.000</a:t>
            </a:r>
          </a:p>
          <a:p>
            <a:pPr marL="609600" indent="-609600" eaLnBrk="1" hangingPunct="1">
              <a:buFont typeface="Wingdings" pitchFamily="2" charset="2"/>
              <a:buNone/>
              <a:defRPr/>
            </a:pPr>
            <a:r>
              <a:rPr lang="en-GB" sz="2400" i="1" dirty="0" smtClean="0">
                <a:latin typeface="+mj-lt"/>
                <a:cs typeface="Calibri" pitchFamily="34" charset="0"/>
              </a:rPr>
              <a:t>	B</a:t>
            </a:r>
            <a:r>
              <a:rPr lang="id-ID" sz="2400" i="1" dirty="0" smtClean="0">
                <a:latin typeface="+mj-lt"/>
                <a:cs typeface="Calibri" pitchFamily="34" charset="0"/>
              </a:rPr>
              <a:t>eban</a:t>
            </a:r>
            <a:r>
              <a:rPr lang="en-GB" sz="2400" i="1" dirty="0" smtClean="0">
                <a:latin typeface="+mj-lt"/>
                <a:cs typeface="Calibri" pitchFamily="34" charset="0"/>
              </a:rPr>
              <a:t> </a:t>
            </a:r>
            <a:r>
              <a:rPr lang="en-GB" sz="2400" i="1" dirty="0" err="1" smtClean="0">
                <a:latin typeface="+mj-lt"/>
                <a:cs typeface="Calibri" pitchFamily="34" charset="0"/>
              </a:rPr>
              <a:t>penyusutan</a:t>
            </a:r>
            <a:r>
              <a:rPr lang="en-GB" sz="2400" i="1" dirty="0" smtClean="0">
                <a:latin typeface="+mj-lt"/>
                <a:cs typeface="Calibri" pitchFamily="34" charset="0"/>
              </a:rPr>
              <a:t> </a:t>
            </a:r>
            <a:r>
              <a:rPr lang="en-GB" sz="2400" i="1" dirty="0" err="1" smtClean="0">
                <a:latin typeface="+mj-lt"/>
                <a:cs typeface="Calibri" pitchFamily="34" charset="0"/>
              </a:rPr>
              <a:t>mesin</a:t>
            </a:r>
            <a:r>
              <a:rPr lang="id-ID" sz="2400" i="1" dirty="0" smtClean="0">
                <a:latin typeface="+mj-lt"/>
                <a:cs typeface="Calibri" pitchFamily="34" charset="0"/>
              </a:rPr>
              <a:t>			</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4.000.000</a:t>
            </a:r>
          </a:p>
          <a:p>
            <a:pPr marL="609600" indent="-609600" eaLnBrk="1" hangingPunct="1">
              <a:buFont typeface="Wingdings" pitchFamily="2" charset="2"/>
              <a:buNone/>
              <a:defRPr/>
            </a:pPr>
            <a:r>
              <a:rPr lang="en-GB" sz="2400" i="1" dirty="0" smtClean="0">
                <a:latin typeface="+mj-lt"/>
                <a:cs typeface="Calibri" pitchFamily="34" charset="0"/>
              </a:rPr>
              <a:t>	B</a:t>
            </a:r>
            <a:r>
              <a:rPr lang="id-ID" sz="2400" i="1" dirty="0" smtClean="0">
                <a:latin typeface="+mj-lt"/>
                <a:cs typeface="Calibri" pitchFamily="34" charset="0"/>
              </a:rPr>
              <a:t>eban </a:t>
            </a:r>
            <a:r>
              <a:rPr lang="en-GB" sz="2400" i="1" dirty="0" err="1" smtClean="0">
                <a:latin typeface="+mj-lt"/>
                <a:cs typeface="Calibri" pitchFamily="34" charset="0"/>
              </a:rPr>
              <a:t>pabrik</a:t>
            </a:r>
            <a:r>
              <a:rPr lang="en-GB" sz="2400" i="1" dirty="0" smtClean="0">
                <a:latin typeface="+mj-lt"/>
                <a:cs typeface="Calibri" pitchFamily="34" charset="0"/>
              </a:rPr>
              <a:t> </a:t>
            </a:r>
            <a:r>
              <a:rPr lang="en-GB" sz="2400" i="1" dirty="0" err="1" smtClean="0">
                <a:latin typeface="+mj-lt"/>
                <a:cs typeface="Calibri" pitchFamily="34" charset="0"/>
              </a:rPr>
              <a:t>lainnya</a:t>
            </a:r>
            <a:r>
              <a:rPr lang="id-ID" sz="2400" i="1" dirty="0" smtClean="0">
                <a:latin typeface="+mj-lt"/>
                <a:cs typeface="Calibri" pitchFamily="34" charset="0"/>
              </a:rPr>
              <a:t>				</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1.500.000</a:t>
            </a:r>
            <a:endParaRPr lang="id-ID" sz="2400" dirty="0" smtClean="0">
              <a:latin typeface="+mj-lt"/>
              <a:cs typeface="Calibri" pitchFamily="34" charset="0"/>
            </a:endParaRPr>
          </a:p>
          <a:p>
            <a:pPr eaLnBrk="1" hangingPunct="1">
              <a:buFont typeface="Wingdings 2" pitchFamily="18"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idx="1"/>
          </p:nvPr>
        </p:nvSpPr>
        <p:spPr>
          <a:xfrm>
            <a:off x="357158" y="1597025"/>
            <a:ext cx="8234392" cy="5260975"/>
          </a:xfrm>
          <a:solidFill>
            <a:schemeClr val="accent4">
              <a:lumMod val="20000"/>
              <a:lumOff val="80000"/>
            </a:schemeClr>
          </a:solidFill>
        </p:spPr>
        <p:txBody>
          <a:bodyPr>
            <a:normAutofit/>
          </a:bodyPr>
          <a:lstStyle/>
          <a:p>
            <a:pPr eaLnBrk="1" hangingPunct="1">
              <a:buFont typeface="Wingdings" pitchFamily="2" charset="2"/>
              <a:buNone/>
              <a:defRPr/>
            </a:pPr>
            <a:r>
              <a:rPr lang="en-GB" dirty="0" err="1" smtClean="0">
                <a:latin typeface="+mj-lt"/>
                <a:cs typeface="Calibri" pitchFamily="34" charset="0"/>
              </a:rPr>
              <a:t>Mencatat</a:t>
            </a:r>
            <a:r>
              <a:rPr lang="en-GB" dirty="0" smtClean="0">
                <a:latin typeface="+mj-lt"/>
                <a:cs typeface="Calibri" pitchFamily="34" charset="0"/>
              </a:rPr>
              <a:t> </a:t>
            </a:r>
            <a:r>
              <a:rPr lang="en-GB" dirty="0" err="1" smtClean="0">
                <a:latin typeface="+mj-lt"/>
                <a:cs typeface="Calibri" pitchFamily="34" charset="0"/>
              </a:rPr>
              <a:t>selisih</a:t>
            </a:r>
            <a:r>
              <a:rPr lang="en-GB" dirty="0" smtClean="0">
                <a:latin typeface="+mj-lt"/>
                <a:cs typeface="Calibri" pitchFamily="34" charset="0"/>
              </a:rPr>
              <a:t> </a:t>
            </a:r>
            <a:r>
              <a:rPr lang="en-GB" dirty="0" err="1" smtClean="0">
                <a:latin typeface="+mj-lt"/>
                <a:cs typeface="Calibri" pitchFamily="34" charset="0"/>
              </a:rPr>
              <a:t>biaya</a:t>
            </a:r>
            <a:r>
              <a:rPr lang="en-GB" dirty="0" smtClean="0">
                <a:latin typeface="+mj-lt"/>
                <a:cs typeface="Calibri" pitchFamily="34" charset="0"/>
              </a:rPr>
              <a:t> overhead </a:t>
            </a:r>
            <a:r>
              <a:rPr lang="en-GB" dirty="0" err="1" smtClean="0">
                <a:latin typeface="+mj-lt"/>
                <a:cs typeface="Calibri" pitchFamily="34" charset="0"/>
              </a:rPr>
              <a:t>pabrik</a:t>
            </a:r>
            <a:r>
              <a:rPr lang="en-GB" dirty="0" smtClean="0">
                <a:latin typeface="+mj-lt"/>
                <a:cs typeface="Calibri" pitchFamily="34" charset="0"/>
              </a:rPr>
              <a:t> </a:t>
            </a:r>
            <a:endParaRPr lang="en-GB" i="1" dirty="0" smtClean="0">
              <a:latin typeface="+mj-lt"/>
              <a:cs typeface="Calibri" pitchFamily="34" charset="0"/>
            </a:endParaRPr>
          </a:p>
          <a:p>
            <a:pPr eaLnBrk="1" hangingPunct="1">
              <a:buFont typeface="Wingdings" pitchFamily="2" charset="2"/>
              <a:buNone/>
              <a:defRPr/>
            </a:pPr>
            <a:r>
              <a:rPr lang="en-GB" i="1" dirty="0" err="1" smtClean="0">
                <a:latin typeface="+mj-lt"/>
                <a:cs typeface="Calibri" pitchFamily="34" charset="0"/>
              </a:rPr>
              <a:t>Selisih</a:t>
            </a:r>
            <a:r>
              <a:rPr lang="en-GB" i="1" dirty="0" smtClean="0">
                <a:latin typeface="+mj-lt"/>
                <a:cs typeface="Calibri" pitchFamily="34" charset="0"/>
              </a:rPr>
              <a:t> BOP</a:t>
            </a:r>
            <a:r>
              <a:rPr lang="id-ID" i="1" dirty="0" smtClean="0">
                <a:latin typeface="+mj-lt"/>
                <a:cs typeface="Calibri" pitchFamily="34" charset="0"/>
              </a:rPr>
              <a:t>				  </a:t>
            </a:r>
            <a:r>
              <a:rPr lang="en-GB" i="1" dirty="0" smtClean="0">
                <a:latin typeface="+mj-lt"/>
                <a:cs typeface="Calibri" pitchFamily="34" charset="0"/>
              </a:rPr>
              <a:t>1.500.000</a:t>
            </a:r>
          </a:p>
          <a:p>
            <a:pPr eaLnBrk="1" hangingPunct="1">
              <a:buFont typeface="Wingdings" pitchFamily="2" charset="2"/>
              <a:buNone/>
              <a:defRPr/>
            </a:pPr>
            <a:r>
              <a:rPr lang="en-GB" i="1" dirty="0" smtClean="0">
                <a:latin typeface="+mj-lt"/>
                <a:cs typeface="Calibri" pitchFamily="34" charset="0"/>
              </a:rPr>
              <a:t>	BOP</a:t>
            </a:r>
            <a:r>
              <a:rPr lang="id-ID" i="1" dirty="0" smtClean="0">
                <a:latin typeface="+mj-lt"/>
                <a:cs typeface="Calibri" pitchFamily="34" charset="0"/>
              </a:rPr>
              <a:t>			</a:t>
            </a:r>
            <a:r>
              <a:rPr lang="en-GB" i="1" dirty="0" smtClean="0">
                <a:latin typeface="+mj-lt"/>
                <a:cs typeface="Calibri" pitchFamily="34" charset="0"/>
              </a:rPr>
              <a:t>			     1.500.000</a:t>
            </a:r>
            <a:endParaRPr lang="en-GB" dirty="0" smtClean="0">
              <a:latin typeface="+mj-lt"/>
              <a:cs typeface="Calibri" pitchFamily="34" charset="0"/>
            </a:endParaRPr>
          </a:p>
          <a:p>
            <a:pPr eaLnBrk="1" hangingPunct="1">
              <a:buFont typeface="Wingdings" pitchFamily="2" charset="2"/>
              <a:buNone/>
              <a:defRPr/>
            </a:pPr>
            <a:endParaRPr lang="id-ID" sz="1800" dirty="0" smtClean="0">
              <a:latin typeface="+mj-lt"/>
            </a:endParaRPr>
          </a:p>
          <a:p>
            <a:pPr eaLnBrk="1" hangingPunct="1">
              <a:buFont typeface="Wingdings" pitchFamily="2" charset="2"/>
              <a:buNone/>
              <a:defRPr/>
            </a:pPr>
            <a:r>
              <a:rPr lang="en-GB" sz="1800" dirty="0" err="1" smtClean="0">
                <a:latin typeface="+mj-lt"/>
              </a:rPr>
              <a:t>Perhitungan</a:t>
            </a:r>
            <a:r>
              <a:rPr lang="en-GB" sz="1800" dirty="0" smtClean="0">
                <a:latin typeface="+mj-lt"/>
              </a:rPr>
              <a:t>:</a:t>
            </a:r>
          </a:p>
          <a:p>
            <a:pPr eaLnBrk="1" hangingPunct="1">
              <a:buFont typeface="Wingdings" pitchFamily="2" charset="2"/>
              <a:buNone/>
              <a:defRPr/>
            </a:pPr>
            <a:r>
              <a:rPr lang="en-GB" sz="1800" dirty="0" smtClean="0">
                <a:latin typeface="+mj-lt"/>
              </a:rPr>
              <a:t>BOP </a:t>
            </a:r>
            <a:r>
              <a:rPr lang="en-GB" sz="1800" dirty="0" err="1" smtClean="0">
                <a:latin typeface="+mj-lt"/>
              </a:rPr>
              <a:t>dibebankan</a:t>
            </a:r>
            <a:r>
              <a:rPr lang="en-GB" sz="1800" dirty="0" smtClean="0">
                <a:latin typeface="+mj-lt"/>
              </a:rPr>
              <a:t>   			    Rp10.000.000</a:t>
            </a:r>
          </a:p>
          <a:p>
            <a:pPr eaLnBrk="1" hangingPunct="1">
              <a:buFont typeface="Wingdings" pitchFamily="2" charset="2"/>
              <a:buNone/>
              <a:defRPr/>
            </a:pPr>
            <a:r>
              <a:rPr lang="en-GB" sz="1800" dirty="0" smtClean="0">
                <a:latin typeface="+mj-lt"/>
              </a:rPr>
              <a:t>BOP </a:t>
            </a:r>
            <a:r>
              <a:rPr lang="en-GB" sz="1800" dirty="0" err="1" smtClean="0">
                <a:latin typeface="+mj-lt"/>
              </a:rPr>
              <a:t>sesungguhnya</a:t>
            </a:r>
            <a:r>
              <a:rPr lang="en-GB" sz="1800" dirty="0" smtClean="0">
                <a:latin typeface="+mj-lt"/>
              </a:rPr>
              <a:t>			    </a:t>
            </a:r>
            <a:r>
              <a:rPr lang="id-ID" sz="1800" u="sng" dirty="0" smtClean="0">
                <a:latin typeface="+mj-lt"/>
              </a:rPr>
              <a:t>Rp</a:t>
            </a:r>
            <a:r>
              <a:rPr lang="en-GB" sz="1800" u="sng" dirty="0" smtClean="0">
                <a:latin typeface="+mj-lt"/>
              </a:rPr>
              <a:t>11.500.000</a:t>
            </a:r>
            <a:endParaRPr lang="en-GB" sz="1800" dirty="0" smtClean="0">
              <a:latin typeface="+mj-lt"/>
            </a:endParaRPr>
          </a:p>
          <a:p>
            <a:pPr eaLnBrk="1" hangingPunct="1">
              <a:buFont typeface="Wingdings" pitchFamily="2" charset="2"/>
              <a:buNone/>
              <a:defRPr/>
            </a:pPr>
            <a:r>
              <a:rPr lang="en-GB" sz="1800" dirty="0" err="1" smtClean="0">
                <a:latin typeface="+mj-lt"/>
              </a:rPr>
              <a:t>Selisih</a:t>
            </a:r>
            <a:r>
              <a:rPr lang="en-GB" sz="1800" dirty="0" smtClean="0">
                <a:latin typeface="+mj-lt"/>
              </a:rPr>
              <a:t> BOP – </a:t>
            </a:r>
            <a:r>
              <a:rPr lang="en-GB" sz="1800" dirty="0" err="1" smtClean="0">
                <a:latin typeface="+mj-lt"/>
              </a:rPr>
              <a:t>Rugi</a:t>
            </a:r>
            <a:r>
              <a:rPr lang="en-GB" sz="1800" dirty="0" smtClean="0">
                <a:latin typeface="+mj-lt"/>
              </a:rPr>
              <a:t> (under-applied) </a:t>
            </a:r>
            <a:r>
              <a:rPr lang="id-ID" sz="1800" dirty="0" smtClean="0">
                <a:latin typeface="+mj-lt"/>
              </a:rPr>
              <a:t>	     </a:t>
            </a:r>
            <a:r>
              <a:rPr lang="en-GB" sz="1800" u="sng" dirty="0" err="1" smtClean="0">
                <a:latin typeface="+mj-lt"/>
              </a:rPr>
              <a:t>Rp</a:t>
            </a:r>
            <a:r>
              <a:rPr lang="en-GB" sz="1800" u="sng" dirty="0" smtClean="0">
                <a:latin typeface="+mj-lt"/>
              </a:rPr>
              <a:t> </a:t>
            </a:r>
            <a:r>
              <a:rPr lang="id-ID" sz="1800" u="sng" dirty="0" smtClean="0">
                <a:latin typeface="+mj-lt"/>
              </a:rPr>
              <a:t>1</a:t>
            </a:r>
            <a:r>
              <a:rPr lang="en-GB" sz="1800" u="sng" dirty="0" smtClean="0">
                <a:latin typeface="+mj-lt"/>
              </a:rPr>
              <a:t>.500.000</a:t>
            </a:r>
            <a:endParaRPr lang="en-US" sz="1800" u="sng" dirty="0" smtClean="0">
              <a:latin typeface="+mj-lt"/>
            </a:endParaRPr>
          </a:p>
          <a:p>
            <a:pPr marL="609600" indent="-609600" eaLnBrk="1" hangingPunct="1">
              <a:buFont typeface="Wingdings" pitchFamily="2" charset="2"/>
              <a:buNone/>
              <a:defRPr/>
            </a:pPr>
            <a:endParaRPr lang="id-ID" sz="2400" dirty="0" smtClean="0">
              <a:latin typeface="+mj-lt"/>
              <a:cs typeface="Calibri" pitchFamily="34" charset="0"/>
            </a:endParaRPr>
          </a:p>
          <a:p>
            <a:pPr marL="609600" indent="-609600" eaLnBrk="1" hangingPunct="1">
              <a:buFont typeface="Wingdings" pitchFamily="2" charset="2"/>
              <a:buNone/>
              <a:defRPr/>
            </a:pPr>
            <a:r>
              <a:rPr lang="en-GB" dirty="0" err="1" smtClean="0">
                <a:latin typeface="+mj-lt"/>
                <a:cs typeface="Calibri" pitchFamily="34" charset="0"/>
              </a:rPr>
              <a:t>Menutup</a:t>
            </a:r>
            <a:r>
              <a:rPr lang="en-GB" dirty="0" smtClean="0">
                <a:latin typeface="+mj-lt"/>
                <a:cs typeface="Calibri" pitchFamily="34" charset="0"/>
              </a:rPr>
              <a:t> </a:t>
            </a:r>
            <a:r>
              <a:rPr lang="en-GB" dirty="0" err="1" smtClean="0">
                <a:latin typeface="+mj-lt"/>
                <a:cs typeface="Calibri" pitchFamily="34" charset="0"/>
              </a:rPr>
              <a:t>selisih</a:t>
            </a:r>
            <a:r>
              <a:rPr lang="en-GB" dirty="0" smtClean="0">
                <a:latin typeface="+mj-lt"/>
                <a:cs typeface="Calibri" pitchFamily="34" charset="0"/>
              </a:rPr>
              <a:t> </a:t>
            </a:r>
            <a:r>
              <a:rPr lang="id-ID" dirty="0" smtClean="0">
                <a:latin typeface="+mj-lt"/>
                <a:cs typeface="Calibri" pitchFamily="34" charset="0"/>
              </a:rPr>
              <a:t>BOP</a:t>
            </a:r>
            <a:r>
              <a:rPr lang="en-GB" dirty="0" smtClean="0">
                <a:latin typeface="+mj-lt"/>
                <a:cs typeface="Calibri" pitchFamily="34" charset="0"/>
              </a:rPr>
              <a:t> </a:t>
            </a:r>
            <a:r>
              <a:rPr lang="en-GB" dirty="0" err="1" smtClean="0">
                <a:latin typeface="+mj-lt"/>
                <a:cs typeface="Calibri" pitchFamily="34" charset="0"/>
              </a:rPr>
              <a:t>ke</a:t>
            </a:r>
            <a:r>
              <a:rPr lang="en-GB" dirty="0" smtClean="0">
                <a:latin typeface="+mj-lt"/>
                <a:cs typeface="Calibri" pitchFamily="34" charset="0"/>
              </a:rPr>
              <a:t> </a:t>
            </a:r>
            <a:r>
              <a:rPr lang="en-GB" dirty="0" err="1" smtClean="0">
                <a:latin typeface="+mj-lt"/>
                <a:cs typeface="Calibri" pitchFamily="34" charset="0"/>
              </a:rPr>
              <a:t>harga</a:t>
            </a:r>
            <a:r>
              <a:rPr lang="en-GB" dirty="0" smtClean="0">
                <a:latin typeface="+mj-lt"/>
                <a:cs typeface="Calibri" pitchFamily="34" charset="0"/>
              </a:rPr>
              <a:t> </a:t>
            </a:r>
            <a:r>
              <a:rPr lang="en-GB" dirty="0" err="1" smtClean="0">
                <a:latin typeface="+mj-lt"/>
                <a:cs typeface="Calibri" pitchFamily="34" charset="0"/>
              </a:rPr>
              <a:t>pokok</a:t>
            </a:r>
            <a:r>
              <a:rPr lang="en-GB" dirty="0" smtClean="0">
                <a:latin typeface="+mj-lt"/>
                <a:cs typeface="Calibri" pitchFamily="34" charset="0"/>
              </a:rPr>
              <a:t> </a:t>
            </a:r>
            <a:r>
              <a:rPr lang="en-GB" dirty="0" err="1" smtClean="0">
                <a:latin typeface="+mj-lt"/>
                <a:cs typeface="Calibri" pitchFamily="34" charset="0"/>
              </a:rPr>
              <a:t>penjualan</a:t>
            </a:r>
            <a:endParaRPr lang="en-GB" i="1" dirty="0" smtClean="0">
              <a:latin typeface="+mj-lt"/>
              <a:cs typeface="Calibri" pitchFamily="34" charset="0"/>
            </a:endParaRPr>
          </a:p>
          <a:p>
            <a:pPr marL="609600" indent="-609600" eaLnBrk="1" hangingPunct="1">
              <a:buFont typeface="Wingdings" pitchFamily="2" charset="2"/>
              <a:buNone/>
              <a:defRPr/>
            </a:pPr>
            <a:r>
              <a:rPr lang="en-GB" i="1" dirty="0" err="1" smtClean="0">
                <a:latin typeface="+mj-lt"/>
                <a:cs typeface="Calibri" pitchFamily="34" charset="0"/>
              </a:rPr>
              <a:t>Harga</a:t>
            </a:r>
            <a:r>
              <a:rPr lang="en-GB" i="1" dirty="0" smtClean="0">
                <a:latin typeface="+mj-lt"/>
                <a:cs typeface="Calibri" pitchFamily="34" charset="0"/>
              </a:rPr>
              <a:t> </a:t>
            </a:r>
            <a:r>
              <a:rPr lang="en-GB" i="1" dirty="0" err="1" smtClean="0">
                <a:latin typeface="+mj-lt"/>
                <a:cs typeface="Calibri" pitchFamily="34" charset="0"/>
              </a:rPr>
              <a:t>Pokok</a:t>
            </a:r>
            <a:r>
              <a:rPr lang="en-GB" i="1" dirty="0" smtClean="0">
                <a:latin typeface="+mj-lt"/>
                <a:cs typeface="Calibri" pitchFamily="34" charset="0"/>
              </a:rPr>
              <a:t> </a:t>
            </a:r>
            <a:r>
              <a:rPr lang="en-GB" i="1" dirty="0" err="1" smtClean="0">
                <a:latin typeface="+mj-lt"/>
                <a:cs typeface="Calibri" pitchFamily="34" charset="0"/>
              </a:rPr>
              <a:t>Penjualan</a:t>
            </a:r>
            <a:r>
              <a:rPr lang="id-ID" i="1" dirty="0" smtClean="0">
                <a:latin typeface="+mj-lt"/>
                <a:cs typeface="Calibri" pitchFamily="34" charset="0"/>
              </a:rPr>
              <a:t>		 </a:t>
            </a:r>
            <a:r>
              <a:rPr lang="en-GB" i="1" dirty="0" smtClean="0">
                <a:latin typeface="+mj-lt"/>
                <a:cs typeface="Calibri" pitchFamily="34" charset="0"/>
              </a:rPr>
              <a:t>1.500.000</a:t>
            </a:r>
          </a:p>
          <a:p>
            <a:pPr marL="609600" indent="-609600" eaLnBrk="1" hangingPunct="1">
              <a:buFont typeface="Wingdings" pitchFamily="2" charset="2"/>
              <a:buNone/>
              <a:defRPr/>
            </a:pPr>
            <a:r>
              <a:rPr lang="en-GB" i="1" dirty="0" smtClean="0">
                <a:latin typeface="+mj-lt"/>
                <a:cs typeface="Calibri" pitchFamily="34" charset="0"/>
              </a:rPr>
              <a:t>	</a:t>
            </a:r>
            <a:r>
              <a:rPr lang="en-GB" i="1" dirty="0" err="1" smtClean="0">
                <a:latin typeface="+mj-lt"/>
                <a:cs typeface="Calibri" pitchFamily="34" charset="0"/>
              </a:rPr>
              <a:t>Selisih</a:t>
            </a:r>
            <a:r>
              <a:rPr lang="en-GB" i="1" dirty="0" smtClean="0">
                <a:latin typeface="+mj-lt"/>
                <a:cs typeface="Calibri" pitchFamily="34" charset="0"/>
              </a:rPr>
              <a:t> BOP</a:t>
            </a:r>
            <a:r>
              <a:rPr lang="id-ID" i="1" dirty="0" smtClean="0">
                <a:latin typeface="+mj-lt"/>
                <a:cs typeface="Calibri" pitchFamily="34" charset="0"/>
              </a:rPr>
              <a:t>	</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  1.500.000</a:t>
            </a:r>
            <a:endParaRPr lang="id-ID" dirty="0" smtClean="0">
              <a:latin typeface="+mj-lt"/>
              <a:cs typeface="Calibri" pitchFamily="34" charset="0"/>
            </a:endParaRPr>
          </a:p>
          <a:p>
            <a:pPr eaLnBrk="1" hangingPunct="1">
              <a:buFont typeface="Wingdings 2" pitchFamily="18" charset="2"/>
              <a:buNone/>
              <a:defRPr/>
            </a:pPr>
            <a:endParaRPr lang="en-US" dirty="0" smtClean="0">
              <a:latin typeface="+mj-l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357158" y="2428868"/>
            <a:ext cx="8215370" cy="3228980"/>
          </a:xfrm>
          <a:solidFill>
            <a:schemeClr val="accent4">
              <a:lumMod val="20000"/>
              <a:lumOff val="80000"/>
            </a:schemeClr>
          </a:solidFill>
        </p:spPr>
        <p:txBody>
          <a:bodyPr/>
          <a:lstStyle/>
          <a:p>
            <a:pPr marL="0" indent="0" eaLnBrk="1" hangingPunct="1">
              <a:buFont typeface="Wingdings" pitchFamily="2" charset="2"/>
              <a:buNone/>
            </a:pPr>
            <a:r>
              <a:rPr lang="en-GB" dirty="0" err="1" smtClean="0">
                <a:latin typeface="Calibri" pitchFamily="34" charset="0"/>
                <a:cs typeface="Calibri" pitchFamily="34" charset="0"/>
              </a:rPr>
              <a:t>Mencatat</a:t>
            </a:r>
            <a:r>
              <a:rPr lang="en-GB" dirty="0" smtClean="0">
                <a:latin typeface="Calibri" pitchFamily="34" charset="0"/>
                <a:cs typeface="Calibri" pitchFamily="34" charset="0"/>
              </a:rPr>
              <a:t> </a:t>
            </a:r>
            <a:r>
              <a:rPr lang="en-GB" dirty="0" err="1" smtClean="0">
                <a:latin typeface="Calibri" pitchFamily="34" charset="0"/>
                <a:cs typeface="Calibri" pitchFamily="34" charset="0"/>
              </a:rPr>
              <a:t>pesanan</a:t>
            </a:r>
            <a:r>
              <a:rPr lang="en-GB" dirty="0" smtClean="0">
                <a:latin typeface="Calibri" pitchFamily="34" charset="0"/>
                <a:cs typeface="Calibri" pitchFamily="34" charset="0"/>
              </a:rPr>
              <a:t> yang </a:t>
            </a:r>
            <a:r>
              <a:rPr lang="en-GB" dirty="0" err="1" smtClean="0">
                <a:latin typeface="Calibri" pitchFamily="34" charset="0"/>
                <a:cs typeface="Calibri" pitchFamily="34" charset="0"/>
              </a:rPr>
              <a:t>telah</a:t>
            </a:r>
            <a:r>
              <a:rPr lang="en-GB" dirty="0" smtClean="0">
                <a:latin typeface="Calibri" pitchFamily="34" charset="0"/>
                <a:cs typeface="Calibri" pitchFamily="34" charset="0"/>
              </a:rPr>
              <a:t> </a:t>
            </a:r>
            <a:r>
              <a:rPr lang="en-GB" dirty="0" err="1" smtClean="0">
                <a:latin typeface="Calibri" pitchFamily="34" charset="0"/>
                <a:cs typeface="Calibri" pitchFamily="34" charset="0"/>
              </a:rPr>
              <a:t>selesai</a:t>
            </a:r>
            <a:r>
              <a:rPr lang="en-GB" dirty="0" smtClean="0">
                <a:latin typeface="Calibri" pitchFamily="34" charset="0"/>
                <a:cs typeface="Calibri" pitchFamily="34" charset="0"/>
              </a:rPr>
              <a:t> </a:t>
            </a:r>
            <a:r>
              <a:rPr lang="en-GB" dirty="0" err="1" smtClean="0">
                <a:latin typeface="Calibri" pitchFamily="34" charset="0"/>
                <a:cs typeface="Calibri" pitchFamily="34" charset="0"/>
              </a:rPr>
              <a:t>diproduksi</a:t>
            </a:r>
            <a:r>
              <a:rPr lang="id-ID" dirty="0" smtClean="0">
                <a:latin typeface="Calibri" pitchFamily="34" charset="0"/>
                <a:cs typeface="Calibri" pitchFamily="34" charset="0"/>
              </a:rPr>
              <a:t> (No. 505, 506, dan 507)</a:t>
            </a:r>
          </a:p>
          <a:p>
            <a:pPr marL="609600" indent="-609600" eaLnBrk="1" hangingPunct="1">
              <a:buFont typeface="Wingdings" pitchFamily="2" charset="2"/>
              <a:buNone/>
            </a:pPr>
            <a:endParaRPr lang="en-GB" i="1" dirty="0" smtClean="0">
              <a:latin typeface="Calibri" pitchFamily="34" charset="0"/>
              <a:cs typeface="Calibri" pitchFamily="34" charset="0"/>
            </a:endParaRPr>
          </a:p>
          <a:p>
            <a:pPr marL="609600" indent="-609600" eaLnBrk="1" hangingPunct="1">
              <a:buFont typeface="Wingdings" pitchFamily="2" charset="2"/>
              <a:buNone/>
            </a:pPr>
            <a:r>
              <a:rPr lang="en-GB" i="1" dirty="0" err="1" smtClean="0">
                <a:latin typeface="Calibri" pitchFamily="34" charset="0"/>
                <a:cs typeface="Calibri" pitchFamily="34" charset="0"/>
              </a:rPr>
              <a:t>Persediaan</a:t>
            </a:r>
            <a:r>
              <a:rPr lang="en-GB" i="1" dirty="0" smtClean="0">
                <a:latin typeface="Calibri" pitchFamily="34" charset="0"/>
                <a:cs typeface="Calibri" pitchFamily="34" charset="0"/>
              </a:rPr>
              <a:t> </a:t>
            </a:r>
            <a:r>
              <a:rPr lang="en-GB" i="1" dirty="0" err="1" smtClean="0">
                <a:latin typeface="Calibri" pitchFamily="34" charset="0"/>
                <a:cs typeface="Calibri" pitchFamily="34" charset="0"/>
              </a:rPr>
              <a:t>Barang</a:t>
            </a:r>
            <a:r>
              <a:rPr lang="en-GB" i="1" dirty="0" smtClean="0">
                <a:latin typeface="Calibri" pitchFamily="34" charset="0"/>
                <a:cs typeface="Calibri" pitchFamily="34" charset="0"/>
              </a:rPr>
              <a:t> </a:t>
            </a:r>
            <a:r>
              <a:rPr lang="en-GB" i="1" dirty="0" err="1" smtClean="0">
                <a:latin typeface="Calibri" pitchFamily="34" charset="0"/>
                <a:cs typeface="Calibri" pitchFamily="34" charset="0"/>
              </a:rPr>
              <a:t>Jadi</a:t>
            </a:r>
            <a:r>
              <a:rPr lang="en-GB" i="1" dirty="0" smtClean="0">
                <a:latin typeface="Calibri" pitchFamily="34" charset="0"/>
                <a:cs typeface="Calibri" pitchFamily="34" charset="0"/>
              </a:rPr>
              <a:t>	</a:t>
            </a:r>
            <a:r>
              <a:rPr lang="id-ID" i="1" dirty="0" smtClean="0">
                <a:latin typeface="Calibri" pitchFamily="34" charset="0"/>
                <a:cs typeface="Calibri" pitchFamily="34" charset="0"/>
              </a:rPr>
              <a:t>        </a:t>
            </a:r>
            <a:r>
              <a:rPr lang="en-GB" i="1" dirty="0" smtClean="0">
                <a:latin typeface="Calibri" pitchFamily="34" charset="0"/>
                <a:cs typeface="Calibri" pitchFamily="34" charset="0"/>
              </a:rPr>
              <a:t>122.500.000</a:t>
            </a:r>
          </a:p>
          <a:p>
            <a:pPr marL="609600" indent="-609600" eaLnBrk="1" hangingPunct="1">
              <a:buFont typeface="Wingdings" pitchFamily="2" charset="2"/>
              <a:buNone/>
            </a:pPr>
            <a:r>
              <a:rPr lang="en-GB" i="1" dirty="0" smtClean="0">
                <a:latin typeface="Calibri" pitchFamily="34" charset="0"/>
                <a:cs typeface="Calibri" pitchFamily="34" charset="0"/>
              </a:rPr>
              <a:t>	</a:t>
            </a:r>
            <a:r>
              <a:rPr lang="en-GB" i="1" dirty="0" err="1" smtClean="0">
                <a:latin typeface="Calibri" pitchFamily="34" charset="0"/>
                <a:cs typeface="Calibri" pitchFamily="34" charset="0"/>
              </a:rPr>
              <a:t>Persediaan</a:t>
            </a:r>
            <a:r>
              <a:rPr lang="en-GB" i="1" dirty="0" smtClean="0">
                <a:latin typeface="Calibri" pitchFamily="34" charset="0"/>
                <a:cs typeface="Calibri" pitchFamily="34" charset="0"/>
              </a:rPr>
              <a:t> BDP</a:t>
            </a:r>
            <a:r>
              <a:rPr lang="id-ID" i="1" dirty="0" smtClean="0">
                <a:latin typeface="Calibri" pitchFamily="34" charset="0"/>
                <a:cs typeface="Calibri" pitchFamily="34" charset="0"/>
              </a:rPr>
              <a:t>	</a:t>
            </a:r>
            <a:r>
              <a:rPr lang="en-GB" i="1" dirty="0" smtClean="0">
                <a:latin typeface="Calibri" pitchFamily="34" charset="0"/>
                <a:cs typeface="Calibri" pitchFamily="34" charset="0"/>
              </a:rPr>
              <a:t>			122.500.000</a:t>
            </a:r>
            <a:endParaRPr lang="en-US" i="1" dirty="0" smtClean="0">
              <a:latin typeface="Calibri" pitchFamily="34" charset="0"/>
              <a:cs typeface="Calibri" pitchFamily="34" charset="0"/>
            </a:endParaRPr>
          </a:p>
        </p:txBody>
      </p:sp>
      <p:sp>
        <p:nvSpPr>
          <p:cNvPr id="3" name="TextBox 2"/>
          <p:cNvSpPr txBox="1"/>
          <p:nvPr/>
        </p:nvSpPr>
        <p:spPr>
          <a:xfrm>
            <a:off x="285720" y="1714488"/>
            <a:ext cx="5000660" cy="523220"/>
          </a:xfrm>
          <a:prstGeom prst="rect">
            <a:avLst/>
          </a:prstGeom>
          <a:noFill/>
        </p:spPr>
        <p:txBody>
          <a:bodyPr wrap="square" rtlCol="0">
            <a:spAutoFit/>
          </a:bodyPr>
          <a:lstStyle/>
          <a:p>
            <a:r>
              <a:rPr lang="en-GB" sz="2800" b="1" i="1" dirty="0" err="1" smtClean="0">
                <a:latin typeface="Calibri" pitchFamily="34" charset="0"/>
                <a:cs typeface="Calibri" pitchFamily="34" charset="0"/>
              </a:rPr>
              <a:t>Produk</a:t>
            </a:r>
            <a:r>
              <a:rPr lang="en-GB" sz="2800" b="1" i="1" dirty="0" smtClean="0">
                <a:latin typeface="Calibri" pitchFamily="34" charset="0"/>
                <a:cs typeface="Calibri" pitchFamily="34" charset="0"/>
              </a:rPr>
              <a:t> </a:t>
            </a:r>
            <a:r>
              <a:rPr lang="en-GB" sz="2800" b="1" i="1" dirty="0" err="1" smtClean="0">
                <a:latin typeface="Calibri" pitchFamily="34" charset="0"/>
                <a:cs typeface="Calibri" pitchFamily="34" charset="0"/>
              </a:rPr>
              <a:t>Selesai</a:t>
            </a:r>
            <a:endParaRPr lang="en-GB" sz="28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8354" name="Group 114"/>
          <p:cNvGraphicFramePr>
            <a:graphicFrameLocks noGrp="1"/>
          </p:cNvGraphicFramePr>
          <p:nvPr/>
        </p:nvGraphicFramePr>
        <p:xfrm>
          <a:off x="500034" y="571480"/>
          <a:ext cx="8305800" cy="6065520"/>
        </p:xfrm>
        <a:graphic>
          <a:graphicData uri="http://schemas.openxmlformats.org/drawingml/2006/table">
            <a:tbl>
              <a:tblPr/>
              <a:tblGrid>
                <a:gridCol w="1660525"/>
                <a:gridCol w="1662113"/>
                <a:gridCol w="1660525"/>
                <a:gridCol w="1662112"/>
                <a:gridCol w="1660525"/>
              </a:tblGrid>
              <a:tr h="685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Kursi</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Tamu</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Kursi Makan</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Meja Hias</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tx2">
                        <a:lumMod val="20000"/>
                        <a:lumOff val="80000"/>
                      </a:schemeClr>
                    </a:solidFill>
                  </a:tcPr>
                </a:tc>
              </a:tr>
              <a:tr h="1600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BDP </a:t>
                      </a:r>
                      <a:r>
                        <a:rPr kumimoji="0" lang="en-US" sz="2000" b="0" i="0" u="none" strike="noStrike" cap="none" normalizeH="0" baseline="0" dirty="0" err="1" smtClean="0">
                          <a:ln>
                            <a:noFill/>
                          </a:ln>
                          <a:solidFill>
                            <a:schemeClr val="tx1"/>
                          </a:solidFill>
                          <a:effectLst/>
                          <a:latin typeface="+mj-lt"/>
                        </a:rPr>
                        <a:t>Awal</a:t>
                      </a:r>
                      <a:endParaRPr kumimoji="0" lang="en-US" sz="2000" b="0" i="0" u="none" strike="noStrike" cap="none" normalizeH="0" baseline="0" dirty="0" smtClean="0">
                        <a:ln>
                          <a:noFill/>
                        </a:ln>
                        <a:solidFill>
                          <a:schemeClr val="tx1"/>
                        </a:solidFill>
                        <a:effectLst/>
                        <a:latin typeface="+mj-lt"/>
                      </a:endParaRP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BBB</a:t>
                      </a: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BTKL</a:t>
                      </a: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BOP</a:t>
                      </a:r>
                      <a:endParaRPr kumimoji="0" lang="en-GB"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16.000.000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24.000.000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12.000.000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24.000.000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12.000.000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52.000.000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52.000.000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7620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Nov.</a:t>
                      </a: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BBB</a:t>
                      </a: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-BTKL</a:t>
                      </a:r>
                    </a:p>
                    <a:p>
                      <a:pPr marL="0" marR="0" lvl="0" indent="0" algn="l" defTabSz="914400" rtl="0" eaLnBrk="1" fontAlgn="base" latinLnBrk="0" hangingPunct="1">
                        <a:lnSpc>
                          <a:spcPct val="100000"/>
                        </a:lnSpc>
                        <a:spcBef>
                          <a:spcPct val="20000"/>
                        </a:spcBef>
                        <a:spcAft>
                          <a:spcPct val="0"/>
                        </a:spcAft>
                        <a:buClrTx/>
                        <a:buSzPct val="75000"/>
                        <a:buFontTx/>
                        <a:buChar char="-"/>
                        <a:tabLst/>
                      </a:pPr>
                      <a:r>
                        <a:rPr kumimoji="0" lang="en-US" sz="2000" b="0" i="0" u="none" strike="noStrike" cap="none" normalizeH="0" baseline="0" dirty="0" smtClean="0">
                          <a:ln>
                            <a:noFill/>
                          </a:ln>
                          <a:solidFill>
                            <a:schemeClr val="tx1"/>
                          </a:solidFill>
                          <a:effectLst/>
                          <a:latin typeface="+mj-lt"/>
                        </a:rPr>
                        <a:t>-BOP</a:t>
                      </a:r>
                      <a:endParaRPr kumimoji="0" lang="en-GB"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10.000.000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2.000.000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1.000.000</a:t>
                      </a:r>
                      <a:r>
                        <a:rPr kumimoji="0" lang="en-US" sz="2000" b="0" i="0" u="none" strike="noStrike" cap="none" normalizeH="0" baseline="0" smtClean="0">
                          <a:ln>
                            <a:noFill/>
                          </a:ln>
                          <a:solidFill>
                            <a:schemeClr val="tx1"/>
                          </a:solidFill>
                          <a:effectLst/>
                          <a:latin typeface="+mj-lt"/>
                        </a:rPr>
                        <a:t> </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20.000.000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7.000.000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3.500.000</a:t>
                      </a:r>
                      <a:r>
                        <a:rPr kumimoji="0" lang="en-US" sz="2000" b="0" i="0" u="none" strike="noStrike" cap="none" normalizeH="0" baseline="0" dirty="0" smtClean="0">
                          <a:ln>
                            <a:noFill/>
                          </a:ln>
                          <a:solidFill>
                            <a:schemeClr val="tx1"/>
                          </a:solidFill>
                          <a:effectLst/>
                          <a:latin typeface="+mj-lt"/>
                        </a:rPr>
                        <a:t> </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15.000.000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8.000.000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4.000.000</a:t>
                      </a:r>
                      <a:r>
                        <a:rPr kumimoji="0" lang="en-US" sz="2000" b="0" i="0" u="none" strike="noStrike" cap="none" normalizeH="0" baseline="0" dirty="0" smtClean="0">
                          <a:ln>
                            <a:noFill/>
                          </a:ln>
                          <a:solidFill>
                            <a:schemeClr val="tx1"/>
                          </a:solidFill>
                          <a:effectLst/>
                          <a:latin typeface="+mj-lt"/>
                        </a:rPr>
                        <a:t> </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45.000.000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17.000.000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8.500.000</a:t>
                      </a:r>
                      <a:r>
                        <a:rPr kumimoji="0" lang="en-US" sz="2000" b="0" i="0" u="none" strike="noStrike" cap="none" normalizeH="0" baseline="0" smtClean="0">
                          <a:ln>
                            <a:noFill/>
                          </a:ln>
                          <a:solidFill>
                            <a:schemeClr val="tx1"/>
                          </a:solidFill>
                          <a:effectLst/>
                          <a:latin typeface="+mj-lt"/>
                        </a:rPr>
                        <a:t> </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cs typeface="Times New Roman" pitchFamily="18" charset="0"/>
                        </a:rPr>
                        <a:t>Total B. Nov.</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13.000.000</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30.500.000</a:t>
                      </a: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37.000.000</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70.500.000</a:t>
                      </a:r>
                      <a:r>
                        <a:rPr kumimoji="0" lang="en-US" sz="2000" b="0" i="0" u="none" strike="noStrike" cap="none" normalizeH="0" baseline="0" smtClean="0">
                          <a:ln>
                            <a:noFill/>
                          </a:ln>
                          <a:solidFill>
                            <a:schemeClr val="tx1"/>
                          </a:solidFill>
                          <a:effectLst/>
                          <a:latin typeface="+mj-lt"/>
                        </a:rPr>
                        <a:t> </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Total</a:t>
                      </a:r>
                      <a:endParaRPr kumimoji="0" lang="en-GB" sz="2000" b="0" i="0" u="none" strike="noStrike" cap="none" normalizeH="0" baseline="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65.000.000</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30.500.000</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37.000.000</a:t>
                      </a:r>
                      <a:endParaRPr kumimoji="0" lang="en-GB"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122.500.000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cs typeface="Times New Roman" pitchFamily="18" charset="0"/>
                        </a:rPr>
                        <a:t>Produksi</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500 unit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400 unit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100 unit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smtClean="0">
                          <a:ln>
                            <a:noFill/>
                          </a:ln>
                          <a:solidFill>
                            <a:schemeClr val="tx1"/>
                          </a:solidFill>
                          <a:effectLst/>
                          <a:latin typeface="+mj-lt"/>
                        </a:rPr>
                        <a:t>HP per Unit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err="1" smtClean="0">
                          <a:ln>
                            <a:noFill/>
                          </a:ln>
                          <a:solidFill>
                            <a:schemeClr val="tx1"/>
                          </a:solidFill>
                          <a:effectLst/>
                          <a:latin typeface="+mj-lt"/>
                          <a:cs typeface="Times New Roman" pitchFamily="18" charset="0"/>
                        </a:rPr>
                        <a:t>Rp</a:t>
                      </a:r>
                      <a:r>
                        <a:rPr kumimoji="0" lang="en-GB" sz="2000" b="0" i="0" u="none" strike="noStrike" cap="none" normalizeH="0" baseline="0" dirty="0" smtClean="0">
                          <a:ln>
                            <a:noFill/>
                          </a:ln>
                          <a:solidFill>
                            <a:schemeClr val="tx1"/>
                          </a:solidFill>
                          <a:effectLst/>
                          <a:latin typeface="+mj-lt"/>
                          <a:cs typeface="Times New Roman" pitchFamily="18" charset="0"/>
                        </a:rPr>
                        <a:t> 130.000</a:t>
                      </a:r>
                      <a:r>
                        <a:rPr kumimoji="0" lang="en-US" sz="2000" b="0" i="0" u="none" strike="noStrike" cap="none" normalizeH="0" baseline="0" dirty="0" smtClean="0">
                          <a:ln>
                            <a:noFill/>
                          </a:ln>
                          <a:solidFill>
                            <a:schemeClr val="tx1"/>
                          </a:solidFill>
                          <a:effectLst/>
                          <a:latin typeface="+mj-lt"/>
                        </a:rPr>
                        <a:t>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err="1" smtClean="0">
                          <a:ln>
                            <a:noFill/>
                          </a:ln>
                          <a:solidFill>
                            <a:schemeClr val="tx1"/>
                          </a:solidFill>
                          <a:effectLst/>
                          <a:latin typeface="+mj-lt"/>
                          <a:cs typeface="Times New Roman" pitchFamily="18" charset="0"/>
                        </a:rPr>
                        <a:t>Rp</a:t>
                      </a:r>
                      <a:r>
                        <a:rPr kumimoji="0" lang="en-GB" sz="2000" b="0" i="0" u="none" strike="noStrike" cap="none" normalizeH="0" baseline="0" dirty="0" smtClean="0">
                          <a:ln>
                            <a:noFill/>
                          </a:ln>
                          <a:solidFill>
                            <a:schemeClr val="tx1"/>
                          </a:solidFill>
                          <a:effectLst/>
                          <a:latin typeface="+mj-lt"/>
                          <a:cs typeface="Times New Roman" pitchFamily="18" charset="0"/>
                        </a:rPr>
                        <a:t> 76.250</a:t>
                      </a:r>
                      <a:r>
                        <a:rPr kumimoji="0" lang="en-US" sz="2000" b="0" i="0" u="none" strike="noStrike" cap="none" normalizeH="0" baseline="0" dirty="0" smtClean="0">
                          <a:ln>
                            <a:noFill/>
                          </a:ln>
                          <a:solidFill>
                            <a:srgbClr val="000000"/>
                          </a:solidFill>
                          <a:effectLst/>
                          <a:latin typeface="+mj-lt"/>
                        </a:rPr>
                        <a:t>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dirty="0" err="1" smtClean="0">
                          <a:ln>
                            <a:noFill/>
                          </a:ln>
                          <a:solidFill>
                            <a:schemeClr val="tx1"/>
                          </a:solidFill>
                          <a:effectLst/>
                          <a:latin typeface="+mj-lt"/>
                          <a:cs typeface="Times New Roman" pitchFamily="18" charset="0"/>
                        </a:rPr>
                        <a:t>Rp</a:t>
                      </a:r>
                      <a:r>
                        <a:rPr kumimoji="0" lang="en-GB" sz="2000" b="0" i="0" u="none" strike="noStrike" cap="none" normalizeH="0" baseline="0" dirty="0" smtClean="0">
                          <a:ln>
                            <a:noFill/>
                          </a:ln>
                          <a:solidFill>
                            <a:schemeClr val="tx1"/>
                          </a:solidFill>
                          <a:effectLst/>
                          <a:latin typeface="+mj-lt"/>
                          <a:cs typeface="Times New Roman" pitchFamily="18" charset="0"/>
                        </a:rPr>
                        <a:t> 270.000</a:t>
                      </a:r>
                      <a:r>
                        <a:rPr kumimoji="0" lang="en-US" sz="2000" b="0" i="0" u="none" strike="noStrike" cap="none" normalizeH="0" baseline="0" dirty="0" smtClean="0">
                          <a:ln>
                            <a:noFill/>
                          </a:ln>
                          <a:solidFill>
                            <a:schemeClr val="tx1"/>
                          </a:solidFill>
                          <a:effectLst/>
                          <a:latin typeface="+mj-lt"/>
                        </a:rPr>
                        <a:t> </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GB" sz="20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a:xfrm>
            <a:off x="285720" y="1520825"/>
            <a:ext cx="8539192" cy="4980009"/>
          </a:xfrm>
          <a:solidFill>
            <a:schemeClr val="accent4">
              <a:lumMod val="20000"/>
              <a:lumOff val="80000"/>
            </a:schemeClr>
          </a:solidFill>
        </p:spPr>
        <p:txBody>
          <a:bodyPr/>
          <a:lstStyle/>
          <a:p>
            <a:pPr marL="609600" indent="-609600" eaLnBrk="1" hangingPunct="1">
              <a:lnSpc>
                <a:spcPct val="90000"/>
              </a:lnSpc>
              <a:buFont typeface="Wingdings" pitchFamily="2" charset="2"/>
              <a:buNone/>
            </a:pPr>
            <a:r>
              <a:rPr lang="en-GB" sz="2800" dirty="0" err="1" smtClean="0">
                <a:latin typeface="+mj-lt"/>
                <a:cs typeface="Calibri" pitchFamily="34" charset="0"/>
              </a:rPr>
              <a:t>Mencatat</a:t>
            </a:r>
            <a:r>
              <a:rPr lang="en-GB" sz="2800" dirty="0" smtClean="0">
                <a:latin typeface="+mj-lt"/>
                <a:cs typeface="Calibri" pitchFamily="34" charset="0"/>
              </a:rPr>
              <a:t> </a:t>
            </a:r>
            <a:r>
              <a:rPr lang="en-GB" sz="2800" dirty="0" err="1" smtClean="0">
                <a:latin typeface="+mj-lt"/>
                <a:cs typeface="Calibri" pitchFamily="34" charset="0"/>
              </a:rPr>
              <a:t>penjualan</a:t>
            </a:r>
            <a:r>
              <a:rPr lang="en-GB" sz="2800" dirty="0" smtClean="0">
                <a:latin typeface="+mj-lt"/>
                <a:cs typeface="Calibri" pitchFamily="34" charset="0"/>
              </a:rPr>
              <a:t> </a:t>
            </a:r>
            <a:r>
              <a:rPr lang="en-GB" sz="2800" dirty="0" err="1" smtClean="0">
                <a:latin typeface="+mj-lt"/>
                <a:cs typeface="Calibri" pitchFamily="34" charset="0"/>
              </a:rPr>
              <a:t>produk</a:t>
            </a:r>
            <a:r>
              <a:rPr lang="en-GB" sz="2800" dirty="0" smtClean="0">
                <a:latin typeface="+mj-lt"/>
                <a:cs typeface="Calibri" pitchFamily="34" charset="0"/>
              </a:rPr>
              <a:t> </a:t>
            </a:r>
            <a:r>
              <a:rPr lang="en-GB" sz="2800" dirty="0" err="1" smtClean="0">
                <a:latin typeface="+mj-lt"/>
                <a:cs typeface="Calibri" pitchFamily="34" charset="0"/>
              </a:rPr>
              <a:t>ke</a:t>
            </a:r>
            <a:r>
              <a:rPr lang="en-GB" sz="2800" dirty="0" smtClean="0">
                <a:latin typeface="+mj-lt"/>
                <a:cs typeface="Calibri" pitchFamily="34" charset="0"/>
              </a:rPr>
              <a:t> </a:t>
            </a:r>
            <a:r>
              <a:rPr lang="en-GB" sz="2800" dirty="0" err="1" smtClean="0">
                <a:latin typeface="+mj-lt"/>
                <a:cs typeface="Calibri" pitchFamily="34" charset="0"/>
              </a:rPr>
              <a:t>pemesan</a:t>
            </a:r>
            <a:endParaRPr lang="en-GB" sz="2800" i="1" dirty="0" smtClean="0">
              <a:latin typeface="+mj-lt"/>
              <a:cs typeface="Calibri" pitchFamily="34" charset="0"/>
            </a:endParaRPr>
          </a:p>
          <a:p>
            <a:pPr marL="609600" indent="-609600" eaLnBrk="1" hangingPunct="1">
              <a:lnSpc>
                <a:spcPct val="90000"/>
              </a:lnSpc>
              <a:buFont typeface="Wingdings" pitchFamily="2" charset="2"/>
              <a:buNone/>
            </a:pPr>
            <a:r>
              <a:rPr lang="en-GB" sz="2800" i="1" dirty="0" smtClean="0">
                <a:latin typeface="+mj-lt"/>
                <a:cs typeface="Calibri" pitchFamily="34" charset="0"/>
              </a:rPr>
              <a:t>a). </a:t>
            </a:r>
            <a:r>
              <a:rPr lang="en-GB" sz="2800" i="1" dirty="0" err="1" smtClean="0">
                <a:latin typeface="+mj-lt"/>
                <a:cs typeface="Calibri" pitchFamily="34" charset="0"/>
              </a:rPr>
              <a:t>Kas</a:t>
            </a:r>
            <a:r>
              <a:rPr lang="id-ID" sz="2800" i="1" dirty="0" smtClean="0">
                <a:latin typeface="+mj-lt"/>
                <a:cs typeface="Calibri" pitchFamily="34" charset="0"/>
              </a:rPr>
              <a:t>			</a:t>
            </a:r>
            <a:r>
              <a:rPr lang="en-GB" sz="2800" i="1" dirty="0" smtClean="0">
                <a:latin typeface="+mj-lt"/>
                <a:cs typeface="Calibri" pitchFamily="34" charset="0"/>
              </a:rPr>
              <a:t>	155.000.000</a:t>
            </a:r>
          </a:p>
          <a:p>
            <a:pPr marL="609600" indent="-609600" eaLnBrk="1" hangingPunct="1">
              <a:lnSpc>
                <a:spcPct val="90000"/>
              </a:lnSpc>
              <a:buFont typeface="Wingdings" pitchFamily="2" charset="2"/>
              <a:buNone/>
            </a:pPr>
            <a:r>
              <a:rPr lang="en-GB" sz="2800" i="1" dirty="0" smtClean="0">
                <a:latin typeface="+mj-lt"/>
                <a:cs typeface="Calibri" pitchFamily="34" charset="0"/>
              </a:rPr>
              <a:t>              </a:t>
            </a:r>
            <a:r>
              <a:rPr lang="en-GB" sz="2800" i="1" dirty="0" err="1" smtClean="0">
                <a:latin typeface="+mj-lt"/>
                <a:cs typeface="Calibri" pitchFamily="34" charset="0"/>
              </a:rPr>
              <a:t>Penjualan</a:t>
            </a:r>
            <a:r>
              <a:rPr lang="id-ID" sz="2800" i="1" dirty="0" smtClean="0">
                <a:latin typeface="+mj-lt"/>
                <a:cs typeface="Calibri" pitchFamily="34" charset="0"/>
              </a:rPr>
              <a:t>			</a:t>
            </a:r>
            <a:r>
              <a:rPr lang="en-GB" sz="2800" i="1" dirty="0" smtClean="0">
                <a:latin typeface="+mj-lt"/>
                <a:cs typeface="Calibri" pitchFamily="34" charset="0"/>
              </a:rPr>
              <a:t>		155.000.000</a:t>
            </a:r>
            <a:endParaRPr lang="en-GB" sz="2800" dirty="0" smtClean="0">
              <a:latin typeface="+mj-lt"/>
              <a:cs typeface="Calibri" pitchFamily="34" charset="0"/>
            </a:endParaRPr>
          </a:p>
          <a:p>
            <a:pPr marL="912813" lvl="1" indent="-609600" eaLnBrk="1" hangingPunct="1">
              <a:lnSpc>
                <a:spcPct val="90000"/>
              </a:lnSpc>
              <a:buFont typeface="Wingdings" pitchFamily="2" charset="2"/>
              <a:buNone/>
            </a:pPr>
            <a:endParaRPr lang="id-ID" sz="1800" dirty="0" smtClean="0">
              <a:latin typeface="+mj-lt"/>
              <a:cs typeface="Calibri" pitchFamily="34" charset="0"/>
            </a:endParaRPr>
          </a:p>
          <a:p>
            <a:pPr marL="912813" lvl="1" indent="-609600" eaLnBrk="1" hangingPunct="1">
              <a:lnSpc>
                <a:spcPct val="90000"/>
              </a:lnSpc>
              <a:buFont typeface="Wingdings" pitchFamily="2" charset="2"/>
              <a:buNone/>
            </a:pPr>
            <a:r>
              <a:rPr lang="en-GB" sz="1800" dirty="0" err="1" smtClean="0">
                <a:latin typeface="+mj-lt"/>
                <a:cs typeface="Calibri" pitchFamily="34" charset="0"/>
              </a:rPr>
              <a:t>Perhitungan</a:t>
            </a:r>
            <a:r>
              <a:rPr lang="en-GB" sz="1800" dirty="0" smtClean="0">
                <a:latin typeface="+mj-lt"/>
                <a:cs typeface="Calibri" pitchFamily="34" charset="0"/>
              </a:rPr>
              <a:t>:</a:t>
            </a:r>
          </a:p>
          <a:p>
            <a:pPr marL="912813" lvl="1" indent="-609600" eaLnBrk="1" hangingPunct="1">
              <a:lnSpc>
                <a:spcPct val="90000"/>
              </a:lnSpc>
              <a:buFont typeface="Wingdings" pitchFamily="2" charset="2"/>
              <a:buNone/>
            </a:pPr>
            <a:r>
              <a:rPr lang="en-GB" sz="1800" dirty="0" err="1" smtClean="0">
                <a:latin typeface="+mj-lt"/>
                <a:cs typeface="Calibri" pitchFamily="34" charset="0"/>
              </a:rPr>
              <a:t>Kursi</a:t>
            </a:r>
            <a:r>
              <a:rPr lang="en-GB" sz="1800" dirty="0" smtClean="0">
                <a:latin typeface="+mj-lt"/>
                <a:cs typeface="Calibri" pitchFamily="34" charset="0"/>
              </a:rPr>
              <a:t> </a:t>
            </a:r>
            <a:r>
              <a:rPr lang="en-GB" sz="1800" dirty="0" err="1" smtClean="0">
                <a:latin typeface="+mj-lt"/>
                <a:cs typeface="Calibri" pitchFamily="34" charset="0"/>
              </a:rPr>
              <a:t>Tamu</a:t>
            </a:r>
            <a:r>
              <a:rPr lang="en-GB" sz="1800" dirty="0" smtClean="0">
                <a:latin typeface="+mj-lt"/>
                <a:cs typeface="Calibri" pitchFamily="34" charset="0"/>
              </a:rPr>
              <a:t> : 500 unit x Rp150.000    </a:t>
            </a:r>
            <a:r>
              <a:rPr lang="id-ID" sz="1800" dirty="0" smtClean="0">
                <a:latin typeface="+mj-lt"/>
                <a:cs typeface="Calibri" pitchFamily="34" charset="0"/>
              </a:rPr>
              <a:t>    </a:t>
            </a:r>
            <a:r>
              <a:rPr lang="en-GB" sz="1800" dirty="0" smtClean="0">
                <a:latin typeface="+mj-lt"/>
                <a:cs typeface="Calibri" pitchFamily="34" charset="0"/>
              </a:rPr>
              <a:t>Rp75.000.000</a:t>
            </a:r>
          </a:p>
          <a:p>
            <a:pPr marL="912813" lvl="1" indent="-609600" eaLnBrk="1" hangingPunct="1">
              <a:lnSpc>
                <a:spcPct val="90000"/>
              </a:lnSpc>
              <a:buFont typeface="Wingdings" pitchFamily="2" charset="2"/>
              <a:buNone/>
            </a:pPr>
            <a:r>
              <a:rPr lang="en-GB" sz="1800" dirty="0" err="1" smtClean="0">
                <a:latin typeface="+mj-lt"/>
                <a:cs typeface="Calibri" pitchFamily="34" charset="0"/>
              </a:rPr>
              <a:t>Kursi</a:t>
            </a:r>
            <a:r>
              <a:rPr lang="en-GB" sz="1800" dirty="0" smtClean="0">
                <a:latin typeface="+mj-lt"/>
                <a:cs typeface="Calibri" pitchFamily="34" charset="0"/>
              </a:rPr>
              <a:t> </a:t>
            </a:r>
            <a:r>
              <a:rPr lang="en-GB" sz="1800" dirty="0" err="1" smtClean="0">
                <a:latin typeface="+mj-lt"/>
                <a:cs typeface="Calibri" pitchFamily="34" charset="0"/>
              </a:rPr>
              <a:t>Makan</a:t>
            </a:r>
            <a:r>
              <a:rPr lang="en-GB" sz="1800" dirty="0" smtClean="0">
                <a:latin typeface="+mj-lt"/>
                <a:cs typeface="Calibri" pitchFamily="34" charset="0"/>
              </a:rPr>
              <a:t>: 400 unit x Rp100.000           40.000.000</a:t>
            </a:r>
          </a:p>
          <a:p>
            <a:pPr marL="912813" lvl="1" indent="-609600" eaLnBrk="1" hangingPunct="1">
              <a:lnSpc>
                <a:spcPct val="90000"/>
              </a:lnSpc>
              <a:buFont typeface="Wingdings" pitchFamily="2" charset="2"/>
              <a:buNone/>
            </a:pPr>
            <a:r>
              <a:rPr lang="en-GB" sz="1800" dirty="0" err="1" smtClean="0">
                <a:latin typeface="+mj-lt"/>
                <a:cs typeface="Calibri" pitchFamily="34" charset="0"/>
              </a:rPr>
              <a:t>Meja</a:t>
            </a:r>
            <a:r>
              <a:rPr lang="en-GB" sz="1800" dirty="0" smtClean="0">
                <a:latin typeface="+mj-lt"/>
                <a:cs typeface="Calibri" pitchFamily="34" charset="0"/>
              </a:rPr>
              <a:t> </a:t>
            </a:r>
            <a:r>
              <a:rPr lang="en-GB" sz="1800" dirty="0" err="1" smtClean="0">
                <a:latin typeface="+mj-lt"/>
                <a:cs typeface="Calibri" pitchFamily="34" charset="0"/>
              </a:rPr>
              <a:t>Hias</a:t>
            </a:r>
            <a:r>
              <a:rPr lang="en-GB" sz="1800" dirty="0" smtClean="0">
                <a:latin typeface="+mj-lt"/>
                <a:cs typeface="Calibri" pitchFamily="34" charset="0"/>
              </a:rPr>
              <a:t>: 100 unit x </a:t>
            </a:r>
            <a:r>
              <a:rPr lang="en-GB" sz="1800" dirty="0" err="1" smtClean="0">
                <a:latin typeface="+mj-lt"/>
                <a:cs typeface="Calibri" pitchFamily="34" charset="0"/>
              </a:rPr>
              <a:t>Rp</a:t>
            </a:r>
            <a:r>
              <a:rPr lang="en-GB" sz="1800" dirty="0" smtClean="0">
                <a:latin typeface="+mj-lt"/>
                <a:cs typeface="Calibri" pitchFamily="34" charset="0"/>
              </a:rPr>
              <a:t> 400.000        </a:t>
            </a:r>
            <a:r>
              <a:rPr lang="en-GB" sz="1800" u="sng" dirty="0" smtClean="0">
                <a:latin typeface="+mj-lt"/>
                <a:cs typeface="Calibri" pitchFamily="34" charset="0"/>
              </a:rPr>
              <a:t>      40.000.000</a:t>
            </a:r>
            <a:endParaRPr lang="en-GB" sz="1800" dirty="0" smtClean="0">
              <a:latin typeface="+mj-lt"/>
              <a:cs typeface="Calibri" pitchFamily="34" charset="0"/>
            </a:endParaRPr>
          </a:p>
          <a:p>
            <a:pPr marL="912813" lvl="1" indent="-609600" eaLnBrk="1" hangingPunct="1">
              <a:lnSpc>
                <a:spcPct val="90000"/>
              </a:lnSpc>
              <a:buFont typeface="Wingdings" pitchFamily="2" charset="2"/>
              <a:buNone/>
            </a:pPr>
            <a:r>
              <a:rPr lang="en-GB" sz="1800" dirty="0" smtClean="0">
                <a:latin typeface="+mj-lt"/>
                <a:cs typeface="Calibri" pitchFamily="34" charset="0"/>
              </a:rPr>
              <a:t>Total					</a:t>
            </a:r>
            <a:r>
              <a:rPr lang="id-ID" sz="1800" dirty="0" smtClean="0">
                <a:latin typeface="+mj-lt"/>
                <a:cs typeface="Calibri" pitchFamily="34" charset="0"/>
              </a:rPr>
              <a:t>     </a:t>
            </a:r>
            <a:r>
              <a:rPr lang="en-GB" sz="1800" u="sng" dirty="0" smtClean="0">
                <a:latin typeface="+mj-lt"/>
                <a:cs typeface="Calibri" pitchFamily="34" charset="0"/>
              </a:rPr>
              <a:t>Rp155.000.000</a:t>
            </a:r>
            <a:endParaRPr lang="en-GB" sz="1800" i="1" dirty="0" smtClean="0">
              <a:latin typeface="+mj-lt"/>
              <a:cs typeface="Calibri" pitchFamily="34" charset="0"/>
            </a:endParaRPr>
          </a:p>
          <a:p>
            <a:pPr marL="609600" indent="-609600" eaLnBrk="1" hangingPunct="1">
              <a:lnSpc>
                <a:spcPct val="90000"/>
              </a:lnSpc>
              <a:buFont typeface="Wingdings" pitchFamily="2" charset="2"/>
              <a:buNone/>
            </a:pPr>
            <a:endParaRPr lang="en-GB" sz="2800" i="1" dirty="0" smtClean="0">
              <a:latin typeface="+mj-lt"/>
            </a:endParaRPr>
          </a:p>
          <a:p>
            <a:pPr marL="609600" indent="-609600" eaLnBrk="1" hangingPunct="1">
              <a:lnSpc>
                <a:spcPct val="90000"/>
              </a:lnSpc>
              <a:buFont typeface="Wingdings" pitchFamily="2" charset="2"/>
              <a:buNone/>
            </a:pPr>
            <a:r>
              <a:rPr lang="en-GB" sz="2800" i="1" dirty="0" smtClean="0">
                <a:latin typeface="+mj-lt"/>
                <a:cs typeface="Calibri" pitchFamily="34" charset="0"/>
              </a:rPr>
              <a:t>b). </a:t>
            </a:r>
            <a:r>
              <a:rPr lang="en-GB" sz="2800" i="1" dirty="0" err="1" smtClean="0">
                <a:latin typeface="+mj-lt"/>
                <a:cs typeface="Calibri" pitchFamily="34" charset="0"/>
              </a:rPr>
              <a:t>Harga</a:t>
            </a:r>
            <a:r>
              <a:rPr lang="en-GB" sz="2800" i="1" dirty="0" smtClean="0">
                <a:latin typeface="+mj-lt"/>
                <a:cs typeface="Calibri" pitchFamily="34" charset="0"/>
              </a:rPr>
              <a:t> </a:t>
            </a:r>
            <a:r>
              <a:rPr lang="en-GB" sz="2800" i="1" dirty="0" err="1" smtClean="0">
                <a:latin typeface="+mj-lt"/>
                <a:cs typeface="Calibri" pitchFamily="34" charset="0"/>
              </a:rPr>
              <a:t>Pokok</a:t>
            </a:r>
            <a:r>
              <a:rPr lang="en-GB" sz="2800" i="1" dirty="0" smtClean="0">
                <a:latin typeface="+mj-lt"/>
                <a:cs typeface="Calibri" pitchFamily="34" charset="0"/>
              </a:rPr>
              <a:t> </a:t>
            </a:r>
            <a:r>
              <a:rPr lang="en-GB" sz="2800" i="1" dirty="0" err="1" smtClean="0">
                <a:latin typeface="+mj-lt"/>
                <a:cs typeface="Calibri" pitchFamily="34" charset="0"/>
              </a:rPr>
              <a:t>Penjualan</a:t>
            </a:r>
            <a:r>
              <a:rPr lang="id-ID" sz="2800" i="1" dirty="0" smtClean="0">
                <a:latin typeface="+mj-lt"/>
                <a:cs typeface="Calibri" pitchFamily="34" charset="0"/>
              </a:rPr>
              <a:t>	           1</a:t>
            </a:r>
            <a:r>
              <a:rPr lang="en-GB" sz="2800" i="1" dirty="0" smtClean="0">
                <a:latin typeface="+mj-lt"/>
                <a:cs typeface="Calibri" pitchFamily="34" charset="0"/>
              </a:rPr>
              <a:t>22.500.000</a:t>
            </a:r>
          </a:p>
          <a:p>
            <a:pPr marL="609600" indent="-609600" eaLnBrk="1" hangingPunct="1">
              <a:lnSpc>
                <a:spcPct val="90000"/>
              </a:lnSpc>
              <a:buFont typeface="Wingdings" pitchFamily="2" charset="2"/>
              <a:buNone/>
            </a:pPr>
            <a:r>
              <a:rPr lang="en-GB" sz="2800" i="1" dirty="0" smtClean="0">
                <a:latin typeface="+mj-lt"/>
                <a:cs typeface="Calibri" pitchFamily="34" charset="0"/>
              </a:rPr>
              <a:t>		        </a:t>
            </a:r>
            <a:r>
              <a:rPr lang="en-GB" sz="2800" i="1" dirty="0" err="1" smtClean="0">
                <a:latin typeface="+mj-lt"/>
                <a:cs typeface="Calibri" pitchFamily="34" charset="0"/>
              </a:rPr>
              <a:t>Persediaan</a:t>
            </a:r>
            <a:r>
              <a:rPr lang="en-GB" sz="2800" i="1" dirty="0" smtClean="0">
                <a:latin typeface="+mj-lt"/>
                <a:cs typeface="Calibri" pitchFamily="34" charset="0"/>
              </a:rPr>
              <a:t> </a:t>
            </a:r>
            <a:r>
              <a:rPr lang="en-GB" sz="2800" i="1" dirty="0" err="1" smtClean="0">
                <a:latin typeface="+mj-lt"/>
                <a:cs typeface="Calibri" pitchFamily="34" charset="0"/>
              </a:rPr>
              <a:t>Barang</a:t>
            </a:r>
            <a:r>
              <a:rPr lang="en-GB" sz="2800" i="1" dirty="0" smtClean="0">
                <a:latin typeface="+mj-lt"/>
                <a:cs typeface="Calibri" pitchFamily="34" charset="0"/>
              </a:rPr>
              <a:t> </a:t>
            </a:r>
            <a:r>
              <a:rPr lang="en-GB" sz="2800" i="1" dirty="0" err="1" smtClean="0">
                <a:latin typeface="+mj-lt"/>
                <a:cs typeface="Calibri" pitchFamily="34" charset="0"/>
              </a:rPr>
              <a:t>Jadi</a:t>
            </a:r>
            <a:r>
              <a:rPr lang="id-ID" sz="2800" i="1" dirty="0" smtClean="0">
                <a:latin typeface="+mj-lt"/>
                <a:cs typeface="Calibri" pitchFamily="34" charset="0"/>
              </a:rPr>
              <a:t>		</a:t>
            </a:r>
            <a:r>
              <a:rPr lang="en-GB" sz="2800" i="1" dirty="0" smtClean="0">
                <a:latin typeface="+mj-lt"/>
                <a:cs typeface="Calibri" pitchFamily="34" charset="0"/>
              </a:rPr>
              <a:t>122.500.000</a:t>
            </a:r>
            <a:r>
              <a:rPr lang="en-GB" sz="2800" dirty="0" smtClean="0">
                <a:latin typeface="+mj-lt"/>
                <a:cs typeface="Calibri" pitchFamily="34" charset="0"/>
              </a:rPr>
              <a:t> </a:t>
            </a:r>
            <a:endParaRPr lang="en-US" sz="2800"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a:xfrm>
            <a:off x="642910" y="2143116"/>
            <a:ext cx="8215370" cy="3362332"/>
          </a:xfrm>
          <a:solidFill>
            <a:schemeClr val="accent4">
              <a:lumMod val="20000"/>
              <a:lumOff val="80000"/>
            </a:schemeClr>
          </a:solidFill>
        </p:spPr>
        <p:txBody>
          <a:bodyPr/>
          <a:lstStyle/>
          <a:p>
            <a:pPr marL="0" indent="0" eaLnBrk="1" hangingPunct="1">
              <a:buFont typeface="Wingdings" pitchFamily="2" charset="2"/>
              <a:buNone/>
            </a:pPr>
            <a:r>
              <a:rPr lang="en-GB" dirty="0" err="1" smtClean="0">
                <a:latin typeface="+mj-lt"/>
                <a:cs typeface="Calibri" pitchFamily="34" charset="0"/>
              </a:rPr>
              <a:t>Mencatat</a:t>
            </a:r>
            <a:r>
              <a:rPr lang="en-GB" dirty="0" smtClean="0">
                <a:latin typeface="+mj-lt"/>
                <a:cs typeface="Calibri" pitchFamily="34" charset="0"/>
              </a:rPr>
              <a:t> b</a:t>
            </a:r>
            <a:r>
              <a:rPr lang="id-ID" dirty="0" smtClean="0">
                <a:latin typeface="+mj-lt"/>
                <a:cs typeface="Calibri" pitchFamily="34" charset="0"/>
              </a:rPr>
              <a:t>eban</a:t>
            </a:r>
            <a:r>
              <a:rPr lang="en-GB" dirty="0" smtClean="0">
                <a:latin typeface="+mj-lt"/>
                <a:cs typeface="Calibri" pitchFamily="34" charset="0"/>
              </a:rPr>
              <a:t> </a:t>
            </a:r>
            <a:r>
              <a:rPr lang="en-GB" dirty="0" err="1" smtClean="0">
                <a:latin typeface="+mj-lt"/>
                <a:cs typeface="Calibri" pitchFamily="34" charset="0"/>
              </a:rPr>
              <a:t>pemasaran</a:t>
            </a:r>
            <a:r>
              <a:rPr lang="id-ID" dirty="0" smtClean="0">
                <a:latin typeface="+mj-lt"/>
                <a:cs typeface="Calibri" pitchFamily="34" charset="0"/>
              </a:rPr>
              <a:t> Rp10.000.000</a:t>
            </a:r>
            <a:r>
              <a:rPr lang="en-GB" dirty="0" smtClean="0">
                <a:latin typeface="+mj-lt"/>
                <a:cs typeface="Calibri" pitchFamily="34" charset="0"/>
              </a:rPr>
              <a:t> </a:t>
            </a:r>
            <a:r>
              <a:rPr lang="en-GB" dirty="0" err="1" smtClean="0">
                <a:latin typeface="+mj-lt"/>
                <a:cs typeface="Calibri" pitchFamily="34" charset="0"/>
              </a:rPr>
              <a:t>dan</a:t>
            </a:r>
            <a:r>
              <a:rPr lang="en-GB" dirty="0" smtClean="0">
                <a:latin typeface="+mj-lt"/>
                <a:cs typeface="Calibri" pitchFamily="34" charset="0"/>
              </a:rPr>
              <a:t> b</a:t>
            </a:r>
            <a:r>
              <a:rPr lang="id-ID" dirty="0" smtClean="0">
                <a:latin typeface="+mj-lt"/>
                <a:cs typeface="Calibri" pitchFamily="34" charset="0"/>
              </a:rPr>
              <a:t>eban</a:t>
            </a:r>
            <a:r>
              <a:rPr lang="en-GB" dirty="0" smtClean="0">
                <a:latin typeface="+mj-lt"/>
                <a:cs typeface="Calibri" pitchFamily="34" charset="0"/>
              </a:rPr>
              <a:t> </a:t>
            </a:r>
            <a:r>
              <a:rPr lang="en-GB" dirty="0" err="1" smtClean="0">
                <a:latin typeface="+mj-lt"/>
                <a:cs typeface="Calibri" pitchFamily="34" charset="0"/>
              </a:rPr>
              <a:t>administrasi</a:t>
            </a:r>
            <a:r>
              <a:rPr lang="en-GB" dirty="0" smtClean="0">
                <a:latin typeface="+mj-lt"/>
                <a:cs typeface="Calibri" pitchFamily="34" charset="0"/>
              </a:rPr>
              <a:t> &amp; </a:t>
            </a:r>
            <a:r>
              <a:rPr lang="en-GB" dirty="0" err="1" smtClean="0">
                <a:latin typeface="+mj-lt"/>
                <a:cs typeface="Calibri" pitchFamily="34" charset="0"/>
              </a:rPr>
              <a:t>umum</a:t>
            </a:r>
            <a:r>
              <a:rPr lang="en-GB" dirty="0" smtClean="0">
                <a:latin typeface="+mj-lt"/>
                <a:cs typeface="Calibri" pitchFamily="34" charset="0"/>
              </a:rPr>
              <a:t> </a:t>
            </a:r>
            <a:r>
              <a:rPr lang="id-ID" dirty="0" smtClean="0">
                <a:latin typeface="+mj-lt"/>
                <a:cs typeface="Calibri" pitchFamily="34" charset="0"/>
              </a:rPr>
              <a:t>Rp5.000.000</a:t>
            </a:r>
          </a:p>
          <a:p>
            <a:pPr marL="609600" indent="-609600" eaLnBrk="1" hangingPunct="1">
              <a:buFont typeface="Wingdings" pitchFamily="2" charset="2"/>
              <a:buNone/>
            </a:pPr>
            <a:endParaRPr lang="en-GB" i="1" dirty="0" smtClean="0">
              <a:latin typeface="+mj-lt"/>
              <a:cs typeface="Calibri" pitchFamily="34" charset="0"/>
            </a:endParaRPr>
          </a:p>
          <a:p>
            <a:pPr marL="609600" indent="-609600" eaLnBrk="1" hangingPunct="1">
              <a:buFont typeface="Wingdings" pitchFamily="2" charset="2"/>
              <a:buNone/>
            </a:pPr>
            <a:r>
              <a:rPr lang="en-GB" sz="2800" i="1" dirty="0" smtClean="0">
                <a:latin typeface="+mj-lt"/>
                <a:cs typeface="Calibri" pitchFamily="34" charset="0"/>
              </a:rPr>
              <a:t>B</a:t>
            </a:r>
            <a:r>
              <a:rPr lang="id-ID" sz="2800" i="1" dirty="0" smtClean="0">
                <a:latin typeface="+mj-lt"/>
                <a:cs typeface="Calibri" pitchFamily="34" charset="0"/>
              </a:rPr>
              <a:t>eban</a:t>
            </a:r>
            <a:r>
              <a:rPr lang="en-GB" sz="2800" i="1" dirty="0" smtClean="0">
                <a:latin typeface="+mj-lt"/>
                <a:cs typeface="Calibri" pitchFamily="34" charset="0"/>
              </a:rPr>
              <a:t> </a:t>
            </a:r>
            <a:r>
              <a:rPr lang="en-GB" sz="2800" i="1" dirty="0" err="1" smtClean="0">
                <a:latin typeface="+mj-lt"/>
                <a:cs typeface="Calibri" pitchFamily="34" charset="0"/>
              </a:rPr>
              <a:t>Pemasaran</a:t>
            </a:r>
            <a:r>
              <a:rPr lang="id-ID" sz="2800" i="1" dirty="0" smtClean="0">
                <a:latin typeface="+mj-lt"/>
                <a:cs typeface="Calibri" pitchFamily="34" charset="0"/>
              </a:rPr>
              <a:t>		</a:t>
            </a:r>
            <a:r>
              <a:rPr lang="en-GB" sz="2800" i="1" dirty="0" smtClean="0">
                <a:latin typeface="+mj-lt"/>
                <a:cs typeface="Calibri" pitchFamily="34" charset="0"/>
              </a:rPr>
              <a:t>	10.000.000	</a:t>
            </a:r>
          </a:p>
          <a:p>
            <a:pPr marL="609600" indent="-609600" eaLnBrk="1" hangingPunct="1">
              <a:buFont typeface="Wingdings" pitchFamily="2" charset="2"/>
              <a:buNone/>
            </a:pPr>
            <a:r>
              <a:rPr lang="en-GB" sz="2800" i="1" dirty="0" smtClean="0">
                <a:latin typeface="+mj-lt"/>
                <a:cs typeface="Calibri" pitchFamily="34" charset="0"/>
              </a:rPr>
              <a:t>B</a:t>
            </a:r>
            <a:r>
              <a:rPr lang="id-ID" sz="2800" i="1" dirty="0" smtClean="0">
                <a:latin typeface="+mj-lt"/>
                <a:cs typeface="Calibri" pitchFamily="34" charset="0"/>
              </a:rPr>
              <a:t>eban</a:t>
            </a:r>
            <a:r>
              <a:rPr lang="en-GB" sz="2800" i="1" dirty="0" smtClean="0">
                <a:latin typeface="+mj-lt"/>
                <a:cs typeface="Calibri" pitchFamily="34" charset="0"/>
              </a:rPr>
              <a:t> </a:t>
            </a:r>
            <a:r>
              <a:rPr lang="en-GB" sz="2800" i="1" dirty="0" err="1" smtClean="0">
                <a:latin typeface="+mj-lt"/>
                <a:cs typeface="Calibri" pitchFamily="34" charset="0"/>
              </a:rPr>
              <a:t>Administrasi</a:t>
            </a:r>
            <a:r>
              <a:rPr lang="en-GB" sz="2800" i="1" dirty="0" smtClean="0">
                <a:latin typeface="+mj-lt"/>
                <a:cs typeface="Calibri" pitchFamily="34" charset="0"/>
              </a:rPr>
              <a:t> </a:t>
            </a:r>
            <a:r>
              <a:rPr lang="en-GB" sz="2800" i="1" dirty="0" err="1" smtClean="0">
                <a:latin typeface="+mj-lt"/>
                <a:cs typeface="Calibri" pitchFamily="34" charset="0"/>
              </a:rPr>
              <a:t>dan</a:t>
            </a:r>
            <a:r>
              <a:rPr lang="en-GB" sz="2800" i="1" dirty="0" smtClean="0">
                <a:latin typeface="+mj-lt"/>
                <a:cs typeface="Calibri" pitchFamily="34" charset="0"/>
              </a:rPr>
              <a:t> </a:t>
            </a:r>
            <a:r>
              <a:rPr lang="en-GB" sz="2800" i="1" dirty="0" err="1" smtClean="0">
                <a:latin typeface="+mj-lt"/>
                <a:cs typeface="Calibri" pitchFamily="34" charset="0"/>
              </a:rPr>
              <a:t>Umum</a:t>
            </a:r>
            <a:r>
              <a:rPr lang="id-ID" sz="2800" i="1" dirty="0" smtClean="0">
                <a:latin typeface="+mj-lt"/>
                <a:cs typeface="Calibri" pitchFamily="34" charset="0"/>
              </a:rPr>
              <a:t>	</a:t>
            </a:r>
            <a:r>
              <a:rPr lang="en-GB" sz="2800" i="1" dirty="0" smtClean="0">
                <a:latin typeface="+mj-lt"/>
                <a:cs typeface="Calibri" pitchFamily="34" charset="0"/>
              </a:rPr>
              <a:t>  5.000.000</a:t>
            </a:r>
          </a:p>
          <a:p>
            <a:pPr marL="609600" indent="-609600" eaLnBrk="1" hangingPunct="1">
              <a:buFont typeface="Wingdings" pitchFamily="2" charset="2"/>
              <a:buNone/>
            </a:pPr>
            <a:r>
              <a:rPr lang="en-GB" sz="2800" i="1" dirty="0" smtClean="0">
                <a:latin typeface="+mj-lt"/>
                <a:cs typeface="Calibri" pitchFamily="34" charset="0"/>
              </a:rPr>
              <a:t>    </a:t>
            </a:r>
            <a:r>
              <a:rPr lang="en-GB" sz="2800" i="1" dirty="0" err="1" smtClean="0">
                <a:latin typeface="+mj-lt"/>
                <a:cs typeface="Calibri" pitchFamily="34" charset="0"/>
              </a:rPr>
              <a:t>Berbagai</a:t>
            </a:r>
            <a:r>
              <a:rPr lang="en-GB" sz="2800" i="1" dirty="0" smtClean="0">
                <a:latin typeface="+mj-lt"/>
                <a:cs typeface="Calibri" pitchFamily="34" charset="0"/>
              </a:rPr>
              <a:t> </a:t>
            </a:r>
            <a:r>
              <a:rPr lang="id-ID" sz="2800" i="1" dirty="0" smtClean="0">
                <a:latin typeface="+mj-lt"/>
                <a:cs typeface="Calibri" pitchFamily="34" charset="0"/>
              </a:rPr>
              <a:t>akun</a:t>
            </a:r>
            <a:r>
              <a:rPr lang="en-GB" sz="2800" i="1" dirty="0" smtClean="0">
                <a:latin typeface="+mj-lt"/>
                <a:cs typeface="Calibri" pitchFamily="34" charset="0"/>
              </a:rPr>
              <a:t> </a:t>
            </a:r>
            <a:r>
              <a:rPr lang="en-GB" sz="2800" i="1" dirty="0" err="1" smtClean="0">
                <a:latin typeface="+mj-lt"/>
                <a:cs typeface="Calibri" pitchFamily="34" charset="0"/>
              </a:rPr>
              <a:t>di</a:t>
            </a:r>
            <a:r>
              <a:rPr lang="en-GB" sz="2800" i="1" dirty="0" smtClean="0">
                <a:latin typeface="+mj-lt"/>
                <a:cs typeface="Calibri" pitchFamily="34" charset="0"/>
              </a:rPr>
              <a:t> </a:t>
            </a:r>
            <a:r>
              <a:rPr lang="en-GB" sz="2800" i="1" dirty="0" err="1" smtClean="0">
                <a:latin typeface="+mj-lt"/>
                <a:cs typeface="Calibri" pitchFamily="34" charset="0"/>
              </a:rPr>
              <a:t>kredit</a:t>
            </a:r>
            <a:r>
              <a:rPr lang="id-ID" sz="2800" i="1" dirty="0" smtClean="0">
                <a:latin typeface="+mj-lt"/>
                <a:cs typeface="Calibri" pitchFamily="34" charset="0"/>
              </a:rPr>
              <a:t>		</a:t>
            </a:r>
            <a:r>
              <a:rPr lang="en-GB" sz="2800" i="1" dirty="0" smtClean="0">
                <a:latin typeface="+mj-lt"/>
                <a:cs typeface="Calibri" pitchFamily="34" charset="0"/>
              </a:rPr>
              <a:t>  </a:t>
            </a:r>
            <a:r>
              <a:rPr lang="id-ID" sz="2800" i="1" dirty="0" smtClean="0">
                <a:latin typeface="+mj-lt"/>
                <a:cs typeface="Calibri" pitchFamily="34" charset="0"/>
              </a:rPr>
              <a:t>            </a:t>
            </a:r>
            <a:r>
              <a:rPr lang="en-GB" sz="2800" i="1" dirty="0" smtClean="0">
                <a:latin typeface="+mj-lt"/>
                <a:cs typeface="Calibri" pitchFamily="34" charset="0"/>
              </a:rPr>
              <a:t>15.000.000</a:t>
            </a:r>
            <a:endParaRPr lang="en-US" sz="2800" i="1"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1142984"/>
            <a:ext cx="9144000" cy="2159000"/>
          </a:xfrm>
          <a:solidFill>
            <a:schemeClr val="bg2">
              <a:lumMod val="90000"/>
            </a:schemeClr>
          </a:solidFill>
        </p:spPr>
        <p:txBody>
          <a:bodyPr>
            <a:normAutofit fontScale="90000"/>
          </a:bodyPr>
          <a:lstStyle/>
          <a:p>
            <a:pPr eaLnBrk="1" hangingPunct="1"/>
            <a:r>
              <a:rPr lang="id-ID" sz="2000" dirty="0" smtClean="0">
                <a:latin typeface="+mj-lt"/>
              </a:rPr>
              <a:t>PT Minang Pesona Perabot</a:t>
            </a:r>
            <a:r>
              <a:rPr lang="en-US" sz="2000" dirty="0" smtClean="0">
                <a:latin typeface="+mj-lt"/>
              </a:rPr>
              <a:t>				</a:t>
            </a:r>
            <a:r>
              <a:rPr lang="id-ID" sz="2000" dirty="0" smtClean="0">
                <a:latin typeface="+mj-lt"/>
              </a:rPr>
              <a:t>	</a:t>
            </a:r>
            <a:r>
              <a:rPr lang="en-US" sz="2000" dirty="0" smtClean="0">
                <a:latin typeface="+mj-lt"/>
              </a:rPr>
              <a:t>No.    </a:t>
            </a:r>
            <a:r>
              <a:rPr lang="id-ID" sz="2000" dirty="0" smtClean="0">
                <a:latin typeface="+mj-lt"/>
              </a:rPr>
              <a:t>   </a:t>
            </a:r>
            <a:r>
              <a:rPr lang="en-US" sz="2000" dirty="0" smtClean="0">
                <a:latin typeface="+mj-lt"/>
              </a:rPr>
              <a:t>  : </a:t>
            </a:r>
            <a:r>
              <a:rPr lang="id-ID" sz="2000" dirty="0" smtClean="0">
                <a:latin typeface="+mj-lt"/>
              </a:rPr>
              <a:t>505</a:t>
            </a:r>
            <a:r>
              <a:rPr lang="en-US" sz="2000" dirty="0" smtClean="0">
                <a:latin typeface="+mj-lt"/>
              </a:rPr>
              <a:t/>
            </a:r>
            <a:br>
              <a:rPr lang="en-US" sz="2000" dirty="0" smtClean="0">
                <a:latin typeface="+mj-lt"/>
              </a:rPr>
            </a:br>
            <a:r>
              <a:rPr lang="en-US" sz="2000" dirty="0" smtClean="0">
                <a:latin typeface="+mj-lt"/>
              </a:rPr>
              <a:t>Jl. Gajah </a:t>
            </a:r>
            <a:r>
              <a:rPr lang="en-US" sz="2000" dirty="0" err="1" smtClean="0">
                <a:latin typeface="+mj-lt"/>
              </a:rPr>
              <a:t>Mada</a:t>
            </a:r>
            <a:r>
              <a:rPr lang="en-US" sz="2000" dirty="0" smtClean="0">
                <a:latin typeface="+mj-lt"/>
              </a:rPr>
              <a:t> No. 10</a:t>
            </a:r>
            <a:r>
              <a:rPr lang="id-ID" sz="2000" dirty="0" smtClean="0">
                <a:latin typeface="+mj-lt"/>
              </a:rPr>
              <a:t>0</a:t>
            </a:r>
            <a:r>
              <a:rPr lang="en-US" sz="2000" dirty="0" smtClean="0">
                <a:latin typeface="+mj-lt"/>
              </a:rPr>
              <a:t> Padang				</a:t>
            </a:r>
            <a:r>
              <a:rPr lang="en-US" sz="2000" dirty="0" err="1" smtClean="0">
                <a:latin typeface="+mj-lt"/>
              </a:rPr>
              <a:t>Produk</a:t>
            </a:r>
            <a:r>
              <a:rPr lang="id-ID" sz="2000" dirty="0" smtClean="0">
                <a:latin typeface="+mj-lt"/>
              </a:rPr>
              <a:t>	</a:t>
            </a:r>
            <a:r>
              <a:rPr lang="en-US" sz="2000" dirty="0" smtClean="0">
                <a:latin typeface="+mj-lt"/>
              </a:rPr>
              <a:t>: </a:t>
            </a:r>
            <a:r>
              <a:rPr lang="en-US" sz="2000" dirty="0" err="1" smtClean="0">
                <a:latin typeface="+mj-lt"/>
              </a:rPr>
              <a:t>Kursi</a:t>
            </a:r>
            <a:r>
              <a:rPr lang="en-US" sz="2000" dirty="0" smtClean="0">
                <a:latin typeface="+mj-lt"/>
              </a:rPr>
              <a:t> </a:t>
            </a:r>
            <a:r>
              <a:rPr lang="en-US" sz="2000" dirty="0" err="1" smtClean="0">
                <a:latin typeface="+mj-lt"/>
              </a:rPr>
              <a:t>Tamu</a:t>
            </a:r>
            <a:r>
              <a:rPr lang="en-US" sz="2000" dirty="0" smtClean="0">
                <a:latin typeface="+mj-lt"/>
              </a:rPr>
              <a:t/>
            </a:r>
            <a:br>
              <a:rPr lang="en-US" sz="2000" dirty="0" smtClean="0">
                <a:latin typeface="+mj-lt"/>
              </a:rPr>
            </a:br>
            <a:r>
              <a:rPr lang="en-US" sz="2000" dirty="0" smtClean="0">
                <a:latin typeface="+mj-lt"/>
              </a:rPr>
              <a:t> 		    </a:t>
            </a:r>
            <a:r>
              <a:rPr lang="en-US" sz="2000" b="1" dirty="0" smtClean="0">
                <a:latin typeface="+mj-lt"/>
              </a:rPr>
              <a:t>KARTU HARGA POKOK PESANAN</a:t>
            </a:r>
            <a:r>
              <a:rPr lang="en-US" sz="2000" dirty="0" smtClean="0">
                <a:latin typeface="+mj-lt"/>
              </a:rPr>
              <a:t>    </a:t>
            </a:r>
            <a:r>
              <a:rPr lang="id-ID" sz="2000" dirty="0" smtClean="0">
                <a:latin typeface="+mj-lt"/>
              </a:rPr>
              <a:t>	Tgl. </a:t>
            </a:r>
            <a:r>
              <a:rPr lang="en-US" sz="2000" dirty="0" err="1" smtClean="0">
                <a:latin typeface="+mj-lt"/>
              </a:rPr>
              <a:t>Dipesan</a:t>
            </a:r>
            <a:r>
              <a:rPr lang="en-US" sz="2000" dirty="0" smtClean="0">
                <a:latin typeface="+mj-lt"/>
              </a:rPr>
              <a:t>: </a:t>
            </a:r>
            <a:br>
              <a:rPr lang="en-US" sz="2000" dirty="0" smtClean="0">
                <a:latin typeface="+mj-lt"/>
              </a:rPr>
            </a:br>
            <a:r>
              <a:rPr lang="en-US" sz="2000" dirty="0" err="1" smtClean="0">
                <a:latin typeface="+mj-lt"/>
              </a:rPr>
              <a:t>Pelanggan</a:t>
            </a:r>
            <a:r>
              <a:rPr lang="en-US" sz="2000" dirty="0" smtClean="0">
                <a:latin typeface="+mj-lt"/>
              </a:rPr>
              <a:t>:</a:t>
            </a:r>
            <a:r>
              <a:rPr lang="id-ID" sz="2000" dirty="0" smtClean="0">
                <a:latin typeface="+mj-lt"/>
              </a:rPr>
              <a:t> ___________	</a:t>
            </a:r>
            <a:r>
              <a:rPr lang="en-US" sz="2000" dirty="0" smtClean="0">
                <a:latin typeface="+mj-lt"/>
              </a:rPr>
              <a:t>				</a:t>
            </a:r>
            <a:r>
              <a:rPr lang="id-ID" sz="2000" dirty="0" smtClean="0">
                <a:latin typeface="+mj-lt"/>
              </a:rPr>
              <a:t>Tgl. </a:t>
            </a:r>
            <a:r>
              <a:rPr lang="en-US" sz="2000" dirty="0" err="1" smtClean="0">
                <a:latin typeface="+mj-lt"/>
              </a:rPr>
              <a:t>Selesai</a:t>
            </a:r>
            <a:r>
              <a:rPr lang="en-US" sz="2000" dirty="0" smtClean="0">
                <a:latin typeface="+mj-lt"/>
              </a:rPr>
              <a:t> </a:t>
            </a:r>
            <a:r>
              <a:rPr lang="id-ID" sz="2000" dirty="0" smtClean="0">
                <a:latin typeface="+mj-lt"/>
              </a:rPr>
              <a:t> </a:t>
            </a:r>
            <a:r>
              <a:rPr lang="en-US" sz="2000" dirty="0" smtClean="0">
                <a:latin typeface="+mj-lt"/>
              </a:rPr>
              <a:t>: </a:t>
            </a:r>
            <a:br>
              <a:rPr lang="en-US" sz="2000" dirty="0" smtClean="0">
                <a:latin typeface="+mj-lt"/>
              </a:rPr>
            </a:br>
            <a:r>
              <a:rPr lang="en-US" sz="2000" dirty="0" err="1" smtClean="0">
                <a:latin typeface="+mj-lt"/>
              </a:rPr>
              <a:t>Alamat</a:t>
            </a:r>
            <a:r>
              <a:rPr lang="en-US" sz="2000" dirty="0" smtClean="0">
                <a:latin typeface="+mj-lt"/>
              </a:rPr>
              <a:t>     :</a:t>
            </a:r>
            <a:r>
              <a:rPr lang="en-US" sz="2000" u="sng" dirty="0" smtClean="0">
                <a:latin typeface="+mj-lt"/>
              </a:rPr>
              <a:t> 		</a:t>
            </a:r>
            <a:r>
              <a:rPr lang="en-US" sz="2000" dirty="0" smtClean="0">
                <a:latin typeface="+mj-lt"/>
              </a:rPr>
              <a:t>				</a:t>
            </a:r>
            <a:r>
              <a:rPr lang="en-US" sz="2000" dirty="0" err="1" smtClean="0">
                <a:latin typeface="+mj-lt"/>
              </a:rPr>
              <a:t>Kuantitas</a:t>
            </a:r>
            <a:r>
              <a:rPr lang="id-ID" sz="2000" dirty="0" smtClean="0">
                <a:latin typeface="+mj-lt"/>
              </a:rPr>
              <a:t>     </a:t>
            </a:r>
            <a:r>
              <a:rPr lang="en-US" sz="2000" dirty="0" smtClean="0">
                <a:latin typeface="+mj-lt"/>
              </a:rPr>
              <a:t>: 500 unit</a:t>
            </a:r>
            <a:r>
              <a:rPr lang="id-ID" sz="2000" dirty="0" smtClean="0">
                <a:latin typeface="+mj-lt"/>
              </a:rPr>
              <a:t/>
            </a:r>
            <a:br>
              <a:rPr lang="id-ID" sz="2000" dirty="0" smtClean="0">
                <a:latin typeface="+mj-lt"/>
              </a:rPr>
            </a:br>
            <a:r>
              <a:rPr lang="id-ID" sz="2000" dirty="0" smtClean="0"/>
              <a:t/>
            </a:r>
            <a:br>
              <a:rPr lang="id-ID" sz="2000" dirty="0" smtClean="0"/>
            </a:br>
            <a:r>
              <a:rPr lang="id-ID" sz="2000" dirty="0" smtClean="0">
                <a:latin typeface="+mj-lt"/>
              </a:rPr>
              <a:t>Harga jual per unit  : Rp 150.000</a:t>
            </a:r>
            <a:endParaRPr lang="en-US" sz="2000" dirty="0" smtClean="0">
              <a:latin typeface="+mj-lt"/>
            </a:endParaRPr>
          </a:p>
        </p:txBody>
      </p:sp>
      <p:graphicFrame>
        <p:nvGraphicFramePr>
          <p:cNvPr id="139315" name="Group 51"/>
          <p:cNvGraphicFramePr>
            <a:graphicFrameLocks noGrp="1"/>
          </p:cNvGraphicFramePr>
          <p:nvPr>
            <p:ph type="tbl" idx="1"/>
          </p:nvPr>
        </p:nvGraphicFramePr>
        <p:xfrm>
          <a:off x="1" y="3352800"/>
          <a:ext cx="9143997" cy="3148014"/>
        </p:xfrm>
        <a:graphic>
          <a:graphicData uri="http://schemas.openxmlformats.org/drawingml/2006/table">
            <a:tbl>
              <a:tblPr/>
              <a:tblGrid>
                <a:gridCol w="1045176"/>
                <a:gridCol w="1046891"/>
                <a:gridCol w="1043459"/>
                <a:gridCol w="1045175"/>
                <a:gridCol w="1046891"/>
                <a:gridCol w="1045176"/>
                <a:gridCol w="1470797"/>
                <a:gridCol w="1400432"/>
              </a:tblGrid>
              <a:tr h="550863">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800" b="0" i="0" u="none" strike="noStrike" cap="none" normalizeH="0" baseline="0" dirty="0" smtClean="0">
                          <a:ln>
                            <a:noFill/>
                          </a:ln>
                          <a:solidFill>
                            <a:schemeClr val="tx1"/>
                          </a:solidFill>
                          <a:effectLst/>
                          <a:latin typeface="+mj-lt"/>
                        </a:rPr>
                        <a:t>BBB</a:t>
                      </a:r>
                      <a:r>
                        <a:rPr kumimoji="0" lang="id-ID" sz="2800" b="0" i="0" u="none" strike="noStrike" cap="none" normalizeH="0" baseline="0" dirty="0" smtClean="0">
                          <a:ln>
                            <a:noFill/>
                          </a:ln>
                          <a:solidFill>
                            <a:schemeClr val="tx1"/>
                          </a:solidFill>
                          <a:effectLst/>
                          <a:latin typeface="+mj-lt"/>
                        </a:rPr>
                        <a:t>L</a:t>
                      </a:r>
                      <a:endParaRPr kumimoji="0" lang="en-US" sz="28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800" b="0" i="0" u="none" strike="noStrike" cap="none" normalizeH="0" baseline="0" dirty="0" smtClean="0">
                          <a:ln>
                            <a:noFill/>
                          </a:ln>
                          <a:solidFill>
                            <a:schemeClr val="tx1"/>
                          </a:solidFill>
                          <a:effectLst/>
                          <a:latin typeface="+mj-lt"/>
                        </a:rPr>
                        <a:t>BTKL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800" b="0" i="0" u="none" strike="noStrike" cap="none" normalizeH="0" baseline="0" dirty="0" smtClean="0">
                          <a:ln>
                            <a:noFill/>
                          </a:ln>
                          <a:solidFill>
                            <a:schemeClr val="tx1"/>
                          </a:solidFill>
                          <a:effectLst/>
                          <a:latin typeface="+mj-lt"/>
                        </a:rPr>
                        <a:t>BOP</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r>
              <a:tr h="103505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Tgl</a:t>
                      </a:r>
                      <a:r>
                        <a:rPr kumimoji="0" lang="en-US" sz="2000" b="0" i="0" u="none" strike="noStrike" cap="none" normalizeH="0" baseline="0" dirty="0" smtClean="0">
                          <a:ln>
                            <a:noFill/>
                          </a:ln>
                          <a:solidFill>
                            <a:schemeClr val="tx1"/>
                          </a:solidFill>
                          <a:effectLst/>
                          <a:latin typeface="+mj-lt"/>
                        </a:rPr>
                        <a: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No. </a:t>
                      </a:r>
                      <a:r>
                        <a:rPr kumimoji="0" lang="en-US" sz="2000" b="0" i="0" u="none" strike="noStrike" cap="none" normalizeH="0" baseline="0" dirty="0" err="1" smtClean="0">
                          <a:ln>
                            <a:noFill/>
                          </a:ln>
                          <a:solidFill>
                            <a:schemeClr val="tx1"/>
                          </a:solidFill>
                          <a:effectLst/>
                          <a:latin typeface="+mj-lt"/>
                        </a:rPr>
                        <a:t>Permtaan</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Jumlah</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No. KJK</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Jumlah JKL</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Jumlah</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Tarif</a:t>
                      </a:r>
                      <a:r>
                        <a:rPr kumimoji="0" lang="id-ID" sz="2000" b="0" i="0" u="none" strike="noStrike" cap="none" normalizeH="0" baseline="0" dirty="0" smtClean="0">
                          <a:ln>
                            <a:noFill/>
                          </a:ln>
                          <a:solidFill>
                            <a:schemeClr val="tx1"/>
                          </a:solidFill>
                          <a:effectLst/>
                          <a:latin typeface="+mj-lt"/>
                        </a:rPr>
                        <a:t> per JKL</a:t>
                      </a:r>
                      <a:r>
                        <a:rPr kumimoji="0" lang="en-US" sz="2000" b="0" i="0" u="none" strike="noStrike" cap="none" normalizeH="0" baseline="0" dirty="0" smtClean="0">
                          <a:ln>
                            <a:noFill/>
                          </a:ln>
                          <a:solidFill>
                            <a:schemeClr val="tx1"/>
                          </a:solidFill>
                          <a:effectLst/>
                          <a:latin typeface="+mj-lt"/>
                        </a:rPr>
                        <a:t> </a:t>
                      </a:r>
                      <a:r>
                        <a:rPr kumimoji="0" lang="id-ID" sz="1600" b="0" i="0" u="none" strike="noStrike" cap="none" normalizeH="0" baseline="0" dirty="0" smtClean="0">
                          <a:ln>
                            <a:noFill/>
                          </a:ln>
                          <a:solidFill>
                            <a:schemeClr val="tx1"/>
                          </a:solidFill>
                          <a:effectLst/>
                          <a:latin typeface="+mj-lt"/>
                        </a:rPr>
                        <a:t> </a:t>
                      </a:r>
                      <a:endParaRPr kumimoji="0" lang="en-US" sz="16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Jumlah</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103346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Okt.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Nov.</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16.000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200</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24.000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 5.000</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12.000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286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26.000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bg2"/>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26.000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13.000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
        <p:nvSpPr>
          <p:cNvPr id="35885" name="TextBox 3"/>
          <p:cNvSpPr txBox="1">
            <a:spLocks noChangeArrowheads="1"/>
          </p:cNvSpPr>
          <p:nvPr/>
        </p:nvSpPr>
        <p:spPr bwMode="auto">
          <a:xfrm>
            <a:off x="4495800" y="2819400"/>
            <a:ext cx="4191000" cy="369332"/>
          </a:xfrm>
          <a:prstGeom prst="rect">
            <a:avLst/>
          </a:prstGeom>
          <a:noFill/>
          <a:ln w="9525">
            <a:noFill/>
            <a:miter lim="800000"/>
            <a:headEnd/>
            <a:tailEnd/>
          </a:ln>
        </p:spPr>
        <p:txBody>
          <a:bodyPr>
            <a:spAutoFit/>
          </a:bodyPr>
          <a:lstStyle/>
          <a:p>
            <a:pPr algn="r"/>
            <a:r>
              <a:rPr lang="id-ID" dirty="0">
                <a:latin typeface="+mj-lt"/>
              </a:rPr>
              <a:t>(</a:t>
            </a:r>
            <a:r>
              <a:rPr lang="id-ID" dirty="0">
                <a:latin typeface="+mj-lt"/>
                <a:cs typeface="Calibri" pitchFamily="34" charset="0"/>
              </a:rPr>
              <a:t>Jumlah dalam ribuah rupiah)</a:t>
            </a:r>
            <a:endParaRPr lang="en-US" dirty="0">
              <a:latin typeface="+mj-lt"/>
              <a:cs typeface="Calibri" pitchFamily="34" charset="0"/>
            </a:endParaRPr>
          </a:p>
        </p:txBody>
      </p:sp>
      <p:sp>
        <p:nvSpPr>
          <p:cNvPr id="35886" name="TextBox 4"/>
          <p:cNvSpPr txBox="1">
            <a:spLocks noChangeArrowheads="1"/>
          </p:cNvSpPr>
          <p:nvPr/>
        </p:nvSpPr>
        <p:spPr bwMode="auto">
          <a:xfrm>
            <a:off x="285720" y="571480"/>
            <a:ext cx="6429420" cy="461665"/>
          </a:xfrm>
          <a:prstGeom prst="rect">
            <a:avLst/>
          </a:prstGeom>
          <a:noFill/>
          <a:ln w="9525">
            <a:noFill/>
            <a:miter lim="800000"/>
            <a:headEnd/>
            <a:tailEnd/>
          </a:ln>
        </p:spPr>
        <p:txBody>
          <a:bodyPr wrap="square">
            <a:spAutoFit/>
          </a:bodyPr>
          <a:lstStyle/>
          <a:p>
            <a:r>
              <a:rPr lang="id-ID" sz="2400" b="1" dirty="0">
                <a:latin typeface="+mj-lt"/>
                <a:cs typeface="Calibri" pitchFamily="34" charset="0"/>
              </a:rPr>
              <a:t>b. Kartu Harga Pokok Pesanan Untuk No. 505</a:t>
            </a:r>
            <a:endParaRPr lang="en-US" sz="2400" b="1" dirty="0">
              <a:latin typeface="+mj-lt"/>
              <a:cs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a:xfrm>
            <a:off x="785786" y="2071678"/>
            <a:ext cx="7315200" cy="3571900"/>
          </a:xfrm>
          <a:solidFill>
            <a:schemeClr val="bg2"/>
          </a:solidFill>
        </p:spPr>
        <p:txBody>
          <a:bodyPr/>
          <a:lstStyle/>
          <a:p>
            <a:pPr eaLnBrk="1" hangingPunct="1">
              <a:buFont typeface="Wingdings" pitchFamily="2" charset="2"/>
              <a:buNone/>
            </a:pPr>
            <a:r>
              <a:rPr lang="en-GB" b="1" dirty="0" err="1" smtClean="0">
                <a:latin typeface="+mj-lt"/>
                <a:cs typeface="Calibri" pitchFamily="34" charset="0"/>
              </a:rPr>
              <a:t>Ikhtisar</a:t>
            </a:r>
            <a:r>
              <a:rPr lang="en-GB" b="1" dirty="0" smtClean="0">
                <a:latin typeface="+mj-lt"/>
                <a:cs typeface="Calibri" pitchFamily="34" charset="0"/>
              </a:rPr>
              <a:t> </a:t>
            </a:r>
            <a:r>
              <a:rPr lang="en-GB" b="1" dirty="0" err="1" smtClean="0">
                <a:latin typeface="+mj-lt"/>
                <a:cs typeface="Calibri" pitchFamily="34" charset="0"/>
              </a:rPr>
              <a:t>Biaya</a:t>
            </a:r>
            <a:r>
              <a:rPr lang="en-GB" b="1" dirty="0" smtClean="0">
                <a:latin typeface="+mj-lt"/>
                <a:cs typeface="Calibri" pitchFamily="34" charset="0"/>
              </a:rPr>
              <a:t>:</a:t>
            </a:r>
          </a:p>
          <a:p>
            <a:pPr eaLnBrk="1" hangingPunct="1"/>
            <a:r>
              <a:rPr lang="en-GB" dirty="0" err="1" smtClean="0">
                <a:latin typeface="+mj-lt"/>
                <a:cs typeface="Calibri" pitchFamily="34" charset="0"/>
              </a:rPr>
              <a:t>Bahan</a:t>
            </a:r>
            <a:r>
              <a:rPr lang="en-GB" dirty="0" smtClean="0">
                <a:latin typeface="+mj-lt"/>
                <a:cs typeface="Calibri" pitchFamily="34" charset="0"/>
              </a:rPr>
              <a:t> Baku                 </a:t>
            </a:r>
            <a:r>
              <a:rPr lang="id-ID" dirty="0" smtClean="0">
                <a:latin typeface="+mj-lt"/>
                <a:cs typeface="Calibri" pitchFamily="34" charset="0"/>
              </a:rPr>
              <a:t>      </a:t>
            </a:r>
            <a:r>
              <a:rPr lang="en-GB" dirty="0" smtClean="0">
                <a:latin typeface="+mj-lt"/>
                <a:cs typeface="Calibri" pitchFamily="34" charset="0"/>
              </a:rPr>
              <a:t>Rp26.000.000</a:t>
            </a:r>
          </a:p>
          <a:p>
            <a:pPr eaLnBrk="1" hangingPunct="1"/>
            <a:r>
              <a:rPr lang="en-GB" dirty="0" err="1" smtClean="0">
                <a:latin typeface="+mj-lt"/>
                <a:cs typeface="Calibri" pitchFamily="34" charset="0"/>
              </a:rPr>
              <a:t>Tenaga</a:t>
            </a:r>
            <a:r>
              <a:rPr lang="en-GB" dirty="0" smtClean="0">
                <a:latin typeface="+mj-lt"/>
                <a:cs typeface="Calibri" pitchFamily="34" charset="0"/>
              </a:rPr>
              <a:t> </a:t>
            </a:r>
            <a:r>
              <a:rPr lang="en-GB" dirty="0" err="1" smtClean="0">
                <a:latin typeface="+mj-lt"/>
                <a:cs typeface="Calibri" pitchFamily="34" charset="0"/>
              </a:rPr>
              <a:t>Kerja</a:t>
            </a:r>
            <a:r>
              <a:rPr lang="en-GB" dirty="0" smtClean="0">
                <a:latin typeface="+mj-lt"/>
                <a:cs typeface="Calibri" pitchFamily="34" charset="0"/>
              </a:rPr>
              <a:t>                </a:t>
            </a:r>
            <a:r>
              <a:rPr lang="id-ID" dirty="0" smtClean="0">
                <a:latin typeface="+mj-lt"/>
                <a:cs typeface="Calibri" pitchFamily="34" charset="0"/>
              </a:rPr>
              <a:t>	  </a:t>
            </a:r>
            <a:r>
              <a:rPr lang="en-GB" dirty="0" smtClean="0">
                <a:latin typeface="+mj-lt"/>
                <a:cs typeface="Calibri" pitchFamily="34" charset="0"/>
              </a:rPr>
              <a:t>  26.000.000</a:t>
            </a:r>
          </a:p>
          <a:p>
            <a:pPr eaLnBrk="1" hangingPunct="1"/>
            <a:r>
              <a:rPr lang="en-GB" dirty="0" smtClean="0">
                <a:latin typeface="+mj-lt"/>
                <a:cs typeface="Calibri" pitchFamily="34" charset="0"/>
              </a:rPr>
              <a:t>Overhead </a:t>
            </a:r>
            <a:r>
              <a:rPr lang="en-GB" dirty="0" err="1" smtClean="0">
                <a:latin typeface="+mj-lt"/>
                <a:cs typeface="Calibri" pitchFamily="34" charset="0"/>
              </a:rPr>
              <a:t>Pabrik</a:t>
            </a:r>
            <a:r>
              <a:rPr lang="en-GB" dirty="0" smtClean="0">
                <a:latin typeface="+mj-lt"/>
                <a:cs typeface="Calibri" pitchFamily="34" charset="0"/>
              </a:rPr>
              <a:t>         </a:t>
            </a:r>
            <a:r>
              <a:rPr lang="id-ID" dirty="0" smtClean="0">
                <a:latin typeface="+mj-lt"/>
                <a:cs typeface="Calibri" pitchFamily="34" charset="0"/>
              </a:rPr>
              <a:t>	</a:t>
            </a:r>
            <a:r>
              <a:rPr lang="en-GB" dirty="0" smtClean="0">
                <a:latin typeface="+mj-lt"/>
                <a:cs typeface="Calibri" pitchFamily="34" charset="0"/>
              </a:rPr>
              <a:t> </a:t>
            </a:r>
            <a:r>
              <a:rPr lang="en-GB" u="sng" dirty="0" smtClean="0">
                <a:latin typeface="+mj-lt"/>
                <a:cs typeface="Calibri" pitchFamily="34" charset="0"/>
              </a:rPr>
              <a:t>   13.000.000</a:t>
            </a:r>
            <a:endParaRPr lang="en-GB" dirty="0" smtClean="0">
              <a:latin typeface="+mj-lt"/>
              <a:cs typeface="Calibri" pitchFamily="34" charset="0"/>
            </a:endParaRPr>
          </a:p>
          <a:p>
            <a:pPr eaLnBrk="1" hangingPunct="1"/>
            <a:r>
              <a:rPr lang="en-GB" dirty="0" smtClean="0">
                <a:latin typeface="+mj-lt"/>
                <a:cs typeface="Calibri" pitchFamily="34" charset="0"/>
              </a:rPr>
              <a:t>Total </a:t>
            </a:r>
            <a:r>
              <a:rPr lang="en-GB" dirty="0" err="1" smtClean="0">
                <a:latin typeface="+mj-lt"/>
                <a:cs typeface="Calibri" pitchFamily="34" charset="0"/>
              </a:rPr>
              <a:t>Biaya</a:t>
            </a:r>
            <a:r>
              <a:rPr lang="en-GB" dirty="0" smtClean="0">
                <a:latin typeface="+mj-lt"/>
                <a:cs typeface="Calibri" pitchFamily="34" charset="0"/>
              </a:rPr>
              <a:t> </a:t>
            </a:r>
            <a:r>
              <a:rPr lang="en-GB" dirty="0" err="1" smtClean="0">
                <a:latin typeface="+mj-lt"/>
                <a:cs typeface="Calibri" pitchFamily="34" charset="0"/>
              </a:rPr>
              <a:t>Produksi</a:t>
            </a:r>
            <a:r>
              <a:rPr lang="en-GB" dirty="0" smtClean="0">
                <a:latin typeface="+mj-lt"/>
                <a:cs typeface="Calibri" pitchFamily="34" charset="0"/>
              </a:rPr>
              <a:t>  </a:t>
            </a:r>
            <a:r>
              <a:rPr lang="id-ID" dirty="0" smtClean="0">
                <a:latin typeface="+mj-lt"/>
                <a:cs typeface="Calibri" pitchFamily="34" charset="0"/>
              </a:rPr>
              <a:t>	</a:t>
            </a:r>
            <a:r>
              <a:rPr lang="en-GB" u="sng" dirty="0" smtClean="0">
                <a:latin typeface="+mj-lt"/>
                <a:cs typeface="Calibri" pitchFamily="34" charset="0"/>
              </a:rPr>
              <a:t> Rp65.000.000</a:t>
            </a:r>
            <a:endParaRPr lang="en-GB" dirty="0" smtClean="0">
              <a:latin typeface="+mj-lt"/>
              <a:cs typeface="Calibri" pitchFamily="34" charset="0"/>
            </a:endParaRPr>
          </a:p>
          <a:p>
            <a:pPr eaLnBrk="1" hangingPunct="1"/>
            <a:r>
              <a:rPr lang="en-GB" dirty="0" err="1" smtClean="0">
                <a:latin typeface="+mj-lt"/>
                <a:cs typeface="Calibri" pitchFamily="34" charset="0"/>
              </a:rPr>
              <a:t>Produksi</a:t>
            </a:r>
            <a:r>
              <a:rPr lang="en-GB" dirty="0" smtClean="0">
                <a:latin typeface="+mj-lt"/>
                <a:cs typeface="Calibri" pitchFamily="34" charset="0"/>
              </a:rPr>
              <a:t>			      500 unit</a:t>
            </a:r>
          </a:p>
          <a:p>
            <a:pPr eaLnBrk="1" hangingPunct="1"/>
            <a:r>
              <a:rPr lang="en-GB" dirty="0" err="1" smtClean="0">
                <a:latin typeface="+mj-lt"/>
                <a:cs typeface="Calibri" pitchFamily="34" charset="0"/>
              </a:rPr>
              <a:t>Harga</a:t>
            </a:r>
            <a:r>
              <a:rPr lang="en-GB" dirty="0" smtClean="0">
                <a:latin typeface="+mj-lt"/>
                <a:cs typeface="Calibri" pitchFamily="34" charset="0"/>
              </a:rPr>
              <a:t> </a:t>
            </a:r>
            <a:r>
              <a:rPr lang="en-GB" dirty="0" err="1" smtClean="0">
                <a:latin typeface="+mj-lt"/>
                <a:cs typeface="Calibri" pitchFamily="34" charset="0"/>
              </a:rPr>
              <a:t>pokok</a:t>
            </a:r>
            <a:r>
              <a:rPr lang="en-GB" dirty="0" smtClean="0">
                <a:latin typeface="+mj-lt"/>
                <a:cs typeface="Calibri" pitchFamily="34" charset="0"/>
              </a:rPr>
              <a:t> per unit   </a:t>
            </a:r>
            <a:r>
              <a:rPr lang="id-ID" dirty="0" smtClean="0">
                <a:latin typeface="+mj-lt"/>
                <a:cs typeface="Calibri" pitchFamily="34" charset="0"/>
              </a:rPr>
              <a:t>	</a:t>
            </a:r>
            <a:r>
              <a:rPr lang="id-ID" u="sng" dirty="0" smtClean="0">
                <a:latin typeface="+mj-lt"/>
                <a:cs typeface="Calibri" pitchFamily="34" charset="0"/>
              </a:rPr>
              <a:t> </a:t>
            </a:r>
            <a:r>
              <a:rPr lang="en-GB" u="sng" dirty="0" smtClean="0">
                <a:latin typeface="+mj-lt"/>
                <a:cs typeface="Calibri" pitchFamily="34" charset="0"/>
              </a:rPr>
              <a:t>Rp130.000</a:t>
            </a:r>
            <a:endParaRPr lang="en-US" u="sng"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2428" name="Group 92"/>
          <p:cNvGraphicFramePr>
            <a:graphicFrameLocks noGrp="1"/>
          </p:cNvGraphicFramePr>
          <p:nvPr>
            <p:ph/>
          </p:nvPr>
        </p:nvGraphicFramePr>
        <p:xfrm>
          <a:off x="228600" y="914400"/>
          <a:ext cx="8915400" cy="6146800"/>
        </p:xfrm>
        <a:graphic>
          <a:graphicData uri="http://schemas.openxmlformats.org/drawingml/2006/table">
            <a:tbl>
              <a:tblPr/>
              <a:tblGrid>
                <a:gridCol w="728663"/>
                <a:gridCol w="1135062"/>
                <a:gridCol w="1265229"/>
                <a:gridCol w="1000132"/>
                <a:gridCol w="1301752"/>
                <a:gridCol w="1274762"/>
                <a:gridCol w="1143000"/>
                <a:gridCol w="1066800"/>
              </a:tblGrid>
              <a:tr h="6350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No. </a:t>
                      </a:r>
                      <a:r>
                        <a:rPr kumimoji="0" lang="en-US" sz="2000" b="0" i="0" u="none" strike="noStrike" cap="none" normalizeH="0" baseline="0" dirty="0" err="1" smtClean="0">
                          <a:ln>
                            <a:noFill/>
                          </a:ln>
                          <a:solidFill>
                            <a:schemeClr val="tx1"/>
                          </a:solidFill>
                          <a:effectLst/>
                          <a:latin typeface="+mj-lt"/>
                        </a:rPr>
                        <a:t>Urut</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No. </a:t>
                      </a:r>
                      <a:r>
                        <a:rPr kumimoji="0" lang="en-US" sz="2000" b="0" i="0" u="none" strike="noStrike" cap="none" normalizeH="0" baseline="0" dirty="0" err="1" smtClean="0">
                          <a:ln>
                            <a:noFill/>
                          </a:ln>
                          <a:solidFill>
                            <a:schemeClr val="tx1"/>
                          </a:solidFill>
                          <a:effectLst/>
                          <a:latin typeface="+mj-lt"/>
                        </a:rPr>
                        <a:t>Pesanan</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Nama Produk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Kuanti</a:t>
                      </a:r>
                      <a:r>
                        <a:rPr kumimoji="0" lang="id-ID" sz="2000" b="0" i="0" u="none" strike="noStrike" cap="none" normalizeH="0" baseline="0" dirty="0" smtClean="0">
                          <a:ln>
                            <a:noFill/>
                          </a:ln>
                          <a:solidFill>
                            <a:schemeClr val="tx1"/>
                          </a:solidFill>
                          <a:effectLst/>
                          <a:latin typeface="+mj-lt"/>
                        </a:rPr>
                        <a:t>-</a:t>
                      </a:r>
                      <a:r>
                        <a:rPr kumimoji="0" lang="en-US" sz="2000" b="0" i="0" u="none" strike="noStrike" cap="none" normalizeH="0" baseline="0" dirty="0" err="1" smtClean="0">
                          <a:ln>
                            <a:noFill/>
                          </a:ln>
                          <a:solidFill>
                            <a:schemeClr val="tx1"/>
                          </a:solidFill>
                          <a:effectLst/>
                          <a:latin typeface="+mj-lt"/>
                        </a:rPr>
                        <a:t>tas</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Penjualan</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Harga Pokok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Laba Kotor</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Kotor</a:t>
                      </a: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r>
              <a:tr h="392113">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2</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3</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050</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051</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052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Kursi Tamu</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Kursi Makan</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Meja Hias</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500</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400</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75.000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40.000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40.000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(65.000)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(30.500)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(27.000)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9.500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13.000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13,33%</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23,75%</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GB" sz="2000" b="0" i="0" u="none" strike="noStrike" cap="none" normalizeH="0" baseline="0" smtClean="0">
                          <a:ln>
                            <a:noFill/>
                          </a:ln>
                          <a:solidFill>
                            <a:schemeClr val="tx1"/>
                          </a:solidFill>
                          <a:effectLst/>
                          <a:latin typeface="+mj-lt"/>
                        </a:rPr>
                        <a:t>32,50%</a:t>
                      </a:r>
                      <a:r>
                        <a:rPr kumimoji="0" lang="en-US" sz="2000" b="0" i="0" u="none" strike="noStrike" cap="none" normalizeH="0" baseline="0" smtClean="0">
                          <a:ln>
                            <a:noFill/>
                          </a:ln>
                          <a:solidFill>
                            <a:schemeClr val="tx1"/>
                          </a:solidFill>
                          <a:effectLst/>
                          <a:latin typeface="+mj-lt"/>
                        </a:rPr>
                        <a:t>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4">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155.000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(122.500)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32.500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20,97%</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5">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Penyesuaian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Selisih</a:t>
                      </a:r>
                      <a:r>
                        <a:rPr kumimoji="0" lang="en-US" sz="2000" b="0" i="0" u="none" strike="noStrike" cap="none" normalizeH="0" baseline="0" dirty="0" smtClean="0">
                          <a:ln>
                            <a:noFill/>
                          </a:ln>
                          <a:solidFill>
                            <a:schemeClr val="tx1"/>
                          </a:solidFill>
                          <a:effectLst/>
                          <a:latin typeface="+mj-lt"/>
                        </a:rPr>
                        <a:t> BOP – </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Rugi</a:t>
                      </a:r>
                      <a:r>
                        <a:rPr kumimoji="0" lang="en-US" sz="2000" b="0" i="0" u="none" strike="noStrike" cap="none" normalizeH="0" baseline="0" dirty="0" smtClean="0">
                          <a:ln>
                            <a:noFill/>
                          </a:ln>
                          <a:solidFill>
                            <a:schemeClr val="tx1"/>
                          </a:solidFill>
                          <a:effectLst/>
                          <a:latin typeface="+mj-lt"/>
                        </a:rPr>
                        <a: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(1.500)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(1.500)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5">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 </a:t>
                      </a:r>
                      <a:r>
                        <a:rPr kumimoji="0" lang="en-US" sz="2000" b="0" i="0" u="none" strike="noStrike" cap="none" normalizeH="0" baseline="0" dirty="0" err="1" smtClean="0">
                          <a:ln>
                            <a:noFill/>
                          </a:ln>
                          <a:solidFill>
                            <a:schemeClr val="tx1"/>
                          </a:solidFill>
                          <a:effectLst/>
                          <a:latin typeface="+mj-lt"/>
                        </a:rPr>
                        <a:t>harga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pokok</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kotor</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setelah</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disesuaikan</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(124.000)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31.000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20 %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Operasi</a:t>
                      </a:r>
                      <a:r>
                        <a:rPr kumimoji="0" lang="en-US" sz="2000" b="0" i="0" u="none" strike="noStrike" cap="none" normalizeH="0" baseline="0" dirty="0" smtClean="0">
                          <a:ln>
                            <a:noFill/>
                          </a:ln>
                          <a:solidFill>
                            <a:schemeClr val="tx1"/>
                          </a:solidFill>
                          <a:effectLst/>
                          <a:latin typeface="+mj-lt"/>
                        </a:rPr>
                        <a: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pemasaran</a:t>
                      </a:r>
                      <a:endParaRPr kumimoji="0" lang="en-US" sz="2000" b="0" i="0" u="none" strike="noStrike" cap="none" normalizeH="0" baseline="0" dirty="0" smtClean="0">
                        <a:ln>
                          <a:noFill/>
                        </a:ln>
                        <a:solidFill>
                          <a:schemeClr val="tx1"/>
                        </a:solidFill>
                        <a:effectLst/>
                        <a:latin typeface="+mj-lt"/>
                      </a:endParaRP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administrasi</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dan</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umum</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(10.000)</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(5.000)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Total </a:t>
                      </a:r>
                      <a:r>
                        <a:rPr kumimoji="0" lang="en-US" sz="2000" b="0" i="0" u="none" strike="noStrike" cap="none" normalizeH="0" baseline="0" dirty="0" err="1" smtClean="0">
                          <a:ln>
                            <a:noFill/>
                          </a:ln>
                          <a:solidFill>
                            <a:schemeClr val="tx1"/>
                          </a:solidFill>
                          <a:effectLst/>
                          <a:latin typeface="+mj-lt"/>
                        </a:rPr>
                        <a:t>Biaya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Operasi</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(15.000)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(9,68%)</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46100">
                <a:tc gridSpan="6">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mj-lt"/>
                        </a:rPr>
                        <a:t>Laba</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bersih</a:t>
                      </a:r>
                      <a:r>
                        <a:rPr kumimoji="0" lang="en-US" sz="2000" b="0" i="0" u="none" strike="noStrike" cap="none" normalizeH="0" baseline="0" dirty="0" smtClean="0">
                          <a:ln>
                            <a:noFill/>
                          </a:ln>
                          <a:solidFill>
                            <a:schemeClr val="tx1"/>
                          </a:solidFill>
                          <a:effectLst/>
                          <a:latin typeface="+mj-lt"/>
                        </a:rPr>
                        <a:t> </a:t>
                      </a:r>
                      <a:r>
                        <a:rPr kumimoji="0" lang="en-US" sz="2000" b="0" i="0" u="none" strike="noStrike" cap="none" normalizeH="0" baseline="0" dirty="0" err="1" smtClean="0">
                          <a:ln>
                            <a:noFill/>
                          </a:ln>
                          <a:solidFill>
                            <a:schemeClr val="tx1"/>
                          </a:solidFill>
                          <a:effectLst/>
                          <a:latin typeface="+mj-lt"/>
                        </a:rPr>
                        <a:t>operasi</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16.000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10,32%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
        <p:nvSpPr>
          <p:cNvPr id="37947" name="TextBox 2"/>
          <p:cNvSpPr txBox="1">
            <a:spLocks noChangeArrowheads="1"/>
          </p:cNvSpPr>
          <p:nvPr/>
        </p:nvSpPr>
        <p:spPr bwMode="auto">
          <a:xfrm>
            <a:off x="304800" y="228600"/>
            <a:ext cx="6324600" cy="523220"/>
          </a:xfrm>
          <a:prstGeom prst="rect">
            <a:avLst/>
          </a:prstGeom>
          <a:noFill/>
          <a:ln w="9525">
            <a:noFill/>
            <a:miter lim="800000"/>
            <a:headEnd/>
            <a:tailEnd/>
          </a:ln>
        </p:spPr>
        <p:txBody>
          <a:bodyPr>
            <a:spAutoFit/>
          </a:bodyPr>
          <a:lstStyle/>
          <a:p>
            <a:r>
              <a:rPr lang="id-ID" sz="2800" b="1" dirty="0">
                <a:latin typeface="+mj-lt"/>
                <a:cs typeface="Calibri" pitchFamily="34" charset="0"/>
              </a:rPr>
              <a:t>c. Laporan Profitabilitas Pesanan</a:t>
            </a:r>
            <a:endParaRPr lang="en-US" sz="2800" b="1" dirty="0">
              <a:latin typeface="+mj-lt"/>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28596" y="1643050"/>
            <a:ext cx="2714611" cy="2286016"/>
          </a:xfrm>
          <a:solidFill>
            <a:schemeClr val="accent1">
              <a:lumMod val="75000"/>
            </a:schemeClr>
          </a:solidFill>
        </p:spPr>
        <p:txBody>
          <a:bodyPr>
            <a:normAutofit/>
          </a:bodyPr>
          <a:lstStyle/>
          <a:p>
            <a:pPr eaLnBrk="1" hangingPunct="1"/>
            <a:r>
              <a:rPr lang="en-US" sz="3200" dirty="0" err="1" smtClean="0">
                <a:solidFill>
                  <a:schemeClr val="bg1"/>
                </a:solidFill>
                <a:latin typeface="+mj-lt"/>
              </a:rPr>
              <a:t>Tujuan</a:t>
            </a:r>
            <a:r>
              <a:rPr lang="en-US" sz="3200" dirty="0" smtClean="0">
                <a:solidFill>
                  <a:schemeClr val="bg1"/>
                </a:solidFill>
                <a:latin typeface="+mj-lt"/>
              </a:rPr>
              <a:t> 1: </a:t>
            </a:r>
            <a:r>
              <a:rPr lang="id-ID" sz="3200" dirty="0" smtClean="0">
                <a:solidFill>
                  <a:schemeClr val="bg1"/>
                </a:solidFill>
                <a:latin typeface="+mj-lt"/>
              </a:rPr>
              <a:t/>
            </a:r>
            <a:br>
              <a:rPr lang="id-ID" sz="3200" dirty="0" smtClean="0">
                <a:solidFill>
                  <a:schemeClr val="bg1"/>
                </a:solidFill>
                <a:latin typeface="+mj-lt"/>
              </a:rPr>
            </a:br>
            <a:r>
              <a:rPr lang="en-US" sz="3200" dirty="0" err="1" smtClean="0">
                <a:solidFill>
                  <a:schemeClr val="bg1"/>
                </a:solidFill>
                <a:latin typeface="+mj-lt"/>
              </a:rPr>
              <a:t>Metode</a:t>
            </a:r>
            <a:r>
              <a:rPr lang="en-US" sz="3200" dirty="0" smtClean="0">
                <a:solidFill>
                  <a:schemeClr val="bg1"/>
                </a:solidFill>
                <a:latin typeface="+mj-lt"/>
              </a:rPr>
              <a:t> </a:t>
            </a:r>
            <a:r>
              <a:rPr lang="en-US" sz="3200" dirty="0" err="1" smtClean="0">
                <a:solidFill>
                  <a:schemeClr val="bg1"/>
                </a:solidFill>
                <a:latin typeface="+mj-lt"/>
              </a:rPr>
              <a:t>Pengumpulan</a:t>
            </a:r>
            <a:r>
              <a:rPr lang="en-US" sz="3200" dirty="0" smtClean="0">
                <a:solidFill>
                  <a:schemeClr val="bg1"/>
                </a:solidFill>
                <a:latin typeface="+mj-lt"/>
              </a:rPr>
              <a:t> </a:t>
            </a:r>
            <a:r>
              <a:rPr lang="en-US" sz="3200" dirty="0" err="1" smtClean="0">
                <a:solidFill>
                  <a:schemeClr val="bg1"/>
                </a:solidFill>
                <a:latin typeface="+mj-lt"/>
              </a:rPr>
              <a:t>Biaya</a:t>
            </a:r>
            <a:r>
              <a:rPr lang="en-US" sz="3200" dirty="0" smtClean="0">
                <a:solidFill>
                  <a:schemeClr val="bg1"/>
                </a:solidFill>
                <a:latin typeface="+mj-lt"/>
              </a:rPr>
              <a:t> </a:t>
            </a:r>
            <a:r>
              <a:rPr lang="en-US" sz="3200" dirty="0" err="1" smtClean="0">
                <a:solidFill>
                  <a:schemeClr val="bg1"/>
                </a:solidFill>
                <a:latin typeface="+mj-lt"/>
              </a:rPr>
              <a:t>Produksi</a:t>
            </a:r>
            <a:endParaRPr lang="en-US" sz="3200" dirty="0" smtClean="0">
              <a:solidFill>
                <a:schemeClr val="bg1"/>
              </a:solidFill>
              <a:latin typeface="+mj-lt"/>
            </a:endParaRPr>
          </a:p>
        </p:txBody>
      </p:sp>
      <p:sp>
        <p:nvSpPr>
          <p:cNvPr id="26627" name="Rectangle 3"/>
          <p:cNvSpPr>
            <a:spLocks noGrp="1" noChangeArrowheads="1"/>
          </p:cNvSpPr>
          <p:nvPr>
            <p:ph idx="1"/>
          </p:nvPr>
        </p:nvSpPr>
        <p:spPr>
          <a:xfrm>
            <a:off x="3571868" y="1600200"/>
            <a:ext cx="5114932" cy="4757758"/>
          </a:xfrm>
          <a:solidFill>
            <a:schemeClr val="bg2"/>
          </a:solidFill>
        </p:spPr>
        <p:txBody>
          <a:bodyPr>
            <a:normAutofit/>
          </a:bodyPr>
          <a:lstStyle/>
          <a:p>
            <a:pPr marL="0" indent="0" eaLnBrk="1" hangingPunct="1">
              <a:buNone/>
              <a:defRPr/>
            </a:pPr>
            <a:r>
              <a:rPr lang="id-ID" dirty="0" smtClean="0">
                <a:latin typeface="+mj-lt"/>
                <a:cs typeface="Calibri" pitchFamily="34" charset="0"/>
              </a:rPr>
              <a:t>Empat metode pengumpulan biaya produksi:</a:t>
            </a:r>
          </a:p>
          <a:p>
            <a:pPr marL="609600" indent="-609600" eaLnBrk="1" hangingPunct="1">
              <a:buFont typeface="Wingdings" pitchFamily="2" charset="2"/>
              <a:buAutoNum type="arabicPeriod"/>
              <a:defRPr/>
            </a:pPr>
            <a:r>
              <a:rPr lang="en-US" dirty="0" err="1" smtClean="0">
                <a:latin typeface="+mj-lt"/>
                <a:cs typeface="Calibri" pitchFamily="34" charset="0"/>
              </a:rPr>
              <a:t>Metode</a:t>
            </a:r>
            <a:r>
              <a:rPr lang="en-US" dirty="0" smtClean="0">
                <a:latin typeface="+mj-lt"/>
                <a:cs typeface="Calibri" pitchFamily="34" charset="0"/>
              </a:rPr>
              <a:t> </a:t>
            </a:r>
            <a:r>
              <a:rPr lang="en-US" dirty="0" err="1" smtClean="0">
                <a:latin typeface="+mj-lt"/>
                <a:cs typeface="Calibri" pitchFamily="34" charset="0"/>
              </a:rPr>
              <a:t>harga</a:t>
            </a:r>
            <a:r>
              <a:rPr lang="en-US" dirty="0" smtClean="0">
                <a:latin typeface="+mj-lt"/>
                <a:cs typeface="Calibri" pitchFamily="34" charset="0"/>
              </a:rPr>
              <a:t> </a:t>
            </a:r>
            <a:r>
              <a:rPr lang="en-US" dirty="0" err="1" smtClean="0">
                <a:latin typeface="+mj-lt"/>
                <a:cs typeface="Calibri" pitchFamily="34" charset="0"/>
              </a:rPr>
              <a:t>pokok</a:t>
            </a:r>
            <a:r>
              <a:rPr lang="en-US" dirty="0" smtClean="0">
                <a:latin typeface="+mj-lt"/>
                <a:cs typeface="Calibri" pitchFamily="34" charset="0"/>
              </a:rPr>
              <a:t> </a:t>
            </a:r>
            <a:r>
              <a:rPr lang="en-US" dirty="0" err="1" smtClean="0">
                <a:latin typeface="+mj-lt"/>
                <a:cs typeface="Calibri" pitchFamily="34" charset="0"/>
              </a:rPr>
              <a:t>pesanan</a:t>
            </a:r>
            <a:r>
              <a:rPr lang="en-US" dirty="0" smtClean="0">
                <a:latin typeface="+mj-lt"/>
                <a:cs typeface="Calibri" pitchFamily="34" charset="0"/>
              </a:rPr>
              <a:t> (job-order costing method)</a:t>
            </a:r>
          </a:p>
          <a:p>
            <a:pPr marL="609600" indent="-609600" eaLnBrk="1" hangingPunct="1">
              <a:buFont typeface="Wingdings" pitchFamily="2" charset="2"/>
              <a:buAutoNum type="arabicPeriod"/>
              <a:defRPr/>
            </a:pPr>
            <a:r>
              <a:rPr lang="en-US" dirty="0" err="1" smtClean="0">
                <a:latin typeface="+mj-lt"/>
                <a:cs typeface="Calibri" pitchFamily="34" charset="0"/>
              </a:rPr>
              <a:t>Metode</a:t>
            </a:r>
            <a:r>
              <a:rPr lang="en-US" dirty="0" smtClean="0">
                <a:latin typeface="+mj-lt"/>
                <a:cs typeface="Calibri" pitchFamily="34" charset="0"/>
              </a:rPr>
              <a:t> </a:t>
            </a:r>
            <a:r>
              <a:rPr lang="en-US" dirty="0" err="1" smtClean="0">
                <a:latin typeface="+mj-lt"/>
                <a:cs typeface="Calibri" pitchFamily="34" charset="0"/>
              </a:rPr>
              <a:t>harga</a:t>
            </a:r>
            <a:r>
              <a:rPr lang="en-US" dirty="0" smtClean="0">
                <a:latin typeface="+mj-lt"/>
                <a:cs typeface="Calibri" pitchFamily="34" charset="0"/>
              </a:rPr>
              <a:t> </a:t>
            </a:r>
            <a:r>
              <a:rPr lang="en-US" dirty="0" err="1" smtClean="0">
                <a:latin typeface="+mj-lt"/>
                <a:cs typeface="Calibri" pitchFamily="34" charset="0"/>
              </a:rPr>
              <a:t>pokok</a:t>
            </a:r>
            <a:r>
              <a:rPr lang="en-US" dirty="0" smtClean="0">
                <a:latin typeface="+mj-lt"/>
                <a:cs typeface="Calibri" pitchFamily="34" charset="0"/>
              </a:rPr>
              <a:t> </a:t>
            </a:r>
            <a:r>
              <a:rPr lang="en-US" dirty="0" err="1" smtClean="0">
                <a:latin typeface="+mj-lt"/>
                <a:cs typeface="Calibri" pitchFamily="34" charset="0"/>
              </a:rPr>
              <a:t>proses</a:t>
            </a:r>
            <a:r>
              <a:rPr lang="en-US" dirty="0" smtClean="0">
                <a:latin typeface="+mj-lt"/>
                <a:cs typeface="Calibri" pitchFamily="34" charset="0"/>
              </a:rPr>
              <a:t> (process costing method)</a:t>
            </a:r>
          </a:p>
          <a:p>
            <a:pPr marL="609600" indent="-609600" eaLnBrk="1" hangingPunct="1">
              <a:buFont typeface="Wingdings" pitchFamily="2" charset="2"/>
              <a:buAutoNum type="arabicPeriod"/>
              <a:defRPr/>
            </a:pPr>
            <a:r>
              <a:rPr lang="en-US" dirty="0" err="1" smtClean="0">
                <a:latin typeface="+mj-lt"/>
                <a:cs typeface="Calibri" pitchFamily="34" charset="0"/>
              </a:rPr>
              <a:t>Metode</a:t>
            </a:r>
            <a:r>
              <a:rPr lang="en-US" dirty="0" smtClean="0">
                <a:latin typeface="+mj-lt"/>
                <a:cs typeface="Calibri" pitchFamily="34" charset="0"/>
              </a:rPr>
              <a:t> </a:t>
            </a:r>
            <a:r>
              <a:rPr lang="en-US" dirty="0" err="1" smtClean="0">
                <a:latin typeface="+mj-lt"/>
                <a:cs typeface="Calibri" pitchFamily="34" charset="0"/>
              </a:rPr>
              <a:t>harga</a:t>
            </a:r>
            <a:r>
              <a:rPr lang="en-US" dirty="0" smtClean="0">
                <a:latin typeface="+mj-lt"/>
                <a:cs typeface="Calibri" pitchFamily="34" charset="0"/>
              </a:rPr>
              <a:t> </a:t>
            </a:r>
            <a:r>
              <a:rPr lang="en-US" dirty="0" err="1" smtClean="0">
                <a:latin typeface="+mj-lt"/>
                <a:cs typeface="Calibri" pitchFamily="34" charset="0"/>
              </a:rPr>
              <a:t>pokok</a:t>
            </a:r>
            <a:r>
              <a:rPr lang="en-US" dirty="0" smtClean="0">
                <a:latin typeface="+mj-lt"/>
                <a:cs typeface="Calibri" pitchFamily="34" charset="0"/>
              </a:rPr>
              <a:t> </a:t>
            </a:r>
            <a:r>
              <a:rPr lang="en-US" dirty="0" err="1" smtClean="0">
                <a:latin typeface="+mj-lt"/>
                <a:cs typeface="Calibri" pitchFamily="34" charset="0"/>
              </a:rPr>
              <a:t>hibrid</a:t>
            </a:r>
            <a:r>
              <a:rPr lang="en-US" dirty="0" smtClean="0">
                <a:latin typeface="+mj-lt"/>
                <a:cs typeface="Calibri" pitchFamily="34" charset="0"/>
              </a:rPr>
              <a:t> (Hybrid costing </a:t>
            </a:r>
            <a:r>
              <a:rPr lang="en-US" dirty="0" err="1" smtClean="0">
                <a:latin typeface="+mj-lt"/>
                <a:cs typeface="Calibri" pitchFamily="34" charset="0"/>
              </a:rPr>
              <a:t>atau</a:t>
            </a:r>
            <a:r>
              <a:rPr lang="en-US" dirty="0" smtClean="0">
                <a:latin typeface="+mj-lt"/>
                <a:cs typeface="Calibri" pitchFamily="34" charset="0"/>
              </a:rPr>
              <a:t> operation costing) </a:t>
            </a:r>
          </a:p>
          <a:p>
            <a:pPr marL="609600" indent="-609600" eaLnBrk="1" hangingPunct="1">
              <a:buFont typeface="Wingdings" pitchFamily="2" charset="2"/>
              <a:buAutoNum type="arabicPeriod"/>
              <a:defRPr/>
            </a:pPr>
            <a:r>
              <a:rPr lang="en-US" dirty="0" err="1" smtClean="0">
                <a:latin typeface="+mj-lt"/>
                <a:cs typeface="Calibri" pitchFamily="34" charset="0"/>
              </a:rPr>
              <a:t>Metode</a:t>
            </a:r>
            <a:r>
              <a:rPr lang="en-US" dirty="0" smtClean="0">
                <a:latin typeface="+mj-lt"/>
                <a:cs typeface="Calibri" pitchFamily="34" charset="0"/>
              </a:rPr>
              <a:t> </a:t>
            </a:r>
            <a:r>
              <a:rPr lang="en-US" dirty="0" err="1" smtClean="0">
                <a:latin typeface="+mj-lt"/>
                <a:cs typeface="Calibri" pitchFamily="34" charset="0"/>
              </a:rPr>
              <a:t>harga</a:t>
            </a:r>
            <a:r>
              <a:rPr lang="en-US" dirty="0" smtClean="0">
                <a:latin typeface="+mj-lt"/>
                <a:cs typeface="Calibri" pitchFamily="34" charset="0"/>
              </a:rPr>
              <a:t> </a:t>
            </a:r>
            <a:r>
              <a:rPr lang="en-US" dirty="0" err="1" smtClean="0">
                <a:latin typeface="+mj-lt"/>
                <a:cs typeface="Calibri" pitchFamily="34" charset="0"/>
              </a:rPr>
              <a:t>pokok</a:t>
            </a:r>
            <a:r>
              <a:rPr lang="en-US" dirty="0" smtClean="0">
                <a:latin typeface="+mj-lt"/>
                <a:cs typeface="Calibri" pitchFamily="34" charset="0"/>
              </a:rPr>
              <a:t> </a:t>
            </a:r>
            <a:r>
              <a:rPr lang="en-US" dirty="0" err="1" smtClean="0">
                <a:latin typeface="+mj-lt"/>
                <a:cs typeface="Calibri" pitchFamily="34" charset="0"/>
              </a:rPr>
              <a:t>backflush</a:t>
            </a:r>
            <a:r>
              <a:rPr lang="en-US" dirty="0" smtClean="0">
                <a:latin typeface="+mj-lt"/>
                <a:cs typeface="Calibri" pitchFamily="34" charset="0"/>
              </a:rPr>
              <a:t> (</a:t>
            </a:r>
            <a:r>
              <a:rPr lang="en-US" dirty="0" err="1" smtClean="0">
                <a:latin typeface="+mj-lt"/>
                <a:cs typeface="Calibri" pitchFamily="34" charset="0"/>
              </a:rPr>
              <a:t>backflush</a:t>
            </a:r>
            <a:r>
              <a:rPr lang="en-US" dirty="0" smtClean="0">
                <a:latin typeface="+mj-lt"/>
                <a:cs typeface="Calibri" pitchFamily="34" charset="0"/>
              </a:rPr>
              <a:t> costing)</a:t>
            </a:r>
            <a:endParaRPr lang="en-GB" b="1"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571472" y="428604"/>
            <a:ext cx="5257800" cy="688975"/>
          </a:xfrm>
        </p:spPr>
        <p:txBody>
          <a:bodyPr/>
          <a:lstStyle/>
          <a:p>
            <a:pPr eaLnBrk="1" hangingPunct="1"/>
            <a:r>
              <a:rPr lang="en-US" sz="3200" dirty="0" err="1" smtClean="0">
                <a:latin typeface="+mj-lt"/>
              </a:rPr>
              <a:t>Tujuan</a:t>
            </a:r>
            <a:r>
              <a:rPr lang="en-US" sz="3200" dirty="0" smtClean="0">
                <a:latin typeface="+mj-lt"/>
              </a:rPr>
              <a:t> </a:t>
            </a:r>
            <a:r>
              <a:rPr lang="id-ID" sz="3200" dirty="0" smtClean="0">
                <a:latin typeface="+mj-lt"/>
              </a:rPr>
              <a:t>4</a:t>
            </a:r>
            <a:r>
              <a:rPr lang="en-US" sz="3200" dirty="0" smtClean="0">
                <a:latin typeface="+mj-lt"/>
              </a:rPr>
              <a:t>: </a:t>
            </a:r>
            <a:r>
              <a:rPr lang="en-US" sz="3200" dirty="0" err="1" smtClean="0">
                <a:latin typeface="+mj-lt"/>
              </a:rPr>
              <a:t>Arus</a:t>
            </a:r>
            <a:r>
              <a:rPr lang="en-US" sz="3200" dirty="0" smtClean="0">
                <a:latin typeface="+mj-lt"/>
              </a:rPr>
              <a:t> </a:t>
            </a:r>
            <a:r>
              <a:rPr lang="en-US" sz="3200" dirty="0" err="1" smtClean="0">
                <a:latin typeface="+mj-lt"/>
              </a:rPr>
              <a:t>Biaya</a:t>
            </a:r>
            <a:r>
              <a:rPr lang="en-US" sz="3200" dirty="0" smtClean="0">
                <a:latin typeface="+mj-lt"/>
              </a:rPr>
              <a:t> </a:t>
            </a:r>
            <a:r>
              <a:rPr lang="en-US" sz="3200" dirty="0" err="1" smtClean="0">
                <a:latin typeface="+mj-lt"/>
              </a:rPr>
              <a:t>Produksi</a:t>
            </a:r>
            <a:endParaRPr lang="en-US" sz="3200" dirty="0" smtClean="0">
              <a:latin typeface="+mj-lt"/>
            </a:endParaRPr>
          </a:p>
        </p:txBody>
      </p:sp>
      <p:sp>
        <p:nvSpPr>
          <p:cNvPr id="143363" name="Rectangle 3"/>
          <p:cNvSpPr>
            <a:spLocks noGrp="1" noChangeArrowheads="1"/>
          </p:cNvSpPr>
          <p:nvPr>
            <p:ph type="body" idx="1"/>
          </p:nvPr>
        </p:nvSpPr>
        <p:spPr>
          <a:xfrm>
            <a:off x="685800" y="1981200"/>
            <a:ext cx="2133600" cy="766763"/>
          </a:xfrm>
        </p:spPr>
        <p:txBody>
          <a:bodyPr/>
          <a:lstStyle/>
          <a:p>
            <a:pPr algn="ctr" eaLnBrk="1" hangingPunct="1">
              <a:buFontTx/>
              <a:buNone/>
            </a:pPr>
            <a:r>
              <a:rPr lang="en-US" sz="2000" dirty="0" err="1" smtClean="0">
                <a:latin typeface="+mj-lt"/>
              </a:rPr>
              <a:t>Persediaan</a:t>
            </a:r>
            <a:r>
              <a:rPr lang="en-US" sz="2000" dirty="0" smtClean="0">
                <a:latin typeface="+mj-lt"/>
              </a:rPr>
              <a:t> BBL</a:t>
            </a:r>
          </a:p>
        </p:txBody>
      </p:sp>
      <p:sp>
        <p:nvSpPr>
          <p:cNvPr id="143365" name="Text Box 5"/>
          <p:cNvSpPr txBox="1">
            <a:spLocks noChangeArrowheads="1"/>
          </p:cNvSpPr>
          <p:nvPr/>
        </p:nvSpPr>
        <p:spPr bwMode="auto">
          <a:xfrm>
            <a:off x="3276600" y="1981200"/>
            <a:ext cx="2514600" cy="396875"/>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dirty="0" err="1"/>
              <a:t>Persediaan</a:t>
            </a:r>
            <a:r>
              <a:rPr lang="en-US" sz="2000" dirty="0"/>
              <a:t> BDP</a:t>
            </a:r>
          </a:p>
        </p:txBody>
      </p:sp>
      <p:sp>
        <p:nvSpPr>
          <p:cNvPr id="143366" name="Text Box 6"/>
          <p:cNvSpPr txBox="1">
            <a:spLocks noChangeArrowheads="1"/>
          </p:cNvSpPr>
          <p:nvPr/>
        </p:nvSpPr>
        <p:spPr bwMode="auto">
          <a:xfrm>
            <a:off x="914400" y="2514600"/>
            <a:ext cx="914400" cy="228600"/>
          </a:xfrm>
          <a:prstGeom prst="rect">
            <a:avLst/>
          </a:prstGeom>
          <a:noFill/>
          <a:ln w="12700" cap="sq">
            <a:noFill/>
            <a:miter lim="800000"/>
            <a:headEnd type="none" w="sm" len="sm"/>
            <a:tailEnd type="none" w="sm" len="sm"/>
          </a:ln>
        </p:spPr>
        <p:txBody>
          <a:bodyPr>
            <a:spAutoFit/>
          </a:bodyPr>
          <a:lstStyle/>
          <a:p>
            <a:pPr>
              <a:lnSpc>
                <a:spcPct val="50000"/>
              </a:lnSpc>
              <a:spcBef>
                <a:spcPct val="50000"/>
              </a:spcBef>
            </a:pPr>
            <a:r>
              <a:rPr lang="en-US" sz="1800" dirty="0"/>
              <a:t>B. </a:t>
            </a:r>
            <a:r>
              <a:rPr lang="en-US" sz="1800" dirty="0" err="1"/>
              <a:t>Ssg</a:t>
            </a:r>
            <a:endParaRPr lang="en-US" sz="1800" dirty="0"/>
          </a:p>
        </p:txBody>
      </p:sp>
      <p:sp>
        <p:nvSpPr>
          <p:cNvPr id="143367" name="Text Box 7"/>
          <p:cNvSpPr txBox="1">
            <a:spLocks noChangeArrowheads="1"/>
          </p:cNvSpPr>
          <p:nvPr/>
        </p:nvSpPr>
        <p:spPr bwMode="auto">
          <a:xfrm>
            <a:off x="1905000" y="2438400"/>
            <a:ext cx="11430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t>B. Ssg</a:t>
            </a:r>
          </a:p>
        </p:txBody>
      </p:sp>
      <p:sp>
        <p:nvSpPr>
          <p:cNvPr id="143370" name="Text Box 10"/>
          <p:cNvSpPr txBox="1">
            <a:spLocks noChangeArrowheads="1"/>
          </p:cNvSpPr>
          <p:nvPr/>
        </p:nvSpPr>
        <p:spPr bwMode="auto">
          <a:xfrm>
            <a:off x="3124200" y="2590800"/>
            <a:ext cx="1676400" cy="311150"/>
          </a:xfrm>
          <a:prstGeom prst="rect">
            <a:avLst/>
          </a:prstGeom>
          <a:noFill/>
          <a:ln w="12700" cap="sq">
            <a:noFill/>
            <a:miter lim="800000"/>
            <a:headEnd type="none" w="sm" len="sm"/>
            <a:tailEnd type="none" w="sm" len="sm"/>
          </a:ln>
        </p:spPr>
        <p:txBody>
          <a:bodyPr>
            <a:spAutoFit/>
          </a:bodyPr>
          <a:lstStyle/>
          <a:p>
            <a:pPr>
              <a:lnSpc>
                <a:spcPct val="80000"/>
              </a:lnSpc>
              <a:spcBef>
                <a:spcPct val="50000"/>
              </a:spcBef>
            </a:pPr>
            <a:endParaRPr lang="en-US"/>
          </a:p>
        </p:txBody>
      </p:sp>
      <p:sp>
        <p:nvSpPr>
          <p:cNvPr id="143372" name="Line 12"/>
          <p:cNvSpPr>
            <a:spLocks noChangeShapeType="1"/>
          </p:cNvSpPr>
          <p:nvPr/>
        </p:nvSpPr>
        <p:spPr bwMode="auto">
          <a:xfrm>
            <a:off x="685800" y="2362200"/>
            <a:ext cx="19050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73" name="Line 13"/>
          <p:cNvSpPr>
            <a:spLocks noChangeShapeType="1"/>
          </p:cNvSpPr>
          <p:nvPr/>
        </p:nvSpPr>
        <p:spPr bwMode="auto">
          <a:xfrm flipH="1">
            <a:off x="1752600" y="2362200"/>
            <a:ext cx="0" cy="68580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76" name="Line 16"/>
          <p:cNvSpPr>
            <a:spLocks noChangeShapeType="1"/>
          </p:cNvSpPr>
          <p:nvPr/>
        </p:nvSpPr>
        <p:spPr bwMode="auto">
          <a:xfrm>
            <a:off x="3276600" y="2438400"/>
            <a:ext cx="28194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77" name="Line 17"/>
          <p:cNvSpPr>
            <a:spLocks noChangeShapeType="1"/>
          </p:cNvSpPr>
          <p:nvPr/>
        </p:nvSpPr>
        <p:spPr bwMode="auto">
          <a:xfrm>
            <a:off x="4648200" y="2514600"/>
            <a:ext cx="0" cy="129540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78" name="Text Box 18"/>
          <p:cNvSpPr txBox="1">
            <a:spLocks noChangeArrowheads="1"/>
          </p:cNvSpPr>
          <p:nvPr/>
        </p:nvSpPr>
        <p:spPr bwMode="auto">
          <a:xfrm>
            <a:off x="928662" y="3214686"/>
            <a:ext cx="1676400" cy="707886"/>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dirty="0" smtClean="0"/>
              <a:t>B</a:t>
            </a:r>
            <a:r>
              <a:rPr lang="id-ID" sz="2000" dirty="0" smtClean="0"/>
              <a:t>iaya Gaji dan Upah</a:t>
            </a:r>
            <a:endParaRPr lang="en-US" sz="2000" dirty="0"/>
          </a:p>
        </p:txBody>
      </p:sp>
      <p:sp>
        <p:nvSpPr>
          <p:cNvPr id="143379" name="Text Box 19"/>
          <p:cNvSpPr txBox="1">
            <a:spLocks noChangeArrowheads="1"/>
          </p:cNvSpPr>
          <p:nvPr/>
        </p:nvSpPr>
        <p:spPr bwMode="auto">
          <a:xfrm>
            <a:off x="685800" y="4648200"/>
            <a:ext cx="2286000" cy="396875"/>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dirty="0"/>
              <a:t>BOP </a:t>
            </a:r>
          </a:p>
        </p:txBody>
      </p:sp>
      <p:sp>
        <p:nvSpPr>
          <p:cNvPr id="143380" name="Text Box 20"/>
          <p:cNvSpPr txBox="1">
            <a:spLocks noChangeArrowheads="1"/>
          </p:cNvSpPr>
          <p:nvPr/>
        </p:nvSpPr>
        <p:spPr bwMode="auto">
          <a:xfrm>
            <a:off x="6000760" y="2000240"/>
            <a:ext cx="2914640" cy="400110"/>
          </a:xfrm>
          <a:prstGeom prst="rect">
            <a:avLst/>
          </a:prstGeom>
          <a:noFill/>
          <a:ln w="12700" cap="sq">
            <a:noFill/>
            <a:miter lim="800000"/>
            <a:headEnd type="none" w="sm" len="sm"/>
            <a:tailEnd type="none" w="sm" len="sm"/>
          </a:ln>
        </p:spPr>
        <p:txBody>
          <a:bodyPr wrap="square">
            <a:spAutoFit/>
          </a:bodyPr>
          <a:lstStyle/>
          <a:p>
            <a:pPr>
              <a:spcBef>
                <a:spcPct val="50000"/>
              </a:spcBef>
            </a:pPr>
            <a:r>
              <a:rPr lang="en-US" sz="2000" dirty="0" err="1"/>
              <a:t>Persediaan</a:t>
            </a:r>
            <a:r>
              <a:rPr lang="en-US" sz="2000" dirty="0"/>
              <a:t> </a:t>
            </a:r>
            <a:r>
              <a:rPr lang="en-US" sz="2000" dirty="0" err="1"/>
              <a:t>Barang</a:t>
            </a:r>
            <a:r>
              <a:rPr lang="en-US" sz="2000" dirty="0"/>
              <a:t> </a:t>
            </a:r>
            <a:r>
              <a:rPr lang="en-US" sz="2000" dirty="0" err="1"/>
              <a:t>Jadi</a:t>
            </a:r>
            <a:endParaRPr lang="en-US" sz="2000" dirty="0"/>
          </a:p>
        </p:txBody>
      </p:sp>
      <p:sp>
        <p:nvSpPr>
          <p:cNvPr id="38927" name="Text Box 21"/>
          <p:cNvSpPr txBox="1">
            <a:spLocks noChangeArrowheads="1"/>
          </p:cNvSpPr>
          <p:nvPr/>
        </p:nvSpPr>
        <p:spPr bwMode="auto">
          <a:xfrm>
            <a:off x="3200400" y="5334000"/>
            <a:ext cx="1524000" cy="457200"/>
          </a:xfrm>
          <a:prstGeom prst="rect">
            <a:avLst/>
          </a:prstGeom>
          <a:noFill/>
          <a:ln w="12700" cap="sq">
            <a:noFill/>
            <a:miter lim="800000"/>
            <a:headEnd type="none" w="sm" len="sm"/>
            <a:tailEnd type="none" w="sm" len="sm"/>
          </a:ln>
        </p:spPr>
        <p:txBody>
          <a:bodyPr>
            <a:spAutoFit/>
          </a:bodyPr>
          <a:lstStyle/>
          <a:p>
            <a:pPr>
              <a:spcBef>
                <a:spcPct val="50000"/>
              </a:spcBef>
            </a:pPr>
            <a:endParaRPr lang="en-GB"/>
          </a:p>
        </p:txBody>
      </p:sp>
      <p:sp>
        <p:nvSpPr>
          <p:cNvPr id="143382" name="Text Box 22"/>
          <p:cNvSpPr txBox="1">
            <a:spLocks noChangeArrowheads="1"/>
          </p:cNvSpPr>
          <p:nvPr/>
        </p:nvSpPr>
        <p:spPr bwMode="auto">
          <a:xfrm>
            <a:off x="762000" y="3962400"/>
            <a:ext cx="10668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t>B. Ssg</a:t>
            </a:r>
          </a:p>
        </p:txBody>
      </p:sp>
      <p:sp>
        <p:nvSpPr>
          <p:cNvPr id="143383" name="Text Box 23"/>
          <p:cNvSpPr txBox="1">
            <a:spLocks noChangeArrowheads="1"/>
          </p:cNvSpPr>
          <p:nvPr/>
        </p:nvSpPr>
        <p:spPr bwMode="auto">
          <a:xfrm>
            <a:off x="1828800" y="3962400"/>
            <a:ext cx="1314440" cy="369332"/>
          </a:xfrm>
          <a:prstGeom prst="rect">
            <a:avLst/>
          </a:prstGeom>
          <a:noFill/>
          <a:ln w="12700" cap="sq">
            <a:noFill/>
            <a:miter lim="800000"/>
            <a:headEnd type="none" w="sm" len="sm"/>
            <a:tailEnd type="none" w="sm" len="sm"/>
          </a:ln>
        </p:spPr>
        <p:txBody>
          <a:bodyPr wrap="square">
            <a:spAutoFit/>
          </a:bodyPr>
          <a:lstStyle/>
          <a:p>
            <a:pPr>
              <a:spcBef>
                <a:spcPct val="50000"/>
              </a:spcBef>
            </a:pPr>
            <a:r>
              <a:rPr lang="en-US" sz="1800" dirty="0" smtClean="0"/>
              <a:t>B</a:t>
            </a:r>
            <a:r>
              <a:rPr lang="id-ID" sz="1800" dirty="0" smtClean="0"/>
              <a:t>TKL</a:t>
            </a:r>
            <a:r>
              <a:rPr lang="en-US" sz="1800" dirty="0" smtClean="0"/>
              <a:t>. </a:t>
            </a:r>
            <a:r>
              <a:rPr lang="en-US" sz="1800" dirty="0" err="1"/>
              <a:t>Ssg</a:t>
            </a:r>
            <a:endParaRPr lang="en-US" sz="1800" dirty="0"/>
          </a:p>
        </p:txBody>
      </p:sp>
      <p:sp>
        <p:nvSpPr>
          <p:cNvPr id="143384" name="Line 24"/>
          <p:cNvSpPr>
            <a:spLocks noChangeShapeType="1"/>
          </p:cNvSpPr>
          <p:nvPr/>
        </p:nvSpPr>
        <p:spPr bwMode="auto">
          <a:xfrm>
            <a:off x="1066800" y="3886200"/>
            <a:ext cx="13716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85" name="Line 25"/>
          <p:cNvSpPr>
            <a:spLocks noChangeShapeType="1"/>
          </p:cNvSpPr>
          <p:nvPr/>
        </p:nvSpPr>
        <p:spPr bwMode="auto">
          <a:xfrm>
            <a:off x="1752600" y="3886200"/>
            <a:ext cx="0" cy="60960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0" name="Text Box 30"/>
          <p:cNvSpPr txBox="1">
            <a:spLocks noChangeArrowheads="1"/>
          </p:cNvSpPr>
          <p:nvPr/>
        </p:nvSpPr>
        <p:spPr bwMode="auto">
          <a:xfrm>
            <a:off x="6248400" y="3657600"/>
            <a:ext cx="2667000" cy="396875"/>
          </a:xfrm>
          <a:prstGeom prst="rect">
            <a:avLst/>
          </a:prstGeom>
          <a:noFill/>
          <a:ln w="12700" cap="sq">
            <a:noFill/>
            <a:miter lim="800000"/>
            <a:headEnd type="none" w="sm" len="sm"/>
            <a:tailEnd type="none" w="sm" len="sm"/>
          </a:ln>
        </p:spPr>
        <p:txBody>
          <a:bodyPr>
            <a:spAutoFit/>
          </a:bodyPr>
          <a:lstStyle/>
          <a:p>
            <a:pPr algn="ctr">
              <a:spcBef>
                <a:spcPct val="50000"/>
              </a:spcBef>
            </a:pPr>
            <a:r>
              <a:rPr lang="en-US" sz="2000"/>
              <a:t>HPP</a:t>
            </a:r>
          </a:p>
        </p:txBody>
      </p:sp>
      <p:sp>
        <p:nvSpPr>
          <p:cNvPr id="143391" name="Line 31"/>
          <p:cNvSpPr>
            <a:spLocks noChangeShapeType="1"/>
          </p:cNvSpPr>
          <p:nvPr/>
        </p:nvSpPr>
        <p:spPr bwMode="auto">
          <a:xfrm>
            <a:off x="1752600" y="5105400"/>
            <a:ext cx="0" cy="76200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2" name="Line 32"/>
          <p:cNvSpPr>
            <a:spLocks noChangeShapeType="1"/>
          </p:cNvSpPr>
          <p:nvPr/>
        </p:nvSpPr>
        <p:spPr bwMode="auto">
          <a:xfrm>
            <a:off x="533400" y="5105400"/>
            <a:ext cx="25908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3" name="Line 33"/>
          <p:cNvSpPr>
            <a:spLocks noChangeShapeType="1"/>
          </p:cNvSpPr>
          <p:nvPr/>
        </p:nvSpPr>
        <p:spPr bwMode="auto">
          <a:xfrm>
            <a:off x="6400800" y="2438400"/>
            <a:ext cx="24384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4" name="Line 34"/>
          <p:cNvSpPr>
            <a:spLocks noChangeShapeType="1"/>
          </p:cNvSpPr>
          <p:nvPr/>
        </p:nvSpPr>
        <p:spPr bwMode="auto">
          <a:xfrm>
            <a:off x="7467600" y="2438400"/>
            <a:ext cx="0" cy="99060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5" name="Line 35"/>
          <p:cNvSpPr>
            <a:spLocks noChangeShapeType="1"/>
          </p:cNvSpPr>
          <p:nvPr/>
        </p:nvSpPr>
        <p:spPr bwMode="auto">
          <a:xfrm>
            <a:off x="6477000" y="4114800"/>
            <a:ext cx="21336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143396" name="Line 36"/>
          <p:cNvSpPr>
            <a:spLocks noChangeShapeType="1"/>
          </p:cNvSpPr>
          <p:nvPr/>
        </p:nvSpPr>
        <p:spPr bwMode="auto">
          <a:xfrm flipH="1">
            <a:off x="7543800" y="4191000"/>
            <a:ext cx="0" cy="533400"/>
          </a:xfrm>
          <a:prstGeom prst="line">
            <a:avLst/>
          </a:prstGeom>
          <a:noFill/>
          <a:ln w="12700" cap="sq">
            <a:solidFill>
              <a:schemeClr val="tx1"/>
            </a:solidFill>
            <a:round/>
            <a:headEnd type="none" w="sm" len="sm"/>
            <a:tailEnd type="none" w="sm" len="sm"/>
          </a:ln>
        </p:spPr>
        <p:txBody>
          <a:bodyPr wrap="none"/>
          <a:lstStyle/>
          <a:p>
            <a:endParaRPr lang="en-US"/>
          </a:p>
        </p:txBody>
      </p:sp>
      <p:sp>
        <p:nvSpPr>
          <p:cNvPr id="38939" name="Line 38"/>
          <p:cNvSpPr>
            <a:spLocks noChangeShapeType="1"/>
          </p:cNvSpPr>
          <p:nvPr/>
        </p:nvSpPr>
        <p:spPr bwMode="auto">
          <a:xfrm flipV="1">
            <a:off x="3276600" y="3733800"/>
            <a:ext cx="609600" cy="1600200"/>
          </a:xfrm>
          <a:prstGeom prst="line">
            <a:avLst/>
          </a:prstGeom>
          <a:noFill/>
          <a:ln w="38100" cap="sq" cmpd="dbl">
            <a:solidFill>
              <a:schemeClr val="hlink"/>
            </a:solidFill>
            <a:round/>
            <a:headEnd type="none" w="sm" len="sm"/>
            <a:tailEnd type="triangle" w="med" len="med"/>
          </a:ln>
        </p:spPr>
        <p:txBody>
          <a:bodyPr wrap="none"/>
          <a:lstStyle/>
          <a:p>
            <a:endParaRPr lang="en-US"/>
          </a:p>
        </p:txBody>
      </p:sp>
      <p:sp>
        <p:nvSpPr>
          <p:cNvPr id="38940" name="Line 46"/>
          <p:cNvSpPr>
            <a:spLocks noChangeShapeType="1"/>
          </p:cNvSpPr>
          <p:nvPr/>
        </p:nvSpPr>
        <p:spPr bwMode="auto">
          <a:xfrm>
            <a:off x="8534400" y="3048000"/>
            <a:ext cx="228600" cy="46038"/>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41" name="Line 47"/>
          <p:cNvSpPr>
            <a:spLocks noChangeShapeType="1"/>
          </p:cNvSpPr>
          <p:nvPr/>
        </p:nvSpPr>
        <p:spPr bwMode="auto">
          <a:xfrm>
            <a:off x="8793163" y="3124200"/>
            <a:ext cx="46037" cy="13716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42" name="Line 48"/>
          <p:cNvSpPr>
            <a:spLocks noChangeShapeType="1"/>
          </p:cNvSpPr>
          <p:nvPr/>
        </p:nvSpPr>
        <p:spPr bwMode="auto">
          <a:xfrm flipH="1" flipV="1">
            <a:off x="7239000" y="4495800"/>
            <a:ext cx="1600200" cy="0"/>
          </a:xfrm>
          <a:prstGeom prst="line">
            <a:avLst/>
          </a:prstGeom>
          <a:noFill/>
          <a:ln w="38100" cap="sq" cmpd="dbl">
            <a:solidFill>
              <a:schemeClr val="hlink"/>
            </a:solidFill>
            <a:round/>
            <a:headEnd type="none" w="sm" len="sm"/>
            <a:tailEnd type="triangle" w="med" len="med"/>
          </a:ln>
        </p:spPr>
        <p:txBody>
          <a:bodyPr wrap="none"/>
          <a:lstStyle/>
          <a:p>
            <a:endParaRPr lang="en-US"/>
          </a:p>
        </p:txBody>
      </p:sp>
      <p:sp>
        <p:nvSpPr>
          <p:cNvPr id="38943" name="Text Box 49"/>
          <p:cNvSpPr txBox="1">
            <a:spLocks noChangeArrowheads="1"/>
          </p:cNvSpPr>
          <p:nvPr/>
        </p:nvSpPr>
        <p:spPr bwMode="auto">
          <a:xfrm>
            <a:off x="609600" y="5257800"/>
            <a:ext cx="10668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t>B. Ssg</a:t>
            </a:r>
          </a:p>
        </p:txBody>
      </p:sp>
      <p:sp>
        <p:nvSpPr>
          <p:cNvPr id="38944" name="Text Box 50"/>
          <p:cNvSpPr txBox="1">
            <a:spLocks noChangeArrowheads="1"/>
          </p:cNvSpPr>
          <p:nvPr/>
        </p:nvSpPr>
        <p:spPr bwMode="auto">
          <a:xfrm>
            <a:off x="1905000" y="5334000"/>
            <a:ext cx="16764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t>B. Dibebankan</a:t>
            </a:r>
          </a:p>
        </p:txBody>
      </p:sp>
      <p:sp>
        <p:nvSpPr>
          <p:cNvPr id="38945" name="Text Box 51"/>
          <p:cNvSpPr txBox="1">
            <a:spLocks noChangeArrowheads="1"/>
          </p:cNvSpPr>
          <p:nvPr/>
        </p:nvSpPr>
        <p:spPr bwMode="auto">
          <a:xfrm>
            <a:off x="3048000" y="2514600"/>
            <a:ext cx="1600200" cy="1200150"/>
          </a:xfrm>
          <a:prstGeom prst="rect">
            <a:avLst/>
          </a:prstGeom>
          <a:noFill/>
          <a:ln w="12700" cap="sq">
            <a:noFill/>
            <a:miter lim="800000"/>
            <a:headEnd type="none" w="sm" len="sm"/>
            <a:tailEnd type="none" w="sm" len="sm"/>
          </a:ln>
        </p:spPr>
        <p:txBody>
          <a:bodyPr>
            <a:spAutoFit/>
          </a:bodyPr>
          <a:lstStyle/>
          <a:p>
            <a:pPr>
              <a:spcBef>
                <a:spcPct val="50000"/>
              </a:spcBef>
            </a:pPr>
            <a:r>
              <a:rPr lang="en-US" sz="1800"/>
              <a:t>B. Ssg</a:t>
            </a:r>
          </a:p>
          <a:p>
            <a:pPr>
              <a:spcBef>
                <a:spcPct val="50000"/>
              </a:spcBef>
            </a:pPr>
            <a:r>
              <a:rPr lang="en-US" sz="1800"/>
              <a:t>B. Ssg</a:t>
            </a:r>
          </a:p>
          <a:p>
            <a:pPr>
              <a:spcBef>
                <a:spcPct val="50000"/>
              </a:spcBef>
            </a:pPr>
            <a:r>
              <a:rPr lang="en-US" sz="1800"/>
              <a:t>B. Dibebankan</a:t>
            </a:r>
          </a:p>
        </p:txBody>
      </p:sp>
      <p:sp>
        <p:nvSpPr>
          <p:cNvPr id="38946" name="Line 52"/>
          <p:cNvSpPr>
            <a:spLocks noChangeShapeType="1"/>
          </p:cNvSpPr>
          <p:nvPr/>
        </p:nvSpPr>
        <p:spPr bwMode="auto">
          <a:xfrm flipV="1">
            <a:off x="2514600" y="3200400"/>
            <a:ext cx="609600" cy="838200"/>
          </a:xfrm>
          <a:prstGeom prst="line">
            <a:avLst/>
          </a:prstGeom>
          <a:noFill/>
          <a:ln w="38100" cap="sq" cmpd="dbl">
            <a:solidFill>
              <a:schemeClr val="hlink"/>
            </a:solidFill>
            <a:round/>
            <a:headEnd type="none" w="sm" len="sm"/>
            <a:tailEnd type="triangle" w="med" len="med"/>
          </a:ln>
        </p:spPr>
        <p:txBody>
          <a:bodyPr wrap="none"/>
          <a:lstStyle/>
          <a:p>
            <a:endParaRPr lang="en-US"/>
          </a:p>
        </p:txBody>
      </p:sp>
      <p:sp>
        <p:nvSpPr>
          <p:cNvPr id="38947" name="Line 53"/>
          <p:cNvSpPr>
            <a:spLocks noChangeShapeType="1"/>
          </p:cNvSpPr>
          <p:nvPr/>
        </p:nvSpPr>
        <p:spPr bwMode="auto">
          <a:xfrm>
            <a:off x="2667000" y="2667000"/>
            <a:ext cx="457200" cy="0"/>
          </a:xfrm>
          <a:prstGeom prst="line">
            <a:avLst/>
          </a:prstGeom>
          <a:noFill/>
          <a:ln w="38100" cap="sq" cmpd="dbl">
            <a:solidFill>
              <a:schemeClr val="hlink"/>
            </a:solidFill>
            <a:round/>
            <a:headEnd type="none" w="sm" len="sm"/>
            <a:tailEnd type="triangle" w="med" len="med"/>
          </a:ln>
        </p:spPr>
        <p:txBody>
          <a:bodyPr wrap="none"/>
          <a:lstStyle/>
          <a:p>
            <a:endParaRPr lang="en-US"/>
          </a:p>
        </p:txBody>
      </p:sp>
      <p:sp>
        <p:nvSpPr>
          <p:cNvPr id="38948" name="Line 54"/>
          <p:cNvSpPr>
            <a:spLocks noChangeShapeType="1"/>
          </p:cNvSpPr>
          <p:nvPr/>
        </p:nvSpPr>
        <p:spPr bwMode="auto">
          <a:xfrm flipV="1">
            <a:off x="5638800" y="2971800"/>
            <a:ext cx="609600" cy="46038"/>
          </a:xfrm>
          <a:prstGeom prst="line">
            <a:avLst/>
          </a:prstGeom>
          <a:noFill/>
          <a:ln w="38100" cap="sq" cmpd="dbl">
            <a:solidFill>
              <a:schemeClr val="hlink"/>
            </a:solidFill>
            <a:round/>
            <a:headEnd type="none" w="sm" len="sm"/>
            <a:tailEnd type="triangle" w="med" len="med"/>
          </a:ln>
        </p:spPr>
        <p:txBody>
          <a:bodyPr wrap="none"/>
          <a:lstStyle/>
          <a:p>
            <a:endParaRPr lang="en-US"/>
          </a:p>
        </p:txBody>
      </p:sp>
      <p:sp>
        <p:nvSpPr>
          <p:cNvPr id="38949" name="Text Box 55"/>
          <p:cNvSpPr txBox="1">
            <a:spLocks noChangeArrowheads="1"/>
          </p:cNvSpPr>
          <p:nvPr/>
        </p:nvSpPr>
        <p:spPr bwMode="auto">
          <a:xfrm>
            <a:off x="3886200" y="4648200"/>
            <a:ext cx="2362200" cy="366713"/>
          </a:xfrm>
          <a:prstGeom prst="rect">
            <a:avLst/>
          </a:prstGeom>
          <a:noFill/>
          <a:ln w="12700" cap="sq">
            <a:noFill/>
            <a:miter lim="800000"/>
            <a:headEnd type="none" w="sm" len="sm"/>
            <a:tailEnd type="none" w="sm" len="sm"/>
          </a:ln>
        </p:spPr>
        <p:txBody>
          <a:bodyPr>
            <a:spAutoFit/>
          </a:bodyPr>
          <a:lstStyle/>
          <a:p>
            <a:pPr algn="ctr">
              <a:spcBef>
                <a:spcPct val="50000"/>
              </a:spcBef>
            </a:pPr>
            <a:r>
              <a:rPr lang="en-US" dirty="0" err="1"/>
              <a:t>Selisih</a:t>
            </a:r>
            <a:r>
              <a:rPr lang="en-US" dirty="0"/>
              <a:t> BOP</a:t>
            </a:r>
          </a:p>
        </p:txBody>
      </p:sp>
      <p:sp>
        <p:nvSpPr>
          <p:cNvPr id="38950" name="Line 56"/>
          <p:cNvSpPr>
            <a:spLocks noChangeShapeType="1"/>
          </p:cNvSpPr>
          <p:nvPr/>
        </p:nvSpPr>
        <p:spPr bwMode="auto">
          <a:xfrm>
            <a:off x="3962400" y="5105400"/>
            <a:ext cx="2286000" cy="0"/>
          </a:xfrm>
          <a:prstGeom prst="line">
            <a:avLst/>
          </a:prstGeom>
          <a:noFill/>
          <a:ln w="12700" cap="sq">
            <a:solidFill>
              <a:schemeClr val="tx1"/>
            </a:solidFill>
            <a:round/>
            <a:headEnd type="none" w="sm" len="sm"/>
            <a:tailEnd type="none" w="sm" len="sm"/>
          </a:ln>
        </p:spPr>
        <p:txBody>
          <a:bodyPr wrap="none"/>
          <a:lstStyle/>
          <a:p>
            <a:endParaRPr lang="en-US"/>
          </a:p>
        </p:txBody>
      </p:sp>
      <p:sp>
        <p:nvSpPr>
          <p:cNvPr id="38951" name="Line 57"/>
          <p:cNvSpPr>
            <a:spLocks noChangeShapeType="1"/>
          </p:cNvSpPr>
          <p:nvPr/>
        </p:nvSpPr>
        <p:spPr bwMode="auto">
          <a:xfrm>
            <a:off x="4953000" y="5105400"/>
            <a:ext cx="0" cy="838200"/>
          </a:xfrm>
          <a:prstGeom prst="line">
            <a:avLst/>
          </a:prstGeom>
          <a:noFill/>
          <a:ln w="12700" cap="sq">
            <a:solidFill>
              <a:schemeClr val="tx1"/>
            </a:solidFill>
            <a:round/>
            <a:headEnd type="none" w="sm" len="sm"/>
            <a:tailEnd type="none" w="sm" len="sm"/>
          </a:ln>
        </p:spPr>
        <p:txBody>
          <a:bodyPr wrap="none"/>
          <a:lstStyle/>
          <a:p>
            <a:endParaRPr lang="en-US"/>
          </a:p>
        </p:txBody>
      </p:sp>
      <p:sp>
        <p:nvSpPr>
          <p:cNvPr id="38952" name="Line 58"/>
          <p:cNvSpPr>
            <a:spLocks noChangeShapeType="1"/>
          </p:cNvSpPr>
          <p:nvPr/>
        </p:nvSpPr>
        <p:spPr bwMode="auto">
          <a:xfrm>
            <a:off x="1066800" y="6019800"/>
            <a:ext cx="1447800" cy="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53" name="Line 59"/>
          <p:cNvSpPr>
            <a:spLocks noChangeShapeType="1"/>
          </p:cNvSpPr>
          <p:nvPr/>
        </p:nvSpPr>
        <p:spPr bwMode="auto">
          <a:xfrm>
            <a:off x="1066800" y="57150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54" name="Line 60"/>
          <p:cNvSpPr>
            <a:spLocks noChangeShapeType="1"/>
          </p:cNvSpPr>
          <p:nvPr/>
        </p:nvSpPr>
        <p:spPr bwMode="auto">
          <a:xfrm>
            <a:off x="2514600" y="57150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55" name="Text Box 61"/>
          <p:cNvSpPr txBox="1">
            <a:spLocks noChangeArrowheads="1"/>
          </p:cNvSpPr>
          <p:nvPr/>
        </p:nvSpPr>
        <p:spPr bwMode="auto">
          <a:xfrm>
            <a:off x="4191000" y="5334000"/>
            <a:ext cx="6858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a:t>Rugi</a:t>
            </a:r>
          </a:p>
        </p:txBody>
      </p:sp>
      <p:sp>
        <p:nvSpPr>
          <p:cNvPr id="38956" name="Text Box 62"/>
          <p:cNvSpPr txBox="1">
            <a:spLocks noChangeArrowheads="1"/>
          </p:cNvSpPr>
          <p:nvPr/>
        </p:nvSpPr>
        <p:spPr bwMode="auto">
          <a:xfrm>
            <a:off x="5181600" y="5334000"/>
            <a:ext cx="685800" cy="366713"/>
          </a:xfrm>
          <a:prstGeom prst="rect">
            <a:avLst/>
          </a:prstGeom>
          <a:noFill/>
          <a:ln w="12700" cap="sq">
            <a:noFill/>
            <a:miter lim="800000"/>
            <a:headEnd type="none" w="sm" len="sm"/>
            <a:tailEnd type="none" w="sm" len="sm"/>
          </a:ln>
        </p:spPr>
        <p:txBody>
          <a:bodyPr>
            <a:spAutoFit/>
          </a:bodyPr>
          <a:lstStyle/>
          <a:p>
            <a:pPr>
              <a:spcBef>
                <a:spcPct val="50000"/>
              </a:spcBef>
            </a:pPr>
            <a:r>
              <a:rPr lang="en-US" sz="1800" dirty="0" err="1"/>
              <a:t>Laba</a:t>
            </a:r>
            <a:endParaRPr lang="en-US" sz="1800" dirty="0"/>
          </a:p>
        </p:txBody>
      </p:sp>
      <p:sp>
        <p:nvSpPr>
          <p:cNvPr id="38957" name="Line 63"/>
          <p:cNvSpPr>
            <a:spLocks noChangeShapeType="1"/>
          </p:cNvSpPr>
          <p:nvPr/>
        </p:nvSpPr>
        <p:spPr bwMode="auto">
          <a:xfrm>
            <a:off x="4495800" y="6019800"/>
            <a:ext cx="990600" cy="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58" name="Line 64"/>
          <p:cNvSpPr>
            <a:spLocks noChangeShapeType="1"/>
          </p:cNvSpPr>
          <p:nvPr/>
        </p:nvSpPr>
        <p:spPr bwMode="auto">
          <a:xfrm>
            <a:off x="4495800" y="57150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59" name="Line 65"/>
          <p:cNvSpPr>
            <a:spLocks noChangeShapeType="1"/>
          </p:cNvSpPr>
          <p:nvPr/>
        </p:nvSpPr>
        <p:spPr bwMode="auto">
          <a:xfrm>
            <a:off x="5486400" y="57150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60" name="Line 66"/>
          <p:cNvSpPr>
            <a:spLocks noChangeShapeType="1"/>
          </p:cNvSpPr>
          <p:nvPr/>
        </p:nvSpPr>
        <p:spPr bwMode="auto">
          <a:xfrm>
            <a:off x="1752600" y="6324600"/>
            <a:ext cx="3276600" cy="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61" name="Line 67"/>
          <p:cNvSpPr>
            <a:spLocks noChangeShapeType="1"/>
          </p:cNvSpPr>
          <p:nvPr/>
        </p:nvSpPr>
        <p:spPr bwMode="auto">
          <a:xfrm>
            <a:off x="1752600" y="60198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62" name="Line 68"/>
          <p:cNvSpPr>
            <a:spLocks noChangeShapeType="1"/>
          </p:cNvSpPr>
          <p:nvPr/>
        </p:nvSpPr>
        <p:spPr bwMode="auto">
          <a:xfrm>
            <a:off x="5029200" y="6019800"/>
            <a:ext cx="0" cy="304800"/>
          </a:xfrm>
          <a:prstGeom prst="line">
            <a:avLst/>
          </a:prstGeom>
          <a:noFill/>
          <a:ln w="38100" cap="sq" cmpd="dbl">
            <a:solidFill>
              <a:schemeClr val="hlink"/>
            </a:solidFill>
            <a:round/>
            <a:headEnd type="none" w="sm" len="sm"/>
            <a:tailEnd type="none" w="sm" len="sm"/>
          </a:ln>
        </p:spPr>
        <p:txBody>
          <a:bodyPr wrap="none"/>
          <a:lstStyle/>
          <a:p>
            <a:endParaRPr lang="en-US"/>
          </a:p>
        </p:txBody>
      </p:sp>
      <p:sp>
        <p:nvSpPr>
          <p:cNvPr id="38963" name="Text Box 69"/>
          <p:cNvSpPr txBox="1">
            <a:spLocks noChangeArrowheads="1"/>
          </p:cNvSpPr>
          <p:nvPr/>
        </p:nvSpPr>
        <p:spPr bwMode="auto">
          <a:xfrm>
            <a:off x="500034" y="1500174"/>
            <a:ext cx="8286808" cy="400110"/>
          </a:xfrm>
          <a:prstGeom prst="rect">
            <a:avLst/>
          </a:prstGeom>
          <a:noFill/>
          <a:ln w="12700" cap="sq">
            <a:noFill/>
            <a:miter lim="800000"/>
            <a:headEnd type="none" w="sm" len="sm"/>
            <a:tailEnd type="none" w="sm" len="sm"/>
          </a:ln>
        </p:spPr>
        <p:txBody>
          <a:bodyPr wrap="square">
            <a:spAutoFit/>
          </a:bodyPr>
          <a:lstStyle/>
          <a:p>
            <a:r>
              <a:rPr lang="en-US" sz="2000" b="1" dirty="0" err="1">
                <a:latin typeface="+mj-lt"/>
                <a:cs typeface="Calibri" pitchFamily="34" charset="0"/>
              </a:rPr>
              <a:t>Gambar</a:t>
            </a:r>
            <a:r>
              <a:rPr lang="en-US" sz="2000" b="1" dirty="0">
                <a:latin typeface="+mj-lt"/>
                <a:cs typeface="Calibri" pitchFamily="34" charset="0"/>
              </a:rPr>
              <a:t> </a:t>
            </a:r>
            <a:r>
              <a:rPr lang="id-ID" sz="2000" b="1" dirty="0">
                <a:latin typeface="+mj-lt"/>
                <a:cs typeface="Calibri" pitchFamily="34" charset="0"/>
              </a:rPr>
              <a:t>7.7</a:t>
            </a:r>
            <a:r>
              <a:rPr lang="en-US" sz="2000" b="1" dirty="0">
                <a:latin typeface="+mj-lt"/>
                <a:cs typeface="Calibri" pitchFamily="34" charset="0"/>
              </a:rPr>
              <a:t> </a:t>
            </a:r>
            <a:r>
              <a:rPr lang="en-US" sz="2000" b="1" dirty="0" err="1" smtClean="0">
                <a:latin typeface="+mj-lt"/>
                <a:cs typeface="Calibri" pitchFamily="34" charset="0"/>
              </a:rPr>
              <a:t>Arus</a:t>
            </a:r>
            <a:r>
              <a:rPr lang="en-US" sz="2000" b="1" dirty="0" smtClean="0">
                <a:latin typeface="+mj-lt"/>
                <a:cs typeface="Calibri" pitchFamily="34" charset="0"/>
              </a:rPr>
              <a:t> </a:t>
            </a:r>
            <a:r>
              <a:rPr lang="en-US" sz="2000" b="1" dirty="0" err="1">
                <a:latin typeface="+mj-lt"/>
                <a:cs typeface="Calibri" pitchFamily="34" charset="0"/>
              </a:rPr>
              <a:t>Biaya</a:t>
            </a:r>
            <a:r>
              <a:rPr lang="en-US" sz="2000" b="1" dirty="0">
                <a:latin typeface="+mj-lt"/>
                <a:cs typeface="Calibri" pitchFamily="34" charset="0"/>
              </a:rPr>
              <a:t> </a:t>
            </a:r>
            <a:r>
              <a:rPr lang="en-US" sz="2000" b="1" dirty="0" err="1">
                <a:latin typeface="+mj-lt"/>
                <a:cs typeface="Calibri" pitchFamily="34" charset="0"/>
              </a:rPr>
              <a:t>Produksi</a:t>
            </a:r>
            <a:r>
              <a:rPr lang="en-US" sz="2000" b="1" dirty="0">
                <a:latin typeface="+mj-lt"/>
                <a:cs typeface="Calibri" pitchFamily="34" charset="0"/>
              </a:rPr>
              <a:t> </a:t>
            </a:r>
            <a:r>
              <a:rPr lang="id-ID" sz="2000" b="1" dirty="0">
                <a:latin typeface="+mj-lt"/>
                <a:cs typeface="Calibri" pitchFamily="34" charset="0"/>
              </a:rPr>
              <a:t>Untuk Metode Harga Pokok Pesanan</a:t>
            </a:r>
            <a:endParaRPr lang="en-US" sz="2000" b="1" dirty="0">
              <a:latin typeface="+mj-lt"/>
              <a:cs typeface="Calibri" pitchFamily="34" charset="0"/>
            </a:endParaRPr>
          </a:p>
        </p:txBody>
      </p:sp>
      <p:sp>
        <p:nvSpPr>
          <p:cNvPr id="52" name="Text Box 7"/>
          <p:cNvSpPr txBox="1">
            <a:spLocks noChangeArrowheads="1"/>
          </p:cNvSpPr>
          <p:nvPr/>
        </p:nvSpPr>
        <p:spPr bwMode="auto">
          <a:xfrm>
            <a:off x="4876800" y="2667000"/>
            <a:ext cx="1143000" cy="646113"/>
          </a:xfrm>
          <a:prstGeom prst="rect">
            <a:avLst/>
          </a:prstGeom>
          <a:noFill/>
          <a:ln w="12700" cap="sq">
            <a:noFill/>
            <a:miter lim="800000"/>
            <a:headEnd type="none" w="sm" len="sm"/>
            <a:tailEnd type="none" w="sm" len="sm"/>
          </a:ln>
        </p:spPr>
        <p:txBody>
          <a:bodyPr>
            <a:spAutoFit/>
          </a:bodyPr>
          <a:lstStyle/>
          <a:p>
            <a:pPr>
              <a:spcBef>
                <a:spcPct val="50000"/>
              </a:spcBef>
            </a:pPr>
            <a:r>
              <a:rPr lang="en-US" sz="1800"/>
              <a:t>B</a:t>
            </a:r>
            <a:r>
              <a:rPr lang="id-ID" sz="1800"/>
              <a:t>iaya Normal</a:t>
            </a:r>
            <a:endParaRPr lang="en-US" sz="1800"/>
          </a:p>
        </p:txBody>
      </p:sp>
      <p:sp>
        <p:nvSpPr>
          <p:cNvPr id="53" name="Text Box 7"/>
          <p:cNvSpPr txBox="1">
            <a:spLocks noChangeArrowheads="1"/>
          </p:cNvSpPr>
          <p:nvPr/>
        </p:nvSpPr>
        <p:spPr bwMode="auto">
          <a:xfrm>
            <a:off x="6172200" y="2743200"/>
            <a:ext cx="1143000" cy="646113"/>
          </a:xfrm>
          <a:prstGeom prst="rect">
            <a:avLst/>
          </a:prstGeom>
          <a:noFill/>
          <a:ln w="12700" cap="sq">
            <a:noFill/>
            <a:miter lim="800000"/>
            <a:headEnd type="none" w="sm" len="sm"/>
            <a:tailEnd type="none" w="sm" len="sm"/>
          </a:ln>
        </p:spPr>
        <p:txBody>
          <a:bodyPr>
            <a:spAutoFit/>
          </a:bodyPr>
          <a:lstStyle/>
          <a:p>
            <a:pPr>
              <a:spcBef>
                <a:spcPct val="50000"/>
              </a:spcBef>
            </a:pPr>
            <a:r>
              <a:rPr lang="en-US" sz="1800" dirty="0"/>
              <a:t>B</a:t>
            </a:r>
            <a:r>
              <a:rPr lang="id-ID" sz="1800" dirty="0"/>
              <a:t>iaya Normal</a:t>
            </a:r>
            <a:endParaRPr lang="en-US" sz="1800" dirty="0"/>
          </a:p>
        </p:txBody>
      </p:sp>
      <p:sp>
        <p:nvSpPr>
          <p:cNvPr id="54" name="Text Box 7"/>
          <p:cNvSpPr txBox="1">
            <a:spLocks noChangeArrowheads="1"/>
          </p:cNvSpPr>
          <p:nvPr/>
        </p:nvSpPr>
        <p:spPr bwMode="auto">
          <a:xfrm>
            <a:off x="7696200" y="2743200"/>
            <a:ext cx="1143000" cy="646113"/>
          </a:xfrm>
          <a:prstGeom prst="rect">
            <a:avLst/>
          </a:prstGeom>
          <a:noFill/>
          <a:ln w="12700" cap="sq">
            <a:noFill/>
            <a:miter lim="800000"/>
            <a:headEnd type="none" w="sm" len="sm"/>
            <a:tailEnd type="none" w="sm" len="sm"/>
          </a:ln>
        </p:spPr>
        <p:txBody>
          <a:bodyPr>
            <a:spAutoFit/>
          </a:bodyPr>
          <a:lstStyle/>
          <a:p>
            <a:pPr>
              <a:spcBef>
                <a:spcPct val="50000"/>
              </a:spcBef>
            </a:pPr>
            <a:r>
              <a:rPr lang="en-US" sz="1800"/>
              <a:t>B</a:t>
            </a:r>
            <a:r>
              <a:rPr lang="id-ID" sz="1800"/>
              <a:t>iaya Normal</a:t>
            </a:r>
            <a:endParaRPr lang="en-US" sz="1800"/>
          </a:p>
        </p:txBody>
      </p:sp>
      <p:sp>
        <p:nvSpPr>
          <p:cNvPr id="55" name="Text Box 7"/>
          <p:cNvSpPr txBox="1">
            <a:spLocks noChangeArrowheads="1"/>
          </p:cNvSpPr>
          <p:nvPr/>
        </p:nvSpPr>
        <p:spPr bwMode="auto">
          <a:xfrm>
            <a:off x="6400800" y="4267200"/>
            <a:ext cx="990600" cy="646113"/>
          </a:xfrm>
          <a:prstGeom prst="rect">
            <a:avLst/>
          </a:prstGeom>
          <a:noFill/>
          <a:ln w="12700" cap="sq">
            <a:noFill/>
            <a:miter lim="800000"/>
            <a:headEnd type="none" w="sm" len="sm"/>
            <a:tailEnd type="none" w="sm" len="sm"/>
          </a:ln>
        </p:spPr>
        <p:txBody>
          <a:bodyPr>
            <a:spAutoFit/>
          </a:bodyPr>
          <a:lstStyle/>
          <a:p>
            <a:pPr>
              <a:spcBef>
                <a:spcPct val="50000"/>
              </a:spcBef>
            </a:pPr>
            <a:r>
              <a:rPr lang="en-US" sz="1800" dirty="0"/>
              <a:t>B</a:t>
            </a:r>
            <a:r>
              <a:rPr lang="id-ID" sz="1800" dirty="0"/>
              <a:t>iaya Normal</a:t>
            </a:r>
            <a:endParaRPr lang="en-US"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43362"/>
                                        </p:tgtEl>
                                        <p:attrNameLst>
                                          <p:attrName>style.visibility</p:attrName>
                                        </p:attrNameLst>
                                      </p:cBhvr>
                                      <p:to>
                                        <p:strVal val="visible"/>
                                      </p:to>
                                    </p:set>
                                    <p:anim calcmode="lin" valueType="num">
                                      <p:cBhvr>
                                        <p:cTn id="7" dur="500" fill="hold"/>
                                        <p:tgtEl>
                                          <p:spTgt spid="143362"/>
                                        </p:tgtEl>
                                        <p:attrNameLst>
                                          <p:attrName>ppt_w</p:attrName>
                                        </p:attrNameLst>
                                      </p:cBhvr>
                                      <p:tavLst>
                                        <p:tav tm="0">
                                          <p:val>
                                            <p:fltVal val="0"/>
                                          </p:val>
                                        </p:tav>
                                        <p:tav tm="100000">
                                          <p:val>
                                            <p:strVal val="#ppt_w"/>
                                          </p:val>
                                        </p:tav>
                                      </p:tavLst>
                                    </p:anim>
                                    <p:anim calcmode="lin" valueType="num">
                                      <p:cBhvr>
                                        <p:cTn id="8" dur="500" fill="hold"/>
                                        <p:tgtEl>
                                          <p:spTgt spid="143362"/>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43372"/>
                                        </p:tgtEl>
                                        <p:attrNameLst>
                                          <p:attrName>style.visibility</p:attrName>
                                        </p:attrNameLst>
                                      </p:cBhvr>
                                      <p:to>
                                        <p:strVal val="visible"/>
                                      </p:to>
                                    </p:set>
                                    <p:anim calcmode="lin" valueType="num">
                                      <p:cBhvr additive="base">
                                        <p:cTn id="13" dur="500" fill="hold"/>
                                        <p:tgtEl>
                                          <p:spTgt spid="143372"/>
                                        </p:tgtEl>
                                        <p:attrNameLst>
                                          <p:attrName>ppt_x</p:attrName>
                                        </p:attrNameLst>
                                      </p:cBhvr>
                                      <p:tavLst>
                                        <p:tav tm="0">
                                          <p:val>
                                            <p:strVal val="1+#ppt_w/2"/>
                                          </p:val>
                                        </p:tav>
                                        <p:tav tm="100000">
                                          <p:val>
                                            <p:strVal val="#ppt_x"/>
                                          </p:val>
                                        </p:tav>
                                      </p:tavLst>
                                    </p:anim>
                                    <p:anim calcmode="lin" valueType="num">
                                      <p:cBhvr additive="base">
                                        <p:cTn id="14" dur="500" fill="hold"/>
                                        <p:tgtEl>
                                          <p:spTgt spid="14337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3373"/>
                                        </p:tgtEl>
                                        <p:attrNameLst>
                                          <p:attrName>style.visibility</p:attrName>
                                        </p:attrNameLst>
                                      </p:cBhvr>
                                      <p:to>
                                        <p:strVal val="visible"/>
                                      </p:to>
                                    </p:set>
                                    <p:anim calcmode="lin" valueType="num">
                                      <p:cBhvr additive="base">
                                        <p:cTn id="19" dur="500" fill="hold"/>
                                        <p:tgtEl>
                                          <p:spTgt spid="143373"/>
                                        </p:tgtEl>
                                        <p:attrNameLst>
                                          <p:attrName>ppt_x</p:attrName>
                                        </p:attrNameLst>
                                      </p:cBhvr>
                                      <p:tavLst>
                                        <p:tav tm="0">
                                          <p:val>
                                            <p:strVal val="0-#ppt_w/2"/>
                                          </p:val>
                                        </p:tav>
                                        <p:tav tm="100000">
                                          <p:val>
                                            <p:strVal val="#ppt_x"/>
                                          </p:val>
                                        </p:tav>
                                      </p:tavLst>
                                    </p:anim>
                                    <p:anim calcmode="lin" valueType="num">
                                      <p:cBhvr additive="base">
                                        <p:cTn id="20" dur="500" fill="hold"/>
                                        <p:tgtEl>
                                          <p:spTgt spid="14337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43363">
                                            <p:txEl>
                                              <p:pRg st="0" end="0"/>
                                            </p:txEl>
                                          </p:spTgt>
                                        </p:tgtEl>
                                        <p:attrNameLst>
                                          <p:attrName>style.visibility</p:attrName>
                                        </p:attrNameLst>
                                      </p:cBhvr>
                                      <p:to>
                                        <p:strVal val="visible"/>
                                      </p:to>
                                    </p:set>
                                    <p:anim calcmode="lin" valueType="num">
                                      <p:cBhvr>
                                        <p:cTn id="25" dur="500" fill="hold"/>
                                        <p:tgtEl>
                                          <p:spTgt spid="143363">
                                            <p:txEl>
                                              <p:pRg st="0" end="0"/>
                                            </p:txEl>
                                          </p:spTgt>
                                        </p:tgtEl>
                                        <p:attrNameLst>
                                          <p:attrName>ppt_w</p:attrName>
                                        </p:attrNameLst>
                                      </p:cBhvr>
                                      <p:tavLst>
                                        <p:tav tm="0">
                                          <p:val>
                                            <p:fltVal val="0"/>
                                          </p:val>
                                        </p:tav>
                                        <p:tav tm="100000">
                                          <p:val>
                                            <p:strVal val="#ppt_w"/>
                                          </p:val>
                                        </p:tav>
                                      </p:tavLst>
                                    </p:anim>
                                    <p:anim calcmode="lin" valueType="num">
                                      <p:cBhvr>
                                        <p:cTn id="26" dur="500" fill="hold"/>
                                        <p:tgtEl>
                                          <p:spTgt spid="14336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43376"/>
                                        </p:tgtEl>
                                        <p:attrNameLst>
                                          <p:attrName>style.visibility</p:attrName>
                                        </p:attrNameLst>
                                      </p:cBhvr>
                                      <p:to>
                                        <p:strVal val="visible"/>
                                      </p:to>
                                    </p:set>
                                    <p:anim calcmode="lin" valueType="num">
                                      <p:cBhvr additive="base">
                                        <p:cTn id="31" dur="500" fill="hold"/>
                                        <p:tgtEl>
                                          <p:spTgt spid="143376"/>
                                        </p:tgtEl>
                                        <p:attrNameLst>
                                          <p:attrName>ppt_x</p:attrName>
                                        </p:attrNameLst>
                                      </p:cBhvr>
                                      <p:tavLst>
                                        <p:tav tm="0">
                                          <p:val>
                                            <p:strVal val="0-#ppt_w/2"/>
                                          </p:val>
                                        </p:tav>
                                        <p:tav tm="100000">
                                          <p:val>
                                            <p:strVal val="#ppt_x"/>
                                          </p:val>
                                        </p:tav>
                                      </p:tavLst>
                                    </p:anim>
                                    <p:anim calcmode="lin" valueType="num">
                                      <p:cBhvr additive="base">
                                        <p:cTn id="32" dur="500" fill="hold"/>
                                        <p:tgtEl>
                                          <p:spTgt spid="143376"/>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43377"/>
                                        </p:tgtEl>
                                        <p:attrNameLst>
                                          <p:attrName>style.visibility</p:attrName>
                                        </p:attrNameLst>
                                      </p:cBhvr>
                                      <p:to>
                                        <p:strVal val="visible"/>
                                      </p:to>
                                    </p:set>
                                    <p:anim calcmode="lin" valueType="num">
                                      <p:cBhvr additive="base">
                                        <p:cTn id="37" dur="500" fill="hold"/>
                                        <p:tgtEl>
                                          <p:spTgt spid="143377"/>
                                        </p:tgtEl>
                                        <p:attrNameLst>
                                          <p:attrName>ppt_x</p:attrName>
                                        </p:attrNameLst>
                                      </p:cBhvr>
                                      <p:tavLst>
                                        <p:tav tm="0">
                                          <p:val>
                                            <p:strVal val="0-#ppt_w/2"/>
                                          </p:val>
                                        </p:tav>
                                        <p:tav tm="100000">
                                          <p:val>
                                            <p:strVal val="#ppt_x"/>
                                          </p:val>
                                        </p:tav>
                                      </p:tavLst>
                                    </p:anim>
                                    <p:anim calcmode="lin" valueType="num">
                                      <p:cBhvr additive="base">
                                        <p:cTn id="38" dur="500" fill="hold"/>
                                        <p:tgtEl>
                                          <p:spTgt spid="143377"/>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37" fill="hold" grpId="0" nodeType="clickEffect">
                                  <p:stCondLst>
                                    <p:cond delay="0"/>
                                  </p:stCondLst>
                                  <p:childTnLst>
                                    <p:set>
                                      <p:cBhvr>
                                        <p:cTn id="42" dur="1" fill="hold">
                                          <p:stCondLst>
                                            <p:cond delay="0"/>
                                          </p:stCondLst>
                                        </p:cTn>
                                        <p:tgtEl>
                                          <p:spTgt spid="143365">
                                            <p:txEl>
                                              <p:pRg st="0" end="0"/>
                                            </p:txEl>
                                          </p:spTgt>
                                        </p:tgtEl>
                                        <p:attrNameLst>
                                          <p:attrName>style.visibility</p:attrName>
                                        </p:attrNameLst>
                                      </p:cBhvr>
                                      <p:to>
                                        <p:strVal val="visible"/>
                                      </p:to>
                                    </p:set>
                                    <p:animEffect transition="in" filter="barn(outVertical)">
                                      <p:cBhvr>
                                        <p:cTn id="43" dur="500"/>
                                        <p:tgtEl>
                                          <p:spTgt spid="143365">
                                            <p:txEl>
                                              <p:pRg st="0" end="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8" fill="hold" grpId="0" nodeType="clickEffect">
                                  <p:stCondLst>
                                    <p:cond delay="0"/>
                                  </p:stCondLst>
                                  <p:childTnLst>
                                    <p:set>
                                      <p:cBhvr>
                                        <p:cTn id="47" dur="1" fill="hold">
                                          <p:stCondLst>
                                            <p:cond delay="0"/>
                                          </p:stCondLst>
                                        </p:cTn>
                                        <p:tgtEl>
                                          <p:spTgt spid="143384"/>
                                        </p:tgtEl>
                                        <p:attrNameLst>
                                          <p:attrName>style.visibility</p:attrName>
                                        </p:attrNameLst>
                                      </p:cBhvr>
                                      <p:to>
                                        <p:strVal val="visible"/>
                                      </p:to>
                                    </p:set>
                                    <p:anim calcmode="lin" valueType="num">
                                      <p:cBhvr additive="base">
                                        <p:cTn id="48" dur="500" fill="hold"/>
                                        <p:tgtEl>
                                          <p:spTgt spid="143384"/>
                                        </p:tgtEl>
                                        <p:attrNameLst>
                                          <p:attrName>ppt_x</p:attrName>
                                        </p:attrNameLst>
                                      </p:cBhvr>
                                      <p:tavLst>
                                        <p:tav tm="0">
                                          <p:val>
                                            <p:strVal val="0-#ppt_w/2"/>
                                          </p:val>
                                        </p:tav>
                                        <p:tav tm="100000">
                                          <p:val>
                                            <p:strVal val="#ppt_x"/>
                                          </p:val>
                                        </p:tav>
                                      </p:tavLst>
                                    </p:anim>
                                    <p:anim calcmode="lin" valueType="num">
                                      <p:cBhvr additive="base">
                                        <p:cTn id="49" dur="500" fill="hold"/>
                                        <p:tgtEl>
                                          <p:spTgt spid="143384"/>
                                        </p:tgtEl>
                                        <p:attrNameLst>
                                          <p:attrName>ppt_y</p:attrName>
                                        </p:attrNameLst>
                                      </p:cBhvr>
                                      <p:tavLst>
                                        <p:tav tm="0">
                                          <p:val>
                                            <p:strVal val="#ppt_y"/>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143385"/>
                                        </p:tgtEl>
                                        <p:attrNameLst>
                                          <p:attrName>style.visibility</p:attrName>
                                        </p:attrNameLst>
                                      </p:cBhvr>
                                      <p:to>
                                        <p:strVal val="visible"/>
                                      </p:to>
                                    </p:set>
                                    <p:anim calcmode="lin" valueType="num">
                                      <p:cBhvr additive="base">
                                        <p:cTn id="54" dur="500" fill="hold"/>
                                        <p:tgtEl>
                                          <p:spTgt spid="143385"/>
                                        </p:tgtEl>
                                        <p:attrNameLst>
                                          <p:attrName>ppt_x</p:attrName>
                                        </p:attrNameLst>
                                      </p:cBhvr>
                                      <p:tavLst>
                                        <p:tav tm="0">
                                          <p:val>
                                            <p:strVal val="0-#ppt_w/2"/>
                                          </p:val>
                                        </p:tav>
                                        <p:tav tm="100000">
                                          <p:val>
                                            <p:strVal val="#ppt_x"/>
                                          </p:val>
                                        </p:tav>
                                      </p:tavLst>
                                    </p:anim>
                                    <p:anim calcmode="lin" valueType="num">
                                      <p:cBhvr additive="base">
                                        <p:cTn id="55" dur="500" fill="hold"/>
                                        <p:tgtEl>
                                          <p:spTgt spid="143385"/>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8" fill="hold" grpId="0" nodeType="clickEffect">
                                  <p:stCondLst>
                                    <p:cond delay="0"/>
                                  </p:stCondLst>
                                  <p:childTnLst>
                                    <p:set>
                                      <p:cBhvr>
                                        <p:cTn id="59" dur="1" fill="hold">
                                          <p:stCondLst>
                                            <p:cond delay="0"/>
                                          </p:stCondLst>
                                        </p:cTn>
                                        <p:tgtEl>
                                          <p:spTgt spid="143378"/>
                                        </p:tgtEl>
                                        <p:attrNameLst>
                                          <p:attrName>style.visibility</p:attrName>
                                        </p:attrNameLst>
                                      </p:cBhvr>
                                      <p:to>
                                        <p:strVal val="visible"/>
                                      </p:to>
                                    </p:set>
                                    <p:anim calcmode="lin" valueType="num">
                                      <p:cBhvr additive="base">
                                        <p:cTn id="60" dur="500" fill="hold"/>
                                        <p:tgtEl>
                                          <p:spTgt spid="143378"/>
                                        </p:tgtEl>
                                        <p:attrNameLst>
                                          <p:attrName>ppt_x</p:attrName>
                                        </p:attrNameLst>
                                      </p:cBhvr>
                                      <p:tavLst>
                                        <p:tav tm="0">
                                          <p:val>
                                            <p:strVal val="0-#ppt_w/2"/>
                                          </p:val>
                                        </p:tav>
                                        <p:tav tm="100000">
                                          <p:val>
                                            <p:strVal val="#ppt_x"/>
                                          </p:val>
                                        </p:tav>
                                      </p:tavLst>
                                    </p:anim>
                                    <p:anim calcmode="lin" valueType="num">
                                      <p:cBhvr additive="base">
                                        <p:cTn id="61" dur="500" fill="hold"/>
                                        <p:tgtEl>
                                          <p:spTgt spid="143378"/>
                                        </p:tgtEl>
                                        <p:attrNameLst>
                                          <p:attrName>ppt_y</p:attrName>
                                        </p:attrNameLst>
                                      </p:cBhvr>
                                      <p:tavLst>
                                        <p:tav tm="0">
                                          <p:val>
                                            <p:strVal val="#ppt_y"/>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143392"/>
                                        </p:tgtEl>
                                        <p:attrNameLst>
                                          <p:attrName>style.visibility</p:attrName>
                                        </p:attrNameLst>
                                      </p:cBhvr>
                                      <p:to>
                                        <p:strVal val="visible"/>
                                      </p:to>
                                    </p:set>
                                    <p:anim calcmode="lin" valueType="num">
                                      <p:cBhvr additive="base">
                                        <p:cTn id="66" dur="500" fill="hold"/>
                                        <p:tgtEl>
                                          <p:spTgt spid="143392"/>
                                        </p:tgtEl>
                                        <p:attrNameLst>
                                          <p:attrName>ppt_x</p:attrName>
                                        </p:attrNameLst>
                                      </p:cBhvr>
                                      <p:tavLst>
                                        <p:tav tm="0">
                                          <p:val>
                                            <p:strVal val="0-#ppt_w/2"/>
                                          </p:val>
                                        </p:tav>
                                        <p:tav tm="100000">
                                          <p:val>
                                            <p:strVal val="#ppt_x"/>
                                          </p:val>
                                        </p:tav>
                                      </p:tavLst>
                                    </p:anim>
                                    <p:anim calcmode="lin" valueType="num">
                                      <p:cBhvr additive="base">
                                        <p:cTn id="67" dur="500" fill="hold"/>
                                        <p:tgtEl>
                                          <p:spTgt spid="143392"/>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8" fill="hold" grpId="0" nodeType="clickEffect">
                                  <p:stCondLst>
                                    <p:cond delay="0"/>
                                  </p:stCondLst>
                                  <p:childTnLst>
                                    <p:set>
                                      <p:cBhvr>
                                        <p:cTn id="71" dur="1" fill="hold">
                                          <p:stCondLst>
                                            <p:cond delay="0"/>
                                          </p:stCondLst>
                                        </p:cTn>
                                        <p:tgtEl>
                                          <p:spTgt spid="143391"/>
                                        </p:tgtEl>
                                        <p:attrNameLst>
                                          <p:attrName>style.visibility</p:attrName>
                                        </p:attrNameLst>
                                      </p:cBhvr>
                                      <p:to>
                                        <p:strVal val="visible"/>
                                      </p:to>
                                    </p:set>
                                    <p:anim calcmode="lin" valueType="num">
                                      <p:cBhvr additive="base">
                                        <p:cTn id="72" dur="500" fill="hold"/>
                                        <p:tgtEl>
                                          <p:spTgt spid="143391"/>
                                        </p:tgtEl>
                                        <p:attrNameLst>
                                          <p:attrName>ppt_x</p:attrName>
                                        </p:attrNameLst>
                                      </p:cBhvr>
                                      <p:tavLst>
                                        <p:tav tm="0">
                                          <p:val>
                                            <p:strVal val="0-#ppt_w/2"/>
                                          </p:val>
                                        </p:tav>
                                        <p:tav tm="100000">
                                          <p:val>
                                            <p:strVal val="#ppt_x"/>
                                          </p:val>
                                        </p:tav>
                                      </p:tavLst>
                                    </p:anim>
                                    <p:anim calcmode="lin" valueType="num">
                                      <p:cBhvr additive="base">
                                        <p:cTn id="73" dur="500" fill="hold"/>
                                        <p:tgtEl>
                                          <p:spTgt spid="143391"/>
                                        </p:tgtEl>
                                        <p:attrNameLst>
                                          <p:attrName>ppt_y</p:attrName>
                                        </p:attrNameLst>
                                      </p:cBhvr>
                                      <p:tavLst>
                                        <p:tav tm="0">
                                          <p:val>
                                            <p:strVal val="#ppt_y"/>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8" fill="hold" grpId="0" nodeType="clickEffect">
                                  <p:stCondLst>
                                    <p:cond delay="0"/>
                                  </p:stCondLst>
                                  <p:childTnLst>
                                    <p:set>
                                      <p:cBhvr>
                                        <p:cTn id="77" dur="1" fill="hold">
                                          <p:stCondLst>
                                            <p:cond delay="0"/>
                                          </p:stCondLst>
                                        </p:cTn>
                                        <p:tgtEl>
                                          <p:spTgt spid="143379"/>
                                        </p:tgtEl>
                                        <p:attrNameLst>
                                          <p:attrName>style.visibility</p:attrName>
                                        </p:attrNameLst>
                                      </p:cBhvr>
                                      <p:to>
                                        <p:strVal val="visible"/>
                                      </p:to>
                                    </p:set>
                                    <p:anim calcmode="lin" valueType="num">
                                      <p:cBhvr additive="base">
                                        <p:cTn id="78" dur="500" fill="hold"/>
                                        <p:tgtEl>
                                          <p:spTgt spid="143379"/>
                                        </p:tgtEl>
                                        <p:attrNameLst>
                                          <p:attrName>ppt_x</p:attrName>
                                        </p:attrNameLst>
                                      </p:cBhvr>
                                      <p:tavLst>
                                        <p:tav tm="0">
                                          <p:val>
                                            <p:strVal val="0-#ppt_w/2"/>
                                          </p:val>
                                        </p:tav>
                                        <p:tav tm="100000">
                                          <p:val>
                                            <p:strVal val="#ppt_x"/>
                                          </p:val>
                                        </p:tav>
                                      </p:tavLst>
                                    </p:anim>
                                    <p:anim calcmode="lin" valueType="num">
                                      <p:cBhvr additive="base">
                                        <p:cTn id="79" dur="500" fill="hold"/>
                                        <p:tgtEl>
                                          <p:spTgt spid="143379"/>
                                        </p:tgtEl>
                                        <p:attrNameLst>
                                          <p:attrName>ppt_y</p:attrName>
                                        </p:attrNameLst>
                                      </p:cBhvr>
                                      <p:tavLst>
                                        <p:tav tm="0">
                                          <p:val>
                                            <p:strVal val="#ppt_y"/>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8" fill="hold" grpId="0" nodeType="clickEffect">
                                  <p:stCondLst>
                                    <p:cond delay="0"/>
                                  </p:stCondLst>
                                  <p:childTnLst>
                                    <p:set>
                                      <p:cBhvr>
                                        <p:cTn id="83" dur="1" fill="hold">
                                          <p:stCondLst>
                                            <p:cond delay="0"/>
                                          </p:stCondLst>
                                        </p:cTn>
                                        <p:tgtEl>
                                          <p:spTgt spid="143393"/>
                                        </p:tgtEl>
                                        <p:attrNameLst>
                                          <p:attrName>style.visibility</p:attrName>
                                        </p:attrNameLst>
                                      </p:cBhvr>
                                      <p:to>
                                        <p:strVal val="visible"/>
                                      </p:to>
                                    </p:set>
                                    <p:anim calcmode="lin" valueType="num">
                                      <p:cBhvr additive="base">
                                        <p:cTn id="84" dur="500" fill="hold"/>
                                        <p:tgtEl>
                                          <p:spTgt spid="143393"/>
                                        </p:tgtEl>
                                        <p:attrNameLst>
                                          <p:attrName>ppt_x</p:attrName>
                                        </p:attrNameLst>
                                      </p:cBhvr>
                                      <p:tavLst>
                                        <p:tav tm="0">
                                          <p:val>
                                            <p:strVal val="0-#ppt_w/2"/>
                                          </p:val>
                                        </p:tav>
                                        <p:tav tm="100000">
                                          <p:val>
                                            <p:strVal val="#ppt_x"/>
                                          </p:val>
                                        </p:tav>
                                      </p:tavLst>
                                    </p:anim>
                                    <p:anim calcmode="lin" valueType="num">
                                      <p:cBhvr additive="base">
                                        <p:cTn id="85" dur="500" fill="hold"/>
                                        <p:tgtEl>
                                          <p:spTgt spid="143393"/>
                                        </p:tgtEl>
                                        <p:attrNameLst>
                                          <p:attrName>ppt_y</p:attrName>
                                        </p:attrNameLst>
                                      </p:cBhvr>
                                      <p:tavLst>
                                        <p:tav tm="0">
                                          <p:val>
                                            <p:strVal val="#ppt_y"/>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8" fill="hold" grpId="0" nodeType="clickEffect">
                                  <p:stCondLst>
                                    <p:cond delay="0"/>
                                  </p:stCondLst>
                                  <p:childTnLst>
                                    <p:set>
                                      <p:cBhvr>
                                        <p:cTn id="89" dur="1" fill="hold">
                                          <p:stCondLst>
                                            <p:cond delay="0"/>
                                          </p:stCondLst>
                                        </p:cTn>
                                        <p:tgtEl>
                                          <p:spTgt spid="143394"/>
                                        </p:tgtEl>
                                        <p:attrNameLst>
                                          <p:attrName>style.visibility</p:attrName>
                                        </p:attrNameLst>
                                      </p:cBhvr>
                                      <p:to>
                                        <p:strVal val="visible"/>
                                      </p:to>
                                    </p:set>
                                    <p:anim calcmode="lin" valueType="num">
                                      <p:cBhvr additive="base">
                                        <p:cTn id="90" dur="500" fill="hold"/>
                                        <p:tgtEl>
                                          <p:spTgt spid="143394"/>
                                        </p:tgtEl>
                                        <p:attrNameLst>
                                          <p:attrName>ppt_x</p:attrName>
                                        </p:attrNameLst>
                                      </p:cBhvr>
                                      <p:tavLst>
                                        <p:tav tm="0">
                                          <p:val>
                                            <p:strVal val="0-#ppt_w/2"/>
                                          </p:val>
                                        </p:tav>
                                        <p:tav tm="100000">
                                          <p:val>
                                            <p:strVal val="#ppt_x"/>
                                          </p:val>
                                        </p:tav>
                                      </p:tavLst>
                                    </p:anim>
                                    <p:anim calcmode="lin" valueType="num">
                                      <p:cBhvr additive="base">
                                        <p:cTn id="91" dur="500" fill="hold"/>
                                        <p:tgtEl>
                                          <p:spTgt spid="143394"/>
                                        </p:tgtEl>
                                        <p:attrNameLst>
                                          <p:attrName>ppt_y</p:attrName>
                                        </p:attrNameLst>
                                      </p:cBhvr>
                                      <p:tavLst>
                                        <p:tav tm="0">
                                          <p:val>
                                            <p:strVal val="#ppt_y"/>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8" fill="hold" grpId="0" nodeType="clickEffect">
                                  <p:stCondLst>
                                    <p:cond delay="0"/>
                                  </p:stCondLst>
                                  <p:childTnLst>
                                    <p:set>
                                      <p:cBhvr>
                                        <p:cTn id="95" dur="1" fill="hold">
                                          <p:stCondLst>
                                            <p:cond delay="0"/>
                                          </p:stCondLst>
                                        </p:cTn>
                                        <p:tgtEl>
                                          <p:spTgt spid="143380"/>
                                        </p:tgtEl>
                                        <p:attrNameLst>
                                          <p:attrName>style.visibility</p:attrName>
                                        </p:attrNameLst>
                                      </p:cBhvr>
                                      <p:to>
                                        <p:strVal val="visible"/>
                                      </p:to>
                                    </p:set>
                                    <p:anim calcmode="lin" valueType="num">
                                      <p:cBhvr additive="base">
                                        <p:cTn id="96" dur="500" fill="hold"/>
                                        <p:tgtEl>
                                          <p:spTgt spid="143380"/>
                                        </p:tgtEl>
                                        <p:attrNameLst>
                                          <p:attrName>ppt_x</p:attrName>
                                        </p:attrNameLst>
                                      </p:cBhvr>
                                      <p:tavLst>
                                        <p:tav tm="0">
                                          <p:val>
                                            <p:strVal val="0-#ppt_w/2"/>
                                          </p:val>
                                        </p:tav>
                                        <p:tav tm="100000">
                                          <p:val>
                                            <p:strVal val="#ppt_x"/>
                                          </p:val>
                                        </p:tav>
                                      </p:tavLst>
                                    </p:anim>
                                    <p:anim calcmode="lin" valueType="num">
                                      <p:cBhvr additive="base">
                                        <p:cTn id="97" dur="500" fill="hold"/>
                                        <p:tgtEl>
                                          <p:spTgt spid="143380"/>
                                        </p:tgtEl>
                                        <p:attrNameLst>
                                          <p:attrName>ppt_y</p:attrName>
                                        </p:attrNameLst>
                                      </p:cBhvr>
                                      <p:tavLst>
                                        <p:tav tm="0">
                                          <p:val>
                                            <p:strVal val="#ppt_y"/>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8" fill="hold" grpId="0" nodeType="clickEffect">
                                  <p:stCondLst>
                                    <p:cond delay="0"/>
                                  </p:stCondLst>
                                  <p:childTnLst>
                                    <p:set>
                                      <p:cBhvr>
                                        <p:cTn id="101" dur="1" fill="hold">
                                          <p:stCondLst>
                                            <p:cond delay="0"/>
                                          </p:stCondLst>
                                        </p:cTn>
                                        <p:tgtEl>
                                          <p:spTgt spid="143395"/>
                                        </p:tgtEl>
                                        <p:attrNameLst>
                                          <p:attrName>style.visibility</p:attrName>
                                        </p:attrNameLst>
                                      </p:cBhvr>
                                      <p:to>
                                        <p:strVal val="visible"/>
                                      </p:to>
                                    </p:set>
                                    <p:anim calcmode="lin" valueType="num">
                                      <p:cBhvr additive="base">
                                        <p:cTn id="102" dur="500" fill="hold"/>
                                        <p:tgtEl>
                                          <p:spTgt spid="143395"/>
                                        </p:tgtEl>
                                        <p:attrNameLst>
                                          <p:attrName>ppt_x</p:attrName>
                                        </p:attrNameLst>
                                      </p:cBhvr>
                                      <p:tavLst>
                                        <p:tav tm="0">
                                          <p:val>
                                            <p:strVal val="0-#ppt_w/2"/>
                                          </p:val>
                                        </p:tav>
                                        <p:tav tm="100000">
                                          <p:val>
                                            <p:strVal val="#ppt_x"/>
                                          </p:val>
                                        </p:tav>
                                      </p:tavLst>
                                    </p:anim>
                                    <p:anim calcmode="lin" valueType="num">
                                      <p:cBhvr additive="base">
                                        <p:cTn id="103" dur="500" fill="hold"/>
                                        <p:tgtEl>
                                          <p:spTgt spid="143395"/>
                                        </p:tgtEl>
                                        <p:attrNameLst>
                                          <p:attrName>ppt_y</p:attrName>
                                        </p:attrNameLst>
                                      </p:cBhvr>
                                      <p:tavLst>
                                        <p:tav tm="0">
                                          <p:val>
                                            <p:strVal val="#ppt_y"/>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8" fill="hold" grpId="0" nodeType="clickEffect">
                                  <p:stCondLst>
                                    <p:cond delay="0"/>
                                  </p:stCondLst>
                                  <p:childTnLst>
                                    <p:set>
                                      <p:cBhvr>
                                        <p:cTn id="107" dur="1" fill="hold">
                                          <p:stCondLst>
                                            <p:cond delay="0"/>
                                          </p:stCondLst>
                                        </p:cTn>
                                        <p:tgtEl>
                                          <p:spTgt spid="143396"/>
                                        </p:tgtEl>
                                        <p:attrNameLst>
                                          <p:attrName>style.visibility</p:attrName>
                                        </p:attrNameLst>
                                      </p:cBhvr>
                                      <p:to>
                                        <p:strVal val="visible"/>
                                      </p:to>
                                    </p:set>
                                    <p:anim calcmode="lin" valueType="num">
                                      <p:cBhvr additive="base">
                                        <p:cTn id="108" dur="500" fill="hold"/>
                                        <p:tgtEl>
                                          <p:spTgt spid="143396"/>
                                        </p:tgtEl>
                                        <p:attrNameLst>
                                          <p:attrName>ppt_x</p:attrName>
                                        </p:attrNameLst>
                                      </p:cBhvr>
                                      <p:tavLst>
                                        <p:tav tm="0">
                                          <p:val>
                                            <p:strVal val="0-#ppt_w/2"/>
                                          </p:val>
                                        </p:tav>
                                        <p:tav tm="100000">
                                          <p:val>
                                            <p:strVal val="#ppt_x"/>
                                          </p:val>
                                        </p:tav>
                                      </p:tavLst>
                                    </p:anim>
                                    <p:anim calcmode="lin" valueType="num">
                                      <p:cBhvr additive="base">
                                        <p:cTn id="109" dur="500" fill="hold"/>
                                        <p:tgtEl>
                                          <p:spTgt spid="143396"/>
                                        </p:tgtEl>
                                        <p:attrNameLst>
                                          <p:attrName>ppt_y</p:attrName>
                                        </p:attrNameLst>
                                      </p:cBhvr>
                                      <p:tavLst>
                                        <p:tav tm="0">
                                          <p:val>
                                            <p:strVal val="#ppt_y"/>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8" fill="hold" grpId="0" nodeType="clickEffect">
                                  <p:stCondLst>
                                    <p:cond delay="0"/>
                                  </p:stCondLst>
                                  <p:childTnLst>
                                    <p:set>
                                      <p:cBhvr>
                                        <p:cTn id="113" dur="1" fill="hold">
                                          <p:stCondLst>
                                            <p:cond delay="0"/>
                                          </p:stCondLst>
                                        </p:cTn>
                                        <p:tgtEl>
                                          <p:spTgt spid="143390">
                                            <p:txEl>
                                              <p:pRg st="0" end="0"/>
                                            </p:txEl>
                                          </p:spTgt>
                                        </p:tgtEl>
                                        <p:attrNameLst>
                                          <p:attrName>style.visibility</p:attrName>
                                        </p:attrNameLst>
                                      </p:cBhvr>
                                      <p:to>
                                        <p:strVal val="visible"/>
                                      </p:to>
                                    </p:set>
                                    <p:anim calcmode="lin" valueType="num">
                                      <p:cBhvr additive="base">
                                        <p:cTn id="114" dur="500" fill="hold"/>
                                        <p:tgtEl>
                                          <p:spTgt spid="143390">
                                            <p:txEl>
                                              <p:pRg st="0" end="0"/>
                                            </p:txEl>
                                          </p:spTgt>
                                        </p:tgtEl>
                                        <p:attrNameLst>
                                          <p:attrName>ppt_x</p:attrName>
                                        </p:attrNameLst>
                                      </p:cBhvr>
                                      <p:tavLst>
                                        <p:tav tm="0">
                                          <p:val>
                                            <p:strVal val="0-#ppt_w/2"/>
                                          </p:val>
                                        </p:tav>
                                        <p:tav tm="100000">
                                          <p:val>
                                            <p:strVal val="#ppt_x"/>
                                          </p:val>
                                        </p:tav>
                                      </p:tavLst>
                                    </p:anim>
                                    <p:anim calcmode="lin" valueType="num">
                                      <p:cBhvr additive="base">
                                        <p:cTn id="115" dur="500" fill="hold"/>
                                        <p:tgtEl>
                                          <p:spTgt spid="14339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2"/>
                                            </p:cond>
                                          </p:stCondLst>
                                          <p:endCondLst>
                                            <p:cond evt="onStopAudio" delay="0">
                                              <p:tgtEl>
                                                <p:sldTgt/>
                                              </p:tgtEl>
                                            </p:cond>
                                          </p:endCondLst>
                                        </p:cTn>
                                        <p:tgtEl>
                                          <p:sndTgt r:embed="rId3" name="whoosh.wav"/>
                                        </p:tgtEl>
                                      </p:cMediaNode>
                                    </p:audio>
                                  </p:subTnLst>
                                </p:cTn>
                              </p:par>
                            </p:childTnLst>
                          </p:cTn>
                        </p:par>
                      </p:childTnLst>
                    </p:cTn>
                  </p:par>
                  <p:par>
                    <p:cTn id="116" fill="hold">
                      <p:stCondLst>
                        <p:cond delay="indefinite"/>
                      </p:stCondLst>
                      <p:childTnLst>
                        <p:par>
                          <p:cTn id="117" fill="hold">
                            <p:stCondLst>
                              <p:cond delay="0"/>
                            </p:stCondLst>
                            <p:childTnLst>
                              <p:par>
                                <p:cTn id="118" presetID="16" presetClass="entr" presetSubtype="37" fill="hold" grpId="0" nodeType="clickEffect">
                                  <p:stCondLst>
                                    <p:cond delay="0"/>
                                  </p:stCondLst>
                                  <p:childTnLst>
                                    <p:set>
                                      <p:cBhvr>
                                        <p:cTn id="119" dur="1" fill="hold">
                                          <p:stCondLst>
                                            <p:cond delay="0"/>
                                          </p:stCondLst>
                                        </p:cTn>
                                        <p:tgtEl>
                                          <p:spTgt spid="143366">
                                            <p:txEl>
                                              <p:pRg st="0" end="0"/>
                                            </p:txEl>
                                          </p:spTgt>
                                        </p:tgtEl>
                                        <p:attrNameLst>
                                          <p:attrName>style.visibility</p:attrName>
                                        </p:attrNameLst>
                                      </p:cBhvr>
                                      <p:to>
                                        <p:strVal val="visible"/>
                                      </p:to>
                                    </p:set>
                                    <p:animEffect transition="in" filter="barn(outVertical)">
                                      <p:cBhvr>
                                        <p:cTn id="120" dur="500"/>
                                        <p:tgtEl>
                                          <p:spTgt spid="143366">
                                            <p:txEl>
                                              <p:pRg st="0" end="0"/>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16" presetClass="entr" presetSubtype="37" fill="hold" grpId="0" nodeType="clickEffect">
                                  <p:stCondLst>
                                    <p:cond delay="0"/>
                                  </p:stCondLst>
                                  <p:childTnLst>
                                    <p:set>
                                      <p:cBhvr>
                                        <p:cTn id="124" dur="1" fill="hold">
                                          <p:stCondLst>
                                            <p:cond delay="0"/>
                                          </p:stCondLst>
                                        </p:cTn>
                                        <p:tgtEl>
                                          <p:spTgt spid="143367">
                                            <p:txEl>
                                              <p:pRg st="0" end="0"/>
                                            </p:txEl>
                                          </p:spTgt>
                                        </p:tgtEl>
                                        <p:attrNameLst>
                                          <p:attrName>style.visibility</p:attrName>
                                        </p:attrNameLst>
                                      </p:cBhvr>
                                      <p:to>
                                        <p:strVal val="visible"/>
                                      </p:to>
                                    </p:set>
                                    <p:animEffect transition="in" filter="barn(outVertical)">
                                      <p:cBhvr>
                                        <p:cTn id="125" dur="500"/>
                                        <p:tgtEl>
                                          <p:spTgt spid="143367">
                                            <p:txEl>
                                              <p:pRg st="0" end="0"/>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16" presetClass="entr" presetSubtype="37" fill="hold" grpId="0" nodeType="clickEffect" nodePh="1">
                                  <p:stCondLst>
                                    <p:cond delay="0"/>
                                  </p:stCondLst>
                                  <p:endCondLst>
                                    <p:cond evt="begin" delay="0">
                                      <p:tn val="128"/>
                                    </p:cond>
                                  </p:endCondLst>
                                  <p:childTnLst>
                                    <p:set>
                                      <p:cBhvr>
                                        <p:cTn id="129" dur="1" fill="hold">
                                          <p:stCondLst>
                                            <p:cond delay="0"/>
                                          </p:stCondLst>
                                        </p:cTn>
                                        <p:tgtEl>
                                          <p:spTgt spid="143370">
                                            <p:txEl>
                                              <p:pRg st="0" end="0"/>
                                            </p:txEl>
                                          </p:spTgt>
                                        </p:tgtEl>
                                        <p:attrNameLst>
                                          <p:attrName>style.visibility</p:attrName>
                                        </p:attrNameLst>
                                      </p:cBhvr>
                                      <p:to>
                                        <p:strVal val="visible"/>
                                      </p:to>
                                    </p:set>
                                    <p:animEffect transition="in" filter="barn(outVertical)">
                                      <p:cBhvr>
                                        <p:cTn id="130" dur="500"/>
                                        <p:tgtEl>
                                          <p:spTgt spid="143370">
                                            <p:txEl>
                                              <p:pRg st="0" end="0"/>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2" presetClass="entr" presetSubtype="8" fill="hold" grpId="0" nodeType="clickEffect">
                                  <p:stCondLst>
                                    <p:cond delay="0"/>
                                  </p:stCondLst>
                                  <p:childTnLst>
                                    <p:set>
                                      <p:cBhvr>
                                        <p:cTn id="134" dur="1" fill="hold">
                                          <p:stCondLst>
                                            <p:cond delay="0"/>
                                          </p:stCondLst>
                                        </p:cTn>
                                        <p:tgtEl>
                                          <p:spTgt spid="143382"/>
                                        </p:tgtEl>
                                        <p:attrNameLst>
                                          <p:attrName>style.visibility</p:attrName>
                                        </p:attrNameLst>
                                      </p:cBhvr>
                                      <p:to>
                                        <p:strVal val="visible"/>
                                      </p:to>
                                    </p:set>
                                    <p:anim calcmode="lin" valueType="num">
                                      <p:cBhvr additive="base">
                                        <p:cTn id="135" dur="500" fill="hold"/>
                                        <p:tgtEl>
                                          <p:spTgt spid="143382"/>
                                        </p:tgtEl>
                                        <p:attrNameLst>
                                          <p:attrName>ppt_x</p:attrName>
                                        </p:attrNameLst>
                                      </p:cBhvr>
                                      <p:tavLst>
                                        <p:tav tm="0">
                                          <p:val>
                                            <p:strVal val="0-#ppt_w/2"/>
                                          </p:val>
                                        </p:tav>
                                        <p:tav tm="100000">
                                          <p:val>
                                            <p:strVal val="#ppt_x"/>
                                          </p:val>
                                        </p:tav>
                                      </p:tavLst>
                                    </p:anim>
                                    <p:anim calcmode="lin" valueType="num">
                                      <p:cBhvr additive="base">
                                        <p:cTn id="136" dur="500" fill="hold"/>
                                        <p:tgtEl>
                                          <p:spTgt spid="143382"/>
                                        </p:tgtEl>
                                        <p:attrNameLst>
                                          <p:attrName>ppt_y</p:attrName>
                                        </p:attrNameLst>
                                      </p:cBhvr>
                                      <p:tavLst>
                                        <p:tav tm="0">
                                          <p:val>
                                            <p:strVal val="#ppt_y"/>
                                          </p:val>
                                        </p:tav>
                                        <p:tav tm="100000">
                                          <p:val>
                                            <p:strVal val="#ppt_y"/>
                                          </p:val>
                                        </p:tav>
                                      </p:tavLst>
                                    </p:anim>
                                  </p:childTnLst>
                                </p:cTn>
                              </p:par>
                            </p:childTnLst>
                          </p:cTn>
                        </p:par>
                      </p:childTnLst>
                    </p:cTn>
                  </p:par>
                  <p:par>
                    <p:cTn id="137" fill="hold">
                      <p:stCondLst>
                        <p:cond delay="indefinite"/>
                      </p:stCondLst>
                      <p:childTnLst>
                        <p:par>
                          <p:cTn id="138" fill="hold">
                            <p:stCondLst>
                              <p:cond delay="0"/>
                            </p:stCondLst>
                            <p:childTnLst>
                              <p:par>
                                <p:cTn id="139" presetID="2" presetClass="entr" presetSubtype="8" fill="hold" grpId="0" nodeType="clickEffect">
                                  <p:stCondLst>
                                    <p:cond delay="0"/>
                                  </p:stCondLst>
                                  <p:childTnLst>
                                    <p:set>
                                      <p:cBhvr>
                                        <p:cTn id="140" dur="1" fill="hold">
                                          <p:stCondLst>
                                            <p:cond delay="0"/>
                                          </p:stCondLst>
                                        </p:cTn>
                                        <p:tgtEl>
                                          <p:spTgt spid="143383"/>
                                        </p:tgtEl>
                                        <p:attrNameLst>
                                          <p:attrName>style.visibility</p:attrName>
                                        </p:attrNameLst>
                                      </p:cBhvr>
                                      <p:to>
                                        <p:strVal val="visible"/>
                                      </p:to>
                                    </p:set>
                                    <p:anim calcmode="lin" valueType="num">
                                      <p:cBhvr additive="base">
                                        <p:cTn id="141" dur="500" fill="hold"/>
                                        <p:tgtEl>
                                          <p:spTgt spid="143383"/>
                                        </p:tgtEl>
                                        <p:attrNameLst>
                                          <p:attrName>ppt_x</p:attrName>
                                        </p:attrNameLst>
                                      </p:cBhvr>
                                      <p:tavLst>
                                        <p:tav tm="0">
                                          <p:val>
                                            <p:strVal val="0-#ppt_w/2"/>
                                          </p:val>
                                        </p:tav>
                                        <p:tav tm="100000">
                                          <p:val>
                                            <p:strVal val="#ppt_x"/>
                                          </p:val>
                                        </p:tav>
                                      </p:tavLst>
                                    </p:anim>
                                    <p:anim calcmode="lin" valueType="num">
                                      <p:cBhvr additive="base">
                                        <p:cTn id="142" dur="500" fill="hold"/>
                                        <p:tgtEl>
                                          <p:spTgt spid="143383"/>
                                        </p:tgtEl>
                                        <p:attrNameLst>
                                          <p:attrName>ppt_y</p:attrName>
                                        </p:attrNameLst>
                                      </p:cBhvr>
                                      <p:tavLst>
                                        <p:tav tm="0">
                                          <p:val>
                                            <p:strVal val="#ppt_y"/>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16" presetClass="entr" presetSubtype="37" fill="hold" grpId="0" nodeType="clickEffect">
                                  <p:stCondLst>
                                    <p:cond delay="0"/>
                                  </p:stCondLst>
                                  <p:childTnLst>
                                    <p:set>
                                      <p:cBhvr>
                                        <p:cTn id="146" dur="1" fill="hold">
                                          <p:stCondLst>
                                            <p:cond delay="0"/>
                                          </p:stCondLst>
                                        </p:cTn>
                                        <p:tgtEl>
                                          <p:spTgt spid="52">
                                            <p:txEl>
                                              <p:pRg st="0" end="0"/>
                                            </p:txEl>
                                          </p:spTgt>
                                        </p:tgtEl>
                                        <p:attrNameLst>
                                          <p:attrName>style.visibility</p:attrName>
                                        </p:attrNameLst>
                                      </p:cBhvr>
                                      <p:to>
                                        <p:strVal val="visible"/>
                                      </p:to>
                                    </p:set>
                                    <p:animEffect transition="in" filter="barn(outVertical)">
                                      <p:cBhvr>
                                        <p:cTn id="147" dur="500"/>
                                        <p:tgtEl>
                                          <p:spTgt spid="52">
                                            <p:txEl>
                                              <p:pRg st="0" end="0"/>
                                            </p:txEl>
                                          </p:spTgt>
                                        </p:tgtEl>
                                      </p:cBhvr>
                                    </p:animEffect>
                                  </p:childTnLst>
                                </p:cTn>
                              </p:par>
                            </p:childTnLst>
                          </p:cTn>
                        </p:par>
                      </p:childTnLst>
                    </p:cTn>
                  </p:par>
                  <p:par>
                    <p:cTn id="148" fill="hold">
                      <p:stCondLst>
                        <p:cond delay="indefinite"/>
                      </p:stCondLst>
                      <p:childTnLst>
                        <p:par>
                          <p:cTn id="149" fill="hold">
                            <p:stCondLst>
                              <p:cond delay="0"/>
                            </p:stCondLst>
                            <p:childTnLst>
                              <p:par>
                                <p:cTn id="150" presetID="16" presetClass="entr" presetSubtype="37" fill="hold" grpId="0" nodeType="clickEffect">
                                  <p:stCondLst>
                                    <p:cond delay="0"/>
                                  </p:stCondLst>
                                  <p:childTnLst>
                                    <p:set>
                                      <p:cBhvr>
                                        <p:cTn id="151" dur="1" fill="hold">
                                          <p:stCondLst>
                                            <p:cond delay="0"/>
                                          </p:stCondLst>
                                        </p:cTn>
                                        <p:tgtEl>
                                          <p:spTgt spid="53">
                                            <p:txEl>
                                              <p:pRg st="0" end="0"/>
                                            </p:txEl>
                                          </p:spTgt>
                                        </p:tgtEl>
                                        <p:attrNameLst>
                                          <p:attrName>style.visibility</p:attrName>
                                        </p:attrNameLst>
                                      </p:cBhvr>
                                      <p:to>
                                        <p:strVal val="visible"/>
                                      </p:to>
                                    </p:set>
                                    <p:animEffect transition="in" filter="barn(outVertical)">
                                      <p:cBhvr>
                                        <p:cTn id="152" dur="500"/>
                                        <p:tgtEl>
                                          <p:spTgt spid="53">
                                            <p:txEl>
                                              <p:pRg st="0" end="0"/>
                                            </p:txEl>
                                          </p:spTgt>
                                        </p:tgtEl>
                                      </p:cBhvr>
                                    </p:animEffect>
                                  </p:childTnLst>
                                </p:cTn>
                              </p:par>
                            </p:childTnLst>
                          </p:cTn>
                        </p:par>
                      </p:childTnLst>
                    </p:cTn>
                  </p:par>
                  <p:par>
                    <p:cTn id="153" fill="hold">
                      <p:stCondLst>
                        <p:cond delay="indefinite"/>
                      </p:stCondLst>
                      <p:childTnLst>
                        <p:par>
                          <p:cTn id="154" fill="hold">
                            <p:stCondLst>
                              <p:cond delay="0"/>
                            </p:stCondLst>
                            <p:childTnLst>
                              <p:par>
                                <p:cTn id="155" presetID="16" presetClass="entr" presetSubtype="37" fill="hold" grpId="0" nodeType="clickEffect">
                                  <p:stCondLst>
                                    <p:cond delay="0"/>
                                  </p:stCondLst>
                                  <p:childTnLst>
                                    <p:set>
                                      <p:cBhvr>
                                        <p:cTn id="156" dur="1" fill="hold">
                                          <p:stCondLst>
                                            <p:cond delay="0"/>
                                          </p:stCondLst>
                                        </p:cTn>
                                        <p:tgtEl>
                                          <p:spTgt spid="54">
                                            <p:txEl>
                                              <p:pRg st="0" end="0"/>
                                            </p:txEl>
                                          </p:spTgt>
                                        </p:tgtEl>
                                        <p:attrNameLst>
                                          <p:attrName>style.visibility</p:attrName>
                                        </p:attrNameLst>
                                      </p:cBhvr>
                                      <p:to>
                                        <p:strVal val="visible"/>
                                      </p:to>
                                    </p:set>
                                    <p:animEffect transition="in" filter="barn(outVertical)">
                                      <p:cBhvr>
                                        <p:cTn id="157" dur="500"/>
                                        <p:tgtEl>
                                          <p:spTgt spid="54">
                                            <p:txEl>
                                              <p:pRg st="0" end="0"/>
                                            </p:txEl>
                                          </p:spTgt>
                                        </p:tgtEl>
                                      </p:cBhvr>
                                    </p:animEffect>
                                  </p:childTnLst>
                                </p:cTn>
                              </p:par>
                            </p:childTnLst>
                          </p:cTn>
                        </p:par>
                      </p:childTnLst>
                    </p:cTn>
                  </p:par>
                  <p:par>
                    <p:cTn id="158" fill="hold">
                      <p:stCondLst>
                        <p:cond delay="indefinite"/>
                      </p:stCondLst>
                      <p:childTnLst>
                        <p:par>
                          <p:cTn id="159" fill="hold">
                            <p:stCondLst>
                              <p:cond delay="0"/>
                            </p:stCondLst>
                            <p:childTnLst>
                              <p:par>
                                <p:cTn id="160" presetID="16" presetClass="entr" presetSubtype="37" fill="hold" grpId="0" nodeType="clickEffect">
                                  <p:stCondLst>
                                    <p:cond delay="0"/>
                                  </p:stCondLst>
                                  <p:childTnLst>
                                    <p:set>
                                      <p:cBhvr>
                                        <p:cTn id="161" dur="1" fill="hold">
                                          <p:stCondLst>
                                            <p:cond delay="0"/>
                                          </p:stCondLst>
                                        </p:cTn>
                                        <p:tgtEl>
                                          <p:spTgt spid="55">
                                            <p:txEl>
                                              <p:pRg st="0" end="0"/>
                                            </p:txEl>
                                          </p:spTgt>
                                        </p:tgtEl>
                                        <p:attrNameLst>
                                          <p:attrName>style.visibility</p:attrName>
                                        </p:attrNameLst>
                                      </p:cBhvr>
                                      <p:to>
                                        <p:strVal val="visible"/>
                                      </p:to>
                                    </p:set>
                                    <p:animEffect transition="in" filter="barn(outVertical)">
                                      <p:cBhvr>
                                        <p:cTn id="162" dur="500"/>
                                        <p:tgtEl>
                                          <p:spTgt spid="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2" grpId="0" autoUpdateAnimBg="0"/>
      <p:bldP spid="143363" grpId="0" build="p" autoUpdateAnimBg="0"/>
      <p:bldP spid="143365" grpId="0" build="p" autoUpdateAnimBg="0"/>
      <p:bldP spid="143366" grpId="0" build="p" autoUpdateAnimBg="0"/>
      <p:bldP spid="143367" grpId="0" build="p" autoUpdateAnimBg="0"/>
      <p:bldP spid="143370" grpId="0" build="p" autoUpdateAnimBg="0"/>
      <p:bldP spid="143372" grpId="0" animBg="1"/>
      <p:bldP spid="143373" grpId="0" animBg="1"/>
      <p:bldP spid="143376" grpId="0" animBg="1"/>
      <p:bldP spid="143377" grpId="0" animBg="1"/>
      <p:bldP spid="143378" grpId="0" autoUpdateAnimBg="0"/>
      <p:bldP spid="143379" grpId="0" autoUpdateAnimBg="0"/>
      <p:bldP spid="143380" grpId="0" autoUpdateAnimBg="0"/>
      <p:bldP spid="143382" grpId="0" autoUpdateAnimBg="0"/>
      <p:bldP spid="143383" grpId="0" autoUpdateAnimBg="0"/>
      <p:bldP spid="143384" grpId="0" animBg="1"/>
      <p:bldP spid="143385" grpId="0" animBg="1"/>
      <p:bldP spid="143390" grpId="0" build="p" autoUpdateAnimBg="0"/>
      <p:bldP spid="143391" grpId="0" animBg="1"/>
      <p:bldP spid="143392" grpId="0" animBg="1"/>
      <p:bldP spid="143393" grpId="0" animBg="1"/>
      <p:bldP spid="143394" grpId="0" animBg="1"/>
      <p:bldP spid="143395" grpId="0" animBg="1"/>
      <p:bldP spid="143396" grpId="0" animBg="1"/>
      <p:bldP spid="52" grpId="0" build="p" autoUpdateAnimBg="0"/>
      <p:bldP spid="53" grpId="0" build="p" autoUpdateAnimBg="0"/>
      <p:bldP spid="54" grpId="0" build="p" autoUpdateAnimBg="0"/>
      <p:bldP spid="55"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fontScale="90000"/>
          </a:bodyPr>
          <a:lstStyle/>
          <a:p>
            <a:pPr eaLnBrk="1" hangingPunct="1"/>
            <a:r>
              <a:rPr lang="en-GB" sz="3200" b="1" dirty="0" err="1" smtClean="0">
                <a:latin typeface="+mj-lt"/>
              </a:rPr>
              <a:t>Tujuan</a:t>
            </a:r>
            <a:r>
              <a:rPr lang="en-GB" sz="3200" b="1" dirty="0" smtClean="0">
                <a:latin typeface="+mj-lt"/>
              </a:rPr>
              <a:t> </a:t>
            </a:r>
            <a:r>
              <a:rPr lang="id-ID" sz="3200" b="1" dirty="0" smtClean="0">
                <a:latin typeface="+mj-lt"/>
              </a:rPr>
              <a:t>6</a:t>
            </a:r>
            <a:r>
              <a:rPr lang="en-GB" sz="3200" b="1" dirty="0" smtClean="0">
                <a:latin typeface="+mj-lt"/>
              </a:rPr>
              <a:t>: </a:t>
            </a:r>
            <a:r>
              <a:rPr lang="en-GB" sz="3200" b="1" dirty="0" err="1" smtClean="0">
                <a:latin typeface="+mj-lt"/>
              </a:rPr>
              <a:t>Produk</a:t>
            </a:r>
            <a:r>
              <a:rPr lang="en-GB" sz="3200" b="1" dirty="0" smtClean="0">
                <a:latin typeface="+mj-lt"/>
              </a:rPr>
              <a:t> </a:t>
            </a:r>
            <a:r>
              <a:rPr lang="en-GB" sz="3200" b="1" dirty="0" err="1" smtClean="0">
                <a:latin typeface="+mj-lt"/>
              </a:rPr>
              <a:t>Diolah</a:t>
            </a:r>
            <a:r>
              <a:rPr lang="en-GB" sz="3200" b="1" dirty="0" smtClean="0">
                <a:latin typeface="+mj-lt"/>
              </a:rPr>
              <a:t> </a:t>
            </a:r>
            <a:r>
              <a:rPr lang="en-GB" sz="3200" b="1" dirty="0" err="1" smtClean="0">
                <a:latin typeface="+mj-lt"/>
              </a:rPr>
              <a:t>Melalui</a:t>
            </a:r>
            <a:r>
              <a:rPr lang="en-GB" sz="3200" b="1" dirty="0" smtClean="0">
                <a:latin typeface="+mj-lt"/>
              </a:rPr>
              <a:t> </a:t>
            </a:r>
            <a:r>
              <a:rPr lang="en-GB" sz="3200" b="1" dirty="0" err="1" smtClean="0">
                <a:latin typeface="+mj-lt"/>
              </a:rPr>
              <a:t>Lebih</a:t>
            </a:r>
            <a:r>
              <a:rPr lang="en-GB" sz="3200" b="1" dirty="0" smtClean="0">
                <a:latin typeface="+mj-lt"/>
              </a:rPr>
              <a:t> </a:t>
            </a:r>
            <a:r>
              <a:rPr lang="en-GB" sz="3200" b="1" dirty="0" err="1" smtClean="0">
                <a:latin typeface="+mj-lt"/>
              </a:rPr>
              <a:t>Satu</a:t>
            </a:r>
            <a:r>
              <a:rPr lang="en-GB" sz="3200" b="1" dirty="0" smtClean="0">
                <a:latin typeface="+mj-lt"/>
              </a:rPr>
              <a:t> </a:t>
            </a:r>
            <a:r>
              <a:rPr lang="id-ID" sz="3200" b="1" dirty="0" smtClean="0">
                <a:latin typeface="+mj-lt"/>
              </a:rPr>
              <a:t/>
            </a:r>
            <a:br>
              <a:rPr lang="id-ID" sz="3200" b="1" dirty="0" smtClean="0">
                <a:latin typeface="+mj-lt"/>
              </a:rPr>
            </a:br>
            <a:r>
              <a:rPr lang="id-ID" sz="3200" b="1" dirty="0" smtClean="0">
                <a:latin typeface="+mj-lt"/>
              </a:rPr>
              <a:t>               </a:t>
            </a:r>
            <a:r>
              <a:rPr lang="en-GB" sz="3200" b="1" dirty="0" err="1" smtClean="0">
                <a:latin typeface="+mj-lt"/>
              </a:rPr>
              <a:t>Departemen</a:t>
            </a:r>
            <a:r>
              <a:rPr lang="en-GB" sz="3200" b="1" dirty="0" smtClean="0">
                <a:latin typeface="+mj-lt"/>
              </a:rPr>
              <a:t> </a:t>
            </a:r>
            <a:r>
              <a:rPr lang="en-GB" sz="3200" b="1" dirty="0" err="1" smtClean="0">
                <a:latin typeface="+mj-lt"/>
              </a:rPr>
              <a:t>Produksi</a:t>
            </a:r>
            <a:endParaRPr lang="en-US" sz="3200" b="1" dirty="0" smtClean="0">
              <a:latin typeface="+mj-lt"/>
            </a:endParaRPr>
          </a:p>
        </p:txBody>
      </p:sp>
      <p:sp>
        <p:nvSpPr>
          <p:cNvPr id="39939" name="Rectangle 3"/>
          <p:cNvSpPr>
            <a:spLocks noGrp="1" noChangeArrowheads="1"/>
          </p:cNvSpPr>
          <p:nvPr>
            <p:ph idx="1"/>
          </p:nvPr>
        </p:nvSpPr>
        <p:spPr>
          <a:xfrm>
            <a:off x="134938" y="2116138"/>
            <a:ext cx="8896350" cy="4360862"/>
          </a:xfrm>
          <a:solidFill>
            <a:schemeClr val="accent4">
              <a:lumMod val="40000"/>
              <a:lumOff val="60000"/>
            </a:schemeClr>
          </a:solidFill>
        </p:spPr>
        <p:txBody>
          <a:bodyPr/>
          <a:lstStyle/>
          <a:p>
            <a:pPr eaLnBrk="1" hangingPunct="1"/>
            <a:r>
              <a:rPr lang="en-GB" sz="2800" dirty="0" err="1" smtClean="0">
                <a:latin typeface="+mj-lt"/>
              </a:rPr>
              <a:t>Rekening</a:t>
            </a:r>
            <a:r>
              <a:rPr lang="en-GB" sz="2800" dirty="0" smtClean="0">
                <a:latin typeface="+mj-lt"/>
              </a:rPr>
              <a:t> </a:t>
            </a:r>
            <a:r>
              <a:rPr lang="en-GB" sz="2800" dirty="0" err="1" smtClean="0">
                <a:latin typeface="+mj-lt"/>
              </a:rPr>
              <a:t>Persediaan</a:t>
            </a:r>
            <a:r>
              <a:rPr lang="en-GB" sz="2800" dirty="0" smtClean="0">
                <a:latin typeface="+mj-lt"/>
              </a:rPr>
              <a:t> </a:t>
            </a:r>
            <a:r>
              <a:rPr lang="en-GB" sz="2800" dirty="0" err="1" smtClean="0">
                <a:latin typeface="+mj-lt"/>
              </a:rPr>
              <a:t>Barang</a:t>
            </a:r>
            <a:r>
              <a:rPr lang="en-GB" sz="2800" dirty="0" smtClean="0">
                <a:latin typeface="+mj-lt"/>
              </a:rPr>
              <a:t> </a:t>
            </a:r>
            <a:r>
              <a:rPr lang="en-GB" sz="2800" dirty="0" err="1" smtClean="0">
                <a:latin typeface="+mj-lt"/>
              </a:rPr>
              <a:t>Dalam</a:t>
            </a:r>
            <a:r>
              <a:rPr lang="en-GB" sz="2800" dirty="0" smtClean="0">
                <a:latin typeface="+mj-lt"/>
              </a:rPr>
              <a:t> </a:t>
            </a:r>
            <a:r>
              <a:rPr lang="en-GB" sz="2800" dirty="0" err="1" smtClean="0">
                <a:latin typeface="+mj-lt"/>
              </a:rPr>
              <a:t>Proses</a:t>
            </a:r>
            <a:r>
              <a:rPr lang="en-GB" sz="2800" dirty="0" smtClean="0">
                <a:latin typeface="+mj-lt"/>
              </a:rPr>
              <a:t> </a:t>
            </a:r>
            <a:r>
              <a:rPr lang="en-GB" sz="2800" dirty="0" err="1" smtClean="0">
                <a:latin typeface="+mj-lt"/>
              </a:rPr>
              <a:t>dibuat</a:t>
            </a:r>
            <a:r>
              <a:rPr lang="en-GB" sz="2800" dirty="0" smtClean="0">
                <a:latin typeface="+mj-lt"/>
              </a:rPr>
              <a:t> </a:t>
            </a:r>
            <a:r>
              <a:rPr lang="en-GB" sz="2800" dirty="0" err="1" smtClean="0">
                <a:latin typeface="+mj-lt"/>
              </a:rPr>
              <a:t>untuk</a:t>
            </a:r>
            <a:r>
              <a:rPr lang="en-GB" sz="2800" dirty="0" smtClean="0">
                <a:latin typeface="+mj-lt"/>
              </a:rPr>
              <a:t> </a:t>
            </a:r>
            <a:r>
              <a:rPr lang="en-GB" sz="2800" dirty="0" err="1" smtClean="0">
                <a:latin typeface="+mj-lt"/>
              </a:rPr>
              <a:t>setiap</a:t>
            </a:r>
            <a:r>
              <a:rPr lang="en-GB" sz="2800" dirty="0" smtClean="0">
                <a:latin typeface="+mj-lt"/>
              </a:rPr>
              <a:t> </a:t>
            </a:r>
            <a:r>
              <a:rPr lang="en-GB" sz="2800" dirty="0" err="1" smtClean="0">
                <a:latin typeface="+mj-lt"/>
              </a:rPr>
              <a:t>departemen</a:t>
            </a:r>
            <a:r>
              <a:rPr lang="en-GB" sz="2800" dirty="0" smtClean="0">
                <a:latin typeface="+mj-lt"/>
              </a:rPr>
              <a:t> </a:t>
            </a:r>
            <a:r>
              <a:rPr lang="en-GB" sz="2800" dirty="0" err="1" smtClean="0">
                <a:latin typeface="+mj-lt"/>
              </a:rPr>
              <a:t>produksi</a:t>
            </a:r>
            <a:r>
              <a:rPr lang="en-GB" sz="2800" dirty="0" smtClean="0">
                <a:latin typeface="+mj-lt"/>
              </a:rPr>
              <a:t>.</a:t>
            </a:r>
            <a:r>
              <a:rPr lang="en-US" sz="2800" dirty="0" smtClean="0">
                <a:latin typeface="+mj-lt"/>
              </a:rPr>
              <a:t> </a:t>
            </a:r>
          </a:p>
          <a:p>
            <a:pPr eaLnBrk="1" hangingPunct="1">
              <a:buFont typeface="Wingdings" pitchFamily="2" charset="2"/>
              <a:buNone/>
            </a:pPr>
            <a:endParaRPr lang="en-US" sz="2800" dirty="0" smtClean="0">
              <a:latin typeface="+mj-lt"/>
            </a:endParaRPr>
          </a:p>
          <a:p>
            <a:pPr eaLnBrk="1" hangingPunct="1"/>
            <a:r>
              <a:rPr lang="en-GB" sz="2800" dirty="0" err="1" smtClean="0">
                <a:latin typeface="+mj-lt"/>
              </a:rPr>
              <a:t>Produk</a:t>
            </a:r>
            <a:r>
              <a:rPr lang="en-GB" sz="2800" dirty="0" smtClean="0">
                <a:latin typeface="+mj-lt"/>
              </a:rPr>
              <a:t> yang </a:t>
            </a:r>
            <a:r>
              <a:rPr lang="en-GB" sz="2800" dirty="0" err="1" smtClean="0">
                <a:latin typeface="+mj-lt"/>
              </a:rPr>
              <a:t>selesai</a:t>
            </a:r>
            <a:r>
              <a:rPr lang="en-GB" sz="2800" dirty="0" smtClean="0">
                <a:latin typeface="+mj-lt"/>
              </a:rPr>
              <a:t> </a:t>
            </a:r>
            <a:r>
              <a:rPr lang="en-GB" sz="2800" dirty="0" err="1" smtClean="0">
                <a:latin typeface="+mj-lt"/>
              </a:rPr>
              <a:t>di</a:t>
            </a:r>
            <a:r>
              <a:rPr lang="en-GB" sz="2800" dirty="0" smtClean="0">
                <a:latin typeface="+mj-lt"/>
              </a:rPr>
              <a:t> </a:t>
            </a:r>
            <a:r>
              <a:rPr lang="en-GB" sz="2800" dirty="0" err="1" smtClean="0">
                <a:latin typeface="+mj-lt"/>
              </a:rPr>
              <a:t>Departemen</a:t>
            </a:r>
            <a:r>
              <a:rPr lang="en-GB" sz="2800" dirty="0" smtClean="0">
                <a:latin typeface="+mj-lt"/>
              </a:rPr>
              <a:t> I </a:t>
            </a:r>
            <a:r>
              <a:rPr lang="en-GB" sz="2800" dirty="0" err="1" smtClean="0">
                <a:latin typeface="+mj-lt"/>
              </a:rPr>
              <a:t>akan</a:t>
            </a:r>
            <a:r>
              <a:rPr lang="en-GB" sz="2800" dirty="0" smtClean="0">
                <a:latin typeface="+mj-lt"/>
              </a:rPr>
              <a:t> </a:t>
            </a:r>
            <a:r>
              <a:rPr lang="en-GB" sz="2800" dirty="0" err="1" smtClean="0">
                <a:latin typeface="+mj-lt"/>
              </a:rPr>
              <a:t>dipindahkan</a:t>
            </a:r>
            <a:r>
              <a:rPr lang="en-GB" sz="2800" dirty="0" smtClean="0">
                <a:latin typeface="+mj-lt"/>
              </a:rPr>
              <a:t> </a:t>
            </a:r>
            <a:r>
              <a:rPr lang="en-GB" sz="2800" dirty="0" err="1" smtClean="0">
                <a:latin typeface="+mj-lt"/>
              </a:rPr>
              <a:t>ke</a:t>
            </a:r>
            <a:r>
              <a:rPr lang="en-GB" sz="2800" dirty="0" smtClean="0">
                <a:latin typeface="+mj-lt"/>
              </a:rPr>
              <a:t> </a:t>
            </a:r>
            <a:r>
              <a:rPr lang="en-GB" sz="2800" dirty="0" err="1" smtClean="0">
                <a:latin typeface="+mj-lt"/>
              </a:rPr>
              <a:t>Departemen</a:t>
            </a:r>
            <a:r>
              <a:rPr lang="en-GB" sz="2800" dirty="0" smtClean="0">
                <a:latin typeface="+mj-lt"/>
              </a:rPr>
              <a:t> II </a:t>
            </a:r>
            <a:r>
              <a:rPr lang="en-GB" sz="2800" dirty="0" err="1" smtClean="0">
                <a:latin typeface="+mj-lt"/>
              </a:rPr>
              <a:t>dengan</a:t>
            </a:r>
            <a:r>
              <a:rPr lang="en-GB" sz="2800" dirty="0" smtClean="0">
                <a:latin typeface="+mj-lt"/>
              </a:rPr>
              <a:t> </a:t>
            </a:r>
            <a:r>
              <a:rPr lang="en-GB" sz="2800" dirty="0" err="1" smtClean="0">
                <a:latin typeface="+mj-lt"/>
              </a:rPr>
              <a:t>jurnal</a:t>
            </a:r>
            <a:r>
              <a:rPr lang="en-GB" sz="2800" dirty="0" smtClean="0">
                <a:latin typeface="+mj-lt"/>
              </a:rPr>
              <a:t> </a:t>
            </a:r>
            <a:r>
              <a:rPr lang="en-GB" sz="2800" dirty="0" err="1" smtClean="0">
                <a:latin typeface="+mj-lt"/>
              </a:rPr>
              <a:t>sebagai</a:t>
            </a:r>
            <a:r>
              <a:rPr lang="en-GB" sz="2800" dirty="0" smtClean="0">
                <a:latin typeface="+mj-lt"/>
              </a:rPr>
              <a:t> </a:t>
            </a:r>
            <a:r>
              <a:rPr lang="en-GB" sz="2800" dirty="0" err="1" smtClean="0">
                <a:latin typeface="+mj-lt"/>
              </a:rPr>
              <a:t>berikut</a:t>
            </a:r>
            <a:r>
              <a:rPr lang="en-GB" sz="2800" dirty="0" smtClean="0">
                <a:latin typeface="+mj-lt"/>
              </a:rPr>
              <a:t>:</a:t>
            </a:r>
          </a:p>
          <a:p>
            <a:pPr eaLnBrk="1" hangingPunct="1">
              <a:buFont typeface="Wingdings" pitchFamily="2" charset="2"/>
              <a:buNone/>
            </a:pPr>
            <a:r>
              <a:rPr lang="en-GB" sz="2800" dirty="0" smtClean="0">
                <a:latin typeface="+mj-lt"/>
              </a:rPr>
              <a:t>	</a:t>
            </a:r>
            <a:r>
              <a:rPr lang="en-GB" sz="2800" dirty="0" err="1" smtClean="0">
                <a:latin typeface="+mj-lt"/>
              </a:rPr>
              <a:t>Persediaan</a:t>
            </a:r>
            <a:r>
              <a:rPr lang="en-GB" sz="2800" dirty="0" smtClean="0">
                <a:latin typeface="+mj-lt"/>
              </a:rPr>
              <a:t> BDP – Dept. II	xx</a:t>
            </a:r>
          </a:p>
          <a:p>
            <a:pPr eaLnBrk="1" hangingPunct="1">
              <a:buFont typeface="Wingdings" pitchFamily="2" charset="2"/>
              <a:buNone/>
            </a:pPr>
            <a:r>
              <a:rPr lang="en-GB" sz="2800" dirty="0" smtClean="0">
                <a:latin typeface="+mj-lt"/>
              </a:rPr>
              <a:t>		</a:t>
            </a:r>
            <a:r>
              <a:rPr lang="en-GB" sz="2800" dirty="0" err="1" smtClean="0">
                <a:latin typeface="+mj-lt"/>
              </a:rPr>
              <a:t>Persediaan</a:t>
            </a:r>
            <a:r>
              <a:rPr lang="en-GB" sz="2800" dirty="0" smtClean="0">
                <a:latin typeface="+mj-lt"/>
              </a:rPr>
              <a:t> BDP – Dept. I		xx</a:t>
            </a:r>
            <a:endParaRPr lang="en-US" sz="2800" dirty="0" smtClean="0">
              <a:latin typeface="+mj-l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a:xfrm>
            <a:off x="247650" y="2214554"/>
            <a:ext cx="8110564" cy="2433638"/>
          </a:xfrm>
          <a:solidFill>
            <a:schemeClr val="accent4">
              <a:lumMod val="40000"/>
              <a:lumOff val="60000"/>
            </a:schemeClr>
          </a:solidFill>
        </p:spPr>
        <p:txBody>
          <a:bodyPr>
            <a:normAutofit/>
          </a:bodyPr>
          <a:lstStyle/>
          <a:p>
            <a:pPr eaLnBrk="1" hangingPunct="1"/>
            <a:r>
              <a:rPr lang="en-GB" sz="2800" dirty="0" err="1" smtClean="0">
                <a:latin typeface="+mj-lt"/>
              </a:rPr>
              <a:t>Produk</a:t>
            </a:r>
            <a:r>
              <a:rPr lang="en-GB" sz="2800" dirty="0" smtClean="0">
                <a:latin typeface="+mj-lt"/>
              </a:rPr>
              <a:t> yang </a:t>
            </a:r>
            <a:r>
              <a:rPr lang="en-GB" sz="2800" dirty="0" err="1" smtClean="0">
                <a:latin typeface="+mj-lt"/>
              </a:rPr>
              <a:t>selesai</a:t>
            </a:r>
            <a:r>
              <a:rPr lang="en-GB" sz="2800" dirty="0" smtClean="0">
                <a:latin typeface="+mj-lt"/>
              </a:rPr>
              <a:t> </a:t>
            </a:r>
            <a:r>
              <a:rPr lang="en-GB" sz="2800" dirty="0" err="1" smtClean="0">
                <a:latin typeface="+mj-lt"/>
              </a:rPr>
              <a:t>di</a:t>
            </a:r>
            <a:r>
              <a:rPr lang="en-GB" sz="2800" dirty="0" smtClean="0">
                <a:latin typeface="+mj-lt"/>
              </a:rPr>
              <a:t> </a:t>
            </a:r>
            <a:r>
              <a:rPr lang="en-GB" sz="2800" dirty="0" err="1" smtClean="0">
                <a:latin typeface="+mj-lt"/>
              </a:rPr>
              <a:t>Departemen</a:t>
            </a:r>
            <a:r>
              <a:rPr lang="en-GB" sz="2800" dirty="0" smtClean="0">
                <a:latin typeface="+mj-lt"/>
              </a:rPr>
              <a:t> III </a:t>
            </a:r>
            <a:r>
              <a:rPr lang="en-GB" sz="2800" dirty="0" err="1" smtClean="0">
                <a:latin typeface="+mj-lt"/>
              </a:rPr>
              <a:t>selanjutnya</a:t>
            </a:r>
            <a:r>
              <a:rPr lang="en-GB" sz="2800" dirty="0" smtClean="0">
                <a:latin typeface="+mj-lt"/>
              </a:rPr>
              <a:t> </a:t>
            </a:r>
            <a:r>
              <a:rPr lang="en-GB" sz="2800" dirty="0" err="1" smtClean="0">
                <a:latin typeface="+mj-lt"/>
              </a:rPr>
              <a:t>dipindahkan</a:t>
            </a:r>
            <a:r>
              <a:rPr lang="en-GB" sz="2800" dirty="0" smtClean="0">
                <a:latin typeface="+mj-lt"/>
              </a:rPr>
              <a:t> </a:t>
            </a:r>
            <a:r>
              <a:rPr lang="en-GB" sz="2800" dirty="0" err="1" smtClean="0">
                <a:latin typeface="+mj-lt"/>
              </a:rPr>
              <a:t>ke</a:t>
            </a:r>
            <a:r>
              <a:rPr lang="en-GB" sz="2800" dirty="0" smtClean="0">
                <a:latin typeface="+mj-lt"/>
              </a:rPr>
              <a:t> </a:t>
            </a:r>
            <a:r>
              <a:rPr lang="en-GB" sz="2800" dirty="0" err="1" smtClean="0">
                <a:latin typeface="+mj-lt"/>
              </a:rPr>
              <a:t>gudang</a:t>
            </a:r>
            <a:r>
              <a:rPr lang="en-GB" sz="2800" dirty="0" smtClean="0">
                <a:latin typeface="+mj-lt"/>
              </a:rPr>
              <a:t> </a:t>
            </a:r>
            <a:r>
              <a:rPr lang="en-GB" sz="2800" dirty="0" err="1" smtClean="0">
                <a:latin typeface="+mj-lt"/>
              </a:rPr>
              <a:t>barang</a:t>
            </a:r>
            <a:r>
              <a:rPr lang="en-GB" sz="2800" dirty="0" smtClean="0">
                <a:latin typeface="+mj-lt"/>
              </a:rPr>
              <a:t> </a:t>
            </a:r>
            <a:r>
              <a:rPr lang="en-GB" sz="2800" dirty="0" err="1" smtClean="0">
                <a:latin typeface="+mj-lt"/>
              </a:rPr>
              <a:t>jadi</a:t>
            </a:r>
            <a:r>
              <a:rPr lang="en-GB" sz="2800" dirty="0" smtClean="0">
                <a:latin typeface="+mj-lt"/>
              </a:rPr>
              <a:t> </a:t>
            </a:r>
            <a:r>
              <a:rPr lang="en-GB" sz="2800" dirty="0" err="1" smtClean="0">
                <a:latin typeface="+mj-lt"/>
              </a:rPr>
              <a:t>dengan</a:t>
            </a:r>
            <a:r>
              <a:rPr lang="en-GB" sz="2800" dirty="0" smtClean="0">
                <a:latin typeface="+mj-lt"/>
              </a:rPr>
              <a:t> </a:t>
            </a:r>
            <a:r>
              <a:rPr lang="en-GB" sz="2800" dirty="0" err="1" smtClean="0">
                <a:latin typeface="+mj-lt"/>
              </a:rPr>
              <a:t>jurnal</a:t>
            </a:r>
            <a:r>
              <a:rPr lang="en-GB" sz="2800" dirty="0" smtClean="0">
                <a:latin typeface="+mj-lt"/>
              </a:rPr>
              <a:t> </a:t>
            </a:r>
            <a:r>
              <a:rPr lang="en-GB" sz="2800" dirty="0" err="1" smtClean="0">
                <a:latin typeface="+mj-lt"/>
              </a:rPr>
              <a:t>sebagai</a:t>
            </a:r>
            <a:r>
              <a:rPr lang="en-GB" sz="2800" dirty="0" smtClean="0">
                <a:latin typeface="+mj-lt"/>
              </a:rPr>
              <a:t> </a:t>
            </a:r>
            <a:r>
              <a:rPr lang="en-GB" sz="2800" dirty="0" err="1" smtClean="0">
                <a:latin typeface="+mj-lt"/>
              </a:rPr>
              <a:t>berikut</a:t>
            </a:r>
            <a:r>
              <a:rPr lang="en-GB" sz="2800" dirty="0" smtClean="0">
                <a:latin typeface="+mj-lt"/>
              </a:rPr>
              <a:t>:</a:t>
            </a:r>
          </a:p>
          <a:p>
            <a:pPr eaLnBrk="1" hangingPunct="1">
              <a:buFont typeface="Wingdings" pitchFamily="2" charset="2"/>
              <a:buNone/>
            </a:pPr>
            <a:r>
              <a:rPr lang="en-GB" sz="2800" dirty="0" smtClean="0">
                <a:latin typeface="+mj-lt"/>
              </a:rPr>
              <a:t>	</a:t>
            </a:r>
            <a:r>
              <a:rPr lang="en-GB" sz="2800" dirty="0" err="1" smtClean="0">
                <a:latin typeface="+mj-lt"/>
              </a:rPr>
              <a:t>Persediaan</a:t>
            </a:r>
            <a:r>
              <a:rPr lang="en-GB" sz="2800" dirty="0" smtClean="0">
                <a:latin typeface="+mj-lt"/>
              </a:rPr>
              <a:t> </a:t>
            </a:r>
            <a:r>
              <a:rPr lang="en-GB" sz="2800" dirty="0" err="1" smtClean="0">
                <a:latin typeface="+mj-lt"/>
              </a:rPr>
              <a:t>Barang</a:t>
            </a:r>
            <a:r>
              <a:rPr lang="en-GB" sz="2800" dirty="0" smtClean="0">
                <a:latin typeface="+mj-lt"/>
              </a:rPr>
              <a:t> </a:t>
            </a:r>
            <a:r>
              <a:rPr lang="en-GB" sz="2800" dirty="0" err="1" smtClean="0">
                <a:latin typeface="+mj-lt"/>
              </a:rPr>
              <a:t>Jadi</a:t>
            </a:r>
            <a:r>
              <a:rPr lang="en-GB" sz="2800" dirty="0" smtClean="0">
                <a:latin typeface="+mj-lt"/>
              </a:rPr>
              <a:t> </a:t>
            </a:r>
            <a:r>
              <a:rPr lang="id-ID" sz="2800" dirty="0" smtClean="0">
                <a:latin typeface="+mj-lt"/>
              </a:rPr>
              <a:t>	</a:t>
            </a:r>
            <a:r>
              <a:rPr lang="en-GB" sz="2800" dirty="0" smtClean="0">
                <a:latin typeface="+mj-lt"/>
              </a:rPr>
              <a:t> </a:t>
            </a:r>
            <a:r>
              <a:rPr lang="id-ID" sz="2800" dirty="0" smtClean="0">
                <a:latin typeface="+mj-lt"/>
              </a:rPr>
              <a:t>	</a:t>
            </a:r>
            <a:r>
              <a:rPr lang="en-GB" sz="2800" dirty="0" smtClean="0">
                <a:latin typeface="+mj-lt"/>
              </a:rPr>
              <a:t> xx</a:t>
            </a:r>
          </a:p>
          <a:p>
            <a:pPr eaLnBrk="1" hangingPunct="1">
              <a:buFont typeface="Wingdings" pitchFamily="2" charset="2"/>
              <a:buNone/>
            </a:pPr>
            <a:r>
              <a:rPr lang="en-GB" sz="2800" dirty="0" smtClean="0">
                <a:latin typeface="+mj-lt"/>
              </a:rPr>
              <a:t>		 </a:t>
            </a:r>
            <a:r>
              <a:rPr lang="en-GB" sz="2800" dirty="0" err="1" smtClean="0">
                <a:latin typeface="+mj-lt"/>
              </a:rPr>
              <a:t>Persediaan</a:t>
            </a:r>
            <a:r>
              <a:rPr lang="en-GB" sz="2800" dirty="0" smtClean="0">
                <a:latin typeface="+mj-lt"/>
              </a:rPr>
              <a:t> BDP – Dept. III	        xx</a:t>
            </a:r>
            <a:endParaRPr lang="en-US" sz="2800" dirty="0" smtClean="0">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14282" y="0"/>
            <a:ext cx="7643866" cy="620691"/>
          </a:xfrm>
        </p:spPr>
        <p:txBody>
          <a:bodyPr>
            <a:normAutofit fontScale="90000"/>
          </a:bodyPr>
          <a:lstStyle/>
          <a:p>
            <a:pPr eaLnBrk="1" hangingPunct="1"/>
            <a:r>
              <a:rPr lang="id-ID" sz="2400" b="1" dirty="0" smtClean="0">
                <a:latin typeface="Calibri" pitchFamily="34" charset="0"/>
                <a:cs typeface="Calibri" pitchFamily="34" charset="0"/>
              </a:rPr>
              <a:t>Gambar 7.9 </a:t>
            </a:r>
            <a:r>
              <a:rPr lang="id-ID" sz="2400" dirty="0" smtClean="0">
                <a:latin typeface="Calibri" pitchFamily="34" charset="0"/>
                <a:cs typeface="Calibri" pitchFamily="34" charset="0"/>
              </a:rPr>
              <a:t>Kartu Harga Pokok  Pesanan  Untuk Produk Diolah </a:t>
            </a:r>
            <a:br>
              <a:rPr lang="id-ID" sz="2400" dirty="0" smtClean="0">
                <a:latin typeface="Calibri" pitchFamily="34" charset="0"/>
                <a:cs typeface="Calibri" pitchFamily="34" charset="0"/>
              </a:rPr>
            </a:br>
            <a:r>
              <a:rPr lang="id-ID" sz="2400" dirty="0" smtClean="0">
                <a:latin typeface="Calibri" pitchFamily="34" charset="0"/>
                <a:cs typeface="Calibri" pitchFamily="34" charset="0"/>
              </a:rPr>
              <a:t>                      Lebih Dari 1 Departemen</a:t>
            </a:r>
            <a:endParaRPr lang="en-US" sz="2400" dirty="0" smtClean="0">
              <a:latin typeface="Calibri" pitchFamily="34" charset="0"/>
              <a:cs typeface="Calibri" pitchFamily="34" charset="0"/>
            </a:endParaRPr>
          </a:p>
        </p:txBody>
      </p:sp>
      <p:graphicFrame>
        <p:nvGraphicFramePr>
          <p:cNvPr id="4" name="Table 3"/>
          <p:cNvGraphicFramePr>
            <a:graphicFrameLocks noGrp="1"/>
          </p:cNvGraphicFramePr>
          <p:nvPr/>
        </p:nvGraphicFramePr>
        <p:xfrm>
          <a:off x="0" y="639763"/>
          <a:ext cx="9144003" cy="7040880"/>
        </p:xfrm>
        <a:graphic>
          <a:graphicData uri="http://schemas.openxmlformats.org/drawingml/2006/table">
            <a:tbl>
              <a:tblPr/>
              <a:tblGrid>
                <a:gridCol w="1255059"/>
                <a:gridCol w="1075765"/>
                <a:gridCol w="1075765"/>
                <a:gridCol w="1075765"/>
                <a:gridCol w="717177"/>
                <a:gridCol w="1075765"/>
                <a:gridCol w="868472"/>
                <a:gridCol w="207293"/>
                <a:gridCol w="1007153"/>
                <a:gridCol w="785789"/>
              </a:tblGrid>
              <a:tr h="1075765">
                <a:tc gridSpan="10">
                  <a:txBody>
                    <a:bodyPr/>
                    <a:lstStyle/>
                    <a:p>
                      <a:pPr>
                        <a:spcAft>
                          <a:spcPts val="0"/>
                        </a:spcAft>
                      </a:pPr>
                      <a:r>
                        <a:rPr lang="id-ID" sz="1200" b="1" dirty="0">
                          <a:solidFill>
                            <a:schemeClr val="tx1"/>
                          </a:solidFill>
                          <a:latin typeface="+mn-lt"/>
                          <a:ea typeface="Times New Roman"/>
                          <a:cs typeface="Calibri" pitchFamily="34" charset="0"/>
                        </a:rPr>
                        <a:t>PT Minang Pesona Perabot</a:t>
                      </a:r>
                      <a:endParaRPr lang="en-US" sz="1200" b="1" dirty="0">
                        <a:solidFill>
                          <a:schemeClr val="tx1"/>
                        </a:solidFill>
                        <a:latin typeface="+mn-lt"/>
                        <a:ea typeface="Times New Roman"/>
                        <a:cs typeface="Calibri" pitchFamily="34" charset="0"/>
                      </a:endParaRPr>
                    </a:p>
                    <a:p>
                      <a:pPr>
                        <a:spcAft>
                          <a:spcPts val="0"/>
                        </a:spcAft>
                      </a:pPr>
                      <a:r>
                        <a:rPr lang="id-ID" sz="1200" b="1" dirty="0">
                          <a:solidFill>
                            <a:schemeClr val="tx1"/>
                          </a:solidFill>
                          <a:latin typeface="+mn-lt"/>
                          <a:ea typeface="Times New Roman"/>
                          <a:cs typeface="Calibri" pitchFamily="34" charset="0"/>
                        </a:rPr>
                        <a:t>Jl. Gajah Mada No. 100</a:t>
                      </a:r>
                      <a:endParaRPr lang="en-US" sz="1200" b="1" dirty="0">
                        <a:solidFill>
                          <a:schemeClr val="tx1"/>
                        </a:solidFill>
                        <a:latin typeface="+mn-lt"/>
                        <a:ea typeface="Times New Roman"/>
                        <a:cs typeface="Calibri" pitchFamily="34" charset="0"/>
                      </a:endParaRPr>
                    </a:p>
                    <a:p>
                      <a:pPr>
                        <a:spcAft>
                          <a:spcPts val="0"/>
                        </a:spcAft>
                      </a:pPr>
                      <a:r>
                        <a:rPr lang="id-ID" sz="1200" b="1" dirty="0">
                          <a:solidFill>
                            <a:schemeClr val="tx1"/>
                          </a:solidFill>
                          <a:latin typeface="+mn-lt"/>
                          <a:ea typeface="Times New Roman"/>
                          <a:cs typeface="Calibri" pitchFamily="34" charset="0"/>
                        </a:rPr>
                        <a:t>Padang</a:t>
                      </a:r>
                      <a:endParaRPr lang="en-US" sz="1200" b="1" dirty="0">
                        <a:solidFill>
                          <a:schemeClr val="tx1"/>
                        </a:solidFill>
                        <a:latin typeface="+mn-lt"/>
                        <a:ea typeface="Times New Roman"/>
                        <a:cs typeface="Calibri" pitchFamily="34" charset="0"/>
                      </a:endParaRPr>
                    </a:p>
                    <a:p>
                      <a:pPr algn="ctr">
                        <a:spcAft>
                          <a:spcPts val="0"/>
                        </a:spcAft>
                      </a:pPr>
                      <a:r>
                        <a:rPr lang="id-ID" sz="1200" b="1" dirty="0">
                          <a:solidFill>
                            <a:schemeClr val="tx1"/>
                          </a:solidFill>
                          <a:latin typeface="+mn-lt"/>
                          <a:ea typeface="Times New Roman"/>
                          <a:cs typeface="Calibri" pitchFamily="34" charset="0"/>
                        </a:rPr>
                        <a:t>KARTU HARGA POKOK PESANAN</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Nama Pelanggan:                                                                                          </a:t>
                      </a:r>
                      <a:r>
                        <a:rPr lang="id-ID" sz="1200" b="1" dirty="0" smtClean="0">
                          <a:solidFill>
                            <a:schemeClr val="tx1"/>
                          </a:solidFill>
                          <a:latin typeface="+mn-lt"/>
                          <a:ea typeface="Times New Roman"/>
                          <a:cs typeface="Calibri" pitchFamily="34" charset="0"/>
                        </a:rPr>
                        <a:t>                                                           No</a:t>
                      </a:r>
                      <a:r>
                        <a:rPr lang="id-ID" sz="1200" b="1" dirty="0">
                          <a:solidFill>
                            <a:schemeClr val="tx1"/>
                          </a:solidFill>
                          <a:latin typeface="+mn-lt"/>
                          <a:ea typeface="Times New Roman"/>
                          <a:cs typeface="Calibri" pitchFamily="34" charset="0"/>
                        </a:rPr>
                        <a:t>. Pesanan    </a:t>
                      </a:r>
                      <a:r>
                        <a:rPr lang="id-ID" sz="1200" b="1" dirty="0" smtClean="0">
                          <a:solidFill>
                            <a:schemeClr val="tx1"/>
                          </a:solidFill>
                          <a:latin typeface="+mn-lt"/>
                          <a:ea typeface="Times New Roman"/>
                          <a:cs typeface="Calibri" pitchFamily="34" charset="0"/>
                        </a:rPr>
                        <a:t>  :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Alamat:                                                                                                          </a:t>
                      </a:r>
                      <a:r>
                        <a:rPr lang="id-ID" sz="1200" b="1" dirty="0" smtClean="0">
                          <a:solidFill>
                            <a:schemeClr val="tx1"/>
                          </a:solidFill>
                          <a:latin typeface="+mn-lt"/>
                          <a:ea typeface="Times New Roman"/>
                          <a:cs typeface="Calibri" pitchFamily="34" charset="0"/>
                        </a:rPr>
                        <a:t>                                                            Nama </a:t>
                      </a:r>
                      <a:r>
                        <a:rPr lang="id-ID" sz="1200" b="1" dirty="0">
                          <a:solidFill>
                            <a:schemeClr val="tx1"/>
                          </a:solidFill>
                          <a:latin typeface="+mn-lt"/>
                          <a:ea typeface="Times New Roman"/>
                          <a:cs typeface="Calibri" pitchFamily="34" charset="0"/>
                        </a:rPr>
                        <a:t>Produk  :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                                                                                                                       </a:t>
                      </a:r>
                      <a:r>
                        <a:rPr lang="id-ID" sz="1200" b="1" dirty="0" smtClean="0">
                          <a:solidFill>
                            <a:schemeClr val="tx1"/>
                          </a:solidFill>
                          <a:latin typeface="+mn-lt"/>
                          <a:ea typeface="Times New Roman"/>
                          <a:cs typeface="Calibri" pitchFamily="34" charset="0"/>
                        </a:rPr>
                        <a:t>                                                             Tgl</a:t>
                      </a:r>
                      <a:r>
                        <a:rPr lang="id-ID" sz="1200" b="1" dirty="0">
                          <a:solidFill>
                            <a:schemeClr val="tx1"/>
                          </a:solidFill>
                          <a:latin typeface="+mn-lt"/>
                          <a:ea typeface="Times New Roman"/>
                          <a:cs typeface="Calibri" pitchFamily="34" charset="0"/>
                        </a:rPr>
                        <a:t>. Dipesan  </a:t>
                      </a:r>
                      <a:r>
                        <a:rPr lang="id-ID" sz="1200" b="1" dirty="0" smtClean="0">
                          <a:solidFill>
                            <a:schemeClr val="tx1"/>
                          </a:solidFill>
                          <a:latin typeface="+mn-lt"/>
                          <a:ea typeface="Times New Roman"/>
                          <a:cs typeface="Calibri" pitchFamily="34" charset="0"/>
                        </a:rPr>
                        <a:t> </a:t>
                      </a:r>
                      <a:r>
                        <a:rPr lang="id-ID" sz="1200" b="1" dirty="0">
                          <a:solidFill>
                            <a:schemeClr val="tx1"/>
                          </a:solidFill>
                          <a:latin typeface="+mn-lt"/>
                          <a:ea typeface="Times New Roman"/>
                          <a:cs typeface="Calibri" pitchFamily="34" charset="0"/>
                        </a:rPr>
                        <a:t>: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 Harga jual per unit: Rp ……...                                                                      </a:t>
                      </a:r>
                      <a:r>
                        <a:rPr lang="id-ID" sz="1200" b="1" dirty="0" smtClean="0">
                          <a:solidFill>
                            <a:schemeClr val="tx1"/>
                          </a:solidFill>
                          <a:latin typeface="+mn-lt"/>
                          <a:ea typeface="Times New Roman"/>
                          <a:cs typeface="Calibri" pitchFamily="34" charset="0"/>
                        </a:rPr>
                        <a:t>                                                            Tgl Dikerjakan   :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Jumlah dipesan: ….. unit                                                                                </a:t>
                      </a:r>
                      <a:r>
                        <a:rPr lang="id-ID" sz="1200" b="1" dirty="0" smtClean="0">
                          <a:solidFill>
                            <a:schemeClr val="tx1"/>
                          </a:solidFill>
                          <a:latin typeface="+mn-lt"/>
                          <a:ea typeface="Times New Roman"/>
                          <a:cs typeface="Calibri" pitchFamily="34" charset="0"/>
                        </a:rPr>
                        <a:t>                                                           Tgl </a:t>
                      </a:r>
                      <a:r>
                        <a:rPr lang="id-ID" sz="1200" b="1" dirty="0">
                          <a:solidFill>
                            <a:schemeClr val="tx1"/>
                          </a:solidFill>
                          <a:latin typeface="+mn-lt"/>
                          <a:ea typeface="Times New Roman"/>
                          <a:cs typeface="Calibri" pitchFamily="34" charset="0"/>
                        </a:rPr>
                        <a:t>Selesai   </a:t>
                      </a:r>
                      <a:r>
                        <a:rPr lang="id-ID" sz="1200" b="1" dirty="0" smtClean="0">
                          <a:solidFill>
                            <a:schemeClr val="tx1"/>
                          </a:solidFill>
                          <a:latin typeface="+mn-lt"/>
                          <a:ea typeface="Times New Roman"/>
                          <a:cs typeface="Calibri" pitchFamily="34" charset="0"/>
                        </a:rPr>
                        <a:t>     </a:t>
                      </a:r>
                      <a:r>
                        <a:rPr lang="id-ID" sz="1200" b="1" dirty="0">
                          <a:solidFill>
                            <a:schemeClr val="tx1"/>
                          </a:solidFill>
                          <a:latin typeface="+mn-lt"/>
                          <a:ea typeface="Times New Roman"/>
                          <a:cs typeface="Calibri" pitchFamily="34" charset="0"/>
                        </a:rPr>
                        <a:t>: </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10">
                  <a:txBody>
                    <a:bodyPr/>
                    <a:lstStyle/>
                    <a:p>
                      <a:pPr algn="ctr">
                        <a:spcAft>
                          <a:spcPts val="0"/>
                        </a:spcAft>
                      </a:pPr>
                      <a:r>
                        <a:rPr lang="id-ID" sz="1200" b="1" dirty="0">
                          <a:solidFill>
                            <a:schemeClr val="tx1"/>
                          </a:solidFill>
                          <a:latin typeface="+mn-lt"/>
                          <a:ea typeface="Times New Roman"/>
                          <a:cs typeface="Calibri" pitchFamily="34" charset="0"/>
                        </a:rPr>
                        <a:t>DEPARTEMEN PEMOTONGAN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2">
                  <a:txBody>
                    <a:bodyPr/>
                    <a:lstStyle/>
                    <a:p>
                      <a:pPr algn="ctr">
                        <a:spcAft>
                          <a:spcPts val="0"/>
                        </a:spcAft>
                      </a:pPr>
                      <a:r>
                        <a:rPr lang="id-ID" sz="1200" b="1" dirty="0">
                          <a:solidFill>
                            <a:schemeClr val="tx1"/>
                          </a:solidFill>
                          <a:latin typeface="+mn-lt"/>
                          <a:ea typeface="Times New Roman"/>
                          <a:cs typeface="Calibri" pitchFamily="34" charset="0"/>
                        </a:rPr>
                        <a:t>Bahan Baku</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gridSpan="4">
                  <a:txBody>
                    <a:bodyPr/>
                    <a:lstStyle/>
                    <a:p>
                      <a:pPr algn="ctr">
                        <a:spcAft>
                          <a:spcPts val="0"/>
                        </a:spcAft>
                      </a:pPr>
                      <a:r>
                        <a:rPr lang="id-ID" sz="1200" b="1" dirty="0">
                          <a:solidFill>
                            <a:schemeClr val="tx1"/>
                          </a:solidFill>
                          <a:latin typeface="+mn-lt"/>
                          <a:ea typeface="Times New Roman"/>
                          <a:cs typeface="Calibri" pitchFamily="34" charset="0"/>
                        </a:rPr>
                        <a:t>Tenaga Kerja Langsung</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a:spcAft>
                          <a:spcPts val="0"/>
                        </a:spcAft>
                      </a:pPr>
                      <a:r>
                        <a:rPr lang="id-ID" sz="1200" b="1" dirty="0">
                          <a:solidFill>
                            <a:schemeClr val="tx1"/>
                          </a:solidFill>
                          <a:latin typeface="+mn-lt"/>
                          <a:ea typeface="Times New Roman"/>
                          <a:cs typeface="Calibri" pitchFamily="34" charset="0"/>
                        </a:rPr>
                        <a:t>BOP Dibebankan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358588">
                <a:tc>
                  <a:txBody>
                    <a:bodyPr/>
                    <a:lstStyle/>
                    <a:p>
                      <a:pPr algn="ctr">
                        <a:spcAft>
                          <a:spcPts val="0"/>
                        </a:spcAft>
                      </a:pPr>
                      <a:r>
                        <a:rPr lang="id-ID" sz="1200" b="1" dirty="0">
                          <a:solidFill>
                            <a:schemeClr val="tx1"/>
                          </a:solidFill>
                          <a:latin typeface="+mn-lt"/>
                          <a:ea typeface="Times New Roman"/>
                          <a:cs typeface="Calibri" pitchFamily="34" charset="0"/>
                        </a:rPr>
                        <a:t>No. Permintaan Bahan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dirty="0">
                        <a:solidFill>
                          <a:schemeClr val="tx1"/>
                        </a:solidFill>
                        <a:latin typeface="+mn-lt"/>
                        <a:ea typeface="Times New Roman"/>
                        <a:cs typeface="Calibri" pitchFamily="34" charset="0"/>
                      </a:endParaRPr>
                    </a:p>
                    <a:p>
                      <a:pPr algn="ctr">
                        <a:spcAft>
                          <a:spcPts val="0"/>
                        </a:spcAft>
                      </a:pPr>
                      <a:r>
                        <a:rPr lang="id-ID" sz="1200" b="1" dirty="0">
                          <a:solidFill>
                            <a:schemeClr val="tx1"/>
                          </a:solidFill>
                          <a:latin typeface="+mn-lt"/>
                          <a:ea typeface="Times New Roman"/>
                          <a:cs typeface="Calibri" pitchFamily="34" charset="0"/>
                        </a:rPr>
                        <a:t>Jumlah</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id-ID" sz="1200" b="1">
                          <a:solidFill>
                            <a:schemeClr val="tx1"/>
                          </a:solidFill>
                          <a:latin typeface="+mn-lt"/>
                          <a:ea typeface="Times New Roman"/>
                          <a:cs typeface="Calibri" pitchFamily="34" charset="0"/>
                        </a:rPr>
                        <a:t>No.</a:t>
                      </a:r>
                      <a:endParaRPr lang="en-US"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Kartu</a:t>
                      </a:r>
                      <a:endParaRPr lang="en-US"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Jam Kerja</a:t>
                      </a:r>
                      <a:endParaRPr lang="en-US"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id-ID" sz="1200" b="1">
                          <a:solidFill>
                            <a:schemeClr val="tx1"/>
                          </a:solidFill>
                          <a:latin typeface="+mn-lt"/>
                          <a:ea typeface="Times New Roman"/>
                          <a:cs typeface="Calibri" pitchFamily="34" charset="0"/>
                        </a:rPr>
                        <a:t>Jumlah</a:t>
                      </a:r>
                      <a:endParaRPr lang="en-US"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Jam</a:t>
                      </a:r>
                      <a:endParaRPr lang="en-US"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Kerja</a:t>
                      </a:r>
                      <a:endParaRPr lang="en-US"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Tarif</a:t>
                      </a:r>
                      <a:endParaRPr lang="en-US"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a:solidFill>
                          <a:schemeClr val="tx1"/>
                        </a:solidFill>
                        <a:latin typeface="+mn-lt"/>
                        <a:ea typeface="Times New Roman"/>
                        <a:cs typeface="Calibri" pitchFamily="34" charset="0"/>
                      </a:endParaRPr>
                    </a:p>
                    <a:p>
                      <a:pPr algn="ctr">
                        <a:spcAft>
                          <a:spcPts val="0"/>
                        </a:spcAft>
                      </a:pPr>
                      <a:r>
                        <a:rPr lang="id-ID" sz="1200" b="1">
                          <a:solidFill>
                            <a:schemeClr val="tx1"/>
                          </a:solidFill>
                          <a:latin typeface="+mn-lt"/>
                          <a:ea typeface="Times New Roman"/>
                          <a:cs typeface="Calibri" pitchFamily="34" charset="0"/>
                        </a:rPr>
                        <a:t>Jumlah</a:t>
                      </a:r>
                      <a:endParaRPr lang="en-US"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ctr">
                        <a:spcAft>
                          <a:spcPts val="0"/>
                        </a:spcAft>
                      </a:pPr>
                      <a:r>
                        <a:rPr lang="id-ID" sz="1200" b="1" dirty="0">
                          <a:solidFill>
                            <a:schemeClr val="tx1"/>
                          </a:solidFill>
                          <a:latin typeface="+mn-lt"/>
                          <a:ea typeface="Times New Roman"/>
                          <a:cs typeface="Calibri" pitchFamily="34" charset="0"/>
                        </a:rPr>
                        <a:t>Jumlah</a:t>
                      </a:r>
                      <a:endParaRPr lang="en-US" sz="1200" b="1" dirty="0">
                        <a:solidFill>
                          <a:schemeClr val="tx1"/>
                        </a:solidFill>
                        <a:latin typeface="+mn-lt"/>
                        <a:ea typeface="Times New Roman"/>
                        <a:cs typeface="Calibri" pitchFamily="34" charset="0"/>
                      </a:endParaRPr>
                    </a:p>
                    <a:p>
                      <a:pPr algn="ctr">
                        <a:spcAft>
                          <a:spcPts val="0"/>
                        </a:spcAft>
                      </a:pPr>
                      <a:r>
                        <a:rPr lang="id-ID" sz="1200" b="1" dirty="0" smtClean="0">
                          <a:solidFill>
                            <a:schemeClr val="tx1"/>
                          </a:solidFill>
                          <a:latin typeface="+mn-lt"/>
                          <a:ea typeface="Times New Roman"/>
                          <a:cs typeface="Calibri" pitchFamily="34" charset="0"/>
                        </a:rPr>
                        <a:t>JM</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algn="ctr">
                        <a:spcAft>
                          <a:spcPts val="0"/>
                        </a:spcAft>
                      </a:pP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r>
                        <a:rPr lang="id-ID" sz="1200" b="1" dirty="0" smtClean="0">
                          <a:solidFill>
                            <a:schemeClr val="tx1"/>
                          </a:solidFill>
                          <a:latin typeface="+mn-lt"/>
                          <a:ea typeface="Times New Roman"/>
                          <a:cs typeface="Calibri" pitchFamily="34" charset="0"/>
                        </a:rPr>
                        <a:t>Tarif:</a:t>
                      </a:r>
                      <a:r>
                        <a:rPr lang="id-ID" sz="1200" b="1" baseline="0" dirty="0" smtClean="0">
                          <a:solidFill>
                            <a:schemeClr val="tx1"/>
                          </a:solidFill>
                          <a:latin typeface="+mn-lt"/>
                          <a:ea typeface="Times New Roman"/>
                          <a:cs typeface="Calibri" pitchFamily="34" charset="0"/>
                        </a:rPr>
                        <a:t> </a:t>
                      </a:r>
                      <a:r>
                        <a:rPr lang="id-ID" sz="1200" b="1" dirty="0" smtClean="0">
                          <a:solidFill>
                            <a:schemeClr val="tx1"/>
                          </a:solidFill>
                          <a:latin typeface="+mn-lt"/>
                          <a:ea typeface="Times New Roman"/>
                          <a:cs typeface="Calibri" pitchFamily="34" charset="0"/>
                        </a:rPr>
                        <a:t>Rp500/</a:t>
                      </a:r>
                    </a:p>
                    <a:p>
                      <a:pPr algn="ctr">
                        <a:spcAft>
                          <a:spcPts val="0"/>
                        </a:spcAft>
                      </a:pPr>
                      <a:r>
                        <a:rPr lang="id-ID" sz="1200" b="1" dirty="0" smtClean="0">
                          <a:solidFill>
                            <a:schemeClr val="tx1"/>
                          </a:solidFill>
                          <a:latin typeface="+mn-lt"/>
                          <a:ea typeface="Times New Roman"/>
                          <a:cs typeface="Calibri" pitchFamily="34" charset="0"/>
                        </a:rPr>
                        <a:t>JM</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dirty="0">
                        <a:solidFill>
                          <a:schemeClr val="tx1"/>
                        </a:solidFill>
                        <a:latin typeface="+mn-lt"/>
                        <a:ea typeface="Times New Roman"/>
                        <a:cs typeface="Calibri" pitchFamily="34" charset="0"/>
                      </a:endParaRPr>
                    </a:p>
                    <a:p>
                      <a:pPr algn="ctr">
                        <a:spcAft>
                          <a:spcPts val="0"/>
                        </a:spcAft>
                      </a:pPr>
                      <a:r>
                        <a:rPr lang="id-ID" sz="1200" b="1" dirty="0">
                          <a:solidFill>
                            <a:schemeClr val="tx1"/>
                          </a:solidFill>
                          <a:latin typeface="+mn-lt"/>
                          <a:ea typeface="Times New Roman"/>
                          <a:cs typeface="Calibri" pitchFamily="34" charset="0"/>
                        </a:rPr>
                        <a:t>Jumlah</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a:txBody>
                    <a:bodyPr/>
                    <a:lstStyle/>
                    <a:p>
                      <a:pPr algn="ct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ct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a:txBody>
                    <a:bodyPr/>
                    <a:lstStyle/>
                    <a:p>
                      <a:pPr algn="just">
                        <a:spcAft>
                          <a:spcPts val="0"/>
                        </a:spcAft>
                      </a:pPr>
                      <a:r>
                        <a:rPr lang="id-ID" sz="1200" b="1" dirty="0">
                          <a:solidFill>
                            <a:schemeClr val="tx1"/>
                          </a:solidFill>
                          <a:latin typeface="+mn-lt"/>
                          <a:ea typeface="Times New Roman"/>
                          <a:cs typeface="Calibri" pitchFamily="34" charset="0"/>
                        </a:rPr>
                        <a:t>Total</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gridSpan="10">
                  <a:txBody>
                    <a:bodyPr/>
                    <a:lstStyle/>
                    <a:p>
                      <a:pPr algn="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10">
                  <a:txBody>
                    <a:bodyPr/>
                    <a:lstStyle/>
                    <a:p>
                      <a:pPr algn="ctr">
                        <a:spcAft>
                          <a:spcPts val="0"/>
                        </a:spcAft>
                      </a:pPr>
                      <a:r>
                        <a:rPr lang="id-ID" sz="1200" b="1" dirty="0">
                          <a:solidFill>
                            <a:schemeClr val="tx1"/>
                          </a:solidFill>
                          <a:latin typeface="+mn-lt"/>
                          <a:ea typeface="Times New Roman"/>
                          <a:cs typeface="Calibri" pitchFamily="34" charset="0"/>
                        </a:rPr>
                        <a:t>DEPARTEMEN PERAKITAN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2">
                  <a:txBody>
                    <a:bodyPr/>
                    <a:lstStyle/>
                    <a:p>
                      <a:pPr algn="ctr">
                        <a:spcAft>
                          <a:spcPts val="0"/>
                        </a:spcAft>
                      </a:pPr>
                      <a:r>
                        <a:rPr lang="id-ID" sz="1200" b="1" dirty="0">
                          <a:solidFill>
                            <a:schemeClr val="tx1"/>
                          </a:solidFill>
                          <a:latin typeface="+mn-lt"/>
                          <a:ea typeface="Times New Roman"/>
                          <a:cs typeface="Calibri" pitchFamily="34" charset="0"/>
                        </a:rPr>
                        <a:t>Bahan Baku</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gridSpan="4">
                  <a:txBody>
                    <a:bodyPr/>
                    <a:lstStyle/>
                    <a:p>
                      <a:pPr algn="ctr">
                        <a:spcAft>
                          <a:spcPts val="0"/>
                        </a:spcAft>
                      </a:pPr>
                      <a:r>
                        <a:rPr lang="id-ID" sz="1200" b="1">
                          <a:solidFill>
                            <a:schemeClr val="tx1"/>
                          </a:solidFill>
                          <a:latin typeface="+mn-lt"/>
                          <a:ea typeface="Times New Roman"/>
                          <a:cs typeface="Calibri" pitchFamily="34" charset="0"/>
                        </a:rPr>
                        <a:t>Tenaga Kerja Langsung</a:t>
                      </a:r>
                      <a:endParaRPr lang="en-US"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a:spcAft>
                          <a:spcPts val="0"/>
                        </a:spcAft>
                      </a:pPr>
                      <a:r>
                        <a:rPr lang="id-ID" sz="1200" b="1" dirty="0">
                          <a:solidFill>
                            <a:schemeClr val="tx1"/>
                          </a:solidFill>
                          <a:latin typeface="+mn-lt"/>
                          <a:ea typeface="Times New Roman"/>
                          <a:cs typeface="Calibri" pitchFamily="34" charset="0"/>
                        </a:rPr>
                        <a:t>BOP Dibebankan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r>
                        <a:rPr lang="id-ID" sz="1200" b="1" dirty="0" smtClean="0">
                          <a:solidFill>
                            <a:schemeClr val="tx1"/>
                          </a:solidFill>
                          <a:latin typeface="+mn-lt"/>
                          <a:ea typeface="Times New Roman"/>
                          <a:cs typeface="Calibri" pitchFamily="34" charset="0"/>
                        </a:rPr>
                        <a:t>Jumlah JKL</a:t>
                      </a: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just">
                        <a:spcAft>
                          <a:spcPts val="0"/>
                        </a:spcAft>
                      </a:pPr>
                      <a:r>
                        <a:rPr lang="id-ID" sz="1200" b="1" dirty="0" smtClean="0">
                          <a:solidFill>
                            <a:schemeClr val="tx1"/>
                          </a:solidFill>
                          <a:latin typeface="+mn-lt"/>
                          <a:ea typeface="Times New Roman"/>
                          <a:cs typeface="Calibri" pitchFamily="34" charset="0"/>
                        </a:rPr>
                        <a:t>Tarif: Rp1.000/JKL</a:t>
                      </a: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a:txBody>
                    <a:bodyPr/>
                    <a:lstStyle/>
                    <a:p>
                      <a:pPr algn="just">
                        <a:spcAft>
                          <a:spcPts val="0"/>
                        </a:spcAft>
                      </a:pPr>
                      <a:r>
                        <a:rPr lang="id-ID" sz="1200" b="1" dirty="0">
                          <a:solidFill>
                            <a:schemeClr val="tx1"/>
                          </a:solidFill>
                          <a:latin typeface="+mn-lt"/>
                          <a:ea typeface="Times New Roman"/>
                          <a:cs typeface="Calibri" pitchFamily="34" charset="0"/>
                        </a:rPr>
                        <a:t>Total</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gridSpan="10">
                  <a:txBody>
                    <a:bodyPr/>
                    <a:lstStyle/>
                    <a:p>
                      <a:pPr algn="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10">
                  <a:txBody>
                    <a:bodyPr/>
                    <a:lstStyle/>
                    <a:p>
                      <a:pPr algn="ctr">
                        <a:spcAft>
                          <a:spcPts val="0"/>
                        </a:spcAft>
                      </a:pPr>
                      <a:r>
                        <a:rPr lang="id-ID" sz="1200" b="1" dirty="0">
                          <a:solidFill>
                            <a:schemeClr val="tx1"/>
                          </a:solidFill>
                          <a:latin typeface="+mn-lt"/>
                          <a:ea typeface="Times New Roman"/>
                          <a:cs typeface="Calibri" pitchFamily="34" charset="0"/>
                        </a:rPr>
                        <a:t>DEPARTEMEN PENYELESAIAN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gridSpan="2">
                  <a:txBody>
                    <a:bodyPr/>
                    <a:lstStyle/>
                    <a:p>
                      <a:pPr algn="ctr">
                        <a:spcAft>
                          <a:spcPts val="0"/>
                        </a:spcAft>
                      </a:pPr>
                      <a:r>
                        <a:rPr lang="id-ID" sz="1200" b="1" dirty="0">
                          <a:solidFill>
                            <a:schemeClr val="tx1"/>
                          </a:solidFill>
                          <a:latin typeface="+mn-lt"/>
                          <a:ea typeface="Times New Roman"/>
                          <a:cs typeface="Calibri" pitchFamily="34" charset="0"/>
                        </a:rPr>
                        <a:t>Bahan Baku</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gridSpan="4">
                  <a:txBody>
                    <a:bodyPr/>
                    <a:lstStyle/>
                    <a:p>
                      <a:pPr algn="ctr">
                        <a:spcAft>
                          <a:spcPts val="0"/>
                        </a:spcAft>
                      </a:pPr>
                      <a:r>
                        <a:rPr lang="id-ID" sz="1200" b="1" dirty="0">
                          <a:solidFill>
                            <a:schemeClr val="tx1"/>
                          </a:solidFill>
                          <a:latin typeface="+mn-lt"/>
                          <a:ea typeface="Times New Roman"/>
                          <a:cs typeface="Calibri" pitchFamily="34" charset="0"/>
                        </a:rPr>
                        <a:t>Tenaga Kerja Langsung</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4">
                  <a:txBody>
                    <a:bodyPr/>
                    <a:lstStyle/>
                    <a:p>
                      <a:pPr algn="ctr">
                        <a:spcAft>
                          <a:spcPts val="0"/>
                        </a:spcAft>
                      </a:pPr>
                      <a:r>
                        <a:rPr lang="id-ID" sz="1200" b="1" dirty="0">
                          <a:solidFill>
                            <a:schemeClr val="tx1"/>
                          </a:solidFill>
                          <a:latin typeface="+mn-lt"/>
                          <a:ea typeface="Times New Roman"/>
                          <a:cs typeface="Calibri" pitchFamily="34" charset="0"/>
                        </a:rPr>
                        <a:t>BOP Dibebankan</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119529">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just">
                        <a:spcAft>
                          <a:spcPts val="0"/>
                        </a:spcAft>
                      </a:pPr>
                      <a:r>
                        <a:rPr lang="id-ID" sz="1200" b="1" dirty="0" smtClean="0">
                          <a:solidFill>
                            <a:schemeClr val="tx1"/>
                          </a:solidFill>
                          <a:latin typeface="+mn-lt"/>
                          <a:ea typeface="Times New Roman"/>
                          <a:cs typeface="Calibri" pitchFamily="34" charset="0"/>
                        </a:rPr>
                        <a:t>Jumlah</a:t>
                      </a:r>
                      <a:r>
                        <a:rPr lang="id-ID" sz="1200" b="1" baseline="0" dirty="0" smtClean="0">
                          <a:solidFill>
                            <a:schemeClr val="tx1"/>
                          </a:solidFill>
                          <a:latin typeface="+mn-lt"/>
                          <a:ea typeface="Times New Roman"/>
                          <a:cs typeface="Calibri" pitchFamily="34" charset="0"/>
                        </a:rPr>
                        <a:t> </a:t>
                      </a:r>
                      <a:r>
                        <a:rPr lang="id-ID" sz="1200" b="1" dirty="0" smtClean="0">
                          <a:solidFill>
                            <a:schemeClr val="tx1"/>
                          </a:solidFill>
                          <a:latin typeface="+mn-lt"/>
                          <a:ea typeface="Times New Roman"/>
                          <a:cs typeface="Calibri" pitchFamily="34" charset="0"/>
                        </a:rPr>
                        <a:t>JM</a:t>
                      </a: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a:txBody>
                    <a:bodyPr/>
                    <a:lstStyle/>
                    <a:p>
                      <a:pPr algn="just">
                        <a:spcAft>
                          <a:spcPts val="0"/>
                        </a:spcAft>
                      </a:pPr>
                      <a:r>
                        <a:rPr lang="id-ID" sz="1200" b="1" dirty="0" smtClean="0">
                          <a:solidFill>
                            <a:schemeClr val="tx1"/>
                          </a:solidFill>
                          <a:latin typeface="+mn-lt"/>
                          <a:ea typeface="Times New Roman"/>
                          <a:cs typeface="Calibri" pitchFamily="34" charset="0"/>
                        </a:rPr>
                        <a:t>Tarif: Rp 400/JM</a:t>
                      </a: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dirty="0"/>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a:txBody>
                    <a:bodyPr/>
                    <a:lstStyle/>
                    <a:p>
                      <a:pPr algn="just">
                        <a:spcAft>
                          <a:spcPts val="0"/>
                        </a:spcAft>
                      </a:pPr>
                      <a:r>
                        <a:rPr lang="id-ID" sz="1200" b="1" dirty="0">
                          <a:solidFill>
                            <a:schemeClr val="tx1"/>
                          </a:solidFill>
                          <a:latin typeface="+mn-lt"/>
                          <a:ea typeface="Times New Roman"/>
                          <a:cs typeface="Calibri" pitchFamily="34" charset="0"/>
                        </a:rPr>
                        <a:t>Total</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a:txBody>
                    <a:bodyPr/>
                    <a:lstStyle/>
                    <a:p>
                      <a:pPr algn="just">
                        <a:spcAft>
                          <a:spcPts val="0"/>
                        </a:spcAft>
                      </a:pPr>
                      <a:endParaRPr lang="id-ID" sz="1200" b="1">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19529">
                <a:tc>
                  <a:txBody>
                    <a:bodyPr/>
                    <a:lstStyle/>
                    <a:p>
                      <a:pPr algn="just">
                        <a:spcAft>
                          <a:spcPts val="0"/>
                        </a:spcAft>
                      </a:pPr>
                      <a:r>
                        <a:rPr lang="id-ID" sz="1200" b="1" dirty="0">
                          <a:solidFill>
                            <a:schemeClr val="tx1"/>
                          </a:solidFill>
                          <a:latin typeface="+mn-lt"/>
                          <a:ea typeface="Times New Roman"/>
                          <a:cs typeface="Calibri" pitchFamily="34" charset="0"/>
                        </a:rPr>
                        <a:t>Grand Total</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gridSpan="2">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a:txBody>
                    <a:bodyPr/>
                    <a:lstStyle/>
                    <a:p>
                      <a:pPr algn="just">
                        <a:spcAft>
                          <a:spcPts val="0"/>
                        </a:spcAft>
                      </a:pPr>
                      <a:endParaRPr lang="id-ID"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endParaRPr lang="en-US"/>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836706">
                <a:tc gridSpan="10">
                  <a:txBody>
                    <a:bodyPr/>
                    <a:lstStyle/>
                    <a:p>
                      <a:pPr algn="just">
                        <a:spcAft>
                          <a:spcPts val="0"/>
                        </a:spcAft>
                      </a:pPr>
                      <a:endParaRPr lang="id-ID"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Ikhtisar Biaya:</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Bahan Baku                  Rp…………….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Tenaga Kerja                     …………….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Overhead Pabrik          </a:t>
                      </a:r>
                      <a:r>
                        <a:rPr lang="id-ID" sz="1200" b="1" u="sng" dirty="0">
                          <a:solidFill>
                            <a:schemeClr val="tx1"/>
                          </a:solidFill>
                          <a:latin typeface="+mn-lt"/>
                          <a:ea typeface="Times New Roman"/>
                          <a:cs typeface="Calibri" pitchFamily="34" charset="0"/>
                        </a:rPr>
                        <a:t>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Total Biaya Produksi  </a:t>
                      </a:r>
                      <a:r>
                        <a:rPr lang="id-ID" sz="1200" b="1" u="sng" dirty="0">
                          <a:solidFill>
                            <a:schemeClr val="tx1"/>
                          </a:solidFill>
                          <a:latin typeface="+mn-lt"/>
                          <a:ea typeface="Times New Roman"/>
                          <a:cs typeface="Calibri" pitchFamily="34" charset="0"/>
                        </a:rPr>
                        <a:t> Rp ……………</a:t>
                      </a:r>
                      <a:endParaRPr lang="en-US" sz="1200" b="1" dirty="0">
                        <a:solidFill>
                          <a:schemeClr val="tx1"/>
                        </a:solidFill>
                        <a:latin typeface="+mn-lt"/>
                        <a:ea typeface="Times New Roman"/>
                        <a:cs typeface="Calibri" pitchFamily="34" charset="0"/>
                      </a:endParaRPr>
                    </a:p>
                    <a:p>
                      <a:pPr algn="just">
                        <a:spcAft>
                          <a:spcPts val="0"/>
                        </a:spcAft>
                      </a:pPr>
                      <a:r>
                        <a:rPr lang="id-ID" sz="1200" b="1" dirty="0">
                          <a:solidFill>
                            <a:schemeClr val="tx1"/>
                          </a:solidFill>
                          <a:latin typeface="+mn-lt"/>
                          <a:ea typeface="Times New Roman"/>
                          <a:cs typeface="Calibri" pitchFamily="34" charset="0"/>
                        </a:rPr>
                        <a:t>Harga pokok per unit  </a:t>
                      </a:r>
                      <a:r>
                        <a:rPr lang="id-ID" sz="1200" b="1" u="sng" dirty="0">
                          <a:solidFill>
                            <a:schemeClr val="tx1"/>
                          </a:solidFill>
                          <a:latin typeface="+mn-lt"/>
                          <a:ea typeface="Times New Roman"/>
                          <a:cs typeface="Calibri" pitchFamily="34" charset="0"/>
                        </a:rPr>
                        <a:t> Rp ……………</a:t>
                      </a:r>
                      <a:endParaRPr lang="en-US" sz="1200" b="1" dirty="0">
                        <a:solidFill>
                          <a:schemeClr val="tx1"/>
                        </a:solidFill>
                        <a:latin typeface="+mn-lt"/>
                        <a:ea typeface="Times New Roman"/>
                        <a:cs typeface="Calibri" pitchFamily="34" charset="0"/>
                      </a:endParaRPr>
                    </a:p>
                  </a:txBody>
                  <a:tcPr marL="53788" marR="537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7467600" cy="639762"/>
          </a:xfrm>
        </p:spPr>
        <p:txBody>
          <a:bodyPr/>
          <a:lstStyle/>
          <a:p>
            <a:pPr eaLnBrk="1" hangingPunct="1"/>
            <a:r>
              <a:rPr lang="id-ID" sz="2800" b="1" dirty="0" smtClean="0">
                <a:latin typeface="+mj-lt"/>
                <a:cs typeface="Calibri" pitchFamily="34" charset="0"/>
              </a:rPr>
              <a:t>Contoh 2 – PT Tas Yogya Eksklusif</a:t>
            </a:r>
            <a:endParaRPr lang="en-US" sz="2800" b="1" dirty="0" smtClean="0">
              <a:latin typeface="+mj-lt"/>
              <a:cs typeface="Calibri" pitchFamily="34" charset="0"/>
            </a:endParaRPr>
          </a:p>
        </p:txBody>
      </p:sp>
      <p:sp>
        <p:nvSpPr>
          <p:cNvPr id="3" name="Content Placeholder 2"/>
          <p:cNvSpPr>
            <a:spLocks noGrp="1"/>
          </p:cNvSpPr>
          <p:nvPr>
            <p:ph idx="1"/>
          </p:nvPr>
        </p:nvSpPr>
        <p:spPr>
          <a:xfrm>
            <a:off x="357158" y="2000240"/>
            <a:ext cx="8534400" cy="4525963"/>
          </a:xfrm>
          <a:solidFill>
            <a:schemeClr val="accent4">
              <a:lumMod val="20000"/>
              <a:lumOff val="80000"/>
            </a:schemeClr>
          </a:solidFill>
        </p:spPr>
        <p:txBody>
          <a:bodyPr>
            <a:normAutofit fontScale="92500"/>
          </a:bodyPr>
          <a:lstStyle/>
          <a:p>
            <a:pPr marL="609600" indent="-609600" eaLnBrk="1" hangingPunct="1">
              <a:lnSpc>
                <a:spcPct val="80000"/>
              </a:lnSpc>
              <a:buFont typeface="Wingdings 2" pitchFamily="18" charset="2"/>
              <a:buNone/>
              <a:defRPr/>
            </a:pPr>
            <a:r>
              <a:rPr lang="en-GB" sz="3200" dirty="0" smtClean="0">
                <a:latin typeface="+mj-lt"/>
              </a:rPr>
              <a:t>1. </a:t>
            </a:r>
            <a:r>
              <a:rPr lang="en-GB" sz="2800" dirty="0" err="1" smtClean="0">
                <a:latin typeface="+mj-lt"/>
                <a:cs typeface="Calibri" pitchFamily="34" charset="0"/>
              </a:rPr>
              <a:t>Mencatat</a:t>
            </a:r>
            <a:r>
              <a:rPr lang="en-GB" sz="2800" dirty="0" smtClean="0">
                <a:latin typeface="+mj-lt"/>
                <a:cs typeface="Calibri" pitchFamily="34" charset="0"/>
              </a:rPr>
              <a:t> </a:t>
            </a:r>
            <a:r>
              <a:rPr lang="en-GB" sz="2800" dirty="0" err="1" smtClean="0">
                <a:latin typeface="+mj-lt"/>
                <a:cs typeface="Calibri" pitchFamily="34" charset="0"/>
              </a:rPr>
              <a:t>pemakaian</a:t>
            </a:r>
            <a:r>
              <a:rPr lang="en-GB" sz="2800" dirty="0" smtClean="0">
                <a:latin typeface="+mj-lt"/>
                <a:cs typeface="Calibri" pitchFamily="34" charset="0"/>
              </a:rPr>
              <a:t> </a:t>
            </a:r>
            <a:r>
              <a:rPr lang="en-GB" sz="2800" dirty="0" err="1" smtClean="0">
                <a:latin typeface="+mj-lt"/>
                <a:cs typeface="Calibri" pitchFamily="34" charset="0"/>
              </a:rPr>
              <a:t>biaya</a:t>
            </a:r>
            <a:r>
              <a:rPr lang="en-GB" sz="2800" dirty="0" smtClean="0">
                <a:latin typeface="+mj-lt"/>
                <a:cs typeface="Calibri" pitchFamily="34" charset="0"/>
              </a:rPr>
              <a:t> </a:t>
            </a:r>
            <a:r>
              <a:rPr lang="en-GB" sz="2800" dirty="0" err="1" smtClean="0">
                <a:latin typeface="+mj-lt"/>
                <a:cs typeface="Calibri" pitchFamily="34" charset="0"/>
              </a:rPr>
              <a:t>bahan</a:t>
            </a:r>
            <a:r>
              <a:rPr lang="en-GB" sz="2800" dirty="0" smtClean="0">
                <a:latin typeface="+mj-lt"/>
                <a:cs typeface="Calibri" pitchFamily="34" charset="0"/>
              </a:rPr>
              <a:t> </a:t>
            </a:r>
            <a:r>
              <a:rPr lang="en-GB" sz="2800" dirty="0" err="1" smtClean="0">
                <a:latin typeface="+mj-lt"/>
                <a:cs typeface="Calibri" pitchFamily="34" charset="0"/>
              </a:rPr>
              <a:t>baku</a:t>
            </a:r>
            <a:r>
              <a:rPr lang="en-GB" sz="2800" dirty="0" smtClean="0">
                <a:latin typeface="+mj-lt"/>
                <a:cs typeface="Calibri" pitchFamily="34" charset="0"/>
              </a:rPr>
              <a:t> </a:t>
            </a:r>
            <a:r>
              <a:rPr lang="en-GB" sz="2800" dirty="0" err="1" smtClean="0">
                <a:latin typeface="+mj-lt"/>
                <a:cs typeface="Calibri" pitchFamily="34" charset="0"/>
              </a:rPr>
              <a:t>langsung</a:t>
            </a:r>
            <a:r>
              <a:rPr lang="en-GB" sz="2800" dirty="0" smtClean="0">
                <a:latin typeface="+mj-lt"/>
                <a:cs typeface="Calibri" pitchFamily="34" charset="0"/>
              </a:rPr>
              <a:t> </a:t>
            </a:r>
            <a:r>
              <a:rPr lang="en-GB" sz="2800" dirty="0" err="1" smtClean="0">
                <a:latin typeface="+mj-lt"/>
                <a:cs typeface="Calibri" pitchFamily="34" charset="0"/>
              </a:rPr>
              <a:t>untuk</a:t>
            </a:r>
            <a:r>
              <a:rPr lang="en-GB" sz="2800" dirty="0" smtClean="0">
                <a:latin typeface="+mj-lt"/>
                <a:cs typeface="Calibri" pitchFamily="34" charset="0"/>
              </a:rPr>
              <a:t> </a:t>
            </a:r>
            <a:r>
              <a:rPr lang="en-GB" sz="2800" dirty="0" err="1" smtClean="0">
                <a:latin typeface="+mj-lt"/>
                <a:cs typeface="Calibri" pitchFamily="34" charset="0"/>
              </a:rPr>
              <a:t>setiap</a:t>
            </a:r>
            <a:r>
              <a:rPr lang="en-GB" sz="2800" dirty="0" smtClean="0">
                <a:latin typeface="+mj-lt"/>
                <a:cs typeface="Calibri" pitchFamily="34" charset="0"/>
              </a:rPr>
              <a:t> </a:t>
            </a:r>
            <a:r>
              <a:rPr lang="en-GB" sz="2800" dirty="0" err="1" smtClean="0">
                <a:latin typeface="+mj-lt"/>
                <a:cs typeface="Calibri" pitchFamily="34" charset="0"/>
              </a:rPr>
              <a:t>departemen</a:t>
            </a:r>
            <a:endParaRPr lang="en-GB" sz="2800" i="1" dirty="0" smtClean="0">
              <a:latin typeface="+mj-lt"/>
              <a:cs typeface="Calibri" pitchFamily="34" charset="0"/>
            </a:endParaRPr>
          </a:p>
          <a:p>
            <a:pPr marL="609600" indent="-609600" eaLnBrk="1" hangingPunct="1">
              <a:lnSpc>
                <a:spcPct val="80000"/>
              </a:lnSpc>
              <a:buFont typeface="Wingdings" pitchFamily="2" charset="2"/>
              <a:buNone/>
              <a:defRPr/>
            </a:pPr>
            <a:r>
              <a:rPr lang="en-GB" sz="28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Pembuatan</a:t>
            </a:r>
            <a:r>
              <a:rPr lang="en-GB" sz="2400" i="1" dirty="0" smtClean="0">
                <a:latin typeface="+mj-lt"/>
                <a:cs typeface="Calibri" pitchFamily="34" charset="0"/>
              </a:rPr>
              <a:t> </a:t>
            </a:r>
            <a:r>
              <a:rPr lang="en-GB" sz="2400" i="1" dirty="0" err="1" smtClean="0">
                <a:latin typeface="+mj-lt"/>
                <a:cs typeface="Calibri" pitchFamily="34" charset="0"/>
              </a:rPr>
              <a:t>Pola</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16.000.000</a:t>
            </a: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Penjahitan</a:t>
            </a:r>
            <a:r>
              <a:rPr lang="id-ID" sz="2400" i="1" dirty="0" smtClean="0">
                <a:latin typeface="+mj-lt"/>
                <a:cs typeface="Calibri" pitchFamily="34" charset="0"/>
              </a:rPr>
              <a:t>            </a:t>
            </a:r>
            <a:r>
              <a:rPr lang="en-GB" sz="2400" i="1" dirty="0" smtClean="0">
                <a:latin typeface="+mj-lt"/>
                <a:cs typeface="Calibri" pitchFamily="34" charset="0"/>
              </a:rPr>
              <a:t>   6.000.000</a:t>
            </a: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BB </a:t>
            </a:r>
            <a:r>
              <a:rPr lang="en-GB" sz="2400" i="1" dirty="0" err="1" smtClean="0">
                <a:latin typeface="+mj-lt"/>
                <a:cs typeface="Calibri" pitchFamily="34" charset="0"/>
              </a:rPr>
              <a:t>Langsung</a:t>
            </a:r>
            <a:r>
              <a:rPr lang="id-ID" sz="2400" i="1" dirty="0" smtClean="0">
                <a:latin typeface="+mj-lt"/>
                <a:cs typeface="Calibri" pitchFamily="34" charset="0"/>
              </a:rPr>
              <a:t>   </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  22.000.000</a:t>
            </a:r>
            <a:endParaRPr lang="id-ID" sz="2400" i="1" dirty="0" smtClean="0">
              <a:latin typeface="+mj-lt"/>
              <a:cs typeface="Calibri" pitchFamily="34" charset="0"/>
            </a:endParaRPr>
          </a:p>
          <a:p>
            <a:pPr marL="609600" indent="-609600" eaLnBrk="1" hangingPunct="1">
              <a:lnSpc>
                <a:spcPct val="80000"/>
              </a:lnSpc>
              <a:buFont typeface="Wingdings" pitchFamily="2" charset="2"/>
              <a:buNone/>
              <a:defRPr/>
            </a:pPr>
            <a:endParaRPr lang="id-ID" sz="2400" i="1" dirty="0" smtClean="0">
              <a:latin typeface="+mj-lt"/>
              <a:cs typeface="Calibri" pitchFamily="34" charset="0"/>
            </a:endParaRPr>
          </a:p>
          <a:p>
            <a:pPr marL="609600" indent="-609600" eaLnBrk="1" hangingPunct="1">
              <a:lnSpc>
                <a:spcPct val="80000"/>
              </a:lnSpc>
              <a:buFont typeface="Wingdings 2" pitchFamily="18" charset="2"/>
              <a:buNone/>
              <a:defRPr/>
            </a:pPr>
            <a:r>
              <a:rPr lang="id-ID" sz="2800" dirty="0" smtClean="0">
                <a:latin typeface="+mj-lt"/>
                <a:cs typeface="Calibri" pitchFamily="34" charset="0"/>
              </a:rPr>
              <a:t>2. </a:t>
            </a:r>
            <a:r>
              <a:rPr lang="en-GB" sz="2800" dirty="0" err="1" smtClean="0">
                <a:latin typeface="+mj-lt"/>
                <a:cs typeface="Calibri" pitchFamily="34" charset="0"/>
              </a:rPr>
              <a:t>Memcatat</a:t>
            </a:r>
            <a:r>
              <a:rPr lang="en-GB" sz="2800" dirty="0" smtClean="0">
                <a:latin typeface="+mj-lt"/>
                <a:cs typeface="Calibri" pitchFamily="34" charset="0"/>
              </a:rPr>
              <a:t> </a:t>
            </a:r>
            <a:r>
              <a:rPr lang="en-GB" sz="2800" dirty="0" err="1" smtClean="0">
                <a:latin typeface="+mj-lt"/>
                <a:cs typeface="Calibri" pitchFamily="34" charset="0"/>
              </a:rPr>
              <a:t>pembebanan</a:t>
            </a:r>
            <a:r>
              <a:rPr lang="en-GB" sz="2800" dirty="0" smtClean="0">
                <a:latin typeface="+mj-lt"/>
                <a:cs typeface="Calibri" pitchFamily="34" charset="0"/>
              </a:rPr>
              <a:t> </a:t>
            </a:r>
            <a:r>
              <a:rPr lang="en-GB" sz="2800" dirty="0" err="1" smtClean="0">
                <a:latin typeface="+mj-lt"/>
                <a:cs typeface="Calibri" pitchFamily="34" charset="0"/>
              </a:rPr>
              <a:t>biaya</a:t>
            </a:r>
            <a:r>
              <a:rPr lang="en-GB" sz="2800" dirty="0" smtClean="0">
                <a:latin typeface="+mj-lt"/>
                <a:cs typeface="Calibri" pitchFamily="34" charset="0"/>
              </a:rPr>
              <a:t> </a:t>
            </a:r>
            <a:r>
              <a:rPr lang="en-GB" sz="2800" dirty="0" err="1" smtClean="0">
                <a:latin typeface="+mj-lt"/>
                <a:cs typeface="Calibri" pitchFamily="34" charset="0"/>
              </a:rPr>
              <a:t>tenaga</a:t>
            </a:r>
            <a:r>
              <a:rPr lang="en-GB" sz="2800" dirty="0" smtClean="0">
                <a:latin typeface="+mj-lt"/>
                <a:cs typeface="Calibri" pitchFamily="34" charset="0"/>
              </a:rPr>
              <a:t> </a:t>
            </a:r>
            <a:r>
              <a:rPr lang="en-GB" sz="2800" dirty="0" err="1" smtClean="0">
                <a:latin typeface="+mj-lt"/>
                <a:cs typeface="Calibri" pitchFamily="34" charset="0"/>
              </a:rPr>
              <a:t>kerja</a:t>
            </a:r>
            <a:r>
              <a:rPr lang="en-GB" sz="2800" dirty="0" smtClean="0">
                <a:latin typeface="+mj-lt"/>
                <a:cs typeface="Calibri" pitchFamily="34" charset="0"/>
              </a:rPr>
              <a:t> </a:t>
            </a:r>
            <a:r>
              <a:rPr lang="en-GB" sz="2800" dirty="0" err="1" smtClean="0">
                <a:latin typeface="+mj-lt"/>
                <a:cs typeface="Calibri" pitchFamily="34" charset="0"/>
              </a:rPr>
              <a:t>langsung</a:t>
            </a:r>
            <a:r>
              <a:rPr lang="en-GB" sz="2800" dirty="0" smtClean="0">
                <a:latin typeface="+mj-lt"/>
                <a:cs typeface="Calibri" pitchFamily="34" charset="0"/>
              </a:rPr>
              <a:t> </a:t>
            </a:r>
            <a:r>
              <a:rPr lang="en-GB" sz="2800" dirty="0" err="1" smtClean="0">
                <a:latin typeface="+mj-lt"/>
                <a:cs typeface="Calibri" pitchFamily="34" charset="0"/>
              </a:rPr>
              <a:t>ke</a:t>
            </a:r>
            <a:r>
              <a:rPr lang="en-GB" sz="2800" dirty="0" smtClean="0">
                <a:latin typeface="+mj-lt"/>
                <a:cs typeface="Calibri" pitchFamily="34" charset="0"/>
              </a:rPr>
              <a:t> </a:t>
            </a:r>
            <a:r>
              <a:rPr lang="en-GB" sz="2800" dirty="0" err="1" smtClean="0">
                <a:latin typeface="+mj-lt"/>
                <a:cs typeface="Calibri" pitchFamily="34" charset="0"/>
              </a:rPr>
              <a:t>pesanan</a:t>
            </a:r>
            <a:endParaRPr lang="en-GB" sz="2800" i="1" dirty="0" smtClean="0">
              <a:latin typeface="+mj-lt"/>
              <a:cs typeface="Calibri" pitchFamily="34" charset="0"/>
            </a:endParaRP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Pembuatan</a:t>
            </a:r>
            <a:r>
              <a:rPr lang="en-GB" sz="2400" i="1" dirty="0" smtClean="0">
                <a:latin typeface="+mj-lt"/>
                <a:cs typeface="Calibri" pitchFamily="34" charset="0"/>
              </a:rPr>
              <a:t> </a:t>
            </a:r>
            <a:r>
              <a:rPr lang="en-GB" sz="2400" i="1" dirty="0" err="1" smtClean="0">
                <a:latin typeface="+mj-lt"/>
                <a:cs typeface="Calibri" pitchFamily="34" charset="0"/>
              </a:rPr>
              <a:t>Pola</a:t>
            </a:r>
            <a:r>
              <a:rPr lang="en-GB" sz="2400" i="1" dirty="0" smtClean="0">
                <a:latin typeface="+mj-lt"/>
                <a:cs typeface="Calibri" pitchFamily="34" charset="0"/>
              </a:rPr>
              <a:t>… 10.000.000</a:t>
            </a: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Pengguntingan</a:t>
            </a:r>
            <a:r>
              <a:rPr lang="en-GB" sz="2400" i="1" dirty="0" smtClean="0">
                <a:latin typeface="+mj-lt"/>
                <a:cs typeface="Calibri" pitchFamily="34" charset="0"/>
              </a:rPr>
              <a:t>…...   8.000.000</a:t>
            </a: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Penjahitan</a:t>
            </a:r>
            <a:r>
              <a:rPr lang="en-GB" sz="2400" i="1" dirty="0" smtClean="0">
                <a:latin typeface="+mj-lt"/>
                <a:cs typeface="Calibri" pitchFamily="34" charset="0"/>
              </a:rPr>
              <a:t>………..   6.000.000</a:t>
            </a:r>
          </a:p>
          <a:p>
            <a:pPr marL="609600" indent="-609600" eaLnBrk="1" hangingPunct="1">
              <a:lnSpc>
                <a:spcPct val="80000"/>
              </a:lnSpc>
              <a:buFont typeface="Wingdings" pitchFamily="2" charset="2"/>
              <a:buNone/>
              <a:defRPr/>
            </a:pPr>
            <a:r>
              <a:rPr lang="en-GB" sz="2400" i="1" dirty="0" smtClean="0">
                <a:latin typeface="+mj-lt"/>
                <a:cs typeface="Calibri" pitchFamily="34" charset="0"/>
              </a:rPr>
              <a:t>	</a:t>
            </a:r>
            <a:r>
              <a:rPr lang="en-GB" sz="2400" i="1" dirty="0" err="1" smtClean="0">
                <a:latin typeface="+mj-lt"/>
                <a:cs typeface="Calibri" pitchFamily="34" charset="0"/>
              </a:rPr>
              <a:t>Biaya</a:t>
            </a:r>
            <a:r>
              <a:rPr lang="en-GB" sz="2400" i="1" dirty="0" smtClean="0">
                <a:latin typeface="+mj-lt"/>
                <a:cs typeface="Calibri" pitchFamily="34" charset="0"/>
              </a:rPr>
              <a:t> </a:t>
            </a:r>
            <a:r>
              <a:rPr lang="en-GB" sz="2400" i="1" dirty="0" err="1" smtClean="0">
                <a:latin typeface="+mj-lt"/>
                <a:cs typeface="Calibri" pitchFamily="34" charset="0"/>
              </a:rPr>
              <a:t>Gaji</a:t>
            </a:r>
            <a:r>
              <a:rPr lang="en-GB" sz="2400" i="1" dirty="0" smtClean="0">
                <a:latin typeface="+mj-lt"/>
                <a:cs typeface="Calibri" pitchFamily="34" charset="0"/>
              </a:rPr>
              <a:t> </a:t>
            </a:r>
            <a:r>
              <a:rPr lang="en-GB" sz="2400" i="1" dirty="0" err="1" smtClean="0">
                <a:latin typeface="+mj-lt"/>
                <a:cs typeface="Calibri" pitchFamily="34" charset="0"/>
              </a:rPr>
              <a:t>dan</a:t>
            </a:r>
            <a:r>
              <a:rPr lang="en-GB" sz="2400" i="1" dirty="0" smtClean="0">
                <a:latin typeface="+mj-lt"/>
                <a:cs typeface="Calibri" pitchFamily="34" charset="0"/>
              </a:rPr>
              <a:t> </a:t>
            </a:r>
            <a:r>
              <a:rPr lang="en-GB" sz="2400" i="1" dirty="0" err="1" smtClean="0">
                <a:latin typeface="+mj-lt"/>
                <a:cs typeface="Calibri" pitchFamily="34" charset="0"/>
              </a:rPr>
              <a:t>Upah</a:t>
            </a:r>
            <a:r>
              <a:rPr lang="en-GB" sz="2400" i="1" dirty="0" smtClean="0">
                <a:latin typeface="+mj-lt"/>
                <a:cs typeface="Calibri" pitchFamily="34" charset="0"/>
              </a:rPr>
              <a:t>……………………		       24.000.000</a:t>
            </a:r>
            <a:endParaRPr lang="en-US" sz="2400" dirty="0">
              <a:latin typeface="+mj-lt"/>
              <a:cs typeface="Calibri" pitchFamily="34" charset="0"/>
            </a:endParaRPr>
          </a:p>
        </p:txBody>
      </p:sp>
      <p:sp>
        <p:nvSpPr>
          <p:cNvPr id="4" name="TextBox 3"/>
          <p:cNvSpPr txBox="1"/>
          <p:nvPr/>
        </p:nvSpPr>
        <p:spPr>
          <a:xfrm>
            <a:off x="428596" y="1500174"/>
            <a:ext cx="4214842" cy="523220"/>
          </a:xfrm>
          <a:prstGeom prst="rect">
            <a:avLst/>
          </a:prstGeom>
          <a:noFill/>
        </p:spPr>
        <p:txBody>
          <a:bodyPr wrap="square" rtlCol="0">
            <a:spAutoFit/>
          </a:bodyPr>
          <a:lstStyle/>
          <a:p>
            <a:r>
              <a:rPr lang="id-ID" sz="2800" b="1" dirty="0" smtClean="0">
                <a:cs typeface="Calibri" pitchFamily="34" charset="0"/>
              </a:rPr>
              <a:t>a. Ayat Jurnal</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a:xfrm>
            <a:off x="247650" y="2143116"/>
            <a:ext cx="8467754" cy="3657600"/>
          </a:xfrm>
          <a:solidFill>
            <a:schemeClr val="bg2">
              <a:lumMod val="90000"/>
            </a:schemeClr>
          </a:solidFill>
        </p:spPr>
        <p:txBody>
          <a:bodyPr>
            <a:normAutofit/>
          </a:bodyPr>
          <a:lstStyle/>
          <a:p>
            <a:pPr marL="609600" indent="-609600" eaLnBrk="1" hangingPunct="1">
              <a:buFont typeface="Wingdings" pitchFamily="2" charset="2"/>
              <a:buNone/>
            </a:pPr>
            <a:r>
              <a:rPr lang="en-GB" dirty="0" smtClean="0">
                <a:latin typeface="+mj-lt"/>
              </a:rPr>
              <a:t>3. </a:t>
            </a:r>
            <a:r>
              <a:rPr lang="en-GB" dirty="0" err="1" smtClean="0">
                <a:latin typeface="+mj-lt"/>
              </a:rPr>
              <a:t>Mencatat</a:t>
            </a:r>
            <a:r>
              <a:rPr lang="en-GB" dirty="0" smtClean="0">
                <a:latin typeface="+mj-lt"/>
              </a:rPr>
              <a:t> </a:t>
            </a:r>
            <a:r>
              <a:rPr lang="en-GB" dirty="0" err="1" smtClean="0">
                <a:latin typeface="+mj-lt"/>
              </a:rPr>
              <a:t>pembebanan</a:t>
            </a:r>
            <a:r>
              <a:rPr lang="en-GB" dirty="0" smtClean="0">
                <a:latin typeface="+mj-lt"/>
              </a:rPr>
              <a:t> BOP </a:t>
            </a:r>
            <a:r>
              <a:rPr lang="en-GB" dirty="0" err="1" smtClean="0">
                <a:latin typeface="+mj-lt"/>
              </a:rPr>
              <a:t>ke</a:t>
            </a:r>
            <a:r>
              <a:rPr lang="en-GB" dirty="0" smtClean="0">
                <a:latin typeface="+mj-lt"/>
              </a:rPr>
              <a:t> </a:t>
            </a:r>
            <a:r>
              <a:rPr lang="en-GB" dirty="0" err="1" smtClean="0">
                <a:latin typeface="+mj-lt"/>
              </a:rPr>
              <a:t>pesanan</a:t>
            </a:r>
            <a:endParaRPr lang="en-GB" i="1" dirty="0" smtClean="0">
              <a:latin typeface="+mj-lt"/>
            </a:endParaRPr>
          </a:p>
          <a:p>
            <a:pPr marL="609600" indent="-609600" eaLnBrk="1" hangingPunct="1">
              <a:buFont typeface="Wingdings" pitchFamily="2" charset="2"/>
              <a:buNone/>
            </a:pPr>
            <a:r>
              <a:rPr lang="en-GB" i="1" dirty="0" smtClean="0">
                <a:latin typeface="+mj-lt"/>
              </a:rPr>
              <a:t>     </a:t>
            </a:r>
            <a:r>
              <a:rPr lang="en-GB" i="1" dirty="0" err="1" smtClean="0">
                <a:latin typeface="+mj-lt"/>
                <a:cs typeface="Calibri" pitchFamily="34" charset="0"/>
              </a:rPr>
              <a:t>Persediaan</a:t>
            </a:r>
            <a:r>
              <a:rPr lang="en-GB" i="1" dirty="0" smtClean="0">
                <a:latin typeface="+mj-lt"/>
                <a:cs typeface="Calibri" pitchFamily="34" charset="0"/>
              </a:rPr>
              <a:t> BDP  – Dept. </a:t>
            </a:r>
            <a:r>
              <a:rPr lang="en-GB" i="1" dirty="0" err="1" smtClean="0">
                <a:latin typeface="+mj-lt"/>
                <a:cs typeface="Calibri" pitchFamily="34" charset="0"/>
              </a:rPr>
              <a:t>Pembuatan</a:t>
            </a:r>
            <a:r>
              <a:rPr lang="en-GB" i="1" dirty="0" smtClean="0">
                <a:latin typeface="+mj-lt"/>
                <a:cs typeface="Calibri" pitchFamily="34" charset="0"/>
              </a:rPr>
              <a:t> </a:t>
            </a:r>
            <a:r>
              <a:rPr lang="en-GB" i="1" dirty="0" err="1" smtClean="0">
                <a:latin typeface="+mj-lt"/>
                <a:cs typeface="Calibri" pitchFamily="34" charset="0"/>
              </a:rPr>
              <a:t>Pola</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 7.000.000</a:t>
            </a:r>
          </a:p>
          <a:p>
            <a:pPr marL="609600" indent="-609600" eaLnBrk="1" hangingPunct="1">
              <a:buFont typeface="Wingdings" pitchFamily="2" charset="2"/>
              <a:buNone/>
            </a:pPr>
            <a:r>
              <a:rPr lang="en-GB" i="1" dirty="0" smtClean="0">
                <a:latin typeface="+mj-lt"/>
                <a:cs typeface="Calibri" pitchFamily="34" charset="0"/>
              </a:rPr>
              <a:t>     </a:t>
            </a:r>
            <a:r>
              <a:rPr lang="en-GB" i="1" dirty="0" err="1" smtClean="0">
                <a:latin typeface="+mj-lt"/>
                <a:cs typeface="Calibri" pitchFamily="34" charset="0"/>
              </a:rPr>
              <a:t>Persediaan</a:t>
            </a:r>
            <a:r>
              <a:rPr lang="en-GB" i="1" dirty="0" smtClean="0">
                <a:latin typeface="+mj-lt"/>
                <a:cs typeface="Calibri" pitchFamily="34" charset="0"/>
              </a:rPr>
              <a:t> BDP  – Dept. </a:t>
            </a:r>
            <a:r>
              <a:rPr lang="en-GB" i="1" dirty="0" err="1" smtClean="0">
                <a:latin typeface="+mj-lt"/>
                <a:cs typeface="Calibri" pitchFamily="34" charset="0"/>
              </a:rPr>
              <a:t>Pengguntingan</a:t>
            </a:r>
            <a:r>
              <a:rPr lang="id-ID" i="1" dirty="0" smtClean="0">
                <a:latin typeface="+mj-lt"/>
                <a:cs typeface="Calibri" pitchFamily="34" charset="0"/>
              </a:rPr>
              <a:t>    </a:t>
            </a:r>
            <a:r>
              <a:rPr lang="en-GB" i="1" dirty="0" smtClean="0">
                <a:latin typeface="+mj-lt"/>
                <a:cs typeface="Calibri" pitchFamily="34" charset="0"/>
              </a:rPr>
              <a:t>10.000.000</a:t>
            </a:r>
          </a:p>
          <a:p>
            <a:pPr marL="609600" indent="-609600" eaLnBrk="1" hangingPunct="1">
              <a:buFont typeface="Wingdings" pitchFamily="2" charset="2"/>
              <a:buNone/>
            </a:pPr>
            <a:r>
              <a:rPr lang="en-GB" i="1" dirty="0" smtClean="0">
                <a:latin typeface="+mj-lt"/>
                <a:cs typeface="Calibri" pitchFamily="34" charset="0"/>
              </a:rPr>
              <a:t>     </a:t>
            </a:r>
            <a:r>
              <a:rPr lang="en-GB" i="1" dirty="0" err="1" smtClean="0">
                <a:latin typeface="+mj-lt"/>
                <a:cs typeface="Calibri" pitchFamily="34" charset="0"/>
              </a:rPr>
              <a:t>Persediaan</a:t>
            </a:r>
            <a:r>
              <a:rPr lang="en-GB" i="1" dirty="0" smtClean="0">
                <a:latin typeface="+mj-lt"/>
                <a:cs typeface="Calibri" pitchFamily="34" charset="0"/>
              </a:rPr>
              <a:t> BDP  – Dept. </a:t>
            </a:r>
            <a:r>
              <a:rPr lang="en-GB" i="1" dirty="0" err="1" smtClean="0">
                <a:latin typeface="+mj-lt"/>
                <a:cs typeface="Calibri" pitchFamily="34" charset="0"/>
              </a:rPr>
              <a:t>Penjahita</a:t>
            </a:r>
            <a:r>
              <a:rPr lang="id-ID" i="1" dirty="0" smtClean="0">
                <a:latin typeface="+mj-lt"/>
                <a:cs typeface="Calibri" pitchFamily="34" charset="0"/>
              </a:rPr>
              <a:t>n</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2.500.000</a:t>
            </a:r>
          </a:p>
          <a:p>
            <a:pPr marL="609600" indent="-609600" eaLnBrk="1" hangingPunct="1">
              <a:buFont typeface="Wingdings" pitchFamily="2" charset="2"/>
              <a:buNone/>
            </a:pPr>
            <a:r>
              <a:rPr lang="en-GB" i="1" dirty="0" smtClean="0">
                <a:latin typeface="+mj-lt"/>
                <a:cs typeface="Calibri" pitchFamily="34" charset="0"/>
              </a:rPr>
              <a:t>	   BOP  – Dept. </a:t>
            </a:r>
            <a:r>
              <a:rPr lang="en-GB" i="1" dirty="0" err="1" smtClean="0">
                <a:latin typeface="+mj-lt"/>
                <a:cs typeface="Calibri" pitchFamily="34" charset="0"/>
              </a:rPr>
              <a:t>Pembuatan</a:t>
            </a:r>
            <a:r>
              <a:rPr lang="en-GB" i="1" dirty="0" smtClean="0">
                <a:latin typeface="+mj-lt"/>
                <a:cs typeface="Calibri" pitchFamily="34" charset="0"/>
              </a:rPr>
              <a:t> </a:t>
            </a:r>
            <a:r>
              <a:rPr lang="en-GB" i="1" dirty="0" err="1" smtClean="0">
                <a:latin typeface="+mj-lt"/>
                <a:cs typeface="Calibri" pitchFamily="34" charset="0"/>
              </a:rPr>
              <a:t>Pola</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7.000.000</a:t>
            </a:r>
          </a:p>
          <a:p>
            <a:pPr marL="609600" indent="-609600" eaLnBrk="1" hangingPunct="1">
              <a:buFont typeface="Wingdings" pitchFamily="2" charset="2"/>
              <a:buNone/>
            </a:pPr>
            <a:r>
              <a:rPr lang="en-GB" i="1" dirty="0" smtClean="0">
                <a:latin typeface="+mj-lt"/>
                <a:cs typeface="Calibri" pitchFamily="34" charset="0"/>
              </a:rPr>
              <a:t>	   BOP – Dept. </a:t>
            </a:r>
            <a:r>
              <a:rPr lang="en-GB" i="1" dirty="0" err="1" smtClean="0">
                <a:latin typeface="+mj-lt"/>
                <a:cs typeface="Calibri" pitchFamily="34" charset="0"/>
              </a:rPr>
              <a:t>Pengguntingan</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10.000.000</a:t>
            </a:r>
          </a:p>
          <a:p>
            <a:pPr marL="609600" indent="-609600" eaLnBrk="1" hangingPunct="1">
              <a:buFont typeface="Wingdings" pitchFamily="2" charset="2"/>
              <a:buNone/>
            </a:pPr>
            <a:r>
              <a:rPr lang="en-GB" i="1" dirty="0" smtClean="0">
                <a:latin typeface="+mj-lt"/>
                <a:cs typeface="Calibri" pitchFamily="34" charset="0"/>
              </a:rPr>
              <a:t>	   BOP  – </a:t>
            </a:r>
            <a:r>
              <a:rPr lang="en-GB" i="1" dirty="0" err="1" smtClean="0">
                <a:latin typeface="+mj-lt"/>
                <a:cs typeface="Calibri" pitchFamily="34" charset="0"/>
              </a:rPr>
              <a:t>Departemen</a:t>
            </a:r>
            <a:r>
              <a:rPr lang="en-GB" i="1" dirty="0" smtClean="0">
                <a:latin typeface="+mj-lt"/>
                <a:cs typeface="Calibri" pitchFamily="34" charset="0"/>
              </a:rPr>
              <a:t> </a:t>
            </a:r>
            <a:r>
              <a:rPr lang="en-GB" i="1" dirty="0" err="1" smtClean="0">
                <a:latin typeface="+mj-lt"/>
                <a:cs typeface="Calibri" pitchFamily="34" charset="0"/>
              </a:rPr>
              <a:t>Penjahitah</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2.500.000</a:t>
            </a:r>
            <a:endParaRPr lang="en-US" i="1"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47"/>
          <p:cNvGraphicFramePr>
            <a:graphicFrameLocks/>
          </p:cNvGraphicFramePr>
          <p:nvPr/>
        </p:nvGraphicFramePr>
        <p:xfrm>
          <a:off x="461932" y="2428868"/>
          <a:ext cx="8396347" cy="2352675"/>
        </p:xfrm>
        <a:graphic>
          <a:graphicData uri="http://schemas.openxmlformats.org/drawingml/2006/table">
            <a:tbl>
              <a:tblPr/>
              <a:tblGrid>
                <a:gridCol w="2245917"/>
                <a:gridCol w="1510264"/>
                <a:gridCol w="2013685"/>
                <a:gridCol w="2626481"/>
              </a:tblGrid>
              <a:tr h="4826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Dept.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cs typeface="Calibri" pitchFamily="34" charset="0"/>
                        </a:rPr>
                        <a:t>Kap. Ssg.</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cs typeface="Calibri" pitchFamily="34" charset="0"/>
                        </a:rPr>
                        <a:t>Tarif BOP</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BOP </a:t>
                      </a:r>
                      <a:r>
                        <a:rPr kumimoji="0" lang="en-US" sz="2400" b="0" i="0" u="none" strike="noStrike" cap="none" normalizeH="0" baseline="0" dirty="0" err="1" smtClean="0">
                          <a:ln>
                            <a:noFill/>
                          </a:ln>
                          <a:solidFill>
                            <a:schemeClr val="tx1"/>
                          </a:solidFill>
                          <a:effectLst/>
                          <a:latin typeface="+mj-lt"/>
                          <a:cs typeface="Calibri" pitchFamily="34" charset="0"/>
                        </a:rPr>
                        <a:t>Dibebankan</a:t>
                      </a:r>
                      <a:endParaRPr kumimoji="0" lang="en-US" sz="24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14128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err="1" smtClean="0">
                          <a:ln>
                            <a:noFill/>
                          </a:ln>
                          <a:solidFill>
                            <a:schemeClr val="tx1"/>
                          </a:solidFill>
                          <a:effectLst/>
                          <a:latin typeface="+mj-lt"/>
                          <a:cs typeface="Calibri" pitchFamily="34" charset="0"/>
                        </a:rPr>
                        <a:t>Pemb</a:t>
                      </a:r>
                      <a:r>
                        <a:rPr kumimoji="0" lang="en-US" sz="2400" b="0" i="0" u="none" strike="noStrike" cap="none" normalizeH="0" baseline="0" dirty="0" smtClean="0">
                          <a:ln>
                            <a:noFill/>
                          </a:ln>
                          <a:solidFill>
                            <a:schemeClr val="tx1"/>
                          </a:solidFill>
                          <a:effectLst/>
                          <a:latin typeface="+mj-lt"/>
                          <a:cs typeface="Calibri" pitchFamily="34" charset="0"/>
                        </a:rPr>
                        <a:t>. </a:t>
                      </a:r>
                      <a:r>
                        <a:rPr kumimoji="0" lang="en-US" sz="2400" b="0" i="0" u="none" strike="noStrike" cap="none" normalizeH="0" baseline="0" dirty="0" err="1" smtClean="0">
                          <a:ln>
                            <a:noFill/>
                          </a:ln>
                          <a:solidFill>
                            <a:schemeClr val="tx1"/>
                          </a:solidFill>
                          <a:effectLst/>
                          <a:latin typeface="+mj-lt"/>
                          <a:cs typeface="Calibri" pitchFamily="34" charset="0"/>
                        </a:rPr>
                        <a:t>Pola</a:t>
                      </a: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err="1" smtClean="0">
                          <a:ln>
                            <a:noFill/>
                          </a:ln>
                          <a:solidFill>
                            <a:schemeClr val="tx1"/>
                          </a:solidFill>
                          <a:effectLst/>
                          <a:latin typeface="+mj-lt"/>
                          <a:cs typeface="Calibri" pitchFamily="34" charset="0"/>
                        </a:rPr>
                        <a:t>Pengguntingan</a:t>
                      </a:r>
                      <a:endParaRPr kumimoji="0" lang="en-US" sz="2400" b="0" i="0" u="none" strike="noStrike" cap="none" normalizeH="0" baseline="0" dirty="0" smtClean="0">
                        <a:ln>
                          <a:noFill/>
                        </a:ln>
                        <a:solidFill>
                          <a:schemeClr val="tx1"/>
                        </a:solidFill>
                        <a:effectLst/>
                        <a:latin typeface="+mj-lt"/>
                        <a:cs typeface="Calibri" pitchFamily="34" charset="0"/>
                      </a:endParaRP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err="1" smtClean="0">
                          <a:ln>
                            <a:noFill/>
                          </a:ln>
                          <a:solidFill>
                            <a:schemeClr val="tx1"/>
                          </a:solidFill>
                          <a:effectLst/>
                          <a:latin typeface="+mj-lt"/>
                          <a:cs typeface="Calibri" pitchFamily="34" charset="0"/>
                        </a:rPr>
                        <a:t>Penjahitan</a:t>
                      </a:r>
                      <a:endParaRPr kumimoji="0" lang="en-US" sz="2400" b="0" i="0" u="none" strike="noStrike" cap="none" normalizeH="0" baseline="0" dirty="0" smtClean="0">
                        <a:ln>
                          <a:noFill/>
                        </a:ln>
                        <a:solidFill>
                          <a:schemeClr val="tx1"/>
                        </a:solidFill>
                        <a:effectLst/>
                        <a:latin typeface="+mj-lt"/>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cs typeface="Calibri" pitchFamily="34" charset="0"/>
                        </a:rPr>
                        <a:t>700 JKL</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cs typeface="Calibri" pitchFamily="34" charset="0"/>
                        </a:rPr>
                        <a:t>2.000 JKL</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cs typeface="Calibri" pitchFamily="34" charset="0"/>
                        </a:rPr>
                        <a:t>2.500 JKL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Rp10.000/JKL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Rp5.000 / JKL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Rp1.000 / JM</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Rp7.000.000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10.000.000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2.500.000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572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400" b="0" i="0" u="none" strike="noStrike" cap="none" normalizeH="0" baseline="0" smtClean="0">
                        <a:ln>
                          <a:noFill/>
                        </a:ln>
                        <a:solidFill>
                          <a:schemeClr val="tx1"/>
                        </a:solidFill>
                        <a:effectLst/>
                        <a:latin typeface="+mj-lt"/>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400" b="0" i="0" u="none" strike="noStrike" cap="none" normalizeH="0" baseline="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400" b="0" i="0" u="none" strike="noStrike" cap="none" normalizeH="0" baseline="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Calibri" pitchFamily="34" charset="0"/>
                        </a:rPr>
                        <a:t>Rp19.500.000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
        <p:nvSpPr>
          <p:cNvPr id="5" name="TextBox 4"/>
          <p:cNvSpPr txBox="1"/>
          <p:nvPr/>
        </p:nvSpPr>
        <p:spPr>
          <a:xfrm>
            <a:off x="428596" y="1857364"/>
            <a:ext cx="2714644" cy="523220"/>
          </a:xfrm>
          <a:prstGeom prst="rect">
            <a:avLst/>
          </a:prstGeom>
          <a:noFill/>
        </p:spPr>
        <p:txBody>
          <a:bodyPr wrap="square" rtlCol="0">
            <a:spAutoFit/>
          </a:bodyPr>
          <a:lstStyle/>
          <a:p>
            <a:r>
              <a:rPr lang="id-ID" sz="2800" dirty="0" smtClean="0">
                <a:latin typeface="+mj-lt"/>
              </a:rPr>
              <a:t>Perhitungan:</a:t>
            </a:r>
            <a:endParaRPr lang="en-US" sz="2800" dirty="0">
              <a:latin typeface="+mj-l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4" name="Text Box 48"/>
          <p:cNvSpPr txBox="1">
            <a:spLocks noChangeArrowheads="1"/>
          </p:cNvSpPr>
          <p:nvPr/>
        </p:nvSpPr>
        <p:spPr bwMode="auto">
          <a:xfrm>
            <a:off x="285720" y="1571612"/>
            <a:ext cx="8610600" cy="4949047"/>
          </a:xfrm>
          <a:prstGeom prst="rect">
            <a:avLst/>
          </a:prstGeom>
          <a:solidFill>
            <a:schemeClr val="bg2">
              <a:lumMod val="90000"/>
            </a:schemeClr>
          </a:solidFill>
          <a:ln w="12700" cap="sq">
            <a:noFill/>
            <a:miter lim="800000"/>
            <a:headEnd type="none" w="sm" len="sm"/>
            <a:tailEnd type="none" w="sm" len="sm"/>
          </a:ln>
        </p:spPr>
        <p:txBody>
          <a:bodyPr wrap="square">
            <a:spAutoFit/>
          </a:bodyPr>
          <a:lstStyle/>
          <a:p>
            <a:pPr marL="457200" indent="-457200">
              <a:defRPr/>
            </a:pPr>
            <a:r>
              <a:rPr lang="en-GB" sz="2400" dirty="0">
                <a:latin typeface="+mj-lt"/>
                <a:cs typeface="Calibri" pitchFamily="34" charset="0"/>
              </a:rPr>
              <a:t>4. </a:t>
            </a:r>
            <a:r>
              <a:rPr lang="en-GB" sz="2400" dirty="0" err="1">
                <a:latin typeface="+mj-lt"/>
                <a:cs typeface="Calibri" pitchFamily="34" charset="0"/>
              </a:rPr>
              <a:t>Mencatat</a:t>
            </a:r>
            <a:r>
              <a:rPr lang="en-GB" sz="2400" dirty="0">
                <a:latin typeface="+mj-lt"/>
                <a:cs typeface="Calibri" pitchFamily="34" charset="0"/>
              </a:rPr>
              <a:t> </a:t>
            </a:r>
            <a:r>
              <a:rPr lang="en-GB" sz="2400" dirty="0" err="1">
                <a:latin typeface="+mj-lt"/>
                <a:cs typeface="Calibri" pitchFamily="34" charset="0"/>
              </a:rPr>
              <a:t>biaya</a:t>
            </a:r>
            <a:r>
              <a:rPr lang="en-GB" sz="2400" dirty="0">
                <a:latin typeface="+mj-lt"/>
                <a:cs typeface="Calibri" pitchFamily="34" charset="0"/>
              </a:rPr>
              <a:t> overhead </a:t>
            </a:r>
            <a:r>
              <a:rPr lang="en-GB" sz="2400" dirty="0" err="1">
                <a:latin typeface="+mj-lt"/>
                <a:cs typeface="Calibri" pitchFamily="34" charset="0"/>
              </a:rPr>
              <a:t>sesungguhnya</a:t>
            </a:r>
            <a:endParaRPr lang="en-GB" sz="2400" i="1" dirty="0">
              <a:latin typeface="+mj-lt"/>
              <a:cs typeface="Calibri" pitchFamily="34" charset="0"/>
            </a:endParaRPr>
          </a:p>
          <a:p>
            <a:pPr marL="457200" indent="-457200">
              <a:defRPr/>
            </a:pPr>
            <a:r>
              <a:rPr lang="en-GB" sz="2400" i="1" dirty="0">
                <a:latin typeface="+mj-lt"/>
                <a:cs typeface="Calibri" pitchFamily="34" charset="0"/>
              </a:rPr>
              <a:t>    BOP – Dept. </a:t>
            </a:r>
            <a:r>
              <a:rPr lang="en-GB" sz="2400" i="1" dirty="0" err="1">
                <a:latin typeface="+mj-lt"/>
                <a:cs typeface="Calibri" pitchFamily="34" charset="0"/>
              </a:rPr>
              <a:t>Pembuatan</a:t>
            </a:r>
            <a:r>
              <a:rPr lang="en-GB" sz="2400" i="1" dirty="0">
                <a:latin typeface="+mj-lt"/>
                <a:cs typeface="Calibri" pitchFamily="34" charset="0"/>
              </a:rPr>
              <a:t> </a:t>
            </a:r>
            <a:r>
              <a:rPr lang="en-GB" sz="2400" i="1" dirty="0" err="1">
                <a:latin typeface="+mj-lt"/>
                <a:cs typeface="Calibri" pitchFamily="34" charset="0"/>
              </a:rPr>
              <a:t>Pola</a:t>
            </a:r>
            <a:r>
              <a:rPr lang="id-ID" sz="2400" i="1" dirty="0">
                <a:latin typeface="+mj-lt"/>
                <a:cs typeface="Calibri" pitchFamily="34" charset="0"/>
              </a:rPr>
              <a:t>	</a:t>
            </a:r>
            <a:r>
              <a:rPr lang="en-GB" sz="2400" i="1" dirty="0">
                <a:latin typeface="+mj-lt"/>
                <a:cs typeface="Calibri" pitchFamily="34" charset="0"/>
              </a:rPr>
              <a:t>	  7.800.000</a:t>
            </a:r>
          </a:p>
          <a:p>
            <a:pPr marL="457200" indent="-457200">
              <a:defRPr/>
            </a:pPr>
            <a:r>
              <a:rPr lang="en-GB" sz="2400" i="1" dirty="0">
                <a:latin typeface="+mj-lt"/>
                <a:cs typeface="Calibri" pitchFamily="34" charset="0"/>
              </a:rPr>
              <a:t>   BOP – Dept. </a:t>
            </a:r>
            <a:r>
              <a:rPr lang="en-GB" sz="2400" i="1" dirty="0" err="1">
                <a:latin typeface="+mj-lt"/>
                <a:cs typeface="Calibri" pitchFamily="34" charset="0"/>
              </a:rPr>
              <a:t>Pengguntingan</a:t>
            </a:r>
            <a:r>
              <a:rPr lang="id-ID" sz="2400" i="1" dirty="0">
                <a:latin typeface="+mj-lt"/>
                <a:cs typeface="Calibri" pitchFamily="34" charset="0"/>
              </a:rPr>
              <a:t>		</a:t>
            </a:r>
            <a:r>
              <a:rPr lang="en-GB" sz="2400" i="1" dirty="0">
                <a:latin typeface="+mj-lt"/>
                <a:cs typeface="Calibri" pitchFamily="34" charset="0"/>
              </a:rPr>
              <a:t>	10.100.000</a:t>
            </a:r>
          </a:p>
          <a:p>
            <a:pPr marL="457200" indent="-457200">
              <a:defRPr/>
            </a:pPr>
            <a:r>
              <a:rPr lang="en-GB" sz="2400" i="1" dirty="0">
                <a:latin typeface="+mj-lt"/>
                <a:cs typeface="Calibri" pitchFamily="34" charset="0"/>
              </a:rPr>
              <a:t>   BOP – </a:t>
            </a:r>
            <a:r>
              <a:rPr lang="en-GB" sz="2400" i="1" dirty="0" err="1">
                <a:latin typeface="+mj-lt"/>
                <a:cs typeface="Calibri" pitchFamily="34" charset="0"/>
              </a:rPr>
              <a:t>Departemen</a:t>
            </a:r>
            <a:r>
              <a:rPr lang="en-GB" sz="2400" i="1" dirty="0">
                <a:latin typeface="+mj-lt"/>
                <a:cs typeface="Calibri" pitchFamily="34" charset="0"/>
              </a:rPr>
              <a:t> </a:t>
            </a:r>
            <a:r>
              <a:rPr lang="en-GB" sz="2400" i="1" dirty="0" err="1">
                <a:latin typeface="+mj-lt"/>
                <a:cs typeface="Calibri" pitchFamily="34" charset="0"/>
              </a:rPr>
              <a:t>Penjahitan</a:t>
            </a:r>
            <a:r>
              <a:rPr lang="id-ID" sz="2400" i="1" dirty="0">
                <a:latin typeface="+mj-lt"/>
                <a:cs typeface="Calibri" pitchFamily="34" charset="0"/>
              </a:rPr>
              <a:t>		</a:t>
            </a:r>
            <a:r>
              <a:rPr lang="en-GB" sz="2400" i="1" dirty="0">
                <a:latin typeface="+mj-lt"/>
                <a:cs typeface="Calibri" pitchFamily="34" charset="0"/>
              </a:rPr>
              <a:t>  2.950.000</a:t>
            </a:r>
            <a:endParaRPr lang="en-GB" sz="2400" dirty="0">
              <a:latin typeface="+mj-lt"/>
              <a:cs typeface="Calibri" pitchFamily="34" charset="0"/>
            </a:endParaRPr>
          </a:p>
          <a:p>
            <a:pPr marL="457200" indent="-457200">
              <a:defRPr/>
            </a:pPr>
            <a:r>
              <a:rPr lang="en-GB" sz="2400" dirty="0">
                <a:latin typeface="+mj-lt"/>
                <a:cs typeface="Calibri" pitchFamily="34" charset="0"/>
              </a:rPr>
              <a:t>	</a:t>
            </a:r>
            <a:r>
              <a:rPr lang="en-GB" sz="2400" i="1" dirty="0" err="1">
                <a:latin typeface="+mj-lt"/>
                <a:cs typeface="Calibri" pitchFamily="34" charset="0"/>
              </a:rPr>
              <a:t>Berbagai</a:t>
            </a:r>
            <a:r>
              <a:rPr lang="en-GB" sz="2400" i="1" dirty="0">
                <a:latin typeface="+mj-lt"/>
                <a:cs typeface="Calibri" pitchFamily="34" charset="0"/>
              </a:rPr>
              <a:t> </a:t>
            </a:r>
            <a:r>
              <a:rPr lang="en-GB" sz="2400" i="1" dirty="0" err="1">
                <a:latin typeface="+mj-lt"/>
                <a:cs typeface="Calibri" pitchFamily="34" charset="0"/>
              </a:rPr>
              <a:t>rekening</a:t>
            </a:r>
            <a:r>
              <a:rPr lang="en-GB" sz="2400" i="1" dirty="0">
                <a:latin typeface="+mj-lt"/>
                <a:cs typeface="Calibri" pitchFamily="34" charset="0"/>
              </a:rPr>
              <a:t> </a:t>
            </a:r>
            <a:r>
              <a:rPr lang="en-GB" sz="2400" i="1" dirty="0" err="1">
                <a:latin typeface="+mj-lt"/>
                <a:cs typeface="Calibri" pitchFamily="34" charset="0"/>
              </a:rPr>
              <a:t>di</a:t>
            </a:r>
            <a:r>
              <a:rPr lang="en-GB" sz="2400" i="1" dirty="0">
                <a:latin typeface="+mj-lt"/>
                <a:cs typeface="Calibri" pitchFamily="34" charset="0"/>
              </a:rPr>
              <a:t> </a:t>
            </a:r>
            <a:r>
              <a:rPr lang="en-GB" sz="2400" i="1" dirty="0" err="1">
                <a:latin typeface="+mj-lt"/>
                <a:cs typeface="Calibri" pitchFamily="34" charset="0"/>
              </a:rPr>
              <a:t>kredit</a:t>
            </a:r>
            <a:r>
              <a:rPr lang="id-ID" sz="2400" i="1" dirty="0">
                <a:latin typeface="+mj-lt"/>
                <a:cs typeface="Calibri" pitchFamily="34" charset="0"/>
              </a:rPr>
              <a:t>	</a:t>
            </a:r>
            <a:r>
              <a:rPr lang="en-GB" sz="2400" i="1" dirty="0">
                <a:latin typeface="+mj-lt"/>
                <a:cs typeface="Calibri" pitchFamily="34" charset="0"/>
              </a:rPr>
              <a:t>	</a:t>
            </a:r>
            <a:r>
              <a:rPr lang="id-ID" sz="2400" i="1" dirty="0">
                <a:latin typeface="+mj-lt"/>
                <a:cs typeface="Calibri" pitchFamily="34" charset="0"/>
              </a:rPr>
              <a:t>        </a:t>
            </a:r>
            <a:r>
              <a:rPr lang="id-ID" sz="2400" i="1" dirty="0" smtClean="0">
                <a:latin typeface="+mj-lt"/>
                <a:cs typeface="Calibri" pitchFamily="34" charset="0"/>
              </a:rPr>
              <a:t>        </a:t>
            </a:r>
            <a:r>
              <a:rPr lang="en-GB" sz="2400" i="1" dirty="0">
                <a:latin typeface="+mj-lt"/>
                <a:cs typeface="Calibri" pitchFamily="34" charset="0"/>
              </a:rPr>
              <a:t>20.850.000</a:t>
            </a:r>
            <a:endParaRPr lang="id-ID" sz="2400" i="1" dirty="0">
              <a:latin typeface="+mj-lt"/>
              <a:cs typeface="Calibri" pitchFamily="34" charset="0"/>
            </a:endParaRPr>
          </a:p>
          <a:p>
            <a:pPr marL="457200" indent="-457200">
              <a:defRPr/>
            </a:pPr>
            <a:endParaRPr lang="id-ID" sz="2400" i="1" dirty="0">
              <a:latin typeface="+mj-lt"/>
              <a:cs typeface="Calibri" pitchFamily="34" charset="0"/>
            </a:endParaRPr>
          </a:p>
          <a:p>
            <a:pPr marL="609600" indent="-609600">
              <a:lnSpc>
                <a:spcPct val="80000"/>
              </a:lnSpc>
              <a:buFont typeface="Wingdings" pitchFamily="2" charset="2"/>
              <a:buNone/>
              <a:defRPr/>
            </a:pPr>
            <a:r>
              <a:rPr lang="en-GB" sz="2400" dirty="0">
                <a:latin typeface="+mj-lt"/>
                <a:cs typeface="Calibri" pitchFamily="34" charset="0"/>
              </a:rPr>
              <a:t>5. M</a:t>
            </a:r>
            <a:r>
              <a:rPr lang="id-ID" sz="2400" dirty="0">
                <a:latin typeface="+mj-lt"/>
                <a:cs typeface="Calibri" pitchFamily="34" charset="0"/>
              </a:rPr>
              <a:t>enutup BOP dan m</a:t>
            </a:r>
            <a:r>
              <a:rPr lang="en-GB" sz="2400" dirty="0" err="1">
                <a:latin typeface="+mj-lt"/>
                <a:cs typeface="Calibri" pitchFamily="34" charset="0"/>
              </a:rPr>
              <a:t>encatat</a:t>
            </a:r>
            <a:r>
              <a:rPr lang="en-GB" sz="2400" dirty="0">
                <a:latin typeface="+mj-lt"/>
                <a:cs typeface="Calibri" pitchFamily="34" charset="0"/>
              </a:rPr>
              <a:t> </a:t>
            </a:r>
            <a:r>
              <a:rPr lang="en-GB" sz="2400" dirty="0" err="1">
                <a:latin typeface="+mj-lt"/>
                <a:cs typeface="Calibri" pitchFamily="34" charset="0"/>
              </a:rPr>
              <a:t>selisih</a:t>
            </a:r>
            <a:r>
              <a:rPr lang="en-GB" sz="2400" dirty="0">
                <a:latin typeface="+mj-lt"/>
                <a:cs typeface="Calibri" pitchFamily="34" charset="0"/>
              </a:rPr>
              <a:t> </a:t>
            </a:r>
            <a:r>
              <a:rPr lang="id-ID" sz="2400" dirty="0">
                <a:latin typeface="+mj-lt"/>
                <a:cs typeface="Calibri" pitchFamily="34" charset="0"/>
              </a:rPr>
              <a:t>BOP</a:t>
            </a:r>
            <a:r>
              <a:rPr lang="en-GB" sz="2400" dirty="0" err="1">
                <a:latin typeface="+mj-lt"/>
                <a:cs typeface="Calibri" pitchFamily="34" charset="0"/>
              </a:rPr>
              <a:t>untuk</a:t>
            </a:r>
            <a:r>
              <a:rPr lang="en-GB" sz="2400" dirty="0">
                <a:latin typeface="+mj-lt"/>
                <a:cs typeface="Calibri" pitchFamily="34" charset="0"/>
              </a:rPr>
              <a:t> </a:t>
            </a:r>
            <a:r>
              <a:rPr lang="en-GB" sz="2400" dirty="0" err="1">
                <a:latin typeface="+mj-lt"/>
                <a:cs typeface="Calibri" pitchFamily="34" charset="0"/>
              </a:rPr>
              <a:t>setiap</a:t>
            </a:r>
            <a:r>
              <a:rPr lang="en-GB" sz="2400" dirty="0">
                <a:latin typeface="+mj-lt"/>
                <a:cs typeface="Calibri" pitchFamily="34" charset="0"/>
              </a:rPr>
              <a:t> </a:t>
            </a:r>
            <a:r>
              <a:rPr lang="en-GB" sz="2400" dirty="0" err="1">
                <a:latin typeface="+mj-lt"/>
                <a:cs typeface="Calibri" pitchFamily="34" charset="0"/>
              </a:rPr>
              <a:t>departemen</a:t>
            </a:r>
            <a:r>
              <a:rPr lang="en-GB" sz="2400" dirty="0">
                <a:latin typeface="+mj-lt"/>
                <a:cs typeface="Calibri" pitchFamily="34" charset="0"/>
              </a:rPr>
              <a:t> </a:t>
            </a:r>
            <a:r>
              <a:rPr lang="en-GB" sz="2400" dirty="0" err="1">
                <a:latin typeface="+mj-lt"/>
                <a:cs typeface="Calibri" pitchFamily="34" charset="0"/>
              </a:rPr>
              <a:t>produksi</a:t>
            </a:r>
            <a:endParaRPr lang="en-GB" sz="2400" i="1" dirty="0">
              <a:latin typeface="+mj-lt"/>
              <a:cs typeface="Calibri" pitchFamily="34" charset="0"/>
            </a:endParaRPr>
          </a:p>
          <a:p>
            <a:pPr marL="609600" indent="-609600">
              <a:lnSpc>
                <a:spcPct val="80000"/>
              </a:lnSpc>
              <a:buFont typeface="Wingdings" pitchFamily="2" charset="2"/>
              <a:buNone/>
              <a:defRPr/>
            </a:pPr>
            <a:r>
              <a:rPr lang="en-GB" sz="2400" i="1" dirty="0">
                <a:latin typeface="+mj-lt"/>
                <a:cs typeface="Calibri" pitchFamily="34" charset="0"/>
              </a:rPr>
              <a:t>    </a:t>
            </a:r>
            <a:r>
              <a:rPr lang="en-GB" sz="2400" i="1" dirty="0" err="1">
                <a:latin typeface="+mj-lt"/>
                <a:cs typeface="Calibri" pitchFamily="34" charset="0"/>
              </a:rPr>
              <a:t>Selisih</a:t>
            </a:r>
            <a:r>
              <a:rPr lang="en-GB" sz="2400" i="1" dirty="0">
                <a:latin typeface="+mj-lt"/>
                <a:cs typeface="Calibri" pitchFamily="34" charset="0"/>
              </a:rPr>
              <a:t> BOP – Dept. </a:t>
            </a:r>
            <a:r>
              <a:rPr lang="en-GB" sz="2400" i="1" dirty="0" err="1">
                <a:latin typeface="+mj-lt"/>
                <a:cs typeface="Calibri" pitchFamily="34" charset="0"/>
              </a:rPr>
              <a:t>Pembuatan</a:t>
            </a:r>
            <a:r>
              <a:rPr lang="en-GB" sz="2400" i="1" dirty="0">
                <a:latin typeface="+mj-lt"/>
                <a:cs typeface="Calibri" pitchFamily="34" charset="0"/>
              </a:rPr>
              <a:t> </a:t>
            </a:r>
            <a:r>
              <a:rPr lang="en-GB" sz="2400" i="1" dirty="0" err="1">
                <a:latin typeface="+mj-lt"/>
                <a:cs typeface="Calibri" pitchFamily="34" charset="0"/>
              </a:rPr>
              <a:t>Pola</a:t>
            </a:r>
            <a:r>
              <a:rPr lang="id-ID" sz="2400" i="1" dirty="0">
                <a:latin typeface="+mj-lt"/>
                <a:cs typeface="Calibri" pitchFamily="34" charset="0"/>
              </a:rPr>
              <a:t>	</a:t>
            </a:r>
            <a:r>
              <a:rPr lang="en-GB" sz="2400" i="1" dirty="0">
                <a:latin typeface="+mj-lt"/>
                <a:cs typeface="Calibri" pitchFamily="34" charset="0"/>
              </a:rPr>
              <a:t>     800.000</a:t>
            </a:r>
          </a:p>
          <a:p>
            <a:pPr marL="609600" indent="-609600">
              <a:lnSpc>
                <a:spcPct val="80000"/>
              </a:lnSpc>
              <a:buFont typeface="Wingdings" pitchFamily="2" charset="2"/>
              <a:buNone/>
              <a:defRPr/>
            </a:pPr>
            <a:r>
              <a:rPr lang="en-GB" sz="2400" i="1" dirty="0">
                <a:latin typeface="+mj-lt"/>
                <a:cs typeface="Calibri" pitchFamily="34" charset="0"/>
              </a:rPr>
              <a:t>    </a:t>
            </a:r>
            <a:r>
              <a:rPr lang="en-GB" sz="2400" i="1" dirty="0" err="1">
                <a:latin typeface="+mj-lt"/>
                <a:cs typeface="Calibri" pitchFamily="34" charset="0"/>
              </a:rPr>
              <a:t>Selisih</a:t>
            </a:r>
            <a:r>
              <a:rPr lang="en-GB" sz="2400" i="1" dirty="0">
                <a:latin typeface="+mj-lt"/>
                <a:cs typeface="Calibri" pitchFamily="34" charset="0"/>
              </a:rPr>
              <a:t> BOP – Dept. </a:t>
            </a:r>
            <a:r>
              <a:rPr lang="en-GB" sz="2400" i="1" dirty="0" err="1">
                <a:latin typeface="+mj-lt"/>
                <a:cs typeface="Calibri" pitchFamily="34" charset="0"/>
              </a:rPr>
              <a:t>Pengguntingan</a:t>
            </a:r>
            <a:r>
              <a:rPr lang="id-ID" sz="2400" i="1" dirty="0">
                <a:latin typeface="+mj-lt"/>
                <a:cs typeface="Calibri" pitchFamily="34" charset="0"/>
              </a:rPr>
              <a:t>		  </a:t>
            </a:r>
            <a:r>
              <a:rPr lang="en-GB" sz="2400" i="1" dirty="0">
                <a:latin typeface="+mj-lt"/>
                <a:cs typeface="Calibri" pitchFamily="34" charset="0"/>
              </a:rPr>
              <a:t>   100.000</a:t>
            </a:r>
          </a:p>
          <a:p>
            <a:pPr marL="609600" indent="-609600">
              <a:lnSpc>
                <a:spcPct val="80000"/>
              </a:lnSpc>
              <a:buFont typeface="Wingdings" pitchFamily="2" charset="2"/>
              <a:buNone/>
              <a:defRPr/>
            </a:pPr>
            <a:r>
              <a:rPr lang="en-GB" sz="2400" i="1" dirty="0">
                <a:latin typeface="+mj-lt"/>
                <a:cs typeface="Calibri" pitchFamily="34" charset="0"/>
              </a:rPr>
              <a:t>    </a:t>
            </a:r>
            <a:r>
              <a:rPr lang="en-GB" sz="2400" i="1" dirty="0" err="1">
                <a:latin typeface="+mj-lt"/>
                <a:cs typeface="Calibri" pitchFamily="34" charset="0"/>
              </a:rPr>
              <a:t>Selisih</a:t>
            </a:r>
            <a:r>
              <a:rPr lang="en-GB" sz="2400" i="1" dirty="0">
                <a:latin typeface="+mj-lt"/>
                <a:cs typeface="Calibri" pitchFamily="34" charset="0"/>
              </a:rPr>
              <a:t> BOP -  Dept. </a:t>
            </a:r>
            <a:r>
              <a:rPr lang="en-GB" sz="2400" i="1" dirty="0" err="1">
                <a:latin typeface="+mj-lt"/>
                <a:cs typeface="Calibri" pitchFamily="34" charset="0"/>
              </a:rPr>
              <a:t>Penjahitan</a:t>
            </a:r>
            <a:r>
              <a:rPr lang="id-ID" sz="2400" i="1" dirty="0">
                <a:latin typeface="+mj-lt"/>
                <a:cs typeface="Calibri" pitchFamily="34" charset="0"/>
              </a:rPr>
              <a:t>		  </a:t>
            </a:r>
            <a:r>
              <a:rPr lang="en-GB" sz="2400" i="1" dirty="0">
                <a:latin typeface="+mj-lt"/>
                <a:cs typeface="Calibri" pitchFamily="34" charset="0"/>
              </a:rPr>
              <a:t>   450.000</a:t>
            </a:r>
          </a:p>
          <a:p>
            <a:pPr marL="609600" indent="-609600">
              <a:lnSpc>
                <a:spcPct val="80000"/>
              </a:lnSpc>
              <a:buFont typeface="Wingdings" pitchFamily="2" charset="2"/>
              <a:buNone/>
              <a:defRPr/>
            </a:pPr>
            <a:r>
              <a:rPr lang="en-GB" sz="2400" i="1" dirty="0">
                <a:latin typeface="+mj-lt"/>
                <a:cs typeface="Calibri" pitchFamily="34" charset="0"/>
              </a:rPr>
              <a:t>	BOP – Dept. </a:t>
            </a:r>
            <a:r>
              <a:rPr lang="en-GB" sz="2400" i="1" dirty="0" err="1">
                <a:latin typeface="+mj-lt"/>
                <a:cs typeface="Calibri" pitchFamily="34" charset="0"/>
              </a:rPr>
              <a:t>Pembuatan</a:t>
            </a:r>
            <a:r>
              <a:rPr lang="en-GB" sz="2400" i="1" dirty="0">
                <a:latin typeface="+mj-lt"/>
                <a:cs typeface="Calibri" pitchFamily="34" charset="0"/>
              </a:rPr>
              <a:t> </a:t>
            </a:r>
            <a:r>
              <a:rPr lang="en-GB" sz="2400" i="1" dirty="0" err="1">
                <a:latin typeface="+mj-lt"/>
                <a:cs typeface="Calibri" pitchFamily="34" charset="0"/>
              </a:rPr>
              <a:t>Pola</a:t>
            </a:r>
            <a:r>
              <a:rPr lang="en-GB" sz="2400" i="1" dirty="0">
                <a:latin typeface="+mj-lt"/>
                <a:cs typeface="Calibri" pitchFamily="34" charset="0"/>
              </a:rPr>
              <a:t>	 </a:t>
            </a:r>
            <a:r>
              <a:rPr lang="id-ID" sz="2400" i="1" dirty="0">
                <a:latin typeface="+mj-lt"/>
                <a:cs typeface="Calibri" pitchFamily="34" charset="0"/>
              </a:rPr>
              <a:t>	</a:t>
            </a:r>
            <a:r>
              <a:rPr lang="en-GB" sz="2400" i="1" dirty="0">
                <a:latin typeface="+mj-lt"/>
                <a:cs typeface="Calibri" pitchFamily="34" charset="0"/>
              </a:rPr>
              <a:t>   		800.000</a:t>
            </a:r>
          </a:p>
          <a:p>
            <a:pPr marL="609600" indent="-609600">
              <a:lnSpc>
                <a:spcPct val="80000"/>
              </a:lnSpc>
              <a:buFont typeface="Wingdings" pitchFamily="2" charset="2"/>
              <a:buNone/>
              <a:defRPr/>
            </a:pPr>
            <a:r>
              <a:rPr lang="en-GB" sz="2400" i="1" dirty="0">
                <a:latin typeface="+mj-lt"/>
                <a:cs typeface="Calibri" pitchFamily="34" charset="0"/>
              </a:rPr>
              <a:t>	BOP – Dept. </a:t>
            </a:r>
            <a:r>
              <a:rPr lang="en-GB" sz="2400" i="1" dirty="0" err="1">
                <a:latin typeface="+mj-lt"/>
                <a:cs typeface="Calibri" pitchFamily="34" charset="0"/>
              </a:rPr>
              <a:t>Pengguntingan</a:t>
            </a:r>
            <a:r>
              <a:rPr lang="en-GB" sz="2400" i="1" dirty="0">
                <a:latin typeface="+mj-lt"/>
                <a:cs typeface="Calibri" pitchFamily="34" charset="0"/>
              </a:rPr>
              <a:t>	    			100.000</a:t>
            </a:r>
          </a:p>
          <a:p>
            <a:pPr marL="609600" indent="-609600">
              <a:lnSpc>
                <a:spcPct val="80000"/>
              </a:lnSpc>
              <a:buFont typeface="Wingdings" pitchFamily="2" charset="2"/>
              <a:buNone/>
              <a:defRPr/>
            </a:pPr>
            <a:r>
              <a:rPr lang="en-GB" sz="2400" i="1" dirty="0">
                <a:latin typeface="+mj-lt"/>
                <a:cs typeface="Calibri" pitchFamily="34" charset="0"/>
              </a:rPr>
              <a:t>	BOP – Dept. </a:t>
            </a:r>
            <a:r>
              <a:rPr lang="en-GB" sz="2400" i="1" dirty="0" err="1">
                <a:latin typeface="+mj-lt"/>
                <a:cs typeface="Calibri" pitchFamily="34" charset="0"/>
              </a:rPr>
              <a:t>Penjahitan</a:t>
            </a:r>
            <a:r>
              <a:rPr lang="id-ID" sz="2400" i="1" dirty="0">
                <a:latin typeface="+mj-lt"/>
                <a:cs typeface="Calibri" pitchFamily="34" charset="0"/>
              </a:rPr>
              <a:t>	</a:t>
            </a:r>
            <a:r>
              <a:rPr lang="en-GB" sz="2400" i="1" dirty="0">
                <a:latin typeface="+mj-lt"/>
                <a:cs typeface="Calibri" pitchFamily="34" charset="0"/>
              </a:rPr>
              <a:t>	   			450.000</a:t>
            </a:r>
            <a:endParaRPr lang="en-GB" sz="2400" dirty="0">
              <a:latin typeface="+mj-lt"/>
              <a:cs typeface="Calibri" pitchFamily="34" charset="0"/>
            </a:endParaRPr>
          </a:p>
          <a:p>
            <a:pPr marL="457200" indent="-457200">
              <a:defRPr/>
            </a:pPr>
            <a:endParaRPr lang="en-US" i="1"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428596" y="1643050"/>
            <a:ext cx="8143932" cy="4724400"/>
          </a:xfrm>
          <a:solidFill>
            <a:schemeClr val="bg2">
              <a:lumMod val="90000"/>
            </a:schemeClr>
          </a:solidFill>
        </p:spPr>
        <p:txBody>
          <a:bodyPr>
            <a:normAutofit fontScale="85000" lnSpcReduction="10000"/>
          </a:bodyPr>
          <a:lstStyle/>
          <a:p>
            <a:pPr marL="609600" indent="-609600" eaLnBrk="1" hangingPunct="1">
              <a:lnSpc>
                <a:spcPct val="80000"/>
              </a:lnSpc>
              <a:buFont typeface="Wingdings" pitchFamily="2" charset="2"/>
              <a:buNone/>
            </a:pPr>
            <a:endParaRPr lang="en-GB" sz="2400" dirty="0" smtClean="0"/>
          </a:p>
          <a:p>
            <a:pPr marL="609600" indent="-609600" eaLnBrk="1" hangingPunct="1">
              <a:lnSpc>
                <a:spcPct val="80000"/>
              </a:lnSpc>
              <a:buFont typeface="Wingdings" pitchFamily="2" charset="2"/>
              <a:buNone/>
            </a:pPr>
            <a:r>
              <a:rPr lang="en-GB" sz="2100" dirty="0" err="1" smtClean="0">
                <a:latin typeface="+mj-lt"/>
                <a:cs typeface="Calibri" pitchFamily="34" charset="0"/>
              </a:rPr>
              <a:t>Perhitungan</a:t>
            </a:r>
            <a:r>
              <a:rPr lang="en-GB" sz="2100" dirty="0" smtClean="0">
                <a:latin typeface="+mj-lt"/>
                <a:cs typeface="Calibri" pitchFamily="34" charset="0"/>
              </a:rPr>
              <a:t>:</a:t>
            </a:r>
            <a:endParaRPr lang="en-GB" sz="2100" b="1" dirty="0" smtClean="0">
              <a:latin typeface="+mj-lt"/>
              <a:cs typeface="Calibri" pitchFamily="34" charset="0"/>
            </a:endParaRPr>
          </a:p>
          <a:p>
            <a:pPr marL="609600" indent="-609600" eaLnBrk="1" hangingPunct="1">
              <a:lnSpc>
                <a:spcPct val="80000"/>
              </a:lnSpc>
              <a:buFont typeface="Wingdings" pitchFamily="2" charset="2"/>
              <a:buNone/>
            </a:pPr>
            <a:r>
              <a:rPr lang="en-GB" sz="2100" b="1" dirty="0" err="1" smtClean="0">
                <a:latin typeface="+mj-lt"/>
                <a:cs typeface="Calibri" pitchFamily="34" charset="0"/>
              </a:rPr>
              <a:t>Departemen</a:t>
            </a:r>
            <a:r>
              <a:rPr lang="en-GB" sz="2100" b="1" dirty="0" smtClean="0">
                <a:latin typeface="+mj-lt"/>
                <a:cs typeface="Calibri" pitchFamily="34" charset="0"/>
              </a:rPr>
              <a:t>	BOP </a:t>
            </a:r>
            <a:r>
              <a:rPr lang="en-GB" sz="2100" b="1" dirty="0" err="1" smtClean="0">
                <a:latin typeface="+mj-lt"/>
                <a:cs typeface="Calibri" pitchFamily="34" charset="0"/>
              </a:rPr>
              <a:t>Sesungguhnya</a:t>
            </a:r>
            <a:r>
              <a:rPr lang="id-ID" sz="2100" b="1" dirty="0" smtClean="0">
                <a:latin typeface="+mj-lt"/>
                <a:cs typeface="Calibri" pitchFamily="34" charset="0"/>
              </a:rPr>
              <a:t>    </a:t>
            </a:r>
            <a:r>
              <a:rPr lang="en-GB" sz="2100" b="1" dirty="0" smtClean="0">
                <a:latin typeface="+mj-lt"/>
                <a:cs typeface="Calibri" pitchFamily="34" charset="0"/>
              </a:rPr>
              <a:t>BOP </a:t>
            </a:r>
            <a:r>
              <a:rPr lang="en-GB" sz="2100" b="1" dirty="0" err="1" smtClean="0">
                <a:latin typeface="+mj-lt"/>
                <a:cs typeface="Calibri" pitchFamily="34" charset="0"/>
              </a:rPr>
              <a:t>Dibebankan</a:t>
            </a:r>
            <a:r>
              <a:rPr lang="id-ID" sz="2100" b="1" dirty="0" smtClean="0">
                <a:latin typeface="+mj-lt"/>
                <a:cs typeface="Calibri" pitchFamily="34" charset="0"/>
              </a:rPr>
              <a:t>	</a:t>
            </a:r>
            <a:r>
              <a:rPr lang="en-GB" sz="2100" b="1" dirty="0" err="1" smtClean="0">
                <a:latin typeface="+mj-lt"/>
                <a:cs typeface="Calibri" pitchFamily="34" charset="0"/>
              </a:rPr>
              <a:t>Selisih</a:t>
            </a:r>
            <a:endParaRPr lang="en-GB" sz="2100" dirty="0" smtClean="0">
              <a:latin typeface="+mj-lt"/>
              <a:cs typeface="Calibri" pitchFamily="34" charset="0"/>
            </a:endParaRPr>
          </a:p>
          <a:p>
            <a:pPr marL="609600" indent="-609600" eaLnBrk="1" hangingPunct="1">
              <a:lnSpc>
                <a:spcPct val="80000"/>
              </a:lnSpc>
              <a:buFont typeface="Wingdings" pitchFamily="2" charset="2"/>
              <a:buNone/>
            </a:pPr>
            <a:r>
              <a:rPr lang="en-GB" sz="2100" dirty="0" err="1" smtClean="0">
                <a:latin typeface="+mj-lt"/>
                <a:cs typeface="Calibri" pitchFamily="34" charset="0"/>
              </a:rPr>
              <a:t>Pembuatan</a:t>
            </a:r>
            <a:r>
              <a:rPr lang="en-GB" sz="2100" dirty="0" smtClean="0">
                <a:latin typeface="+mj-lt"/>
                <a:cs typeface="Calibri" pitchFamily="34" charset="0"/>
              </a:rPr>
              <a:t> </a:t>
            </a:r>
            <a:r>
              <a:rPr lang="en-GB" sz="2100" dirty="0" err="1" smtClean="0">
                <a:latin typeface="+mj-lt"/>
                <a:cs typeface="Calibri" pitchFamily="34" charset="0"/>
              </a:rPr>
              <a:t>Pola</a:t>
            </a:r>
            <a:r>
              <a:rPr lang="en-GB" sz="2100" dirty="0" smtClean="0">
                <a:latin typeface="+mj-lt"/>
                <a:cs typeface="Calibri" pitchFamily="34" charset="0"/>
              </a:rPr>
              <a:t>	</a:t>
            </a:r>
            <a:r>
              <a:rPr lang="id-ID" sz="2100" dirty="0" smtClean="0">
                <a:latin typeface="+mj-lt"/>
                <a:cs typeface="Calibri" pitchFamily="34" charset="0"/>
              </a:rPr>
              <a:t>     </a:t>
            </a:r>
            <a:r>
              <a:rPr lang="en-GB" sz="2100" dirty="0" err="1" smtClean="0">
                <a:latin typeface="+mj-lt"/>
                <a:cs typeface="Calibri" pitchFamily="34" charset="0"/>
              </a:rPr>
              <a:t>Rp</a:t>
            </a:r>
            <a:r>
              <a:rPr lang="en-GB" sz="2100" dirty="0" smtClean="0">
                <a:latin typeface="+mj-lt"/>
                <a:cs typeface="Calibri" pitchFamily="34" charset="0"/>
              </a:rPr>
              <a:t> 7.800.000	</a:t>
            </a:r>
            <a:r>
              <a:rPr lang="id-ID" sz="2100" dirty="0" smtClean="0">
                <a:latin typeface="+mj-lt"/>
                <a:cs typeface="Calibri" pitchFamily="34" charset="0"/>
              </a:rPr>
              <a:t>       </a:t>
            </a:r>
            <a:r>
              <a:rPr lang="en-GB" sz="2100" dirty="0" err="1" smtClean="0">
                <a:latin typeface="+mj-lt"/>
                <a:cs typeface="Calibri" pitchFamily="34" charset="0"/>
              </a:rPr>
              <a:t>Rp</a:t>
            </a:r>
            <a:r>
              <a:rPr lang="en-GB" sz="2100" dirty="0" smtClean="0">
                <a:latin typeface="+mj-lt"/>
                <a:cs typeface="Calibri" pitchFamily="34" charset="0"/>
              </a:rPr>
              <a:t> 7.000.000	    </a:t>
            </a:r>
            <a:r>
              <a:rPr lang="id-ID" sz="2100" dirty="0" smtClean="0">
                <a:latin typeface="+mj-lt"/>
                <a:cs typeface="Calibri" pitchFamily="34" charset="0"/>
              </a:rPr>
              <a:t>    </a:t>
            </a:r>
            <a:r>
              <a:rPr lang="en-GB" sz="2100" dirty="0" err="1" smtClean="0">
                <a:latin typeface="+mj-lt"/>
                <a:cs typeface="Calibri" pitchFamily="34" charset="0"/>
              </a:rPr>
              <a:t>Rp</a:t>
            </a:r>
            <a:r>
              <a:rPr lang="en-GB" sz="2100" dirty="0" smtClean="0">
                <a:latin typeface="+mj-lt"/>
                <a:cs typeface="Calibri" pitchFamily="34" charset="0"/>
              </a:rPr>
              <a:t> 800.000 </a:t>
            </a:r>
            <a:r>
              <a:rPr lang="en-GB" sz="2100" dirty="0" err="1" smtClean="0">
                <a:latin typeface="+mj-lt"/>
                <a:cs typeface="Calibri" pitchFamily="34" charset="0"/>
              </a:rPr>
              <a:t>Rugi</a:t>
            </a:r>
            <a:endParaRPr lang="en-GB" sz="2100" dirty="0" smtClean="0">
              <a:latin typeface="+mj-lt"/>
              <a:cs typeface="Calibri" pitchFamily="34" charset="0"/>
            </a:endParaRPr>
          </a:p>
          <a:p>
            <a:pPr marL="609600" indent="-609600" eaLnBrk="1" hangingPunct="1">
              <a:lnSpc>
                <a:spcPct val="80000"/>
              </a:lnSpc>
              <a:buFont typeface="Wingdings" pitchFamily="2" charset="2"/>
              <a:buNone/>
            </a:pPr>
            <a:r>
              <a:rPr lang="en-GB" sz="2100" dirty="0" err="1" smtClean="0">
                <a:latin typeface="+mj-lt"/>
                <a:cs typeface="Calibri" pitchFamily="34" charset="0"/>
              </a:rPr>
              <a:t>Pengguntingan</a:t>
            </a:r>
            <a:r>
              <a:rPr lang="en-GB" sz="2100" dirty="0" smtClean="0">
                <a:latin typeface="+mj-lt"/>
                <a:cs typeface="Calibri" pitchFamily="34" charset="0"/>
              </a:rPr>
              <a:t>	  </a:t>
            </a:r>
            <a:r>
              <a:rPr lang="id-ID" sz="2100" dirty="0" smtClean="0">
                <a:latin typeface="+mj-lt"/>
                <a:cs typeface="Calibri" pitchFamily="34" charset="0"/>
              </a:rPr>
              <a:t>      </a:t>
            </a:r>
            <a:r>
              <a:rPr lang="en-GB" sz="2100" dirty="0" smtClean="0">
                <a:latin typeface="+mj-lt"/>
                <a:cs typeface="Calibri" pitchFamily="34" charset="0"/>
              </a:rPr>
              <a:t>10.100.000</a:t>
            </a:r>
            <a:r>
              <a:rPr lang="id-ID" sz="2100" dirty="0" smtClean="0">
                <a:latin typeface="+mj-lt"/>
                <a:cs typeface="Calibri" pitchFamily="34" charset="0"/>
              </a:rPr>
              <a:t>             </a:t>
            </a:r>
            <a:r>
              <a:rPr lang="en-GB" sz="2100" dirty="0" smtClean="0">
                <a:latin typeface="+mj-lt"/>
                <a:cs typeface="Calibri" pitchFamily="34" charset="0"/>
              </a:rPr>
              <a:t>10.000.000 	      </a:t>
            </a:r>
            <a:r>
              <a:rPr lang="id-ID" sz="2100" dirty="0" smtClean="0">
                <a:latin typeface="+mj-lt"/>
                <a:cs typeface="Calibri" pitchFamily="34" charset="0"/>
              </a:rPr>
              <a:t>     </a:t>
            </a:r>
            <a:r>
              <a:rPr lang="en-GB" sz="2100" dirty="0" smtClean="0">
                <a:latin typeface="+mj-lt"/>
                <a:cs typeface="Calibri" pitchFamily="34" charset="0"/>
              </a:rPr>
              <a:t>  100.000 </a:t>
            </a:r>
            <a:r>
              <a:rPr lang="en-GB" sz="2100" dirty="0" err="1" smtClean="0">
                <a:latin typeface="+mj-lt"/>
                <a:cs typeface="Calibri" pitchFamily="34" charset="0"/>
              </a:rPr>
              <a:t>Rugi</a:t>
            </a:r>
            <a:endParaRPr lang="en-GB" sz="2100" dirty="0" smtClean="0">
              <a:latin typeface="+mj-lt"/>
              <a:cs typeface="Calibri" pitchFamily="34" charset="0"/>
            </a:endParaRPr>
          </a:p>
          <a:p>
            <a:pPr marL="609600" indent="-609600" eaLnBrk="1" hangingPunct="1">
              <a:lnSpc>
                <a:spcPct val="80000"/>
              </a:lnSpc>
              <a:buFont typeface="Wingdings" pitchFamily="2" charset="2"/>
              <a:buNone/>
            </a:pPr>
            <a:r>
              <a:rPr lang="en-GB" sz="2100" dirty="0" err="1" smtClean="0">
                <a:latin typeface="+mj-lt"/>
                <a:cs typeface="Calibri" pitchFamily="34" charset="0"/>
              </a:rPr>
              <a:t>Penjahitan</a:t>
            </a:r>
            <a:r>
              <a:rPr lang="en-GB" sz="2100" dirty="0" smtClean="0">
                <a:latin typeface="+mj-lt"/>
                <a:cs typeface="Calibri" pitchFamily="34" charset="0"/>
              </a:rPr>
              <a:t>	</a:t>
            </a:r>
            <a:r>
              <a:rPr lang="id-ID" sz="2100" dirty="0" smtClean="0">
                <a:latin typeface="+mj-lt"/>
                <a:cs typeface="Calibri" pitchFamily="34" charset="0"/>
              </a:rPr>
              <a:t>          </a:t>
            </a:r>
            <a:r>
              <a:rPr lang="en-GB" sz="2100" dirty="0" smtClean="0">
                <a:latin typeface="+mj-lt"/>
                <a:cs typeface="Calibri" pitchFamily="34" charset="0"/>
              </a:rPr>
              <a:t>2.950.000 </a:t>
            </a:r>
            <a:r>
              <a:rPr lang="id-ID" sz="2100" dirty="0" smtClean="0">
                <a:latin typeface="+mj-lt"/>
                <a:cs typeface="Calibri" pitchFamily="34" charset="0"/>
              </a:rPr>
              <a:t>              </a:t>
            </a:r>
            <a:r>
              <a:rPr lang="en-GB" sz="2100" dirty="0" smtClean="0">
                <a:latin typeface="+mj-lt"/>
                <a:cs typeface="Calibri" pitchFamily="34" charset="0"/>
              </a:rPr>
              <a:t>2.500.000	      </a:t>
            </a:r>
            <a:r>
              <a:rPr lang="id-ID" sz="2100" dirty="0" smtClean="0">
                <a:latin typeface="+mj-lt"/>
                <a:cs typeface="Calibri" pitchFamily="34" charset="0"/>
              </a:rPr>
              <a:t>        </a:t>
            </a:r>
            <a:r>
              <a:rPr lang="en-GB" sz="2100" dirty="0" smtClean="0">
                <a:latin typeface="+mj-lt"/>
                <a:cs typeface="Calibri" pitchFamily="34" charset="0"/>
              </a:rPr>
              <a:t>450.000 </a:t>
            </a:r>
            <a:r>
              <a:rPr lang="en-GB" sz="2100" dirty="0" err="1" smtClean="0">
                <a:latin typeface="+mj-lt"/>
                <a:cs typeface="Calibri" pitchFamily="34" charset="0"/>
              </a:rPr>
              <a:t>Rugi</a:t>
            </a:r>
            <a:endParaRPr lang="id-ID" sz="2100" dirty="0" smtClean="0">
              <a:latin typeface="+mj-lt"/>
              <a:cs typeface="Calibri" pitchFamily="34" charset="0"/>
            </a:endParaRPr>
          </a:p>
          <a:p>
            <a:pPr marL="609600" indent="-609600" eaLnBrk="1" hangingPunct="1">
              <a:lnSpc>
                <a:spcPct val="80000"/>
              </a:lnSpc>
              <a:buFont typeface="Wingdings" pitchFamily="2" charset="2"/>
              <a:buNone/>
            </a:pPr>
            <a:endParaRPr lang="id-ID" sz="2000" dirty="0" smtClean="0">
              <a:latin typeface="+mj-lt"/>
              <a:cs typeface="Calibri" pitchFamily="34" charset="0"/>
            </a:endParaRPr>
          </a:p>
          <a:p>
            <a:pPr marL="609600" indent="-609600" eaLnBrk="1" hangingPunct="1">
              <a:lnSpc>
                <a:spcPct val="80000"/>
              </a:lnSpc>
              <a:buFont typeface="Wingdings" pitchFamily="2" charset="2"/>
              <a:buNone/>
            </a:pPr>
            <a:endParaRPr lang="id-ID" sz="2000" dirty="0" smtClean="0">
              <a:latin typeface="+mj-lt"/>
              <a:cs typeface="Calibri" pitchFamily="34" charset="0"/>
            </a:endParaRPr>
          </a:p>
          <a:p>
            <a:pPr marL="609600" indent="-609600" eaLnBrk="1" hangingPunct="1">
              <a:lnSpc>
                <a:spcPct val="90000"/>
              </a:lnSpc>
              <a:buFont typeface="Wingdings" pitchFamily="2" charset="2"/>
              <a:buNone/>
            </a:pPr>
            <a:r>
              <a:rPr lang="en-GB" sz="2800" dirty="0" smtClean="0">
                <a:latin typeface="+mj-lt"/>
                <a:cs typeface="Calibri" pitchFamily="34" charset="0"/>
              </a:rPr>
              <a:t>6. </a:t>
            </a:r>
            <a:r>
              <a:rPr lang="en-GB" sz="2800" dirty="0" err="1" smtClean="0">
                <a:latin typeface="+mj-lt"/>
                <a:cs typeface="Calibri" pitchFamily="34" charset="0"/>
              </a:rPr>
              <a:t>Menutup</a:t>
            </a:r>
            <a:r>
              <a:rPr lang="en-GB" sz="2800" dirty="0" smtClean="0">
                <a:latin typeface="+mj-lt"/>
                <a:cs typeface="Calibri" pitchFamily="34" charset="0"/>
              </a:rPr>
              <a:t> </a:t>
            </a:r>
            <a:r>
              <a:rPr lang="en-GB" sz="2800" dirty="0" err="1" smtClean="0">
                <a:latin typeface="+mj-lt"/>
                <a:cs typeface="Calibri" pitchFamily="34" charset="0"/>
              </a:rPr>
              <a:t>selisih</a:t>
            </a:r>
            <a:r>
              <a:rPr lang="en-GB" sz="2800" dirty="0" smtClean="0">
                <a:latin typeface="+mj-lt"/>
                <a:cs typeface="Calibri" pitchFamily="34" charset="0"/>
              </a:rPr>
              <a:t> </a:t>
            </a:r>
            <a:r>
              <a:rPr lang="en-GB" sz="2800" dirty="0" err="1" smtClean="0">
                <a:latin typeface="+mj-lt"/>
                <a:cs typeface="Calibri" pitchFamily="34" charset="0"/>
              </a:rPr>
              <a:t>biaya</a:t>
            </a:r>
            <a:r>
              <a:rPr lang="en-GB" sz="2800" dirty="0" smtClean="0">
                <a:latin typeface="+mj-lt"/>
                <a:cs typeface="Calibri" pitchFamily="34" charset="0"/>
              </a:rPr>
              <a:t> overhead </a:t>
            </a:r>
            <a:r>
              <a:rPr lang="en-GB" sz="2800" dirty="0" err="1" smtClean="0">
                <a:latin typeface="+mj-lt"/>
                <a:cs typeface="Calibri" pitchFamily="34" charset="0"/>
              </a:rPr>
              <a:t>pabrik</a:t>
            </a:r>
            <a:r>
              <a:rPr lang="en-GB" sz="2800" dirty="0" smtClean="0">
                <a:latin typeface="+mj-lt"/>
                <a:cs typeface="Calibri" pitchFamily="34" charset="0"/>
              </a:rPr>
              <a:t> </a:t>
            </a:r>
            <a:r>
              <a:rPr lang="en-GB" sz="2800" dirty="0" err="1" smtClean="0">
                <a:latin typeface="+mj-lt"/>
                <a:cs typeface="Calibri" pitchFamily="34" charset="0"/>
              </a:rPr>
              <a:t>ke</a:t>
            </a:r>
            <a:r>
              <a:rPr lang="en-GB" sz="2800" dirty="0" smtClean="0">
                <a:latin typeface="+mj-lt"/>
                <a:cs typeface="Calibri" pitchFamily="34" charset="0"/>
              </a:rPr>
              <a:t> </a:t>
            </a:r>
            <a:r>
              <a:rPr lang="en-GB" sz="2800" dirty="0" err="1" smtClean="0">
                <a:latin typeface="+mj-lt"/>
                <a:cs typeface="Calibri" pitchFamily="34" charset="0"/>
              </a:rPr>
              <a:t>harga</a:t>
            </a:r>
            <a:r>
              <a:rPr lang="en-GB" sz="2800" dirty="0" smtClean="0">
                <a:latin typeface="+mj-lt"/>
                <a:cs typeface="Calibri" pitchFamily="34" charset="0"/>
              </a:rPr>
              <a:t> </a:t>
            </a:r>
            <a:r>
              <a:rPr lang="en-GB" sz="2800" dirty="0" err="1" smtClean="0">
                <a:latin typeface="+mj-lt"/>
                <a:cs typeface="Calibri" pitchFamily="34" charset="0"/>
              </a:rPr>
              <a:t>pokok</a:t>
            </a:r>
            <a:r>
              <a:rPr lang="en-GB" sz="2800" dirty="0" smtClean="0">
                <a:latin typeface="+mj-lt"/>
                <a:cs typeface="Calibri" pitchFamily="34" charset="0"/>
              </a:rPr>
              <a:t> </a:t>
            </a:r>
            <a:r>
              <a:rPr lang="en-GB" sz="2800" dirty="0" err="1" smtClean="0">
                <a:latin typeface="+mj-lt"/>
                <a:cs typeface="Calibri" pitchFamily="34" charset="0"/>
              </a:rPr>
              <a:t>penjualan</a:t>
            </a:r>
            <a:endParaRPr lang="en-GB" sz="2800" i="1" dirty="0" smtClean="0">
              <a:latin typeface="+mj-lt"/>
              <a:cs typeface="Calibri" pitchFamily="34" charset="0"/>
            </a:endParaRPr>
          </a:p>
          <a:p>
            <a:pPr marL="609600" indent="-609600" eaLnBrk="1" hangingPunct="1">
              <a:lnSpc>
                <a:spcPct val="90000"/>
              </a:lnSpc>
              <a:buFont typeface="Wingdings" pitchFamily="2" charset="2"/>
              <a:buNone/>
            </a:pPr>
            <a:r>
              <a:rPr lang="en-GB" sz="2000" i="1" dirty="0" smtClean="0">
                <a:latin typeface="+mj-lt"/>
              </a:rPr>
              <a:t>	</a:t>
            </a:r>
            <a:r>
              <a:rPr lang="en-GB" sz="2400" i="1" dirty="0" err="1" smtClean="0">
                <a:latin typeface="+mj-lt"/>
                <a:cs typeface="Calibri" pitchFamily="34" charset="0"/>
              </a:rPr>
              <a:t>Harga</a:t>
            </a:r>
            <a:r>
              <a:rPr lang="en-GB" sz="2400" i="1" dirty="0" smtClean="0">
                <a:latin typeface="+mj-lt"/>
                <a:cs typeface="Calibri" pitchFamily="34" charset="0"/>
              </a:rPr>
              <a:t> </a:t>
            </a:r>
            <a:r>
              <a:rPr lang="en-GB" sz="2400" i="1" dirty="0" err="1" smtClean="0">
                <a:latin typeface="+mj-lt"/>
                <a:cs typeface="Calibri" pitchFamily="34" charset="0"/>
              </a:rPr>
              <a:t>Pokok</a:t>
            </a:r>
            <a:r>
              <a:rPr lang="en-GB" sz="2400" i="1" dirty="0" smtClean="0">
                <a:latin typeface="+mj-lt"/>
                <a:cs typeface="Calibri" pitchFamily="34" charset="0"/>
              </a:rPr>
              <a:t> </a:t>
            </a:r>
            <a:r>
              <a:rPr lang="en-GB" sz="2400" i="1" dirty="0" err="1" smtClean="0">
                <a:latin typeface="+mj-lt"/>
                <a:cs typeface="Calibri" pitchFamily="34" charset="0"/>
              </a:rPr>
              <a:t>Penjulan</a:t>
            </a:r>
            <a:r>
              <a:rPr lang="id-ID" sz="2400" i="1" dirty="0" smtClean="0">
                <a:latin typeface="+mj-lt"/>
                <a:cs typeface="Calibri" pitchFamily="34" charset="0"/>
              </a:rPr>
              <a:t>		</a:t>
            </a:r>
            <a:r>
              <a:rPr lang="en-GB" sz="2400" i="1" dirty="0" smtClean="0">
                <a:latin typeface="+mj-lt"/>
                <a:cs typeface="Calibri" pitchFamily="34" charset="0"/>
              </a:rPr>
              <a:t>	1.350.000	</a:t>
            </a:r>
          </a:p>
          <a:p>
            <a:pPr marL="609600" indent="-609600" eaLnBrk="1" hangingPunct="1">
              <a:lnSpc>
                <a:spcPct val="90000"/>
              </a:lnSpc>
              <a:buFont typeface="Wingdings" pitchFamily="2" charset="2"/>
              <a:buNone/>
            </a:pPr>
            <a:r>
              <a:rPr lang="en-GB" sz="2400" i="1" dirty="0" smtClean="0">
                <a:latin typeface="+mj-lt"/>
                <a:cs typeface="Calibri" pitchFamily="34" charset="0"/>
              </a:rPr>
              <a:t>		</a:t>
            </a:r>
            <a:r>
              <a:rPr lang="en-GB" sz="2400" i="1" dirty="0" err="1" smtClean="0">
                <a:latin typeface="+mj-lt"/>
                <a:cs typeface="Calibri" pitchFamily="34" charset="0"/>
              </a:rPr>
              <a:t>Selisih</a:t>
            </a:r>
            <a:r>
              <a:rPr lang="en-GB" sz="2400" i="1" dirty="0" smtClean="0">
                <a:latin typeface="+mj-lt"/>
                <a:cs typeface="Calibri" pitchFamily="34" charset="0"/>
              </a:rPr>
              <a:t> BOP – Dept. </a:t>
            </a:r>
            <a:r>
              <a:rPr lang="en-GB" sz="2400" i="1" dirty="0" err="1" smtClean="0">
                <a:latin typeface="+mj-lt"/>
                <a:cs typeface="Calibri" pitchFamily="34" charset="0"/>
              </a:rPr>
              <a:t>Pembuatan</a:t>
            </a:r>
            <a:r>
              <a:rPr lang="en-GB" sz="2400" i="1" dirty="0" smtClean="0">
                <a:latin typeface="+mj-lt"/>
                <a:cs typeface="Calibri" pitchFamily="34" charset="0"/>
              </a:rPr>
              <a:t> </a:t>
            </a:r>
            <a:r>
              <a:rPr lang="en-GB" sz="2400" i="1" dirty="0" err="1" smtClean="0">
                <a:latin typeface="+mj-lt"/>
                <a:cs typeface="Calibri" pitchFamily="34" charset="0"/>
              </a:rPr>
              <a:t>Pola</a:t>
            </a:r>
            <a:r>
              <a:rPr lang="en-GB" sz="2400" i="1" dirty="0" smtClean="0">
                <a:latin typeface="+mj-lt"/>
                <a:cs typeface="Calibri" pitchFamily="34" charset="0"/>
              </a:rPr>
              <a:t>			800.000</a:t>
            </a:r>
          </a:p>
          <a:p>
            <a:pPr marL="609600" indent="-609600" eaLnBrk="1" hangingPunct="1">
              <a:lnSpc>
                <a:spcPct val="90000"/>
              </a:lnSpc>
              <a:buFont typeface="Wingdings" pitchFamily="2" charset="2"/>
              <a:buNone/>
            </a:pPr>
            <a:r>
              <a:rPr lang="en-GB" sz="2400" i="1" dirty="0" smtClean="0">
                <a:latin typeface="+mj-lt"/>
                <a:cs typeface="Calibri" pitchFamily="34" charset="0"/>
              </a:rPr>
              <a:t>		</a:t>
            </a:r>
            <a:r>
              <a:rPr lang="en-GB" sz="2400" i="1" dirty="0" err="1" smtClean="0">
                <a:latin typeface="+mj-lt"/>
                <a:cs typeface="Calibri" pitchFamily="34" charset="0"/>
              </a:rPr>
              <a:t>Selisih</a:t>
            </a:r>
            <a:r>
              <a:rPr lang="en-GB" sz="2400" i="1" dirty="0" smtClean="0">
                <a:latin typeface="+mj-lt"/>
                <a:cs typeface="Calibri" pitchFamily="34" charset="0"/>
              </a:rPr>
              <a:t> BOP – Dept. </a:t>
            </a:r>
            <a:r>
              <a:rPr lang="en-GB" sz="2400" i="1" dirty="0" err="1" smtClean="0">
                <a:latin typeface="+mj-lt"/>
                <a:cs typeface="Calibri" pitchFamily="34" charset="0"/>
              </a:rPr>
              <a:t>Pengguntingan</a:t>
            </a:r>
            <a:r>
              <a:rPr lang="id-ID" sz="2400" i="1" dirty="0" smtClean="0">
                <a:latin typeface="+mj-lt"/>
                <a:cs typeface="Calibri" pitchFamily="34" charset="0"/>
              </a:rPr>
              <a:t>	</a:t>
            </a:r>
            <a:r>
              <a:rPr lang="en-GB" sz="2400" i="1" dirty="0" smtClean="0">
                <a:latin typeface="+mj-lt"/>
                <a:cs typeface="Calibri" pitchFamily="34" charset="0"/>
              </a:rPr>
              <a:t>		100.000</a:t>
            </a:r>
          </a:p>
          <a:p>
            <a:pPr marL="609600" indent="-609600" eaLnBrk="1" hangingPunct="1">
              <a:lnSpc>
                <a:spcPct val="90000"/>
              </a:lnSpc>
              <a:buFont typeface="Wingdings" pitchFamily="2" charset="2"/>
              <a:buNone/>
            </a:pPr>
            <a:r>
              <a:rPr lang="en-GB" sz="2400" i="1" dirty="0" smtClean="0">
                <a:latin typeface="+mj-lt"/>
                <a:cs typeface="Calibri" pitchFamily="34" charset="0"/>
              </a:rPr>
              <a:t>		</a:t>
            </a:r>
            <a:r>
              <a:rPr lang="en-GB" sz="2400" i="1" dirty="0" err="1" smtClean="0">
                <a:latin typeface="+mj-lt"/>
                <a:cs typeface="Calibri" pitchFamily="34" charset="0"/>
              </a:rPr>
              <a:t>Selisih</a:t>
            </a:r>
            <a:r>
              <a:rPr lang="en-GB" sz="2400" i="1" dirty="0" smtClean="0">
                <a:latin typeface="+mj-lt"/>
                <a:cs typeface="Calibri" pitchFamily="34" charset="0"/>
              </a:rPr>
              <a:t> BOP – Dept. </a:t>
            </a:r>
            <a:r>
              <a:rPr lang="en-GB" sz="2400" i="1" dirty="0" err="1" smtClean="0">
                <a:latin typeface="+mj-lt"/>
                <a:cs typeface="Calibri" pitchFamily="34" charset="0"/>
              </a:rPr>
              <a:t>Penjahitan</a:t>
            </a:r>
            <a:r>
              <a:rPr lang="id-ID" sz="2400" i="1" dirty="0" smtClean="0">
                <a:latin typeface="+mj-lt"/>
                <a:cs typeface="Calibri" pitchFamily="34" charset="0"/>
              </a:rPr>
              <a:t>			</a:t>
            </a:r>
            <a:r>
              <a:rPr lang="en-GB" sz="2400" i="1" dirty="0" smtClean="0">
                <a:latin typeface="+mj-lt"/>
                <a:cs typeface="Calibri" pitchFamily="34" charset="0"/>
              </a:rPr>
              <a:t>450.000</a:t>
            </a:r>
            <a:endParaRPr lang="en-GB" sz="2400" dirty="0" smtClean="0">
              <a:latin typeface="+mj-lt"/>
              <a:cs typeface="Calibri" pitchFamily="34" charset="0"/>
            </a:endParaRPr>
          </a:p>
          <a:p>
            <a:pPr marL="609600" indent="-609600" eaLnBrk="1" hangingPunct="1">
              <a:lnSpc>
                <a:spcPct val="80000"/>
              </a:lnSpc>
              <a:buFont typeface="Wingdings" pitchFamily="2" charset="2"/>
              <a:buNone/>
            </a:pPr>
            <a:endParaRPr lang="en-US" sz="2000"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a:xfrm>
            <a:off x="247650" y="1071546"/>
            <a:ext cx="8539192" cy="2743200"/>
          </a:xfrm>
          <a:solidFill>
            <a:schemeClr val="bg2"/>
          </a:solidFill>
        </p:spPr>
        <p:txBody>
          <a:bodyPr>
            <a:normAutofit/>
          </a:bodyPr>
          <a:lstStyle/>
          <a:p>
            <a:pPr marL="609600" indent="-609600" eaLnBrk="1" hangingPunct="1">
              <a:lnSpc>
                <a:spcPct val="90000"/>
              </a:lnSpc>
              <a:buFont typeface="Wingdings" pitchFamily="2" charset="2"/>
              <a:buNone/>
            </a:pPr>
            <a:endParaRPr lang="en-GB" sz="2400" dirty="0" smtClean="0"/>
          </a:p>
          <a:p>
            <a:pPr marL="609600" indent="-609600" eaLnBrk="1" hangingPunct="1">
              <a:lnSpc>
                <a:spcPct val="90000"/>
              </a:lnSpc>
              <a:buFont typeface="Wingdings" pitchFamily="2" charset="2"/>
              <a:buNone/>
            </a:pPr>
            <a:r>
              <a:rPr lang="en-GB" dirty="0" smtClean="0">
                <a:latin typeface="+mj-lt"/>
                <a:cs typeface="Calibri" pitchFamily="34" charset="0"/>
              </a:rPr>
              <a:t>7. </a:t>
            </a:r>
            <a:r>
              <a:rPr lang="en-GB" dirty="0" err="1" smtClean="0">
                <a:latin typeface="+mj-lt"/>
                <a:cs typeface="Calibri" pitchFamily="34" charset="0"/>
              </a:rPr>
              <a:t>Mencatat</a:t>
            </a:r>
            <a:r>
              <a:rPr lang="en-GB" dirty="0" smtClean="0">
                <a:latin typeface="+mj-lt"/>
                <a:cs typeface="Calibri" pitchFamily="34" charset="0"/>
              </a:rPr>
              <a:t> </a:t>
            </a:r>
            <a:r>
              <a:rPr lang="en-GB" dirty="0" err="1" smtClean="0">
                <a:latin typeface="+mj-lt"/>
                <a:cs typeface="Calibri" pitchFamily="34" charset="0"/>
              </a:rPr>
              <a:t>produk</a:t>
            </a:r>
            <a:r>
              <a:rPr lang="en-GB" dirty="0" smtClean="0">
                <a:latin typeface="+mj-lt"/>
                <a:cs typeface="Calibri" pitchFamily="34" charset="0"/>
              </a:rPr>
              <a:t> </a:t>
            </a:r>
            <a:r>
              <a:rPr lang="en-GB" dirty="0" err="1" smtClean="0">
                <a:latin typeface="+mj-lt"/>
                <a:cs typeface="Calibri" pitchFamily="34" charset="0"/>
              </a:rPr>
              <a:t>selesai</a:t>
            </a:r>
            <a:r>
              <a:rPr lang="en-GB" dirty="0" smtClean="0">
                <a:latin typeface="+mj-lt"/>
                <a:cs typeface="Calibri" pitchFamily="34" charset="0"/>
              </a:rPr>
              <a:t> </a:t>
            </a:r>
            <a:r>
              <a:rPr lang="en-GB" dirty="0" err="1" smtClean="0">
                <a:latin typeface="+mj-lt"/>
                <a:cs typeface="Calibri" pitchFamily="34" charset="0"/>
              </a:rPr>
              <a:t>pada</a:t>
            </a:r>
            <a:r>
              <a:rPr lang="en-GB" dirty="0" smtClean="0">
                <a:latin typeface="+mj-lt"/>
                <a:cs typeface="Calibri" pitchFamily="34" charset="0"/>
              </a:rPr>
              <a:t> </a:t>
            </a:r>
            <a:r>
              <a:rPr lang="en-GB" dirty="0" err="1" smtClean="0">
                <a:latin typeface="+mj-lt"/>
                <a:cs typeface="Calibri" pitchFamily="34" charset="0"/>
              </a:rPr>
              <a:t>Departemen</a:t>
            </a:r>
            <a:r>
              <a:rPr lang="en-GB" dirty="0" smtClean="0">
                <a:latin typeface="+mj-lt"/>
                <a:cs typeface="Calibri" pitchFamily="34" charset="0"/>
              </a:rPr>
              <a:t> </a:t>
            </a:r>
            <a:r>
              <a:rPr lang="en-GB" dirty="0" err="1" smtClean="0">
                <a:latin typeface="+mj-lt"/>
                <a:cs typeface="Calibri" pitchFamily="34" charset="0"/>
              </a:rPr>
              <a:t>Pembuatan</a:t>
            </a:r>
            <a:r>
              <a:rPr lang="en-GB" dirty="0" smtClean="0">
                <a:latin typeface="+mj-lt"/>
                <a:cs typeface="Calibri" pitchFamily="34" charset="0"/>
              </a:rPr>
              <a:t> </a:t>
            </a:r>
            <a:r>
              <a:rPr lang="en-GB" dirty="0" err="1" smtClean="0">
                <a:latin typeface="+mj-lt"/>
                <a:cs typeface="Calibri" pitchFamily="34" charset="0"/>
              </a:rPr>
              <a:t>Pola</a:t>
            </a:r>
            <a:r>
              <a:rPr lang="en-GB" dirty="0" smtClean="0">
                <a:latin typeface="+mj-lt"/>
                <a:cs typeface="Calibri" pitchFamily="34" charset="0"/>
              </a:rPr>
              <a:t> </a:t>
            </a:r>
            <a:r>
              <a:rPr lang="en-GB" dirty="0" err="1" smtClean="0">
                <a:latin typeface="+mj-lt"/>
                <a:cs typeface="Calibri" pitchFamily="34" charset="0"/>
              </a:rPr>
              <a:t>dan</a:t>
            </a:r>
            <a:r>
              <a:rPr lang="en-GB" dirty="0" smtClean="0">
                <a:latin typeface="+mj-lt"/>
                <a:cs typeface="Calibri" pitchFamily="34" charset="0"/>
              </a:rPr>
              <a:t> </a:t>
            </a:r>
            <a:r>
              <a:rPr lang="en-GB" dirty="0" err="1" smtClean="0">
                <a:latin typeface="+mj-lt"/>
                <a:cs typeface="Calibri" pitchFamily="34" charset="0"/>
              </a:rPr>
              <a:t>ditransfer</a:t>
            </a:r>
            <a:r>
              <a:rPr lang="en-GB" dirty="0" smtClean="0">
                <a:latin typeface="+mj-lt"/>
                <a:cs typeface="Calibri" pitchFamily="34" charset="0"/>
              </a:rPr>
              <a:t> </a:t>
            </a:r>
            <a:r>
              <a:rPr lang="en-GB" dirty="0" err="1" smtClean="0">
                <a:latin typeface="+mj-lt"/>
                <a:cs typeface="Calibri" pitchFamily="34" charset="0"/>
              </a:rPr>
              <a:t>ke</a:t>
            </a:r>
            <a:r>
              <a:rPr lang="en-GB" dirty="0" smtClean="0">
                <a:latin typeface="+mj-lt"/>
                <a:cs typeface="Calibri" pitchFamily="34" charset="0"/>
              </a:rPr>
              <a:t> </a:t>
            </a:r>
            <a:r>
              <a:rPr lang="en-GB" dirty="0" err="1" smtClean="0">
                <a:latin typeface="+mj-lt"/>
                <a:cs typeface="Calibri" pitchFamily="34" charset="0"/>
              </a:rPr>
              <a:t>Departemen</a:t>
            </a:r>
            <a:r>
              <a:rPr lang="en-GB" dirty="0" smtClean="0">
                <a:latin typeface="+mj-lt"/>
                <a:cs typeface="Calibri" pitchFamily="34" charset="0"/>
              </a:rPr>
              <a:t> </a:t>
            </a:r>
            <a:r>
              <a:rPr lang="en-GB" dirty="0" err="1" smtClean="0">
                <a:latin typeface="+mj-lt"/>
                <a:cs typeface="Calibri" pitchFamily="34" charset="0"/>
              </a:rPr>
              <a:t>Pengguntingan</a:t>
            </a:r>
            <a:r>
              <a:rPr lang="en-GB" dirty="0" smtClean="0">
                <a:latin typeface="+mj-lt"/>
                <a:cs typeface="Calibri" pitchFamily="34" charset="0"/>
              </a:rPr>
              <a:t>.</a:t>
            </a:r>
            <a:endParaRPr lang="en-GB" i="1" dirty="0" smtClean="0">
              <a:latin typeface="+mj-lt"/>
              <a:cs typeface="Calibri" pitchFamily="34" charset="0"/>
            </a:endParaRPr>
          </a:p>
          <a:p>
            <a:pPr marL="609600" indent="-609600" eaLnBrk="1" hangingPunct="1">
              <a:lnSpc>
                <a:spcPct val="90000"/>
              </a:lnSpc>
              <a:buFont typeface="Wingdings" pitchFamily="2" charset="2"/>
              <a:buNone/>
            </a:pPr>
            <a:r>
              <a:rPr lang="en-GB" i="1" dirty="0" smtClean="0">
                <a:latin typeface="+mj-lt"/>
                <a:cs typeface="Calibri" pitchFamily="34" charset="0"/>
              </a:rPr>
              <a:t>     </a:t>
            </a:r>
            <a:endParaRPr lang="id-ID" i="1" dirty="0" smtClean="0">
              <a:latin typeface="+mj-lt"/>
              <a:cs typeface="Calibri" pitchFamily="34" charset="0"/>
            </a:endParaRPr>
          </a:p>
          <a:p>
            <a:pPr marL="609600" indent="-609600" eaLnBrk="1" hangingPunct="1">
              <a:lnSpc>
                <a:spcPct val="90000"/>
              </a:lnSpc>
              <a:buFont typeface="Wingdings" pitchFamily="2" charset="2"/>
              <a:buNone/>
            </a:pPr>
            <a:r>
              <a:rPr lang="id-ID" i="1" dirty="0" smtClean="0">
                <a:latin typeface="+mj-lt"/>
                <a:cs typeface="Calibri" pitchFamily="34" charset="0"/>
              </a:rPr>
              <a:t>	</a:t>
            </a:r>
            <a:r>
              <a:rPr lang="en-GB" i="1" dirty="0" err="1" smtClean="0">
                <a:latin typeface="+mj-lt"/>
                <a:cs typeface="Calibri" pitchFamily="34" charset="0"/>
              </a:rPr>
              <a:t>Persediaan</a:t>
            </a:r>
            <a:r>
              <a:rPr lang="en-GB" i="1" dirty="0" smtClean="0">
                <a:latin typeface="+mj-lt"/>
                <a:cs typeface="Calibri" pitchFamily="34" charset="0"/>
              </a:rPr>
              <a:t> BDP  – Dept. </a:t>
            </a:r>
            <a:r>
              <a:rPr lang="en-GB" i="1" dirty="0" err="1" smtClean="0">
                <a:latin typeface="+mj-lt"/>
                <a:cs typeface="Calibri" pitchFamily="34" charset="0"/>
              </a:rPr>
              <a:t>Pengguntingan</a:t>
            </a:r>
            <a:r>
              <a:rPr lang="id-ID" i="1" dirty="0" smtClean="0">
                <a:latin typeface="+mj-lt"/>
                <a:cs typeface="Calibri" pitchFamily="34" charset="0"/>
              </a:rPr>
              <a:t>   </a:t>
            </a:r>
            <a:r>
              <a:rPr lang="en-GB" i="1" dirty="0" smtClean="0">
                <a:latin typeface="+mj-lt"/>
                <a:cs typeface="Calibri" pitchFamily="34" charset="0"/>
              </a:rPr>
              <a:t>33.000.000</a:t>
            </a:r>
          </a:p>
          <a:p>
            <a:pPr marL="609600" indent="-609600" eaLnBrk="1" hangingPunct="1">
              <a:lnSpc>
                <a:spcPct val="90000"/>
              </a:lnSpc>
              <a:buFont typeface="Wingdings" pitchFamily="2" charset="2"/>
              <a:buNone/>
            </a:pPr>
            <a:r>
              <a:rPr lang="en-GB" i="1" dirty="0" smtClean="0">
                <a:latin typeface="+mj-lt"/>
                <a:cs typeface="Calibri" pitchFamily="34" charset="0"/>
              </a:rPr>
              <a:t>	</a:t>
            </a:r>
            <a:r>
              <a:rPr lang="en-GB" i="1" dirty="0" err="1" smtClean="0">
                <a:latin typeface="+mj-lt"/>
                <a:cs typeface="Calibri" pitchFamily="34" charset="0"/>
              </a:rPr>
              <a:t>Persediaan</a:t>
            </a:r>
            <a:r>
              <a:rPr lang="en-GB" i="1" dirty="0" smtClean="0">
                <a:latin typeface="+mj-lt"/>
                <a:cs typeface="Calibri" pitchFamily="34" charset="0"/>
              </a:rPr>
              <a:t> BDP – Dept. </a:t>
            </a:r>
            <a:r>
              <a:rPr lang="en-GB" i="1" dirty="0" err="1" smtClean="0">
                <a:latin typeface="+mj-lt"/>
                <a:cs typeface="Calibri" pitchFamily="34" charset="0"/>
              </a:rPr>
              <a:t>Pembuatan</a:t>
            </a:r>
            <a:r>
              <a:rPr lang="en-GB" i="1" dirty="0" smtClean="0">
                <a:latin typeface="+mj-lt"/>
                <a:cs typeface="Calibri" pitchFamily="34" charset="0"/>
              </a:rPr>
              <a:t> </a:t>
            </a:r>
            <a:r>
              <a:rPr lang="en-GB" i="1" dirty="0" err="1" smtClean="0">
                <a:latin typeface="+mj-lt"/>
                <a:cs typeface="Calibri" pitchFamily="34" charset="0"/>
              </a:rPr>
              <a:t>Pola</a:t>
            </a:r>
            <a:r>
              <a:rPr lang="en-GB" i="1" dirty="0" smtClean="0">
                <a:latin typeface="+mj-lt"/>
                <a:cs typeface="Calibri" pitchFamily="34" charset="0"/>
              </a:rPr>
              <a:t>     </a:t>
            </a:r>
            <a:r>
              <a:rPr lang="id-ID" i="1" dirty="0" smtClean="0">
                <a:latin typeface="+mj-lt"/>
                <a:cs typeface="Calibri" pitchFamily="34" charset="0"/>
              </a:rPr>
              <a:t>        </a:t>
            </a:r>
            <a:r>
              <a:rPr lang="en-GB" i="1" dirty="0" smtClean="0">
                <a:latin typeface="+mj-lt"/>
                <a:cs typeface="Calibri" pitchFamily="34" charset="0"/>
              </a:rPr>
              <a:t> 33.000.000</a:t>
            </a:r>
            <a:endParaRPr lang="en-US" i="1" dirty="0" smtClean="0">
              <a:latin typeface="+mj-lt"/>
              <a:cs typeface="Calibri" pitchFamily="34" charset="0"/>
            </a:endParaRPr>
          </a:p>
        </p:txBody>
      </p:sp>
      <p:graphicFrame>
        <p:nvGraphicFramePr>
          <p:cNvPr id="3" name="Group 47"/>
          <p:cNvGraphicFramePr>
            <a:graphicFrameLocks/>
          </p:cNvGraphicFramePr>
          <p:nvPr/>
        </p:nvGraphicFramePr>
        <p:xfrm>
          <a:off x="247650" y="3810000"/>
          <a:ext cx="8610631" cy="2801112"/>
        </p:xfrm>
        <a:graphic>
          <a:graphicData uri="http://schemas.openxmlformats.org/drawingml/2006/table">
            <a:tbl>
              <a:tblPr/>
              <a:tblGrid>
                <a:gridCol w="1466830"/>
                <a:gridCol w="1795191"/>
                <a:gridCol w="1696313"/>
                <a:gridCol w="1929863"/>
                <a:gridCol w="1722434"/>
              </a:tblGrid>
              <a:tr h="5588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err="1" smtClean="0">
                          <a:ln>
                            <a:noFill/>
                          </a:ln>
                          <a:solidFill>
                            <a:schemeClr val="tx1"/>
                          </a:solidFill>
                          <a:effectLst/>
                          <a:latin typeface="+mj-lt"/>
                        </a:rPr>
                        <a:t>Unsur</a:t>
                      </a:r>
                      <a:r>
                        <a:rPr kumimoji="0" lang="en-US" sz="2400" b="0" i="0" u="none" strike="noStrike" cap="none" normalizeH="0" baseline="0" dirty="0" smtClean="0">
                          <a:ln>
                            <a:noFill/>
                          </a:ln>
                          <a:solidFill>
                            <a:schemeClr val="tx1"/>
                          </a:solidFill>
                          <a:effectLst/>
                          <a:latin typeface="+mj-lt"/>
                        </a:rPr>
                        <a:t> </a:t>
                      </a:r>
                      <a:r>
                        <a:rPr kumimoji="0" lang="en-US" sz="2400" b="0" i="0" u="none" strike="noStrike" cap="none" normalizeH="0" baseline="0" dirty="0" err="1" smtClean="0">
                          <a:ln>
                            <a:noFill/>
                          </a:ln>
                          <a:solidFill>
                            <a:schemeClr val="tx1"/>
                          </a:solidFill>
                          <a:effectLst/>
                          <a:latin typeface="+mj-lt"/>
                        </a:rPr>
                        <a:t>Biaya</a:t>
                      </a:r>
                      <a:endParaRPr kumimoji="0" lang="en-US" sz="24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4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400" b="0" i="0" u="none" strike="noStrike" cap="none" normalizeH="0" baseline="0" dirty="0" smtClean="0">
                          <a:ln>
                            <a:noFill/>
                          </a:ln>
                          <a:solidFill>
                            <a:schemeClr val="tx1"/>
                          </a:solidFill>
                          <a:effectLst/>
                          <a:latin typeface="+mj-lt"/>
                        </a:rPr>
                        <a:t>Job 100</a:t>
                      </a:r>
                      <a:endParaRPr kumimoji="0" lang="en-US" sz="24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4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400" b="0" i="0" u="none" strike="noStrike" cap="none" normalizeH="0" baseline="0" dirty="0" smtClean="0">
                          <a:ln>
                            <a:noFill/>
                          </a:ln>
                          <a:solidFill>
                            <a:schemeClr val="tx1"/>
                          </a:solidFill>
                          <a:effectLst/>
                          <a:latin typeface="+mj-lt"/>
                        </a:rPr>
                        <a:t>Job 200</a:t>
                      </a:r>
                      <a:endParaRPr kumimoji="0" lang="en-US" sz="24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4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400" b="0" i="0" u="none" strike="noStrike" cap="none" normalizeH="0" baseline="0" dirty="0" smtClean="0">
                          <a:ln>
                            <a:noFill/>
                          </a:ln>
                          <a:solidFill>
                            <a:schemeClr val="tx1"/>
                          </a:solidFill>
                          <a:effectLst/>
                          <a:latin typeface="+mj-lt"/>
                        </a:rPr>
                        <a:t>Job 300</a:t>
                      </a:r>
                      <a:endParaRPr kumimoji="0" lang="en-US" sz="24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400" b="0"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Total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13716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BBBL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BTKL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BOP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4.000.000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4.000.000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2.000.000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10.000.000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4.000.000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4.000.000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2.000.000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2.000.000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1.000.000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16.000.000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10.000.000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7.000.000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533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Total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10.000.000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smtClean="0">
                          <a:ln>
                            <a:noFill/>
                          </a:ln>
                          <a:solidFill>
                            <a:schemeClr val="tx1"/>
                          </a:solidFill>
                          <a:effectLst/>
                          <a:latin typeface="+mj-lt"/>
                        </a:rPr>
                        <a:t>18.000.000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rPr>
                        <a:t>33.000.000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2786050" y="1714488"/>
            <a:ext cx="6105516" cy="4786346"/>
          </a:xfrm>
          <a:solidFill>
            <a:schemeClr val="bg2"/>
          </a:solidFill>
        </p:spPr>
        <p:txBody>
          <a:bodyPr>
            <a:normAutofit lnSpcReduction="10000"/>
          </a:bodyPr>
          <a:lstStyle/>
          <a:p>
            <a:pPr eaLnBrk="1" hangingPunct="1">
              <a:lnSpc>
                <a:spcPct val="80000"/>
              </a:lnSpc>
            </a:pPr>
            <a:r>
              <a:rPr lang="en-GB" sz="2600" dirty="0" err="1" smtClean="0">
                <a:latin typeface="+mj-lt"/>
                <a:cs typeface="Calibri" pitchFamily="34" charset="0"/>
              </a:rPr>
              <a:t>Biaya</a:t>
            </a:r>
            <a:r>
              <a:rPr lang="en-GB" sz="2600" dirty="0" smtClean="0">
                <a:latin typeface="+mj-lt"/>
                <a:cs typeface="Calibri" pitchFamily="34" charset="0"/>
              </a:rPr>
              <a:t> </a:t>
            </a:r>
            <a:r>
              <a:rPr lang="en-GB" sz="2600" dirty="0" err="1" smtClean="0">
                <a:latin typeface="+mj-lt"/>
                <a:cs typeface="Calibri" pitchFamily="34" charset="0"/>
              </a:rPr>
              <a:t>produksi</a:t>
            </a:r>
            <a:r>
              <a:rPr lang="en-GB" sz="2600" dirty="0" smtClean="0">
                <a:latin typeface="+mj-lt"/>
                <a:cs typeface="Calibri" pitchFamily="34" charset="0"/>
              </a:rPr>
              <a:t> </a:t>
            </a:r>
            <a:r>
              <a:rPr lang="en-GB" sz="2600" dirty="0" err="1" smtClean="0">
                <a:latin typeface="+mj-lt"/>
                <a:cs typeface="Calibri" pitchFamily="34" charset="0"/>
              </a:rPr>
              <a:t>dikumpulkan</a:t>
            </a:r>
            <a:r>
              <a:rPr lang="en-GB" sz="2600" dirty="0" smtClean="0">
                <a:latin typeface="+mj-lt"/>
                <a:cs typeface="Calibri" pitchFamily="34" charset="0"/>
              </a:rPr>
              <a:t> </a:t>
            </a:r>
            <a:r>
              <a:rPr lang="en-GB" sz="2600" dirty="0" err="1" smtClean="0">
                <a:latin typeface="+mj-lt"/>
                <a:cs typeface="Calibri" pitchFamily="34" charset="0"/>
              </a:rPr>
              <a:t>untuk</a:t>
            </a:r>
            <a:r>
              <a:rPr lang="en-GB" sz="2600" dirty="0" smtClean="0">
                <a:latin typeface="+mj-lt"/>
                <a:cs typeface="Calibri" pitchFamily="34" charset="0"/>
              </a:rPr>
              <a:t> </a:t>
            </a:r>
            <a:r>
              <a:rPr lang="en-GB" sz="2600" dirty="0" err="1" smtClean="0">
                <a:latin typeface="+mj-lt"/>
                <a:cs typeface="Calibri" pitchFamily="34" charset="0"/>
              </a:rPr>
              <a:t>setiap</a:t>
            </a:r>
            <a:r>
              <a:rPr lang="en-GB" sz="2600" dirty="0" smtClean="0">
                <a:latin typeface="+mj-lt"/>
                <a:cs typeface="Calibri" pitchFamily="34" charset="0"/>
              </a:rPr>
              <a:t> </a:t>
            </a:r>
            <a:r>
              <a:rPr lang="en-GB" sz="2600" dirty="0" err="1" smtClean="0">
                <a:latin typeface="+mj-lt"/>
                <a:cs typeface="Calibri" pitchFamily="34" charset="0"/>
              </a:rPr>
              <a:t>pesanan</a:t>
            </a:r>
            <a:r>
              <a:rPr lang="en-GB" sz="2600" dirty="0" smtClean="0">
                <a:latin typeface="+mj-lt"/>
                <a:cs typeface="Calibri" pitchFamily="34" charset="0"/>
              </a:rPr>
              <a:t> (</a:t>
            </a:r>
            <a:r>
              <a:rPr lang="en-GB" sz="2600" i="1" dirty="0" smtClean="0">
                <a:latin typeface="+mj-lt"/>
                <a:cs typeface="Calibri" pitchFamily="34" charset="0"/>
              </a:rPr>
              <a:t>job</a:t>
            </a:r>
            <a:r>
              <a:rPr lang="en-GB" sz="2600" dirty="0" smtClean="0">
                <a:latin typeface="+mj-lt"/>
                <a:cs typeface="Calibri" pitchFamily="34" charset="0"/>
              </a:rPr>
              <a:t>)</a:t>
            </a:r>
            <a:r>
              <a:rPr lang="id-ID" sz="2600" dirty="0" smtClean="0">
                <a:latin typeface="+mj-lt"/>
                <a:cs typeface="Calibri" pitchFamily="34" charset="0"/>
              </a:rPr>
              <a:t> dan harga pokok produk dihitung untuk setiap pesanan</a:t>
            </a:r>
          </a:p>
          <a:p>
            <a:pPr eaLnBrk="1" hangingPunct="1">
              <a:lnSpc>
                <a:spcPct val="80000"/>
              </a:lnSpc>
            </a:pPr>
            <a:r>
              <a:rPr lang="id-ID" sz="2600" dirty="0" smtClean="0">
                <a:latin typeface="+mj-lt"/>
                <a:cs typeface="Calibri" pitchFamily="34" charset="0"/>
              </a:rPr>
              <a:t>Metode harga pokok pesanan diterapkan pada perusahaan yang menghasilkan produk berdasarkan pesanan (customized product) atau bersifat unik atau heterogen.</a:t>
            </a:r>
            <a:r>
              <a:rPr lang="en-GB" sz="2600" dirty="0" smtClean="0">
                <a:latin typeface="+mj-lt"/>
                <a:cs typeface="Calibri" pitchFamily="34" charset="0"/>
              </a:rPr>
              <a:t> </a:t>
            </a:r>
          </a:p>
          <a:p>
            <a:pPr eaLnBrk="1" hangingPunct="1">
              <a:lnSpc>
                <a:spcPct val="80000"/>
              </a:lnSpc>
            </a:pPr>
            <a:r>
              <a:rPr lang="id-ID" sz="2600" dirty="0" smtClean="0">
                <a:latin typeface="+mj-lt"/>
                <a:cs typeface="Calibri" pitchFamily="34" charset="0"/>
              </a:rPr>
              <a:t>C</a:t>
            </a:r>
            <a:r>
              <a:rPr lang="en-GB" sz="2600" dirty="0" err="1" smtClean="0">
                <a:latin typeface="+mj-lt"/>
                <a:cs typeface="Calibri" pitchFamily="34" charset="0"/>
              </a:rPr>
              <a:t>ontoh</a:t>
            </a:r>
            <a:r>
              <a:rPr lang="en-GB" sz="2600" dirty="0" smtClean="0">
                <a:latin typeface="+mj-lt"/>
                <a:cs typeface="Calibri" pitchFamily="34" charset="0"/>
              </a:rPr>
              <a:t> </a:t>
            </a:r>
            <a:r>
              <a:rPr lang="en-GB" sz="2600" dirty="0" err="1" smtClean="0">
                <a:latin typeface="+mj-lt"/>
                <a:cs typeface="Calibri" pitchFamily="34" charset="0"/>
              </a:rPr>
              <a:t>perusahaan</a:t>
            </a:r>
            <a:r>
              <a:rPr lang="en-GB" sz="2600" dirty="0" smtClean="0">
                <a:latin typeface="+mj-lt"/>
                <a:cs typeface="Calibri" pitchFamily="34" charset="0"/>
              </a:rPr>
              <a:t> yang </a:t>
            </a:r>
            <a:r>
              <a:rPr lang="en-GB" sz="2600" dirty="0" err="1" smtClean="0">
                <a:latin typeface="+mj-lt"/>
                <a:cs typeface="Calibri" pitchFamily="34" charset="0"/>
              </a:rPr>
              <a:t>menggunakan</a:t>
            </a:r>
            <a:r>
              <a:rPr lang="en-GB" sz="2600" dirty="0" smtClean="0">
                <a:latin typeface="+mj-lt"/>
                <a:cs typeface="Calibri" pitchFamily="34" charset="0"/>
              </a:rPr>
              <a:t> </a:t>
            </a:r>
            <a:r>
              <a:rPr lang="en-GB" sz="2600" dirty="0" err="1" smtClean="0">
                <a:latin typeface="+mj-lt"/>
                <a:cs typeface="Calibri" pitchFamily="34" charset="0"/>
              </a:rPr>
              <a:t>metode</a:t>
            </a:r>
            <a:r>
              <a:rPr lang="en-GB" sz="2600" dirty="0" smtClean="0">
                <a:latin typeface="+mj-lt"/>
                <a:cs typeface="Calibri" pitchFamily="34" charset="0"/>
              </a:rPr>
              <a:t> </a:t>
            </a:r>
            <a:r>
              <a:rPr lang="en-GB" sz="2600" dirty="0" err="1" smtClean="0">
                <a:latin typeface="+mj-lt"/>
                <a:cs typeface="Calibri" pitchFamily="34" charset="0"/>
              </a:rPr>
              <a:t>harga</a:t>
            </a:r>
            <a:r>
              <a:rPr lang="en-GB" sz="2600" dirty="0" smtClean="0">
                <a:latin typeface="+mj-lt"/>
                <a:cs typeface="Calibri" pitchFamily="34" charset="0"/>
              </a:rPr>
              <a:t> </a:t>
            </a:r>
            <a:r>
              <a:rPr lang="en-GB" sz="2600" dirty="0" err="1" smtClean="0">
                <a:latin typeface="+mj-lt"/>
                <a:cs typeface="Calibri" pitchFamily="34" charset="0"/>
              </a:rPr>
              <a:t>pokok</a:t>
            </a:r>
            <a:r>
              <a:rPr lang="en-GB" sz="2600" dirty="0" smtClean="0">
                <a:latin typeface="+mj-lt"/>
                <a:cs typeface="Calibri" pitchFamily="34" charset="0"/>
              </a:rPr>
              <a:t> </a:t>
            </a:r>
            <a:r>
              <a:rPr lang="en-GB" sz="2600" dirty="0" err="1" smtClean="0">
                <a:latin typeface="+mj-lt"/>
                <a:cs typeface="Calibri" pitchFamily="34" charset="0"/>
              </a:rPr>
              <a:t>pesanan</a:t>
            </a:r>
            <a:r>
              <a:rPr lang="en-GB" sz="2600" dirty="0" smtClean="0">
                <a:latin typeface="+mj-lt"/>
                <a:cs typeface="Calibri" pitchFamily="34" charset="0"/>
              </a:rPr>
              <a:t> </a:t>
            </a:r>
            <a:r>
              <a:rPr lang="en-GB" sz="2600" dirty="0" err="1" smtClean="0">
                <a:latin typeface="+mj-lt"/>
                <a:cs typeface="Calibri" pitchFamily="34" charset="0"/>
              </a:rPr>
              <a:t>adalah</a:t>
            </a:r>
            <a:r>
              <a:rPr lang="en-GB" sz="2600" dirty="0" smtClean="0">
                <a:latin typeface="+mj-lt"/>
                <a:cs typeface="Calibri" pitchFamily="34" charset="0"/>
              </a:rPr>
              <a:t> </a:t>
            </a:r>
            <a:r>
              <a:rPr lang="en-GB" sz="2600" dirty="0" err="1" smtClean="0">
                <a:latin typeface="+mj-lt"/>
                <a:cs typeface="Calibri" pitchFamily="34" charset="0"/>
              </a:rPr>
              <a:t>perusahaan</a:t>
            </a:r>
            <a:r>
              <a:rPr lang="en-GB" sz="2600" dirty="0" smtClean="0">
                <a:latin typeface="+mj-lt"/>
                <a:cs typeface="Calibri" pitchFamily="34" charset="0"/>
              </a:rPr>
              <a:t> </a:t>
            </a:r>
            <a:r>
              <a:rPr lang="en-GB" sz="2600" dirty="0" err="1" smtClean="0">
                <a:latin typeface="+mj-lt"/>
                <a:cs typeface="Calibri" pitchFamily="34" charset="0"/>
              </a:rPr>
              <a:t>pembuat</a:t>
            </a:r>
            <a:r>
              <a:rPr lang="en-GB" sz="2600" dirty="0" smtClean="0">
                <a:latin typeface="+mj-lt"/>
                <a:cs typeface="Calibri" pitchFamily="34" charset="0"/>
              </a:rPr>
              <a:t> </a:t>
            </a:r>
            <a:r>
              <a:rPr lang="en-GB" sz="2600" dirty="0" err="1" smtClean="0">
                <a:latin typeface="+mj-lt"/>
                <a:cs typeface="Calibri" pitchFamily="34" charset="0"/>
              </a:rPr>
              <a:t>perabot</a:t>
            </a:r>
            <a:r>
              <a:rPr lang="en-GB" sz="2600" dirty="0" smtClean="0">
                <a:latin typeface="+mj-lt"/>
                <a:cs typeface="Calibri" pitchFamily="34" charset="0"/>
              </a:rPr>
              <a:t>, </a:t>
            </a:r>
            <a:r>
              <a:rPr lang="en-GB" sz="2600" dirty="0" err="1" smtClean="0">
                <a:latin typeface="+mj-lt"/>
                <a:cs typeface="Calibri" pitchFamily="34" charset="0"/>
              </a:rPr>
              <a:t>dan</a:t>
            </a:r>
            <a:r>
              <a:rPr lang="en-GB" sz="2600" dirty="0" smtClean="0">
                <a:latin typeface="+mj-lt"/>
                <a:cs typeface="Calibri" pitchFamily="34" charset="0"/>
              </a:rPr>
              <a:t> </a:t>
            </a:r>
            <a:r>
              <a:rPr lang="en-GB" sz="2600" dirty="0" err="1" smtClean="0">
                <a:latin typeface="+mj-lt"/>
                <a:cs typeface="Calibri" pitchFamily="34" charset="0"/>
              </a:rPr>
              <a:t>percetakan</a:t>
            </a:r>
            <a:r>
              <a:rPr lang="en-GB" sz="2600" dirty="0" smtClean="0">
                <a:latin typeface="+mj-lt"/>
                <a:cs typeface="Calibri" pitchFamily="34" charset="0"/>
              </a:rPr>
              <a:t> (</a:t>
            </a:r>
            <a:r>
              <a:rPr lang="en-GB" sz="2600" dirty="0" err="1" smtClean="0">
                <a:latin typeface="+mj-lt"/>
                <a:cs typeface="Calibri" pitchFamily="34" charset="0"/>
              </a:rPr>
              <a:t>untuk</a:t>
            </a:r>
            <a:r>
              <a:rPr lang="en-GB" sz="2600" dirty="0" smtClean="0">
                <a:latin typeface="+mj-lt"/>
                <a:cs typeface="Calibri" pitchFamily="34" charset="0"/>
              </a:rPr>
              <a:t> </a:t>
            </a:r>
            <a:r>
              <a:rPr lang="en-GB" sz="2600" dirty="0" err="1" smtClean="0">
                <a:latin typeface="+mj-lt"/>
                <a:cs typeface="Calibri" pitchFamily="34" charset="0"/>
              </a:rPr>
              <a:t>perusahaan</a:t>
            </a:r>
            <a:r>
              <a:rPr lang="en-GB" sz="2600" dirty="0" smtClean="0">
                <a:latin typeface="+mj-lt"/>
                <a:cs typeface="Calibri" pitchFamily="34" charset="0"/>
              </a:rPr>
              <a:t> </a:t>
            </a:r>
            <a:r>
              <a:rPr lang="en-GB" sz="2600" dirty="0" err="1" smtClean="0">
                <a:latin typeface="+mj-lt"/>
                <a:cs typeface="Calibri" pitchFamily="34" charset="0"/>
              </a:rPr>
              <a:t>pabrik</a:t>
            </a:r>
            <a:r>
              <a:rPr lang="en-GB" sz="2600" dirty="0" smtClean="0">
                <a:latin typeface="+mj-lt"/>
                <a:cs typeface="Calibri" pitchFamily="34" charset="0"/>
              </a:rPr>
              <a:t>); </a:t>
            </a:r>
            <a:r>
              <a:rPr lang="en-GB" sz="2600" dirty="0" err="1" smtClean="0">
                <a:latin typeface="+mj-lt"/>
                <a:cs typeface="Calibri" pitchFamily="34" charset="0"/>
              </a:rPr>
              <a:t>rumah</a:t>
            </a:r>
            <a:r>
              <a:rPr lang="en-GB" sz="2600" dirty="0" smtClean="0">
                <a:latin typeface="+mj-lt"/>
                <a:cs typeface="Calibri" pitchFamily="34" charset="0"/>
              </a:rPr>
              <a:t> </a:t>
            </a:r>
            <a:r>
              <a:rPr lang="en-GB" sz="2600" dirty="0" err="1" smtClean="0">
                <a:latin typeface="+mj-lt"/>
                <a:cs typeface="Calibri" pitchFamily="34" charset="0"/>
              </a:rPr>
              <a:t>sakit</a:t>
            </a:r>
            <a:r>
              <a:rPr lang="en-GB" sz="2600" dirty="0" smtClean="0">
                <a:latin typeface="+mj-lt"/>
                <a:cs typeface="Calibri" pitchFamily="34" charset="0"/>
              </a:rPr>
              <a:t>, </a:t>
            </a:r>
            <a:r>
              <a:rPr lang="en-GB" sz="2600" dirty="0" err="1" smtClean="0">
                <a:latin typeface="+mj-lt"/>
                <a:cs typeface="Calibri" pitchFamily="34" charset="0"/>
              </a:rPr>
              <a:t>tukang</a:t>
            </a:r>
            <a:r>
              <a:rPr lang="en-GB" sz="2600" dirty="0" smtClean="0">
                <a:latin typeface="+mj-lt"/>
                <a:cs typeface="Calibri" pitchFamily="34" charset="0"/>
              </a:rPr>
              <a:t> </a:t>
            </a:r>
            <a:r>
              <a:rPr lang="en-GB" sz="2600" dirty="0" err="1" smtClean="0">
                <a:latin typeface="+mj-lt"/>
                <a:cs typeface="Calibri" pitchFamily="34" charset="0"/>
              </a:rPr>
              <a:t>jahit</a:t>
            </a:r>
            <a:r>
              <a:rPr lang="en-GB" sz="2600" dirty="0" smtClean="0">
                <a:latin typeface="+mj-lt"/>
                <a:cs typeface="Calibri" pitchFamily="34" charset="0"/>
              </a:rPr>
              <a:t>, </a:t>
            </a:r>
            <a:r>
              <a:rPr lang="en-GB" sz="2600" dirty="0" err="1" smtClean="0">
                <a:latin typeface="+mj-lt"/>
                <a:cs typeface="Calibri" pitchFamily="34" charset="0"/>
              </a:rPr>
              <a:t>kantor</a:t>
            </a:r>
            <a:r>
              <a:rPr lang="en-GB" sz="2600" dirty="0" smtClean="0">
                <a:latin typeface="+mj-lt"/>
                <a:cs typeface="Calibri" pitchFamily="34" charset="0"/>
              </a:rPr>
              <a:t> </a:t>
            </a:r>
            <a:r>
              <a:rPr lang="en-GB" sz="2600" dirty="0" err="1" smtClean="0">
                <a:latin typeface="+mj-lt"/>
                <a:cs typeface="Calibri" pitchFamily="34" charset="0"/>
              </a:rPr>
              <a:t>akuntan</a:t>
            </a:r>
            <a:r>
              <a:rPr lang="en-GB" sz="2600" dirty="0" smtClean="0">
                <a:latin typeface="+mj-lt"/>
                <a:cs typeface="Calibri" pitchFamily="34" charset="0"/>
              </a:rPr>
              <a:t>, </a:t>
            </a:r>
            <a:r>
              <a:rPr lang="en-GB" sz="2600" dirty="0" err="1" smtClean="0">
                <a:latin typeface="+mj-lt"/>
                <a:cs typeface="Calibri" pitchFamily="34" charset="0"/>
              </a:rPr>
              <a:t>dan</a:t>
            </a:r>
            <a:r>
              <a:rPr lang="en-GB" sz="2600" dirty="0" smtClean="0">
                <a:latin typeface="+mj-lt"/>
                <a:cs typeface="Calibri" pitchFamily="34" charset="0"/>
              </a:rPr>
              <a:t> </a:t>
            </a:r>
            <a:r>
              <a:rPr lang="en-GB" sz="2600" dirty="0" err="1" smtClean="0">
                <a:latin typeface="+mj-lt"/>
                <a:cs typeface="Calibri" pitchFamily="34" charset="0"/>
              </a:rPr>
              <a:t>kantor</a:t>
            </a:r>
            <a:r>
              <a:rPr lang="id-ID" sz="2600" dirty="0" smtClean="0">
                <a:latin typeface="+mj-lt"/>
                <a:cs typeface="Calibri" pitchFamily="34" charset="0"/>
              </a:rPr>
              <a:t> pengacara</a:t>
            </a:r>
            <a:r>
              <a:rPr lang="en-GB" sz="2600" dirty="0" smtClean="0">
                <a:latin typeface="+mj-lt"/>
                <a:cs typeface="Calibri" pitchFamily="34" charset="0"/>
              </a:rPr>
              <a:t> (</a:t>
            </a:r>
            <a:r>
              <a:rPr lang="en-GB" sz="2600" dirty="0" err="1" smtClean="0">
                <a:latin typeface="+mj-lt"/>
                <a:cs typeface="Calibri" pitchFamily="34" charset="0"/>
              </a:rPr>
              <a:t>untuk</a:t>
            </a:r>
            <a:r>
              <a:rPr lang="en-GB" sz="2600" dirty="0" smtClean="0">
                <a:latin typeface="+mj-lt"/>
                <a:cs typeface="Calibri" pitchFamily="34" charset="0"/>
              </a:rPr>
              <a:t> </a:t>
            </a:r>
            <a:r>
              <a:rPr lang="en-GB" sz="2600" dirty="0" err="1" smtClean="0">
                <a:latin typeface="+mj-lt"/>
                <a:cs typeface="Calibri" pitchFamily="34" charset="0"/>
              </a:rPr>
              <a:t>perusahaan</a:t>
            </a:r>
            <a:r>
              <a:rPr lang="en-GB" sz="2600" dirty="0" smtClean="0">
                <a:latin typeface="+mj-lt"/>
                <a:cs typeface="Calibri" pitchFamily="34" charset="0"/>
              </a:rPr>
              <a:t> </a:t>
            </a:r>
            <a:r>
              <a:rPr lang="en-GB" sz="2600" dirty="0" err="1" smtClean="0">
                <a:latin typeface="+mj-lt"/>
                <a:cs typeface="Calibri" pitchFamily="34" charset="0"/>
              </a:rPr>
              <a:t>jasa</a:t>
            </a:r>
            <a:r>
              <a:rPr lang="en-GB" sz="2600" dirty="0" smtClean="0">
                <a:latin typeface="+mj-lt"/>
                <a:cs typeface="Calibri" pitchFamily="34" charset="0"/>
              </a:rPr>
              <a:t>). </a:t>
            </a:r>
          </a:p>
        </p:txBody>
      </p:sp>
      <p:sp>
        <p:nvSpPr>
          <p:cNvPr id="12291" name="Text Box 4"/>
          <p:cNvSpPr txBox="1">
            <a:spLocks noChangeArrowheads="1"/>
          </p:cNvSpPr>
          <p:nvPr/>
        </p:nvSpPr>
        <p:spPr bwMode="auto">
          <a:xfrm>
            <a:off x="381000" y="1066800"/>
            <a:ext cx="8077200" cy="457200"/>
          </a:xfrm>
          <a:prstGeom prst="rect">
            <a:avLst/>
          </a:prstGeom>
          <a:noFill/>
          <a:ln w="12700" cap="sq">
            <a:noFill/>
            <a:miter lim="800000"/>
            <a:headEnd type="none" w="sm" len="sm"/>
            <a:tailEnd type="none" w="sm" len="sm"/>
          </a:ln>
        </p:spPr>
        <p:txBody>
          <a:bodyPr>
            <a:spAutoFit/>
          </a:bodyPr>
          <a:lstStyle/>
          <a:p>
            <a:pPr>
              <a:spcBef>
                <a:spcPct val="50000"/>
              </a:spcBef>
            </a:pPr>
            <a:endParaRPr lang="en-US"/>
          </a:p>
        </p:txBody>
      </p:sp>
      <p:sp>
        <p:nvSpPr>
          <p:cNvPr id="12292" name="Text Box 5"/>
          <p:cNvSpPr txBox="1">
            <a:spLocks noChangeArrowheads="1"/>
          </p:cNvSpPr>
          <p:nvPr/>
        </p:nvSpPr>
        <p:spPr bwMode="auto">
          <a:xfrm>
            <a:off x="428596" y="1643050"/>
            <a:ext cx="2357422" cy="2062103"/>
          </a:xfrm>
          <a:prstGeom prst="rect">
            <a:avLst/>
          </a:prstGeom>
          <a:noFill/>
          <a:ln w="12700" cap="sq">
            <a:noFill/>
            <a:miter lim="800000"/>
            <a:headEnd type="none" w="sm" len="sm"/>
            <a:tailEnd type="none" w="sm" len="sm"/>
          </a:ln>
        </p:spPr>
        <p:txBody>
          <a:bodyPr wrap="square">
            <a:spAutoFit/>
          </a:bodyPr>
          <a:lstStyle/>
          <a:p>
            <a:pPr>
              <a:spcBef>
                <a:spcPct val="50000"/>
              </a:spcBef>
            </a:pPr>
            <a:r>
              <a:rPr lang="en-GB" sz="3200" b="1" dirty="0" err="1">
                <a:solidFill>
                  <a:srgbClr val="0070C0"/>
                </a:solidFill>
                <a:latin typeface="+mj-lt"/>
                <a:cs typeface="Calibri" pitchFamily="34" charset="0"/>
              </a:rPr>
              <a:t>Metode</a:t>
            </a:r>
            <a:r>
              <a:rPr lang="en-GB" sz="3200" b="1" dirty="0">
                <a:solidFill>
                  <a:srgbClr val="0070C0"/>
                </a:solidFill>
                <a:latin typeface="+mj-lt"/>
                <a:cs typeface="Calibri" pitchFamily="34" charset="0"/>
              </a:rPr>
              <a:t> </a:t>
            </a:r>
            <a:r>
              <a:rPr lang="id-ID" sz="3200" b="1" dirty="0">
                <a:solidFill>
                  <a:srgbClr val="0070C0"/>
                </a:solidFill>
                <a:latin typeface="+mj-lt"/>
                <a:cs typeface="Calibri" pitchFamily="34" charset="0"/>
              </a:rPr>
              <a:t>Perhitungan </a:t>
            </a:r>
            <a:r>
              <a:rPr lang="en-GB" sz="3200" b="1" dirty="0" err="1">
                <a:solidFill>
                  <a:srgbClr val="0070C0"/>
                </a:solidFill>
                <a:latin typeface="+mj-lt"/>
                <a:cs typeface="Calibri" pitchFamily="34" charset="0"/>
              </a:rPr>
              <a:t>Harga</a:t>
            </a:r>
            <a:r>
              <a:rPr lang="en-GB" sz="3200" b="1" dirty="0">
                <a:solidFill>
                  <a:srgbClr val="0070C0"/>
                </a:solidFill>
                <a:latin typeface="+mj-lt"/>
                <a:cs typeface="Calibri" pitchFamily="34" charset="0"/>
              </a:rPr>
              <a:t> </a:t>
            </a:r>
            <a:r>
              <a:rPr lang="en-GB" sz="3200" b="1" dirty="0" err="1">
                <a:solidFill>
                  <a:srgbClr val="0070C0"/>
                </a:solidFill>
                <a:latin typeface="+mj-lt"/>
                <a:cs typeface="Calibri" pitchFamily="34" charset="0"/>
              </a:rPr>
              <a:t>Pokok</a:t>
            </a:r>
            <a:r>
              <a:rPr lang="en-GB" sz="3200" b="1" dirty="0">
                <a:solidFill>
                  <a:srgbClr val="0070C0"/>
                </a:solidFill>
                <a:latin typeface="+mj-lt"/>
                <a:cs typeface="Calibri" pitchFamily="34" charset="0"/>
              </a:rPr>
              <a:t> </a:t>
            </a:r>
            <a:r>
              <a:rPr lang="en-GB" sz="3200" b="1" dirty="0" err="1">
                <a:solidFill>
                  <a:srgbClr val="0070C0"/>
                </a:solidFill>
                <a:latin typeface="+mj-lt"/>
                <a:cs typeface="Calibri" pitchFamily="34" charset="0"/>
              </a:rPr>
              <a:t>Pesanan</a:t>
            </a:r>
            <a:endParaRPr lang="en-US" sz="3200" b="1" dirty="0">
              <a:solidFill>
                <a:srgbClr val="0070C0"/>
              </a:solidFill>
              <a:latin typeface="+mj-lt"/>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8"/>
          <p:cNvSpPr txBox="1">
            <a:spLocks noChangeArrowheads="1"/>
          </p:cNvSpPr>
          <p:nvPr/>
        </p:nvSpPr>
        <p:spPr bwMode="auto">
          <a:xfrm>
            <a:off x="214282" y="1643050"/>
            <a:ext cx="8682038" cy="1569660"/>
          </a:xfrm>
          <a:prstGeom prst="rect">
            <a:avLst/>
          </a:prstGeom>
          <a:solidFill>
            <a:schemeClr val="bg2"/>
          </a:solidFill>
          <a:ln w="12700" cap="sq">
            <a:noFill/>
            <a:miter lim="800000"/>
            <a:headEnd type="none" w="sm" len="sm"/>
            <a:tailEnd type="none" w="sm" len="sm"/>
          </a:ln>
        </p:spPr>
        <p:txBody>
          <a:bodyPr wrap="square">
            <a:spAutoFit/>
          </a:bodyPr>
          <a:lstStyle/>
          <a:p>
            <a:pPr marL="457200" indent="-457200"/>
            <a:r>
              <a:rPr lang="en-GB" sz="2400" dirty="0">
                <a:latin typeface="+mj-lt"/>
                <a:cs typeface="Calibri" pitchFamily="34" charset="0"/>
              </a:rPr>
              <a:t>8. </a:t>
            </a:r>
            <a:r>
              <a:rPr lang="en-GB" sz="2400" dirty="0" err="1">
                <a:latin typeface="+mj-lt"/>
                <a:cs typeface="Calibri" pitchFamily="34" charset="0"/>
              </a:rPr>
              <a:t>Mencatat</a:t>
            </a:r>
            <a:r>
              <a:rPr lang="en-GB" sz="2400" dirty="0">
                <a:latin typeface="+mj-lt"/>
                <a:cs typeface="Calibri" pitchFamily="34" charset="0"/>
              </a:rPr>
              <a:t> </a:t>
            </a:r>
            <a:r>
              <a:rPr lang="en-GB" sz="2400" dirty="0" err="1">
                <a:latin typeface="+mj-lt"/>
                <a:cs typeface="Calibri" pitchFamily="34" charset="0"/>
              </a:rPr>
              <a:t>produk</a:t>
            </a:r>
            <a:r>
              <a:rPr lang="en-GB" sz="2400" dirty="0">
                <a:latin typeface="+mj-lt"/>
                <a:cs typeface="Calibri" pitchFamily="34" charset="0"/>
              </a:rPr>
              <a:t> </a:t>
            </a:r>
            <a:r>
              <a:rPr lang="en-GB" sz="2400" dirty="0" err="1">
                <a:latin typeface="+mj-lt"/>
                <a:cs typeface="Calibri" pitchFamily="34" charset="0"/>
              </a:rPr>
              <a:t>selesai</a:t>
            </a:r>
            <a:r>
              <a:rPr lang="en-GB" sz="2400" dirty="0">
                <a:latin typeface="+mj-lt"/>
                <a:cs typeface="Calibri" pitchFamily="34" charset="0"/>
              </a:rPr>
              <a:t> </a:t>
            </a:r>
            <a:r>
              <a:rPr lang="en-GB" sz="2400" dirty="0" err="1">
                <a:latin typeface="+mj-lt"/>
                <a:cs typeface="Calibri" pitchFamily="34" charset="0"/>
              </a:rPr>
              <a:t>pada</a:t>
            </a:r>
            <a:r>
              <a:rPr lang="en-GB" sz="2400" dirty="0">
                <a:latin typeface="+mj-lt"/>
                <a:cs typeface="Calibri" pitchFamily="34" charset="0"/>
              </a:rPr>
              <a:t> </a:t>
            </a:r>
            <a:r>
              <a:rPr lang="en-GB" sz="2400" dirty="0" err="1">
                <a:latin typeface="+mj-lt"/>
                <a:cs typeface="Calibri" pitchFamily="34" charset="0"/>
              </a:rPr>
              <a:t>Departemen</a:t>
            </a:r>
            <a:r>
              <a:rPr lang="en-GB" sz="2400" dirty="0">
                <a:latin typeface="+mj-lt"/>
                <a:cs typeface="Calibri" pitchFamily="34" charset="0"/>
              </a:rPr>
              <a:t> </a:t>
            </a:r>
            <a:r>
              <a:rPr lang="en-GB" sz="2400" dirty="0" err="1">
                <a:latin typeface="+mj-lt"/>
                <a:cs typeface="Calibri" pitchFamily="34" charset="0"/>
              </a:rPr>
              <a:t>Pengguntingan</a:t>
            </a:r>
            <a:r>
              <a:rPr lang="en-GB" sz="2400" dirty="0">
                <a:latin typeface="+mj-lt"/>
                <a:cs typeface="Calibri" pitchFamily="34" charset="0"/>
              </a:rPr>
              <a:t> </a:t>
            </a:r>
            <a:r>
              <a:rPr lang="en-GB" sz="2400" dirty="0" err="1">
                <a:latin typeface="+mj-lt"/>
                <a:cs typeface="Calibri" pitchFamily="34" charset="0"/>
              </a:rPr>
              <a:t>dan</a:t>
            </a:r>
            <a:r>
              <a:rPr lang="en-GB" sz="2400" dirty="0">
                <a:latin typeface="+mj-lt"/>
                <a:cs typeface="Calibri" pitchFamily="34" charset="0"/>
              </a:rPr>
              <a:t>  </a:t>
            </a:r>
            <a:r>
              <a:rPr lang="en-GB" sz="2400" dirty="0" err="1">
                <a:latin typeface="+mj-lt"/>
                <a:cs typeface="Calibri" pitchFamily="34" charset="0"/>
              </a:rPr>
              <a:t>dipindahkan</a:t>
            </a:r>
            <a:r>
              <a:rPr lang="en-GB" sz="2400" dirty="0">
                <a:latin typeface="+mj-lt"/>
                <a:cs typeface="Calibri" pitchFamily="34" charset="0"/>
              </a:rPr>
              <a:t> </a:t>
            </a:r>
            <a:r>
              <a:rPr lang="en-GB" sz="2400" dirty="0" err="1">
                <a:latin typeface="+mj-lt"/>
                <a:cs typeface="Calibri" pitchFamily="34" charset="0"/>
              </a:rPr>
              <a:t>ke</a:t>
            </a:r>
            <a:r>
              <a:rPr lang="en-GB" sz="2400" dirty="0">
                <a:latin typeface="+mj-lt"/>
                <a:cs typeface="Calibri" pitchFamily="34" charset="0"/>
              </a:rPr>
              <a:t> </a:t>
            </a:r>
            <a:r>
              <a:rPr lang="en-GB" sz="2400" dirty="0" err="1">
                <a:latin typeface="+mj-lt"/>
                <a:cs typeface="Calibri" pitchFamily="34" charset="0"/>
              </a:rPr>
              <a:t>Departemen</a:t>
            </a:r>
            <a:r>
              <a:rPr lang="en-GB" sz="2400" dirty="0">
                <a:latin typeface="+mj-lt"/>
                <a:cs typeface="Calibri" pitchFamily="34" charset="0"/>
              </a:rPr>
              <a:t> </a:t>
            </a:r>
            <a:r>
              <a:rPr lang="en-GB" sz="2400" dirty="0" err="1">
                <a:latin typeface="+mj-lt"/>
                <a:cs typeface="Calibri" pitchFamily="34" charset="0"/>
              </a:rPr>
              <a:t>Penjahitan</a:t>
            </a:r>
            <a:r>
              <a:rPr lang="en-GB" sz="2400" dirty="0">
                <a:latin typeface="+mj-lt"/>
                <a:cs typeface="Calibri" pitchFamily="34" charset="0"/>
              </a:rPr>
              <a:t>.</a:t>
            </a:r>
            <a:endParaRPr lang="id-ID" sz="2400" dirty="0">
              <a:latin typeface="+mj-lt"/>
              <a:cs typeface="Calibri" pitchFamily="34" charset="0"/>
            </a:endParaRPr>
          </a:p>
          <a:p>
            <a:pPr marL="457200" indent="-457200"/>
            <a:r>
              <a:rPr lang="en-GB" sz="2400" i="1" dirty="0">
                <a:latin typeface="+mj-lt"/>
                <a:cs typeface="Calibri" pitchFamily="34" charset="0"/>
              </a:rPr>
              <a:t>    </a:t>
            </a:r>
            <a:r>
              <a:rPr lang="en-GB" sz="2400" i="1" dirty="0" err="1">
                <a:latin typeface="+mj-lt"/>
                <a:cs typeface="Calibri" pitchFamily="34" charset="0"/>
              </a:rPr>
              <a:t>Persediaan</a:t>
            </a:r>
            <a:r>
              <a:rPr lang="en-GB" sz="2400" i="1" dirty="0">
                <a:latin typeface="+mj-lt"/>
                <a:cs typeface="Calibri" pitchFamily="34" charset="0"/>
              </a:rPr>
              <a:t> BDP – Dept. </a:t>
            </a:r>
            <a:r>
              <a:rPr lang="en-GB" sz="2400" i="1" dirty="0" err="1">
                <a:latin typeface="+mj-lt"/>
                <a:cs typeface="Calibri" pitchFamily="34" charset="0"/>
              </a:rPr>
              <a:t>Penjahita</a:t>
            </a:r>
            <a:r>
              <a:rPr lang="id-ID" sz="2400" i="1" dirty="0">
                <a:latin typeface="+mj-lt"/>
                <a:cs typeface="Calibri" pitchFamily="34" charset="0"/>
              </a:rPr>
              <a:t>n		</a:t>
            </a:r>
            <a:r>
              <a:rPr lang="en-GB" sz="2400" i="1" dirty="0">
                <a:latin typeface="+mj-lt"/>
                <a:cs typeface="Calibri" pitchFamily="34" charset="0"/>
              </a:rPr>
              <a:t>51.000.000</a:t>
            </a:r>
          </a:p>
          <a:p>
            <a:pPr marL="457200" indent="-457200"/>
            <a:r>
              <a:rPr lang="en-GB" sz="2400" i="1" dirty="0">
                <a:latin typeface="+mj-lt"/>
                <a:cs typeface="Calibri" pitchFamily="34" charset="0"/>
              </a:rPr>
              <a:t>	</a:t>
            </a:r>
            <a:r>
              <a:rPr lang="en-GB" sz="2400" i="1" dirty="0" err="1">
                <a:latin typeface="+mj-lt"/>
                <a:cs typeface="Calibri" pitchFamily="34" charset="0"/>
              </a:rPr>
              <a:t>Persediaan</a:t>
            </a:r>
            <a:r>
              <a:rPr lang="en-GB" sz="2400" i="1" dirty="0">
                <a:latin typeface="+mj-lt"/>
                <a:cs typeface="Calibri" pitchFamily="34" charset="0"/>
              </a:rPr>
              <a:t> BDP – Dept. </a:t>
            </a:r>
            <a:r>
              <a:rPr lang="en-GB" sz="2400" i="1" dirty="0" err="1" smtClean="0">
                <a:latin typeface="+mj-lt"/>
                <a:cs typeface="Calibri" pitchFamily="34" charset="0"/>
              </a:rPr>
              <a:t>Pengguntingan</a:t>
            </a:r>
            <a:r>
              <a:rPr lang="id-ID" sz="2400" i="1" dirty="0">
                <a:latin typeface="+mj-lt"/>
                <a:cs typeface="Calibri" pitchFamily="34" charset="0"/>
              </a:rPr>
              <a:t>	  </a:t>
            </a:r>
            <a:r>
              <a:rPr lang="id-ID" sz="2400" i="1" dirty="0" smtClean="0">
                <a:latin typeface="+mj-lt"/>
                <a:cs typeface="Calibri" pitchFamily="34" charset="0"/>
              </a:rPr>
              <a:t>           </a:t>
            </a:r>
            <a:r>
              <a:rPr lang="en-GB" sz="2400" i="1" dirty="0">
                <a:latin typeface="+mj-lt"/>
                <a:cs typeface="Calibri" pitchFamily="34" charset="0"/>
              </a:rPr>
              <a:t>51.000.000</a:t>
            </a:r>
            <a:endParaRPr lang="en-US" sz="2400" i="1" dirty="0">
              <a:latin typeface="+mj-lt"/>
              <a:cs typeface="Calibri" pitchFamily="34" charset="0"/>
            </a:endParaRPr>
          </a:p>
        </p:txBody>
      </p:sp>
      <p:graphicFrame>
        <p:nvGraphicFramePr>
          <p:cNvPr id="5" name="Group 70"/>
          <p:cNvGraphicFramePr>
            <a:graphicFrameLocks/>
          </p:cNvGraphicFramePr>
          <p:nvPr/>
        </p:nvGraphicFramePr>
        <p:xfrm>
          <a:off x="214282" y="3214686"/>
          <a:ext cx="8682068" cy="3324236"/>
        </p:xfrm>
        <a:graphic>
          <a:graphicData uri="http://schemas.openxmlformats.org/drawingml/2006/table">
            <a:tbl>
              <a:tblPr/>
              <a:tblGrid>
                <a:gridCol w="2454032"/>
                <a:gridCol w="1561657"/>
                <a:gridCol w="1561657"/>
                <a:gridCol w="1636021"/>
                <a:gridCol w="1468701"/>
              </a:tblGrid>
              <a:tr h="5334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err="1" smtClean="0">
                          <a:ln>
                            <a:noFill/>
                          </a:ln>
                          <a:solidFill>
                            <a:schemeClr val="tx1"/>
                          </a:solidFill>
                          <a:effectLst/>
                          <a:latin typeface="Calibri" pitchFamily="34" charset="0"/>
                          <a:cs typeface="Calibri" pitchFamily="34" charset="0"/>
                        </a:rPr>
                        <a:t>Unsur</a:t>
                      </a:r>
                      <a:r>
                        <a:rPr kumimoji="0" lang="en-US" sz="2000" b="0" i="0" u="none" strike="noStrike" cap="none" normalizeH="0" baseline="0" dirty="0" smtClean="0">
                          <a:ln>
                            <a:noFill/>
                          </a:ln>
                          <a:solidFill>
                            <a:schemeClr val="tx1"/>
                          </a:solidFill>
                          <a:effectLst/>
                          <a:latin typeface="Calibri" pitchFamily="34" charset="0"/>
                          <a:cs typeface="Calibri" pitchFamily="34" charset="0"/>
                        </a:rPr>
                        <a:t> </a:t>
                      </a:r>
                      <a:r>
                        <a:rPr kumimoji="0" lang="en-US" sz="2000" b="0" i="0" u="none" strike="noStrike" cap="none" normalizeH="0" baseline="0" dirty="0" err="1" smtClean="0">
                          <a:ln>
                            <a:noFill/>
                          </a:ln>
                          <a:solidFill>
                            <a:schemeClr val="tx1"/>
                          </a:solidFill>
                          <a:effectLst/>
                          <a:latin typeface="Calibri" pitchFamily="34" charset="0"/>
                          <a:cs typeface="Calibri" pitchFamily="34" charset="0"/>
                        </a:rPr>
                        <a:t>Biaya</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Calibri" pitchFamily="34" charset="0"/>
                          <a:cs typeface="Calibri" pitchFamily="34" charset="0"/>
                        </a:rPr>
                        <a:t>Job 100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Calibri" pitchFamily="34" charset="0"/>
                          <a:cs typeface="Calibri" pitchFamily="34" charset="0"/>
                        </a:rPr>
                        <a:t>Job 200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Calibri" pitchFamily="34" charset="0"/>
                          <a:cs typeface="Calibri" pitchFamily="34" charset="0"/>
                        </a:rPr>
                        <a:t>Job 300</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Total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4333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HP Dept. </a:t>
                      </a:r>
                      <a:r>
                        <a:rPr kumimoji="0" lang="en-US" sz="2000" b="0" i="0" u="none" strike="noStrike" cap="none" normalizeH="0" baseline="0" dirty="0" err="1" smtClean="0">
                          <a:ln>
                            <a:noFill/>
                          </a:ln>
                          <a:solidFill>
                            <a:schemeClr val="tx1"/>
                          </a:solidFill>
                          <a:effectLst/>
                          <a:latin typeface="Calibri" pitchFamily="34" charset="0"/>
                          <a:cs typeface="Calibri" pitchFamily="34" charset="0"/>
                        </a:rPr>
                        <a:t>Pemb</a:t>
                      </a:r>
                      <a:r>
                        <a:rPr kumimoji="0" lang="en-US" sz="2000" b="0" i="0" u="none" strike="noStrike" cap="none" normalizeH="0" baseline="0" dirty="0" smtClean="0">
                          <a:ln>
                            <a:noFill/>
                          </a:ln>
                          <a:solidFill>
                            <a:schemeClr val="tx1"/>
                          </a:solidFill>
                          <a:effectLst/>
                          <a:latin typeface="Calibri" pitchFamily="34" charset="0"/>
                          <a:cs typeface="Calibri" pitchFamily="34" charset="0"/>
                        </a:rPr>
                        <a:t>. </a:t>
                      </a:r>
                      <a:r>
                        <a:rPr kumimoji="0" lang="en-US" sz="2000" b="0" i="0" u="none" strike="noStrike" cap="none" normalizeH="0" baseline="0" dirty="0" err="1" smtClean="0">
                          <a:ln>
                            <a:noFill/>
                          </a:ln>
                          <a:solidFill>
                            <a:schemeClr val="tx1"/>
                          </a:solidFill>
                          <a:effectLst/>
                          <a:latin typeface="Calibri" pitchFamily="34" charset="0"/>
                          <a:cs typeface="Calibri" pitchFamily="34" charset="0"/>
                        </a:rPr>
                        <a:t>Pola</a:t>
                      </a: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10.000.000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18.000.000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33.000.000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121444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B. Dept.</a:t>
                      </a:r>
                      <a:r>
                        <a:rPr kumimoji="0" lang="id-ID" sz="2000" b="0" i="0" u="none" strike="noStrike" cap="none" normalizeH="0" baseline="0" dirty="0" smtClean="0">
                          <a:ln>
                            <a:noFill/>
                          </a:ln>
                          <a:solidFill>
                            <a:schemeClr val="tx1"/>
                          </a:solidFill>
                          <a:effectLst/>
                          <a:latin typeface="Calibri" pitchFamily="34" charset="0"/>
                          <a:cs typeface="Calibri" pitchFamily="34" charset="0"/>
                        </a:rPr>
                        <a:t> </a:t>
                      </a:r>
                      <a:r>
                        <a:rPr kumimoji="0" lang="en-US" sz="2000" b="0" i="0" u="none" strike="noStrike" cap="none" normalizeH="0" baseline="0" dirty="0" err="1" smtClean="0">
                          <a:ln>
                            <a:noFill/>
                          </a:ln>
                          <a:solidFill>
                            <a:schemeClr val="tx1"/>
                          </a:solidFill>
                          <a:effectLst/>
                          <a:latin typeface="Calibri" pitchFamily="34" charset="0"/>
                          <a:cs typeface="Calibri" pitchFamily="34" charset="0"/>
                        </a:rPr>
                        <a:t>Pengguntg</a:t>
                      </a:r>
                      <a:r>
                        <a:rPr kumimoji="0" lang="en-US" sz="2000" b="0" i="0" u="none" strike="noStrike" cap="none" normalizeH="0" baseline="0" dirty="0" smtClean="0">
                          <a:ln>
                            <a:noFill/>
                          </a:ln>
                          <a:solidFill>
                            <a:schemeClr val="tx1"/>
                          </a:solidFill>
                          <a:effectLst/>
                          <a:latin typeface="Calibri" pitchFamily="34" charset="0"/>
                          <a:cs typeface="Calibri" pitchFamily="34" charset="0"/>
                        </a:rPr>
                        <a:t>.</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BTKL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BOP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2.000.000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3.000.000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5.000.000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1.000.000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2.000.000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Calibri" pitchFamily="34" charset="0"/>
                        <a:cs typeface="Calibri" pitchFamily="34" charset="0"/>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8.000.000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10.000.000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5334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Calibri" pitchFamily="34" charset="0"/>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10.000.000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3.000.000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18.000.000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r h="60960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Total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15.000.000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28.000.000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Calibri" pitchFamily="34" charset="0"/>
                          <a:cs typeface="Calibri" pitchFamily="34" charset="0"/>
                        </a:rPr>
                        <a:t>8.000.000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Calibri" pitchFamily="34" charset="0"/>
                          <a:cs typeface="Calibri" pitchFamily="34" charset="0"/>
                        </a:rPr>
                        <a:t>51.000.000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lumMod val="90000"/>
                      </a:schemeClr>
                    </a:solidFill>
                  </a:tcPr>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a:xfrm>
            <a:off x="247650" y="1643050"/>
            <a:ext cx="8682068" cy="4291026"/>
          </a:xfrm>
          <a:solidFill>
            <a:schemeClr val="bg2"/>
          </a:solidFill>
        </p:spPr>
        <p:txBody>
          <a:bodyPr/>
          <a:lstStyle/>
          <a:p>
            <a:pPr marL="609600" indent="-609600" eaLnBrk="1" hangingPunct="1">
              <a:buFont typeface="Wingdings" pitchFamily="2" charset="2"/>
              <a:buNone/>
            </a:pPr>
            <a:r>
              <a:rPr lang="en-GB" sz="2800" dirty="0" smtClean="0">
                <a:latin typeface="+mj-lt"/>
                <a:cs typeface="Calibri" pitchFamily="34" charset="0"/>
              </a:rPr>
              <a:t>9. </a:t>
            </a:r>
            <a:r>
              <a:rPr lang="en-GB" sz="2800" dirty="0" err="1" smtClean="0">
                <a:latin typeface="+mj-lt"/>
                <a:cs typeface="Calibri" pitchFamily="34" charset="0"/>
              </a:rPr>
              <a:t>Mencatat</a:t>
            </a:r>
            <a:r>
              <a:rPr lang="en-GB" sz="2800" dirty="0" smtClean="0">
                <a:latin typeface="+mj-lt"/>
                <a:cs typeface="Calibri" pitchFamily="34" charset="0"/>
              </a:rPr>
              <a:t> </a:t>
            </a:r>
            <a:r>
              <a:rPr lang="en-GB" sz="2800" dirty="0" err="1" smtClean="0">
                <a:latin typeface="+mj-lt"/>
                <a:cs typeface="Calibri" pitchFamily="34" charset="0"/>
              </a:rPr>
              <a:t>produk</a:t>
            </a:r>
            <a:r>
              <a:rPr lang="en-GB" sz="2800" dirty="0" smtClean="0">
                <a:latin typeface="+mj-lt"/>
                <a:cs typeface="Calibri" pitchFamily="34" charset="0"/>
              </a:rPr>
              <a:t> </a:t>
            </a:r>
            <a:r>
              <a:rPr lang="en-GB" sz="2800" dirty="0" err="1" smtClean="0">
                <a:latin typeface="+mj-lt"/>
                <a:cs typeface="Calibri" pitchFamily="34" charset="0"/>
              </a:rPr>
              <a:t>selesai</a:t>
            </a:r>
            <a:r>
              <a:rPr lang="en-GB" sz="2800" dirty="0" smtClean="0">
                <a:latin typeface="+mj-lt"/>
                <a:cs typeface="Calibri" pitchFamily="34" charset="0"/>
              </a:rPr>
              <a:t> </a:t>
            </a:r>
            <a:r>
              <a:rPr lang="en-GB" sz="2800" dirty="0" err="1" smtClean="0">
                <a:latin typeface="+mj-lt"/>
                <a:cs typeface="Calibri" pitchFamily="34" charset="0"/>
              </a:rPr>
              <a:t>pada</a:t>
            </a:r>
            <a:r>
              <a:rPr lang="en-GB" sz="2800" dirty="0" smtClean="0">
                <a:latin typeface="+mj-lt"/>
                <a:cs typeface="Calibri" pitchFamily="34" charset="0"/>
              </a:rPr>
              <a:t> </a:t>
            </a:r>
            <a:r>
              <a:rPr lang="en-GB" sz="2800" dirty="0" err="1" smtClean="0">
                <a:latin typeface="+mj-lt"/>
                <a:cs typeface="Calibri" pitchFamily="34" charset="0"/>
              </a:rPr>
              <a:t>Departemen</a:t>
            </a:r>
            <a:r>
              <a:rPr lang="en-GB" sz="2800" dirty="0" smtClean="0">
                <a:latin typeface="+mj-lt"/>
                <a:cs typeface="Calibri" pitchFamily="34" charset="0"/>
              </a:rPr>
              <a:t> </a:t>
            </a:r>
            <a:r>
              <a:rPr lang="en-GB" sz="2800" dirty="0" err="1" smtClean="0">
                <a:latin typeface="+mj-lt"/>
                <a:cs typeface="Calibri" pitchFamily="34" charset="0"/>
              </a:rPr>
              <a:t>Penjahitan</a:t>
            </a:r>
            <a:endParaRPr lang="en-GB" sz="2800" i="1" dirty="0" smtClean="0">
              <a:latin typeface="+mj-lt"/>
              <a:cs typeface="Calibri" pitchFamily="34" charset="0"/>
            </a:endParaRPr>
          </a:p>
          <a:p>
            <a:pPr marL="609600" indent="-609600" eaLnBrk="1" hangingPunct="1">
              <a:buFont typeface="Wingdings" pitchFamily="2" charset="2"/>
              <a:buNone/>
            </a:pPr>
            <a:r>
              <a:rPr lang="en-GB" sz="28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a:t>
            </a:r>
            <a:r>
              <a:rPr lang="en-GB" sz="2400" i="1" dirty="0" err="1" smtClean="0">
                <a:latin typeface="+mj-lt"/>
                <a:cs typeface="Calibri" pitchFamily="34" charset="0"/>
              </a:rPr>
              <a:t>Barang</a:t>
            </a:r>
            <a:r>
              <a:rPr lang="en-GB" sz="2400" i="1" dirty="0" smtClean="0">
                <a:latin typeface="+mj-lt"/>
                <a:cs typeface="Calibri" pitchFamily="34" charset="0"/>
              </a:rPr>
              <a:t> </a:t>
            </a:r>
            <a:r>
              <a:rPr lang="en-GB" sz="2400" i="1" dirty="0" err="1" smtClean="0">
                <a:latin typeface="+mj-lt"/>
                <a:cs typeface="Calibri" pitchFamily="34" charset="0"/>
              </a:rPr>
              <a:t>Jadi</a:t>
            </a:r>
            <a:r>
              <a:rPr lang="id-ID" sz="2400" i="1" dirty="0" smtClean="0">
                <a:latin typeface="+mj-lt"/>
                <a:cs typeface="Calibri" pitchFamily="34" charset="0"/>
              </a:rPr>
              <a:t>         </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57.500.000</a:t>
            </a:r>
          </a:p>
          <a:p>
            <a:pPr marL="609600" indent="-609600" eaLnBrk="1" hangingPunct="1">
              <a:buFont typeface="Wingdings" pitchFamily="2" charset="2"/>
              <a:buNone/>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BDP – Dept. </a:t>
            </a:r>
            <a:r>
              <a:rPr lang="en-GB" sz="2400" i="1" dirty="0" err="1" smtClean="0">
                <a:latin typeface="+mj-lt"/>
                <a:cs typeface="Calibri" pitchFamily="34" charset="0"/>
              </a:rPr>
              <a:t>Penjahitan</a:t>
            </a:r>
            <a:r>
              <a:rPr lang="id-ID" sz="2400" i="1" dirty="0" smtClean="0">
                <a:latin typeface="+mj-lt"/>
                <a:cs typeface="Calibri" pitchFamily="34" charset="0"/>
              </a:rPr>
              <a:t>                          </a:t>
            </a:r>
            <a:r>
              <a:rPr lang="en-GB" sz="2400" i="1" dirty="0" smtClean="0">
                <a:latin typeface="+mj-lt"/>
                <a:cs typeface="Calibri" pitchFamily="34" charset="0"/>
              </a:rPr>
              <a:t>57.500.000</a:t>
            </a:r>
            <a:r>
              <a:rPr lang="en-US" sz="2400" dirty="0" smtClean="0">
                <a:latin typeface="+mj-lt"/>
                <a:cs typeface="Calibri" pitchFamily="34" charset="0"/>
              </a:rPr>
              <a:t> </a:t>
            </a:r>
          </a:p>
          <a:p>
            <a:pPr marL="609600" indent="-609600" eaLnBrk="1" hangingPunct="1">
              <a:buFont typeface="Wingdings" pitchFamily="2" charset="2"/>
              <a:buNone/>
            </a:pPr>
            <a:endParaRPr lang="en-US" sz="2800" dirty="0" smtClean="0">
              <a:latin typeface="+mj-lt"/>
              <a:cs typeface="Calibri" pitchFamily="34" charset="0"/>
            </a:endParaRPr>
          </a:p>
          <a:p>
            <a:pPr marL="609600" indent="-609600" eaLnBrk="1" hangingPunct="1">
              <a:buFont typeface="Wingdings" pitchFamily="2" charset="2"/>
              <a:buNone/>
            </a:pPr>
            <a:r>
              <a:rPr lang="en-GB" sz="2800" dirty="0" smtClean="0">
                <a:latin typeface="+mj-lt"/>
                <a:cs typeface="Calibri" pitchFamily="34" charset="0"/>
              </a:rPr>
              <a:t>10. </a:t>
            </a:r>
            <a:r>
              <a:rPr lang="en-GB" sz="2800" dirty="0" err="1" smtClean="0">
                <a:latin typeface="+mj-lt"/>
                <a:cs typeface="Calibri" pitchFamily="34" charset="0"/>
              </a:rPr>
              <a:t>Mencatat</a:t>
            </a:r>
            <a:r>
              <a:rPr lang="en-GB" sz="2800" dirty="0" smtClean="0">
                <a:latin typeface="+mj-lt"/>
                <a:cs typeface="Calibri" pitchFamily="34" charset="0"/>
              </a:rPr>
              <a:t> </a:t>
            </a:r>
            <a:r>
              <a:rPr lang="en-GB" sz="2800" dirty="0" err="1" smtClean="0">
                <a:latin typeface="+mj-lt"/>
                <a:cs typeface="Calibri" pitchFamily="34" charset="0"/>
              </a:rPr>
              <a:t>harga</a:t>
            </a:r>
            <a:r>
              <a:rPr lang="en-GB" sz="2800" dirty="0" smtClean="0">
                <a:latin typeface="+mj-lt"/>
                <a:cs typeface="Calibri" pitchFamily="34" charset="0"/>
              </a:rPr>
              <a:t> </a:t>
            </a:r>
            <a:r>
              <a:rPr lang="en-GB" sz="2800" dirty="0" err="1" smtClean="0">
                <a:latin typeface="+mj-lt"/>
                <a:cs typeface="Calibri" pitchFamily="34" charset="0"/>
              </a:rPr>
              <a:t>pokok</a:t>
            </a:r>
            <a:r>
              <a:rPr lang="en-GB" sz="2800" dirty="0" smtClean="0">
                <a:latin typeface="+mj-lt"/>
                <a:cs typeface="Calibri" pitchFamily="34" charset="0"/>
              </a:rPr>
              <a:t> </a:t>
            </a:r>
            <a:r>
              <a:rPr lang="en-GB" sz="2800" dirty="0" err="1" smtClean="0">
                <a:latin typeface="+mj-lt"/>
                <a:cs typeface="Calibri" pitchFamily="34" charset="0"/>
              </a:rPr>
              <a:t>penjualan</a:t>
            </a:r>
            <a:r>
              <a:rPr lang="en-GB" sz="2800" dirty="0" smtClean="0">
                <a:latin typeface="+mj-lt"/>
                <a:cs typeface="Calibri" pitchFamily="34" charset="0"/>
              </a:rPr>
              <a:t> </a:t>
            </a:r>
            <a:r>
              <a:rPr lang="en-GB" sz="2800" dirty="0" err="1" smtClean="0">
                <a:latin typeface="+mj-lt"/>
                <a:cs typeface="Calibri" pitchFamily="34" charset="0"/>
              </a:rPr>
              <a:t>untuk</a:t>
            </a:r>
            <a:r>
              <a:rPr lang="en-GB" sz="2800" dirty="0" smtClean="0">
                <a:latin typeface="+mj-lt"/>
                <a:cs typeface="Calibri" pitchFamily="34" charset="0"/>
              </a:rPr>
              <a:t> </a:t>
            </a:r>
            <a:r>
              <a:rPr lang="en-GB" sz="2800" dirty="0" err="1" smtClean="0">
                <a:latin typeface="+mj-lt"/>
                <a:cs typeface="Calibri" pitchFamily="34" charset="0"/>
              </a:rPr>
              <a:t>penjualan</a:t>
            </a:r>
            <a:r>
              <a:rPr lang="en-GB" sz="2800" dirty="0" smtClean="0">
                <a:latin typeface="+mj-lt"/>
                <a:cs typeface="Calibri" pitchFamily="34" charset="0"/>
              </a:rPr>
              <a:t> </a:t>
            </a:r>
            <a:r>
              <a:rPr lang="en-GB" sz="2800" dirty="0" err="1" smtClean="0">
                <a:latin typeface="+mj-lt"/>
                <a:cs typeface="Calibri" pitchFamily="34" charset="0"/>
              </a:rPr>
              <a:t>Saluang</a:t>
            </a:r>
            <a:r>
              <a:rPr lang="en-GB" sz="2800" dirty="0" smtClean="0">
                <a:latin typeface="+mj-lt"/>
                <a:cs typeface="Calibri" pitchFamily="34" charset="0"/>
              </a:rPr>
              <a:t> </a:t>
            </a:r>
            <a:r>
              <a:rPr lang="en-GB" sz="2800" dirty="0" err="1" smtClean="0">
                <a:latin typeface="+mj-lt"/>
                <a:cs typeface="Calibri" pitchFamily="34" charset="0"/>
              </a:rPr>
              <a:t>Rupawan</a:t>
            </a:r>
            <a:r>
              <a:rPr lang="en-GB" sz="2800" dirty="0" smtClean="0">
                <a:latin typeface="+mj-lt"/>
                <a:cs typeface="Calibri" pitchFamily="34" charset="0"/>
              </a:rPr>
              <a:t> </a:t>
            </a:r>
            <a:r>
              <a:rPr lang="en-GB" sz="2800" dirty="0" err="1" smtClean="0">
                <a:latin typeface="+mj-lt"/>
                <a:cs typeface="Calibri" pitchFamily="34" charset="0"/>
              </a:rPr>
              <a:t>dan</a:t>
            </a:r>
            <a:r>
              <a:rPr lang="en-GB" sz="2800" dirty="0" smtClean="0">
                <a:latin typeface="+mj-lt"/>
                <a:cs typeface="Calibri" pitchFamily="34" charset="0"/>
              </a:rPr>
              <a:t> </a:t>
            </a:r>
            <a:r>
              <a:rPr lang="en-GB" sz="2800" dirty="0" err="1" smtClean="0">
                <a:latin typeface="+mj-lt"/>
                <a:cs typeface="Calibri" pitchFamily="34" charset="0"/>
              </a:rPr>
              <a:t>Saluang</a:t>
            </a:r>
            <a:r>
              <a:rPr lang="en-GB" sz="2800" dirty="0" smtClean="0">
                <a:latin typeface="+mj-lt"/>
                <a:cs typeface="Calibri" pitchFamily="34" charset="0"/>
              </a:rPr>
              <a:t> </a:t>
            </a:r>
            <a:r>
              <a:rPr lang="en-GB" sz="2800" dirty="0" err="1" smtClean="0">
                <a:latin typeface="+mj-lt"/>
                <a:cs typeface="Calibri" pitchFamily="34" charset="0"/>
              </a:rPr>
              <a:t>Pesona</a:t>
            </a:r>
            <a:r>
              <a:rPr lang="en-GB" sz="2800" dirty="0" smtClean="0">
                <a:latin typeface="+mj-lt"/>
                <a:cs typeface="Calibri" pitchFamily="34" charset="0"/>
              </a:rPr>
              <a:t>.</a:t>
            </a:r>
            <a:endParaRPr lang="en-GB" sz="2800" i="1" dirty="0" smtClean="0">
              <a:latin typeface="+mj-lt"/>
              <a:cs typeface="Calibri" pitchFamily="34" charset="0"/>
            </a:endParaRPr>
          </a:p>
          <a:p>
            <a:pPr marL="609600" indent="-609600" eaLnBrk="1" hangingPunct="1">
              <a:buFont typeface="Wingdings" pitchFamily="2" charset="2"/>
              <a:buNone/>
            </a:pPr>
            <a:r>
              <a:rPr lang="en-GB" sz="2800" i="1" dirty="0" smtClean="0">
                <a:latin typeface="+mj-lt"/>
                <a:cs typeface="Calibri" pitchFamily="34" charset="0"/>
              </a:rPr>
              <a:t>	</a:t>
            </a:r>
            <a:r>
              <a:rPr lang="en-GB" sz="2400" i="1" dirty="0" err="1" smtClean="0">
                <a:latin typeface="+mj-lt"/>
                <a:cs typeface="Calibri" pitchFamily="34" charset="0"/>
              </a:rPr>
              <a:t>Harga</a:t>
            </a:r>
            <a:r>
              <a:rPr lang="en-GB" sz="2400" i="1" dirty="0" smtClean="0">
                <a:latin typeface="+mj-lt"/>
                <a:cs typeface="Calibri" pitchFamily="34" charset="0"/>
              </a:rPr>
              <a:t> </a:t>
            </a:r>
            <a:r>
              <a:rPr lang="en-GB" sz="2400" i="1" dirty="0" err="1" smtClean="0">
                <a:latin typeface="+mj-lt"/>
                <a:cs typeface="Calibri" pitchFamily="34" charset="0"/>
              </a:rPr>
              <a:t>Pokok</a:t>
            </a:r>
            <a:r>
              <a:rPr lang="en-GB" sz="2400" i="1" dirty="0" smtClean="0">
                <a:latin typeface="+mj-lt"/>
                <a:cs typeface="Calibri" pitchFamily="34" charset="0"/>
              </a:rPr>
              <a:t> </a:t>
            </a:r>
            <a:r>
              <a:rPr lang="en-GB" sz="2400" i="1" dirty="0" err="1" smtClean="0">
                <a:latin typeface="+mj-lt"/>
                <a:cs typeface="Calibri" pitchFamily="34" charset="0"/>
              </a:rPr>
              <a:t>Penjualan</a:t>
            </a:r>
            <a:r>
              <a:rPr lang="id-ID" sz="2400" i="1" dirty="0" smtClean="0">
                <a:latin typeface="+mj-lt"/>
                <a:cs typeface="Calibri" pitchFamily="34" charset="0"/>
              </a:rPr>
              <a:t>    </a:t>
            </a:r>
            <a:r>
              <a:rPr lang="en-GB" sz="2400" i="1" dirty="0" smtClean="0">
                <a:latin typeface="+mj-lt"/>
                <a:cs typeface="Calibri" pitchFamily="34" charset="0"/>
              </a:rPr>
              <a:t>	</a:t>
            </a:r>
            <a:r>
              <a:rPr lang="id-ID" sz="2400" i="1" dirty="0" smtClean="0">
                <a:latin typeface="+mj-lt"/>
                <a:cs typeface="Calibri" pitchFamily="34" charset="0"/>
              </a:rPr>
              <a:t>          </a:t>
            </a:r>
            <a:r>
              <a:rPr lang="en-GB" sz="2400" i="1" dirty="0" smtClean="0">
                <a:latin typeface="+mj-lt"/>
                <a:cs typeface="Calibri" pitchFamily="34" charset="0"/>
              </a:rPr>
              <a:t>57.500.000</a:t>
            </a:r>
          </a:p>
          <a:p>
            <a:pPr marL="609600" indent="-609600" eaLnBrk="1" hangingPunct="1">
              <a:buFont typeface="Wingdings" pitchFamily="2" charset="2"/>
              <a:buNone/>
            </a:pPr>
            <a:r>
              <a:rPr lang="en-GB" sz="2400" i="1" dirty="0" smtClean="0">
                <a:latin typeface="+mj-lt"/>
                <a:cs typeface="Calibri" pitchFamily="34" charset="0"/>
              </a:rPr>
              <a:t>	     </a:t>
            </a:r>
            <a:r>
              <a:rPr lang="en-GB" sz="2400" i="1" dirty="0" err="1" smtClean="0">
                <a:latin typeface="+mj-lt"/>
                <a:cs typeface="Calibri" pitchFamily="34" charset="0"/>
              </a:rPr>
              <a:t>Persediaan</a:t>
            </a:r>
            <a:r>
              <a:rPr lang="en-GB" sz="2400" i="1" dirty="0" smtClean="0">
                <a:latin typeface="+mj-lt"/>
                <a:cs typeface="Calibri" pitchFamily="34" charset="0"/>
              </a:rPr>
              <a:t> </a:t>
            </a:r>
            <a:r>
              <a:rPr lang="en-GB" sz="2400" i="1" dirty="0" err="1" smtClean="0">
                <a:latin typeface="+mj-lt"/>
                <a:cs typeface="Calibri" pitchFamily="34" charset="0"/>
              </a:rPr>
              <a:t>Barang</a:t>
            </a:r>
            <a:r>
              <a:rPr lang="en-GB" sz="2400" i="1" dirty="0" smtClean="0">
                <a:latin typeface="+mj-lt"/>
                <a:cs typeface="Calibri" pitchFamily="34" charset="0"/>
              </a:rPr>
              <a:t> </a:t>
            </a:r>
            <a:r>
              <a:rPr lang="en-GB" sz="2400" i="1" dirty="0" err="1" smtClean="0">
                <a:latin typeface="+mj-lt"/>
                <a:cs typeface="Calibri" pitchFamily="34" charset="0"/>
              </a:rPr>
              <a:t>Jadi</a:t>
            </a:r>
            <a:r>
              <a:rPr lang="id-ID" sz="2400" i="1" dirty="0" smtClean="0">
                <a:latin typeface="+mj-lt"/>
                <a:cs typeface="Calibri" pitchFamily="34" charset="0"/>
              </a:rPr>
              <a:t>  			      </a:t>
            </a:r>
            <a:r>
              <a:rPr lang="en-GB" sz="2400" i="1" dirty="0" smtClean="0">
                <a:latin typeface="+mj-lt"/>
                <a:cs typeface="Calibri" pitchFamily="34" charset="0"/>
              </a:rPr>
              <a:t>57.500.000</a:t>
            </a:r>
            <a:endParaRPr lang="en-US" sz="2400" i="1"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72" name="Group 72"/>
          <p:cNvGraphicFramePr>
            <a:graphicFrameLocks noGrp="1"/>
          </p:cNvGraphicFramePr>
          <p:nvPr>
            <p:ph/>
          </p:nvPr>
        </p:nvGraphicFramePr>
        <p:xfrm>
          <a:off x="134938" y="889000"/>
          <a:ext cx="8794780" cy="5507040"/>
        </p:xfrm>
        <a:graphic>
          <a:graphicData uri="http://schemas.openxmlformats.org/drawingml/2006/table">
            <a:tbl>
              <a:tblPr/>
              <a:tblGrid>
                <a:gridCol w="1722418"/>
                <a:gridCol w="1785950"/>
                <a:gridCol w="1785950"/>
                <a:gridCol w="1714512"/>
                <a:gridCol w="1785950"/>
              </a:tblGrid>
              <a:tr h="558800">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200" b="0" i="0" u="none" strike="noStrike" cap="none" normalizeH="0" baseline="0" dirty="0" err="1" smtClean="0">
                          <a:ln>
                            <a:noFill/>
                          </a:ln>
                          <a:solidFill>
                            <a:schemeClr val="tx1"/>
                          </a:solidFill>
                          <a:effectLst/>
                          <a:latin typeface="+mj-lt"/>
                        </a:rPr>
                        <a:t>Unsur</a:t>
                      </a:r>
                      <a:r>
                        <a:rPr kumimoji="0" lang="en-US" sz="2200" b="0" i="0" u="none" strike="noStrike" cap="none" normalizeH="0" baseline="0" dirty="0" smtClean="0">
                          <a:ln>
                            <a:noFill/>
                          </a:ln>
                          <a:solidFill>
                            <a:schemeClr val="tx1"/>
                          </a:solidFill>
                          <a:effectLst/>
                          <a:latin typeface="+mj-lt"/>
                        </a:rPr>
                        <a:t> </a:t>
                      </a:r>
                      <a:r>
                        <a:rPr kumimoji="0" lang="en-US" sz="2200" b="0" i="0" u="none" strike="noStrike" cap="none" normalizeH="0" baseline="0" dirty="0" err="1" smtClean="0">
                          <a:ln>
                            <a:noFill/>
                          </a:ln>
                          <a:solidFill>
                            <a:schemeClr val="tx1"/>
                          </a:solidFill>
                          <a:effectLst/>
                          <a:latin typeface="+mj-lt"/>
                        </a:rPr>
                        <a:t>Biaya</a:t>
                      </a:r>
                      <a:endParaRPr kumimoji="0" lang="en-US" sz="22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200" b="0" i="0" u="none" strike="noStrike" cap="none" normalizeH="0" baseline="0" dirty="0" smtClean="0">
                          <a:ln>
                            <a:noFill/>
                          </a:ln>
                          <a:solidFill>
                            <a:schemeClr val="tx1"/>
                          </a:solidFill>
                          <a:effectLst/>
                          <a:latin typeface="+mj-lt"/>
                        </a:rPr>
                        <a:t>Job 100</a:t>
                      </a:r>
                      <a:endParaRPr kumimoji="0" lang="en-US" sz="22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200" b="0" i="0" u="none" strike="noStrike" cap="none" normalizeH="0" baseline="0" dirty="0" smtClean="0">
                          <a:ln>
                            <a:noFill/>
                          </a:ln>
                          <a:solidFill>
                            <a:schemeClr val="tx1"/>
                          </a:solidFill>
                          <a:effectLst/>
                          <a:latin typeface="+mj-lt"/>
                        </a:rPr>
                        <a:t>Job 200</a:t>
                      </a:r>
                      <a:endParaRPr kumimoji="0" lang="en-US" sz="22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200" b="0" i="0" u="none" strike="noStrike" cap="none" normalizeH="0" baseline="0" dirty="0" smtClean="0">
                          <a:ln>
                            <a:noFill/>
                          </a:ln>
                          <a:solidFill>
                            <a:schemeClr val="tx1"/>
                          </a:solidFill>
                          <a:effectLst/>
                          <a:latin typeface="+mj-lt"/>
                        </a:rPr>
                        <a:t>Job 300</a:t>
                      </a:r>
                      <a:endParaRPr kumimoji="0" lang="en-US" sz="22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200" b="0" i="0" u="none" strike="noStrike" cap="none" normalizeH="0" baseline="0" dirty="0" smtClean="0">
                          <a:ln>
                            <a:noFill/>
                          </a:ln>
                          <a:solidFill>
                            <a:schemeClr val="tx1"/>
                          </a:solidFill>
                          <a:effectLst/>
                          <a:latin typeface="+mj-lt"/>
                        </a:rPr>
                        <a:t>Total</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40000"/>
                        <a:lumOff val="60000"/>
                      </a:schemeClr>
                    </a:solidFill>
                  </a:tcPr>
                </a:tc>
              </a:tr>
              <a:tr h="93186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HP Dept. </a:t>
                      </a:r>
                      <a:r>
                        <a:rPr kumimoji="0" lang="en-US" sz="2000" b="0" i="0" u="none" strike="noStrike" cap="none" normalizeH="0" baseline="0" dirty="0" err="1" smtClean="0">
                          <a:ln>
                            <a:noFill/>
                          </a:ln>
                          <a:solidFill>
                            <a:schemeClr val="tx1"/>
                          </a:solidFill>
                          <a:effectLst/>
                          <a:latin typeface="+mj-lt"/>
                        </a:rPr>
                        <a:t>Penggunt</a:t>
                      </a:r>
                      <a:r>
                        <a:rPr kumimoji="0" lang="id-ID" sz="2000" b="0" i="0" u="none" strike="noStrike" cap="none" normalizeH="0" baseline="0" dirty="0" smtClean="0">
                          <a:ln>
                            <a:noFill/>
                          </a:ln>
                          <a:solidFill>
                            <a:schemeClr val="tx1"/>
                          </a:solidFill>
                          <a:effectLst/>
                          <a:latin typeface="+mj-lt"/>
                        </a:rPr>
                        <a:t>i</a:t>
                      </a:r>
                      <a:r>
                        <a:rPr kumimoji="0" lang="en-US" sz="2000" b="0" i="0" u="none" strike="noStrike" cap="none" normalizeH="0" baseline="0" dirty="0" err="1" smtClean="0">
                          <a:ln>
                            <a:noFill/>
                          </a:ln>
                          <a:solidFill>
                            <a:schemeClr val="tx1"/>
                          </a:solidFill>
                          <a:effectLst/>
                          <a:latin typeface="+mj-lt"/>
                        </a:rPr>
                        <a:t>ng</a:t>
                      </a:r>
                      <a:r>
                        <a:rPr kumimoji="0" lang="id-ID" sz="2000" b="0" i="0" u="none" strike="noStrike" cap="none" normalizeH="0" baseline="0" dirty="0" smtClean="0">
                          <a:ln>
                            <a:noFill/>
                          </a:ln>
                          <a:solidFill>
                            <a:schemeClr val="tx1"/>
                          </a:solidFill>
                          <a:effectLst/>
                          <a:latin typeface="+mj-lt"/>
                        </a:rPr>
                        <a:t>an</a:t>
                      </a:r>
                      <a:endParaRPr kumimoji="0" lang="en-US" sz="2000" b="0" i="0" u="none" strike="noStrike" cap="none" normalizeH="0" baseline="0" dirty="0" smtClean="0">
                        <a:ln>
                          <a:noFill/>
                        </a:ln>
                        <a:solidFill>
                          <a:schemeClr val="tx1"/>
                        </a:solidFill>
                        <a:effectLst/>
                        <a:latin typeface="+mj-lt"/>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15.000.000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28.000.000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43.000.000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id-ID" sz="2000" b="0" i="0" u="none" strike="noStrike" cap="none" normalizeH="0" baseline="0" dirty="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8.000.000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206851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B. Dept. Penjahitan:</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BBBL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BTKL</a:t>
                      </a:r>
                    </a:p>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BOP</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3.000.000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1.500.000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6.000.000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6048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Sub Total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4.000.000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10.500.000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14.500.000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18.000.000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4608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HP Produk</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19.000.000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38.500.000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57.500.000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id-ID" sz="2000" b="0" i="0" u="none" strike="noStrike" cap="none" normalizeH="0" baseline="0" dirty="0" smtClean="0">
                          <a:ln>
                            <a:noFill/>
                          </a:ln>
                          <a:solidFill>
                            <a:schemeClr val="tx1"/>
                          </a:solidFill>
                          <a:effectLst/>
                          <a:latin typeface="+mj-lt"/>
                        </a:rPr>
                        <a:t>Rp</a:t>
                      </a:r>
                      <a:r>
                        <a:rPr kumimoji="0" lang="en-US" sz="2000" b="0" i="0" u="none" strike="noStrike" cap="none" normalizeH="0" baseline="0" dirty="0" smtClean="0">
                          <a:ln>
                            <a:noFill/>
                          </a:ln>
                          <a:solidFill>
                            <a:schemeClr val="tx1"/>
                          </a:solidFill>
                          <a:effectLst/>
                          <a:latin typeface="+mj-lt"/>
                        </a:rPr>
                        <a:t>8.000.000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47675">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Kuantitas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2.000 unit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400 unit</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44926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smtClean="0">
                          <a:ln>
                            <a:noFill/>
                          </a:ln>
                          <a:solidFill>
                            <a:schemeClr val="tx1"/>
                          </a:solidFill>
                          <a:effectLst/>
                          <a:latin typeface="+mj-lt"/>
                        </a:rPr>
                        <a:t>HP Per Unit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Rp9.500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2000" b="0" i="0" u="none" strike="noStrike" cap="none" normalizeH="0" baseline="0" dirty="0" smtClean="0">
                          <a:ln>
                            <a:noFill/>
                          </a:ln>
                          <a:solidFill>
                            <a:schemeClr val="tx1"/>
                          </a:solidFill>
                          <a:effectLst/>
                          <a:latin typeface="+mj-lt"/>
                        </a:rPr>
                        <a:t>Rp93.750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2000" b="0" i="0" u="none" strike="noStrike" cap="none" normalizeH="0" baseline="0" dirty="0" smtClean="0">
                        <a:ln>
                          <a:noFill/>
                        </a:ln>
                        <a:solidFill>
                          <a:schemeClr val="tx1"/>
                        </a:solidFill>
                        <a:effectLst/>
                        <a:latin typeface="+mj-lt"/>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428625"/>
            <a:ext cx="8885238" cy="727075"/>
          </a:xfrm>
        </p:spPr>
        <p:txBody>
          <a:bodyPr>
            <a:normAutofit fontScale="90000"/>
          </a:bodyPr>
          <a:lstStyle/>
          <a:p>
            <a:pPr eaLnBrk="1" hangingPunct="1"/>
            <a:r>
              <a:rPr lang="en-US" dirty="0" smtClean="0">
                <a:solidFill>
                  <a:srgbClr val="FF0000"/>
                </a:solidFill>
              </a:rPr>
              <a:t>Exercise 1</a:t>
            </a:r>
          </a:p>
        </p:txBody>
      </p:sp>
      <p:sp>
        <p:nvSpPr>
          <p:cNvPr id="25603" name="Rectangle 3"/>
          <p:cNvSpPr>
            <a:spLocks noGrp="1" noChangeArrowheads="1"/>
          </p:cNvSpPr>
          <p:nvPr>
            <p:ph type="body" idx="1"/>
          </p:nvPr>
        </p:nvSpPr>
        <p:spPr>
          <a:xfrm>
            <a:off x="224349" y="1484784"/>
            <a:ext cx="8896350" cy="5715000"/>
          </a:xfrm>
        </p:spPr>
        <p:txBody>
          <a:bodyPr>
            <a:normAutofit fontScale="92500"/>
          </a:bodyPr>
          <a:lstStyle/>
          <a:p>
            <a:pPr marL="457200" indent="-457200" eaLnBrk="1" hangingPunct="1">
              <a:buFont typeface="Wingdings" panose="05000000000000000000" pitchFamily="2" charset="2"/>
              <a:buNone/>
            </a:pPr>
            <a:r>
              <a:rPr lang="en-US" sz="2800" dirty="0" err="1" smtClean="0"/>
              <a:t>Urang</a:t>
            </a:r>
            <a:r>
              <a:rPr lang="en-US" sz="2800" dirty="0" smtClean="0"/>
              <a:t> </a:t>
            </a:r>
            <a:r>
              <a:rPr lang="en-US" sz="2800" dirty="0" err="1" smtClean="0"/>
              <a:t>Awak</a:t>
            </a:r>
            <a:r>
              <a:rPr lang="en-US" sz="2800" dirty="0" smtClean="0"/>
              <a:t> Furniture produces customized products. 500 units of Job  No. 100  have not yet completed at the end of October 200X.  These jobs have absorbed  direct raw materials </a:t>
            </a:r>
            <a:r>
              <a:rPr lang="en-US" sz="2800" dirty="0" err="1" smtClean="0"/>
              <a:t>Rp</a:t>
            </a:r>
            <a:r>
              <a:rPr lang="en-US" sz="2800" dirty="0" smtClean="0"/>
              <a:t> 500.000, and direct labor cost </a:t>
            </a:r>
            <a:r>
              <a:rPr lang="en-US" sz="2800" dirty="0" err="1" smtClean="0"/>
              <a:t>Rp</a:t>
            </a:r>
            <a:r>
              <a:rPr lang="en-US" sz="2800" dirty="0" smtClean="0"/>
              <a:t> 600.000. In November, the company gets new orders 300 units of  Job No.110, and 100 units of Job No. 120.</a:t>
            </a:r>
          </a:p>
          <a:p>
            <a:pPr marL="457200" indent="-457200" eaLnBrk="1" hangingPunct="1">
              <a:buFont typeface="Wingdings" panose="05000000000000000000" pitchFamily="2" charset="2"/>
              <a:buNone/>
            </a:pPr>
            <a:r>
              <a:rPr lang="en-US" sz="2800" dirty="0" smtClean="0"/>
              <a:t>Direct raw materials purchased for November 200X were 1.000 kg at </a:t>
            </a:r>
            <a:r>
              <a:rPr lang="en-US" sz="2800" dirty="0" err="1" smtClean="0"/>
              <a:t>Rp</a:t>
            </a:r>
            <a:r>
              <a:rPr lang="en-US" sz="2800" dirty="0" smtClean="0"/>
              <a:t> 3.000 per kg and was used for Job No.100 200 kg, Job  No.110 500 kg, and Job No. 120 150 kg.</a:t>
            </a:r>
          </a:p>
          <a:p>
            <a:pPr marL="457200" indent="-457200" eaLnBrk="1" hangingPunct="1">
              <a:buFont typeface="Wingdings" panose="05000000000000000000" pitchFamily="2" charset="2"/>
              <a:buNone/>
            </a:pPr>
            <a:r>
              <a:rPr lang="en-US" sz="2800" dirty="0" smtClean="0"/>
              <a:t>Direct labor cost that has been paid for November 200X was </a:t>
            </a:r>
            <a:r>
              <a:rPr lang="en-US" sz="2800" dirty="0" err="1" smtClean="0"/>
              <a:t>Rp</a:t>
            </a:r>
            <a:r>
              <a:rPr lang="en-US" sz="2800" dirty="0" smtClean="0"/>
              <a:t> 4.000.000 consisted of : Job No. 100 20%, Job No. 110 60%, and remaining for Job  No. 120.</a:t>
            </a:r>
          </a:p>
        </p:txBody>
      </p:sp>
    </p:spTree>
    <p:extLst>
      <p:ext uri="{BB962C8B-B14F-4D97-AF65-F5344CB8AC3E}">
        <p14:creationId xmlns:p14="http://schemas.microsoft.com/office/powerpoint/2010/main" val="29965915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134938" y="1628800"/>
            <a:ext cx="8896350" cy="5000600"/>
          </a:xfrm>
        </p:spPr>
        <p:txBody>
          <a:bodyPr>
            <a:normAutofit fontScale="92500" lnSpcReduction="10000"/>
          </a:bodyPr>
          <a:lstStyle/>
          <a:p>
            <a:pPr marL="609600" indent="-609600" eaLnBrk="1" hangingPunct="1">
              <a:lnSpc>
                <a:spcPct val="80000"/>
              </a:lnSpc>
              <a:buFont typeface="Wingdings" panose="05000000000000000000" pitchFamily="2" charset="2"/>
              <a:buNone/>
            </a:pPr>
            <a:r>
              <a:rPr lang="en-US" sz="2600" dirty="0" smtClean="0"/>
              <a:t>Factory overhead is assigned to products 80%  of direct labor cost. Job No. 100 has been completed and submitted to the customer as well as fully paid. Job No. 110 has also been completed but not yet submitted to the customer. Job No. 120 has not yet been completed at the end of November 200X.</a:t>
            </a:r>
          </a:p>
          <a:p>
            <a:pPr marL="609600" indent="-609600" eaLnBrk="1" hangingPunct="1">
              <a:lnSpc>
                <a:spcPct val="80000"/>
              </a:lnSpc>
              <a:buFont typeface="Wingdings" panose="05000000000000000000" pitchFamily="2" charset="2"/>
              <a:buNone/>
            </a:pPr>
            <a:r>
              <a:rPr lang="en-US" sz="2600" dirty="0" smtClean="0"/>
              <a:t>Required:</a:t>
            </a:r>
          </a:p>
          <a:p>
            <a:pPr marL="609600" indent="-609600" eaLnBrk="1" hangingPunct="1">
              <a:lnSpc>
                <a:spcPct val="80000"/>
              </a:lnSpc>
              <a:buFont typeface="Wingdings" panose="05000000000000000000" pitchFamily="2" charset="2"/>
              <a:buAutoNum type="alphaLcPeriod"/>
            </a:pPr>
            <a:r>
              <a:rPr lang="en-US" sz="2600" dirty="0" smtClean="0"/>
              <a:t>Determine unit cost and unit selling price for jobs that have been completed. The company desires profit  40% of its cost</a:t>
            </a:r>
          </a:p>
          <a:p>
            <a:pPr marL="609600" indent="-609600" eaLnBrk="1" hangingPunct="1">
              <a:lnSpc>
                <a:spcPct val="80000"/>
              </a:lnSpc>
              <a:buFont typeface="Wingdings" panose="05000000000000000000" pitchFamily="2" charset="2"/>
              <a:buAutoNum type="alphaLcPeriod"/>
            </a:pPr>
            <a:r>
              <a:rPr lang="en-US" sz="2600" dirty="0" smtClean="0"/>
              <a:t>Determine the value of ending work in process inventory, ending finished goods inventory, and ending direct raw material inventory</a:t>
            </a:r>
          </a:p>
          <a:p>
            <a:pPr marL="609600" indent="-609600" eaLnBrk="1" hangingPunct="1">
              <a:lnSpc>
                <a:spcPct val="80000"/>
              </a:lnSpc>
              <a:buFont typeface="Wingdings" panose="05000000000000000000" pitchFamily="2" charset="2"/>
              <a:buAutoNum type="alphaLcPeriod"/>
            </a:pPr>
            <a:r>
              <a:rPr lang="en-US" sz="2600" dirty="0" smtClean="0"/>
              <a:t>Prepare income statement if marketing and administrative expenses for November 200X were </a:t>
            </a:r>
            <a:r>
              <a:rPr lang="en-US" sz="2600" dirty="0" err="1" smtClean="0"/>
              <a:t>Rp</a:t>
            </a:r>
            <a:r>
              <a:rPr lang="en-US" sz="2600" dirty="0" smtClean="0"/>
              <a:t> 500.000</a:t>
            </a:r>
          </a:p>
          <a:p>
            <a:pPr marL="609600" indent="-609600" eaLnBrk="1" hangingPunct="1">
              <a:lnSpc>
                <a:spcPct val="80000"/>
              </a:lnSpc>
              <a:buFont typeface="Wingdings" panose="05000000000000000000" pitchFamily="2" charset="2"/>
              <a:buAutoNum type="alphaLcPeriod"/>
            </a:pPr>
            <a:r>
              <a:rPr lang="en-US" sz="2600" dirty="0" smtClean="0"/>
              <a:t>Prepare job order cost sheet for Job No. 100</a:t>
            </a:r>
          </a:p>
          <a:p>
            <a:pPr marL="609600" indent="-609600" eaLnBrk="1" hangingPunct="1">
              <a:lnSpc>
                <a:spcPct val="80000"/>
              </a:lnSpc>
              <a:buFont typeface="Wingdings" panose="05000000000000000000" pitchFamily="2" charset="2"/>
              <a:buAutoNum type="alphaLcPeriod"/>
            </a:pPr>
            <a:r>
              <a:rPr lang="en-US" sz="2600" dirty="0" smtClean="0"/>
              <a:t>Make journal entries needed</a:t>
            </a:r>
          </a:p>
          <a:p>
            <a:pPr marL="609600" indent="-609600" eaLnBrk="1" hangingPunct="1">
              <a:lnSpc>
                <a:spcPct val="80000"/>
              </a:lnSpc>
              <a:buFont typeface="Wingdings" panose="05000000000000000000" pitchFamily="2" charset="2"/>
              <a:buNone/>
            </a:pPr>
            <a:endParaRPr lang="en-US" sz="2800" dirty="0" smtClean="0"/>
          </a:p>
        </p:txBody>
      </p:sp>
    </p:spTree>
    <p:extLst>
      <p:ext uri="{BB962C8B-B14F-4D97-AF65-F5344CB8AC3E}">
        <p14:creationId xmlns:p14="http://schemas.microsoft.com/office/powerpoint/2010/main" val="112940262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260648"/>
            <a:ext cx="8885237" cy="787400"/>
          </a:xfrm>
        </p:spPr>
        <p:txBody>
          <a:bodyPr/>
          <a:lstStyle/>
          <a:p>
            <a:r>
              <a:rPr lang="id-ID" dirty="0" smtClean="0"/>
              <a:t>Exercise 2</a:t>
            </a:r>
            <a:endParaRPr lang="en-US" dirty="0" smtClean="0"/>
          </a:p>
        </p:txBody>
      </p:sp>
      <p:sp>
        <p:nvSpPr>
          <p:cNvPr id="27651" name="Content Placeholder 2"/>
          <p:cNvSpPr>
            <a:spLocks noGrp="1"/>
          </p:cNvSpPr>
          <p:nvPr>
            <p:ph idx="1"/>
          </p:nvPr>
        </p:nvSpPr>
        <p:spPr>
          <a:xfrm>
            <a:off x="134938" y="1676400"/>
            <a:ext cx="8896350" cy="4575175"/>
          </a:xfrm>
        </p:spPr>
        <p:txBody>
          <a:bodyPr/>
          <a:lstStyle/>
          <a:p>
            <a:pPr>
              <a:buFont typeface="Wingdings" panose="05000000000000000000" pitchFamily="2" charset="2"/>
              <a:buNone/>
            </a:pPr>
            <a:r>
              <a:rPr lang="id-ID" dirty="0" smtClean="0"/>
              <a:t>Beginning WIP for Job 10 and11 as follows:</a:t>
            </a:r>
          </a:p>
          <a:p>
            <a:pPr>
              <a:buFont typeface="Wingdings" panose="05000000000000000000" pitchFamily="2" charset="2"/>
              <a:buNone/>
            </a:pPr>
            <a:r>
              <a:rPr lang="id-ID" dirty="0" smtClean="0"/>
              <a:t>                        		Job 10        Job 11</a:t>
            </a:r>
          </a:p>
          <a:p>
            <a:pPr>
              <a:buFont typeface="Wingdings" panose="05000000000000000000" pitchFamily="2" charset="2"/>
              <a:buNone/>
            </a:pPr>
            <a:r>
              <a:rPr lang="id-ID" dirty="0" smtClean="0"/>
              <a:t>Quantities ordered  </a:t>
            </a:r>
            <a:r>
              <a:rPr lang="en-ID" dirty="0" smtClean="0"/>
              <a:t>		</a:t>
            </a:r>
            <a:r>
              <a:rPr lang="id-ID" dirty="0" smtClean="0"/>
              <a:t> 500 units      1.000 units</a:t>
            </a:r>
          </a:p>
          <a:p>
            <a:pPr>
              <a:buFont typeface="Wingdings" panose="05000000000000000000" pitchFamily="2" charset="2"/>
              <a:buNone/>
            </a:pPr>
            <a:r>
              <a:rPr lang="id-ID" dirty="0" smtClean="0"/>
              <a:t>DRMC		     </a:t>
            </a:r>
            <a:r>
              <a:rPr lang="en-ID" dirty="0" smtClean="0"/>
              <a:t>	</a:t>
            </a:r>
            <a:r>
              <a:rPr lang="id-ID" dirty="0" smtClean="0"/>
              <a:t>Rp 500.000    Rp 800.000</a:t>
            </a:r>
          </a:p>
          <a:p>
            <a:pPr>
              <a:buFont typeface="Wingdings" panose="05000000000000000000" pitchFamily="2" charset="2"/>
              <a:buNone/>
            </a:pPr>
            <a:r>
              <a:rPr lang="id-ID" dirty="0" smtClean="0"/>
              <a:t>DLC            	           </a:t>
            </a:r>
            <a:r>
              <a:rPr lang="en-ID" dirty="0" smtClean="0"/>
              <a:t>	</a:t>
            </a:r>
            <a:r>
              <a:rPr lang="id-ID" dirty="0" smtClean="0"/>
              <a:t>400.000          700.000</a:t>
            </a:r>
          </a:p>
          <a:p>
            <a:pPr>
              <a:buFont typeface="Wingdings" panose="05000000000000000000" pitchFamily="2" charset="2"/>
              <a:buNone/>
            </a:pPr>
            <a:r>
              <a:rPr lang="id-ID" dirty="0" smtClean="0"/>
              <a:t>FOH                		 240.000          420.000</a:t>
            </a:r>
          </a:p>
        </p:txBody>
      </p:sp>
    </p:spTree>
    <p:extLst>
      <p:ext uri="{BB962C8B-B14F-4D97-AF65-F5344CB8AC3E}">
        <p14:creationId xmlns:p14="http://schemas.microsoft.com/office/powerpoint/2010/main" val="35039081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a:spLocks noGrp="1"/>
          </p:cNvSpPr>
          <p:nvPr>
            <p:ph idx="1"/>
          </p:nvPr>
        </p:nvSpPr>
        <p:spPr>
          <a:xfrm>
            <a:off x="0" y="1700808"/>
            <a:ext cx="8896350" cy="5413375"/>
          </a:xfrm>
        </p:spPr>
        <p:txBody>
          <a:bodyPr>
            <a:normAutofit/>
          </a:bodyPr>
          <a:lstStyle/>
          <a:p>
            <a:pPr>
              <a:buFont typeface="Wingdings" panose="05000000000000000000" pitchFamily="2" charset="2"/>
              <a:buNone/>
            </a:pPr>
            <a:r>
              <a:rPr lang="id-ID" dirty="0" smtClean="0"/>
              <a:t>Jobs ordered by customers for current month::</a:t>
            </a:r>
          </a:p>
          <a:p>
            <a:pPr>
              <a:buFont typeface="Wingdings" panose="05000000000000000000" pitchFamily="2" charset="2"/>
              <a:buNone/>
            </a:pPr>
            <a:r>
              <a:rPr lang="id-ID" dirty="0" smtClean="0"/>
              <a:t>Job 12   800 unit	s</a:t>
            </a:r>
          </a:p>
          <a:p>
            <a:pPr>
              <a:buFont typeface="Wingdings" panose="05000000000000000000" pitchFamily="2" charset="2"/>
              <a:buNone/>
            </a:pPr>
            <a:r>
              <a:rPr lang="id-ID" dirty="0" smtClean="0"/>
              <a:t>Job 13    300 units</a:t>
            </a:r>
          </a:p>
          <a:p>
            <a:pPr>
              <a:buFont typeface="Wingdings" panose="05000000000000000000" pitchFamily="2" charset="2"/>
              <a:buNone/>
            </a:pPr>
            <a:r>
              <a:rPr lang="id-ID" dirty="0" smtClean="0"/>
              <a:t>Job 14    600 units</a:t>
            </a:r>
          </a:p>
          <a:p>
            <a:pPr>
              <a:buFont typeface="Wingdings" panose="05000000000000000000" pitchFamily="2" charset="2"/>
              <a:buNone/>
            </a:pPr>
            <a:endParaRPr lang="id-ID" dirty="0" smtClean="0"/>
          </a:p>
          <a:p>
            <a:pPr>
              <a:buFont typeface="Wingdings" panose="05000000000000000000" pitchFamily="2" charset="2"/>
              <a:buNone/>
            </a:pPr>
            <a:r>
              <a:rPr lang="id-ID" dirty="0" smtClean="0"/>
              <a:t>DRMC and DLC assigned for each job excluding FOH for this month:</a:t>
            </a:r>
          </a:p>
          <a:p>
            <a:pPr>
              <a:buFont typeface="Wingdings" panose="05000000000000000000" pitchFamily="2" charset="2"/>
              <a:buNone/>
            </a:pPr>
            <a:r>
              <a:rPr lang="id-ID" dirty="0" smtClean="0"/>
              <a:t>               Job 10   Job 11    Job 12      Job 13      Job 14</a:t>
            </a:r>
          </a:p>
          <a:p>
            <a:pPr>
              <a:buFont typeface="Wingdings" panose="05000000000000000000" pitchFamily="2" charset="2"/>
              <a:buNone/>
            </a:pPr>
            <a:r>
              <a:rPr lang="id-ID" dirty="0" smtClean="0"/>
              <a:t>DRMC    100.000 400.000  1.000.000  800.000  200.000</a:t>
            </a:r>
          </a:p>
          <a:p>
            <a:pPr>
              <a:buFont typeface="Wingdings" panose="05000000000000000000" pitchFamily="2" charset="2"/>
              <a:buNone/>
            </a:pPr>
            <a:r>
              <a:rPr lang="id-ID" dirty="0" smtClean="0"/>
              <a:t>DLC        150.000 300.000      900.000 600.000  250.000 </a:t>
            </a:r>
            <a:endParaRPr lang="en-US" dirty="0" smtClean="0"/>
          </a:p>
        </p:txBody>
      </p:sp>
    </p:spTree>
    <p:extLst>
      <p:ext uri="{BB962C8B-B14F-4D97-AF65-F5344CB8AC3E}">
        <p14:creationId xmlns:p14="http://schemas.microsoft.com/office/powerpoint/2010/main" val="22322085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938" y="1988840"/>
            <a:ext cx="8896350" cy="4262735"/>
          </a:xfrm>
        </p:spPr>
        <p:txBody>
          <a:bodyPr/>
          <a:lstStyle/>
          <a:p>
            <a:pPr>
              <a:buFont typeface="Wingdings" panose="05000000000000000000" pitchFamily="2" charset="2"/>
              <a:buNone/>
              <a:defRPr/>
            </a:pPr>
            <a:r>
              <a:rPr lang="id-ID" dirty="0" smtClean="0"/>
              <a:t>FOH is assigned to jobs based on DLC</a:t>
            </a:r>
          </a:p>
          <a:p>
            <a:pPr>
              <a:buFont typeface="Wingdings" panose="05000000000000000000" pitchFamily="2" charset="2"/>
              <a:buNone/>
              <a:defRPr/>
            </a:pPr>
            <a:r>
              <a:rPr lang="id-ID" dirty="0" smtClean="0"/>
              <a:t>Job 10, 11, and 12 have been completed and submitted to the customers</a:t>
            </a:r>
          </a:p>
          <a:p>
            <a:pPr>
              <a:buFont typeface="Wingdings" panose="05000000000000000000" pitchFamily="2" charset="2"/>
              <a:buNone/>
              <a:defRPr/>
            </a:pPr>
            <a:r>
              <a:rPr lang="id-ID" dirty="0" smtClean="0"/>
              <a:t>Required:</a:t>
            </a:r>
          </a:p>
          <a:p>
            <a:pPr marL="514350" indent="-514350">
              <a:buFont typeface="Wingdings" panose="05000000000000000000" pitchFamily="2" charset="2"/>
              <a:buAutoNum type="alphaLcPeriod"/>
              <a:defRPr/>
            </a:pPr>
            <a:r>
              <a:rPr lang="id-ID" dirty="0" smtClean="0"/>
              <a:t>Calculate cost per unit for completed jobs</a:t>
            </a:r>
          </a:p>
          <a:p>
            <a:pPr marL="514350" indent="-514350">
              <a:buFont typeface="Wingdings" panose="05000000000000000000" pitchFamily="2" charset="2"/>
              <a:buAutoNum type="alphaLcPeriod"/>
              <a:defRPr/>
            </a:pPr>
            <a:r>
              <a:rPr lang="id-ID" dirty="0" smtClean="0"/>
              <a:t>Make journal entries needed</a:t>
            </a:r>
          </a:p>
          <a:p>
            <a:pPr>
              <a:buFont typeface="Wingdings" panose="05000000000000000000" pitchFamily="2" charset="2"/>
              <a:buNone/>
              <a:defRPr/>
            </a:pPr>
            <a:endParaRPr lang="en-US" dirty="0"/>
          </a:p>
        </p:txBody>
      </p:sp>
    </p:spTree>
    <p:extLst>
      <p:ext uri="{BB962C8B-B14F-4D97-AF65-F5344CB8AC3E}">
        <p14:creationId xmlns:p14="http://schemas.microsoft.com/office/powerpoint/2010/main" val="6605207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134938" y="1714488"/>
            <a:ext cx="8896350" cy="4537087"/>
          </a:xfrm>
        </p:spPr>
        <p:txBody>
          <a:bodyPr/>
          <a:lstStyle/>
          <a:p>
            <a:pPr>
              <a:buNone/>
            </a:pPr>
            <a:r>
              <a:rPr lang="id-ID" dirty="0" smtClean="0"/>
              <a:t>LATIHAN</a:t>
            </a:r>
          </a:p>
          <a:p>
            <a:pPr>
              <a:buNone/>
            </a:pPr>
            <a:r>
              <a:rPr lang="id-ID" smtClean="0"/>
              <a:t>Latihan No.1 halaman: 272 buku teks edisi 2 Riwayadi </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Content Placeholder 1"/>
          <p:cNvSpPr>
            <a:spLocks noGrp="1"/>
          </p:cNvSpPr>
          <p:nvPr>
            <p:ph/>
          </p:nvPr>
        </p:nvSpPr>
        <p:spPr>
          <a:xfrm>
            <a:off x="1500166" y="1785926"/>
            <a:ext cx="6745288" cy="3286148"/>
          </a:xfrm>
          <a:solidFill>
            <a:schemeClr val="bg2"/>
          </a:solidFill>
        </p:spPr>
        <p:txBody>
          <a:bodyPr>
            <a:normAutofit/>
          </a:bodyPr>
          <a:lstStyle/>
          <a:p>
            <a:pPr>
              <a:tabLst>
                <a:tab pos="3773488" algn="l"/>
              </a:tabLst>
            </a:pPr>
            <a:r>
              <a:rPr lang="id-ID" sz="2800" dirty="0" smtClean="0">
                <a:latin typeface="+mj-lt"/>
                <a:cs typeface="Calibri" pitchFamily="34" charset="0"/>
              </a:rPr>
              <a:t>Pembebanan BBBL dan BTKL sama antara Perhitungan Harga Pokok Pesanan Berbasis Volume (Volume-Based-Costing/VBC) dengan Perhitungan Harga Pokok Berbasis Aktivitas (Activity-Based Costing/ABC) sedangkan pembebanan BOP-nya berbeda untuk kedua pendekatan ini.</a:t>
            </a:r>
            <a:endParaRPr lang="en-US" sz="2800" dirty="0" smtClean="0">
              <a:latin typeface="+mj-lt"/>
              <a:cs typeface="Calibri" pitchFamily="34" charset="0"/>
            </a:endParaRPr>
          </a:p>
          <a:p>
            <a:pPr>
              <a:buFont typeface="Wingdings 2" pitchFamily="18" charset="2"/>
              <a:buNone/>
              <a:tabLst>
                <a:tab pos="3773488" algn="l"/>
              </a:tabLst>
            </a:pPr>
            <a:endParaRPr lang="en-US" sz="2800" dirty="0" smtClean="0"/>
          </a:p>
        </p:txBody>
      </p:sp>
      <p:sp>
        <p:nvSpPr>
          <p:cNvPr id="51203" name="TextBox 2"/>
          <p:cNvSpPr txBox="1">
            <a:spLocks noChangeArrowheads="1"/>
          </p:cNvSpPr>
          <p:nvPr/>
        </p:nvSpPr>
        <p:spPr bwMode="auto">
          <a:xfrm>
            <a:off x="285720" y="285728"/>
            <a:ext cx="7620000" cy="954088"/>
          </a:xfrm>
          <a:prstGeom prst="rect">
            <a:avLst/>
          </a:prstGeom>
          <a:noFill/>
          <a:ln w="9525">
            <a:noFill/>
            <a:miter lim="800000"/>
            <a:headEnd/>
            <a:tailEnd/>
          </a:ln>
        </p:spPr>
        <p:txBody>
          <a:bodyPr>
            <a:spAutoFit/>
          </a:bodyPr>
          <a:lstStyle/>
          <a:p>
            <a:r>
              <a:rPr lang="id-ID" sz="2800" b="1" dirty="0">
                <a:solidFill>
                  <a:srgbClr val="0070C0"/>
                </a:solidFill>
                <a:latin typeface="+mj-lt"/>
                <a:cs typeface="Calibri" pitchFamily="34" charset="0"/>
              </a:rPr>
              <a:t>Tujuan 7: Perhitungan Harga Pokok Pesanan  </a:t>
            </a:r>
            <a:endParaRPr lang="id-ID" sz="2800" b="1" dirty="0" smtClean="0">
              <a:solidFill>
                <a:srgbClr val="0070C0"/>
              </a:solidFill>
              <a:latin typeface="+mj-lt"/>
              <a:cs typeface="Calibri" pitchFamily="34" charset="0"/>
            </a:endParaRPr>
          </a:p>
          <a:p>
            <a:r>
              <a:rPr lang="id-ID" sz="2800" b="1" dirty="0" smtClean="0">
                <a:solidFill>
                  <a:srgbClr val="0070C0"/>
                </a:solidFill>
                <a:latin typeface="+mj-lt"/>
                <a:cs typeface="Calibri" pitchFamily="34" charset="0"/>
              </a:rPr>
              <a:t>                Dengan </a:t>
            </a:r>
            <a:r>
              <a:rPr lang="id-ID" sz="2800" b="1" dirty="0">
                <a:solidFill>
                  <a:srgbClr val="0070C0"/>
                </a:solidFill>
                <a:latin typeface="+mj-lt"/>
                <a:cs typeface="Calibri" pitchFamily="34" charset="0"/>
              </a:rPr>
              <a:t>Pendekatan ABC</a:t>
            </a:r>
            <a:endParaRPr lang="en-US" sz="2800" b="1" dirty="0">
              <a:solidFill>
                <a:srgbClr val="0070C0"/>
              </a:solidFill>
              <a:latin typeface="+mj-lt"/>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1643042" y="2071678"/>
            <a:ext cx="7089768" cy="4286280"/>
          </a:xfrm>
          <a:solidFill>
            <a:schemeClr val="bg2"/>
          </a:solidFill>
        </p:spPr>
        <p:txBody>
          <a:bodyPr>
            <a:normAutofit/>
          </a:bodyPr>
          <a:lstStyle/>
          <a:p>
            <a:pPr eaLnBrk="1" hangingPunct="1"/>
            <a:r>
              <a:rPr lang="en-GB" sz="2800" dirty="0" err="1" smtClean="0">
                <a:latin typeface="+mj-lt"/>
                <a:cs typeface="Calibri" pitchFamily="34" charset="0"/>
              </a:rPr>
              <a:t>Harga</a:t>
            </a:r>
            <a:r>
              <a:rPr lang="en-GB" sz="2800" dirty="0" smtClean="0">
                <a:latin typeface="+mj-lt"/>
                <a:cs typeface="Calibri" pitchFamily="34" charset="0"/>
              </a:rPr>
              <a:t> </a:t>
            </a:r>
            <a:r>
              <a:rPr lang="en-GB" sz="2800" dirty="0" err="1" smtClean="0">
                <a:latin typeface="+mj-lt"/>
                <a:cs typeface="Calibri" pitchFamily="34" charset="0"/>
              </a:rPr>
              <a:t>pokok</a:t>
            </a:r>
            <a:r>
              <a:rPr lang="en-GB" sz="2800" dirty="0" smtClean="0">
                <a:latin typeface="+mj-lt"/>
                <a:cs typeface="Calibri" pitchFamily="34" charset="0"/>
              </a:rPr>
              <a:t> </a:t>
            </a:r>
            <a:r>
              <a:rPr lang="en-GB" sz="2800" dirty="0" err="1" smtClean="0">
                <a:latin typeface="+mj-lt"/>
                <a:cs typeface="Calibri" pitchFamily="34" charset="0"/>
              </a:rPr>
              <a:t>produk</a:t>
            </a:r>
            <a:r>
              <a:rPr lang="en-GB" sz="2800" dirty="0" smtClean="0">
                <a:latin typeface="+mj-lt"/>
                <a:cs typeface="Calibri" pitchFamily="34" charset="0"/>
              </a:rPr>
              <a:t> </a:t>
            </a:r>
            <a:r>
              <a:rPr lang="en-GB" sz="2800" dirty="0" err="1" smtClean="0">
                <a:latin typeface="+mj-lt"/>
                <a:cs typeface="Calibri" pitchFamily="34" charset="0"/>
              </a:rPr>
              <a:t>dihitung</a:t>
            </a:r>
            <a:r>
              <a:rPr lang="en-GB" sz="2800" dirty="0" smtClean="0">
                <a:latin typeface="+mj-lt"/>
                <a:cs typeface="Calibri" pitchFamily="34" charset="0"/>
              </a:rPr>
              <a:t> </a:t>
            </a:r>
            <a:r>
              <a:rPr lang="en-GB" sz="2800" dirty="0" err="1" smtClean="0">
                <a:latin typeface="+mj-lt"/>
                <a:cs typeface="Calibri" pitchFamily="34" charset="0"/>
              </a:rPr>
              <a:t>setelah</a:t>
            </a:r>
            <a:r>
              <a:rPr lang="en-GB" sz="2800" dirty="0" smtClean="0">
                <a:latin typeface="+mj-lt"/>
                <a:cs typeface="Calibri" pitchFamily="34" charset="0"/>
              </a:rPr>
              <a:t> </a:t>
            </a:r>
            <a:r>
              <a:rPr lang="en-GB" sz="2800" dirty="0" err="1" smtClean="0">
                <a:latin typeface="+mj-lt"/>
                <a:cs typeface="Calibri" pitchFamily="34" charset="0"/>
              </a:rPr>
              <a:t>produk</a:t>
            </a:r>
            <a:r>
              <a:rPr lang="en-GB" sz="2800" dirty="0" smtClean="0">
                <a:latin typeface="+mj-lt"/>
                <a:cs typeface="Calibri" pitchFamily="34" charset="0"/>
              </a:rPr>
              <a:t> </a:t>
            </a:r>
            <a:r>
              <a:rPr lang="en-GB" sz="2800" dirty="0" err="1" smtClean="0">
                <a:latin typeface="+mj-lt"/>
                <a:cs typeface="Calibri" pitchFamily="34" charset="0"/>
              </a:rPr>
              <a:t>selesai</a:t>
            </a:r>
            <a:r>
              <a:rPr lang="en-GB" sz="2800" dirty="0" smtClean="0">
                <a:latin typeface="+mj-lt"/>
                <a:cs typeface="Calibri" pitchFamily="34" charset="0"/>
              </a:rPr>
              <a:t> </a:t>
            </a:r>
            <a:r>
              <a:rPr lang="en-GB" sz="2800" dirty="0" err="1" smtClean="0">
                <a:latin typeface="+mj-lt"/>
                <a:cs typeface="Calibri" pitchFamily="34" charset="0"/>
              </a:rPr>
              <a:t>dikerjakan</a:t>
            </a:r>
            <a:r>
              <a:rPr lang="en-GB" sz="2800" dirty="0" smtClean="0">
                <a:latin typeface="+mj-lt"/>
                <a:cs typeface="Calibri" pitchFamily="34" charset="0"/>
              </a:rPr>
              <a:t>. </a:t>
            </a:r>
          </a:p>
          <a:p>
            <a:pPr eaLnBrk="1" hangingPunct="1"/>
            <a:r>
              <a:rPr lang="id-ID" sz="2800" dirty="0" smtClean="0">
                <a:latin typeface="+mj-lt"/>
                <a:cs typeface="Calibri" pitchFamily="34" charset="0"/>
              </a:rPr>
              <a:t>Biaya produksi dibebankan ke pesanan menggunakan normal costing</a:t>
            </a:r>
            <a:r>
              <a:rPr lang="en-GB" sz="2800" dirty="0" smtClean="0">
                <a:latin typeface="+mj-lt"/>
                <a:cs typeface="Calibri" pitchFamily="34" charset="0"/>
              </a:rPr>
              <a:t>.</a:t>
            </a:r>
            <a:endParaRPr lang="id-ID" sz="2800" dirty="0" smtClean="0">
              <a:latin typeface="+mj-lt"/>
              <a:cs typeface="Calibri" pitchFamily="34" charset="0"/>
            </a:endParaRPr>
          </a:p>
          <a:p>
            <a:pPr eaLnBrk="1" hangingPunct="1"/>
            <a:r>
              <a:rPr lang="id-ID" sz="2800" dirty="0" smtClean="0">
                <a:latin typeface="+mj-lt"/>
                <a:cs typeface="Calibri" pitchFamily="34" charset="0"/>
              </a:rPr>
              <a:t>Biaya produksi dikumpulkan dengan menggunakan Kartu Harga Pokok Pesanan yang sekaligus berfungsi sebagai buku pembantu persediaan barang jadi dan barang dalam proses</a:t>
            </a:r>
            <a:r>
              <a:rPr lang="en-GB" sz="2800" dirty="0" smtClean="0">
                <a:latin typeface="+mj-lt"/>
                <a:cs typeface="Calibri" pitchFamily="34" charset="0"/>
              </a:rPr>
              <a:t> </a:t>
            </a:r>
            <a:endParaRPr lang="en-US" sz="2800"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714612" y="1857364"/>
            <a:ext cx="1828800" cy="990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BBBL</a:t>
            </a:r>
            <a:endParaRPr lang="en-US" dirty="0">
              <a:solidFill>
                <a:schemeClr val="tx1"/>
              </a:solidFill>
            </a:endParaRPr>
          </a:p>
        </p:txBody>
      </p:sp>
      <p:sp>
        <p:nvSpPr>
          <p:cNvPr id="4" name="Oval 3"/>
          <p:cNvSpPr/>
          <p:nvPr/>
        </p:nvSpPr>
        <p:spPr>
          <a:xfrm>
            <a:off x="6357950" y="2000240"/>
            <a:ext cx="1828800" cy="990600"/>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BTKL</a:t>
            </a:r>
            <a:endParaRPr lang="en-US" dirty="0">
              <a:solidFill>
                <a:schemeClr val="tx1"/>
              </a:solidFill>
            </a:endParaRPr>
          </a:p>
        </p:txBody>
      </p:sp>
      <p:sp>
        <p:nvSpPr>
          <p:cNvPr id="5" name="Rectangle 4"/>
          <p:cNvSpPr/>
          <p:nvPr/>
        </p:nvSpPr>
        <p:spPr>
          <a:xfrm>
            <a:off x="2786050" y="4714884"/>
            <a:ext cx="1905000" cy="12192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Job 1</a:t>
            </a:r>
            <a:endParaRPr lang="en-US" dirty="0">
              <a:solidFill>
                <a:schemeClr val="tx1"/>
              </a:solidFill>
            </a:endParaRPr>
          </a:p>
        </p:txBody>
      </p:sp>
      <p:sp>
        <p:nvSpPr>
          <p:cNvPr id="6" name="Rectangle 5"/>
          <p:cNvSpPr/>
          <p:nvPr/>
        </p:nvSpPr>
        <p:spPr>
          <a:xfrm>
            <a:off x="6500826" y="4786322"/>
            <a:ext cx="1905000" cy="12192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Job 1</a:t>
            </a:r>
            <a:endParaRPr lang="en-US" dirty="0">
              <a:solidFill>
                <a:schemeClr val="tx1"/>
              </a:solidFill>
            </a:endParaRPr>
          </a:p>
        </p:txBody>
      </p:sp>
      <p:cxnSp>
        <p:nvCxnSpPr>
          <p:cNvPr id="8" name="Straight Arrow Connector 7"/>
          <p:cNvCxnSpPr>
            <a:stCxn id="4" idx="4"/>
          </p:cNvCxnSpPr>
          <p:nvPr/>
        </p:nvCxnSpPr>
        <p:spPr>
          <a:xfrm rot="16200000" flipH="1">
            <a:off x="6334136" y="3929054"/>
            <a:ext cx="1890723" cy="1429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4" idx="4"/>
          </p:cNvCxnSpPr>
          <p:nvPr/>
        </p:nvCxnSpPr>
        <p:spPr>
          <a:xfrm rot="5400000">
            <a:off x="4795850" y="2190740"/>
            <a:ext cx="1676400" cy="327660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5" idx="0"/>
          </p:cNvCxnSpPr>
          <p:nvPr/>
        </p:nvCxnSpPr>
        <p:spPr>
          <a:xfrm rot="16200000" flipH="1">
            <a:off x="2797953" y="3774287"/>
            <a:ext cx="1785950" cy="9524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3" idx="5"/>
          </p:cNvCxnSpPr>
          <p:nvPr/>
        </p:nvCxnSpPr>
        <p:spPr>
          <a:xfrm rot="16200000" flipH="1">
            <a:off x="4632246" y="2346238"/>
            <a:ext cx="2083430" cy="279674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52234" name="TextBox 21"/>
          <p:cNvSpPr txBox="1">
            <a:spLocks noChangeArrowheads="1"/>
          </p:cNvSpPr>
          <p:nvPr/>
        </p:nvSpPr>
        <p:spPr bwMode="auto">
          <a:xfrm>
            <a:off x="304800" y="1524000"/>
            <a:ext cx="2209800" cy="2677656"/>
          </a:xfrm>
          <a:prstGeom prst="rect">
            <a:avLst/>
          </a:prstGeom>
          <a:noFill/>
          <a:ln w="9525">
            <a:noFill/>
            <a:miter lim="800000"/>
            <a:headEnd/>
            <a:tailEnd/>
          </a:ln>
        </p:spPr>
        <p:txBody>
          <a:bodyPr>
            <a:spAutoFit/>
          </a:bodyPr>
          <a:lstStyle/>
          <a:p>
            <a:r>
              <a:rPr lang="id-ID" sz="2400" b="1" dirty="0">
                <a:latin typeface="+mj-lt"/>
                <a:cs typeface="Calibri" pitchFamily="34" charset="0"/>
              </a:rPr>
              <a:t>Gambar 7.10</a:t>
            </a:r>
          </a:p>
          <a:p>
            <a:r>
              <a:rPr lang="id-ID" sz="2400" dirty="0">
                <a:latin typeface="+mj-lt"/>
                <a:cs typeface="Calibri" pitchFamily="34" charset="0"/>
              </a:rPr>
              <a:t>Pembebanan BBBL dan BTKL ke Setiap Job Dengan Pedekatan VBC dan ABC</a:t>
            </a:r>
            <a:endParaRPr lang="en-US" sz="2400" dirty="0">
              <a:latin typeface="+mj-lt"/>
              <a:cs typeface="Calibri" pitchFamily="34" charset="0"/>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5072066" y="1571612"/>
            <a:ext cx="1752600" cy="10668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BOP</a:t>
            </a:r>
            <a:endParaRPr lang="en-US" dirty="0">
              <a:solidFill>
                <a:schemeClr val="tx1"/>
              </a:solidFill>
            </a:endParaRPr>
          </a:p>
        </p:txBody>
      </p:sp>
      <p:sp>
        <p:nvSpPr>
          <p:cNvPr id="4" name="Rectangle 3"/>
          <p:cNvSpPr/>
          <p:nvPr/>
        </p:nvSpPr>
        <p:spPr>
          <a:xfrm>
            <a:off x="3857620" y="3214686"/>
            <a:ext cx="4267200" cy="1219200"/>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Pool Biaya:</a:t>
            </a:r>
          </a:p>
          <a:p>
            <a:pPr algn="ctr">
              <a:defRPr/>
            </a:pPr>
            <a:r>
              <a:rPr lang="id-ID" dirty="0">
                <a:solidFill>
                  <a:schemeClr val="tx1"/>
                </a:solidFill>
              </a:rPr>
              <a:t>Pabrik / Departemen Produksi</a:t>
            </a:r>
            <a:endParaRPr lang="en-US" dirty="0">
              <a:solidFill>
                <a:schemeClr val="tx1"/>
              </a:solidFill>
            </a:endParaRPr>
          </a:p>
        </p:txBody>
      </p:sp>
      <p:sp>
        <p:nvSpPr>
          <p:cNvPr id="5" name="Rectangle 4"/>
          <p:cNvSpPr/>
          <p:nvPr/>
        </p:nvSpPr>
        <p:spPr>
          <a:xfrm>
            <a:off x="3810000" y="4953000"/>
            <a:ext cx="1143000" cy="1066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t>J</a:t>
            </a:r>
            <a:r>
              <a:rPr lang="id-ID" dirty="0">
                <a:solidFill>
                  <a:schemeClr val="tx1"/>
                </a:solidFill>
              </a:rPr>
              <a:t>ob 01</a:t>
            </a:r>
            <a:endParaRPr lang="en-US" dirty="0">
              <a:solidFill>
                <a:schemeClr val="tx1"/>
              </a:solidFill>
            </a:endParaRPr>
          </a:p>
        </p:txBody>
      </p:sp>
      <p:sp>
        <p:nvSpPr>
          <p:cNvPr id="6" name="Rectangle 5"/>
          <p:cNvSpPr/>
          <p:nvPr/>
        </p:nvSpPr>
        <p:spPr>
          <a:xfrm>
            <a:off x="6934200" y="5029200"/>
            <a:ext cx="1143000" cy="1066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Job 02</a:t>
            </a:r>
            <a:endParaRPr lang="en-US" dirty="0">
              <a:solidFill>
                <a:schemeClr val="tx1"/>
              </a:solidFill>
            </a:endParaRPr>
          </a:p>
        </p:txBody>
      </p:sp>
      <p:cxnSp>
        <p:nvCxnSpPr>
          <p:cNvPr id="8" name="Straight Arrow Connector 7"/>
          <p:cNvCxnSpPr>
            <a:endCxn id="4" idx="0"/>
          </p:cNvCxnSpPr>
          <p:nvPr/>
        </p:nvCxnSpPr>
        <p:spPr>
          <a:xfrm rot="5400000">
            <a:off x="5710238" y="2924164"/>
            <a:ext cx="571504" cy="954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5" idx="0"/>
          </p:cNvCxnSpPr>
          <p:nvPr/>
        </p:nvCxnSpPr>
        <p:spPr>
          <a:xfrm rot="16200000" flipH="1">
            <a:off x="4107659" y="4679159"/>
            <a:ext cx="523868" cy="23814"/>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endCxn id="6" idx="0"/>
          </p:cNvCxnSpPr>
          <p:nvPr/>
        </p:nvCxnSpPr>
        <p:spPr>
          <a:xfrm rot="16200000" flipH="1">
            <a:off x="7239014" y="4762514"/>
            <a:ext cx="528630" cy="4742"/>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sp>
        <p:nvSpPr>
          <p:cNvPr id="53257" name="TextBox 21"/>
          <p:cNvSpPr txBox="1">
            <a:spLocks noChangeArrowheads="1"/>
          </p:cNvSpPr>
          <p:nvPr/>
        </p:nvSpPr>
        <p:spPr bwMode="auto">
          <a:xfrm>
            <a:off x="357158" y="2857496"/>
            <a:ext cx="2438400" cy="2000250"/>
          </a:xfrm>
          <a:prstGeom prst="rect">
            <a:avLst/>
          </a:prstGeom>
          <a:noFill/>
          <a:ln w="9525">
            <a:noFill/>
            <a:miter lim="800000"/>
            <a:headEnd/>
            <a:tailEnd/>
          </a:ln>
        </p:spPr>
        <p:txBody>
          <a:bodyPr>
            <a:spAutoFit/>
          </a:bodyPr>
          <a:lstStyle/>
          <a:p>
            <a:r>
              <a:rPr lang="id-ID" sz="2400" b="1" dirty="0"/>
              <a:t>Gambar 7.11</a:t>
            </a:r>
          </a:p>
          <a:p>
            <a:r>
              <a:rPr lang="id-ID" sz="2400" dirty="0"/>
              <a:t>Pembebanan BOP Ke SetiapPesanan Dengan Pendekatan VBC</a:t>
            </a:r>
            <a:endParaRPr lang="en-US" sz="2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5143504" y="1571612"/>
            <a:ext cx="1752600" cy="1066800"/>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BOP</a:t>
            </a:r>
            <a:endParaRPr lang="en-US" dirty="0">
              <a:solidFill>
                <a:schemeClr val="tx1"/>
              </a:solidFill>
            </a:endParaRPr>
          </a:p>
        </p:txBody>
      </p:sp>
      <p:sp>
        <p:nvSpPr>
          <p:cNvPr id="4" name="Rectangle 3"/>
          <p:cNvSpPr/>
          <p:nvPr/>
        </p:nvSpPr>
        <p:spPr>
          <a:xfrm>
            <a:off x="3857620" y="3143248"/>
            <a:ext cx="4267200" cy="12192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Pool Biaya:</a:t>
            </a:r>
          </a:p>
          <a:p>
            <a:pPr algn="ctr">
              <a:defRPr/>
            </a:pPr>
            <a:r>
              <a:rPr lang="id-ID" dirty="0">
                <a:solidFill>
                  <a:schemeClr val="tx1"/>
                </a:solidFill>
              </a:rPr>
              <a:t>Aktivitas</a:t>
            </a:r>
            <a:endParaRPr lang="en-US" dirty="0">
              <a:solidFill>
                <a:schemeClr val="tx1"/>
              </a:solidFill>
            </a:endParaRPr>
          </a:p>
        </p:txBody>
      </p:sp>
      <p:sp>
        <p:nvSpPr>
          <p:cNvPr id="5" name="Rectangle 4"/>
          <p:cNvSpPr/>
          <p:nvPr/>
        </p:nvSpPr>
        <p:spPr>
          <a:xfrm>
            <a:off x="3810000" y="4953000"/>
            <a:ext cx="1143000" cy="1066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Job 01</a:t>
            </a:r>
            <a:endParaRPr lang="en-US" dirty="0">
              <a:solidFill>
                <a:schemeClr val="tx1"/>
              </a:solidFill>
            </a:endParaRPr>
          </a:p>
        </p:txBody>
      </p:sp>
      <p:sp>
        <p:nvSpPr>
          <p:cNvPr id="6" name="Rectangle 5"/>
          <p:cNvSpPr/>
          <p:nvPr/>
        </p:nvSpPr>
        <p:spPr>
          <a:xfrm>
            <a:off x="6934200" y="5029200"/>
            <a:ext cx="1143000" cy="106680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dirty="0">
                <a:solidFill>
                  <a:schemeClr val="tx1"/>
                </a:solidFill>
              </a:rPr>
              <a:t>Job 02</a:t>
            </a:r>
            <a:endParaRPr lang="en-US" dirty="0">
              <a:solidFill>
                <a:schemeClr val="tx1"/>
              </a:solidFill>
            </a:endParaRPr>
          </a:p>
        </p:txBody>
      </p:sp>
      <p:cxnSp>
        <p:nvCxnSpPr>
          <p:cNvPr id="8" name="Straight Arrow Connector 7"/>
          <p:cNvCxnSpPr>
            <a:stCxn id="3" idx="4"/>
            <a:endCxn id="4" idx="0"/>
          </p:cNvCxnSpPr>
          <p:nvPr/>
        </p:nvCxnSpPr>
        <p:spPr>
          <a:xfrm rot="5400000">
            <a:off x="5753094" y="2876538"/>
            <a:ext cx="504836" cy="28584"/>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5" idx="0"/>
          </p:cNvCxnSpPr>
          <p:nvPr/>
        </p:nvCxnSpPr>
        <p:spPr>
          <a:xfrm rot="5400000">
            <a:off x="4107659" y="4631535"/>
            <a:ext cx="595306" cy="47624"/>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7112807" y="4636287"/>
            <a:ext cx="595306" cy="38120"/>
          </a:xfrm>
          <a:prstGeom prst="straightConnector1">
            <a:avLst/>
          </a:prstGeom>
          <a:ln w="5715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54281" name="TextBox 21"/>
          <p:cNvSpPr txBox="1">
            <a:spLocks noChangeArrowheads="1"/>
          </p:cNvSpPr>
          <p:nvPr/>
        </p:nvSpPr>
        <p:spPr bwMode="auto">
          <a:xfrm>
            <a:off x="381000" y="1676400"/>
            <a:ext cx="2438400" cy="2000250"/>
          </a:xfrm>
          <a:prstGeom prst="rect">
            <a:avLst/>
          </a:prstGeom>
          <a:noFill/>
          <a:ln w="9525">
            <a:noFill/>
            <a:miter lim="800000"/>
            <a:headEnd/>
            <a:tailEnd/>
          </a:ln>
        </p:spPr>
        <p:txBody>
          <a:bodyPr>
            <a:spAutoFit/>
          </a:bodyPr>
          <a:lstStyle/>
          <a:p>
            <a:r>
              <a:rPr lang="id-ID" sz="2800" b="1"/>
              <a:t>Gambar 7.12</a:t>
            </a:r>
          </a:p>
          <a:p>
            <a:r>
              <a:rPr lang="id-ID"/>
              <a:t>Pembebanan BOP Ke SetiapPesanan Dengan Pendekatan ABC</a:t>
            </a:r>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7162" y="642918"/>
          <a:ext cx="8701118" cy="5950095"/>
        </p:xfrm>
        <a:graphic>
          <a:graphicData uri="http://schemas.openxmlformats.org/drawingml/2006/table">
            <a:tbl>
              <a:tblPr/>
              <a:tblGrid>
                <a:gridCol w="946903"/>
                <a:gridCol w="1291761"/>
                <a:gridCol w="2327359"/>
                <a:gridCol w="1292672"/>
                <a:gridCol w="1162313"/>
                <a:gridCol w="1680110"/>
              </a:tblGrid>
              <a:tr h="1455049">
                <a:tc gridSpan="6">
                  <a:txBody>
                    <a:bodyPr/>
                    <a:lstStyle/>
                    <a:p>
                      <a:pPr>
                        <a:spcAft>
                          <a:spcPts val="0"/>
                        </a:spcAft>
                      </a:pPr>
                      <a:endParaRPr lang="id-ID" sz="1100" dirty="0" smtClean="0">
                        <a:solidFill>
                          <a:schemeClr val="tx1"/>
                        </a:solidFill>
                        <a:latin typeface="+mn-lt"/>
                        <a:ea typeface="Times New Roman"/>
                        <a:cs typeface="Times New Roman"/>
                      </a:endParaRPr>
                    </a:p>
                    <a:p>
                      <a:pPr>
                        <a:spcAft>
                          <a:spcPts val="0"/>
                        </a:spcAft>
                      </a:pPr>
                      <a:r>
                        <a:rPr lang="id-ID" sz="1100" dirty="0" smtClean="0">
                          <a:solidFill>
                            <a:schemeClr val="tx1"/>
                          </a:solidFill>
                          <a:latin typeface="+mn-lt"/>
                          <a:ea typeface="Times New Roman"/>
                          <a:cs typeface="Times New Roman"/>
                        </a:rPr>
                        <a:t>PT </a:t>
                      </a:r>
                      <a:r>
                        <a:rPr lang="id-ID" sz="1100" dirty="0">
                          <a:solidFill>
                            <a:schemeClr val="tx1"/>
                          </a:solidFill>
                          <a:latin typeface="+mn-lt"/>
                          <a:ea typeface="Times New Roman"/>
                          <a:cs typeface="Times New Roman"/>
                        </a:rPr>
                        <a:t>Jepara Perabot</a:t>
                      </a:r>
                      <a:endParaRPr lang="en-US" sz="1100" dirty="0">
                        <a:solidFill>
                          <a:schemeClr val="tx1"/>
                        </a:solidFill>
                        <a:latin typeface="+mn-lt"/>
                        <a:ea typeface="Times New Roman"/>
                        <a:cs typeface="Times New Roman"/>
                      </a:endParaRPr>
                    </a:p>
                    <a:p>
                      <a:pPr>
                        <a:spcAft>
                          <a:spcPts val="0"/>
                        </a:spcAft>
                      </a:pPr>
                      <a:r>
                        <a:rPr lang="id-ID" sz="1100" dirty="0">
                          <a:solidFill>
                            <a:schemeClr val="tx1"/>
                          </a:solidFill>
                          <a:latin typeface="+mn-lt"/>
                          <a:ea typeface="Times New Roman"/>
                          <a:cs typeface="Times New Roman"/>
                        </a:rPr>
                        <a:t>Jl. Sudirman No. 1</a:t>
                      </a:r>
                      <a:endParaRPr lang="en-US" sz="1100" dirty="0">
                        <a:solidFill>
                          <a:schemeClr val="tx1"/>
                        </a:solidFill>
                        <a:latin typeface="+mn-lt"/>
                        <a:ea typeface="Times New Roman"/>
                        <a:cs typeface="Times New Roman"/>
                      </a:endParaRPr>
                    </a:p>
                    <a:p>
                      <a:pPr>
                        <a:spcAft>
                          <a:spcPts val="0"/>
                        </a:spcAft>
                      </a:pPr>
                      <a:r>
                        <a:rPr lang="id-ID" sz="1100" dirty="0">
                          <a:solidFill>
                            <a:schemeClr val="tx1"/>
                          </a:solidFill>
                          <a:latin typeface="+mn-lt"/>
                          <a:ea typeface="Times New Roman"/>
                          <a:cs typeface="Times New Roman"/>
                        </a:rPr>
                        <a:t>Jepara</a:t>
                      </a:r>
                      <a:endParaRPr lang="en-US" sz="1100" dirty="0">
                        <a:solidFill>
                          <a:schemeClr val="tx1"/>
                        </a:solidFill>
                        <a:latin typeface="+mn-lt"/>
                        <a:ea typeface="Times New Roman"/>
                        <a:cs typeface="Times New Roman"/>
                      </a:endParaRPr>
                    </a:p>
                    <a:p>
                      <a:pPr algn="ctr">
                        <a:spcAft>
                          <a:spcPts val="0"/>
                        </a:spcAft>
                      </a:pPr>
                      <a:r>
                        <a:rPr lang="id-ID" sz="1200" b="1" dirty="0">
                          <a:solidFill>
                            <a:schemeClr val="tx1"/>
                          </a:solidFill>
                          <a:latin typeface="+mn-lt"/>
                          <a:ea typeface="Times New Roman"/>
                          <a:cs typeface="Times New Roman"/>
                        </a:rPr>
                        <a:t>KARTU HARGA POKOK PESANAN</a:t>
                      </a:r>
                      <a:endParaRPr lang="en-US" sz="1200" b="1"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Nama Pelanggan: Dilla Deliza                                                                         </a:t>
                      </a:r>
                      <a:r>
                        <a:rPr lang="id-ID" sz="1100" dirty="0" smtClean="0">
                          <a:solidFill>
                            <a:schemeClr val="tx1"/>
                          </a:solidFill>
                          <a:latin typeface="+mn-lt"/>
                          <a:ea typeface="Times New Roman"/>
                          <a:cs typeface="Times New Roman"/>
                        </a:rPr>
                        <a:t>                                                     No</a:t>
                      </a:r>
                      <a:r>
                        <a:rPr lang="id-ID" sz="1100" dirty="0">
                          <a:solidFill>
                            <a:schemeClr val="tx1"/>
                          </a:solidFill>
                          <a:latin typeface="+mn-lt"/>
                          <a:ea typeface="Times New Roman"/>
                          <a:cs typeface="Times New Roman"/>
                        </a:rPr>
                        <a:t>. Pesanan   </a:t>
                      </a:r>
                      <a:r>
                        <a:rPr lang="id-ID" sz="1100" dirty="0" smtClean="0">
                          <a:solidFill>
                            <a:schemeClr val="tx1"/>
                          </a:solidFill>
                          <a:latin typeface="+mn-lt"/>
                          <a:ea typeface="Times New Roman"/>
                          <a:cs typeface="Times New Roman"/>
                        </a:rPr>
                        <a:t>    </a:t>
                      </a:r>
                      <a:r>
                        <a:rPr lang="id-ID" sz="1100" dirty="0">
                          <a:solidFill>
                            <a:schemeClr val="tx1"/>
                          </a:solidFill>
                          <a:latin typeface="+mn-lt"/>
                          <a:ea typeface="Times New Roman"/>
                          <a:cs typeface="Times New Roman"/>
                        </a:rPr>
                        <a:t>: 100      </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Alamat: Jl. Dipenogoro No. 15                                                                       </a:t>
                      </a:r>
                      <a:r>
                        <a:rPr lang="id-ID" sz="1100" dirty="0" smtClean="0">
                          <a:solidFill>
                            <a:schemeClr val="tx1"/>
                          </a:solidFill>
                          <a:latin typeface="+mn-lt"/>
                          <a:ea typeface="Times New Roman"/>
                          <a:cs typeface="Times New Roman"/>
                        </a:rPr>
                        <a:t>                                                       Nama </a:t>
                      </a:r>
                      <a:r>
                        <a:rPr lang="id-ID" sz="1100" dirty="0">
                          <a:solidFill>
                            <a:schemeClr val="tx1"/>
                          </a:solidFill>
                          <a:latin typeface="+mn-lt"/>
                          <a:ea typeface="Times New Roman"/>
                          <a:cs typeface="Times New Roman"/>
                        </a:rPr>
                        <a:t>Produk  </a:t>
                      </a:r>
                      <a:r>
                        <a:rPr lang="id-ID" sz="1100" dirty="0" smtClean="0">
                          <a:solidFill>
                            <a:schemeClr val="tx1"/>
                          </a:solidFill>
                          <a:latin typeface="+mn-lt"/>
                          <a:ea typeface="Times New Roman"/>
                          <a:cs typeface="Times New Roman"/>
                        </a:rPr>
                        <a:t>   : </a:t>
                      </a:r>
                      <a:r>
                        <a:rPr lang="id-ID" sz="1100" dirty="0">
                          <a:solidFill>
                            <a:schemeClr val="tx1"/>
                          </a:solidFill>
                          <a:latin typeface="+mn-lt"/>
                          <a:ea typeface="Times New Roman"/>
                          <a:cs typeface="Times New Roman"/>
                        </a:rPr>
                        <a:t>Dipan</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                                                                                                                       </a:t>
                      </a:r>
                      <a:r>
                        <a:rPr lang="id-ID" sz="1100" dirty="0" smtClean="0">
                          <a:solidFill>
                            <a:schemeClr val="tx1"/>
                          </a:solidFill>
                          <a:latin typeface="+mn-lt"/>
                          <a:ea typeface="Times New Roman"/>
                          <a:cs typeface="Times New Roman"/>
                        </a:rPr>
                        <a:t>                                                     Tgl</a:t>
                      </a:r>
                      <a:r>
                        <a:rPr lang="id-ID" sz="1100" dirty="0">
                          <a:solidFill>
                            <a:schemeClr val="tx1"/>
                          </a:solidFill>
                          <a:latin typeface="+mn-lt"/>
                          <a:ea typeface="Times New Roman"/>
                          <a:cs typeface="Times New Roman"/>
                        </a:rPr>
                        <a:t>. Dipesan   </a:t>
                      </a:r>
                      <a:r>
                        <a:rPr lang="id-ID" sz="1100" dirty="0" smtClean="0">
                          <a:solidFill>
                            <a:schemeClr val="tx1"/>
                          </a:solidFill>
                          <a:latin typeface="+mn-lt"/>
                          <a:ea typeface="Times New Roman"/>
                          <a:cs typeface="Times New Roman"/>
                        </a:rPr>
                        <a:t>     </a:t>
                      </a:r>
                      <a:r>
                        <a:rPr lang="id-ID" sz="1100" dirty="0">
                          <a:solidFill>
                            <a:schemeClr val="tx1"/>
                          </a:solidFill>
                          <a:latin typeface="+mn-lt"/>
                          <a:ea typeface="Times New Roman"/>
                          <a:cs typeface="Times New Roman"/>
                        </a:rPr>
                        <a:t>: 20 Nov. </a:t>
                      </a:r>
                      <a:r>
                        <a:rPr lang="id-ID" sz="1100" dirty="0" smtClean="0">
                          <a:solidFill>
                            <a:schemeClr val="tx1"/>
                          </a:solidFill>
                          <a:latin typeface="+mn-lt"/>
                          <a:ea typeface="Times New Roman"/>
                          <a:cs typeface="Times New Roman"/>
                        </a:rPr>
                        <a:t>2016</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 Harga jual per unit: Rp 10.000.000                                                              </a:t>
                      </a:r>
                      <a:r>
                        <a:rPr lang="id-ID" sz="1100" dirty="0" smtClean="0">
                          <a:solidFill>
                            <a:schemeClr val="tx1"/>
                          </a:solidFill>
                          <a:latin typeface="+mn-lt"/>
                          <a:ea typeface="Times New Roman"/>
                          <a:cs typeface="Times New Roman"/>
                        </a:rPr>
                        <a:t>                                                        Tgl </a:t>
                      </a:r>
                      <a:r>
                        <a:rPr lang="id-ID" sz="1100" dirty="0">
                          <a:solidFill>
                            <a:schemeClr val="tx1"/>
                          </a:solidFill>
                          <a:latin typeface="+mn-lt"/>
                          <a:ea typeface="Times New Roman"/>
                          <a:cs typeface="Times New Roman"/>
                        </a:rPr>
                        <a:t>Selesai        </a:t>
                      </a:r>
                      <a:r>
                        <a:rPr lang="id-ID" sz="1100" dirty="0" smtClean="0">
                          <a:solidFill>
                            <a:schemeClr val="tx1"/>
                          </a:solidFill>
                          <a:latin typeface="+mn-lt"/>
                          <a:ea typeface="Times New Roman"/>
                          <a:cs typeface="Times New Roman"/>
                        </a:rPr>
                        <a:t> : </a:t>
                      </a:r>
                      <a:r>
                        <a:rPr lang="id-ID" sz="1100" dirty="0">
                          <a:solidFill>
                            <a:schemeClr val="tx1"/>
                          </a:solidFill>
                          <a:latin typeface="+mn-lt"/>
                          <a:ea typeface="Times New Roman"/>
                          <a:cs typeface="Times New Roman"/>
                        </a:rPr>
                        <a:t>20 Des. </a:t>
                      </a:r>
                      <a:r>
                        <a:rPr lang="id-ID" sz="1100" dirty="0" smtClean="0">
                          <a:solidFill>
                            <a:schemeClr val="tx1"/>
                          </a:solidFill>
                          <a:latin typeface="+mn-lt"/>
                          <a:ea typeface="Times New Roman"/>
                          <a:cs typeface="Times New Roman"/>
                        </a:rPr>
                        <a:t>2016</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Jumlah dipesan: 1 unit                                                                                </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1672">
                <a:tc gridSpan="3">
                  <a:txBody>
                    <a:bodyPr/>
                    <a:lstStyle/>
                    <a:p>
                      <a:pPr algn="ctr">
                        <a:spcAft>
                          <a:spcPts val="0"/>
                        </a:spcAft>
                      </a:pPr>
                      <a:r>
                        <a:rPr lang="id-ID" sz="1600" b="1" dirty="0">
                          <a:solidFill>
                            <a:schemeClr val="tx1"/>
                          </a:solidFill>
                          <a:latin typeface="+mn-lt"/>
                          <a:ea typeface="Times New Roman"/>
                          <a:cs typeface="Times New Roman"/>
                        </a:rPr>
                        <a:t>Biaya Bahan Baku Langsung</a:t>
                      </a:r>
                      <a:endParaRPr lang="en-US" sz="16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c gridSpan="3">
                  <a:txBody>
                    <a:bodyPr/>
                    <a:lstStyle/>
                    <a:p>
                      <a:pPr algn="ctr">
                        <a:spcAft>
                          <a:spcPts val="0"/>
                        </a:spcAft>
                      </a:pPr>
                      <a:r>
                        <a:rPr lang="id-ID" sz="1600" b="1" dirty="0">
                          <a:solidFill>
                            <a:schemeClr val="tx1"/>
                          </a:solidFill>
                          <a:latin typeface="+mn-lt"/>
                          <a:ea typeface="Times New Roman"/>
                          <a:cs typeface="Times New Roman"/>
                        </a:rPr>
                        <a:t>Biaya Tenaga Kerja Langsung</a:t>
                      </a:r>
                      <a:endParaRPr lang="en-US" sz="16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hMerge="1">
                  <a:txBody>
                    <a:bodyPr/>
                    <a:lstStyle/>
                    <a:p>
                      <a:endParaRPr lang="en-US"/>
                    </a:p>
                  </a:txBody>
                  <a:tcPr/>
                </a:tc>
                <a:tc hMerge="1">
                  <a:txBody>
                    <a:bodyPr/>
                    <a:lstStyle/>
                    <a:p>
                      <a:endParaRPr lang="en-US"/>
                    </a:p>
                  </a:txBody>
                  <a:tcPr/>
                </a:tc>
              </a:tr>
              <a:tr h="472725">
                <a:tc>
                  <a:txBody>
                    <a:bodyPr/>
                    <a:lstStyle/>
                    <a:p>
                      <a:pPr algn="ctr">
                        <a:spcAft>
                          <a:spcPts val="0"/>
                        </a:spcAft>
                      </a:pPr>
                      <a:r>
                        <a:rPr lang="id-ID" sz="1100" dirty="0">
                          <a:solidFill>
                            <a:schemeClr val="tx1"/>
                          </a:solidFill>
                          <a:latin typeface="+mn-lt"/>
                          <a:ea typeface="Times New Roman"/>
                          <a:cs typeface="Times New Roman"/>
                        </a:rPr>
                        <a:t>Tgl.</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a:spcAft>
                          <a:spcPts val="0"/>
                        </a:spcAft>
                      </a:pPr>
                      <a:r>
                        <a:rPr lang="id-ID" sz="1100">
                          <a:solidFill>
                            <a:schemeClr val="tx1"/>
                          </a:solidFill>
                          <a:latin typeface="+mn-lt"/>
                          <a:ea typeface="Times New Roman"/>
                          <a:cs typeface="Times New Roman"/>
                        </a:rPr>
                        <a:t>No. Permintaan Bahan</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a:spcAft>
                          <a:spcPts val="0"/>
                        </a:spcAft>
                      </a:pPr>
                      <a:r>
                        <a:rPr lang="id-ID" sz="1100" dirty="0">
                          <a:solidFill>
                            <a:schemeClr val="tx1"/>
                          </a:solidFill>
                          <a:latin typeface="+mn-lt"/>
                          <a:ea typeface="Times New Roman"/>
                          <a:cs typeface="Times New Roman"/>
                        </a:rPr>
                        <a:t>Jumlah</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a:spcAft>
                          <a:spcPts val="0"/>
                        </a:spcAft>
                      </a:pPr>
                      <a:r>
                        <a:rPr lang="id-ID" sz="1100">
                          <a:solidFill>
                            <a:schemeClr val="tx1"/>
                          </a:solidFill>
                          <a:latin typeface="+mn-lt"/>
                          <a:ea typeface="Times New Roman"/>
                          <a:cs typeface="Times New Roman"/>
                        </a:rPr>
                        <a:t>Tgl.</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a:spcAft>
                          <a:spcPts val="0"/>
                        </a:spcAft>
                      </a:pPr>
                      <a:r>
                        <a:rPr lang="id-ID" sz="1100" dirty="0">
                          <a:solidFill>
                            <a:schemeClr val="tx1"/>
                          </a:solidFill>
                          <a:latin typeface="+mn-lt"/>
                          <a:ea typeface="Times New Roman"/>
                          <a:cs typeface="Times New Roman"/>
                        </a:rPr>
                        <a:t>No. Kartu Jam Kerja</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a:spcAft>
                          <a:spcPts val="0"/>
                        </a:spcAft>
                      </a:pPr>
                      <a:r>
                        <a:rPr lang="id-ID" sz="1100" dirty="0">
                          <a:solidFill>
                            <a:schemeClr val="tx1"/>
                          </a:solidFill>
                          <a:latin typeface="+mn-lt"/>
                          <a:ea typeface="Times New Roman"/>
                          <a:cs typeface="Times New Roman"/>
                        </a:rPr>
                        <a:t>Jumlah</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2">
                        <a:lumMod val="90000"/>
                      </a:schemeClr>
                    </a:solidFill>
                  </a:tcPr>
                </a:tc>
              </a:tr>
              <a:tr h="161672">
                <a:tc>
                  <a:txBody>
                    <a:bodyPr/>
                    <a:lstStyle/>
                    <a:p>
                      <a:pPr algn="just">
                        <a:spcAft>
                          <a:spcPts val="0"/>
                        </a:spcAft>
                      </a:pPr>
                      <a:r>
                        <a:rPr lang="id-ID" sz="1100" dirty="0">
                          <a:solidFill>
                            <a:schemeClr val="tx1"/>
                          </a:solidFill>
                          <a:latin typeface="+mn-lt"/>
                          <a:ea typeface="Times New Roman"/>
                          <a:cs typeface="Times New Roman"/>
                        </a:rPr>
                        <a:t>25 Nov.</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PB-15</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dirty="0" smtClean="0">
                          <a:solidFill>
                            <a:schemeClr val="tx1"/>
                          </a:solidFill>
                          <a:latin typeface="+mn-lt"/>
                          <a:ea typeface="Times New Roman"/>
                          <a:cs typeface="Times New Roman"/>
                        </a:rPr>
                        <a:t>Rp1.000.000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30 Nov.</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KJK-08</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dirty="0">
                          <a:solidFill>
                            <a:schemeClr val="tx1"/>
                          </a:solidFill>
                          <a:latin typeface="+mn-lt"/>
                          <a:ea typeface="Times New Roman"/>
                          <a:cs typeface="Times New Roman"/>
                        </a:rPr>
                        <a:t>Rp 700.000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a:txBody>
                    <a:bodyPr/>
                    <a:lstStyle/>
                    <a:p>
                      <a:pPr algn="just">
                        <a:spcAft>
                          <a:spcPts val="0"/>
                        </a:spcAft>
                      </a:pPr>
                      <a:r>
                        <a:rPr lang="id-ID" sz="1100" dirty="0">
                          <a:solidFill>
                            <a:schemeClr val="tx1"/>
                          </a:solidFill>
                          <a:latin typeface="+mn-lt"/>
                          <a:ea typeface="Times New Roman"/>
                          <a:cs typeface="Times New Roman"/>
                        </a:rPr>
                        <a:t>27 Nov.</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PB-23</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dirty="0">
                          <a:solidFill>
                            <a:schemeClr val="tx1"/>
                          </a:solidFill>
                          <a:latin typeface="+mn-lt"/>
                          <a:ea typeface="Times New Roman"/>
                          <a:cs typeface="Times New Roman"/>
                        </a:rPr>
                        <a:t>500.000    </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15 Des.</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KJK-12</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dirty="0">
                          <a:solidFill>
                            <a:schemeClr val="tx1"/>
                          </a:solidFill>
                          <a:latin typeface="+mn-lt"/>
                          <a:ea typeface="Times New Roman"/>
                          <a:cs typeface="Times New Roman"/>
                        </a:rPr>
                        <a:t>800.000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a:txBody>
                    <a:bodyPr/>
                    <a:lstStyle/>
                    <a:p>
                      <a:pPr algn="just">
                        <a:spcAft>
                          <a:spcPts val="0"/>
                        </a:spcAft>
                      </a:pPr>
                      <a:r>
                        <a:rPr lang="id-ID" sz="1100" dirty="0">
                          <a:solidFill>
                            <a:schemeClr val="tx1"/>
                          </a:solidFill>
                          <a:latin typeface="+mn-lt"/>
                          <a:ea typeface="Times New Roman"/>
                          <a:cs typeface="Times New Roman"/>
                        </a:rPr>
                        <a:t>10 Des.</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r>
                        <a:rPr lang="id-ID" sz="1100" dirty="0">
                          <a:solidFill>
                            <a:schemeClr val="tx1"/>
                          </a:solidFill>
                          <a:latin typeface="+mn-lt"/>
                          <a:ea typeface="Times New Roman"/>
                          <a:cs typeface="Times New Roman"/>
                        </a:rPr>
                        <a:t>PB-40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dirty="0">
                          <a:solidFill>
                            <a:schemeClr val="tx1"/>
                          </a:solidFill>
                          <a:latin typeface="+mn-lt"/>
                          <a:ea typeface="Times New Roman"/>
                          <a:cs typeface="Times New Roman"/>
                        </a:rPr>
                        <a:t>1.500.000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89090">
                <a:tc gridSpan="2">
                  <a:txBody>
                    <a:bodyPr/>
                    <a:lstStyle/>
                    <a:p>
                      <a:pPr algn="just">
                        <a:spcAft>
                          <a:spcPts val="0"/>
                        </a:spcAft>
                      </a:pPr>
                      <a:r>
                        <a:rPr lang="id-ID" sz="1100" b="1" dirty="0">
                          <a:solidFill>
                            <a:schemeClr val="tx1"/>
                          </a:solidFill>
                          <a:latin typeface="+mn-lt"/>
                          <a:ea typeface="Times New Roman"/>
                          <a:cs typeface="Times New Roman"/>
                        </a:rPr>
                        <a:t>Total </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r">
                        <a:spcAft>
                          <a:spcPts val="0"/>
                        </a:spcAft>
                      </a:pPr>
                      <a:r>
                        <a:rPr lang="id-ID" sz="1100" b="1" dirty="0">
                          <a:solidFill>
                            <a:schemeClr val="tx1"/>
                          </a:solidFill>
                          <a:latin typeface="+mn-lt"/>
                          <a:ea typeface="Times New Roman"/>
                          <a:cs typeface="Times New Roman"/>
                        </a:rPr>
                        <a:t>Rp 3.000.000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r>
                        <a:rPr lang="id-ID" sz="1100" b="1" dirty="0">
                          <a:solidFill>
                            <a:schemeClr val="tx1"/>
                          </a:solidFill>
                          <a:latin typeface="+mn-lt"/>
                          <a:ea typeface="Times New Roman"/>
                          <a:cs typeface="Times New Roman"/>
                        </a:rPr>
                        <a:t>Rp 1.500.000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2">
                  <a:txBody>
                    <a:bodyPr/>
                    <a:lstStyle/>
                    <a:p>
                      <a:pPr algn="just">
                        <a:spcAft>
                          <a:spcPts val="0"/>
                        </a:spcAft>
                      </a:pPr>
                      <a:r>
                        <a:rPr lang="id-ID" sz="1100" b="1" dirty="0">
                          <a:solidFill>
                            <a:schemeClr val="tx1"/>
                          </a:solidFill>
                          <a:latin typeface="+mn-lt"/>
                          <a:ea typeface="Times New Roman"/>
                          <a:cs typeface="Times New Roman"/>
                        </a:rPr>
                        <a:t>Biaya Overhead Pabrik</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r">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2">
                  <a:txBody>
                    <a:bodyPr/>
                    <a:lstStyle/>
                    <a:p>
                      <a:pPr algn="just">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ctr">
                        <a:spcAft>
                          <a:spcPts val="0"/>
                        </a:spcAft>
                      </a:pPr>
                      <a:r>
                        <a:rPr lang="id-ID" sz="1100" b="1" dirty="0">
                          <a:solidFill>
                            <a:schemeClr val="tx1"/>
                          </a:solidFill>
                          <a:latin typeface="+mn-lt"/>
                          <a:ea typeface="Times New Roman"/>
                          <a:cs typeface="Times New Roman"/>
                        </a:rPr>
                        <a:t>Tarif  Aktivitas</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a:spcAft>
                          <a:spcPts val="0"/>
                        </a:spcAft>
                      </a:pPr>
                      <a:r>
                        <a:rPr lang="id-ID" sz="1100" b="1" dirty="0">
                          <a:solidFill>
                            <a:schemeClr val="tx1"/>
                          </a:solidFill>
                          <a:latin typeface="+mn-lt"/>
                          <a:ea typeface="Times New Roman"/>
                          <a:cs typeface="Times New Roman"/>
                        </a:rPr>
                        <a:t>Konsumsi Aktivitas</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ctr">
                        <a:spcAft>
                          <a:spcPts val="0"/>
                        </a:spcAft>
                      </a:pPr>
                      <a:r>
                        <a:rPr lang="id-ID" sz="1100" b="1" dirty="0">
                          <a:solidFill>
                            <a:schemeClr val="tx1"/>
                          </a:solidFill>
                          <a:latin typeface="+mn-lt"/>
                          <a:ea typeface="Times New Roman"/>
                          <a:cs typeface="Times New Roman"/>
                        </a:rPr>
                        <a:t>Jumlah</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2">
                  <a:txBody>
                    <a:bodyPr/>
                    <a:lstStyle/>
                    <a:p>
                      <a:pPr algn="just">
                        <a:spcAft>
                          <a:spcPts val="0"/>
                        </a:spcAft>
                      </a:pPr>
                      <a:r>
                        <a:rPr lang="id-ID" sz="1100" dirty="0">
                          <a:solidFill>
                            <a:schemeClr val="tx1"/>
                          </a:solidFill>
                          <a:latin typeface="+mn-lt"/>
                          <a:ea typeface="Times New Roman"/>
                          <a:cs typeface="Times New Roman"/>
                        </a:rPr>
                        <a:t>Biaya setup mesin</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spcAft>
                          <a:spcPts val="0"/>
                        </a:spcAft>
                      </a:pPr>
                      <a:r>
                        <a:rPr lang="id-ID" sz="1100" dirty="0" smtClean="0">
                          <a:solidFill>
                            <a:schemeClr val="tx1"/>
                          </a:solidFill>
                          <a:latin typeface="+mn-lt"/>
                          <a:ea typeface="Times New Roman"/>
                          <a:cs typeface="Times New Roman"/>
                        </a:rPr>
                        <a:t>Rp100.000 </a:t>
                      </a:r>
                      <a:r>
                        <a:rPr lang="id-ID" sz="1100" dirty="0">
                          <a:solidFill>
                            <a:schemeClr val="tx1"/>
                          </a:solidFill>
                          <a:latin typeface="+mn-lt"/>
                          <a:ea typeface="Times New Roman"/>
                          <a:cs typeface="Times New Roman"/>
                        </a:rPr>
                        <a:t>per setup</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just">
                        <a:spcAft>
                          <a:spcPts val="0"/>
                        </a:spcAft>
                      </a:pPr>
                      <a:r>
                        <a:rPr lang="id-ID" sz="1100">
                          <a:solidFill>
                            <a:schemeClr val="tx1"/>
                          </a:solidFill>
                          <a:latin typeface="+mn-lt"/>
                          <a:ea typeface="Times New Roman"/>
                          <a:cs typeface="Times New Roman"/>
                        </a:rPr>
                        <a:t>5 kali setup</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r">
                        <a:spcAft>
                          <a:spcPts val="0"/>
                        </a:spcAft>
                      </a:pPr>
                      <a:r>
                        <a:rPr lang="id-ID" sz="1100" dirty="0" smtClean="0">
                          <a:solidFill>
                            <a:schemeClr val="tx1"/>
                          </a:solidFill>
                          <a:latin typeface="+mn-lt"/>
                          <a:ea typeface="Times New Roman"/>
                          <a:cs typeface="Times New Roman"/>
                        </a:rPr>
                        <a:t>Rp500.000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2">
                  <a:txBody>
                    <a:bodyPr/>
                    <a:lstStyle/>
                    <a:p>
                      <a:pPr algn="just">
                        <a:spcAft>
                          <a:spcPts val="0"/>
                        </a:spcAft>
                      </a:pPr>
                      <a:r>
                        <a:rPr lang="id-ID" sz="1100" dirty="0">
                          <a:solidFill>
                            <a:schemeClr val="tx1"/>
                          </a:solidFill>
                          <a:latin typeface="+mn-lt"/>
                          <a:ea typeface="Times New Roman"/>
                          <a:cs typeface="Times New Roman"/>
                        </a:rPr>
                        <a:t>Biaya pengecekan produk</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spcAft>
                          <a:spcPts val="0"/>
                        </a:spcAft>
                      </a:pPr>
                      <a:r>
                        <a:rPr lang="id-ID" sz="1100" dirty="0" smtClean="0">
                          <a:solidFill>
                            <a:schemeClr val="tx1"/>
                          </a:solidFill>
                          <a:latin typeface="+mn-lt"/>
                          <a:ea typeface="Times New Roman"/>
                          <a:cs typeface="Times New Roman"/>
                        </a:rPr>
                        <a:t>Rp </a:t>
                      </a:r>
                      <a:r>
                        <a:rPr lang="id-ID" sz="1100" dirty="0">
                          <a:solidFill>
                            <a:schemeClr val="tx1"/>
                          </a:solidFill>
                          <a:latin typeface="+mn-lt"/>
                          <a:ea typeface="Times New Roman"/>
                          <a:cs typeface="Times New Roman"/>
                        </a:rPr>
                        <a:t>200.000 per pengecekan</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just">
                        <a:spcAft>
                          <a:spcPts val="0"/>
                        </a:spcAft>
                      </a:pPr>
                      <a:r>
                        <a:rPr lang="id-ID" sz="1100">
                          <a:solidFill>
                            <a:schemeClr val="tx1"/>
                          </a:solidFill>
                          <a:latin typeface="+mn-lt"/>
                          <a:ea typeface="Times New Roman"/>
                          <a:cs typeface="Times New Roman"/>
                        </a:rPr>
                        <a:t>2 kali pengecekan</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r">
                        <a:spcAft>
                          <a:spcPts val="0"/>
                        </a:spcAft>
                      </a:pPr>
                      <a:r>
                        <a:rPr lang="id-ID" sz="1100" dirty="0">
                          <a:solidFill>
                            <a:schemeClr val="tx1"/>
                          </a:solidFill>
                          <a:latin typeface="+mn-lt"/>
                          <a:ea typeface="Times New Roman"/>
                          <a:cs typeface="Times New Roman"/>
                        </a:rPr>
                        <a:t> 400.000 </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2">
                  <a:txBody>
                    <a:bodyPr/>
                    <a:lstStyle/>
                    <a:p>
                      <a:pPr algn="just">
                        <a:spcAft>
                          <a:spcPts val="0"/>
                        </a:spcAft>
                      </a:pPr>
                      <a:r>
                        <a:rPr lang="id-ID" sz="1100" dirty="0">
                          <a:solidFill>
                            <a:schemeClr val="tx1"/>
                          </a:solidFill>
                          <a:latin typeface="+mn-lt"/>
                          <a:ea typeface="Times New Roman"/>
                          <a:cs typeface="Times New Roman"/>
                        </a:rPr>
                        <a:t>Biaya Pembelian bahan</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spcAft>
                          <a:spcPts val="0"/>
                        </a:spcAft>
                      </a:pPr>
                      <a:r>
                        <a:rPr lang="id-ID" sz="1100" dirty="0" smtClean="0">
                          <a:solidFill>
                            <a:schemeClr val="tx1"/>
                          </a:solidFill>
                          <a:latin typeface="+mn-lt"/>
                          <a:ea typeface="Times New Roman"/>
                          <a:cs typeface="Times New Roman"/>
                        </a:rPr>
                        <a:t>Rp150.000 </a:t>
                      </a:r>
                      <a:r>
                        <a:rPr lang="id-ID" sz="1100" dirty="0">
                          <a:solidFill>
                            <a:schemeClr val="tx1"/>
                          </a:solidFill>
                          <a:latin typeface="+mn-lt"/>
                          <a:ea typeface="Times New Roman"/>
                          <a:cs typeface="Times New Roman"/>
                        </a:rPr>
                        <a:t>per order</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just">
                        <a:spcAft>
                          <a:spcPts val="0"/>
                        </a:spcAft>
                      </a:pPr>
                      <a:r>
                        <a:rPr lang="id-ID" sz="1100">
                          <a:solidFill>
                            <a:schemeClr val="tx1"/>
                          </a:solidFill>
                          <a:latin typeface="+mn-lt"/>
                          <a:ea typeface="Times New Roman"/>
                          <a:cs typeface="Times New Roman"/>
                        </a:rPr>
                        <a:t>3 kali order</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a:txBody>
                    <a:bodyPr/>
                    <a:lstStyle/>
                    <a:p>
                      <a:pPr algn="r">
                        <a:spcAft>
                          <a:spcPts val="0"/>
                        </a:spcAft>
                      </a:pPr>
                      <a:r>
                        <a:rPr lang="id-ID" sz="1100" dirty="0">
                          <a:solidFill>
                            <a:schemeClr val="tx1"/>
                          </a:solidFill>
                          <a:latin typeface="+mn-lt"/>
                          <a:ea typeface="Times New Roman"/>
                          <a:cs typeface="Times New Roman"/>
                        </a:rPr>
                        <a:t>450.000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5">
                  <a:txBody>
                    <a:bodyPr/>
                    <a:lstStyle/>
                    <a:p>
                      <a:pPr algn="just">
                        <a:spcAft>
                          <a:spcPts val="0"/>
                        </a:spcAft>
                      </a:pPr>
                      <a:r>
                        <a:rPr lang="id-ID" sz="1100" b="1" dirty="0">
                          <a:solidFill>
                            <a:schemeClr val="tx1"/>
                          </a:solidFill>
                          <a:latin typeface="+mn-lt"/>
                          <a:ea typeface="Times New Roman"/>
                          <a:cs typeface="Times New Roman"/>
                        </a:rPr>
                        <a:t>Total</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a:spcAft>
                          <a:spcPts val="0"/>
                        </a:spcAft>
                      </a:pPr>
                      <a:r>
                        <a:rPr lang="id-ID" sz="1100" b="1" dirty="0">
                          <a:solidFill>
                            <a:schemeClr val="tx1"/>
                          </a:solidFill>
                          <a:latin typeface="+mn-lt"/>
                          <a:ea typeface="Times New Roman"/>
                          <a:cs typeface="Times New Roman"/>
                        </a:rPr>
                        <a:t>Rp 1.350.000</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6">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1672">
                <a:tc gridSpan="3">
                  <a:txBody>
                    <a:bodyPr/>
                    <a:lstStyle/>
                    <a:p>
                      <a:pPr>
                        <a:spcAft>
                          <a:spcPts val="0"/>
                        </a:spcAft>
                      </a:pPr>
                      <a:r>
                        <a:rPr lang="id-ID" sz="1100" b="1" dirty="0">
                          <a:solidFill>
                            <a:schemeClr val="tx1"/>
                          </a:solidFill>
                          <a:latin typeface="+mn-lt"/>
                          <a:ea typeface="Times New Roman"/>
                          <a:cs typeface="Times New Roman"/>
                        </a:rPr>
                        <a:t>Ikhtisar</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3">
                  <a:txBody>
                    <a:bodyPr/>
                    <a:lstStyle/>
                    <a:p>
                      <a:pPr>
                        <a:spcAft>
                          <a:spcPts val="0"/>
                        </a:spcAft>
                      </a:pPr>
                      <a:r>
                        <a:rPr lang="id-ID" sz="1100" dirty="0">
                          <a:solidFill>
                            <a:schemeClr val="tx1"/>
                          </a:solidFill>
                          <a:latin typeface="+mn-lt"/>
                          <a:ea typeface="Times New Roman"/>
                          <a:cs typeface="Times New Roman"/>
                        </a:rPr>
                        <a:t>Biaya bahan baku langsung</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a:txBody>
                    <a:bodyPr/>
                    <a:lstStyle/>
                    <a:p>
                      <a:pPr algn="r">
                        <a:spcAft>
                          <a:spcPts val="0"/>
                        </a:spcAft>
                      </a:pPr>
                      <a:r>
                        <a:rPr lang="id-ID" sz="1100">
                          <a:solidFill>
                            <a:schemeClr val="tx1"/>
                          </a:solidFill>
                          <a:latin typeface="+mn-lt"/>
                          <a:ea typeface="Times New Roman"/>
                          <a:cs typeface="Times New Roman"/>
                        </a:rPr>
                        <a:t>Rp 3.000.000</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3">
                  <a:txBody>
                    <a:bodyPr/>
                    <a:lstStyle/>
                    <a:p>
                      <a:pPr>
                        <a:spcAft>
                          <a:spcPts val="0"/>
                        </a:spcAft>
                      </a:pPr>
                      <a:r>
                        <a:rPr lang="id-ID" sz="1100" dirty="0">
                          <a:solidFill>
                            <a:schemeClr val="tx1"/>
                          </a:solidFill>
                          <a:latin typeface="+mn-lt"/>
                          <a:ea typeface="Times New Roman"/>
                          <a:cs typeface="Times New Roman"/>
                        </a:rPr>
                        <a:t>Biaya tenaga kerja langsung</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a:txBody>
                    <a:bodyPr/>
                    <a:lstStyle/>
                    <a:p>
                      <a:pPr algn="r">
                        <a:spcAft>
                          <a:spcPts val="0"/>
                        </a:spcAft>
                      </a:pPr>
                      <a:r>
                        <a:rPr lang="id-ID" sz="1100">
                          <a:solidFill>
                            <a:schemeClr val="tx1"/>
                          </a:solidFill>
                          <a:latin typeface="+mn-lt"/>
                          <a:ea typeface="Times New Roman"/>
                          <a:cs typeface="Times New Roman"/>
                        </a:rPr>
                        <a:t>1.500.000</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3">
                  <a:txBody>
                    <a:bodyPr/>
                    <a:lstStyle/>
                    <a:p>
                      <a:pPr>
                        <a:spcAft>
                          <a:spcPts val="0"/>
                        </a:spcAft>
                      </a:pPr>
                      <a:r>
                        <a:rPr lang="id-ID" sz="1100" dirty="0">
                          <a:solidFill>
                            <a:schemeClr val="tx1"/>
                          </a:solidFill>
                          <a:latin typeface="+mn-lt"/>
                          <a:ea typeface="Times New Roman"/>
                          <a:cs typeface="Times New Roman"/>
                        </a:rPr>
                        <a:t>Biaya overhead pabrik</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a:txBody>
                    <a:bodyPr/>
                    <a:lstStyle/>
                    <a:p>
                      <a:pPr algn="r">
                        <a:spcAft>
                          <a:spcPts val="0"/>
                        </a:spcAft>
                      </a:pPr>
                      <a:r>
                        <a:rPr lang="id-ID" sz="1100">
                          <a:solidFill>
                            <a:schemeClr val="tx1"/>
                          </a:solidFill>
                          <a:latin typeface="+mn-lt"/>
                          <a:ea typeface="Times New Roman"/>
                          <a:cs typeface="Times New Roman"/>
                        </a:rPr>
                        <a:t>1.350.000</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161672">
                <a:tc gridSpan="3">
                  <a:txBody>
                    <a:bodyPr/>
                    <a:lstStyle/>
                    <a:p>
                      <a:pPr algn="ctr">
                        <a:spcAft>
                          <a:spcPts val="0"/>
                        </a:spcAft>
                      </a:pPr>
                      <a:r>
                        <a:rPr lang="id-ID" sz="1100" b="1" dirty="0">
                          <a:solidFill>
                            <a:schemeClr val="tx1"/>
                          </a:solidFill>
                          <a:latin typeface="+mn-lt"/>
                          <a:ea typeface="Times New Roman"/>
                          <a:cs typeface="Times New Roman"/>
                        </a:rPr>
                        <a:t>Total</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a:txBody>
                    <a:bodyPr/>
                    <a:lstStyle/>
                    <a:p>
                      <a:pPr algn="r">
                        <a:spcAft>
                          <a:spcPts val="0"/>
                        </a:spcAft>
                      </a:pPr>
                      <a:r>
                        <a:rPr lang="id-ID" sz="1100" b="1">
                          <a:solidFill>
                            <a:schemeClr val="tx1"/>
                          </a:solidFill>
                          <a:latin typeface="+mn-lt"/>
                          <a:ea typeface="Times New Roman"/>
                          <a:cs typeface="Times New Roman"/>
                        </a:rPr>
                        <a:t>5.850.000</a:t>
                      </a:r>
                      <a:endParaRPr lang="en-US"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spcAft>
                          <a:spcPts val="0"/>
                        </a:spcAft>
                      </a:pPr>
                      <a:endParaRPr lang="id-ID" sz="110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a:spcAft>
                          <a:spcPts val="0"/>
                        </a:spcAft>
                      </a:pPr>
                      <a:endParaRPr lang="id-ID"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r>
              <a:tr h="646688">
                <a:tc gridSpan="6">
                  <a:txBody>
                    <a:bodyPr/>
                    <a:lstStyle/>
                    <a:p>
                      <a:pPr algn="just">
                        <a:spcAft>
                          <a:spcPts val="0"/>
                        </a:spcAft>
                      </a:pPr>
                      <a:endParaRPr lang="id-ID"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                                           Diperiksa oleh:                                                 Dibuat oleh:</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                                               Ttd.                                                                   Ttd. </a:t>
                      </a:r>
                      <a:endParaRPr lang="en-US" sz="1100" dirty="0">
                        <a:solidFill>
                          <a:schemeClr val="tx1"/>
                        </a:solidFill>
                        <a:latin typeface="+mn-lt"/>
                        <a:ea typeface="Times New Roman"/>
                        <a:cs typeface="Times New Roman"/>
                      </a:endParaRPr>
                    </a:p>
                    <a:p>
                      <a:pPr algn="just">
                        <a:spcAft>
                          <a:spcPts val="0"/>
                        </a:spcAft>
                      </a:pPr>
                      <a:r>
                        <a:rPr lang="id-ID" sz="1100" dirty="0">
                          <a:solidFill>
                            <a:schemeClr val="tx1"/>
                          </a:solidFill>
                          <a:latin typeface="+mn-lt"/>
                          <a:ea typeface="Times New Roman"/>
                          <a:cs typeface="Times New Roman"/>
                        </a:rPr>
                        <a:t>                                      Hartono, SE.., MM.                                          Putri Lenggogeni, SE.                            </a:t>
                      </a:r>
                      <a:endParaRPr lang="en-US" sz="1100" dirty="0">
                        <a:solidFill>
                          <a:schemeClr val="tx1"/>
                        </a:solidFill>
                        <a:latin typeface="+mn-lt"/>
                        <a:ea typeface="Times New Roman"/>
                        <a:cs typeface="Times New Roman"/>
                      </a:endParaRPr>
                    </a:p>
                  </a:txBody>
                  <a:tcPr marL="53474" marR="5347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5415" name="TextBox 3"/>
          <p:cNvSpPr txBox="1">
            <a:spLocks noChangeArrowheads="1"/>
          </p:cNvSpPr>
          <p:nvPr/>
        </p:nvSpPr>
        <p:spPr bwMode="auto">
          <a:xfrm>
            <a:off x="214282" y="285728"/>
            <a:ext cx="7315200" cy="400110"/>
          </a:xfrm>
          <a:prstGeom prst="rect">
            <a:avLst/>
          </a:prstGeom>
          <a:noFill/>
          <a:ln w="9525">
            <a:noFill/>
            <a:miter lim="800000"/>
            <a:headEnd/>
            <a:tailEnd/>
          </a:ln>
        </p:spPr>
        <p:txBody>
          <a:bodyPr>
            <a:spAutoFit/>
          </a:bodyPr>
          <a:lstStyle/>
          <a:p>
            <a:r>
              <a:rPr lang="id-ID" b="1" dirty="0">
                <a:latin typeface="+mj-lt"/>
                <a:cs typeface="Calibri" pitchFamily="34" charset="0"/>
              </a:rPr>
              <a:t>Gambar </a:t>
            </a:r>
            <a:r>
              <a:rPr lang="id-ID" b="1" dirty="0" smtClean="0">
                <a:latin typeface="+mj-lt"/>
                <a:cs typeface="Calibri" pitchFamily="34" charset="0"/>
              </a:rPr>
              <a:t>7.13 </a:t>
            </a:r>
            <a:r>
              <a:rPr lang="id-ID" sz="2000" b="1" dirty="0" smtClean="0">
                <a:latin typeface="+mj-lt"/>
                <a:cs typeface="Calibri" pitchFamily="34" charset="0"/>
              </a:rPr>
              <a:t>Kartu </a:t>
            </a:r>
            <a:r>
              <a:rPr lang="id-ID" sz="2000" b="1" dirty="0">
                <a:latin typeface="+mj-lt"/>
                <a:cs typeface="Calibri" pitchFamily="34" charset="0"/>
              </a:rPr>
              <a:t>Harga Pokok Pesanan Dengan Pendekatan ABC</a:t>
            </a:r>
            <a:endParaRPr lang="en-US" sz="2000" b="1" dirty="0">
              <a:latin typeface="+mj-lt"/>
              <a:cs typeface="Calibri" pitchFamily="34"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Content Placeholder 1"/>
          <p:cNvSpPr>
            <a:spLocks noGrp="1"/>
          </p:cNvSpPr>
          <p:nvPr>
            <p:ph/>
          </p:nvPr>
        </p:nvSpPr>
        <p:spPr>
          <a:xfrm>
            <a:off x="247650" y="1495425"/>
            <a:ext cx="8896350" cy="5362575"/>
          </a:xfrm>
          <a:solidFill>
            <a:schemeClr val="bg2">
              <a:lumMod val="90000"/>
            </a:schemeClr>
          </a:solidFill>
        </p:spPr>
        <p:txBody>
          <a:bodyPr/>
          <a:lstStyle/>
          <a:p>
            <a:pPr>
              <a:buFont typeface="Wingdings 2" pitchFamily="18" charset="2"/>
              <a:buNone/>
            </a:pPr>
            <a:r>
              <a:rPr lang="id-ID" dirty="0" smtClean="0">
                <a:latin typeface="+mj-lt"/>
              </a:rPr>
              <a:t>	</a:t>
            </a:r>
            <a:r>
              <a:rPr lang="id-ID" sz="2400" dirty="0" smtClean="0">
                <a:latin typeface="+mj-lt"/>
                <a:cs typeface="Calibri" pitchFamily="34" charset="0"/>
              </a:rPr>
              <a:t>Pada akhir Juni 2016, Job No. 120 sebanyak 100 unit belum selesai dikerjakan dan telah menyerap biaya bahan baku langsung sebesar Rp 100.000, dan biaya tenaga kerja langsung sebesar Rp 80.000 serta telah menyerap aktivitas overhead sebagai berikut:</a:t>
            </a:r>
            <a:endParaRPr lang="en-US" sz="2400" dirty="0" smtClean="0">
              <a:latin typeface="+mj-lt"/>
              <a:cs typeface="Calibri" pitchFamily="34" charset="0"/>
            </a:endParaRPr>
          </a:p>
          <a:p>
            <a:pPr lvl="1"/>
            <a:r>
              <a:rPr lang="id-ID" sz="2400" dirty="0" smtClean="0">
                <a:latin typeface="+mj-lt"/>
                <a:cs typeface="Calibri" pitchFamily="34" charset="0"/>
              </a:rPr>
              <a:t>Jam mesin			20</a:t>
            </a:r>
            <a:endParaRPr lang="en-US" sz="2400" dirty="0" smtClean="0">
              <a:latin typeface="+mj-lt"/>
              <a:cs typeface="Calibri" pitchFamily="34" charset="0"/>
            </a:endParaRPr>
          </a:p>
          <a:p>
            <a:pPr lvl="1"/>
            <a:r>
              <a:rPr lang="id-ID" sz="2400" dirty="0" smtClean="0">
                <a:latin typeface="+mj-lt"/>
                <a:cs typeface="Calibri" pitchFamily="34" charset="0"/>
              </a:rPr>
              <a:t>Jumlah setup		  	  5</a:t>
            </a:r>
            <a:endParaRPr lang="en-US" sz="2400" dirty="0" smtClean="0">
              <a:latin typeface="+mj-lt"/>
              <a:cs typeface="Calibri" pitchFamily="34" charset="0"/>
            </a:endParaRPr>
          </a:p>
          <a:p>
            <a:pPr lvl="1"/>
            <a:r>
              <a:rPr lang="id-ID" sz="2400" dirty="0" smtClean="0">
                <a:latin typeface="+mj-lt"/>
                <a:cs typeface="Calibri" pitchFamily="34" charset="0"/>
              </a:rPr>
              <a:t>Jumlah pengecekan	  	  2</a:t>
            </a:r>
            <a:endParaRPr lang="en-US" sz="2400" dirty="0" smtClean="0">
              <a:latin typeface="+mj-lt"/>
              <a:cs typeface="Calibri" pitchFamily="34" charset="0"/>
            </a:endParaRPr>
          </a:p>
          <a:p>
            <a:pPr lvl="1"/>
            <a:r>
              <a:rPr lang="id-ID" sz="2400" dirty="0" smtClean="0">
                <a:latin typeface="+mj-lt"/>
                <a:cs typeface="Calibri" pitchFamily="34" charset="0"/>
              </a:rPr>
              <a:t>Jumlah order pembelian	  	  2</a:t>
            </a:r>
          </a:p>
          <a:p>
            <a:pPr marL="319088" indent="-52388">
              <a:buNone/>
            </a:pPr>
            <a:r>
              <a:rPr lang="id-ID" sz="2400" dirty="0" smtClean="0">
                <a:latin typeface="+mj-lt"/>
                <a:cs typeface="Calibri" pitchFamily="34" charset="0"/>
              </a:rPr>
              <a:t>Pesanan yang diterima dalam bulan Juli 2016 sbb.:</a:t>
            </a:r>
            <a:endParaRPr lang="en-US" sz="2400" dirty="0" smtClean="0">
              <a:latin typeface="+mj-lt"/>
              <a:cs typeface="Calibri" pitchFamily="34" charset="0"/>
            </a:endParaRPr>
          </a:p>
          <a:p>
            <a:pPr marL="628650" indent="-361950"/>
            <a:r>
              <a:rPr lang="id-ID" sz="2400" dirty="0" smtClean="0">
                <a:latin typeface="+mj-lt"/>
                <a:cs typeface="Calibri" pitchFamily="34" charset="0"/>
              </a:rPr>
              <a:t>Job No. 220	500 unit</a:t>
            </a:r>
            <a:endParaRPr lang="en-US" sz="2400" dirty="0" smtClean="0">
              <a:latin typeface="+mj-lt"/>
              <a:cs typeface="Calibri" pitchFamily="34" charset="0"/>
            </a:endParaRPr>
          </a:p>
          <a:p>
            <a:pPr marL="628650" indent="-361950"/>
            <a:r>
              <a:rPr lang="id-ID" sz="2400" dirty="0" smtClean="0">
                <a:latin typeface="+mj-lt"/>
                <a:cs typeface="Calibri" pitchFamily="34" charset="0"/>
              </a:rPr>
              <a:t>Job No. 320	200 unit</a:t>
            </a:r>
            <a:endParaRPr lang="en-US" sz="2400" dirty="0" smtClean="0">
              <a:latin typeface="+mj-lt"/>
              <a:cs typeface="Calibri" pitchFamily="34" charset="0"/>
            </a:endParaRPr>
          </a:p>
          <a:p>
            <a:pPr marL="628650" indent="-361950"/>
            <a:r>
              <a:rPr lang="id-ID" sz="2400" dirty="0" smtClean="0">
                <a:latin typeface="+mj-lt"/>
                <a:cs typeface="Calibri" pitchFamily="34" charset="0"/>
              </a:rPr>
              <a:t>Job No. 420	300 unit</a:t>
            </a:r>
            <a:endParaRPr lang="en-US" sz="2400" dirty="0" smtClean="0">
              <a:latin typeface="+mj-lt"/>
              <a:cs typeface="Calibri" pitchFamily="34" charset="0"/>
            </a:endParaRPr>
          </a:p>
          <a:p>
            <a:pPr>
              <a:buFont typeface="Wingdings 2" pitchFamily="18" charset="2"/>
              <a:buNone/>
            </a:pPr>
            <a:endParaRPr lang="en-US" dirty="0" smtClean="0"/>
          </a:p>
        </p:txBody>
      </p:sp>
      <p:sp>
        <p:nvSpPr>
          <p:cNvPr id="56323" name="TextBox 2"/>
          <p:cNvSpPr txBox="1">
            <a:spLocks noChangeArrowheads="1"/>
          </p:cNvSpPr>
          <p:nvPr/>
        </p:nvSpPr>
        <p:spPr bwMode="auto">
          <a:xfrm>
            <a:off x="357158" y="571480"/>
            <a:ext cx="6553200" cy="523875"/>
          </a:xfrm>
          <a:prstGeom prst="rect">
            <a:avLst/>
          </a:prstGeom>
          <a:noFill/>
          <a:ln w="9525">
            <a:noFill/>
            <a:miter lim="800000"/>
            <a:headEnd/>
            <a:tailEnd/>
          </a:ln>
        </p:spPr>
        <p:txBody>
          <a:bodyPr>
            <a:spAutoFit/>
          </a:bodyPr>
          <a:lstStyle/>
          <a:p>
            <a:r>
              <a:rPr lang="id-ID" sz="2800" b="1" dirty="0">
                <a:latin typeface="+mj-lt"/>
                <a:cs typeface="Calibri" pitchFamily="34" charset="0"/>
              </a:rPr>
              <a:t>Contoh Soal 3 – PT Surabaya Electronics</a:t>
            </a:r>
            <a:endParaRPr lang="en-US" sz="2800" b="1" dirty="0">
              <a:latin typeface="+mj-lt"/>
              <a:cs typeface="Calibri"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Content Placeholder 1"/>
          <p:cNvSpPr>
            <a:spLocks noGrp="1"/>
          </p:cNvSpPr>
          <p:nvPr>
            <p:ph/>
          </p:nvPr>
        </p:nvSpPr>
        <p:spPr>
          <a:xfrm>
            <a:off x="285720" y="1785926"/>
            <a:ext cx="8610630" cy="4429156"/>
          </a:xfrm>
          <a:solidFill>
            <a:schemeClr val="bg2">
              <a:lumMod val="90000"/>
            </a:schemeClr>
          </a:solidFill>
        </p:spPr>
        <p:txBody>
          <a:bodyPr>
            <a:normAutofit/>
          </a:bodyPr>
          <a:lstStyle/>
          <a:p>
            <a:pPr>
              <a:buFont typeface="Wingdings 2" pitchFamily="18" charset="2"/>
              <a:buNone/>
            </a:pPr>
            <a:r>
              <a:rPr lang="id-ID" sz="2400" dirty="0" smtClean="0">
                <a:latin typeface="Calibri" pitchFamily="34" charset="0"/>
                <a:cs typeface="Calibri" pitchFamily="34" charset="0"/>
              </a:rPr>
              <a:t>	</a:t>
            </a:r>
            <a:r>
              <a:rPr lang="id-ID" sz="2000" dirty="0" smtClean="0">
                <a:latin typeface="+mj-lt"/>
                <a:cs typeface="Calibri" pitchFamily="34" charset="0"/>
              </a:rPr>
              <a:t>Pemakaian BBBL, BTKL, dan aktivitas overhead selama bulan Juli 2016 adalah sebagai berikut:</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 </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			          Job No. 120     Job No. 220    Job No. 320  Job No. 420</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BBBL                              Rp30.000         Rp200.000        Rp150.000	Rp50.000</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BTKL  		          Rp20.000	      Rp180.000	      Rp130.000	Rp40.000</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Jam mesin	                      10		      40		  30	           20</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Jumlah setup	                        3		      10		    8	             5</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Jumlah pengecekan	           1		        4		    3	             2</a:t>
            </a:r>
            <a:endParaRPr lang="en-US" sz="2000" dirty="0" smtClean="0">
              <a:latin typeface="+mj-lt"/>
              <a:cs typeface="Calibri" pitchFamily="34" charset="0"/>
            </a:endParaRPr>
          </a:p>
          <a:p>
            <a:pPr>
              <a:buFont typeface="Wingdings 2" pitchFamily="18" charset="2"/>
              <a:buNone/>
            </a:pPr>
            <a:r>
              <a:rPr lang="id-ID" sz="2000" dirty="0" smtClean="0">
                <a:latin typeface="+mj-lt"/>
                <a:cs typeface="Calibri" pitchFamily="34" charset="0"/>
              </a:rPr>
              <a:t>Jumlah order pembelian	           1		        4		    3	             2</a:t>
            </a:r>
            <a:endParaRPr lang="en-US" sz="2000" dirty="0" smtClean="0">
              <a:latin typeface="+mj-lt"/>
              <a:cs typeface="Calibri" pitchFamily="34" charset="0"/>
            </a:endParaRPr>
          </a:p>
          <a:p>
            <a:pPr>
              <a:buFont typeface="Wingdings 2" pitchFamily="18" charset="2"/>
              <a:buNone/>
            </a:pPr>
            <a:endParaRPr lang="en-US" sz="2000"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14282" y="1428736"/>
          <a:ext cx="8610600" cy="5029197"/>
        </p:xfrm>
        <a:graphic>
          <a:graphicData uri="http://schemas.openxmlformats.org/drawingml/2006/table">
            <a:tbl>
              <a:tblPr firstRow="1" bandRow="1">
                <a:tableStyleId>{5C22544A-7EE6-4342-B048-85BDC9FD1C3A}</a:tableStyleId>
              </a:tblPr>
              <a:tblGrid>
                <a:gridCol w="2695564"/>
                <a:gridCol w="1571636"/>
                <a:gridCol w="1428760"/>
                <a:gridCol w="1428760"/>
                <a:gridCol w="1485880"/>
              </a:tblGrid>
              <a:tr h="343232">
                <a:tc>
                  <a:txBody>
                    <a:bodyPr/>
                    <a:lstStyle/>
                    <a:p>
                      <a:pPr algn="ctr"/>
                      <a:endParaRPr lang="en-US" dirty="0">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120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220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 Job 320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420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r>
              <a:tr h="1115505">
                <a:tc>
                  <a:txBody>
                    <a:bodyPr/>
                    <a:lstStyle/>
                    <a:p>
                      <a:r>
                        <a:rPr lang="id-ID" dirty="0" smtClean="0">
                          <a:solidFill>
                            <a:schemeClr val="tx1"/>
                          </a:solidFill>
                          <a:latin typeface="+mj-lt"/>
                          <a:cs typeface="Calibri" pitchFamily="34" charset="0"/>
                        </a:rPr>
                        <a:t>Biaya</a:t>
                      </a:r>
                      <a:r>
                        <a:rPr lang="id-ID" baseline="0" dirty="0" smtClean="0">
                          <a:solidFill>
                            <a:schemeClr val="tx1"/>
                          </a:solidFill>
                          <a:latin typeface="+mj-lt"/>
                          <a:cs typeface="Calibri" pitchFamily="34" charset="0"/>
                        </a:rPr>
                        <a:t> bulan Juni 2016:</a:t>
                      </a:r>
                    </a:p>
                    <a:p>
                      <a:r>
                        <a:rPr lang="id-ID" baseline="0" dirty="0" smtClean="0">
                          <a:solidFill>
                            <a:schemeClr val="tx1"/>
                          </a:solidFill>
                          <a:latin typeface="+mj-lt"/>
                          <a:cs typeface="Calibri" pitchFamily="34" charset="0"/>
                        </a:rPr>
                        <a:t>BBBL</a:t>
                      </a:r>
                    </a:p>
                    <a:p>
                      <a:r>
                        <a:rPr lang="id-ID" baseline="0" dirty="0" smtClean="0">
                          <a:solidFill>
                            <a:schemeClr val="tx1"/>
                          </a:solidFill>
                          <a:latin typeface="+mj-lt"/>
                          <a:cs typeface="Calibri" pitchFamily="34" charset="0"/>
                        </a:rPr>
                        <a:t>BTKL</a:t>
                      </a:r>
                    </a:p>
                    <a:p>
                      <a:r>
                        <a:rPr lang="id-ID" baseline="0" dirty="0" smtClean="0">
                          <a:solidFill>
                            <a:schemeClr val="tx1"/>
                          </a:solidFill>
                          <a:latin typeface="+mj-lt"/>
                          <a:cs typeface="Calibri" pitchFamily="34" charset="0"/>
                        </a:rPr>
                        <a:t>BOP: 20 JM x Rp 5.000</a:t>
                      </a: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Rp100.000</a:t>
                      </a:r>
                    </a:p>
                    <a:p>
                      <a:pPr algn="r"/>
                      <a:r>
                        <a:rPr lang="id-ID" dirty="0" smtClean="0">
                          <a:solidFill>
                            <a:schemeClr val="tx1"/>
                          </a:solidFill>
                          <a:latin typeface="+mj-lt"/>
                          <a:cs typeface="Calibri" pitchFamily="34" charset="0"/>
                        </a:rPr>
                        <a:t>80.000</a:t>
                      </a:r>
                    </a:p>
                    <a:p>
                      <a:pPr algn="r"/>
                      <a:r>
                        <a:rPr lang="id-ID" dirty="0" smtClean="0">
                          <a:solidFill>
                            <a:schemeClr val="tx1"/>
                          </a:solidFill>
                          <a:latin typeface="+mj-lt"/>
                          <a:cs typeface="Calibri" pitchFamily="34" charset="0"/>
                        </a:rPr>
                        <a:t>100.000</a:t>
                      </a: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r h="2145202">
                <a:tc>
                  <a:txBody>
                    <a:bodyPr/>
                    <a:lstStyle/>
                    <a:p>
                      <a:r>
                        <a:rPr lang="id-ID" dirty="0" smtClean="0">
                          <a:solidFill>
                            <a:schemeClr val="tx1"/>
                          </a:solidFill>
                          <a:latin typeface="+mj-lt"/>
                          <a:cs typeface="Calibri" pitchFamily="34" charset="0"/>
                        </a:rPr>
                        <a:t>Biaya bulan Juli 2016:</a:t>
                      </a:r>
                    </a:p>
                    <a:p>
                      <a:r>
                        <a:rPr lang="id-ID" dirty="0" smtClean="0">
                          <a:solidFill>
                            <a:schemeClr val="tx1"/>
                          </a:solidFill>
                          <a:latin typeface="+mj-lt"/>
                          <a:cs typeface="Calibri" pitchFamily="34" charset="0"/>
                        </a:rPr>
                        <a:t>BBBL</a:t>
                      </a:r>
                    </a:p>
                    <a:p>
                      <a:r>
                        <a:rPr lang="id-ID" dirty="0" smtClean="0">
                          <a:solidFill>
                            <a:schemeClr val="tx1"/>
                          </a:solidFill>
                          <a:latin typeface="+mj-lt"/>
                          <a:cs typeface="Calibri" pitchFamily="34" charset="0"/>
                        </a:rPr>
                        <a:t>BTKL</a:t>
                      </a:r>
                    </a:p>
                    <a:p>
                      <a:r>
                        <a:rPr lang="id-ID" dirty="0" smtClean="0">
                          <a:solidFill>
                            <a:schemeClr val="tx1"/>
                          </a:solidFill>
                          <a:latin typeface="+mj-lt"/>
                          <a:cs typeface="Calibri" pitchFamily="34" charset="0"/>
                        </a:rPr>
                        <a:t>BOP:</a:t>
                      </a:r>
                    </a:p>
                    <a:p>
                      <a:r>
                        <a:rPr lang="id-ID" baseline="0" dirty="0" smtClean="0">
                          <a:solidFill>
                            <a:schemeClr val="tx1"/>
                          </a:solidFill>
                          <a:latin typeface="+mj-lt"/>
                          <a:cs typeface="Calibri" pitchFamily="34" charset="0"/>
                        </a:rPr>
                        <a:t>  10 JM x Rp 5.000</a:t>
                      </a:r>
                    </a:p>
                    <a:p>
                      <a:r>
                        <a:rPr lang="id-ID" baseline="0" dirty="0" smtClean="0">
                          <a:solidFill>
                            <a:schemeClr val="tx1"/>
                          </a:solidFill>
                          <a:latin typeface="+mj-lt"/>
                          <a:cs typeface="Calibri" pitchFamily="34" charset="0"/>
                        </a:rPr>
                        <a:t>  40 JM x Rp 5.000</a:t>
                      </a:r>
                    </a:p>
                    <a:p>
                      <a:r>
                        <a:rPr lang="id-ID" baseline="0" dirty="0" smtClean="0">
                          <a:solidFill>
                            <a:schemeClr val="tx1"/>
                          </a:solidFill>
                          <a:latin typeface="+mj-lt"/>
                          <a:cs typeface="Calibri" pitchFamily="34" charset="0"/>
                        </a:rPr>
                        <a:t>  30 JM x Rp 5.000</a:t>
                      </a:r>
                    </a:p>
                    <a:p>
                      <a:r>
                        <a:rPr lang="id-ID" baseline="0" dirty="0" smtClean="0">
                          <a:solidFill>
                            <a:schemeClr val="tx1"/>
                          </a:solidFill>
                          <a:latin typeface="+mj-lt"/>
                          <a:cs typeface="Calibri" pitchFamily="34" charset="0"/>
                        </a:rPr>
                        <a:t>  20 JM x Rp 5.000</a:t>
                      </a: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30.000</a:t>
                      </a:r>
                    </a:p>
                    <a:p>
                      <a:pPr algn="r"/>
                      <a:r>
                        <a:rPr lang="id-ID" dirty="0" smtClean="0">
                          <a:solidFill>
                            <a:schemeClr val="tx1"/>
                          </a:solidFill>
                          <a:latin typeface="+mj-lt"/>
                          <a:cs typeface="Calibri" pitchFamily="34" charset="0"/>
                        </a:rPr>
                        <a:t>20.000</a:t>
                      </a: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50.000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a:t>
                      </a:r>
                      <a:r>
                        <a:rPr lang="id-ID" baseline="0" dirty="0" smtClean="0">
                          <a:solidFill>
                            <a:schemeClr val="tx1"/>
                          </a:solidFill>
                          <a:latin typeface="+mj-lt"/>
                          <a:cs typeface="Calibri" pitchFamily="34" charset="0"/>
                        </a:rPr>
                        <a:t> </a:t>
                      </a:r>
                      <a:r>
                        <a:rPr lang="id-ID" dirty="0" smtClean="0">
                          <a:solidFill>
                            <a:schemeClr val="tx1"/>
                          </a:solidFill>
                          <a:latin typeface="+mj-lt"/>
                          <a:cs typeface="Calibri" pitchFamily="34" charset="0"/>
                        </a:rPr>
                        <a:t>200.000</a:t>
                      </a:r>
                    </a:p>
                    <a:p>
                      <a:pPr algn="r"/>
                      <a:r>
                        <a:rPr lang="id-ID" dirty="0" smtClean="0">
                          <a:solidFill>
                            <a:schemeClr val="tx1"/>
                          </a:solidFill>
                          <a:latin typeface="+mj-lt"/>
                          <a:cs typeface="Calibri" pitchFamily="34" charset="0"/>
                        </a:rPr>
                        <a:t>180.000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200.000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Rp150.000</a:t>
                      </a:r>
                    </a:p>
                    <a:p>
                      <a:pPr algn="r"/>
                      <a:r>
                        <a:rPr lang="id-ID" dirty="0" smtClean="0">
                          <a:solidFill>
                            <a:schemeClr val="tx1"/>
                          </a:solidFill>
                          <a:latin typeface="+mj-lt"/>
                          <a:cs typeface="Calibri" pitchFamily="34" charset="0"/>
                        </a:rPr>
                        <a:t>130.000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150.000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a:t>
                      </a:r>
                      <a:r>
                        <a:rPr lang="id-ID" baseline="0" dirty="0" smtClean="0">
                          <a:solidFill>
                            <a:schemeClr val="tx1"/>
                          </a:solidFill>
                          <a:latin typeface="+mj-lt"/>
                          <a:cs typeface="Calibri" pitchFamily="34" charset="0"/>
                        </a:rPr>
                        <a:t> 50.000</a:t>
                      </a:r>
                    </a:p>
                    <a:p>
                      <a:pPr algn="r"/>
                      <a:r>
                        <a:rPr lang="id-ID" baseline="0" dirty="0" smtClean="0">
                          <a:solidFill>
                            <a:schemeClr val="tx1"/>
                          </a:solidFill>
                          <a:latin typeface="+mj-lt"/>
                          <a:cs typeface="Calibri" pitchFamily="34" charset="0"/>
                        </a:rPr>
                        <a:t>40.000</a:t>
                      </a: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100.000</a:t>
                      </a:r>
                      <a:endParaRPr lang="en-US" dirty="0">
                        <a:solidFill>
                          <a:schemeClr val="tx1"/>
                        </a:solidFill>
                        <a:latin typeface="+mj-lt"/>
                        <a:cs typeface="Calibri" pitchFamily="34" charset="0"/>
                      </a:endParaRPr>
                    </a:p>
                  </a:txBody>
                  <a:tcPr>
                    <a:solidFill>
                      <a:schemeClr val="bg2"/>
                    </a:solidFill>
                  </a:tcPr>
                </a:tc>
              </a:tr>
              <a:tr h="426717">
                <a:tc>
                  <a:txBody>
                    <a:bodyPr/>
                    <a:lstStyle/>
                    <a:p>
                      <a:pPr algn="ctr"/>
                      <a:r>
                        <a:rPr lang="id-ID" baseline="0" dirty="0" smtClean="0">
                          <a:solidFill>
                            <a:schemeClr val="tx1"/>
                          </a:solidFill>
                          <a:latin typeface="+mj-lt"/>
                          <a:cs typeface="Calibri" pitchFamily="34" charset="0"/>
                        </a:rPr>
                        <a:t>Total </a:t>
                      </a:r>
                    </a:p>
                  </a:txBody>
                  <a:tcPr>
                    <a:solidFill>
                      <a:schemeClr val="bg2"/>
                    </a:solidFill>
                  </a:tcPr>
                </a:tc>
                <a:tc>
                  <a:txBody>
                    <a:bodyPr/>
                    <a:lstStyle/>
                    <a:p>
                      <a:pPr algn="r"/>
                      <a:r>
                        <a:rPr lang="id-ID" dirty="0" smtClean="0">
                          <a:solidFill>
                            <a:schemeClr val="tx1"/>
                          </a:solidFill>
                          <a:latin typeface="+mj-lt"/>
                          <a:cs typeface="Calibri" pitchFamily="34" charset="0"/>
                        </a:rPr>
                        <a:t>Rp 380.000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a:t>
                      </a:r>
                      <a:r>
                        <a:rPr lang="id-ID" baseline="0" dirty="0" smtClean="0">
                          <a:solidFill>
                            <a:schemeClr val="tx1"/>
                          </a:solidFill>
                          <a:latin typeface="+mj-lt"/>
                          <a:cs typeface="Calibri" pitchFamily="34" charset="0"/>
                        </a:rPr>
                        <a:t> 580.000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a:t>
                      </a:r>
                      <a:r>
                        <a:rPr lang="id-ID" baseline="0" dirty="0" smtClean="0">
                          <a:solidFill>
                            <a:schemeClr val="tx1"/>
                          </a:solidFill>
                          <a:latin typeface="+mj-lt"/>
                          <a:cs typeface="Calibri" pitchFamily="34" charset="0"/>
                        </a:rPr>
                        <a:t> 430.000</a:t>
                      </a:r>
                      <a:r>
                        <a:rPr lang="id-ID" dirty="0" smtClean="0">
                          <a:solidFill>
                            <a:schemeClr val="tx1"/>
                          </a:solidFill>
                          <a:latin typeface="+mj-lt"/>
                          <a:cs typeface="Calibri" pitchFamily="34" charset="0"/>
                        </a:rPr>
                        <a:t>  </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Rp190.000  </a:t>
                      </a:r>
                      <a:endParaRPr lang="en-US" dirty="0">
                        <a:solidFill>
                          <a:schemeClr val="tx1"/>
                        </a:solidFill>
                        <a:latin typeface="+mj-lt"/>
                        <a:cs typeface="Calibri" pitchFamily="34" charset="0"/>
                      </a:endParaRPr>
                    </a:p>
                  </a:txBody>
                  <a:tcPr>
                    <a:solidFill>
                      <a:schemeClr val="bg2"/>
                    </a:solidFill>
                  </a:tcPr>
                </a:tc>
              </a:tr>
              <a:tr h="381000">
                <a:tc>
                  <a:txBody>
                    <a:bodyPr/>
                    <a:lstStyle/>
                    <a:p>
                      <a:r>
                        <a:rPr lang="id-ID" baseline="0" dirty="0" smtClean="0">
                          <a:solidFill>
                            <a:schemeClr val="tx1"/>
                          </a:solidFill>
                          <a:latin typeface="+mj-lt"/>
                          <a:cs typeface="Calibri" pitchFamily="34" charset="0"/>
                        </a:rPr>
                        <a:t>Produksi</a:t>
                      </a:r>
                    </a:p>
                  </a:txBody>
                  <a:tcPr>
                    <a:solidFill>
                      <a:schemeClr val="bg2"/>
                    </a:solidFill>
                  </a:tcPr>
                </a:tc>
                <a:tc>
                  <a:txBody>
                    <a:bodyPr/>
                    <a:lstStyle/>
                    <a:p>
                      <a:pPr algn="r"/>
                      <a:r>
                        <a:rPr lang="id-ID" dirty="0" smtClean="0">
                          <a:solidFill>
                            <a:schemeClr val="tx1"/>
                          </a:solidFill>
                          <a:latin typeface="+mj-lt"/>
                          <a:cs typeface="Calibri" pitchFamily="34" charset="0"/>
                        </a:rPr>
                        <a:t>100 unit</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500 unit</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200 unit</a:t>
                      </a: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r h="381000">
                <a:tc>
                  <a:txBody>
                    <a:bodyPr/>
                    <a:lstStyle/>
                    <a:p>
                      <a:r>
                        <a:rPr lang="id-ID" baseline="0" dirty="0" smtClean="0">
                          <a:solidFill>
                            <a:schemeClr val="tx1"/>
                          </a:solidFill>
                          <a:latin typeface="+mj-lt"/>
                          <a:cs typeface="Calibri" pitchFamily="34" charset="0"/>
                        </a:rPr>
                        <a:t>Harga pokok per unit</a:t>
                      </a:r>
                    </a:p>
                  </a:txBody>
                  <a:tcPr>
                    <a:solidFill>
                      <a:schemeClr val="bg2"/>
                    </a:solidFill>
                  </a:tcPr>
                </a:tc>
                <a:tc>
                  <a:txBody>
                    <a:bodyPr/>
                    <a:lstStyle/>
                    <a:p>
                      <a:pPr algn="r"/>
                      <a:r>
                        <a:rPr lang="id-ID" dirty="0" smtClean="0">
                          <a:solidFill>
                            <a:schemeClr val="tx1"/>
                          </a:solidFill>
                          <a:latin typeface="+mj-lt"/>
                          <a:cs typeface="Calibri" pitchFamily="34" charset="0"/>
                        </a:rPr>
                        <a:t>Rp 3.800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1.160 </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2.150</a:t>
                      </a: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bl>
          </a:graphicData>
        </a:graphic>
      </p:graphicFrame>
      <p:sp>
        <p:nvSpPr>
          <p:cNvPr id="58414" name="TextBox 3"/>
          <p:cNvSpPr txBox="1">
            <a:spLocks noChangeArrowheads="1"/>
          </p:cNvSpPr>
          <p:nvPr/>
        </p:nvSpPr>
        <p:spPr bwMode="auto">
          <a:xfrm>
            <a:off x="500034" y="571480"/>
            <a:ext cx="7315200" cy="461665"/>
          </a:xfrm>
          <a:prstGeom prst="rect">
            <a:avLst/>
          </a:prstGeom>
          <a:noFill/>
          <a:ln w="9525">
            <a:noFill/>
            <a:miter lim="800000"/>
            <a:headEnd/>
            <a:tailEnd/>
          </a:ln>
        </p:spPr>
        <p:txBody>
          <a:bodyPr>
            <a:spAutoFit/>
          </a:bodyPr>
          <a:lstStyle/>
          <a:p>
            <a:r>
              <a:rPr lang="id-ID" sz="2400" b="1" dirty="0">
                <a:latin typeface="+mj-lt"/>
                <a:cs typeface="Calibri" pitchFamily="34" charset="0"/>
              </a:rPr>
              <a:t>1. Perhitungan Harga Pokok Pesanan Dengan VBC</a:t>
            </a:r>
            <a:endParaRPr lang="en-US" sz="2400" dirty="0">
              <a:latin typeface="+mj-lt"/>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285720" y="1428736"/>
          <a:ext cx="8624918" cy="5028984"/>
        </p:xfrm>
        <a:graphic>
          <a:graphicData uri="http://schemas.openxmlformats.org/drawingml/2006/table">
            <a:tbl>
              <a:tblPr firstRow="1" bandRow="1">
                <a:tableStyleId>{5C22544A-7EE6-4342-B048-85BDC9FD1C3A}</a:tableStyleId>
              </a:tblPr>
              <a:tblGrid>
                <a:gridCol w="2979517"/>
                <a:gridCol w="1568167"/>
                <a:gridCol w="1411350"/>
                <a:gridCol w="1411350"/>
                <a:gridCol w="1254534"/>
              </a:tblGrid>
              <a:tr h="456984">
                <a:tc>
                  <a:txBody>
                    <a:bodyPr/>
                    <a:lstStyle/>
                    <a:p>
                      <a:pPr algn="ctr"/>
                      <a:endParaRPr lang="en-US" dirty="0">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120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220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 Job 320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Calibri" pitchFamily="34" charset="0"/>
                          <a:cs typeface="Calibri" pitchFamily="34" charset="0"/>
                        </a:rPr>
                        <a:t>Job 420</a:t>
                      </a:r>
                      <a:endParaRPr lang="en-US" dirty="0">
                        <a:solidFill>
                          <a:schemeClr val="tx1"/>
                        </a:solidFill>
                        <a:latin typeface="Calibri" pitchFamily="34" charset="0"/>
                        <a:cs typeface="Calibri" pitchFamily="34" charset="0"/>
                      </a:endParaRPr>
                    </a:p>
                  </a:txBody>
                  <a:tcPr>
                    <a:solidFill>
                      <a:schemeClr val="accent2">
                        <a:lumMod val="60000"/>
                        <a:lumOff val="40000"/>
                      </a:schemeClr>
                    </a:solidFill>
                  </a:tcPr>
                </a:tc>
              </a:tr>
              <a:tr h="1341580">
                <a:tc>
                  <a:txBody>
                    <a:bodyPr/>
                    <a:lstStyle/>
                    <a:p>
                      <a:r>
                        <a:rPr lang="id-ID" dirty="0" smtClean="0">
                          <a:solidFill>
                            <a:schemeClr val="tx1"/>
                          </a:solidFill>
                          <a:latin typeface="+mj-lt"/>
                          <a:cs typeface="Calibri" pitchFamily="34" charset="0"/>
                        </a:rPr>
                        <a:t>Biaya</a:t>
                      </a:r>
                      <a:r>
                        <a:rPr lang="id-ID" baseline="0" dirty="0" smtClean="0">
                          <a:solidFill>
                            <a:schemeClr val="tx1"/>
                          </a:solidFill>
                          <a:latin typeface="+mj-lt"/>
                          <a:cs typeface="Calibri" pitchFamily="34" charset="0"/>
                        </a:rPr>
                        <a:t> bulan Juni 2016:</a:t>
                      </a:r>
                    </a:p>
                    <a:p>
                      <a:r>
                        <a:rPr lang="id-ID" baseline="0" dirty="0" smtClean="0">
                          <a:solidFill>
                            <a:schemeClr val="tx1"/>
                          </a:solidFill>
                          <a:latin typeface="+mj-lt"/>
                          <a:cs typeface="Calibri" pitchFamily="34" charset="0"/>
                        </a:rPr>
                        <a:t>BBBL</a:t>
                      </a:r>
                    </a:p>
                    <a:p>
                      <a:r>
                        <a:rPr lang="id-ID" baseline="0" dirty="0" smtClean="0">
                          <a:solidFill>
                            <a:schemeClr val="tx1"/>
                          </a:solidFill>
                          <a:latin typeface="+mj-lt"/>
                          <a:cs typeface="Calibri" pitchFamily="34" charset="0"/>
                        </a:rPr>
                        <a:t>BTKL</a:t>
                      </a:r>
                    </a:p>
                    <a:p>
                      <a:r>
                        <a:rPr lang="id-ID" baseline="0" dirty="0" smtClean="0">
                          <a:solidFill>
                            <a:schemeClr val="tx1"/>
                          </a:solidFill>
                          <a:latin typeface="+mj-lt"/>
                          <a:cs typeface="Calibri" pitchFamily="34" charset="0"/>
                        </a:rPr>
                        <a:t>BOP:</a:t>
                      </a:r>
                    </a:p>
                    <a:p>
                      <a:r>
                        <a:rPr lang="id-ID" baseline="0" dirty="0" smtClean="0">
                          <a:solidFill>
                            <a:schemeClr val="tx1"/>
                          </a:solidFill>
                          <a:latin typeface="+mj-lt"/>
                          <a:cs typeface="Calibri" pitchFamily="34" charset="0"/>
                        </a:rPr>
                        <a:t>   Setup: 5 x Rp4.000</a:t>
                      </a:r>
                    </a:p>
                    <a:p>
                      <a:r>
                        <a:rPr lang="id-ID" baseline="0" dirty="0" smtClean="0">
                          <a:solidFill>
                            <a:schemeClr val="tx1"/>
                          </a:solidFill>
                          <a:latin typeface="+mj-lt"/>
                          <a:cs typeface="Calibri" pitchFamily="34" charset="0"/>
                        </a:rPr>
                        <a:t>   Pengecekan: 2 x Rp10.000</a:t>
                      </a:r>
                    </a:p>
                    <a:p>
                      <a:r>
                        <a:rPr lang="id-ID" baseline="0" dirty="0" smtClean="0">
                          <a:solidFill>
                            <a:schemeClr val="tx1"/>
                          </a:solidFill>
                          <a:latin typeface="+mj-lt"/>
                          <a:cs typeface="Calibri" pitchFamily="34" charset="0"/>
                        </a:rPr>
                        <a:t>   Pembelian: 2 x Rp5.000</a:t>
                      </a: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Rp100.000</a:t>
                      </a:r>
                    </a:p>
                    <a:p>
                      <a:pPr algn="r"/>
                      <a:r>
                        <a:rPr lang="id-ID" dirty="0" smtClean="0">
                          <a:solidFill>
                            <a:schemeClr val="tx1"/>
                          </a:solidFill>
                          <a:latin typeface="+mj-lt"/>
                          <a:cs typeface="Calibri" pitchFamily="34" charset="0"/>
                        </a:rPr>
                        <a:t>80.000</a:t>
                      </a: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20.000</a:t>
                      </a:r>
                    </a:p>
                    <a:p>
                      <a:pPr algn="r"/>
                      <a:r>
                        <a:rPr lang="id-ID" dirty="0" smtClean="0">
                          <a:solidFill>
                            <a:schemeClr val="tx1"/>
                          </a:solidFill>
                          <a:latin typeface="+mj-lt"/>
                          <a:cs typeface="Calibri" pitchFamily="34" charset="0"/>
                        </a:rPr>
                        <a:t>20.000</a:t>
                      </a:r>
                    </a:p>
                    <a:p>
                      <a:pPr algn="r"/>
                      <a:r>
                        <a:rPr lang="id-ID" dirty="0" smtClean="0">
                          <a:solidFill>
                            <a:schemeClr val="tx1"/>
                          </a:solidFill>
                          <a:latin typeface="+mj-lt"/>
                          <a:cs typeface="Calibri" pitchFamily="34" charset="0"/>
                        </a:rPr>
                        <a:t>10.000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r h="1341580">
                <a:tc>
                  <a:txBody>
                    <a:bodyPr/>
                    <a:lstStyle/>
                    <a:p>
                      <a:r>
                        <a:rPr lang="id-ID" dirty="0" smtClean="0">
                          <a:solidFill>
                            <a:schemeClr val="tx1"/>
                          </a:solidFill>
                          <a:latin typeface="+mj-lt"/>
                          <a:cs typeface="Calibri" pitchFamily="34" charset="0"/>
                        </a:rPr>
                        <a:t>Biaya bulan Juli 2016:</a:t>
                      </a:r>
                    </a:p>
                    <a:p>
                      <a:r>
                        <a:rPr lang="id-ID" dirty="0" smtClean="0">
                          <a:solidFill>
                            <a:schemeClr val="tx1"/>
                          </a:solidFill>
                          <a:latin typeface="+mj-lt"/>
                          <a:cs typeface="Calibri" pitchFamily="34" charset="0"/>
                        </a:rPr>
                        <a:t>BBBL</a:t>
                      </a:r>
                    </a:p>
                    <a:p>
                      <a:r>
                        <a:rPr lang="id-ID" dirty="0" smtClean="0">
                          <a:solidFill>
                            <a:schemeClr val="tx1"/>
                          </a:solidFill>
                          <a:latin typeface="+mj-lt"/>
                          <a:cs typeface="Calibri" pitchFamily="34" charset="0"/>
                        </a:rPr>
                        <a:t>BTKL</a:t>
                      </a:r>
                    </a:p>
                    <a:p>
                      <a:r>
                        <a:rPr lang="id-ID" dirty="0" smtClean="0">
                          <a:solidFill>
                            <a:schemeClr val="tx1"/>
                          </a:solidFill>
                          <a:latin typeface="+mj-lt"/>
                          <a:cs typeface="Calibri" pitchFamily="34" charset="0"/>
                        </a:rPr>
                        <a:t>BOP:</a:t>
                      </a:r>
                    </a:p>
                    <a:p>
                      <a:r>
                        <a:rPr lang="id-ID" baseline="0" dirty="0" smtClean="0">
                          <a:solidFill>
                            <a:schemeClr val="tx1"/>
                          </a:solidFill>
                          <a:latin typeface="+mj-lt"/>
                          <a:cs typeface="Calibri" pitchFamily="34" charset="0"/>
                        </a:rPr>
                        <a:t>   Setup:</a:t>
                      </a:r>
                    </a:p>
                    <a:p>
                      <a:r>
                        <a:rPr lang="id-ID" baseline="0" dirty="0" smtClean="0">
                          <a:solidFill>
                            <a:schemeClr val="tx1"/>
                          </a:solidFill>
                          <a:latin typeface="+mj-lt"/>
                          <a:cs typeface="Calibri" pitchFamily="34" charset="0"/>
                        </a:rPr>
                        <a:t>   3 x Rp 5.000</a:t>
                      </a:r>
                    </a:p>
                    <a:p>
                      <a:r>
                        <a:rPr lang="id-ID" baseline="0" dirty="0" smtClean="0">
                          <a:solidFill>
                            <a:schemeClr val="tx1"/>
                          </a:solidFill>
                          <a:latin typeface="+mj-lt"/>
                          <a:cs typeface="Calibri" pitchFamily="34" charset="0"/>
                        </a:rPr>
                        <a:t>   10 x Rp 5.000</a:t>
                      </a:r>
                    </a:p>
                    <a:p>
                      <a:r>
                        <a:rPr lang="id-ID" baseline="0" dirty="0" smtClean="0">
                          <a:solidFill>
                            <a:schemeClr val="tx1"/>
                          </a:solidFill>
                          <a:latin typeface="+mj-lt"/>
                          <a:cs typeface="Calibri" pitchFamily="34" charset="0"/>
                        </a:rPr>
                        <a:t>   8 x Rp 5.000</a:t>
                      </a:r>
                    </a:p>
                    <a:p>
                      <a:r>
                        <a:rPr lang="id-ID" baseline="0" dirty="0" smtClean="0">
                          <a:solidFill>
                            <a:schemeClr val="tx1"/>
                          </a:solidFill>
                          <a:latin typeface="+mj-lt"/>
                          <a:cs typeface="Calibri" pitchFamily="34" charset="0"/>
                        </a:rPr>
                        <a:t>   5 x Rp 5.000</a:t>
                      </a: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30.000</a:t>
                      </a:r>
                    </a:p>
                    <a:p>
                      <a:pPr algn="r"/>
                      <a:r>
                        <a:rPr lang="id-ID" dirty="0" smtClean="0">
                          <a:solidFill>
                            <a:schemeClr val="tx1"/>
                          </a:solidFill>
                          <a:latin typeface="+mj-lt"/>
                          <a:cs typeface="Calibri" pitchFamily="34" charset="0"/>
                        </a:rPr>
                        <a:t>20.000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15.000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a:t>
                      </a:r>
                      <a:r>
                        <a:rPr lang="id-ID" baseline="0" dirty="0" smtClean="0">
                          <a:solidFill>
                            <a:schemeClr val="tx1"/>
                          </a:solidFill>
                          <a:latin typeface="+mj-lt"/>
                          <a:cs typeface="Calibri" pitchFamily="34" charset="0"/>
                        </a:rPr>
                        <a:t> </a:t>
                      </a:r>
                      <a:r>
                        <a:rPr lang="id-ID" dirty="0" smtClean="0">
                          <a:solidFill>
                            <a:schemeClr val="tx1"/>
                          </a:solidFill>
                          <a:latin typeface="+mj-lt"/>
                          <a:cs typeface="Calibri" pitchFamily="34" charset="0"/>
                        </a:rPr>
                        <a:t>200.000</a:t>
                      </a:r>
                    </a:p>
                    <a:p>
                      <a:pPr algn="r"/>
                      <a:r>
                        <a:rPr lang="id-ID" dirty="0" smtClean="0">
                          <a:solidFill>
                            <a:schemeClr val="tx1"/>
                          </a:solidFill>
                          <a:latin typeface="+mj-lt"/>
                          <a:cs typeface="Calibri" pitchFamily="34" charset="0"/>
                        </a:rPr>
                        <a:t>180.000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50.000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Rp150.000</a:t>
                      </a:r>
                    </a:p>
                    <a:p>
                      <a:pPr algn="r"/>
                      <a:r>
                        <a:rPr lang="id-ID" dirty="0" smtClean="0">
                          <a:solidFill>
                            <a:schemeClr val="tx1"/>
                          </a:solidFill>
                          <a:latin typeface="+mj-lt"/>
                          <a:cs typeface="Calibri" pitchFamily="34" charset="0"/>
                        </a:rPr>
                        <a:t>130.000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40.000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 50.000</a:t>
                      </a:r>
                    </a:p>
                    <a:p>
                      <a:pPr algn="r"/>
                      <a:r>
                        <a:rPr lang="id-ID" dirty="0" smtClean="0">
                          <a:solidFill>
                            <a:schemeClr val="tx1"/>
                          </a:solidFill>
                          <a:latin typeface="+mj-lt"/>
                          <a:cs typeface="Calibri" pitchFamily="34" charset="0"/>
                        </a:rPr>
                        <a:t>40.000</a:t>
                      </a: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25.000</a:t>
                      </a:r>
                      <a:endParaRPr lang="en-US" dirty="0">
                        <a:solidFill>
                          <a:schemeClr val="tx1"/>
                        </a:solidFill>
                        <a:latin typeface="+mj-lt"/>
                        <a:cs typeface="Calibri" pitchFamily="34" charset="0"/>
                      </a:endParaRPr>
                    </a:p>
                  </a:txBody>
                  <a:tcPr>
                    <a:solidFill>
                      <a:schemeClr val="bg2"/>
                    </a:solidFill>
                  </a:tcPr>
                </a:tc>
              </a:tr>
            </a:tbl>
          </a:graphicData>
        </a:graphic>
      </p:graphicFrame>
      <p:sp>
        <p:nvSpPr>
          <p:cNvPr id="59420" name="TextBox 3"/>
          <p:cNvSpPr txBox="1">
            <a:spLocks noChangeArrowheads="1"/>
          </p:cNvSpPr>
          <p:nvPr/>
        </p:nvSpPr>
        <p:spPr bwMode="auto">
          <a:xfrm>
            <a:off x="457200" y="752757"/>
            <a:ext cx="7315200" cy="461665"/>
          </a:xfrm>
          <a:prstGeom prst="rect">
            <a:avLst/>
          </a:prstGeom>
          <a:noFill/>
          <a:ln w="9525">
            <a:noFill/>
            <a:miter lim="800000"/>
            <a:headEnd/>
            <a:tailEnd/>
          </a:ln>
        </p:spPr>
        <p:txBody>
          <a:bodyPr>
            <a:spAutoFit/>
          </a:bodyPr>
          <a:lstStyle/>
          <a:p>
            <a:r>
              <a:rPr lang="id-ID" sz="2400" b="1" dirty="0">
                <a:latin typeface="+mj-lt"/>
                <a:cs typeface="Calibri" pitchFamily="34" charset="0"/>
              </a:rPr>
              <a:t>2. Perhitungan Harga Pokok Pesanan Dengan ABC</a:t>
            </a:r>
            <a:endParaRPr lang="en-US" sz="2400" dirty="0">
              <a:latin typeface="+mj-lt"/>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428596" y="1571612"/>
          <a:ext cx="8382000" cy="4891117"/>
        </p:xfrm>
        <a:graphic>
          <a:graphicData uri="http://schemas.openxmlformats.org/drawingml/2006/table">
            <a:tbl>
              <a:tblPr firstRow="1" bandRow="1">
                <a:tableStyleId>{5C22544A-7EE6-4342-B048-85BDC9FD1C3A}</a:tableStyleId>
              </a:tblPr>
              <a:tblGrid>
                <a:gridCol w="2514600"/>
                <a:gridCol w="1600200"/>
                <a:gridCol w="1447800"/>
                <a:gridCol w="1447800"/>
                <a:gridCol w="1371600"/>
              </a:tblGrid>
              <a:tr h="456984">
                <a:tc>
                  <a:txBody>
                    <a:bodyPr/>
                    <a:lstStyle/>
                    <a:p>
                      <a:pPr algn="ctr"/>
                      <a:endParaRPr lang="en-US" dirty="0">
                        <a:solidFill>
                          <a:schemeClr val="tx1"/>
                        </a:solidFill>
                        <a:latin typeface="+mj-lt"/>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mj-lt"/>
                          <a:cs typeface="Calibri" pitchFamily="34" charset="0"/>
                        </a:rPr>
                        <a:t>Job 120</a:t>
                      </a:r>
                      <a:endParaRPr lang="en-US" dirty="0">
                        <a:solidFill>
                          <a:schemeClr val="tx1"/>
                        </a:solidFill>
                        <a:latin typeface="+mj-lt"/>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mj-lt"/>
                          <a:cs typeface="Calibri" pitchFamily="34" charset="0"/>
                        </a:rPr>
                        <a:t>Job 220</a:t>
                      </a:r>
                      <a:endParaRPr lang="en-US" dirty="0">
                        <a:solidFill>
                          <a:schemeClr val="tx1"/>
                        </a:solidFill>
                        <a:latin typeface="+mj-lt"/>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mj-lt"/>
                          <a:cs typeface="Calibri" pitchFamily="34" charset="0"/>
                        </a:rPr>
                        <a:t> Job 320</a:t>
                      </a:r>
                      <a:endParaRPr lang="en-US" dirty="0">
                        <a:solidFill>
                          <a:schemeClr val="tx1"/>
                        </a:solidFill>
                        <a:latin typeface="+mj-lt"/>
                        <a:cs typeface="Calibri" pitchFamily="34" charset="0"/>
                      </a:endParaRPr>
                    </a:p>
                  </a:txBody>
                  <a:tcPr>
                    <a:solidFill>
                      <a:schemeClr val="accent2">
                        <a:lumMod val="60000"/>
                        <a:lumOff val="40000"/>
                      </a:schemeClr>
                    </a:solidFill>
                  </a:tcPr>
                </a:tc>
                <a:tc>
                  <a:txBody>
                    <a:bodyPr/>
                    <a:lstStyle/>
                    <a:p>
                      <a:pPr algn="ctr"/>
                      <a:r>
                        <a:rPr lang="id-ID" dirty="0" smtClean="0">
                          <a:solidFill>
                            <a:schemeClr val="tx1"/>
                          </a:solidFill>
                          <a:latin typeface="+mj-lt"/>
                          <a:cs typeface="Calibri" pitchFamily="34" charset="0"/>
                        </a:rPr>
                        <a:t>Job 420</a:t>
                      </a:r>
                      <a:endParaRPr lang="en-US" dirty="0">
                        <a:solidFill>
                          <a:schemeClr val="tx1"/>
                        </a:solidFill>
                        <a:latin typeface="+mj-lt"/>
                        <a:cs typeface="Calibri" pitchFamily="34" charset="0"/>
                      </a:endParaRPr>
                    </a:p>
                  </a:txBody>
                  <a:tcPr>
                    <a:solidFill>
                      <a:schemeClr val="accent2">
                        <a:lumMod val="60000"/>
                        <a:lumOff val="40000"/>
                      </a:schemeClr>
                    </a:solidFill>
                  </a:tcPr>
                </a:tc>
              </a:tr>
              <a:tr h="1341580">
                <a:tc>
                  <a:txBody>
                    <a:bodyPr/>
                    <a:lstStyle/>
                    <a:p>
                      <a:r>
                        <a:rPr lang="id-ID" dirty="0" smtClean="0">
                          <a:solidFill>
                            <a:schemeClr val="tx1"/>
                          </a:solidFill>
                          <a:latin typeface="+mj-lt"/>
                          <a:cs typeface="Calibri" pitchFamily="34" charset="0"/>
                        </a:rPr>
                        <a:t>Pengecekan:</a:t>
                      </a:r>
                    </a:p>
                    <a:p>
                      <a:r>
                        <a:rPr lang="id-ID" dirty="0" smtClean="0">
                          <a:solidFill>
                            <a:schemeClr val="tx1"/>
                          </a:solidFill>
                          <a:latin typeface="+mj-lt"/>
                          <a:cs typeface="Calibri" pitchFamily="34" charset="0"/>
                        </a:rPr>
                        <a:t>1 x</a:t>
                      </a:r>
                      <a:r>
                        <a:rPr lang="id-ID" baseline="0" dirty="0" smtClean="0">
                          <a:solidFill>
                            <a:schemeClr val="tx1"/>
                          </a:solidFill>
                          <a:latin typeface="+mj-lt"/>
                          <a:cs typeface="Calibri" pitchFamily="34" charset="0"/>
                        </a:rPr>
                        <a:t> Rp10.000</a:t>
                      </a:r>
                      <a:endParaRPr lang="id-ID" dirty="0" smtClean="0">
                        <a:solidFill>
                          <a:schemeClr val="tx1"/>
                        </a:solidFill>
                        <a:latin typeface="+mj-lt"/>
                        <a:cs typeface="Calibri" pitchFamily="34" charset="0"/>
                      </a:endParaRPr>
                    </a:p>
                    <a:p>
                      <a:r>
                        <a:rPr lang="id-ID" dirty="0" smtClean="0">
                          <a:solidFill>
                            <a:schemeClr val="tx1"/>
                          </a:solidFill>
                          <a:latin typeface="+mj-lt"/>
                          <a:cs typeface="Calibri" pitchFamily="34" charset="0"/>
                        </a:rPr>
                        <a:t>4 x Rp10.000</a:t>
                      </a:r>
                    </a:p>
                    <a:p>
                      <a:r>
                        <a:rPr lang="id-ID" dirty="0" smtClean="0">
                          <a:solidFill>
                            <a:schemeClr val="tx1"/>
                          </a:solidFill>
                          <a:latin typeface="+mj-lt"/>
                          <a:cs typeface="Calibri" pitchFamily="34" charset="0"/>
                        </a:rPr>
                        <a:t>3 x Rp10.000</a:t>
                      </a:r>
                    </a:p>
                    <a:p>
                      <a:r>
                        <a:rPr lang="id-ID" dirty="0" smtClean="0">
                          <a:solidFill>
                            <a:schemeClr val="tx1"/>
                          </a:solidFill>
                          <a:latin typeface="+mj-lt"/>
                          <a:cs typeface="Calibri" pitchFamily="34" charset="0"/>
                        </a:rPr>
                        <a:t>2 x Rp10.000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  Rp10.000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 40.000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 30.000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Rp 20.000</a:t>
                      </a:r>
                      <a:endParaRPr lang="en-US" dirty="0">
                        <a:solidFill>
                          <a:schemeClr val="tx1"/>
                        </a:solidFill>
                        <a:latin typeface="+mj-lt"/>
                        <a:cs typeface="Calibri" pitchFamily="34" charset="0"/>
                      </a:endParaRPr>
                    </a:p>
                  </a:txBody>
                  <a:tcPr>
                    <a:solidFill>
                      <a:schemeClr val="bg2"/>
                    </a:solidFill>
                  </a:tcPr>
                </a:tc>
              </a:tr>
              <a:tr h="1341580">
                <a:tc>
                  <a:txBody>
                    <a:bodyPr/>
                    <a:lstStyle/>
                    <a:p>
                      <a:r>
                        <a:rPr lang="id-ID" dirty="0" smtClean="0">
                          <a:solidFill>
                            <a:schemeClr val="tx1"/>
                          </a:solidFill>
                          <a:latin typeface="+mj-lt"/>
                          <a:cs typeface="Calibri" pitchFamily="34" charset="0"/>
                        </a:rPr>
                        <a:t>Pembelian:</a:t>
                      </a:r>
                    </a:p>
                    <a:p>
                      <a:r>
                        <a:rPr lang="id-ID" dirty="0" smtClean="0">
                          <a:solidFill>
                            <a:schemeClr val="tx1"/>
                          </a:solidFill>
                          <a:latin typeface="+mj-lt"/>
                          <a:cs typeface="Calibri" pitchFamily="34" charset="0"/>
                        </a:rPr>
                        <a:t>1 x Rp5.000</a:t>
                      </a:r>
                    </a:p>
                    <a:p>
                      <a:r>
                        <a:rPr lang="id-ID" dirty="0" smtClean="0">
                          <a:solidFill>
                            <a:schemeClr val="tx1"/>
                          </a:solidFill>
                          <a:latin typeface="+mj-lt"/>
                          <a:cs typeface="Calibri" pitchFamily="34" charset="0"/>
                        </a:rPr>
                        <a:t>4 x Rp5.000</a:t>
                      </a:r>
                    </a:p>
                    <a:p>
                      <a:r>
                        <a:rPr lang="id-ID" dirty="0" smtClean="0">
                          <a:solidFill>
                            <a:schemeClr val="tx1"/>
                          </a:solidFill>
                          <a:latin typeface="+mj-lt"/>
                          <a:cs typeface="Calibri" pitchFamily="34" charset="0"/>
                        </a:rPr>
                        <a:t>3 x Rp5.000</a:t>
                      </a:r>
                    </a:p>
                    <a:p>
                      <a:r>
                        <a:rPr lang="id-ID" dirty="0" smtClean="0">
                          <a:solidFill>
                            <a:schemeClr val="tx1"/>
                          </a:solidFill>
                          <a:latin typeface="+mj-lt"/>
                          <a:cs typeface="Calibri" pitchFamily="34" charset="0"/>
                        </a:rPr>
                        <a:t>2 x Rp5.000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5.000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20.000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15.000</a:t>
                      </a:r>
                      <a:endParaRPr lang="en-US" dirty="0">
                        <a:solidFill>
                          <a:schemeClr val="tx1"/>
                        </a:solidFill>
                        <a:latin typeface="+mj-lt"/>
                        <a:cs typeface="Calibri" pitchFamily="34" charset="0"/>
                      </a:endParaRPr>
                    </a:p>
                  </a:txBody>
                  <a:tcPr>
                    <a:solidFill>
                      <a:schemeClr val="bg2"/>
                    </a:solidFill>
                  </a:tcPr>
                </a:tc>
                <a:tc>
                  <a:txBody>
                    <a:bodyPr/>
                    <a:lstStyle/>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endParaRPr lang="id-ID" dirty="0" smtClean="0">
                        <a:solidFill>
                          <a:schemeClr val="tx1"/>
                        </a:solidFill>
                        <a:latin typeface="+mj-lt"/>
                        <a:cs typeface="Calibri" pitchFamily="34" charset="0"/>
                      </a:endParaRPr>
                    </a:p>
                    <a:p>
                      <a:pPr algn="r"/>
                      <a:r>
                        <a:rPr lang="id-ID" dirty="0" smtClean="0">
                          <a:solidFill>
                            <a:schemeClr val="tx1"/>
                          </a:solidFill>
                          <a:latin typeface="+mj-lt"/>
                          <a:cs typeface="Calibri" pitchFamily="34" charset="0"/>
                        </a:rPr>
                        <a:t>10.000</a:t>
                      </a:r>
                      <a:endParaRPr lang="en-US" dirty="0">
                        <a:solidFill>
                          <a:schemeClr val="tx1"/>
                        </a:solidFill>
                        <a:latin typeface="+mj-lt"/>
                        <a:cs typeface="Calibri" pitchFamily="34" charset="0"/>
                      </a:endParaRPr>
                    </a:p>
                  </a:txBody>
                  <a:tcPr>
                    <a:solidFill>
                      <a:schemeClr val="bg2"/>
                    </a:solidFill>
                  </a:tcPr>
                </a:tc>
              </a:tr>
              <a:tr h="430872">
                <a:tc>
                  <a:txBody>
                    <a:bodyPr/>
                    <a:lstStyle/>
                    <a:p>
                      <a:r>
                        <a:rPr lang="id-ID" dirty="0" smtClean="0">
                          <a:solidFill>
                            <a:schemeClr val="tx1"/>
                          </a:solidFill>
                          <a:latin typeface="+mj-lt"/>
                          <a:cs typeface="Calibri" pitchFamily="34" charset="0"/>
                        </a:rPr>
                        <a:t>Total</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310.000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490.000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365.000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190.000</a:t>
                      </a:r>
                      <a:endParaRPr lang="en-US" dirty="0">
                        <a:solidFill>
                          <a:schemeClr val="tx1"/>
                        </a:solidFill>
                        <a:latin typeface="+mj-lt"/>
                        <a:cs typeface="Calibri" pitchFamily="34" charset="0"/>
                      </a:endParaRPr>
                    </a:p>
                  </a:txBody>
                  <a:tcPr>
                    <a:solidFill>
                      <a:schemeClr val="bg2"/>
                    </a:solidFill>
                  </a:tcPr>
                </a:tc>
              </a:tr>
              <a:tr h="391702">
                <a:tc>
                  <a:txBody>
                    <a:bodyPr/>
                    <a:lstStyle/>
                    <a:p>
                      <a:r>
                        <a:rPr lang="id-ID" dirty="0" smtClean="0">
                          <a:solidFill>
                            <a:schemeClr val="tx1"/>
                          </a:solidFill>
                          <a:latin typeface="+mj-lt"/>
                          <a:cs typeface="Calibri" pitchFamily="34" charset="0"/>
                        </a:rPr>
                        <a:t>Produk Selesai</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100 unit</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500 unit</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200 unit</a:t>
                      </a: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r h="685479">
                <a:tc>
                  <a:txBody>
                    <a:bodyPr/>
                    <a:lstStyle/>
                    <a:p>
                      <a:r>
                        <a:rPr lang="id-ID" dirty="0" smtClean="0">
                          <a:solidFill>
                            <a:schemeClr val="tx1"/>
                          </a:solidFill>
                          <a:latin typeface="+mj-lt"/>
                          <a:cs typeface="Calibri" pitchFamily="34" charset="0"/>
                        </a:rPr>
                        <a:t>Harga pokok per unit</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3.100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980</a:t>
                      </a:r>
                      <a:endParaRPr lang="en-US" dirty="0">
                        <a:solidFill>
                          <a:schemeClr val="tx1"/>
                        </a:solidFill>
                        <a:latin typeface="+mj-lt"/>
                        <a:cs typeface="Calibri" pitchFamily="34" charset="0"/>
                      </a:endParaRPr>
                    </a:p>
                  </a:txBody>
                  <a:tcPr>
                    <a:solidFill>
                      <a:schemeClr val="bg2"/>
                    </a:solidFill>
                  </a:tcPr>
                </a:tc>
                <a:tc>
                  <a:txBody>
                    <a:bodyPr/>
                    <a:lstStyle/>
                    <a:p>
                      <a:pPr algn="r"/>
                      <a:r>
                        <a:rPr lang="id-ID" dirty="0" smtClean="0">
                          <a:solidFill>
                            <a:schemeClr val="tx1"/>
                          </a:solidFill>
                          <a:latin typeface="+mj-lt"/>
                          <a:cs typeface="Calibri" pitchFamily="34" charset="0"/>
                        </a:rPr>
                        <a:t>Rp 1.825</a:t>
                      </a:r>
                      <a:endParaRPr lang="en-US" dirty="0">
                        <a:solidFill>
                          <a:schemeClr val="tx1"/>
                        </a:solidFill>
                        <a:latin typeface="+mj-lt"/>
                        <a:cs typeface="Calibri" pitchFamily="34" charset="0"/>
                      </a:endParaRPr>
                    </a:p>
                  </a:txBody>
                  <a:tcPr>
                    <a:solidFill>
                      <a:schemeClr val="bg2"/>
                    </a:solidFill>
                  </a:tcPr>
                </a:tc>
                <a:tc>
                  <a:txBody>
                    <a:bodyPr/>
                    <a:lstStyle/>
                    <a:p>
                      <a:pPr algn="r"/>
                      <a:endParaRPr lang="en-US" dirty="0">
                        <a:solidFill>
                          <a:schemeClr val="tx1"/>
                        </a:solidFill>
                        <a:latin typeface="+mj-lt"/>
                        <a:cs typeface="Calibri" pitchFamily="34" charset="0"/>
                      </a:endParaRPr>
                    </a:p>
                  </a:txBody>
                  <a:tcPr>
                    <a:solidFill>
                      <a:schemeClr val="bg2"/>
                    </a:solidFill>
                  </a:tcPr>
                </a:tc>
              </a:tr>
            </a:tbl>
          </a:graphicData>
        </a:graphic>
      </p:graphicFrame>
      <p:sp>
        <p:nvSpPr>
          <p:cNvPr id="60462" name="TextBox 3"/>
          <p:cNvSpPr txBox="1">
            <a:spLocks noChangeArrowheads="1"/>
          </p:cNvSpPr>
          <p:nvPr/>
        </p:nvSpPr>
        <p:spPr bwMode="auto">
          <a:xfrm>
            <a:off x="457200" y="304800"/>
            <a:ext cx="7848600" cy="830997"/>
          </a:xfrm>
          <a:prstGeom prst="rect">
            <a:avLst/>
          </a:prstGeom>
          <a:noFill/>
          <a:ln w="9525">
            <a:noFill/>
            <a:miter lim="800000"/>
            <a:headEnd/>
            <a:tailEnd/>
          </a:ln>
        </p:spPr>
        <p:txBody>
          <a:bodyPr>
            <a:spAutoFit/>
          </a:bodyPr>
          <a:lstStyle/>
          <a:p>
            <a:r>
              <a:rPr lang="id-ID" sz="2400" b="1" dirty="0">
                <a:latin typeface="+mj-lt"/>
                <a:cs typeface="Calibri" pitchFamily="34" charset="0"/>
              </a:rPr>
              <a:t>2. Perhitungan Harga Pokok Pesanan Dengan ABC </a:t>
            </a:r>
            <a:endParaRPr lang="id-ID" sz="2400" b="1" dirty="0" smtClean="0">
              <a:latin typeface="+mj-lt"/>
              <a:cs typeface="Calibri" pitchFamily="34" charset="0"/>
            </a:endParaRPr>
          </a:p>
          <a:p>
            <a:r>
              <a:rPr lang="id-ID" sz="2400" b="1" dirty="0" smtClean="0">
                <a:latin typeface="+mj-lt"/>
                <a:cs typeface="Calibri" pitchFamily="34" charset="0"/>
              </a:rPr>
              <a:t>    (</a:t>
            </a:r>
            <a:r>
              <a:rPr lang="id-ID" sz="2400" b="1" dirty="0">
                <a:latin typeface="+mj-lt"/>
                <a:cs typeface="Calibri" pitchFamily="34" charset="0"/>
              </a:rPr>
              <a:t>lanjutan)</a:t>
            </a:r>
            <a:endParaRPr lang="en-US" sz="2400" dirty="0">
              <a:latin typeface="+mj-lt"/>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Content Placeholder 1"/>
          <p:cNvSpPr>
            <a:spLocks noGrp="1"/>
          </p:cNvSpPr>
          <p:nvPr>
            <p:ph/>
          </p:nvPr>
        </p:nvSpPr>
        <p:spPr>
          <a:xfrm>
            <a:off x="381000" y="1066800"/>
            <a:ext cx="8458200" cy="4038600"/>
          </a:xfrm>
          <a:solidFill>
            <a:schemeClr val="bg2"/>
          </a:solidFill>
        </p:spPr>
        <p:txBody>
          <a:bodyPr>
            <a:normAutofit fontScale="92500"/>
          </a:bodyPr>
          <a:lstStyle/>
          <a:p>
            <a:pPr>
              <a:buFont typeface="Wingdings 2" pitchFamily="18" charset="2"/>
              <a:buNone/>
            </a:pPr>
            <a:r>
              <a:rPr lang="id-ID" dirty="0" smtClean="0"/>
              <a:t>	</a:t>
            </a:r>
            <a:r>
              <a:rPr lang="id-ID" sz="2000" dirty="0" smtClean="0"/>
              <a:t>		  	 </a:t>
            </a:r>
            <a:r>
              <a:rPr lang="id-ID" sz="2200" b="1" dirty="0" smtClean="0">
                <a:latin typeface="+mj-lt"/>
              </a:rPr>
              <a:t>Job No. 120	  Job No. 220	Job No. 320	</a:t>
            </a:r>
            <a:endParaRPr lang="en-US" sz="2200" dirty="0" smtClean="0">
              <a:latin typeface="+mj-lt"/>
            </a:endParaRPr>
          </a:p>
          <a:p>
            <a:pPr>
              <a:buFont typeface="Wingdings 2" pitchFamily="18" charset="2"/>
              <a:buNone/>
            </a:pPr>
            <a:r>
              <a:rPr lang="id-ID" sz="2200" b="1" dirty="0" smtClean="0">
                <a:latin typeface="+mj-lt"/>
              </a:rPr>
              <a:t>VBC:</a:t>
            </a:r>
            <a:endParaRPr lang="en-US" sz="2200" dirty="0" smtClean="0">
              <a:latin typeface="+mj-lt"/>
            </a:endParaRPr>
          </a:p>
          <a:p>
            <a:pPr>
              <a:buFont typeface="Wingdings 2" pitchFamily="18" charset="2"/>
              <a:buNone/>
            </a:pPr>
            <a:r>
              <a:rPr lang="id-ID" sz="2200" dirty="0" smtClean="0">
                <a:latin typeface="+mj-lt"/>
              </a:rPr>
              <a:t>Harga pokok per unit         Rp3.800	       Rp1.160	    Rp2.150</a:t>
            </a:r>
            <a:endParaRPr lang="en-US" sz="2200" dirty="0" smtClean="0">
              <a:latin typeface="+mj-lt"/>
            </a:endParaRPr>
          </a:p>
          <a:p>
            <a:pPr>
              <a:buFont typeface="Wingdings 2" pitchFamily="18" charset="2"/>
              <a:buNone/>
            </a:pPr>
            <a:r>
              <a:rPr lang="id-ID" sz="2200" dirty="0" smtClean="0">
                <a:latin typeface="+mj-lt"/>
              </a:rPr>
              <a:t>Laba per unit	             </a:t>
            </a:r>
            <a:r>
              <a:rPr lang="id-ID" sz="2200" u="sng" dirty="0" smtClean="0">
                <a:latin typeface="+mj-lt"/>
              </a:rPr>
              <a:t>        500</a:t>
            </a:r>
            <a:r>
              <a:rPr lang="id-ID" sz="2200" dirty="0" smtClean="0">
                <a:latin typeface="+mj-lt"/>
              </a:rPr>
              <a:t>	      </a:t>
            </a:r>
            <a:r>
              <a:rPr lang="id-ID" sz="2200" u="sng" dirty="0" smtClean="0">
                <a:latin typeface="+mj-lt"/>
              </a:rPr>
              <a:t>	 500</a:t>
            </a:r>
            <a:r>
              <a:rPr lang="id-ID" sz="2200" dirty="0" smtClean="0">
                <a:latin typeface="+mj-lt"/>
              </a:rPr>
              <a:t>	      </a:t>
            </a:r>
            <a:r>
              <a:rPr lang="id-ID" sz="2200" u="sng" dirty="0" smtClean="0">
                <a:latin typeface="+mj-lt"/>
              </a:rPr>
              <a:t>     500</a:t>
            </a:r>
            <a:endParaRPr lang="en-US" sz="2200" dirty="0" smtClean="0">
              <a:latin typeface="+mj-lt"/>
            </a:endParaRPr>
          </a:p>
          <a:p>
            <a:pPr>
              <a:buFont typeface="Wingdings 2" pitchFamily="18" charset="2"/>
              <a:buNone/>
            </a:pPr>
            <a:r>
              <a:rPr lang="id-ID" sz="2200" dirty="0" smtClean="0">
                <a:latin typeface="+mj-lt"/>
              </a:rPr>
              <a:t>Harga jual per unit	 </a:t>
            </a:r>
            <a:r>
              <a:rPr lang="id-ID" sz="2200" u="sng" dirty="0" smtClean="0">
                <a:latin typeface="+mj-lt"/>
              </a:rPr>
              <a:t>Rp4.300</a:t>
            </a:r>
            <a:r>
              <a:rPr lang="id-ID" sz="2200" dirty="0" smtClean="0">
                <a:latin typeface="+mj-lt"/>
              </a:rPr>
              <a:t>	     </a:t>
            </a:r>
            <a:r>
              <a:rPr lang="id-ID" sz="2200" u="sng" dirty="0" smtClean="0">
                <a:latin typeface="+mj-lt"/>
              </a:rPr>
              <a:t>  Rp1.660</a:t>
            </a:r>
            <a:r>
              <a:rPr lang="id-ID" sz="2200" dirty="0" smtClean="0">
                <a:latin typeface="+mj-lt"/>
              </a:rPr>
              <a:t>	     </a:t>
            </a:r>
            <a:r>
              <a:rPr lang="id-ID" sz="2200" u="sng" dirty="0" smtClean="0">
                <a:latin typeface="+mj-lt"/>
              </a:rPr>
              <a:t>Rp2.650</a:t>
            </a:r>
            <a:endParaRPr lang="en-US" sz="2200" dirty="0" smtClean="0">
              <a:latin typeface="+mj-lt"/>
            </a:endParaRPr>
          </a:p>
          <a:p>
            <a:pPr>
              <a:buFont typeface="Wingdings 2" pitchFamily="18" charset="2"/>
              <a:buNone/>
            </a:pPr>
            <a:r>
              <a:rPr lang="id-ID" sz="2200" dirty="0" smtClean="0">
                <a:latin typeface="+mj-lt"/>
              </a:rPr>
              <a:t> </a:t>
            </a:r>
            <a:endParaRPr lang="en-US" sz="2200" dirty="0" smtClean="0">
              <a:latin typeface="+mj-lt"/>
            </a:endParaRPr>
          </a:p>
          <a:p>
            <a:pPr>
              <a:buFont typeface="Wingdings 2" pitchFamily="18" charset="2"/>
              <a:buNone/>
            </a:pPr>
            <a:r>
              <a:rPr lang="id-ID" sz="2200" b="1" dirty="0" smtClean="0">
                <a:latin typeface="+mj-lt"/>
              </a:rPr>
              <a:t>ABC:</a:t>
            </a:r>
            <a:endParaRPr lang="en-US" sz="2200" dirty="0" smtClean="0">
              <a:latin typeface="+mj-lt"/>
            </a:endParaRPr>
          </a:p>
          <a:p>
            <a:pPr>
              <a:buFont typeface="Wingdings 2" pitchFamily="18" charset="2"/>
              <a:buNone/>
            </a:pPr>
            <a:r>
              <a:rPr lang="id-ID" sz="2200" dirty="0" smtClean="0">
                <a:latin typeface="+mj-lt"/>
              </a:rPr>
              <a:t>Harga pokok per unit        	  Rp3.100	           Rp980  	      Rp1.825</a:t>
            </a:r>
            <a:endParaRPr lang="en-US" sz="2200" dirty="0" smtClean="0">
              <a:latin typeface="+mj-lt"/>
            </a:endParaRPr>
          </a:p>
          <a:p>
            <a:pPr>
              <a:buFont typeface="Wingdings 2" pitchFamily="18" charset="2"/>
              <a:buNone/>
            </a:pPr>
            <a:r>
              <a:rPr lang="id-ID" sz="2200" dirty="0" smtClean="0">
                <a:latin typeface="+mj-lt"/>
              </a:rPr>
              <a:t>Laba per unit	                </a:t>
            </a:r>
            <a:r>
              <a:rPr lang="id-ID" sz="2200" u="sng" dirty="0" smtClean="0">
                <a:latin typeface="+mj-lt"/>
              </a:rPr>
              <a:t>      500</a:t>
            </a:r>
            <a:r>
              <a:rPr lang="id-ID" sz="2200" dirty="0" smtClean="0">
                <a:latin typeface="+mj-lt"/>
              </a:rPr>
              <a:t>	       </a:t>
            </a:r>
            <a:r>
              <a:rPr lang="id-ID" sz="2200" u="sng" dirty="0" smtClean="0">
                <a:latin typeface="+mj-lt"/>
              </a:rPr>
              <a:t>	  500</a:t>
            </a:r>
            <a:r>
              <a:rPr lang="id-ID" sz="2200" dirty="0" smtClean="0">
                <a:latin typeface="+mj-lt"/>
              </a:rPr>
              <a:t>	    </a:t>
            </a:r>
            <a:r>
              <a:rPr lang="id-ID" sz="2200" u="sng" dirty="0" smtClean="0">
                <a:latin typeface="+mj-lt"/>
              </a:rPr>
              <a:t>         500</a:t>
            </a:r>
            <a:endParaRPr lang="en-US" sz="2200" dirty="0" smtClean="0">
              <a:latin typeface="+mj-lt"/>
            </a:endParaRPr>
          </a:p>
          <a:p>
            <a:pPr>
              <a:buFont typeface="Wingdings 2" pitchFamily="18" charset="2"/>
              <a:buNone/>
            </a:pPr>
            <a:r>
              <a:rPr lang="id-ID" sz="2200" dirty="0" smtClean="0">
                <a:latin typeface="+mj-lt"/>
              </a:rPr>
              <a:t>Harga jual per unit	   </a:t>
            </a:r>
            <a:r>
              <a:rPr lang="id-ID" sz="2200" u="sng" dirty="0" smtClean="0">
                <a:latin typeface="+mj-lt"/>
              </a:rPr>
              <a:t>Rp3.600</a:t>
            </a:r>
            <a:r>
              <a:rPr lang="id-ID" sz="2200" dirty="0" smtClean="0">
                <a:latin typeface="+mj-lt"/>
              </a:rPr>
              <a:t>	     </a:t>
            </a:r>
            <a:r>
              <a:rPr lang="id-ID" sz="2200" u="sng" dirty="0" smtClean="0">
                <a:latin typeface="+mj-lt"/>
              </a:rPr>
              <a:t>   Rp1.480</a:t>
            </a:r>
            <a:r>
              <a:rPr lang="id-ID" sz="2200" dirty="0" smtClean="0">
                <a:latin typeface="+mj-lt"/>
              </a:rPr>
              <a:t>	      </a:t>
            </a:r>
            <a:r>
              <a:rPr lang="id-ID" sz="2200" u="sng" dirty="0" smtClean="0">
                <a:latin typeface="+mj-lt"/>
              </a:rPr>
              <a:t>Rp2.325</a:t>
            </a:r>
            <a:endParaRPr lang="en-US" sz="2200" dirty="0" smtClean="0">
              <a:latin typeface="+mj-lt"/>
            </a:endParaRPr>
          </a:p>
          <a:p>
            <a:pPr>
              <a:buFont typeface="Wingdings 2" pitchFamily="18" charset="2"/>
              <a:buNone/>
            </a:pPr>
            <a:endParaRPr lang="en-US" dirty="0" smtClean="0"/>
          </a:p>
        </p:txBody>
      </p:sp>
      <p:sp>
        <p:nvSpPr>
          <p:cNvPr id="61443" name="TextBox 2"/>
          <p:cNvSpPr txBox="1">
            <a:spLocks noChangeArrowheads="1"/>
          </p:cNvSpPr>
          <p:nvPr/>
        </p:nvSpPr>
        <p:spPr bwMode="auto">
          <a:xfrm>
            <a:off x="381000" y="457200"/>
            <a:ext cx="8001000" cy="523875"/>
          </a:xfrm>
          <a:prstGeom prst="rect">
            <a:avLst/>
          </a:prstGeom>
          <a:noFill/>
          <a:ln w="9525">
            <a:noFill/>
            <a:miter lim="800000"/>
            <a:headEnd/>
            <a:tailEnd/>
          </a:ln>
        </p:spPr>
        <p:txBody>
          <a:bodyPr>
            <a:spAutoFit/>
          </a:bodyPr>
          <a:lstStyle/>
          <a:p>
            <a:r>
              <a:rPr lang="id-ID" sz="2800" b="1" dirty="0">
                <a:latin typeface="+mj-lt"/>
                <a:cs typeface="Calibri" pitchFamily="34" charset="0"/>
              </a:rPr>
              <a:t>3. Perhitungan Harga Jual Per Unit</a:t>
            </a:r>
            <a:endParaRPr lang="en-US" sz="2800" b="1" dirty="0">
              <a:latin typeface="+mj-lt"/>
              <a:cs typeface="Calibri" pitchFamily="34" charset="0"/>
            </a:endParaRPr>
          </a:p>
        </p:txBody>
      </p:sp>
      <p:sp>
        <p:nvSpPr>
          <p:cNvPr id="61444" name="TextBox 3"/>
          <p:cNvSpPr txBox="1">
            <a:spLocks noChangeArrowheads="1"/>
          </p:cNvSpPr>
          <p:nvPr/>
        </p:nvSpPr>
        <p:spPr bwMode="auto">
          <a:xfrm>
            <a:off x="304800" y="5257800"/>
            <a:ext cx="8534400" cy="1200329"/>
          </a:xfrm>
          <a:prstGeom prst="rect">
            <a:avLst/>
          </a:prstGeom>
          <a:solidFill>
            <a:schemeClr val="accent1">
              <a:lumMod val="40000"/>
              <a:lumOff val="60000"/>
            </a:schemeClr>
          </a:solidFill>
          <a:ln w="9525">
            <a:noFill/>
            <a:miter lim="800000"/>
            <a:headEnd/>
            <a:tailEnd/>
          </a:ln>
        </p:spPr>
        <p:txBody>
          <a:bodyPr>
            <a:spAutoFit/>
          </a:bodyPr>
          <a:lstStyle/>
          <a:p>
            <a:pPr marL="266700" indent="-266700"/>
            <a:r>
              <a:rPr lang="id-ID" sz="2400" dirty="0">
                <a:latin typeface="+mj-lt"/>
                <a:cs typeface="Calibri" pitchFamily="34" charset="0"/>
              </a:rPr>
              <a:t>4. Jika perusahaan menggunakan VBC sedangkan kompetitor     menggunakan ABC, semua produk perusahaan tidak laku dijual karena harga jualnya terlalu tinggi</a:t>
            </a:r>
            <a:endParaRPr lang="en-US" sz="2400" dirty="0">
              <a:latin typeface="+mj-lt"/>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7"/>
          <p:cNvSpPr>
            <a:spLocks noGrp="1" noChangeArrowheads="1"/>
          </p:cNvSpPr>
          <p:nvPr>
            <p:ph type="title"/>
          </p:nvPr>
        </p:nvSpPr>
        <p:spPr>
          <a:xfrm>
            <a:off x="0" y="1071546"/>
            <a:ext cx="9144000" cy="1862134"/>
          </a:xfrm>
          <a:solidFill>
            <a:schemeClr val="bg2">
              <a:lumMod val="90000"/>
            </a:schemeClr>
          </a:solidFill>
        </p:spPr>
        <p:txBody>
          <a:bodyPr>
            <a:normAutofit fontScale="90000"/>
          </a:bodyPr>
          <a:lstStyle/>
          <a:p>
            <a:pPr eaLnBrk="1" hangingPunct="1"/>
            <a:r>
              <a:rPr lang="id-ID" sz="1800" dirty="0" smtClean="0">
                <a:latin typeface="+mj-lt"/>
                <a:cs typeface="Calibri" pitchFamily="34" charset="0"/>
              </a:rPr>
              <a:t>PT Minang Pesona Perabot	</a:t>
            </a:r>
            <a:r>
              <a:rPr lang="en-US" sz="1800" dirty="0" smtClean="0">
                <a:latin typeface="+mj-lt"/>
                <a:cs typeface="Calibri" pitchFamily="34" charset="0"/>
              </a:rPr>
              <a:t>				No.      </a:t>
            </a:r>
            <a:r>
              <a:rPr lang="id-ID" sz="1800" dirty="0" smtClean="0">
                <a:latin typeface="+mj-lt"/>
                <a:cs typeface="Calibri" pitchFamily="34" charset="0"/>
              </a:rPr>
              <a:t>   </a:t>
            </a:r>
            <a:r>
              <a:rPr lang="en-US" sz="1800" dirty="0" smtClean="0">
                <a:latin typeface="+mj-lt"/>
                <a:cs typeface="Calibri" pitchFamily="34" charset="0"/>
              </a:rPr>
              <a:t>: 050</a:t>
            </a:r>
            <a:br>
              <a:rPr lang="en-US" sz="1800" dirty="0" smtClean="0">
                <a:latin typeface="+mj-lt"/>
                <a:cs typeface="Calibri" pitchFamily="34" charset="0"/>
              </a:rPr>
            </a:br>
            <a:r>
              <a:rPr lang="en-US" sz="1800" dirty="0" smtClean="0">
                <a:latin typeface="+mj-lt"/>
                <a:cs typeface="Calibri" pitchFamily="34" charset="0"/>
              </a:rPr>
              <a:t>Jl. Gajah </a:t>
            </a:r>
            <a:r>
              <a:rPr lang="en-US" sz="1800" dirty="0" err="1" smtClean="0">
                <a:latin typeface="+mj-lt"/>
                <a:cs typeface="Calibri" pitchFamily="34" charset="0"/>
              </a:rPr>
              <a:t>Mada</a:t>
            </a:r>
            <a:r>
              <a:rPr lang="en-US" sz="1800" dirty="0" smtClean="0">
                <a:latin typeface="+mj-lt"/>
                <a:cs typeface="Calibri" pitchFamily="34" charset="0"/>
              </a:rPr>
              <a:t> </a:t>
            </a:r>
            <a:r>
              <a:rPr lang="id-ID" sz="1800" dirty="0" smtClean="0">
                <a:latin typeface="+mj-lt"/>
                <a:cs typeface="Calibri" pitchFamily="34" charset="0"/>
              </a:rPr>
              <a:t>No. 100 </a:t>
            </a:r>
            <a:r>
              <a:rPr lang="en-US" sz="1800" dirty="0" smtClean="0">
                <a:latin typeface="+mj-lt"/>
                <a:cs typeface="Calibri" pitchFamily="34" charset="0"/>
              </a:rPr>
              <a:t>Padang</a:t>
            </a:r>
            <a:r>
              <a:rPr lang="id-ID" sz="1800" dirty="0" smtClean="0">
                <a:latin typeface="+mj-lt"/>
                <a:cs typeface="Calibri" pitchFamily="34" charset="0"/>
              </a:rPr>
              <a:t>	</a:t>
            </a:r>
            <a:r>
              <a:rPr lang="en-US" sz="1800" dirty="0" smtClean="0">
                <a:latin typeface="+mj-lt"/>
                <a:cs typeface="Calibri" pitchFamily="34" charset="0"/>
              </a:rPr>
              <a:t>			</a:t>
            </a:r>
            <a:r>
              <a:rPr lang="id-ID" sz="1800" dirty="0" smtClean="0">
                <a:latin typeface="+mj-lt"/>
                <a:cs typeface="Calibri" pitchFamily="34" charset="0"/>
              </a:rPr>
              <a:t>	</a:t>
            </a:r>
            <a:r>
              <a:rPr lang="en-US" sz="1800" dirty="0" err="1" smtClean="0">
                <a:latin typeface="+mj-lt"/>
                <a:cs typeface="Calibri" pitchFamily="34" charset="0"/>
              </a:rPr>
              <a:t>Produk</a:t>
            </a:r>
            <a:r>
              <a:rPr lang="id-ID" sz="1800" dirty="0" smtClean="0">
                <a:latin typeface="+mj-lt"/>
                <a:cs typeface="Calibri" pitchFamily="34" charset="0"/>
              </a:rPr>
              <a:t>    </a:t>
            </a:r>
            <a:r>
              <a:rPr lang="en-US" sz="1800" dirty="0" smtClean="0">
                <a:latin typeface="+mj-lt"/>
                <a:cs typeface="Calibri" pitchFamily="34" charset="0"/>
              </a:rPr>
              <a:t>: </a:t>
            </a:r>
            <a:r>
              <a:rPr lang="en-US" sz="1800" dirty="0" err="1" smtClean="0">
                <a:latin typeface="+mj-lt"/>
                <a:cs typeface="Calibri" pitchFamily="34" charset="0"/>
              </a:rPr>
              <a:t>Kursi</a:t>
            </a:r>
            <a:r>
              <a:rPr lang="en-US" sz="1800" dirty="0" smtClean="0">
                <a:latin typeface="+mj-lt"/>
                <a:cs typeface="Calibri" pitchFamily="34" charset="0"/>
              </a:rPr>
              <a:t> </a:t>
            </a:r>
            <a:r>
              <a:rPr lang="en-US" sz="1800" dirty="0" err="1" smtClean="0">
                <a:latin typeface="+mj-lt"/>
                <a:cs typeface="Calibri" pitchFamily="34" charset="0"/>
              </a:rPr>
              <a:t>Kuliah</a:t>
            </a:r>
            <a:r>
              <a:rPr lang="en-US" sz="1800" dirty="0" smtClean="0">
                <a:latin typeface="+mj-lt"/>
                <a:cs typeface="Calibri" pitchFamily="34" charset="0"/>
              </a:rPr>
              <a:t/>
            </a:r>
            <a:br>
              <a:rPr lang="en-US" sz="1800" dirty="0" smtClean="0">
                <a:latin typeface="+mj-lt"/>
                <a:cs typeface="Calibri" pitchFamily="34" charset="0"/>
              </a:rPr>
            </a:br>
            <a:r>
              <a:rPr lang="en-US" sz="1800" dirty="0" smtClean="0">
                <a:latin typeface="+mj-lt"/>
                <a:cs typeface="Calibri" pitchFamily="34" charset="0"/>
              </a:rPr>
              <a:t> 		   </a:t>
            </a:r>
            <a:r>
              <a:rPr lang="id-ID" sz="1800" dirty="0" smtClean="0">
                <a:latin typeface="+mj-lt"/>
                <a:cs typeface="Calibri" pitchFamily="34" charset="0"/>
              </a:rPr>
              <a:t>         </a:t>
            </a:r>
            <a:r>
              <a:rPr lang="en-US" sz="1800" b="1" dirty="0" smtClean="0">
                <a:latin typeface="+mj-lt"/>
                <a:cs typeface="Calibri" pitchFamily="34" charset="0"/>
              </a:rPr>
              <a:t> KARTU HARGA POKOK PESANAN  </a:t>
            </a:r>
            <a:r>
              <a:rPr lang="en-US" sz="1800" dirty="0" smtClean="0">
                <a:latin typeface="+mj-lt"/>
                <a:cs typeface="Calibri" pitchFamily="34" charset="0"/>
              </a:rPr>
              <a:t>  </a:t>
            </a:r>
            <a:r>
              <a:rPr lang="id-ID" sz="1800" dirty="0" smtClean="0">
                <a:latin typeface="+mj-lt"/>
                <a:cs typeface="Calibri" pitchFamily="34" charset="0"/>
              </a:rPr>
              <a:t>             </a:t>
            </a:r>
            <a:r>
              <a:rPr lang="en-US" sz="1800" dirty="0" err="1" smtClean="0">
                <a:latin typeface="+mj-lt"/>
                <a:cs typeface="Calibri" pitchFamily="34" charset="0"/>
              </a:rPr>
              <a:t>Dipesan</a:t>
            </a:r>
            <a:r>
              <a:rPr lang="id-ID" sz="1800" dirty="0" smtClean="0">
                <a:latin typeface="+mj-lt"/>
                <a:cs typeface="Calibri" pitchFamily="34" charset="0"/>
              </a:rPr>
              <a:t> </a:t>
            </a:r>
            <a:r>
              <a:rPr lang="en-US" sz="1800" dirty="0" smtClean="0">
                <a:latin typeface="+mj-lt"/>
                <a:cs typeface="Calibri" pitchFamily="34" charset="0"/>
              </a:rPr>
              <a:t>: 10 </a:t>
            </a:r>
            <a:r>
              <a:rPr lang="en-US" sz="1800" dirty="0" err="1" smtClean="0">
                <a:latin typeface="+mj-lt"/>
                <a:cs typeface="Calibri" pitchFamily="34" charset="0"/>
              </a:rPr>
              <a:t>Juni</a:t>
            </a:r>
            <a:r>
              <a:rPr lang="en-US" sz="1800" dirty="0" smtClean="0">
                <a:latin typeface="+mj-lt"/>
                <a:cs typeface="Calibri" pitchFamily="34" charset="0"/>
              </a:rPr>
              <a:t> 20</a:t>
            </a:r>
            <a:r>
              <a:rPr lang="id-ID" sz="1800" dirty="0" smtClean="0">
                <a:latin typeface="+mj-lt"/>
                <a:cs typeface="Calibri" pitchFamily="34" charset="0"/>
              </a:rPr>
              <a:t>16</a:t>
            </a:r>
            <a:r>
              <a:rPr lang="en-US" sz="1800" dirty="0" smtClean="0">
                <a:latin typeface="+mj-lt"/>
                <a:cs typeface="Calibri" pitchFamily="34" charset="0"/>
              </a:rPr>
              <a:t/>
            </a:r>
            <a:br>
              <a:rPr lang="en-US" sz="1800" dirty="0" smtClean="0">
                <a:latin typeface="+mj-lt"/>
                <a:cs typeface="Calibri" pitchFamily="34" charset="0"/>
              </a:rPr>
            </a:br>
            <a:r>
              <a:rPr lang="en-US" sz="1800" dirty="0" err="1" smtClean="0">
                <a:latin typeface="+mj-lt"/>
                <a:cs typeface="Calibri" pitchFamily="34" charset="0"/>
              </a:rPr>
              <a:t>Pelanggan</a:t>
            </a:r>
            <a:r>
              <a:rPr lang="en-US" sz="1800" dirty="0" smtClean="0">
                <a:latin typeface="+mj-lt"/>
                <a:cs typeface="Calibri" pitchFamily="34" charset="0"/>
              </a:rPr>
              <a:t>: FE UA					</a:t>
            </a:r>
            <a:r>
              <a:rPr lang="id-ID" sz="1800" dirty="0" smtClean="0">
                <a:latin typeface="+mj-lt"/>
                <a:cs typeface="Calibri" pitchFamily="34" charset="0"/>
              </a:rPr>
              <a:t>                  </a:t>
            </a:r>
            <a:r>
              <a:rPr lang="en-US" sz="1800" dirty="0" err="1" smtClean="0">
                <a:latin typeface="+mj-lt"/>
                <a:cs typeface="Calibri" pitchFamily="34" charset="0"/>
              </a:rPr>
              <a:t>Selesai</a:t>
            </a:r>
            <a:r>
              <a:rPr lang="en-US" sz="1800" dirty="0" smtClean="0">
                <a:latin typeface="+mj-lt"/>
                <a:cs typeface="Calibri" pitchFamily="34" charset="0"/>
              </a:rPr>
              <a:t> </a:t>
            </a:r>
            <a:r>
              <a:rPr lang="id-ID" sz="1800" dirty="0" smtClean="0">
                <a:latin typeface="+mj-lt"/>
                <a:cs typeface="Calibri" pitchFamily="34" charset="0"/>
              </a:rPr>
              <a:t> </a:t>
            </a:r>
            <a:r>
              <a:rPr lang="en-US" sz="1800" dirty="0" smtClean="0">
                <a:latin typeface="+mj-lt"/>
                <a:cs typeface="Calibri" pitchFamily="34" charset="0"/>
              </a:rPr>
              <a:t>: 25 </a:t>
            </a:r>
            <a:r>
              <a:rPr lang="en-US" sz="1800" dirty="0" err="1" smtClean="0">
                <a:latin typeface="+mj-lt"/>
                <a:cs typeface="Calibri" pitchFamily="34" charset="0"/>
              </a:rPr>
              <a:t>Juni</a:t>
            </a:r>
            <a:r>
              <a:rPr lang="en-US" sz="1800" dirty="0" smtClean="0">
                <a:latin typeface="+mj-lt"/>
                <a:cs typeface="Calibri" pitchFamily="34" charset="0"/>
              </a:rPr>
              <a:t> 20</a:t>
            </a:r>
            <a:r>
              <a:rPr lang="id-ID" sz="1800" dirty="0" smtClean="0">
                <a:latin typeface="+mj-lt"/>
                <a:cs typeface="Calibri" pitchFamily="34" charset="0"/>
              </a:rPr>
              <a:t>16</a:t>
            </a:r>
            <a:r>
              <a:rPr lang="en-US" sz="1800" dirty="0" smtClean="0">
                <a:latin typeface="+mj-lt"/>
                <a:cs typeface="Calibri" pitchFamily="34" charset="0"/>
              </a:rPr>
              <a:t/>
            </a:r>
            <a:br>
              <a:rPr lang="en-US" sz="1800" dirty="0" smtClean="0">
                <a:latin typeface="+mj-lt"/>
                <a:cs typeface="Calibri" pitchFamily="34" charset="0"/>
              </a:rPr>
            </a:br>
            <a:r>
              <a:rPr lang="en-US" sz="1800" dirty="0" err="1" smtClean="0">
                <a:latin typeface="+mj-lt"/>
                <a:cs typeface="Calibri" pitchFamily="34" charset="0"/>
              </a:rPr>
              <a:t>Alamat</a:t>
            </a:r>
            <a:r>
              <a:rPr lang="en-US" sz="1800" dirty="0" smtClean="0">
                <a:latin typeface="+mj-lt"/>
                <a:cs typeface="Calibri" pitchFamily="34" charset="0"/>
              </a:rPr>
              <a:t>     : </a:t>
            </a:r>
            <a:r>
              <a:rPr lang="en-US" sz="1800" dirty="0" err="1" smtClean="0">
                <a:latin typeface="+mj-lt"/>
                <a:cs typeface="Calibri" pitchFamily="34" charset="0"/>
              </a:rPr>
              <a:t>Limau</a:t>
            </a:r>
            <a:r>
              <a:rPr lang="en-US" sz="1800" dirty="0" smtClean="0">
                <a:latin typeface="+mj-lt"/>
                <a:cs typeface="Calibri" pitchFamily="34" charset="0"/>
              </a:rPr>
              <a:t> </a:t>
            </a:r>
            <a:r>
              <a:rPr lang="en-US" sz="1800" dirty="0" err="1" smtClean="0">
                <a:latin typeface="+mj-lt"/>
                <a:cs typeface="Calibri" pitchFamily="34" charset="0"/>
              </a:rPr>
              <a:t>Manis</a:t>
            </a:r>
            <a:r>
              <a:rPr lang="en-US" sz="1800" dirty="0" smtClean="0">
                <a:latin typeface="+mj-lt"/>
                <a:cs typeface="Calibri" pitchFamily="34" charset="0"/>
              </a:rPr>
              <a:t>					</a:t>
            </a:r>
            <a:r>
              <a:rPr lang="en-US" sz="1800" dirty="0" err="1" smtClean="0">
                <a:latin typeface="+mj-lt"/>
                <a:cs typeface="Calibri" pitchFamily="34" charset="0"/>
              </a:rPr>
              <a:t>Kuantitas</a:t>
            </a:r>
            <a:r>
              <a:rPr lang="id-ID" sz="1800" dirty="0" smtClean="0">
                <a:latin typeface="+mj-lt"/>
                <a:cs typeface="Calibri" pitchFamily="34" charset="0"/>
              </a:rPr>
              <a:t> </a:t>
            </a:r>
            <a:r>
              <a:rPr lang="en-US" sz="1800" dirty="0" smtClean="0">
                <a:latin typeface="+mj-lt"/>
                <a:cs typeface="Calibri" pitchFamily="34" charset="0"/>
              </a:rPr>
              <a:t>: 100 unit</a:t>
            </a:r>
            <a:r>
              <a:rPr lang="id-ID" sz="1800" dirty="0" smtClean="0">
                <a:latin typeface="+mj-lt"/>
                <a:cs typeface="Calibri" pitchFamily="34" charset="0"/>
              </a:rPr>
              <a:t/>
            </a:r>
            <a:br>
              <a:rPr lang="id-ID" sz="1800" dirty="0" smtClean="0">
                <a:latin typeface="+mj-lt"/>
                <a:cs typeface="Calibri" pitchFamily="34" charset="0"/>
              </a:rPr>
            </a:br>
            <a:r>
              <a:rPr lang="id-ID" sz="1800" dirty="0" smtClean="0">
                <a:latin typeface="+mj-lt"/>
                <a:cs typeface="Calibri" pitchFamily="34" charset="0"/>
              </a:rPr>
              <a:t>                                                                                                              </a:t>
            </a:r>
            <a:br>
              <a:rPr lang="id-ID" sz="1800" dirty="0" smtClean="0">
                <a:latin typeface="+mj-lt"/>
                <a:cs typeface="Calibri" pitchFamily="34" charset="0"/>
              </a:rPr>
            </a:br>
            <a:r>
              <a:rPr lang="id-ID" sz="1800" dirty="0" smtClean="0">
                <a:latin typeface="+mj-lt"/>
                <a:cs typeface="Calibri" pitchFamily="34" charset="0"/>
              </a:rPr>
              <a:t>                                                                                                          </a:t>
            </a:r>
            <a:r>
              <a:rPr lang="id-ID" sz="1800" dirty="0" smtClean="0">
                <a:solidFill>
                  <a:schemeClr val="tx1"/>
                </a:solidFill>
                <a:latin typeface="+mj-lt"/>
                <a:cs typeface="Calibri" pitchFamily="34" charset="0"/>
              </a:rPr>
              <a:t>(jumlah dalam ribuah rupiah)</a:t>
            </a:r>
            <a:endParaRPr lang="en-US" sz="1800" dirty="0" smtClean="0">
              <a:latin typeface="+mj-lt"/>
              <a:cs typeface="Calibri" pitchFamily="34" charset="0"/>
            </a:endParaRPr>
          </a:p>
        </p:txBody>
      </p:sp>
      <p:graphicFrame>
        <p:nvGraphicFramePr>
          <p:cNvPr id="96349" name="Group 93"/>
          <p:cNvGraphicFramePr>
            <a:graphicFrameLocks noGrp="1"/>
          </p:cNvGraphicFramePr>
          <p:nvPr>
            <p:ph type="tbl" idx="1"/>
          </p:nvPr>
        </p:nvGraphicFramePr>
        <p:xfrm>
          <a:off x="0" y="2928934"/>
          <a:ext cx="9144001" cy="3148014"/>
        </p:xfrm>
        <a:graphic>
          <a:graphicData uri="http://schemas.openxmlformats.org/drawingml/2006/table">
            <a:tbl>
              <a:tblPr/>
              <a:tblGrid>
                <a:gridCol w="785786"/>
                <a:gridCol w="1247141"/>
                <a:gridCol w="1013962"/>
                <a:gridCol w="1015629"/>
                <a:gridCol w="1017297"/>
                <a:gridCol w="1015630"/>
                <a:gridCol w="1015629"/>
                <a:gridCol w="1017297"/>
                <a:gridCol w="1015630"/>
              </a:tblGrid>
              <a:tr h="550863">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BBBL</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smtClean="0">
                          <a:ln>
                            <a:noFill/>
                          </a:ln>
                          <a:solidFill>
                            <a:schemeClr val="tx1"/>
                          </a:solidFill>
                          <a:effectLst/>
                          <a:latin typeface="+mj-lt"/>
                          <a:cs typeface="Calibri" pitchFamily="34" charset="0"/>
                        </a:rPr>
                        <a:t>BTKL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c hMerge="1">
                  <a:txBody>
                    <a:bodyPr/>
                    <a:lstStyle/>
                    <a:p>
                      <a:endParaRPr lang="en-US"/>
                    </a:p>
                  </a:txBody>
                  <a:tcPr/>
                </a:tc>
                <a:tc gridSpan="3">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BOP</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accent2">
                        <a:lumMod val="60000"/>
                        <a:lumOff val="40000"/>
                      </a:schemeClr>
                    </a:solidFill>
                  </a:tcPr>
                </a:tc>
                <a:tc hMerge="1">
                  <a:txBody>
                    <a:bodyPr/>
                    <a:lstStyle/>
                    <a:p>
                      <a:endParaRPr lang="en-US"/>
                    </a:p>
                  </a:txBody>
                  <a:tcPr/>
                </a:tc>
                <a:tc hMerge="1">
                  <a:txBody>
                    <a:bodyPr/>
                    <a:lstStyle/>
                    <a:p>
                      <a:endParaRPr lang="en-US"/>
                    </a:p>
                  </a:txBody>
                  <a:tcPr/>
                </a:tc>
              </a:tr>
              <a:tr h="1035050">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err="1" smtClean="0">
                          <a:ln>
                            <a:noFill/>
                          </a:ln>
                          <a:solidFill>
                            <a:schemeClr val="tx1"/>
                          </a:solidFill>
                          <a:effectLst/>
                          <a:latin typeface="+mj-lt"/>
                          <a:cs typeface="Calibri" pitchFamily="34" charset="0"/>
                        </a:rPr>
                        <a:t>Tgl</a:t>
                      </a:r>
                      <a:r>
                        <a:rPr kumimoji="0" lang="en-US" sz="1800" b="0" i="0" u="none" strike="noStrike" cap="none" normalizeH="0" baseline="0" dirty="0" smtClean="0">
                          <a:ln>
                            <a:noFill/>
                          </a:ln>
                          <a:solidFill>
                            <a:schemeClr val="tx1"/>
                          </a:solidFill>
                          <a:effectLst/>
                          <a:latin typeface="+mj-lt"/>
                          <a:cs typeface="Calibri" pitchFamily="34" charset="0"/>
                        </a:rPr>
                        <a:t>.</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No. </a:t>
                      </a:r>
                      <a:r>
                        <a:rPr kumimoji="0" lang="en-US" sz="1800" b="0" i="0" u="none" strike="noStrike" cap="none" normalizeH="0" baseline="0" dirty="0" err="1" smtClean="0">
                          <a:ln>
                            <a:noFill/>
                          </a:ln>
                          <a:solidFill>
                            <a:schemeClr val="tx1"/>
                          </a:solidFill>
                          <a:effectLst/>
                          <a:latin typeface="+mj-lt"/>
                          <a:cs typeface="Calibri" pitchFamily="34" charset="0"/>
                        </a:rPr>
                        <a:t>Permtaan</a:t>
                      </a:r>
                      <a:r>
                        <a:rPr kumimoji="0" lang="en-US" sz="1800" b="0" i="0" u="none" strike="noStrike" cap="none" normalizeH="0" baseline="0" dirty="0" smtClean="0">
                          <a:ln>
                            <a:noFill/>
                          </a:ln>
                          <a:solidFill>
                            <a:schemeClr val="tx1"/>
                          </a:solidFill>
                          <a:effectLst/>
                          <a:latin typeface="+mj-lt"/>
                          <a:cs typeface="Calibri" pitchFamily="34" charset="0"/>
                        </a:rPr>
                        <a:t> </a:t>
                      </a:r>
                      <a:r>
                        <a:rPr kumimoji="0" lang="en-US" sz="1800" b="0" i="0" u="none" strike="noStrike" cap="none" normalizeH="0" baseline="0" dirty="0" err="1" smtClean="0">
                          <a:ln>
                            <a:noFill/>
                          </a:ln>
                          <a:solidFill>
                            <a:schemeClr val="tx1"/>
                          </a:solidFill>
                          <a:effectLst/>
                          <a:latin typeface="+mj-lt"/>
                          <a:cs typeface="Calibri" pitchFamily="34" charset="0"/>
                        </a:rPr>
                        <a:t>bahan</a:t>
                      </a: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err="1" smtClean="0">
                          <a:ln>
                            <a:noFill/>
                          </a:ln>
                          <a:solidFill>
                            <a:schemeClr val="tx1"/>
                          </a:solidFill>
                          <a:effectLst/>
                          <a:latin typeface="+mj-lt"/>
                          <a:cs typeface="Calibri" pitchFamily="34" charset="0"/>
                        </a:rPr>
                        <a:t>Jumlah</a:t>
                      </a: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smtClean="0">
                          <a:ln>
                            <a:noFill/>
                          </a:ln>
                          <a:solidFill>
                            <a:schemeClr val="tx1"/>
                          </a:solidFill>
                          <a:effectLst/>
                          <a:latin typeface="+mj-lt"/>
                          <a:cs typeface="Calibri" pitchFamily="34" charset="0"/>
                        </a:rPr>
                        <a:t>Tgl.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No. KJK</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err="1" smtClean="0">
                          <a:ln>
                            <a:noFill/>
                          </a:ln>
                          <a:solidFill>
                            <a:schemeClr val="tx1"/>
                          </a:solidFill>
                          <a:effectLst/>
                          <a:latin typeface="+mj-lt"/>
                          <a:cs typeface="Calibri" pitchFamily="34" charset="0"/>
                        </a:rPr>
                        <a:t>Jumlah</a:t>
                      </a: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smtClean="0">
                          <a:ln>
                            <a:noFill/>
                          </a:ln>
                          <a:solidFill>
                            <a:schemeClr val="tx1"/>
                          </a:solidFill>
                          <a:effectLst/>
                          <a:latin typeface="+mj-lt"/>
                          <a:cs typeface="Calibri" pitchFamily="34" charset="0"/>
                        </a:rPr>
                        <a:t>Lama JKL</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smtClean="0">
                          <a:ln>
                            <a:noFill/>
                          </a:ln>
                          <a:solidFill>
                            <a:schemeClr val="tx1"/>
                          </a:solidFill>
                          <a:effectLst/>
                          <a:latin typeface="+mj-lt"/>
                          <a:cs typeface="Calibri" pitchFamily="34" charset="0"/>
                        </a:rPr>
                        <a:t>Tarif BOP</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err="1" smtClean="0">
                          <a:ln>
                            <a:noFill/>
                          </a:ln>
                          <a:solidFill>
                            <a:schemeClr val="tx1"/>
                          </a:solidFill>
                          <a:effectLst/>
                          <a:latin typeface="+mj-lt"/>
                          <a:cs typeface="Calibri" pitchFamily="34" charset="0"/>
                        </a:rPr>
                        <a:t>Jumlah</a:t>
                      </a: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1033463">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2</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600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400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2</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3</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600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800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6</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8</a:t>
                      </a:r>
                    </a:p>
                    <a:p>
                      <a:pPr marL="0" marR="0" lvl="0" indent="0" algn="ct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50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50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300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400</a:t>
                      </a:r>
                    </a:p>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500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2"/>
                    </a:solidFill>
                  </a:tcPr>
                </a:tc>
              </a:tr>
              <a:tr h="528638">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smtClean="0">
                        <a:ln>
                          <a:noFill/>
                        </a:ln>
                        <a:solidFill>
                          <a:schemeClr val="tx1"/>
                        </a:solidFill>
                        <a:effectLst/>
                        <a:latin typeface="+mj-lt"/>
                        <a:cs typeface="Calibri"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2.000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dirty="0" smtClean="0">
                        <a:ln>
                          <a:noFill/>
                        </a:ln>
                        <a:solidFill>
                          <a:schemeClr val="bg2"/>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2.400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Pct val="75000"/>
                        <a:buFont typeface="Wingdings" pitchFamily="2" charset="2"/>
                        <a:buNone/>
                        <a:tabLst/>
                      </a:pPr>
                      <a:endParaRPr kumimoji="0" lang="en-US" sz="1800" b="0" i="0" u="none" strike="noStrike" cap="none" normalizeH="0" baseline="0" dirty="0" smtClean="0">
                        <a:ln>
                          <a:noFill/>
                        </a:ln>
                        <a:solidFill>
                          <a:schemeClr val="tx1"/>
                        </a:solidFill>
                        <a:effectLst/>
                        <a:latin typeface="+mj-lt"/>
                        <a:cs typeface="Calibri"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c>
                  <a:txBody>
                    <a:bodyPr/>
                    <a:lstStyle/>
                    <a:p>
                      <a:pPr marL="0" marR="0" lvl="0" indent="0" algn="r" defTabSz="914400" rtl="0" eaLnBrk="1" fontAlgn="base" latinLnBrk="0" hangingPunct="1">
                        <a:lnSpc>
                          <a:spcPct val="100000"/>
                        </a:lnSpc>
                        <a:spcBef>
                          <a:spcPct val="20000"/>
                        </a:spcBef>
                        <a:spcAft>
                          <a:spcPct val="0"/>
                        </a:spcAft>
                        <a:buClrTx/>
                        <a:buSzPct val="75000"/>
                        <a:buFont typeface="Wingdings" pitchFamily="2" charset="2"/>
                        <a:buNone/>
                        <a:tabLst/>
                      </a:pPr>
                      <a:r>
                        <a:rPr kumimoji="0" lang="en-US" sz="1800" b="0" i="0" u="none" strike="noStrike" cap="none" normalizeH="0" baseline="0" dirty="0" smtClean="0">
                          <a:ln>
                            <a:noFill/>
                          </a:ln>
                          <a:solidFill>
                            <a:schemeClr val="tx1"/>
                          </a:solidFill>
                          <a:effectLst/>
                          <a:latin typeface="+mj-lt"/>
                          <a:cs typeface="Calibri" pitchFamily="34" charset="0"/>
                        </a:rPr>
                        <a:t>1.200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2"/>
                    </a:solidFill>
                  </a:tcPr>
                </a:tc>
              </a:tr>
            </a:tbl>
          </a:graphicData>
        </a:graphic>
      </p:graphicFrame>
      <p:sp>
        <p:nvSpPr>
          <p:cNvPr id="14385" name="TextBox 3"/>
          <p:cNvSpPr txBox="1">
            <a:spLocks noChangeArrowheads="1"/>
          </p:cNvSpPr>
          <p:nvPr/>
        </p:nvSpPr>
        <p:spPr bwMode="auto">
          <a:xfrm>
            <a:off x="285720" y="6143644"/>
            <a:ext cx="6200788" cy="461665"/>
          </a:xfrm>
          <a:prstGeom prst="rect">
            <a:avLst/>
          </a:prstGeom>
          <a:noFill/>
          <a:ln w="9525">
            <a:noFill/>
            <a:miter lim="800000"/>
            <a:headEnd/>
            <a:tailEnd/>
          </a:ln>
        </p:spPr>
        <p:txBody>
          <a:bodyPr wrap="square">
            <a:spAutoFit/>
          </a:bodyPr>
          <a:lstStyle/>
          <a:p>
            <a:r>
              <a:rPr lang="id-ID" sz="2400" b="1" dirty="0">
                <a:latin typeface="+mj-lt"/>
                <a:cs typeface="Calibri" pitchFamily="34" charset="0"/>
              </a:rPr>
              <a:t>Gambar </a:t>
            </a:r>
            <a:r>
              <a:rPr lang="id-ID" sz="2400" b="1" dirty="0" smtClean="0">
                <a:latin typeface="+mj-lt"/>
                <a:cs typeface="Calibri" pitchFamily="34" charset="0"/>
              </a:rPr>
              <a:t>7.3 Kartu </a:t>
            </a:r>
            <a:r>
              <a:rPr lang="id-ID" sz="2400" b="1" dirty="0">
                <a:latin typeface="+mj-lt"/>
                <a:cs typeface="Calibri" pitchFamily="34" charset="0"/>
              </a:rPr>
              <a:t>Harga Pokok Pesanan</a:t>
            </a:r>
            <a:endParaRPr lang="en-US" sz="2400" b="1" dirty="0">
              <a:latin typeface="+mj-lt"/>
              <a:cs typeface="Calibri" pitchFamily="34" charset="0"/>
            </a:endParaRPr>
          </a:p>
        </p:txBody>
      </p:sp>
      <p:sp>
        <p:nvSpPr>
          <p:cNvPr id="14386" name="TextBox 4"/>
          <p:cNvSpPr txBox="1">
            <a:spLocks noChangeArrowheads="1"/>
          </p:cNvSpPr>
          <p:nvPr/>
        </p:nvSpPr>
        <p:spPr bwMode="auto">
          <a:xfrm>
            <a:off x="285720" y="357166"/>
            <a:ext cx="6929486" cy="523220"/>
          </a:xfrm>
          <a:prstGeom prst="rect">
            <a:avLst/>
          </a:prstGeom>
          <a:noFill/>
          <a:ln w="9525">
            <a:noFill/>
            <a:miter lim="800000"/>
            <a:headEnd/>
            <a:tailEnd/>
          </a:ln>
        </p:spPr>
        <p:txBody>
          <a:bodyPr wrap="square">
            <a:spAutoFit/>
          </a:bodyPr>
          <a:lstStyle/>
          <a:p>
            <a:r>
              <a:rPr lang="id-ID" sz="2800" b="1" dirty="0">
                <a:latin typeface="+mj-lt"/>
                <a:cs typeface="Calibri" pitchFamily="34" charset="0"/>
              </a:rPr>
              <a:t>Tujuan 2: Kartu Harga Pokok Pesanan</a:t>
            </a:r>
            <a:endParaRPr lang="en-US" sz="2800" b="1" dirty="0">
              <a:latin typeface="+mj-lt"/>
              <a:cs typeface="Calibri"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Content Placeholder 1"/>
          <p:cNvSpPr>
            <a:spLocks noGrp="1"/>
          </p:cNvSpPr>
          <p:nvPr>
            <p:ph/>
          </p:nvPr>
        </p:nvSpPr>
        <p:spPr>
          <a:xfrm>
            <a:off x="0" y="285750"/>
            <a:ext cx="8896350" cy="6572250"/>
          </a:xfrm>
        </p:spPr>
        <p:txBody>
          <a:bodyPr>
            <a:normAutofit/>
          </a:bodyPr>
          <a:lstStyle/>
          <a:p>
            <a:pPr algn="ctr">
              <a:buFont typeface="Wingdings" panose="05000000000000000000" pitchFamily="2" charset="2"/>
              <a:buNone/>
            </a:pPr>
            <a:r>
              <a:rPr lang="id-ID" b="1" dirty="0" smtClean="0"/>
              <a:t>Exercise </a:t>
            </a:r>
          </a:p>
          <a:p>
            <a:pPr algn="ctr">
              <a:buFont typeface="Wingdings" panose="05000000000000000000" pitchFamily="2" charset="2"/>
              <a:buNone/>
            </a:pPr>
            <a:r>
              <a:rPr lang="id-ID" b="1" dirty="0" smtClean="0"/>
              <a:t>volume- and activity-based job order </a:t>
            </a:r>
            <a:r>
              <a:rPr lang="id-ID" b="1" dirty="0" smtClean="0"/>
              <a:t>costing</a:t>
            </a:r>
            <a:endParaRPr lang="en-ID" b="1" dirty="0" smtClean="0"/>
          </a:p>
          <a:p>
            <a:pPr algn="ctr">
              <a:buFont typeface="Wingdings" panose="05000000000000000000" pitchFamily="2" charset="2"/>
              <a:buNone/>
            </a:pPr>
            <a:endParaRPr lang="id-ID" b="1" dirty="0" smtClean="0"/>
          </a:p>
          <a:p>
            <a:pPr>
              <a:buFont typeface="Wingdings" panose="05000000000000000000" pitchFamily="2" charset="2"/>
              <a:buNone/>
            </a:pPr>
            <a:r>
              <a:rPr lang="id-ID" dirty="0" smtClean="0"/>
              <a:t>					Job 1		</a:t>
            </a:r>
            <a:r>
              <a:rPr lang="en-ID" dirty="0" smtClean="0"/>
              <a:t>      </a:t>
            </a:r>
            <a:r>
              <a:rPr lang="id-ID" dirty="0" smtClean="0"/>
              <a:t>Job </a:t>
            </a:r>
            <a:r>
              <a:rPr lang="id-ID" dirty="0" smtClean="0"/>
              <a:t>2	</a:t>
            </a:r>
          </a:p>
          <a:p>
            <a:pPr>
              <a:buFont typeface="Wingdings" panose="05000000000000000000" pitchFamily="2" charset="2"/>
              <a:buNone/>
            </a:pPr>
            <a:r>
              <a:rPr lang="id-ID" dirty="0" smtClean="0"/>
              <a:t>Quantities </a:t>
            </a:r>
            <a:r>
              <a:rPr lang="id-ID" dirty="0" smtClean="0"/>
              <a:t>ordered</a:t>
            </a:r>
            <a:r>
              <a:rPr lang="en-ID" dirty="0" smtClean="0"/>
              <a:t>         </a:t>
            </a:r>
            <a:r>
              <a:rPr lang="id-ID" dirty="0" smtClean="0"/>
              <a:t> </a:t>
            </a:r>
            <a:r>
              <a:rPr lang="id-ID" dirty="0" smtClean="0"/>
              <a:t>100 units	</a:t>
            </a:r>
            <a:r>
              <a:rPr lang="en-ID" dirty="0" smtClean="0"/>
              <a:t>    </a:t>
            </a:r>
            <a:r>
              <a:rPr lang="id-ID" dirty="0" smtClean="0"/>
              <a:t>500 </a:t>
            </a:r>
            <a:r>
              <a:rPr lang="id-ID" dirty="0" smtClean="0"/>
              <a:t>units</a:t>
            </a:r>
          </a:p>
          <a:p>
            <a:pPr>
              <a:buFont typeface="Wingdings" panose="05000000000000000000" pitchFamily="2" charset="2"/>
              <a:buNone/>
            </a:pPr>
            <a:r>
              <a:rPr lang="id-ID" dirty="0" smtClean="0"/>
              <a:t>DRMC		   </a:t>
            </a:r>
            <a:r>
              <a:rPr lang="en-ID" dirty="0" smtClean="0"/>
              <a:t>   </a:t>
            </a:r>
            <a:r>
              <a:rPr lang="id-ID" dirty="0" smtClean="0"/>
              <a:t> </a:t>
            </a:r>
            <a:r>
              <a:rPr lang="id-ID" dirty="0" smtClean="0"/>
              <a:t>$ 500.000	$ 1.000.000</a:t>
            </a:r>
          </a:p>
          <a:p>
            <a:pPr>
              <a:buFont typeface="Wingdings" panose="05000000000000000000" pitchFamily="2" charset="2"/>
              <a:buNone/>
            </a:pPr>
            <a:r>
              <a:rPr lang="id-ID" dirty="0" smtClean="0"/>
              <a:t>DLC			      </a:t>
            </a:r>
            <a:r>
              <a:rPr lang="en-ID" dirty="0" smtClean="0"/>
              <a:t>   </a:t>
            </a:r>
            <a:r>
              <a:rPr lang="id-ID" dirty="0" smtClean="0"/>
              <a:t> </a:t>
            </a:r>
            <a:r>
              <a:rPr lang="id-ID" dirty="0" smtClean="0"/>
              <a:t>400.000	      800.000</a:t>
            </a:r>
          </a:p>
          <a:p>
            <a:pPr>
              <a:buFont typeface="Wingdings" panose="05000000000000000000" pitchFamily="2" charset="2"/>
              <a:buNone/>
            </a:pPr>
            <a:r>
              <a:rPr lang="id-ID" dirty="0" smtClean="0"/>
              <a:t>FOH activities:</a:t>
            </a:r>
          </a:p>
          <a:p>
            <a:pPr>
              <a:buFont typeface="Wingdings" panose="05000000000000000000" pitchFamily="2" charset="2"/>
              <a:buNone/>
            </a:pPr>
            <a:r>
              <a:rPr lang="id-ID" dirty="0" smtClean="0"/>
              <a:t>   </a:t>
            </a:r>
            <a:r>
              <a:rPr lang="id-ID" sz="2800" dirty="0" smtClean="0"/>
              <a:t>no. of setups		40x			10x</a:t>
            </a:r>
          </a:p>
          <a:p>
            <a:pPr>
              <a:buFont typeface="Wingdings" panose="05000000000000000000" pitchFamily="2" charset="2"/>
              <a:buNone/>
            </a:pPr>
            <a:r>
              <a:rPr lang="id-ID" sz="2800" dirty="0" smtClean="0"/>
              <a:t>   no. of inspections	15x			  5x</a:t>
            </a:r>
          </a:p>
          <a:p>
            <a:pPr>
              <a:buFont typeface="Wingdings" panose="05000000000000000000" pitchFamily="2" charset="2"/>
              <a:buNone/>
            </a:pPr>
            <a:r>
              <a:rPr lang="id-ID" sz="2800" dirty="0" smtClean="0"/>
              <a:t>   no. of orders		  7x			  3x</a:t>
            </a:r>
          </a:p>
          <a:p>
            <a:pPr>
              <a:buFont typeface="Wingdings" panose="05000000000000000000" pitchFamily="2" charset="2"/>
              <a:buNone/>
            </a:pPr>
            <a:r>
              <a:rPr lang="id-ID" sz="2800" dirty="0" smtClean="0"/>
              <a:t>   machine hours		100			400	</a:t>
            </a:r>
            <a:r>
              <a:rPr lang="id-ID" dirty="0" smtClean="0"/>
              <a:t>		   </a:t>
            </a:r>
            <a:endParaRPr lang="en-US" dirty="0" smtClean="0"/>
          </a:p>
        </p:txBody>
      </p:sp>
    </p:spTree>
    <p:extLst>
      <p:ext uri="{BB962C8B-B14F-4D97-AF65-F5344CB8AC3E}">
        <p14:creationId xmlns:p14="http://schemas.microsoft.com/office/powerpoint/2010/main" val="250715517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0" y="1700808"/>
            <a:ext cx="8896350" cy="5362575"/>
          </a:xfrm>
        </p:spPr>
        <p:txBody>
          <a:bodyPr>
            <a:normAutofit fontScale="92500" lnSpcReduction="20000"/>
          </a:bodyPr>
          <a:lstStyle/>
          <a:p>
            <a:pPr>
              <a:buFont typeface="Wingdings" panose="05000000000000000000" pitchFamily="2" charset="2"/>
              <a:buNone/>
              <a:defRPr/>
            </a:pPr>
            <a:r>
              <a:rPr lang="id-ID" sz="2800" dirty="0" smtClean="0"/>
              <a:t>Actual FOH cost was as follows:		</a:t>
            </a:r>
          </a:p>
          <a:p>
            <a:pPr>
              <a:defRPr/>
            </a:pPr>
            <a:r>
              <a:rPr lang="id-ID" sz="2800" dirty="0" smtClean="0"/>
              <a:t>Setup cost		$ 300.000</a:t>
            </a:r>
          </a:p>
          <a:p>
            <a:pPr>
              <a:defRPr/>
            </a:pPr>
            <a:r>
              <a:rPr lang="id-ID" sz="2800" dirty="0" smtClean="0"/>
              <a:t>Inspection cost	$ 350.000</a:t>
            </a:r>
          </a:p>
          <a:p>
            <a:pPr>
              <a:defRPr/>
            </a:pPr>
            <a:r>
              <a:rPr lang="id-ID" sz="2800" dirty="0" smtClean="0"/>
              <a:t>Purchasing cost  $ 250.000</a:t>
            </a:r>
          </a:p>
          <a:p>
            <a:pPr>
              <a:buFont typeface="Wingdings" panose="05000000000000000000" pitchFamily="2" charset="2"/>
              <a:buNone/>
              <a:defRPr/>
            </a:pPr>
            <a:r>
              <a:rPr lang="id-ID" sz="2800" dirty="0" smtClean="0"/>
              <a:t>Required:</a:t>
            </a:r>
          </a:p>
          <a:p>
            <a:pPr marL="514350" indent="-514350">
              <a:buFont typeface="Wingdings" panose="05000000000000000000" pitchFamily="2" charset="2"/>
              <a:buAutoNum type="alphaLcPeriod"/>
              <a:defRPr/>
            </a:pPr>
            <a:r>
              <a:rPr lang="id-ID" sz="2800" dirty="0" smtClean="0"/>
              <a:t>Determine cost per unit for each job using VBC assuming the FOH rate is $ 2.000 per MH</a:t>
            </a:r>
          </a:p>
          <a:p>
            <a:pPr marL="514350" indent="-514350">
              <a:buFont typeface="Wingdings" panose="05000000000000000000" pitchFamily="2" charset="2"/>
              <a:buAutoNum type="alphaLcPeriod"/>
              <a:defRPr/>
            </a:pPr>
            <a:r>
              <a:rPr lang="id-ID" sz="2800" dirty="0" smtClean="0"/>
              <a:t>Determine cost per unit for each job using ABC assuming the FOH rate is as follows:</a:t>
            </a:r>
          </a:p>
          <a:p>
            <a:pPr marL="514350" indent="-65088">
              <a:buFont typeface="Wingdings" panose="05000000000000000000" pitchFamily="2" charset="2"/>
              <a:buAutoNum type="arabicParenR"/>
              <a:defRPr/>
            </a:pPr>
            <a:r>
              <a:rPr lang="id-ID" sz="2800" dirty="0" smtClean="0"/>
              <a:t>Setup rate $ 5.000 per setup  2) inspection rate $ 20.000 per inspection  and 3) purchase rate $ 30.000 per order</a:t>
            </a:r>
          </a:p>
          <a:p>
            <a:pPr marL="514350" indent="-514350">
              <a:buFont typeface="Wingdings" panose="05000000000000000000" pitchFamily="2" charset="2"/>
              <a:buNone/>
              <a:defRPr/>
            </a:pPr>
            <a:r>
              <a:rPr lang="id-ID" sz="2800" dirty="0" smtClean="0"/>
              <a:t>c. Make journal entries needed using VBC and ABC</a:t>
            </a:r>
          </a:p>
          <a:p>
            <a:pPr>
              <a:defRPr/>
            </a:pPr>
            <a:endParaRPr lang="en-US" dirty="0"/>
          </a:p>
        </p:txBody>
      </p:sp>
    </p:spTree>
    <p:extLst>
      <p:ext uri="{BB962C8B-B14F-4D97-AF65-F5344CB8AC3E}">
        <p14:creationId xmlns:p14="http://schemas.microsoft.com/office/powerpoint/2010/main" val="9719546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cSld>
  <p:clrMapOvr>
    <a:masterClrMapping/>
  </p:clrMapOvr>
  <p:transition>
    <p:strips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3175" y="-847725"/>
            <a:ext cx="9144000" cy="958850"/>
          </a:xfrm>
          <a:prstGeom prst="rect">
            <a:avLst/>
          </a:prstGeom>
          <a:noFill/>
          <a:ln w="12700" cap="sq">
            <a:noFill/>
            <a:miter lim="800000"/>
            <a:headEnd type="none" w="sm" len="sm"/>
            <a:tailEnd type="none" w="sm" len="sm"/>
          </a:ln>
        </p:spPr>
        <p:txBody>
          <a:bodyPr lIns="457056" bIns="0">
            <a:spAutoFit/>
          </a:bodyPr>
          <a:lstStyle/>
          <a:p>
            <a:pPr algn="just"/>
            <a:r>
              <a:rPr lang="en-GB" sz="1200" b="1">
                <a:cs typeface="Times New Roman" pitchFamily="18" charset="0"/>
              </a:rPr>
              <a:t>C. JOB ORDER COST SHEET</a:t>
            </a:r>
          </a:p>
          <a:p>
            <a:pPr algn="just" eaLnBrk="0" hangingPunct="0"/>
            <a:r>
              <a:rPr lang="en-GB" sz="1200">
                <a:cs typeface="Times New Roman" pitchFamily="18" charset="0"/>
              </a:rPr>
              <a:t> </a:t>
            </a:r>
          </a:p>
          <a:p>
            <a:pPr algn="just" eaLnBrk="0" hangingPunct="0"/>
            <a:r>
              <a:rPr lang="en-GB" sz="1200">
                <a:cs typeface="Times New Roman" pitchFamily="18" charset="0"/>
              </a:rPr>
              <a:t> </a:t>
            </a:r>
          </a:p>
          <a:p>
            <a:pPr eaLnBrk="0" hangingPunct="0"/>
            <a:endParaRPr lang="en-GB"/>
          </a:p>
        </p:txBody>
      </p:sp>
      <p:sp>
        <p:nvSpPr>
          <p:cNvPr id="15363" name="Rectangle 69"/>
          <p:cNvSpPr>
            <a:spLocks noChangeArrowheads="1"/>
          </p:cNvSpPr>
          <p:nvPr/>
        </p:nvSpPr>
        <p:spPr bwMode="auto">
          <a:xfrm>
            <a:off x="3175" y="6761163"/>
            <a:ext cx="9144000" cy="944562"/>
          </a:xfrm>
          <a:prstGeom prst="rect">
            <a:avLst/>
          </a:prstGeom>
          <a:noFill/>
          <a:ln w="12700" cap="sq">
            <a:noFill/>
            <a:miter lim="800000"/>
            <a:headEnd type="none" w="sm" len="sm"/>
            <a:tailEnd type="none" w="sm" len="sm"/>
          </a:ln>
        </p:spPr>
        <p:txBody>
          <a:bodyPr>
            <a:spAutoFit/>
          </a:bodyPr>
          <a:lstStyle/>
          <a:p>
            <a:pPr algn="just"/>
            <a:r>
              <a:rPr lang="en-GB" sz="1000">
                <a:cs typeface="Times New Roman" pitchFamily="18" charset="0"/>
              </a:rPr>
              <a:t> </a:t>
            </a:r>
            <a:endParaRPr lang="en-GB" sz="1200">
              <a:cs typeface="Times New Roman" pitchFamily="18" charset="0"/>
            </a:endParaRPr>
          </a:p>
          <a:p>
            <a:pPr algn="just" eaLnBrk="0" hangingPunct="0"/>
            <a:r>
              <a:rPr lang="en-GB" sz="1000">
                <a:cs typeface="Times New Roman" pitchFamily="18" charset="0"/>
              </a:rPr>
              <a:t> </a:t>
            </a:r>
            <a:endParaRPr lang="en-GB" sz="1200">
              <a:cs typeface="Times New Roman" pitchFamily="18" charset="0"/>
            </a:endParaRPr>
          </a:p>
          <a:p>
            <a:pPr algn="just" eaLnBrk="0" hangingPunct="0"/>
            <a:r>
              <a:rPr lang="en-GB" sz="1200">
                <a:cs typeface="Times New Roman" pitchFamily="18" charset="0"/>
              </a:rPr>
              <a:t> </a:t>
            </a:r>
          </a:p>
          <a:p>
            <a:pPr eaLnBrk="0" hangingPunct="0"/>
            <a:endParaRPr lang="en-GB"/>
          </a:p>
        </p:txBody>
      </p:sp>
      <p:sp>
        <p:nvSpPr>
          <p:cNvPr id="15364" name="Text Box 347"/>
          <p:cNvSpPr txBox="1">
            <a:spLocks noChangeArrowheads="1"/>
          </p:cNvSpPr>
          <p:nvPr/>
        </p:nvSpPr>
        <p:spPr bwMode="auto">
          <a:xfrm>
            <a:off x="1142976" y="2071678"/>
            <a:ext cx="7024694" cy="3539430"/>
          </a:xfrm>
          <a:prstGeom prst="rect">
            <a:avLst/>
          </a:prstGeom>
          <a:solidFill>
            <a:schemeClr val="bg2"/>
          </a:solidFill>
          <a:ln w="12700" cap="sq">
            <a:noFill/>
            <a:miter lim="800000"/>
            <a:headEnd type="none" w="sm" len="sm"/>
            <a:tailEnd type="none" w="sm" len="sm"/>
          </a:ln>
        </p:spPr>
        <p:txBody>
          <a:bodyPr wrap="square">
            <a:spAutoFit/>
          </a:bodyPr>
          <a:lstStyle/>
          <a:p>
            <a:r>
              <a:rPr lang="en-GB" sz="2800" b="1" dirty="0" err="1">
                <a:latin typeface="+mj-lt"/>
                <a:cs typeface="Calibri" pitchFamily="34" charset="0"/>
              </a:rPr>
              <a:t>Ikhtisar</a:t>
            </a:r>
            <a:r>
              <a:rPr lang="en-GB" sz="2800" b="1" dirty="0">
                <a:latin typeface="+mj-lt"/>
                <a:cs typeface="Calibri" pitchFamily="34" charset="0"/>
              </a:rPr>
              <a:t> </a:t>
            </a:r>
            <a:r>
              <a:rPr lang="en-GB" sz="2800" b="1" dirty="0" err="1">
                <a:latin typeface="+mj-lt"/>
                <a:cs typeface="Calibri" pitchFamily="34" charset="0"/>
              </a:rPr>
              <a:t>Biaya</a:t>
            </a:r>
            <a:r>
              <a:rPr lang="en-GB" sz="2800" b="1" dirty="0">
                <a:latin typeface="+mj-lt"/>
                <a:cs typeface="Calibri" pitchFamily="34" charset="0"/>
              </a:rPr>
              <a:t>:</a:t>
            </a:r>
          </a:p>
          <a:p>
            <a:r>
              <a:rPr lang="en-GB" sz="2800" dirty="0" err="1">
                <a:latin typeface="+mj-lt"/>
                <a:cs typeface="Calibri" pitchFamily="34" charset="0"/>
              </a:rPr>
              <a:t>Bahan</a:t>
            </a:r>
            <a:r>
              <a:rPr lang="en-GB" sz="2800" dirty="0">
                <a:latin typeface="+mj-lt"/>
                <a:cs typeface="Calibri" pitchFamily="34" charset="0"/>
              </a:rPr>
              <a:t> Baku      </a:t>
            </a:r>
            <a:r>
              <a:rPr lang="id-ID" sz="2800" dirty="0">
                <a:latin typeface="+mj-lt"/>
                <a:cs typeface="Calibri" pitchFamily="34" charset="0"/>
              </a:rPr>
              <a:t>	</a:t>
            </a:r>
            <a:r>
              <a:rPr lang="en-GB" sz="2800" dirty="0">
                <a:latin typeface="+mj-lt"/>
                <a:cs typeface="Calibri" pitchFamily="34" charset="0"/>
              </a:rPr>
              <a:t>            </a:t>
            </a:r>
            <a:r>
              <a:rPr lang="id-ID" sz="2800" dirty="0" smtClean="0">
                <a:latin typeface="+mj-lt"/>
                <a:cs typeface="Calibri" pitchFamily="34" charset="0"/>
              </a:rPr>
              <a:t> </a:t>
            </a:r>
            <a:r>
              <a:rPr lang="en-GB" sz="2800" dirty="0" smtClean="0">
                <a:latin typeface="+mj-lt"/>
                <a:cs typeface="Calibri" pitchFamily="34" charset="0"/>
              </a:rPr>
              <a:t>Rp2.000.000</a:t>
            </a:r>
            <a:endParaRPr lang="en-GB" sz="2800" dirty="0">
              <a:latin typeface="+mj-lt"/>
              <a:cs typeface="Calibri" pitchFamily="34" charset="0"/>
            </a:endParaRPr>
          </a:p>
          <a:p>
            <a:r>
              <a:rPr lang="en-GB" sz="2800" dirty="0" err="1">
                <a:latin typeface="+mj-lt"/>
                <a:cs typeface="Calibri" pitchFamily="34" charset="0"/>
              </a:rPr>
              <a:t>Tenaga</a:t>
            </a:r>
            <a:r>
              <a:rPr lang="en-GB" sz="2800" dirty="0">
                <a:latin typeface="+mj-lt"/>
                <a:cs typeface="Calibri" pitchFamily="34" charset="0"/>
              </a:rPr>
              <a:t> </a:t>
            </a:r>
            <a:r>
              <a:rPr lang="en-GB" sz="2800" dirty="0" err="1">
                <a:latin typeface="+mj-lt"/>
                <a:cs typeface="Calibri" pitchFamily="34" charset="0"/>
              </a:rPr>
              <a:t>Kerja</a:t>
            </a:r>
            <a:r>
              <a:rPr lang="en-GB" sz="2800" dirty="0">
                <a:latin typeface="+mj-lt"/>
                <a:cs typeface="Calibri" pitchFamily="34" charset="0"/>
              </a:rPr>
              <a:t>           </a:t>
            </a:r>
            <a:r>
              <a:rPr lang="id-ID" sz="2800" dirty="0">
                <a:latin typeface="+mj-lt"/>
                <a:cs typeface="Calibri" pitchFamily="34" charset="0"/>
              </a:rPr>
              <a:t>	</a:t>
            </a:r>
            <a:r>
              <a:rPr lang="id-ID" sz="2800" dirty="0" smtClean="0">
                <a:latin typeface="+mj-lt"/>
                <a:cs typeface="Calibri" pitchFamily="34" charset="0"/>
              </a:rPr>
              <a:t> </a:t>
            </a:r>
            <a:r>
              <a:rPr lang="en-GB" sz="2800" dirty="0" smtClean="0">
                <a:latin typeface="+mj-lt"/>
                <a:cs typeface="Calibri" pitchFamily="34" charset="0"/>
              </a:rPr>
              <a:t>   </a:t>
            </a:r>
            <a:r>
              <a:rPr lang="id-ID" sz="2800" dirty="0" smtClean="0">
                <a:latin typeface="+mj-lt"/>
                <a:cs typeface="Calibri" pitchFamily="34" charset="0"/>
              </a:rPr>
              <a:t> </a:t>
            </a:r>
            <a:r>
              <a:rPr lang="en-GB" sz="2800" dirty="0" smtClean="0">
                <a:latin typeface="+mj-lt"/>
                <a:cs typeface="Calibri" pitchFamily="34" charset="0"/>
              </a:rPr>
              <a:t>   </a:t>
            </a:r>
            <a:r>
              <a:rPr lang="en-GB" sz="2800" dirty="0">
                <a:latin typeface="+mj-lt"/>
                <a:cs typeface="Calibri" pitchFamily="34" charset="0"/>
              </a:rPr>
              <a:t>2.400.000</a:t>
            </a:r>
          </a:p>
          <a:p>
            <a:r>
              <a:rPr lang="en-GB" sz="2800" dirty="0">
                <a:latin typeface="+mj-lt"/>
                <a:cs typeface="Calibri" pitchFamily="34" charset="0"/>
              </a:rPr>
              <a:t>Overhead </a:t>
            </a:r>
            <a:r>
              <a:rPr lang="en-GB" sz="2800" dirty="0" err="1">
                <a:latin typeface="+mj-lt"/>
                <a:cs typeface="Calibri" pitchFamily="34" charset="0"/>
              </a:rPr>
              <a:t>Pabrik</a:t>
            </a:r>
            <a:r>
              <a:rPr lang="en-GB" sz="2800" dirty="0">
                <a:latin typeface="+mj-lt"/>
                <a:cs typeface="Calibri" pitchFamily="34" charset="0"/>
              </a:rPr>
              <a:t>         </a:t>
            </a:r>
            <a:r>
              <a:rPr lang="id-ID" sz="2800" dirty="0">
                <a:latin typeface="+mj-lt"/>
                <a:cs typeface="Calibri" pitchFamily="34" charset="0"/>
              </a:rPr>
              <a:t>	</a:t>
            </a:r>
            <a:r>
              <a:rPr lang="en-GB" sz="2800" u="sng" dirty="0">
                <a:latin typeface="+mj-lt"/>
                <a:cs typeface="Calibri" pitchFamily="34" charset="0"/>
              </a:rPr>
              <a:t>    </a:t>
            </a:r>
            <a:r>
              <a:rPr lang="id-ID" sz="2800" u="sng" dirty="0" smtClean="0">
                <a:latin typeface="+mj-lt"/>
                <a:cs typeface="Calibri" pitchFamily="34" charset="0"/>
              </a:rPr>
              <a:t> </a:t>
            </a:r>
            <a:r>
              <a:rPr lang="en-GB" sz="2800" u="sng" dirty="0" smtClean="0">
                <a:latin typeface="+mj-lt"/>
                <a:cs typeface="Calibri" pitchFamily="34" charset="0"/>
              </a:rPr>
              <a:t>   </a:t>
            </a:r>
            <a:r>
              <a:rPr lang="en-GB" sz="2800" u="sng" dirty="0">
                <a:latin typeface="+mj-lt"/>
                <a:cs typeface="Calibri" pitchFamily="34" charset="0"/>
              </a:rPr>
              <a:t>1.200.000</a:t>
            </a:r>
            <a:endParaRPr lang="en-GB" sz="2800" dirty="0">
              <a:latin typeface="+mj-lt"/>
              <a:cs typeface="Calibri" pitchFamily="34" charset="0"/>
            </a:endParaRPr>
          </a:p>
          <a:p>
            <a:r>
              <a:rPr lang="en-GB" sz="2800" dirty="0">
                <a:latin typeface="+mj-lt"/>
                <a:cs typeface="Calibri" pitchFamily="34" charset="0"/>
              </a:rPr>
              <a:t>Total </a:t>
            </a:r>
            <a:r>
              <a:rPr lang="en-GB" sz="2800" dirty="0" err="1">
                <a:latin typeface="+mj-lt"/>
                <a:cs typeface="Calibri" pitchFamily="34" charset="0"/>
              </a:rPr>
              <a:t>Biaya</a:t>
            </a:r>
            <a:r>
              <a:rPr lang="en-GB" sz="2800" dirty="0">
                <a:latin typeface="+mj-lt"/>
                <a:cs typeface="Calibri" pitchFamily="34" charset="0"/>
              </a:rPr>
              <a:t> </a:t>
            </a:r>
            <a:r>
              <a:rPr lang="en-GB" sz="2800" dirty="0" err="1">
                <a:latin typeface="+mj-lt"/>
                <a:cs typeface="Calibri" pitchFamily="34" charset="0"/>
              </a:rPr>
              <a:t>Produksi</a:t>
            </a:r>
            <a:r>
              <a:rPr lang="en-GB" sz="2800" dirty="0">
                <a:latin typeface="+mj-lt"/>
                <a:cs typeface="Calibri" pitchFamily="34" charset="0"/>
              </a:rPr>
              <a:t> </a:t>
            </a:r>
            <a:r>
              <a:rPr lang="id-ID" sz="2800" dirty="0">
                <a:latin typeface="+mj-lt"/>
                <a:cs typeface="Calibri" pitchFamily="34" charset="0"/>
              </a:rPr>
              <a:t>	</a:t>
            </a:r>
            <a:r>
              <a:rPr lang="id-ID" sz="2800" dirty="0" smtClean="0">
                <a:latin typeface="+mj-lt"/>
                <a:cs typeface="Calibri" pitchFamily="34" charset="0"/>
              </a:rPr>
              <a:t>    </a:t>
            </a:r>
            <a:r>
              <a:rPr lang="en-GB" sz="2800" u="sng" dirty="0" smtClean="0">
                <a:latin typeface="+mj-lt"/>
                <a:cs typeface="Calibri" pitchFamily="34" charset="0"/>
              </a:rPr>
              <a:t>Rp5.600.000</a:t>
            </a:r>
            <a:endParaRPr lang="en-GB" sz="2800" dirty="0">
              <a:latin typeface="+mj-lt"/>
              <a:cs typeface="Calibri" pitchFamily="34" charset="0"/>
            </a:endParaRPr>
          </a:p>
          <a:p>
            <a:endParaRPr lang="id-ID" sz="2800" dirty="0">
              <a:latin typeface="+mj-lt"/>
              <a:cs typeface="Calibri" pitchFamily="34" charset="0"/>
            </a:endParaRPr>
          </a:p>
          <a:p>
            <a:r>
              <a:rPr lang="en-GB" sz="2800" dirty="0" err="1">
                <a:latin typeface="+mj-lt"/>
                <a:cs typeface="Calibri" pitchFamily="34" charset="0"/>
              </a:rPr>
              <a:t>Harga</a:t>
            </a:r>
            <a:r>
              <a:rPr lang="en-GB" sz="2800" dirty="0">
                <a:latin typeface="+mj-lt"/>
                <a:cs typeface="Calibri" pitchFamily="34" charset="0"/>
              </a:rPr>
              <a:t> </a:t>
            </a:r>
            <a:r>
              <a:rPr lang="en-GB" sz="2800" dirty="0" err="1">
                <a:latin typeface="+mj-lt"/>
                <a:cs typeface="Calibri" pitchFamily="34" charset="0"/>
              </a:rPr>
              <a:t>pokok</a:t>
            </a:r>
            <a:r>
              <a:rPr lang="en-GB" sz="2800" dirty="0">
                <a:latin typeface="+mj-lt"/>
                <a:cs typeface="Calibri" pitchFamily="34" charset="0"/>
              </a:rPr>
              <a:t> per unit:</a:t>
            </a:r>
          </a:p>
          <a:p>
            <a:r>
              <a:rPr lang="en-GB" sz="2800" dirty="0">
                <a:latin typeface="+mj-lt"/>
                <a:cs typeface="Calibri" pitchFamily="34" charset="0"/>
              </a:rPr>
              <a:t>   </a:t>
            </a:r>
            <a:r>
              <a:rPr lang="en-GB" sz="2800" dirty="0" smtClean="0">
                <a:latin typeface="+mj-lt"/>
                <a:cs typeface="Calibri" pitchFamily="34" charset="0"/>
              </a:rPr>
              <a:t>Rp5.600.000 </a:t>
            </a:r>
            <a:r>
              <a:rPr lang="en-GB" sz="2800" dirty="0">
                <a:latin typeface="+mj-lt"/>
                <a:cs typeface="Calibri" pitchFamily="34" charset="0"/>
              </a:rPr>
              <a:t>/ 100 unit = </a:t>
            </a:r>
            <a:r>
              <a:rPr lang="en-GB" sz="2800" dirty="0" smtClean="0">
                <a:latin typeface="+mj-lt"/>
                <a:cs typeface="Calibri" pitchFamily="34" charset="0"/>
              </a:rPr>
              <a:t>Rp56.000</a:t>
            </a:r>
            <a:endParaRPr lang="en-US" sz="2800" dirty="0">
              <a:latin typeface="+mj-lt"/>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14282" y="2071678"/>
            <a:ext cx="2214546" cy="1643074"/>
          </a:xfrm>
        </p:spPr>
        <p:txBody>
          <a:bodyPr>
            <a:normAutofit fontScale="90000"/>
          </a:bodyPr>
          <a:lstStyle/>
          <a:p>
            <a:pPr eaLnBrk="1" hangingPunct="1"/>
            <a:r>
              <a:rPr lang="id-ID" sz="2800" b="1" dirty="0" smtClean="0">
                <a:latin typeface="+mj-lt"/>
                <a:cs typeface="Calibri" pitchFamily="34" charset="0"/>
              </a:rPr>
              <a:t>Metode Perhitungan Harga Pokok Proses</a:t>
            </a:r>
            <a:endParaRPr lang="en-US" sz="2800" b="1" dirty="0" smtClean="0">
              <a:latin typeface="+mj-lt"/>
              <a:cs typeface="Calibri" pitchFamily="34" charset="0"/>
            </a:endParaRPr>
          </a:p>
        </p:txBody>
      </p:sp>
      <p:sp>
        <p:nvSpPr>
          <p:cNvPr id="16387" name="Content Placeholder 2"/>
          <p:cNvSpPr>
            <a:spLocks noGrp="1"/>
          </p:cNvSpPr>
          <p:nvPr>
            <p:ph idx="1"/>
          </p:nvPr>
        </p:nvSpPr>
        <p:spPr>
          <a:xfrm>
            <a:off x="2357422" y="1714464"/>
            <a:ext cx="6429420" cy="4786370"/>
          </a:xfrm>
          <a:solidFill>
            <a:schemeClr val="bg2"/>
          </a:solidFill>
        </p:spPr>
        <p:txBody>
          <a:bodyPr>
            <a:normAutofit fontScale="92500"/>
          </a:bodyPr>
          <a:lstStyle/>
          <a:p>
            <a:pPr eaLnBrk="1" hangingPunct="1"/>
            <a:r>
              <a:rPr lang="id-ID" sz="2600" dirty="0" smtClean="0">
                <a:latin typeface="+mj-lt"/>
                <a:cs typeface="Calibri" pitchFamily="34" charset="0"/>
              </a:rPr>
              <a:t>Metode harga pokok proses diterapkan pada perusahaan yang menghasilkan produk bersifat standar atau homogen. Contohnya,  produk konveksi, semen, soft drink, air mineral, furnitur, jasa kamar hotel, dan jasa rawat inap </a:t>
            </a:r>
          </a:p>
          <a:p>
            <a:pPr eaLnBrk="1" hangingPunct="1"/>
            <a:r>
              <a:rPr lang="id-ID" sz="2600" dirty="0" smtClean="0">
                <a:latin typeface="+mj-lt"/>
                <a:cs typeface="Calibri" pitchFamily="34" charset="0"/>
              </a:rPr>
              <a:t>Harga pokok produk dihitung pada akhir periode akuntansi</a:t>
            </a:r>
          </a:p>
          <a:p>
            <a:pPr eaLnBrk="1" hangingPunct="1"/>
            <a:r>
              <a:rPr lang="id-ID" sz="2600" dirty="0" smtClean="0">
                <a:latin typeface="+mj-lt"/>
                <a:cs typeface="Calibri" pitchFamily="34" charset="0"/>
              </a:rPr>
              <a:t>Biaya produksi dibebankan ke produk dengan menggunakan actual costing</a:t>
            </a:r>
          </a:p>
          <a:p>
            <a:pPr eaLnBrk="1" hangingPunct="1"/>
            <a:r>
              <a:rPr lang="id-ID" sz="2600" dirty="0" smtClean="0">
                <a:latin typeface="+mj-lt"/>
                <a:cs typeface="Calibri" pitchFamily="34" charset="0"/>
              </a:rPr>
              <a:t>Biaya produksi dikumpulkan dengan menggunakan Laporan Harga Pokok Produksi</a:t>
            </a:r>
            <a:endParaRPr lang="en-US" sz="2600" dirty="0" smtClean="0">
              <a:latin typeface="+mj-lt"/>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Autofit/>
          </a:bodyPr>
          <a:lstStyle/>
          <a:p>
            <a:r>
              <a:rPr lang="en-US" sz="2400" b="1" dirty="0" err="1" smtClean="0">
                <a:latin typeface="+mj-lt"/>
                <a:cs typeface="Times New Roman" pitchFamily="18" charset="0"/>
              </a:rPr>
              <a:t>Tabel</a:t>
            </a:r>
            <a:r>
              <a:rPr lang="en-US" sz="2400" b="1" dirty="0" smtClean="0">
                <a:latin typeface="+mj-lt"/>
                <a:cs typeface="Times New Roman" pitchFamily="18" charset="0"/>
              </a:rPr>
              <a:t> </a:t>
            </a:r>
            <a:r>
              <a:rPr lang="id-ID" sz="2400" b="1" dirty="0" smtClean="0">
                <a:latin typeface="+mj-lt"/>
                <a:cs typeface="Times New Roman" pitchFamily="18" charset="0"/>
              </a:rPr>
              <a:t>7</a:t>
            </a:r>
            <a:r>
              <a:rPr lang="en-US" sz="2400" b="1" dirty="0" smtClean="0">
                <a:latin typeface="+mj-lt"/>
                <a:cs typeface="Times New Roman" pitchFamily="18" charset="0"/>
              </a:rPr>
              <a:t>-1:</a:t>
            </a:r>
            <a:r>
              <a:rPr lang="en-US" sz="2400" dirty="0" smtClean="0">
                <a:latin typeface="+mj-lt"/>
                <a:cs typeface="Times New Roman" pitchFamily="18" charset="0"/>
              </a:rPr>
              <a:t/>
            </a:r>
            <a:br>
              <a:rPr lang="en-US" sz="2400" dirty="0" smtClean="0">
                <a:latin typeface="+mj-lt"/>
                <a:cs typeface="Times New Roman" pitchFamily="18" charset="0"/>
              </a:rPr>
            </a:br>
            <a:r>
              <a:rPr lang="en-US" sz="2400" b="1" dirty="0" err="1" smtClean="0">
                <a:latin typeface="+mj-lt"/>
                <a:cs typeface="Times New Roman" pitchFamily="18" charset="0"/>
              </a:rPr>
              <a:t>Perbedaan</a:t>
            </a:r>
            <a:r>
              <a:rPr lang="en-US" sz="2400" b="1" dirty="0" smtClean="0">
                <a:latin typeface="+mj-lt"/>
                <a:cs typeface="Times New Roman" pitchFamily="18" charset="0"/>
              </a:rPr>
              <a:t> </a:t>
            </a:r>
            <a:r>
              <a:rPr lang="en-US" sz="2400" b="1" dirty="0" err="1" smtClean="0">
                <a:latin typeface="+mj-lt"/>
                <a:cs typeface="Times New Roman" pitchFamily="18" charset="0"/>
              </a:rPr>
              <a:t>perhitungan</a:t>
            </a:r>
            <a:r>
              <a:rPr lang="en-US" sz="2400" b="1" dirty="0" smtClean="0">
                <a:latin typeface="+mj-lt"/>
                <a:cs typeface="Times New Roman" pitchFamily="18" charset="0"/>
              </a:rPr>
              <a:t> </a:t>
            </a:r>
            <a:r>
              <a:rPr lang="en-US" sz="2400" b="1" dirty="0" err="1" smtClean="0">
                <a:latin typeface="+mj-lt"/>
                <a:cs typeface="Times New Roman" pitchFamily="18" charset="0"/>
              </a:rPr>
              <a:t>harga</a:t>
            </a:r>
            <a:r>
              <a:rPr lang="en-US" sz="2400" b="1" dirty="0" smtClean="0">
                <a:latin typeface="+mj-lt"/>
                <a:cs typeface="Times New Roman" pitchFamily="18" charset="0"/>
              </a:rPr>
              <a:t> </a:t>
            </a:r>
            <a:r>
              <a:rPr lang="en-US" sz="2400" b="1" dirty="0" err="1" smtClean="0">
                <a:latin typeface="+mj-lt"/>
                <a:cs typeface="Times New Roman" pitchFamily="18" charset="0"/>
              </a:rPr>
              <a:t>pokok</a:t>
            </a:r>
            <a:r>
              <a:rPr lang="en-US" sz="2400" b="1" dirty="0" smtClean="0">
                <a:latin typeface="+mj-lt"/>
                <a:cs typeface="Times New Roman" pitchFamily="18" charset="0"/>
              </a:rPr>
              <a:t> </a:t>
            </a:r>
            <a:r>
              <a:rPr lang="en-US" sz="2400" b="1" dirty="0" err="1" smtClean="0">
                <a:latin typeface="+mj-lt"/>
                <a:cs typeface="Times New Roman" pitchFamily="18" charset="0"/>
              </a:rPr>
              <a:t>pesanan</a:t>
            </a:r>
            <a:r>
              <a:rPr lang="en-US" sz="2400" b="1" dirty="0" smtClean="0">
                <a:latin typeface="+mj-lt"/>
                <a:cs typeface="Times New Roman" pitchFamily="18" charset="0"/>
              </a:rPr>
              <a:t> </a:t>
            </a:r>
            <a:r>
              <a:rPr lang="en-US" sz="2400" b="1" dirty="0" err="1" smtClean="0">
                <a:latin typeface="+mj-lt"/>
                <a:cs typeface="Times New Roman" pitchFamily="18" charset="0"/>
              </a:rPr>
              <a:t>dengan</a:t>
            </a:r>
            <a:r>
              <a:rPr lang="en-US" sz="2400" b="1" dirty="0" smtClean="0">
                <a:latin typeface="+mj-lt"/>
                <a:cs typeface="Times New Roman" pitchFamily="18" charset="0"/>
              </a:rPr>
              <a:t> </a:t>
            </a:r>
            <a:r>
              <a:rPr lang="en-US" sz="2400" b="1" dirty="0" err="1" smtClean="0">
                <a:latin typeface="+mj-lt"/>
                <a:cs typeface="Times New Roman" pitchFamily="18" charset="0"/>
              </a:rPr>
              <a:t>perhitungan</a:t>
            </a:r>
            <a:r>
              <a:rPr lang="en-US" sz="2400" b="1" dirty="0" smtClean="0">
                <a:latin typeface="+mj-lt"/>
                <a:cs typeface="Times New Roman" pitchFamily="18" charset="0"/>
              </a:rPr>
              <a:t> </a:t>
            </a:r>
            <a:r>
              <a:rPr lang="en-US" sz="2400" b="1" dirty="0" err="1" smtClean="0">
                <a:latin typeface="+mj-lt"/>
                <a:cs typeface="Times New Roman" pitchFamily="18" charset="0"/>
              </a:rPr>
              <a:t>harga</a:t>
            </a:r>
            <a:r>
              <a:rPr lang="en-US" sz="2400" b="1" dirty="0" smtClean="0">
                <a:latin typeface="+mj-lt"/>
                <a:cs typeface="Times New Roman" pitchFamily="18" charset="0"/>
              </a:rPr>
              <a:t> </a:t>
            </a:r>
            <a:r>
              <a:rPr lang="en-US" sz="2400" b="1" dirty="0" err="1" smtClean="0">
                <a:latin typeface="+mj-lt"/>
                <a:cs typeface="Times New Roman" pitchFamily="18" charset="0"/>
              </a:rPr>
              <a:t>pokok</a:t>
            </a:r>
            <a:r>
              <a:rPr lang="en-US" sz="2400" b="1" dirty="0" smtClean="0">
                <a:latin typeface="+mj-lt"/>
                <a:cs typeface="Times New Roman" pitchFamily="18" charset="0"/>
              </a:rPr>
              <a:t> </a:t>
            </a:r>
            <a:r>
              <a:rPr lang="en-US" sz="2400" b="1" dirty="0" err="1" smtClean="0">
                <a:latin typeface="+mj-lt"/>
                <a:cs typeface="Times New Roman" pitchFamily="18" charset="0"/>
              </a:rPr>
              <a:t>proses</a:t>
            </a:r>
            <a:r>
              <a:rPr lang="en-US" sz="2400" dirty="0" smtClean="0">
                <a:latin typeface="+mj-lt"/>
                <a:cs typeface="Times New Roman" pitchFamily="18" charset="0"/>
              </a:rPr>
              <a:t/>
            </a:r>
            <a:br>
              <a:rPr lang="en-US" sz="2400" dirty="0" smtClean="0">
                <a:latin typeface="+mj-lt"/>
                <a:cs typeface="Times New Roman" pitchFamily="18" charset="0"/>
              </a:rPr>
            </a:br>
            <a:endParaRPr lang="en-US" sz="2400" dirty="0" smtClean="0">
              <a:latin typeface="+mj-lt"/>
            </a:endParaRPr>
          </a:p>
        </p:txBody>
      </p:sp>
      <p:graphicFrame>
        <p:nvGraphicFramePr>
          <p:cNvPr id="4" name="Table 3"/>
          <p:cNvGraphicFramePr>
            <a:graphicFrameLocks noGrp="1"/>
          </p:cNvGraphicFramePr>
          <p:nvPr/>
        </p:nvGraphicFramePr>
        <p:xfrm>
          <a:off x="457200" y="1371600"/>
          <a:ext cx="8458200" cy="4995261"/>
        </p:xfrm>
        <a:graphic>
          <a:graphicData uri="http://schemas.openxmlformats.org/drawingml/2006/table">
            <a:tbl>
              <a:tblPr/>
              <a:tblGrid>
                <a:gridCol w="2411207"/>
                <a:gridCol w="3379994"/>
                <a:gridCol w="2666999"/>
              </a:tblGrid>
              <a:tr h="532823">
                <a:tc>
                  <a:txBody>
                    <a:bodyPr/>
                    <a:lstStyle/>
                    <a:p>
                      <a:pPr algn="ctr"/>
                      <a:r>
                        <a:rPr lang="id-ID" sz="2000" b="1" dirty="0" smtClean="0">
                          <a:solidFill>
                            <a:schemeClr val="tx1"/>
                          </a:solidFill>
                          <a:latin typeface="+mj-lt"/>
                          <a:ea typeface="Times New Roman"/>
                          <a:cs typeface="Times New Roman"/>
                        </a:rPr>
                        <a:t>Keterangan</a:t>
                      </a:r>
                      <a:r>
                        <a:rPr lang="en-US" sz="2000" dirty="0" smtClean="0">
                          <a:solidFill>
                            <a:schemeClr val="tx1"/>
                          </a:solidFill>
                          <a:latin typeface="+mj-lt"/>
                          <a:ea typeface="Times New Roman"/>
                          <a:cs typeface="Times New Roman"/>
                        </a:rPr>
                        <a:t> </a:t>
                      </a:r>
                      <a:endParaRPr lang="en-US" sz="20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spcAft>
                          <a:spcPts val="0"/>
                        </a:spcAft>
                        <a:tabLst>
                          <a:tab pos="1943100" algn="l"/>
                        </a:tabLst>
                      </a:pPr>
                      <a:r>
                        <a:rPr lang="id-ID" sz="2000" b="1" dirty="0">
                          <a:solidFill>
                            <a:schemeClr val="tx1"/>
                          </a:solidFill>
                          <a:latin typeface="+mj-lt"/>
                          <a:ea typeface="Times New Roman"/>
                          <a:cs typeface="Times New Roman"/>
                        </a:rPr>
                        <a:t>Metode </a:t>
                      </a:r>
                      <a:r>
                        <a:rPr lang="id-ID" sz="2000" b="1" dirty="0" smtClean="0">
                          <a:solidFill>
                            <a:schemeClr val="tx1"/>
                          </a:solidFill>
                          <a:latin typeface="+mj-lt"/>
                          <a:ea typeface="Times New Roman"/>
                          <a:cs typeface="Times New Roman"/>
                        </a:rPr>
                        <a:t>HP. </a:t>
                      </a:r>
                      <a:r>
                        <a:rPr lang="id-ID" sz="2000" b="1" dirty="0">
                          <a:solidFill>
                            <a:schemeClr val="tx1"/>
                          </a:solidFill>
                          <a:latin typeface="+mj-lt"/>
                          <a:ea typeface="Times New Roman"/>
                          <a:cs typeface="Times New Roman"/>
                        </a:rPr>
                        <a:t>Pesanan</a:t>
                      </a:r>
                      <a:endParaRPr lang="en-US" sz="20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c>
                  <a:txBody>
                    <a:bodyPr/>
                    <a:lstStyle/>
                    <a:p>
                      <a:pPr algn="ctr">
                        <a:spcAft>
                          <a:spcPts val="0"/>
                        </a:spcAft>
                        <a:tabLst>
                          <a:tab pos="1943100" algn="l"/>
                        </a:tabLst>
                      </a:pPr>
                      <a:r>
                        <a:rPr lang="id-ID" sz="2000" b="1" dirty="0">
                          <a:solidFill>
                            <a:schemeClr val="tx1"/>
                          </a:solidFill>
                          <a:latin typeface="+mj-lt"/>
                          <a:ea typeface="Times New Roman"/>
                          <a:cs typeface="Times New Roman"/>
                        </a:rPr>
                        <a:t>Metode </a:t>
                      </a:r>
                      <a:r>
                        <a:rPr lang="id-ID" sz="2000" b="1" dirty="0" smtClean="0">
                          <a:solidFill>
                            <a:schemeClr val="tx1"/>
                          </a:solidFill>
                          <a:latin typeface="+mj-lt"/>
                          <a:ea typeface="Times New Roman"/>
                          <a:cs typeface="Times New Roman"/>
                        </a:rPr>
                        <a:t>HP. </a:t>
                      </a:r>
                      <a:r>
                        <a:rPr lang="id-ID" sz="2000" b="1" dirty="0">
                          <a:solidFill>
                            <a:schemeClr val="tx1"/>
                          </a:solidFill>
                          <a:latin typeface="+mj-lt"/>
                          <a:ea typeface="Times New Roman"/>
                          <a:cs typeface="Times New Roman"/>
                        </a:rPr>
                        <a:t>Proses</a:t>
                      </a:r>
                      <a:endParaRPr lang="en-US" sz="20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0000"/>
                      </a:schemeClr>
                    </a:solidFill>
                  </a:tcPr>
                </a:tc>
              </a:tr>
              <a:tr h="516667">
                <a:tc>
                  <a:txBody>
                    <a:bodyPr/>
                    <a:lstStyle/>
                    <a:p>
                      <a:pPr>
                        <a:spcAft>
                          <a:spcPts val="0"/>
                        </a:spcAft>
                        <a:tabLst>
                          <a:tab pos="1943100" algn="l"/>
                        </a:tabLst>
                      </a:pPr>
                      <a:r>
                        <a:rPr lang="id-ID" sz="1600" dirty="0">
                          <a:solidFill>
                            <a:schemeClr val="tx1"/>
                          </a:solidFill>
                          <a:latin typeface="+mj-lt"/>
                          <a:ea typeface="Times New Roman"/>
                          <a:cs typeface="Times New Roman"/>
                        </a:rPr>
                        <a:t>Metode pembebanan biaya produksi ke produk</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endParaRPr lang="id-ID" sz="1600" dirty="0">
                        <a:solidFill>
                          <a:schemeClr val="tx1"/>
                        </a:solidFill>
                        <a:latin typeface="+mj-lt"/>
                        <a:ea typeface="Times New Roman"/>
                        <a:cs typeface="Times New Roman"/>
                      </a:endParaRPr>
                    </a:p>
                    <a:p>
                      <a:pPr>
                        <a:spcAft>
                          <a:spcPts val="0"/>
                        </a:spcAft>
                        <a:tabLst>
                          <a:tab pos="1943100" algn="l"/>
                        </a:tabLst>
                      </a:pPr>
                      <a:r>
                        <a:rPr lang="id-ID" sz="1600" dirty="0">
                          <a:solidFill>
                            <a:schemeClr val="tx1"/>
                          </a:solidFill>
                          <a:latin typeface="+mj-lt"/>
                          <a:ea typeface="Times New Roman"/>
                          <a:cs typeface="Times New Roman"/>
                        </a:rPr>
                        <a:t>Normal Costing</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endParaRPr lang="id-ID" sz="1600" dirty="0">
                        <a:solidFill>
                          <a:schemeClr val="tx1"/>
                        </a:solidFill>
                        <a:latin typeface="+mj-lt"/>
                        <a:ea typeface="Times New Roman"/>
                        <a:cs typeface="Times New Roman"/>
                      </a:endParaRPr>
                    </a:p>
                    <a:p>
                      <a:pPr>
                        <a:spcAft>
                          <a:spcPts val="0"/>
                        </a:spcAft>
                        <a:tabLst>
                          <a:tab pos="1943100" algn="l"/>
                        </a:tabLst>
                      </a:pPr>
                      <a:r>
                        <a:rPr lang="id-ID" sz="1600" dirty="0">
                          <a:solidFill>
                            <a:schemeClr val="tx1"/>
                          </a:solidFill>
                          <a:latin typeface="+mj-lt"/>
                          <a:ea typeface="Times New Roman"/>
                          <a:cs typeface="Times New Roman"/>
                        </a:rPr>
                        <a:t>Actual Costing</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44445">
                <a:tc>
                  <a:txBody>
                    <a:bodyPr/>
                    <a:lstStyle/>
                    <a:p>
                      <a:pPr>
                        <a:spcAft>
                          <a:spcPts val="0"/>
                        </a:spcAft>
                        <a:tabLst>
                          <a:tab pos="1943100" algn="l"/>
                        </a:tabLst>
                      </a:pPr>
                      <a:r>
                        <a:rPr lang="id-ID" sz="1600" dirty="0">
                          <a:solidFill>
                            <a:schemeClr val="tx1"/>
                          </a:solidFill>
                          <a:latin typeface="+mj-lt"/>
                          <a:ea typeface="Times New Roman"/>
                          <a:cs typeface="Times New Roman"/>
                        </a:rPr>
                        <a:t>Waktu Perhitungan harga pokok</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Setelah produk selesai dikerjakan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Pada akhir periode akuntansi</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688890">
                <a:tc>
                  <a:txBody>
                    <a:bodyPr/>
                    <a:lstStyle/>
                    <a:p>
                      <a:pPr>
                        <a:spcAft>
                          <a:spcPts val="0"/>
                        </a:spcAft>
                        <a:tabLst>
                          <a:tab pos="1943100" algn="l"/>
                        </a:tabLst>
                      </a:pPr>
                      <a:r>
                        <a:rPr lang="id-ID" sz="1600" dirty="0">
                          <a:solidFill>
                            <a:schemeClr val="tx1"/>
                          </a:solidFill>
                          <a:latin typeface="+mj-lt"/>
                          <a:ea typeface="Times New Roman"/>
                          <a:cs typeface="Times New Roman"/>
                        </a:rPr>
                        <a:t>Aplikasi</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Pada perusahaan yang menghasilkan produk bersifat heterogen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Pada perusahaan yang menghasilkan produk bersifat homogen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1722224">
                <a:tc>
                  <a:txBody>
                    <a:bodyPr/>
                    <a:lstStyle/>
                    <a:p>
                      <a:pPr>
                        <a:spcAft>
                          <a:spcPts val="0"/>
                        </a:spcAft>
                        <a:tabLst>
                          <a:tab pos="1943100" algn="l"/>
                        </a:tabLst>
                      </a:pPr>
                      <a:r>
                        <a:rPr lang="id-ID" sz="1600" dirty="0">
                          <a:solidFill>
                            <a:schemeClr val="tx1"/>
                          </a:solidFill>
                          <a:latin typeface="+mj-lt"/>
                          <a:ea typeface="Times New Roman"/>
                          <a:cs typeface="Times New Roman"/>
                        </a:rPr>
                        <a:t>Contoh perusahaan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Pembuat perabot, percetakan, kantor akuntan publik, kantor pengacara, kantor notaris, hotel (untuk perhitungan biaya tamu hotel), dan rumah sakit (perhitungan biaya pasien)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Semen, Air Mineral, Soft Drink, Konveksi dan Furniture, penerbangan, hotel (untuk perhitungan biaya kamar), dan rumah sakit (untuk perhitungan biaya ruang inap) </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344445">
                <a:tc>
                  <a:txBody>
                    <a:bodyPr/>
                    <a:lstStyle/>
                    <a:p>
                      <a:pPr>
                        <a:spcAft>
                          <a:spcPts val="0"/>
                        </a:spcAft>
                        <a:tabLst>
                          <a:tab pos="1943100" algn="l"/>
                        </a:tabLst>
                      </a:pPr>
                      <a:r>
                        <a:rPr lang="id-ID" sz="1600" dirty="0">
                          <a:solidFill>
                            <a:schemeClr val="tx1"/>
                          </a:solidFill>
                          <a:latin typeface="+mj-lt"/>
                          <a:ea typeface="Times New Roman"/>
                          <a:cs typeface="Times New Roman"/>
                        </a:rPr>
                        <a:t>Objek perhitungan harga pokok</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a:solidFill>
                            <a:schemeClr val="tx1"/>
                          </a:solidFill>
                          <a:latin typeface="+mj-lt"/>
                          <a:ea typeface="Times New Roman"/>
                          <a:cs typeface="Times New Roman"/>
                        </a:rPr>
                        <a:t>Untuk setiap pesanan</a:t>
                      </a:r>
                      <a:endParaRPr lang="en-US" sz="160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Untuk setiap proses</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r h="516667">
                <a:tc>
                  <a:txBody>
                    <a:bodyPr/>
                    <a:lstStyle/>
                    <a:p>
                      <a:pPr>
                        <a:spcAft>
                          <a:spcPts val="0"/>
                        </a:spcAft>
                        <a:tabLst>
                          <a:tab pos="1943100" algn="l"/>
                        </a:tabLst>
                      </a:pPr>
                      <a:r>
                        <a:rPr lang="id-ID" sz="1600" dirty="0">
                          <a:solidFill>
                            <a:schemeClr val="tx1"/>
                          </a:solidFill>
                          <a:latin typeface="+mj-lt"/>
                          <a:ea typeface="Times New Roman"/>
                          <a:cs typeface="Times New Roman"/>
                        </a:rPr>
                        <a:t>Media pengumpulan biaya produksi</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Kartu Harga Pokok Pesanan</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spcAft>
                          <a:spcPts val="0"/>
                        </a:spcAft>
                        <a:tabLst>
                          <a:tab pos="1943100" algn="l"/>
                        </a:tabLst>
                      </a:pPr>
                      <a:r>
                        <a:rPr lang="id-ID" sz="1600" dirty="0">
                          <a:solidFill>
                            <a:schemeClr val="tx1"/>
                          </a:solidFill>
                          <a:latin typeface="+mj-lt"/>
                          <a:ea typeface="Times New Roman"/>
                          <a:cs typeface="Times New Roman"/>
                        </a:rPr>
                        <a:t>Laporan Harga Pokok Produksi</a:t>
                      </a:r>
                      <a:endParaRPr lang="en-US" sz="1600" dirty="0">
                        <a:solidFill>
                          <a:schemeClr val="tx1"/>
                        </a:solidFill>
                        <a:latin typeface="+mj-lt"/>
                        <a:ea typeface="Times New Roman"/>
                        <a:cs typeface="Times New Roman"/>
                      </a:endParaRPr>
                    </a:p>
                  </a:txBody>
                  <a:tcPr marL="50659" marR="5065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r>
            </a:tbl>
          </a:graphicData>
        </a:graphic>
      </p:graphicFrame>
      <p:sp>
        <p:nvSpPr>
          <p:cNvPr id="17445" name="Text Box 1"/>
          <p:cNvSpPr txBox="1">
            <a:spLocks noChangeArrowheads="1"/>
          </p:cNvSpPr>
          <p:nvPr/>
        </p:nvSpPr>
        <p:spPr bwMode="auto">
          <a:xfrm>
            <a:off x="-1554163" y="268288"/>
            <a:ext cx="1371600" cy="927100"/>
          </a:xfrm>
          <a:prstGeom prst="rect">
            <a:avLst/>
          </a:prstGeom>
          <a:solidFill>
            <a:srgbClr val="FFFFFF"/>
          </a:solidFill>
          <a:ln w="9525">
            <a:noFill/>
            <a:miter lim="800000"/>
            <a:headEnd/>
            <a:tailEnd/>
          </a:ln>
        </p:spPr>
        <p:txBody>
          <a:bodyPr/>
          <a:lstStyle/>
          <a:p>
            <a:pPr eaLnBrk="0" hangingPunct="0"/>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Pt-Template_S4-1">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PPt-Template_S4-1</Template>
  <TotalTime>459</TotalTime>
  <Words>2874</Words>
  <Application>Microsoft Office PowerPoint</Application>
  <PresentationFormat>On-screen Show (4:3)</PresentationFormat>
  <Paragraphs>1053</Paragraphs>
  <Slides>62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62</vt:i4>
      </vt:variant>
    </vt:vector>
  </HeadingPairs>
  <TitlesOfParts>
    <vt:vector size="71" baseType="lpstr">
      <vt:lpstr>Arial</vt:lpstr>
      <vt:lpstr>Calibri</vt:lpstr>
      <vt:lpstr>Myriad Pro</vt:lpstr>
      <vt:lpstr>Myriad Pro Light</vt:lpstr>
      <vt:lpstr>Times New Roman</vt:lpstr>
      <vt:lpstr>Tw Cen MT</vt:lpstr>
      <vt:lpstr>Wingdings</vt:lpstr>
      <vt:lpstr>Wingdings 2</vt:lpstr>
      <vt:lpstr>PPt-Template_S4-1</vt:lpstr>
      <vt:lpstr>PERHITUNGAN HARGA POKOK PESANAN</vt:lpstr>
      <vt:lpstr>Tujuan Pembelajaran</vt:lpstr>
      <vt:lpstr>Tujuan 1:  Metode Pengumpulan Biaya Produksi</vt:lpstr>
      <vt:lpstr>PowerPoint Presentation</vt:lpstr>
      <vt:lpstr>PowerPoint Presentation</vt:lpstr>
      <vt:lpstr>PT Minang Pesona Perabot     No.         : 050 Jl. Gajah Mada No. 100 Padang     Produk    : Kursi Kuliah                 KARTU HARGA POKOK PESANAN                 Dipesan : 10 Juni 2016 Pelanggan: FE UA                       Selesai  : 25 Juni 2016 Alamat     : Limau Manis     Kuantitas : 100 unit                                                                                                                                                                                                                          (jumlah dalam ribuah rupiah)</vt:lpstr>
      <vt:lpstr>PowerPoint Presentation</vt:lpstr>
      <vt:lpstr>Metode Perhitungan Harga Pokok Proses</vt:lpstr>
      <vt:lpstr>Tabel 7-1: Perbedaan perhitungan harga pokok pesanan dengan perhitungan harga pokok proses </vt:lpstr>
      <vt:lpstr>Metode Perhitungan Harga Pokok Hibrid </vt:lpstr>
      <vt:lpstr>PowerPoint Presentation</vt:lpstr>
      <vt:lpstr>Backflush Costing</vt:lpstr>
      <vt:lpstr>PowerPoint Presentation</vt:lpstr>
      <vt:lpstr>Tujuan 5: Laporan Profitabilitas Pesanan</vt:lpstr>
      <vt:lpstr>PowerPoint Presentation</vt:lpstr>
      <vt:lpstr>Tujuan 3: Akuntansi Untuk Perhitungan                     Harga Pokok Pesanan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PT Minang Pesona Perabot     No.         : 505 Jl. Gajah Mada No. 100 Padang    Produk : Kursi Tamu        KARTU HARGA POKOK PESANAN     Tgl. Dipesan:  Pelanggan: ___________     Tgl. Selesai  :  Alamat     :       Kuantitas     : 500 unit  Harga jual per unit  : Rp 150.000</vt:lpstr>
      <vt:lpstr>PowerPoint Presentation</vt:lpstr>
      <vt:lpstr>PowerPoint Presentation</vt:lpstr>
      <vt:lpstr>Tujuan 4: Arus Biaya Produksi</vt:lpstr>
      <vt:lpstr>Tujuan 6: Produk Diolah Melalui Lebih Satu                 Departemen Produksi</vt:lpstr>
      <vt:lpstr>PowerPoint Presentation</vt:lpstr>
      <vt:lpstr>Gambar 7.9 Kartu Harga Pokok  Pesanan  Untuk Produk Diolah                        Lebih Dari 1 Departemen</vt:lpstr>
      <vt:lpstr>Contoh 2 – PT Tas Yogya Eksklusif</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Exercise 1</vt:lpstr>
      <vt:lpstr>PowerPoint Presentation</vt:lpstr>
      <vt:lpstr>Exercise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Lenovo</cp:lastModifiedBy>
  <cp:revision>14</cp:revision>
  <dcterms:created xsi:type="dcterms:W3CDTF">2016-10-14T16:57:49Z</dcterms:created>
  <dcterms:modified xsi:type="dcterms:W3CDTF">2018-11-06T00:19:23Z</dcterms:modified>
</cp:coreProperties>
</file>