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398" r:id="rId3"/>
    <p:sldId id="399" r:id="rId4"/>
    <p:sldId id="400" r:id="rId5"/>
    <p:sldId id="394" r:id="rId6"/>
    <p:sldId id="286" r:id="rId7"/>
    <p:sldId id="300" r:id="rId8"/>
    <p:sldId id="383" r:id="rId9"/>
    <p:sldId id="397" r:id="rId10"/>
    <p:sldId id="385" r:id="rId11"/>
    <p:sldId id="402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403" r:id="rId20"/>
    <p:sldId id="395" r:id="rId21"/>
    <p:sldId id="396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  <p:sldId id="371" r:id="rId55"/>
    <p:sldId id="372" r:id="rId56"/>
    <p:sldId id="373" r:id="rId57"/>
    <p:sldId id="374" r:id="rId58"/>
    <p:sldId id="375" r:id="rId59"/>
    <p:sldId id="376" r:id="rId60"/>
    <p:sldId id="377" r:id="rId61"/>
    <p:sldId id="378" r:id="rId62"/>
    <p:sldId id="379" r:id="rId63"/>
    <p:sldId id="380" r:id="rId64"/>
    <p:sldId id="381" r:id="rId65"/>
    <p:sldId id="382" r:id="rId66"/>
    <p:sldId id="384" r:id="rId6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1029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2C06E-3764-374C-B880-19DD243E24D5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623089-9EAE-9C41-B61B-FEAFF4CA4876}">
      <dgm:prSet phldrT="[Text]"/>
      <dgm:spPr/>
      <dgm:t>
        <a:bodyPr/>
        <a:lstStyle/>
        <a:p>
          <a:r>
            <a:rPr lang="en-US" altLang="en-US" b="1" dirty="0" err="1"/>
            <a:t>Penjualan</a:t>
          </a:r>
          <a:r>
            <a:rPr lang="en-US" altLang="en-US" b="1" dirty="0"/>
            <a:t> </a:t>
          </a:r>
          <a:r>
            <a:rPr lang="en-US" altLang="en-US" b="1" dirty="0" err="1"/>
            <a:t>tunai</a:t>
          </a:r>
          <a:r>
            <a:rPr lang="en-US" altLang="en-US" b="1" dirty="0"/>
            <a:t> </a:t>
          </a:r>
          <a:r>
            <a:rPr lang="en-US" altLang="en-US" b="1" dirty="0">
              <a:sym typeface="Wingdings" pitchFamily="2" charset="2"/>
            </a:rPr>
            <a:t> D: </a:t>
          </a:r>
          <a:r>
            <a:rPr lang="en-US" altLang="en-US" b="1" dirty="0" err="1">
              <a:sym typeface="Wingdings" pitchFamily="2" charset="2"/>
            </a:rPr>
            <a:t>Kas</a:t>
          </a:r>
          <a:r>
            <a:rPr lang="en-US" altLang="en-US" b="1" dirty="0">
              <a:sym typeface="Wingdings" pitchFamily="2" charset="2"/>
            </a:rPr>
            <a:t>/K: </a:t>
          </a:r>
          <a:r>
            <a:rPr lang="en-US" altLang="en-US" b="1" dirty="0" err="1">
              <a:sym typeface="Wingdings" pitchFamily="2" charset="2"/>
            </a:rPr>
            <a:t>Penjualan</a:t>
          </a:r>
          <a:endParaRPr lang="en-US" dirty="0"/>
        </a:p>
      </dgm:t>
    </dgm:pt>
    <dgm:pt modelId="{584D914D-0924-7C4C-BDFC-A2B605176E0F}" type="parTrans" cxnId="{F98B94A4-B9AB-5E4E-A2E9-7389DB2F6D8F}">
      <dgm:prSet/>
      <dgm:spPr/>
      <dgm:t>
        <a:bodyPr/>
        <a:lstStyle/>
        <a:p>
          <a:endParaRPr lang="en-US"/>
        </a:p>
      </dgm:t>
    </dgm:pt>
    <dgm:pt modelId="{47D6A95C-A524-C646-864C-DCECE94BA64C}" type="sibTrans" cxnId="{F98B94A4-B9AB-5E4E-A2E9-7389DB2F6D8F}">
      <dgm:prSet/>
      <dgm:spPr/>
      <dgm:t>
        <a:bodyPr/>
        <a:lstStyle/>
        <a:p>
          <a:endParaRPr lang="en-US"/>
        </a:p>
      </dgm:t>
    </dgm:pt>
    <dgm:pt modelId="{6E710104-3CAA-7F49-9A9D-A36C976B2EA4}">
      <dgm:prSet/>
      <dgm:spPr/>
      <dgm:t>
        <a:bodyPr/>
        <a:lstStyle/>
        <a:p>
          <a:r>
            <a:rPr lang="en-US" altLang="en-US" b="1">
              <a:sym typeface="Wingdings" pitchFamily="2" charset="2"/>
            </a:rPr>
            <a:t>Penjualan kredit  D: Piutang Dagang/K: Penjualan</a:t>
          </a:r>
          <a:endParaRPr lang="en-US" altLang="en-US" b="1" dirty="0">
            <a:sym typeface="Wingdings" pitchFamily="2" charset="2"/>
          </a:endParaRPr>
        </a:p>
      </dgm:t>
    </dgm:pt>
    <dgm:pt modelId="{249AD58C-7ECA-614F-9A07-B4DF783221EE}" type="parTrans" cxnId="{970B2EFB-6162-6C49-B0CE-A4BF4F5FE5DD}">
      <dgm:prSet/>
      <dgm:spPr/>
      <dgm:t>
        <a:bodyPr/>
        <a:lstStyle/>
        <a:p>
          <a:endParaRPr lang="en-US"/>
        </a:p>
      </dgm:t>
    </dgm:pt>
    <dgm:pt modelId="{3328FF96-4F4D-934F-993A-287F75EBE89D}" type="sibTrans" cxnId="{970B2EFB-6162-6C49-B0CE-A4BF4F5FE5DD}">
      <dgm:prSet/>
      <dgm:spPr/>
      <dgm:t>
        <a:bodyPr/>
        <a:lstStyle/>
        <a:p>
          <a:endParaRPr lang="en-US"/>
        </a:p>
      </dgm:t>
    </dgm:pt>
    <dgm:pt modelId="{229702F1-F28A-AE49-8354-FAF180BB09C7}">
      <dgm:prSet/>
      <dgm:spPr/>
      <dgm:t>
        <a:bodyPr/>
        <a:lstStyle/>
        <a:p>
          <a:r>
            <a:rPr lang="en-US" altLang="en-US" b="1">
              <a:sym typeface="Wingdings" pitchFamily="2" charset="2"/>
            </a:rPr>
            <a:t>Pelunasan Piutang  D: Kas/K: Piutang Dagang</a:t>
          </a:r>
          <a:endParaRPr lang="en-US" altLang="en-US" b="1" dirty="0">
            <a:sym typeface="Wingdings" pitchFamily="2" charset="2"/>
          </a:endParaRPr>
        </a:p>
      </dgm:t>
    </dgm:pt>
    <dgm:pt modelId="{DA220B5C-50F0-ED47-9389-A4D448C6718B}" type="parTrans" cxnId="{B5541B33-8561-2544-AFEF-ED0870C6D128}">
      <dgm:prSet/>
      <dgm:spPr/>
      <dgm:t>
        <a:bodyPr/>
        <a:lstStyle/>
        <a:p>
          <a:endParaRPr lang="en-US"/>
        </a:p>
      </dgm:t>
    </dgm:pt>
    <dgm:pt modelId="{21200B0A-8ABB-9C44-93F2-743D6589FB7D}" type="sibTrans" cxnId="{B5541B33-8561-2544-AFEF-ED0870C6D128}">
      <dgm:prSet/>
      <dgm:spPr/>
      <dgm:t>
        <a:bodyPr/>
        <a:lstStyle/>
        <a:p>
          <a:endParaRPr lang="en-US"/>
        </a:p>
      </dgm:t>
    </dgm:pt>
    <dgm:pt modelId="{39BA07C1-60B8-CF42-8192-E95D3D43EE3E}">
      <dgm:prSet/>
      <dgm:spPr/>
      <dgm:t>
        <a:bodyPr/>
        <a:lstStyle/>
        <a:p>
          <a:r>
            <a:rPr lang="en-US" altLang="en-US" b="1">
              <a:sym typeface="Wingdings" pitchFamily="2" charset="2"/>
            </a:rPr>
            <a:t>Potongan Tunai  D: Potongan Tunai/K: Piutang Dagang</a:t>
          </a:r>
          <a:endParaRPr lang="en-US" altLang="en-US" b="1" dirty="0">
            <a:sym typeface="Wingdings" pitchFamily="2" charset="2"/>
          </a:endParaRPr>
        </a:p>
      </dgm:t>
    </dgm:pt>
    <dgm:pt modelId="{DE4D2A2D-A1D4-B54B-AA26-CACE88EC9C14}" type="parTrans" cxnId="{F5211988-ADDD-EE4F-B2C8-E6EA2A3C1157}">
      <dgm:prSet/>
      <dgm:spPr/>
      <dgm:t>
        <a:bodyPr/>
        <a:lstStyle/>
        <a:p>
          <a:endParaRPr lang="en-US"/>
        </a:p>
      </dgm:t>
    </dgm:pt>
    <dgm:pt modelId="{639830C8-1DEE-4247-853A-2E70BBC4083E}" type="sibTrans" cxnId="{F5211988-ADDD-EE4F-B2C8-E6EA2A3C1157}">
      <dgm:prSet/>
      <dgm:spPr/>
      <dgm:t>
        <a:bodyPr/>
        <a:lstStyle/>
        <a:p>
          <a:endParaRPr lang="en-US"/>
        </a:p>
      </dgm:t>
    </dgm:pt>
    <dgm:pt modelId="{9EB44D4B-04C1-BE47-B55F-F28DF6ADD08F}">
      <dgm:prSet/>
      <dgm:spPr/>
      <dgm:t>
        <a:bodyPr/>
        <a:lstStyle/>
        <a:p>
          <a:r>
            <a:rPr lang="en-US" altLang="en-US" b="1">
              <a:sym typeface="Wingdings" pitchFamily="2" charset="2"/>
            </a:rPr>
            <a:t>Retur Penjualan  D: Retur Penjualan/K: Piutang Dagang</a:t>
          </a:r>
          <a:endParaRPr lang="en-US" altLang="en-US" b="1" dirty="0">
            <a:sym typeface="Wingdings" pitchFamily="2" charset="2"/>
          </a:endParaRPr>
        </a:p>
      </dgm:t>
    </dgm:pt>
    <dgm:pt modelId="{963C312B-1BAF-A342-B34D-EA0D97882E6C}" type="parTrans" cxnId="{65EAC85E-69A2-4B47-B881-D3317DBA4E49}">
      <dgm:prSet/>
      <dgm:spPr/>
      <dgm:t>
        <a:bodyPr/>
        <a:lstStyle/>
        <a:p>
          <a:endParaRPr lang="en-US"/>
        </a:p>
      </dgm:t>
    </dgm:pt>
    <dgm:pt modelId="{6EFAAE80-A851-E748-8AC3-7A6F04D3437E}" type="sibTrans" cxnId="{65EAC85E-69A2-4B47-B881-D3317DBA4E49}">
      <dgm:prSet/>
      <dgm:spPr/>
      <dgm:t>
        <a:bodyPr/>
        <a:lstStyle/>
        <a:p>
          <a:endParaRPr lang="en-US"/>
        </a:p>
      </dgm:t>
    </dgm:pt>
    <dgm:pt modelId="{E8865B6C-B9E8-F640-9100-7E6CA9B1B254}">
      <dgm:prSet/>
      <dgm:spPr/>
      <dgm:t>
        <a:bodyPr/>
        <a:lstStyle/>
        <a:p>
          <a:r>
            <a:rPr lang="en-US" altLang="en-US" b="1">
              <a:sym typeface="Wingdings" pitchFamily="2" charset="2"/>
            </a:rPr>
            <a:t>Kerugian Piutang  D: Kerugian Piutang/K: Cad. Kerugian Piutang</a:t>
          </a:r>
          <a:endParaRPr lang="en-US" altLang="en-US" b="1" dirty="0">
            <a:sym typeface="Wingdings" pitchFamily="2" charset="2"/>
          </a:endParaRPr>
        </a:p>
      </dgm:t>
    </dgm:pt>
    <dgm:pt modelId="{2DB9474A-2379-8648-9B0E-38EF20337AF2}" type="parTrans" cxnId="{8B9A0049-4020-B04A-AA3F-6FFD23C2ADBE}">
      <dgm:prSet/>
      <dgm:spPr/>
      <dgm:t>
        <a:bodyPr/>
        <a:lstStyle/>
        <a:p>
          <a:endParaRPr lang="en-US"/>
        </a:p>
      </dgm:t>
    </dgm:pt>
    <dgm:pt modelId="{018C6DF1-0B7E-1447-9DC7-EB2F4EEA4322}" type="sibTrans" cxnId="{8B9A0049-4020-B04A-AA3F-6FFD23C2ADBE}">
      <dgm:prSet/>
      <dgm:spPr/>
      <dgm:t>
        <a:bodyPr/>
        <a:lstStyle/>
        <a:p>
          <a:endParaRPr lang="en-US"/>
        </a:p>
      </dgm:t>
    </dgm:pt>
    <dgm:pt modelId="{64D5F7F5-169D-3F40-AFD4-381F06E02473}">
      <dgm:prSet/>
      <dgm:spPr/>
      <dgm:t>
        <a:bodyPr/>
        <a:lstStyle/>
        <a:p>
          <a:r>
            <a:rPr lang="en-US" altLang="en-US" b="1">
              <a:sym typeface="Wingdings" pitchFamily="2" charset="2"/>
            </a:rPr>
            <a:t>Penghapusan Piutang  D: Cad. Kerugian Piutang/K: Piutang Dagang</a:t>
          </a:r>
          <a:endParaRPr lang="en-US" altLang="en-US" b="1" dirty="0"/>
        </a:p>
      </dgm:t>
    </dgm:pt>
    <dgm:pt modelId="{E701C68E-6B5D-954D-A2BA-0A94102D7B92}" type="parTrans" cxnId="{37742812-4DB7-F84F-BADC-D5A225047F59}">
      <dgm:prSet/>
      <dgm:spPr/>
      <dgm:t>
        <a:bodyPr/>
        <a:lstStyle/>
        <a:p>
          <a:endParaRPr lang="en-US"/>
        </a:p>
      </dgm:t>
    </dgm:pt>
    <dgm:pt modelId="{DD8FE1EC-6FEB-6F46-B22B-B0B3512EE25A}" type="sibTrans" cxnId="{37742812-4DB7-F84F-BADC-D5A225047F59}">
      <dgm:prSet/>
      <dgm:spPr/>
      <dgm:t>
        <a:bodyPr/>
        <a:lstStyle/>
        <a:p>
          <a:endParaRPr lang="en-US"/>
        </a:p>
      </dgm:t>
    </dgm:pt>
    <dgm:pt modelId="{6853055C-7CD9-D34E-B920-41AF23989AD8}" type="pres">
      <dgm:prSet presAssocID="{A222C06E-3764-374C-B880-19DD243E24D5}" presName="Name0" presStyleCnt="0">
        <dgm:presLayoutVars>
          <dgm:chMax val="7"/>
          <dgm:chPref val="7"/>
          <dgm:dir/>
        </dgm:presLayoutVars>
      </dgm:prSet>
      <dgm:spPr/>
    </dgm:pt>
    <dgm:pt modelId="{3E5F3C12-FDAC-B144-ACE6-1C9124A5C7F7}" type="pres">
      <dgm:prSet presAssocID="{A222C06E-3764-374C-B880-19DD243E24D5}" presName="Name1" presStyleCnt="0"/>
      <dgm:spPr/>
    </dgm:pt>
    <dgm:pt modelId="{A45DBE39-C0FD-1E42-8C94-A879E151BD21}" type="pres">
      <dgm:prSet presAssocID="{A222C06E-3764-374C-B880-19DD243E24D5}" presName="cycle" presStyleCnt="0"/>
      <dgm:spPr/>
    </dgm:pt>
    <dgm:pt modelId="{3C288423-E1BC-B74D-B1FF-4B7DE87A5614}" type="pres">
      <dgm:prSet presAssocID="{A222C06E-3764-374C-B880-19DD243E24D5}" presName="srcNode" presStyleLbl="node1" presStyleIdx="0" presStyleCnt="7"/>
      <dgm:spPr/>
    </dgm:pt>
    <dgm:pt modelId="{9145EB52-62A2-0742-BE17-A6C03ABB696A}" type="pres">
      <dgm:prSet presAssocID="{A222C06E-3764-374C-B880-19DD243E24D5}" presName="conn" presStyleLbl="parChTrans1D2" presStyleIdx="0" presStyleCnt="1"/>
      <dgm:spPr/>
    </dgm:pt>
    <dgm:pt modelId="{DFBC460A-2023-2E4B-93DF-02F5E5500FDD}" type="pres">
      <dgm:prSet presAssocID="{A222C06E-3764-374C-B880-19DD243E24D5}" presName="extraNode" presStyleLbl="node1" presStyleIdx="0" presStyleCnt="7"/>
      <dgm:spPr/>
    </dgm:pt>
    <dgm:pt modelId="{FC8E5090-2A61-4443-B59A-010339F7A759}" type="pres">
      <dgm:prSet presAssocID="{A222C06E-3764-374C-B880-19DD243E24D5}" presName="dstNode" presStyleLbl="node1" presStyleIdx="0" presStyleCnt="7"/>
      <dgm:spPr/>
    </dgm:pt>
    <dgm:pt modelId="{8D688E74-E377-1240-902E-6D43F877D796}" type="pres">
      <dgm:prSet presAssocID="{98623089-9EAE-9C41-B61B-FEAFF4CA4876}" presName="text_1" presStyleLbl="node1" presStyleIdx="0" presStyleCnt="7">
        <dgm:presLayoutVars>
          <dgm:bulletEnabled val="1"/>
        </dgm:presLayoutVars>
      </dgm:prSet>
      <dgm:spPr/>
    </dgm:pt>
    <dgm:pt modelId="{7929BC22-9F5F-464F-9391-88B1F637B1C9}" type="pres">
      <dgm:prSet presAssocID="{98623089-9EAE-9C41-B61B-FEAFF4CA4876}" presName="accent_1" presStyleCnt="0"/>
      <dgm:spPr/>
    </dgm:pt>
    <dgm:pt modelId="{079FD4DB-77D2-5644-B059-8C769E913D03}" type="pres">
      <dgm:prSet presAssocID="{98623089-9EAE-9C41-B61B-FEAFF4CA4876}" presName="accentRepeatNode" presStyleLbl="solidFgAcc1" presStyleIdx="0" presStyleCnt="7"/>
      <dgm:spPr/>
    </dgm:pt>
    <dgm:pt modelId="{2BD3D457-0736-7443-A64B-1331B4D151D0}" type="pres">
      <dgm:prSet presAssocID="{6E710104-3CAA-7F49-9A9D-A36C976B2EA4}" presName="text_2" presStyleLbl="node1" presStyleIdx="1" presStyleCnt="7">
        <dgm:presLayoutVars>
          <dgm:bulletEnabled val="1"/>
        </dgm:presLayoutVars>
      </dgm:prSet>
      <dgm:spPr/>
    </dgm:pt>
    <dgm:pt modelId="{842BE372-8AB6-F44C-947B-3B9EF41E0F4C}" type="pres">
      <dgm:prSet presAssocID="{6E710104-3CAA-7F49-9A9D-A36C976B2EA4}" presName="accent_2" presStyleCnt="0"/>
      <dgm:spPr/>
    </dgm:pt>
    <dgm:pt modelId="{421CBEB3-A806-7B46-BDF2-F3EB025154B0}" type="pres">
      <dgm:prSet presAssocID="{6E710104-3CAA-7F49-9A9D-A36C976B2EA4}" presName="accentRepeatNode" presStyleLbl="solidFgAcc1" presStyleIdx="1" presStyleCnt="7"/>
      <dgm:spPr/>
    </dgm:pt>
    <dgm:pt modelId="{4A5147B3-4A0F-9E41-99E3-31763D53A7EB}" type="pres">
      <dgm:prSet presAssocID="{229702F1-F28A-AE49-8354-FAF180BB09C7}" presName="text_3" presStyleLbl="node1" presStyleIdx="2" presStyleCnt="7">
        <dgm:presLayoutVars>
          <dgm:bulletEnabled val="1"/>
        </dgm:presLayoutVars>
      </dgm:prSet>
      <dgm:spPr/>
    </dgm:pt>
    <dgm:pt modelId="{B15061BF-8768-E94E-827B-8E3D1ABDEB94}" type="pres">
      <dgm:prSet presAssocID="{229702F1-F28A-AE49-8354-FAF180BB09C7}" presName="accent_3" presStyleCnt="0"/>
      <dgm:spPr/>
    </dgm:pt>
    <dgm:pt modelId="{E4DA53B1-E8AC-4A48-B1CC-2FDFE3631254}" type="pres">
      <dgm:prSet presAssocID="{229702F1-F28A-AE49-8354-FAF180BB09C7}" presName="accentRepeatNode" presStyleLbl="solidFgAcc1" presStyleIdx="2" presStyleCnt="7"/>
      <dgm:spPr/>
    </dgm:pt>
    <dgm:pt modelId="{818E6F4B-0375-1A47-B3C1-96D32B0DCE80}" type="pres">
      <dgm:prSet presAssocID="{39BA07C1-60B8-CF42-8192-E95D3D43EE3E}" presName="text_4" presStyleLbl="node1" presStyleIdx="3" presStyleCnt="7">
        <dgm:presLayoutVars>
          <dgm:bulletEnabled val="1"/>
        </dgm:presLayoutVars>
      </dgm:prSet>
      <dgm:spPr/>
    </dgm:pt>
    <dgm:pt modelId="{45D4FF7C-C754-EE43-AC03-7509131B4D6C}" type="pres">
      <dgm:prSet presAssocID="{39BA07C1-60B8-CF42-8192-E95D3D43EE3E}" presName="accent_4" presStyleCnt="0"/>
      <dgm:spPr/>
    </dgm:pt>
    <dgm:pt modelId="{37978F28-E851-4444-ACA0-B51B2764EEA2}" type="pres">
      <dgm:prSet presAssocID="{39BA07C1-60B8-CF42-8192-E95D3D43EE3E}" presName="accentRepeatNode" presStyleLbl="solidFgAcc1" presStyleIdx="3" presStyleCnt="7"/>
      <dgm:spPr/>
    </dgm:pt>
    <dgm:pt modelId="{EF6BC1F4-2480-7348-80A9-F485B2B442C7}" type="pres">
      <dgm:prSet presAssocID="{9EB44D4B-04C1-BE47-B55F-F28DF6ADD08F}" presName="text_5" presStyleLbl="node1" presStyleIdx="4" presStyleCnt="7">
        <dgm:presLayoutVars>
          <dgm:bulletEnabled val="1"/>
        </dgm:presLayoutVars>
      </dgm:prSet>
      <dgm:spPr/>
    </dgm:pt>
    <dgm:pt modelId="{BA1371CF-9B5E-AA4E-8355-44162E48C7EA}" type="pres">
      <dgm:prSet presAssocID="{9EB44D4B-04C1-BE47-B55F-F28DF6ADD08F}" presName="accent_5" presStyleCnt="0"/>
      <dgm:spPr/>
    </dgm:pt>
    <dgm:pt modelId="{201B4946-E00B-E24D-8AB5-478A10C6AF80}" type="pres">
      <dgm:prSet presAssocID="{9EB44D4B-04C1-BE47-B55F-F28DF6ADD08F}" presName="accentRepeatNode" presStyleLbl="solidFgAcc1" presStyleIdx="4" presStyleCnt="7"/>
      <dgm:spPr/>
    </dgm:pt>
    <dgm:pt modelId="{2009EF7B-2427-7147-9048-53802513B4F2}" type="pres">
      <dgm:prSet presAssocID="{E8865B6C-B9E8-F640-9100-7E6CA9B1B254}" presName="text_6" presStyleLbl="node1" presStyleIdx="5" presStyleCnt="7">
        <dgm:presLayoutVars>
          <dgm:bulletEnabled val="1"/>
        </dgm:presLayoutVars>
      </dgm:prSet>
      <dgm:spPr/>
    </dgm:pt>
    <dgm:pt modelId="{664D4E31-2022-9B46-B44B-701C9359AE54}" type="pres">
      <dgm:prSet presAssocID="{E8865B6C-B9E8-F640-9100-7E6CA9B1B254}" presName="accent_6" presStyleCnt="0"/>
      <dgm:spPr/>
    </dgm:pt>
    <dgm:pt modelId="{272439CD-F041-964D-BBFB-667D9A948150}" type="pres">
      <dgm:prSet presAssocID="{E8865B6C-B9E8-F640-9100-7E6CA9B1B254}" presName="accentRepeatNode" presStyleLbl="solidFgAcc1" presStyleIdx="5" presStyleCnt="7"/>
      <dgm:spPr/>
    </dgm:pt>
    <dgm:pt modelId="{234DF9F5-ADCD-4741-81E4-011F18A583EC}" type="pres">
      <dgm:prSet presAssocID="{64D5F7F5-169D-3F40-AFD4-381F06E02473}" presName="text_7" presStyleLbl="node1" presStyleIdx="6" presStyleCnt="7">
        <dgm:presLayoutVars>
          <dgm:bulletEnabled val="1"/>
        </dgm:presLayoutVars>
      </dgm:prSet>
      <dgm:spPr/>
    </dgm:pt>
    <dgm:pt modelId="{A36F4B61-B3AD-ED44-B71C-D5254DBA7F03}" type="pres">
      <dgm:prSet presAssocID="{64D5F7F5-169D-3F40-AFD4-381F06E02473}" presName="accent_7" presStyleCnt="0"/>
      <dgm:spPr/>
    </dgm:pt>
    <dgm:pt modelId="{0485A5E9-B6A9-3948-AB4E-F93EAEB2B51A}" type="pres">
      <dgm:prSet presAssocID="{64D5F7F5-169D-3F40-AFD4-381F06E02473}" presName="accentRepeatNode" presStyleLbl="solidFgAcc1" presStyleIdx="6" presStyleCnt="7"/>
      <dgm:spPr/>
    </dgm:pt>
  </dgm:ptLst>
  <dgm:cxnLst>
    <dgm:cxn modelId="{37742812-4DB7-F84F-BADC-D5A225047F59}" srcId="{A222C06E-3764-374C-B880-19DD243E24D5}" destId="{64D5F7F5-169D-3F40-AFD4-381F06E02473}" srcOrd="6" destOrd="0" parTransId="{E701C68E-6B5D-954D-A2BA-0A94102D7B92}" sibTransId="{DD8FE1EC-6FEB-6F46-B22B-B0B3512EE25A}"/>
    <dgm:cxn modelId="{B5541B33-8561-2544-AFEF-ED0870C6D128}" srcId="{A222C06E-3764-374C-B880-19DD243E24D5}" destId="{229702F1-F28A-AE49-8354-FAF180BB09C7}" srcOrd="2" destOrd="0" parTransId="{DA220B5C-50F0-ED47-9389-A4D448C6718B}" sibTransId="{21200B0A-8ABB-9C44-93F2-743D6589FB7D}"/>
    <dgm:cxn modelId="{74012240-9B98-BE45-B42D-9F022C68C839}" type="presOf" srcId="{47D6A95C-A524-C646-864C-DCECE94BA64C}" destId="{9145EB52-62A2-0742-BE17-A6C03ABB696A}" srcOrd="0" destOrd="0" presId="urn:microsoft.com/office/officeart/2008/layout/VerticalCurvedList"/>
    <dgm:cxn modelId="{8B9A0049-4020-B04A-AA3F-6FFD23C2ADBE}" srcId="{A222C06E-3764-374C-B880-19DD243E24D5}" destId="{E8865B6C-B9E8-F640-9100-7E6CA9B1B254}" srcOrd="5" destOrd="0" parTransId="{2DB9474A-2379-8648-9B0E-38EF20337AF2}" sibTransId="{018C6DF1-0B7E-1447-9DC7-EB2F4EEA4322}"/>
    <dgm:cxn modelId="{8A743E55-D860-A84C-904F-656F44E0CFC1}" type="presOf" srcId="{39BA07C1-60B8-CF42-8192-E95D3D43EE3E}" destId="{818E6F4B-0375-1A47-B3C1-96D32B0DCE80}" srcOrd="0" destOrd="0" presId="urn:microsoft.com/office/officeart/2008/layout/VerticalCurvedList"/>
    <dgm:cxn modelId="{65EAC85E-69A2-4B47-B881-D3317DBA4E49}" srcId="{A222C06E-3764-374C-B880-19DD243E24D5}" destId="{9EB44D4B-04C1-BE47-B55F-F28DF6ADD08F}" srcOrd="4" destOrd="0" parTransId="{963C312B-1BAF-A342-B34D-EA0D97882E6C}" sibTransId="{6EFAAE80-A851-E748-8AC3-7A6F04D3437E}"/>
    <dgm:cxn modelId="{55884973-1D69-9146-A81C-442255A7E6C3}" type="presOf" srcId="{E8865B6C-B9E8-F640-9100-7E6CA9B1B254}" destId="{2009EF7B-2427-7147-9048-53802513B4F2}" srcOrd="0" destOrd="0" presId="urn:microsoft.com/office/officeart/2008/layout/VerticalCurvedList"/>
    <dgm:cxn modelId="{BA325B87-4FE3-1345-905B-79D5B26A577B}" type="presOf" srcId="{A222C06E-3764-374C-B880-19DD243E24D5}" destId="{6853055C-7CD9-D34E-B920-41AF23989AD8}" srcOrd="0" destOrd="0" presId="urn:microsoft.com/office/officeart/2008/layout/VerticalCurvedList"/>
    <dgm:cxn modelId="{F5211988-ADDD-EE4F-B2C8-E6EA2A3C1157}" srcId="{A222C06E-3764-374C-B880-19DD243E24D5}" destId="{39BA07C1-60B8-CF42-8192-E95D3D43EE3E}" srcOrd="3" destOrd="0" parTransId="{DE4D2A2D-A1D4-B54B-AA26-CACE88EC9C14}" sibTransId="{639830C8-1DEE-4247-853A-2E70BBC4083E}"/>
    <dgm:cxn modelId="{7A33219B-A730-D249-8DB4-88ED3B7FFCC2}" type="presOf" srcId="{98623089-9EAE-9C41-B61B-FEAFF4CA4876}" destId="{8D688E74-E377-1240-902E-6D43F877D796}" srcOrd="0" destOrd="0" presId="urn:microsoft.com/office/officeart/2008/layout/VerticalCurvedList"/>
    <dgm:cxn modelId="{F98B94A4-B9AB-5E4E-A2E9-7389DB2F6D8F}" srcId="{A222C06E-3764-374C-B880-19DD243E24D5}" destId="{98623089-9EAE-9C41-B61B-FEAFF4CA4876}" srcOrd="0" destOrd="0" parTransId="{584D914D-0924-7C4C-BDFC-A2B605176E0F}" sibTransId="{47D6A95C-A524-C646-864C-DCECE94BA64C}"/>
    <dgm:cxn modelId="{AB18E6AF-6A0E-594B-A123-4D4CA25FF6A5}" type="presOf" srcId="{6E710104-3CAA-7F49-9A9D-A36C976B2EA4}" destId="{2BD3D457-0736-7443-A64B-1331B4D151D0}" srcOrd="0" destOrd="0" presId="urn:microsoft.com/office/officeart/2008/layout/VerticalCurvedList"/>
    <dgm:cxn modelId="{B03626BB-2BE5-E443-92DF-96CD95CAA97C}" type="presOf" srcId="{229702F1-F28A-AE49-8354-FAF180BB09C7}" destId="{4A5147B3-4A0F-9E41-99E3-31763D53A7EB}" srcOrd="0" destOrd="0" presId="urn:microsoft.com/office/officeart/2008/layout/VerticalCurvedList"/>
    <dgm:cxn modelId="{B69425C8-BDC7-8C44-9840-DDA280197B07}" type="presOf" srcId="{9EB44D4B-04C1-BE47-B55F-F28DF6ADD08F}" destId="{EF6BC1F4-2480-7348-80A9-F485B2B442C7}" srcOrd="0" destOrd="0" presId="urn:microsoft.com/office/officeart/2008/layout/VerticalCurvedList"/>
    <dgm:cxn modelId="{189F43E4-D125-5D4D-9D56-4ED3F0674FF3}" type="presOf" srcId="{64D5F7F5-169D-3F40-AFD4-381F06E02473}" destId="{234DF9F5-ADCD-4741-81E4-011F18A583EC}" srcOrd="0" destOrd="0" presId="urn:microsoft.com/office/officeart/2008/layout/VerticalCurvedList"/>
    <dgm:cxn modelId="{970B2EFB-6162-6C49-B0CE-A4BF4F5FE5DD}" srcId="{A222C06E-3764-374C-B880-19DD243E24D5}" destId="{6E710104-3CAA-7F49-9A9D-A36C976B2EA4}" srcOrd="1" destOrd="0" parTransId="{249AD58C-7ECA-614F-9A07-B4DF783221EE}" sibTransId="{3328FF96-4F4D-934F-993A-287F75EBE89D}"/>
    <dgm:cxn modelId="{8BB651C4-AE68-3F46-BD91-886C30ABEB6A}" type="presParOf" srcId="{6853055C-7CD9-D34E-B920-41AF23989AD8}" destId="{3E5F3C12-FDAC-B144-ACE6-1C9124A5C7F7}" srcOrd="0" destOrd="0" presId="urn:microsoft.com/office/officeart/2008/layout/VerticalCurvedList"/>
    <dgm:cxn modelId="{2074F915-500A-F74A-9564-170B75DC28CD}" type="presParOf" srcId="{3E5F3C12-FDAC-B144-ACE6-1C9124A5C7F7}" destId="{A45DBE39-C0FD-1E42-8C94-A879E151BD21}" srcOrd="0" destOrd="0" presId="urn:microsoft.com/office/officeart/2008/layout/VerticalCurvedList"/>
    <dgm:cxn modelId="{DD9183CC-211B-9047-A194-01BF1203C721}" type="presParOf" srcId="{A45DBE39-C0FD-1E42-8C94-A879E151BD21}" destId="{3C288423-E1BC-B74D-B1FF-4B7DE87A5614}" srcOrd="0" destOrd="0" presId="urn:microsoft.com/office/officeart/2008/layout/VerticalCurvedList"/>
    <dgm:cxn modelId="{3361BD13-6492-2A49-B88E-A42D7E587578}" type="presParOf" srcId="{A45DBE39-C0FD-1E42-8C94-A879E151BD21}" destId="{9145EB52-62A2-0742-BE17-A6C03ABB696A}" srcOrd="1" destOrd="0" presId="urn:microsoft.com/office/officeart/2008/layout/VerticalCurvedList"/>
    <dgm:cxn modelId="{39FF3AA2-DDA9-2F42-A198-921DDA8F56A4}" type="presParOf" srcId="{A45DBE39-C0FD-1E42-8C94-A879E151BD21}" destId="{DFBC460A-2023-2E4B-93DF-02F5E5500FDD}" srcOrd="2" destOrd="0" presId="urn:microsoft.com/office/officeart/2008/layout/VerticalCurvedList"/>
    <dgm:cxn modelId="{D8D94230-45D2-7A46-AD90-4D979B590645}" type="presParOf" srcId="{A45DBE39-C0FD-1E42-8C94-A879E151BD21}" destId="{FC8E5090-2A61-4443-B59A-010339F7A759}" srcOrd="3" destOrd="0" presId="urn:microsoft.com/office/officeart/2008/layout/VerticalCurvedList"/>
    <dgm:cxn modelId="{CD37F403-EAC0-4846-9F9E-3D40C5FB6797}" type="presParOf" srcId="{3E5F3C12-FDAC-B144-ACE6-1C9124A5C7F7}" destId="{8D688E74-E377-1240-902E-6D43F877D796}" srcOrd="1" destOrd="0" presId="urn:microsoft.com/office/officeart/2008/layout/VerticalCurvedList"/>
    <dgm:cxn modelId="{88BD9BED-C714-F249-AB2B-DB2BF6AC9C2B}" type="presParOf" srcId="{3E5F3C12-FDAC-B144-ACE6-1C9124A5C7F7}" destId="{7929BC22-9F5F-464F-9391-88B1F637B1C9}" srcOrd="2" destOrd="0" presId="urn:microsoft.com/office/officeart/2008/layout/VerticalCurvedList"/>
    <dgm:cxn modelId="{56C02340-C267-ED4D-AD2B-9BE780FB9374}" type="presParOf" srcId="{7929BC22-9F5F-464F-9391-88B1F637B1C9}" destId="{079FD4DB-77D2-5644-B059-8C769E913D03}" srcOrd="0" destOrd="0" presId="urn:microsoft.com/office/officeart/2008/layout/VerticalCurvedList"/>
    <dgm:cxn modelId="{74D7BF1D-EAF1-924C-96A8-C8BD2DD2B6BB}" type="presParOf" srcId="{3E5F3C12-FDAC-B144-ACE6-1C9124A5C7F7}" destId="{2BD3D457-0736-7443-A64B-1331B4D151D0}" srcOrd="3" destOrd="0" presId="urn:microsoft.com/office/officeart/2008/layout/VerticalCurvedList"/>
    <dgm:cxn modelId="{0FD9A20A-CF81-244F-9A31-C264162AE166}" type="presParOf" srcId="{3E5F3C12-FDAC-B144-ACE6-1C9124A5C7F7}" destId="{842BE372-8AB6-F44C-947B-3B9EF41E0F4C}" srcOrd="4" destOrd="0" presId="urn:microsoft.com/office/officeart/2008/layout/VerticalCurvedList"/>
    <dgm:cxn modelId="{A6DE95E5-F2C9-A745-B942-F1A1114D76BB}" type="presParOf" srcId="{842BE372-8AB6-F44C-947B-3B9EF41E0F4C}" destId="{421CBEB3-A806-7B46-BDF2-F3EB025154B0}" srcOrd="0" destOrd="0" presId="urn:microsoft.com/office/officeart/2008/layout/VerticalCurvedList"/>
    <dgm:cxn modelId="{26EA513F-22D7-2340-9EC4-40804023FEBF}" type="presParOf" srcId="{3E5F3C12-FDAC-B144-ACE6-1C9124A5C7F7}" destId="{4A5147B3-4A0F-9E41-99E3-31763D53A7EB}" srcOrd="5" destOrd="0" presId="urn:microsoft.com/office/officeart/2008/layout/VerticalCurvedList"/>
    <dgm:cxn modelId="{C2FB3EC7-FC78-AB43-AB72-486BF35EB803}" type="presParOf" srcId="{3E5F3C12-FDAC-B144-ACE6-1C9124A5C7F7}" destId="{B15061BF-8768-E94E-827B-8E3D1ABDEB94}" srcOrd="6" destOrd="0" presId="urn:microsoft.com/office/officeart/2008/layout/VerticalCurvedList"/>
    <dgm:cxn modelId="{40D8A997-CA72-034D-9250-A47F3F265D0D}" type="presParOf" srcId="{B15061BF-8768-E94E-827B-8E3D1ABDEB94}" destId="{E4DA53B1-E8AC-4A48-B1CC-2FDFE3631254}" srcOrd="0" destOrd="0" presId="urn:microsoft.com/office/officeart/2008/layout/VerticalCurvedList"/>
    <dgm:cxn modelId="{50D9F046-79C2-4445-83D6-FB4D5BEABD72}" type="presParOf" srcId="{3E5F3C12-FDAC-B144-ACE6-1C9124A5C7F7}" destId="{818E6F4B-0375-1A47-B3C1-96D32B0DCE80}" srcOrd="7" destOrd="0" presId="urn:microsoft.com/office/officeart/2008/layout/VerticalCurvedList"/>
    <dgm:cxn modelId="{7F3F3E11-B9BE-E64C-90C0-49E9D205FE72}" type="presParOf" srcId="{3E5F3C12-FDAC-B144-ACE6-1C9124A5C7F7}" destId="{45D4FF7C-C754-EE43-AC03-7509131B4D6C}" srcOrd="8" destOrd="0" presId="urn:microsoft.com/office/officeart/2008/layout/VerticalCurvedList"/>
    <dgm:cxn modelId="{6C3892C7-21F5-D644-9C6A-AD7CB98F9270}" type="presParOf" srcId="{45D4FF7C-C754-EE43-AC03-7509131B4D6C}" destId="{37978F28-E851-4444-ACA0-B51B2764EEA2}" srcOrd="0" destOrd="0" presId="urn:microsoft.com/office/officeart/2008/layout/VerticalCurvedList"/>
    <dgm:cxn modelId="{2BF7297E-DD5B-7B4C-AFC6-EAF229FD0CE9}" type="presParOf" srcId="{3E5F3C12-FDAC-B144-ACE6-1C9124A5C7F7}" destId="{EF6BC1F4-2480-7348-80A9-F485B2B442C7}" srcOrd="9" destOrd="0" presId="urn:microsoft.com/office/officeart/2008/layout/VerticalCurvedList"/>
    <dgm:cxn modelId="{7A931BE1-11F9-764C-9A80-EBB5CDCB6C44}" type="presParOf" srcId="{3E5F3C12-FDAC-B144-ACE6-1C9124A5C7F7}" destId="{BA1371CF-9B5E-AA4E-8355-44162E48C7EA}" srcOrd="10" destOrd="0" presId="urn:microsoft.com/office/officeart/2008/layout/VerticalCurvedList"/>
    <dgm:cxn modelId="{99F0CA95-B66F-3241-9FED-56493884CE37}" type="presParOf" srcId="{BA1371CF-9B5E-AA4E-8355-44162E48C7EA}" destId="{201B4946-E00B-E24D-8AB5-478A10C6AF80}" srcOrd="0" destOrd="0" presId="urn:microsoft.com/office/officeart/2008/layout/VerticalCurvedList"/>
    <dgm:cxn modelId="{59ECDB68-3BC1-4C4B-BA3F-CE36E59845F6}" type="presParOf" srcId="{3E5F3C12-FDAC-B144-ACE6-1C9124A5C7F7}" destId="{2009EF7B-2427-7147-9048-53802513B4F2}" srcOrd="11" destOrd="0" presId="urn:microsoft.com/office/officeart/2008/layout/VerticalCurvedList"/>
    <dgm:cxn modelId="{1F77236A-B4B5-E243-83CA-7152101E1A24}" type="presParOf" srcId="{3E5F3C12-FDAC-B144-ACE6-1C9124A5C7F7}" destId="{664D4E31-2022-9B46-B44B-701C9359AE54}" srcOrd="12" destOrd="0" presId="urn:microsoft.com/office/officeart/2008/layout/VerticalCurvedList"/>
    <dgm:cxn modelId="{5BEDA8DD-2BB0-8942-998D-592F4448E502}" type="presParOf" srcId="{664D4E31-2022-9B46-B44B-701C9359AE54}" destId="{272439CD-F041-964D-BBFB-667D9A948150}" srcOrd="0" destOrd="0" presId="urn:microsoft.com/office/officeart/2008/layout/VerticalCurvedList"/>
    <dgm:cxn modelId="{5E1807D0-4CC6-0141-935B-4532C2231BBD}" type="presParOf" srcId="{3E5F3C12-FDAC-B144-ACE6-1C9124A5C7F7}" destId="{234DF9F5-ADCD-4741-81E4-011F18A583EC}" srcOrd="13" destOrd="0" presId="urn:microsoft.com/office/officeart/2008/layout/VerticalCurvedList"/>
    <dgm:cxn modelId="{0D80FA40-0263-0E4F-B261-895DDA3CE70F}" type="presParOf" srcId="{3E5F3C12-FDAC-B144-ACE6-1C9124A5C7F7}" destId="{A36F4B61-B3AD-ED44-B71C-D5254DBA7F03}" srcOrd="14" destOrd="0" presId="urn:microsoft.com/office/officeart/2008/layout/VerticalCurvedList"/>
    <dgm:cxn modelId="{E2F599BF-1655-A54A-B321-8DF6BD9993F7}" type="presParOf" srcId="{A36F4B61-B3AD-ED44-B71C-D5254DBA7F03}" destId="{0485A5E9-B6A9-3948-AB4E-F93EAEB2B51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D73514-A679-49D0-B30F-098D764263A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E27FD8A-B990-40AA-B608-90A6BA9B1D1E}">
      <dgm:prSet phldrT="[Text]"/>
      <dgm:spPr/>
      <dgm:t>
        <a:bodyPr/>
        <a:lstStyle/>
        <a:p>
          <a:r>
            <a:rPr lang="en-US" dirty="0" err="1"/>
            <a:t>Teknologi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B104FF88-616B-44E6-8211-CB9B697F4905}" type="parTrans" cxnId="{8093DD57-4CCA-4E23-972F-2F83806A876F}">
      <dgm:prSet/>
      <dgm:spPr/>
      <dgm:t>
        <a:bodyPr/>
        <a:lstStyle/>
        <a:p>
          <a:endParaRPr lang="en-US"/>
        </a:p>
      </dgm:t>
    </dgm:pt>
    <dgm:pt modelId="{D29CD7DD-4536-4C3E-9554-F1E7301A5699}" type="sibTrans" cxnId="{8093DD57-4CCA-4E23-972F-2F83806A876F}">
      <dgm:prSet/>
      <dgm:spPr/>
      <dgm:t>
        <a:bodyPr/>
        <a:lstStyle/>
        <a:p>
          <a:endParaRPr lang="en-US"/>
        </a:p>
      </dgm:t>
    </dgm:pt>
    <dgm:pt modelId="{21A0EF43-ECB7-47CC-B872-804DBBF6000F}">
      <dgm:prSet phldrT="[Text]"/>
      <dgm:spPr/>
      <dgm:t>
        <a:bodyPr/>
        <a:lstStyle/>
        <a:p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penerimaan</a:t>
          </a:r>
          <a:r>
            <a:rPr lang="en-US" dirty="0"/>
            <a:t> </a:t>
          </a:r>
          <a:r>
            <a:rPr lang="en-US" dirty="0" err="1"/>
            <a:t>kas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</a:t>
          </a:r>
          <a:r>
            <a:rPr lang="en-US" i="1" dirty="0"/>
            <a:t>batch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i="1" dirty="0"/>
            <a:t>file </a:t>
          </a:r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langsung</a:t>
          </a:r>
          <a:endParaRPr lang="en-US" dirty="0"/>
        </a:p>
      </dgm:t>
    </dgm:pt>
    <dgm:pt modelId="{C6EB0C3E-2C9D-491E-94EB-F562B3340E61}" type="parTrans" cxnId="{1EBCEEF1-7ECC-4DB9-8F4B-948F9DEE4987}">
      <dgm:prSet/>
      <dgm:spPr/>
      <dgm:t>
        <a:bodyPr/>
        <a:lstStyle/>
        <a:p>
          <a:endParaRPr lang="en-US"/>
        </a:p>
      </dgm:t>
    </dgm:pt>
    <dgm:pt modelId="{EAC67AC5-F4B9-4062-913D-12584087E38B}" type="sibTrans" cxnId="{1EBCEEF1-7ECC-4DB9-8F4B-948F9DEE4987}">
      <dgm:prSet/>
      <dgm:spPr/>
      <dgm:t>
        <a:bodyPr/>
        <a:lstStyle/>
        <a:p>
          <a:endParaRPr lang="en-US"/>
        </a:p>
      </dgm:t>
    </dgm:pt>
    <dgm:pt modelId="{D1E66C77-CE6C-45D3-96E1-371994E2BD58}">
      <dgm:prSet phldrT="[Text]"/>
      <dgm:spPr/>
      <dgm:t>
        <a:bodyPr/>
        <a:lstStyle/>
        <a:p>
          <a:r>
            <a:rPr lang="en-US" dirty="0" err="1"/>
            <a:t>Pemrosesan</a:t>
          </a:r>
          <a:r>
            <a:rPr lang="en-US" dirty="0"/>
            <a:t> Batch </a:t>
          </a:r>
          <a:r>
            <a:rPr lang="en-US" dirty="0" err="1"/>
            <a:t>dengan</a:t>
          </a:r>
          <a:r>
            <a:rPr lang="en-US" dirty="0"/>
            <a:t> File </a:t>
          </a:r>
          <a:r>
            <a:rPr lang="en-US" dirty="0" err="1"/>
            <a:t>Berurutan</a:t>
          </a:r>
          <a:r>
            <a:rPr lang="en-US" dirty="0"/>
            <a:t> - </a:t>
          </a:r>
          <a:r>
            <a:rPr lang="en-US" dirty="0" err="1"/>
            <a:t>Prosedur</a:t>
          </a:r>
          <a:r>
            <a:rPr lang="en-US" dirty="0"/>
            <a:t> Manual</a:t>
          </a:r>
        </a:p>
      </dgm:t>
    </dgm:pt>
    <dgm:pt modelId="{F7B431B7-9ACA-4601-83F9-62D810E1589B}" type="parTrans" cxnId="{07094CA4-E419-4F67-8BC0-0B31D8E8EB51}">
      <dgm:prSet/>
      <dgm:spPr/>
      <dgm:t>
        <a:bodyPr/>
        <a:lstStyle/>
        <a:p>
          <a:endParaRPr lang="en-US"/>
        </a:p>
      </dgm:t>
    </dgm:pt>
    <dgm:pt modelId="{4043B2FA-A0EA-4589-86FF-D1033B5AC1BE}" type="sibTrans" cxnId="{07094CA4-E419-4F67-8BC0-0B31D8E8EB51}">
      <dgm:prSet/>
      <dgm:spPr/>
      <dgm:t>
        <a:bodyPr/>
        <a:lstStyle/>
        <a:p>
          <a:endParaRPr lang="en-US"/>
        </a:p>
      </dgm:t>
    </dgm:pt>
    <dgm:pt modelId="{91CB6023-16D8-493C-8F7B-C5E726FB6C51}">
      <dgm:prSet phldrT="[Text]"/>
      <dgm:spPr/>
      <dgm:t>
        <a:bodyPr/>
        <a:lstStyle/>
        <a:p>
          <a:r>
            <a:rPr lang="en-US" dirty="0" err="1"/>
            <a:t>Pemrosesan</a:t>
          </a:r>
          <a:r>
            <a:rPr lang="en-US" dirty="0"/>
            <a:t> Batch </a:t>
          </a:r>
          <a:r>
            <a:rPr lang="en-US" dirty="0" err="1"/>
            <a:t>menggunakan</a:t>
          </a:r>
          <a:r>
            <a:rPr lang="en-US" dirty="0"/>
            <a:t> File </a:t>
          </a:r>
          <a:r>
            <a:rPr lang="en-US" dirty="0" err="1"/>
            <a:t>Berurutan</a:t>
          </a:r>
          <a:r>
            <a:rPr lang="en-US" dirty="0"/>
            <a:t> - </a:t>
          </a:r>
          <a:r>
            <a:rPr lang="en-US" dirty="0" err="1"/>
            <a:t>Prosedur</a:t>
          </a:r>
          <a:r>
            <a:rPr lang="en-US" dirty="0"/>
            <a:t> </a:t>
          </a:r>
          <a:r>
            <a:rPr lang="en-US" dirty="0" err="1"/>
            <a:t>Otomatis</a:t>
          </a:r>
          <a:endParaRPr lang="en-US" dirty="0"/>
        </a:p>
      </dgm:t>
    </dgm:pt>
    <dgm:pt modelId="{C2A1B4B2-5CB2-42FD-B860-413E716E765F}" type="parTrans" cxnId="{FA860D89-F290-4613-AB15-D36395ABD36A}">
      <dgm:prSet/>
      <dgm:spPr/>
      <dgm:t>
        <a:bodyPr/>
        <a:lstStyle/>
        <a:p>
          <a:endParaRPr lang="en-US"/>
        </a:p>
      </dgm:t>
    </dgm:pt>
    <dgm:pt modelId="{2E6B86F1-7FA2-4B06-A675-2217FE4C67E5}" type="sibTrans" cxnId="{FA860D89-F290-4613-AB15-D36395ABD36A}">
      <dgm:prSet/>
      <dgm:spPr/>
      <dgm:t>
        <a:bodyPr/>
        <a:lstStyle/>
        <a:p>
          <a:endParaRPr lang="en-US"/>
        </a:p>
      </dgm:t>
    </dgm:pt>
    <dgm:pt modelId="{7B3F998A-6560-4FE3-BDAA-D8A5DFD322E8}" type="pres">
      <dgm:prSet presAssocID="{A5D73514-A679-49D0-B30F-098D764263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D43045-347A-4595-BE4B-F1F95B68CEBD}" type="pres">
      <dgm:prSet presAssocID="{4E27FD8A-B990-40AA-B608-90A6BA9B1D1E}" presName="hierRoot1" presStyleCnt="0"/>
      <dgm:spPr/>
    </dgm:pt>
    <dgm:pt modelId="{8FE31E6A-17BB-4C63-A54E-310539B05011}" type="pres">
      <dgm:prSet presAssocID="{4E27FD8A-B990-40AA-B608-90A6BA9B1D1E}" presName="composite" presStyleCnt="0"/>
      <dgm:spPr/>
    </dgm:pt>
    <dgm:pt modelId="{F04779B7-33D0-4F75-9498-52E0C07E91C5}" type="pres">
      <dgm:prSet presAssocID="{4E27FD8A-B990-40AA-B608-90A6BA9B1D1E}" presName="background" presStyleLbl="node0" presStyleIdx="0" presStyleCnt="1"/>
      <dgm:spPr/>
    </dgm:pt>
    <dgm:pt modelId="{07C4163F-DE2F-4897-8700-9553E409CB3B}" type="pres">
      <dgm:prSet presAssocID="{4E27FD8A-B990-40AA-B608-90A6BA9B1D1E}" presName="text" presStyleLbl="fgAcc0" presStyleIdx="0" presStyleCnt="1">
        <dgm:presLayoutVars>
          <dgm:chPref val="3"/>
        </dgm:presLayoutVars>
      </dgm:prSet>
      <dgm:spPr/>
    </dgm:pt>
    <dgm:pt modelId="{1AA9B233-7AEE-4C80-AE92-EEF01156A791}" type="pres">
      <dgm:prSet presAssocID="{4E27FD8A-B990-40AA-B608-90A6BA9B1D1E}" presName="hierChild2" presStyleCnt="0"/>
      <dgm:spPr/>
    </dgm:pt>
    <dgm:pt modelId="{27A77CB8-3193-427C-B84B-1CF537171D1A}" type="pres">
      <dgm:prSet presAssocID="{F7B431B7-9ACA-4601-83F9-62D810E1589B}" presName="Name10" presStyleLbl="parChTrans1D2" presStyleIdx="0" presStyleCnt="3"/>
      <dgm:spPr/>
    </dgm:pt>
    <dgm:pt modelId="{E08E76A8-026D-435A-B056-C2567303E24F}" type="pres">
      <dgm:prSet presAssocID="{D1E66C77-CE6C-45D3-96E1-371994E2BD58}" presName="hierRoot2" presStyleCnt="0"/>
      <dgm:spPr/>
    </dgm:pt>
    <dgm:pt modelId="{D94CB23D-649E-476A-BE15-65EA5CDB4266}" type="pres">
      <dgm:prSet presAssocID="{D1E66C77-CE6C-45D3-96E1-371994E2BD58}" presName="composite2" presStyleCnt="0"/>
      <dgm:spPr/>
    </dgm:pt>
    <dgm:pt modelId="{84135F34-EE9B-421A-B3C6-98F8B574E2E2}" type="pres">
      <dgm:prSet presAssocID="{D1E66C77-CE6C-45D3-96E1-371994E2BD58}" presName="background2" presStyleLbl="node2" presStyleIdx="0" presStyleCnt="3"/>
      <dgm:spPr/>
    </dgm:pt>
    <dgm:pt modelId="{20C54A5A-09F4-4FE7-9CAB-DB38D8BCEF64}" type="pres">
      <dgm:prSet presAssocID="{D1E66C77-CE6C-45D3-96E1-371994E2BD58}" presName="text2" presStyleLbl="fgAcc2" presStyleIdx="0" presStyleCnt="3">
        <dgm:presLayoutVars>
          <dgm:chPref val="3"/>
        </dgm:presLayoutVars>
      </dgm:prSet>
      <dgm:spPr/>
    </dgm:pt>
    <dgm:pt modelId="{DF9BF328-E334-4C06-818F-CB34A40B31DA}" type="pres">
      <dgm:prSet presAssocID="{D1E66C77-CE6C-45D3-96E1-371994E2BD58}" presName="hierChild3" presStyleCnt="0"/>
      <dgm:spPr/>
    </dgm:pt>
    <dgm:pt modelId="{088909A0-F248-4362-924A-040A00F51D83}" type="pres">
      <dgm:prSet presAssocID="{C2A1B4B2-5CB2-42FD-B860-413E716E765F}" presName="Name10" presStyleLbl="parChTrans1D2" presStyleIdx="1" presStyleCnt="3"/>
      <dgm:spPr/>
    </dgm:pt>
    <dgm:pt modelId="{304F57CD-D2CB-4FE9-99D7-1C9836D778AA}" type="pres">
      <dgm:prSet presAssocID="{91CB6023-16D8-493C-8F7B-C5E726FB6C51}" presName="hierRoot2" presStyleCnt="0"/>
      <dgm:spPr/>
    </dgm:pt>
    <dgm:pt modelId="{8318D256-4A7A-41B9-901B-AE8750BFD31A}" type="pres">
      <dgm:prSet presAssocID="{91CB6023-16D8-493C-8F7B-C5E726FB6C51}" presName="composite2" presStyleCnt="0"/>
      <dgm:spPr/>
    </dgm:pt>
    <dgm:pt modelId="{66E9EA4E-22C2-48F4-BE6F-BA10C113B3D8}" type="pres">
      <dgm:prSet presAssocID="{91CB6023-16D8-493C-8F7B-C5E726FB6C51}" presName="background2" presStyleLbl="node2" presStyleIdx="1" presStyleCnt="3"/>
      <dgm:spPr/>
    </dgm:pt>
    <dgm:pt modelId="{E2F13ECC-6AC1-4A84-9F38-85EC476E1BD3}" type="pres">
      <dgm:prSet presAssocID="{91CB6023-16D8-493C-8F7B-C5E726FB6C51}" presName="text2" presStyleLbl="fgAcc2" presStyleIdx="1" presStyleCnt="3">
        <dgm:presLayoutVars>
          <dgm:chPref val="3"/>
        </dgm:presLayoutVars>
      </dgm:prSet>
      <dgm:spPr/>
    </dgm:pt>
    <dgm:pt modelId="{24E9E940-A0F9-43EF-B908-71B7A776403C}" type="pres">
      <dgm:prSet presAssocID="{91CB6023-16D8-493C-8F7B-C5E726FB6C51}" presName="hierChild3" presStyleCnt="0"/>
      <dgm:spPr/>
    </dgm:pt>
    <dgm:pt modelId="{5BC8B916-E87D-45F4-BEBC-97C7F81A6DF0}" type="pres">
      <dgm:prSet presAssocID="{C6EB0C3E-2C9D-491E-94EB-F562B3340E61}" presName="Name10" presStyleLbl="parChTrans1D2" presStyleIdx="2" presStyleCnt="3"/>
      <dgm:spPr/>
    </dgm:pt>
    <dgm:pt modelId="{1D85E1EA-47EB-4D98-84BA-A1FE58D99BD3}" type="pres">
      <dgm:prSet presAssocID="{21A0EF43-ECB7-47CC-B872-804DBBF6000F}" presName="hierRoot2" presStyleCnt="0"/>
      <dgm:spPr/>
    </dgm:pt>
    <dgm:pt modelId="{A451E4D8-829E-416B-988D-222AFE4318FF}" type="pres">
      <dgm:prSet presAssocID="{21A0EF43-ECB7-47CC-B872-804DBBF6000F}" presName="composite2" presStyleCnt="0"/>
      <dgm:spPr/>
    </dgm:pt>
    <dgm:pt modelId="{97DE0DCC-C4B9-4592-9C46-33825C2E4917}" type="pres">
      <dgm:prSet presAssocID="{21A0EF43-ECB7-47CC-B872-804DBBF6000F}" presName="background2" presStyleLbl="node2" presStyleIdx="2" presStyleCnt="3"/>
      <dgm:spPr/>
    </dgm:pt>
    <dgm:pt modelId="{8F6A5A53-804C-4EEF-8B9E-A15C193EAA9A}" type="pres">
      <dgm:prSet presAssocID="{21A0EF43-ECB7-47CC-B872-804DBBF6000F}" presName="text2" presStyleLbl="fgAcc2" presStyleIdx="2" presStyleCnt="3">
        <dgm:presLayoutVars>
          <dgm:chPref val="3"/>
        </dgm:presLayoutVars>
      </dgm:prSet>
      <dgm:spPr/>
    </dgm:pt>
    <dgm:pt modelId="{A3E90766-4645-4ACD-9A6F-0686D455316E}" type="pres">
      <dgm:prSet presAssocID="{21A0EF43-ECB7-47CC-B872-804DBBF6000F}" presName="hierChild3" presStyleCnt="0"/>
      <dgm:spPr/>
    </dgm:pt>
  </dgm:ptLst>
  <dgm:cxnLst>
    <dgm:cxn modelId="{10AA7405-06A7-4045-AD96-C95D99CAA366}" type="presOf" srcId="{21A0EF43-ECB7-47CC-B872-804DBBF6000F}" destId="{8F6A5A53-804C-4EEF-8B9E-A15C193EAA9A}" srcOrd="0" destOrd="0" presId="urn:microsoft.com/office/officeart/2005/8/layout/hierarchy1"/>
    <dgm:cxn modelId="{40BD3637-7D38-414F-B587-3E697A7C8F1F}" type="presOf" srcId="{C6EB0C3E-2C9D-491E-94EB-F562B3340E61}" destId="{5BC8B916-E87D-45F4-BEBC-97C7F81A6DF0}" srcOrd="0" destOrd="0" presId="urn:microsoft.com/office/officeart/2005/8/layout/hierarchy1"/>
    <dgm:cxn modelId="{8093DD57-4CCA-4E23-972F-2F83806A876F}" srcId="{A5D73514-A679-49D0-B30F-098D764263AF}" destId="{4E27FD8A-B990-40AA-B608-90A6BA9B1D1E}" srcOrd="0" destOrd="0" parTransId="{B104FF88-616B-44E6-8211-CB9B697F4905}" sibTransId="{D29CD7DD-4536-4C3E-9554-F1E7301A5699}"/>
    <dgm:cxn modelId="{527F375B-7223-407D-924E-F1BD91337396}" type="presOf" srcId="{A5D73514-A679-49D0-B30F-098D764263AF}" destId="{7B3F998A-6560-4FE3-BDAA-D8A5DFD322E8}" srcOrd="0" destOrd="0" presId="urn:microsoft.com/office/officeart/2005/8/layout/hierarchy1"/>
    <dgm:cxn modelId="{8BB2B37A-9150-4320-BE91-8CEF297E4C2D}" type="presOf" srcId="{91CB6023-16D8-493C-8F7B-C5E726FB6C51}" destId="{E2F13ECC-6AC1-4A84-9F38-85EC476E1BD3}" srcOrd="0" destOrd="0" presId="urn:microsoft.com/office/officeart/2005/8/layout/hierarchy1"/>
    <dgm:cxn modelId="{FA860D89-F290-4613-AB15-D36395ABD36A}" srcId="{4E27FD8A-B990-40AA-B608-90A6BA9B1D1E}" destId="{91CB6023-16D8-493C-8F7B-C5E726FB6C51}" srcOrd="1" destOrd="0" parTransId="{C2A1B4B2-5CB2-42FD-B860-413E716E765F}" sibTransId="{2E6B86F1-7FA2-4B06-A675-2217FE4C67E5}"/>
    <dgm:cxn modelId="{07094CA4-E419-4F67-8BC0-0B31D8E8EB51}" srcId="{4E27FD8A-B990-40AA-B608-90A6BA9B1D1E}" destId="{D1E66C77-CE6C-45D3-96E1-371994E2BD58}" srcOrd="0" destOrd="0" parTransId="{F7B431B7-9ACA-4601-83F9-62D810E1589B}" sibTransId="{4043B2FA-A0EA-4589-86FF-D1033B5AC1BE}"/>
    <dgm:cxn modelId="{5B52E6E1-ACAF-472A-957B-C61C2CB14206}" type="presOf" srcId="{4E27FD8A-B990-40AA-B608-90A6BA9B1D1E}" destId="{07C4163F-DE2F-4897-8700-9553E409CB3B}" srcOrd="0" destOrd="0" presId="urn:microsoft.com/office/officeart/2005/8/layout/hierarchy1"/>
    <dgm:cxn modelId="{6F1695E3-4CA9-4E50-A9B8-5F66FFEC68D8}" type="presOf" srcId="{D1E66C77-CE6C-45D3-96E1-371994E2BD58}" destId="{20C54A5A-09F4-4FE7-9CAB-DB38D8BCEF64}" srcOrd="0" destOrd="0" presId="urn:microsoft.com/office/officeart/2005/8/layout/hierarchy1"/>
    <dgm:cxn modelId="{EB77EEE9-C750-4DA8-95B0-C918DD86692A}" type="presOf" srcId="{C2A1B4B2-5CB2-42FD-B860-413E716E765F}" destId="{088909A0-F248-4362-924A-040A00F51D83}" srcOrd="0" destOrd="0" presId="urn:microsoft.com/office/officeart/2005/8/layout/hierarchy1"/>
    <dgm:cxn modelId="{05BE45EC-0A8D-4749-AF12-013D4EE3A0B5}" type="presOf" srcId="{F7B431B7-9ACA-4601-83F9-62D810E1589B}" destId="{27A77CB8-3193-427C-B84B-1CF537171D1A}" srcOrd="0" destOrd="0" presId="urn:microsoft.com/office/officeart/2005/8/layout/hierarchy1"/>
    <dgm:cxn modelId="{1EBCEEF1-7ECC-4DB9-8F4B-948F9DEE4987}" srcId="{4E27FD8A-B990-40AA-B608-90A6BA9B1D1E}" destId="{21A0EF43-ECB7-47CC-B872-804DBBF6000F}" srcOrd="2" destOrd="0" parTransId="{C6EB0C3E-2C9D-491E-94EB-F562B3340E61}" sibTransId="{EAC67AC5-F4B9-4062-913D-12584087E38B}"/>
    <dgm:cxn modelId="{3A618819-66F1-49EA-A166-425D15CB9E2C}" type="presParOf" srcId="{7B3F998A-6560-4FE3-BDAA-D8A5DFD322E8}" destId="{B1D43045-347A-4595-BE4B-F1F95B68CEBD}" srcOrd="0" destOrd="0" presId="urn:microsoft.com/office/officeart/2005/8/layout/hierarchy1"/>
    <dgm:cxn modelId="{9428DFF4-F7E6-44E1-9EA1-4B4C3F1D815F}" type="presParOf" srcId="{B1D43045-347A-4595-BE4B-F1F95B68CEBD}" destId="{8FE31E6A-17BB-4C63-A54E-310539B05011}" srcOrd="0" destOrd="0" presId="urn:microsoft.com/office/officeart/2005/8/layout/hierarchy1"/>
    <dgm:cxn modelId="{A06EE9AD-9917-497F-8767-9021B5FCBD05}" type="presParOf" srcId="{8FE31E6A-17BB-4C63-A54E-310539B05011}" destId="{F04779B7-33D0-4F75-9498-52E0C07E91C5}" srcOrd="0" destOrd="0" presId="urn:microsoft.com/office/officeart/2005/8/layout/hierarchy1"/>
    <dgm:cxn modelId="{14BB4689-4BFD-461E-AB2B-49CC6C4838DF}" type="presParOf" srcId="{8FE31E6A-17BB-4C63-A54E-310539B05011}" destId="{07C4163F-DE2F-4897-8700-9553E409CB3B}" srcOrd="1" destOrd="0" presId="urn:microsoft.com/office/officeart/2005/8/layout/hierarchy1"/>
    <dgm:cxn modelId="{029E1932-0AE7-4DF5-BC16-6A97332BE91B}" type="presParOf" srcId="{B1D43045-347A-4595-BE4B-F1F95B68CEBD}" destId="{1AA9B233-7AEE-4C80-AE92-EEF01156A791}" srcOrd="1" destOrd="0" presId="urn:microsoft.com/office/officeart/2005/8/layout/hierarchy1"/>
    <dgm:cxn modelId="{225035A9-145E-429C-A804-4799F5ADAD1F}" type="presParOf" srcId="{1AA9B233-7AEE-4C80-AE92-EEF01156A791}" destId="{27A77CB8-3193-427C-B84B-1CF537171D1A}" srcOrd="0" destOrd="0" presId="urn:microsoft.com/office/officeart/2005/8/layout/hierarchy1"/>
    <dgm:cxn modelId="{4B1A170C-42FB-47A7-B501-96457E938636}" type="presParOf" srcId="{1AA9B233-7AEE-4C80-AE92-EEF01156A791}" destId="{E08E76A8-026D-435A-B056-C2567303E24F}" srcOrd="1" destOrd="0" presId="urn:microsoft.com/office/officeart/2005/8/layout/hierarchy1"/>
    <dgm:cxn modelId="{1E166E3F-1347-4571-A43C-2B61DCF39143}" type="presParOf" srcId="{E08E76A8-026D-435A-B056-C2567303E24F}" destId="{D94CB23D-649E-476A-BE15-65EA5CDB4266}" srcOrd="0" destOrd="0" presId="urn:microsoft.com/office/officeart/2005/8/layout/hierarchy1"/>
    <dgm:cxn modelId="{A84566A3-60FE-49C4-AC98-37705B55966C}" type="presParOf" srcId="{D94CB23D-649E-476A-BE15-65EA5CDB4266}" destId="{84135F34-EE9B-421A-B3C6-98F8B574E2E2}" srcOrd="0" destOrd="0" presId="urn:microsoft.com/office/officeart/2005/8/layout/hierarchy1"/>
    <dgm:cxn modelId="{BB725E04-6058-48E5-BB27-49B28D0ED87C}" type="presParOf" srcId="{D94CB23D-649E-476A-BE15-65EA5CDB4266}" destId="{20C54A5A-09F4-4FE7-9CAB-DB38D8BCEF64}" srcOrd="1" destOrd="0" presId="urn:microsoft.com/office/officeart/2005/8/layout/hierarchy1"/>
    <dgm:cxn modelId="{3F6A9A8C-BBEC-437D-9284-455A92521B90}" type="presParOf" srcId="{E08E76A8-026D-435A-B056-C2567303E24F}" destId="{DF9BF328-E334-4C06-818F-CB34A40B31DA}" srcOrd="1" destOrd="0" presId="urn:microsoft.com/office/officeart/2005/8/layout/hierarchy1"/>
    <dgm:cxn modelId="{CBE19391-492F-4A64-A3F7-9EC7DDCBD55D}" type="presParOf" srcId="{1AA9B233-7AEE-4C80-AE92-EEF01156A791}" destId="{088909A0-F248-4362-924A-040A00F51D83}" srcOrd="2" destOrd="0" presId="urn:microsoft.com/office/officeart/2005/8/layout/hierarchy1"/>
    <dgm:cxn modelId="{654A63ED-B6DA-4D6A-9C0F-CBF9969383BF}" type="presParOf" srcId="{1AA9B233-7AEE-4C80-AE92-EEF01156A791}" destId="{304F57CD-D2CB-4FE9-99D7-1C9836D778AA}" srcOrd="3" destOrd="0" presId="urn:microsoft.com/office/officeart/2005/8/layout/hierarchy1"/>
    <dgm:cxn modelId="{42F6430F-9D11-496D-9D34-E26F5CC93159}" type="presParOf" srcId="{304F57CD-D2CB-4FE9-99D7-1C9836D778AA}" destId="{8318D256-4A7A-41B9-901B-AE8750BFD31A}" srcOrd="0" destOrd="0" presId="urn:microsoft.com/office/officeart/2005/8/layout/hierarchy1"/>
    <dgm:cxn modelId="{8D5518B0-859E-4FAF-8197-FF224C38CEA0}" type="presParOf" srcId="{8318D256-4A7A-41B9-901B-AE8750BFD31A}" destId="{66E9EA4E-22C2-48F4-BE6F-BA10C113B3D8}" srcOrd="0" destOrd="0" presId="urn:microsoft.com/office/officeart/2005/8/layout/hierarchy1"/>
    <dgm:cxn modelId="{E6E51084-756C-4937-8574-29B551E7FA27}" type="presParOf" srcId="{8318D256-4A7A-41B9-901B-AE8750BFD31A}" destId="{E2F13ECC-6AC1-4A84-9F38-85EC476E1BD3}" srcOrd="1" destOrd="0" presId="urn:microsoft.com/office/officeart/2005/8/layout/hierarchy1"/>
    <dgm:cxn modelId="{B09B3B34-7DFC-41BC-AE82-BDBCCF68EB65}" type="presParOf" srcId="{304F57CD-D2CB-4FE9-99D7-1C9836D778AA}" destId="{24E9E940-A0F9-43EF-B908-71B7A776403C}" srcOrd="1" destOrd="0" presId="urn:microsoft.com/office/officeart/2005/8/layout/hierarchy1"/>
    <dgm:cxn modelId="{414C908D-5B21-4BAB-95C5-9799798AA526}" type="presParOf" srcId="{1AA9B233-7AEE-4C80-AE92-EEF01156A791}" destId="{5BC8B916-E87D-45F4-BEBC-97C7F81A6DF0}" srcOrd="4" destOrd="0" presId="urn:microsoft.com/office/officeart/2005/8/layout/hierarchy1"/>
    <dgm:cxn modelId="{8F14ACB0-D1C7-484C-9F36-614AFA77568B}" type="presParOf" srcId="{1AA9B233-7AEE-4C80-AE92-EEF01156A791}" destId="{1D85E1EA-47EB-4D98-84BA-A1FE58D99BD3}" srcOrd="5" destOrd="0" presId="urn:microsoft.com/office/officeart/2005/8/layout/hierarchy1"/>
    <dgm:cxn modelId="{0E531B03-4FF8-4D2D-B524-8D24768F69FA}" type="presParOf" srcId="{1D85E1EA-47EB-4D98-84BA-A1FE58D99BD3}" destId="{A451E4D8-829E-416B-988D-222AFE4318FF}" srcOrd="0" destOrd="0" presId="urn:microsoft.com/office/officeart/2005/8/layout/hierarchy1"/>
    <dgm:cxn modelId="{97E44306-0F65-4B42-802F-F3330496D3CA}" type="presParOf" srcId="{A451E4D8-829E-416B-988D-222AFE4318FF}" destId="{97DE0DCC-C4B9-4592-9C46-33825C2E4917}" srcOrd="0" destOrd="0" presId="urn:microsoft.com/office/officeart/2005/8/layout/hierarchy1"/>
    <dgm:cxn modelId="{C8E0883D-0257-401E-858E-B28084C5C895}" type="presParOf" srcId="{A451E4D8-829E-416B-988D-222AFE4318FF}" destId="{8F6A5A53-804C-4EEF-8B9E-A15C193EAA9A}" srcOrd="1" destOrd="0" presId="urn:microsoft.com/office/officeart/2005/8/layout/hierarchy1"/>
    <dgm:cxn modelId="{1302724C-46E9-4DA3-9DF9-0F641AA00F46}" type="presParOf" srcId="{1D85E1EA-47EB-4D98-84BA-A1FE58D99BD3}" destId="{A3E90766-4645-4ACD-9A6F-0686D45531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D73514-A679-49D0-B30F-098D764263A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E27FD8A-B990-40AA-B608-90A6BA9B1D1E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, </a:t>
          </a:r>
          <a:r>
            <a:rPr lang="en-US" dirty="0" err="1"/>
            <a:t>pengendalian</a:t>
          </a:r>
          <a:r>
            <a:rPr lang="en-US" dirty="0"/>
            <a:t>,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uji</a:t>
          </a:r>
          <a:r>
            <a:rPr lang="en-US" dirty="0"/>
            <a:t> </a:t>
          </a:r>
          <a:r>
            <a:rPr lang="en-US" dirty="0" err="1"/>
            <a:t>pengendalian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r>
            <a:rPr lang="en-US" dirty="0"/>
            <a:t> </a:t>
          </a:r>
        </a:p>
      </dgm:t>
    </dgm:pt>
    <dgm:pt modelId="{B104FF88-616B-44E6-8211-CB9B697F4905}" type="parTrans" cxnId="{8093DD57-4CCA-4E23-972F-2F83806A876F}">
      <dgm:prSet/>
      <dgm:spPr/>
      <dgm:t>
        <a:bodyPr/>
        <a:lstStyle/>
        <a:p>
          <a:endParaRPr lang="en-US"/>
        </a:p>
      </dgm:t>
    </dgm:pt>
    <dgm:pt modelId="{D29CD7DD-4536-4C3E-9554-F1E7301A5699}" type="sibTrans" cxnId="{8093DD57-4CCA-4E23-972F-2F83806A876F}">
      <dgm:prSet/>
      <dgm:spPr/>
      <dgm:t>
        <a:bodyPr/>
        <a:lstStyle/>
        <a:p>
          <a:endParaRPr lang="en-US"/>
        </a:p>
      </dgm:t>
    </dgm:pt>
    <dgm:pt modelId="{D1E66C77-CE6C-45D3-96E1-371994E2BD58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Audit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r>
            <a:rPr lang="en-US" dirty="0"/>
            <a:t>	</a:t>
          </a:r>
        </a:p>
      </dgm:t>
    </dgm:pt>
    <dgm:pt modelId="{F7B431B7-9ACA-4601-83F9-62D810E1589B}" type="parTrans" cxnId="{07094CA4-E419-4F67-8BC0-0B31D8E8EB51}">
      <dgm:prSet/>
      <dgm:spPr/>
      <dgm:t>
        <a:bodyPr/>
        <a:lstStyle/>
        <a:p>
          <a:endParaRPr lang="en-US"/>
        </a:p>
      </dgm:t>
    </dgm:pt>
    <dgm:pt modelId="{4043B2FA-A0EA-4589-86FF-D1033B5AC1BE}" type="sibTrans" cxnId="{07094CA4-E419-4F67-8BC0-0B31D8E8EB51}">
      <dgm:prSet/>
      <dgm:spPr/>
      <dgm:t>
        <a:bodyPr/>
        <a:lstStyle/>
        <a:p>
          <a:endParaRPr lang="en-US"/>
        </a:p>
      </dgm:t>
    </dgm:pt>
    <dgm:pt modelId="{91CB6023-16D8-493C-8F7B-C5E726FB6C51}">
      <dgm:prSet phldrT="[Text]"/>
      <dgm:spPr/>
      <dgm:t>
        <a:bodyPr/>
        <a:lstStyle/>
        <a:p>
          <a:r>
            <a:rPr lang="en-US" dirty="0" err="1"/>
            <a:t>Pengendalian</a:t>
          </a:r>
          <a:r>
            <a:rPr lang="en-US" dirty="0"/>
            <a:t> 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Uji</a:t>
          </a:r>
          <a:r>
            <a:rPr lang="en-US" dirty="0"/>
            <a:t> </a:t>
          </a:r>
          <a:r>
            <a:rPr lang="en-US" dirty="0" err="1"/>
            <a:t>Pengendalian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C2A1B4B2-5CB2-42FD-B860-413E716E765F}" type="parTrans" cxnId="{FA860D89-F290-4613-AB15-D36395ABD36A}">
      <dgm:prSet/>
      <dgm:spPr/>
      <dgm:t>
        <a:bodyPr/>
        <a:lstStyle/>
        <a:p>
          <a:endParaRPr lang="en-US"/>
        </a:p>
      </dgm:t>
    </dgm:pt>
    <dgm:pt modelId="{2E6B86F1-7FA2-4B06-A675-2217FE4C67E5}" type="sibTrans" cxnId="{FA860D89-F290-4613-AB15-D36395ABD36A}">
      <dgm:prSet/>
      <dgm:spPr/>
      <dgm:t>
        <a:bodyPr/>
        <a:lstStyle/>
        <a:p>
          <a:endParaRPr lang="en-US"/>
        </a:p>
      </dgm:t>
    </dgm:pt>
    <dgm:pt modelId="{7B3F998A-6560-4FE3-BDAA-D8A5DFD322E8}" type="pres">
      <dgm:prSet presAssocID="{A5D73514-A679-49D0-B30F-098D764263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D43045-347A-4595-BE4B-F1F95B68CEBD}" type="pres">
      <dgm:prSet presAssocID="{4E27FD8A-B990-40AA-B608-90A6BA9B1D1E}" presName="hierRoot1" presStyleCnt="0"/>
      <dgm:spPr/>
    </dgm:pt>
    <dgm:pt modelId="{8FE31E6A-17BB-4C63-A54E-310539B05011}" type="pres">
      <dgm:prSet presAssocID="{4E27FD8A-B990-40AA-B608-90A6BA9B1D1E}" presName="composite" presStyleCnt="0"/>
      <dgm:spPr/>
    </dgm:pt>
    <dgm:pt modelId="{F04779B7-33D0-4F75-9498-52E0C07E91C5}" type="pres">
      <dgm:prSet presAssocID="{4E27FD8A-B990-40AA-B608-90A6BA9B1D1E}" presName="background" presStyleLbl="node0" presStyleIdx="0" presStyleCnt="1"/>
      <dgm:spPr/>
    </dgm:pt>
    <dgm:pt modelId="{07C4163F-DE2F-4897-8700-9553E409CB3B}" type="pres">
      <dgm:prSet presAssocID="{4E27FD8A-B990-40AA-B608-90A6BA9B1D1E}" presName="text" presStyleLbl="fgAcc0" presStyleIdx="0" presStyleCnt="1">
        <dgm:presLayoutVars>
          <dgm:chPref val="3"/>
        </dgm:presLayoutVars>
      </dgm:prSet>
      <dgm:spPr/>
    </dgm:pt>
    <dgm:pt modelId="{1AA9B233-7AEE-4C80-AE92-EEF01156A791}" type="pres">
      <dgm:prSet presAssocID="{4E27FD8A-B990-40AA-B608-90A6BA9B1D1E}" presName="hierChild2" presStyleCnt="0"/>
      <dgm:spPr/>
    </dgm:pt>
    <dgm:pt modelId="{27A77CB8-3193-427C-B84B-1CF537171D1A}" type="pres">
      <dgm:prSet presAssocID="{F7B431B7-9ACA-4601-83F9-62D810E1589B}" presName="Name10" presStyleLbl="parChTrans1D2" presStyleIdx="0" presStyleCnt="2"/>
      <dgm:spPr/>
    </dgm:pt>
    <dgm:pt modelId="{E08E76A8-026D-435A-B056-C2567303E24F}" type="pres">
      <dgm:prSet presAssocID="{D1E66C77-CE6C-45D3-96E1-371994E2BD58}" presName="hierRoot2" presStyleCnt="0"/>
      <dgm:spPr/>
    </dgm:pt>
    <dgm:pt modelId="{D94CB23D-649E-476A-BE15-65EA5CDB4266}" type="pres">
      <dgm:prSet presAssocID="{D1E66C77-CE6C-45D3-96E1-371994E2BD58}" presName="composite2" presStyleCnt="0"/>
      <dgm:spPr/>
    </dgm:pt>
    <dgm:pt modelId="{84135F34-EE9B-421A-B3C6-98F8B574E2E2}" type="pres">
      <dgm:prSet presAssocID="{D1E66C77-CE6C-45D3-96E1-371994E2BD58}" presName="background2" presStyleLbl="node2" presStyleIdx="0" presStyleCnt="2"/>
      <dgm:spPr/>
    </dgm:pt>
    <dgm:pt modelId="{20C54A5A-09F4-4FE7-9CAB-DB38D8BCEF64}" type="pres">
      <dgm:prSet presAssocID="{D1E66C77-CE6C-45D3-96E1-371994E2BD58}" presName="text2" presStyleLbl="fgAcc2" presStyleIdx="0" presStyleCnt="2">
        <dgm:presLayoutVars>
          <dgm:chPref val="3"/>
        </dgm:presLayoutVars>
      </dgm:prSet>
      <dgm:spPr/>
    </dgm:pt>
    <dgm:pt modelId="{DF9BF328-E334-4C06-818F-CB34A40B31DA}" type="pres">
      <dgm:prSet presAssocID="{D1E66C77-CE6C-45D3-96E1-371994E2BD58}" presName="hierChild3" presStyleCnt="0"/>
      <dgm:spPr/>
    </dgm:pt>
    <dgm:pt modelId="{088909A0-F248-4362-924A-040A00F51D83}" type="pres">
      <dgm:prSet presAssocID="{C2A1B4B2-5CB2-42FD-B860-413E716E765F}" presName="Name10" presStyleLbl="parChTrans1D2" presStyleIdx="1" presStyleCnt="2"/>
      <dgm:spPr/>
    </dgm:pt>
    <dgm:pt modelId="{304F57CD-D2CB-4FE9-99D7-1C9836D778AA}" type="pres">
      <dgm:prSet presAssocID="{91CB6023-16D8-493C-8F7B-C5E726FB6C51}" presName="hierRoot2" presStyleCnt="0"/>
      <dgm:spPr/>
    </dgm:pt>
    <dgm:pt modelId="{8318D256-4A7A-41B9-901B-AE8750BFD31A}" type="pres">
      <dgm:prSet presAssocID="{91CB6023-16D8-493C-8F7B-C5E726FB6C51}" presName="composite2" presStyleCnt="0"/>
      <dgm:spPr/>
    </dgm:pt>
    <dgm:pt modelId="{66E9EA4E-22C2-48F4-BE6F-BA10C113B3D8}" type="pres">
      <dgm:prSet presAssocID="{91CB6023-16D8-493C-8F7B-C5E726FB6C51}" presName="background2" presStyleLbl="node2" presStyleIdx="1" presStyleCnt="2"/>
      <dgm:spPr/>
    </dgm:pt>
    <dgm:pt modelId="{E2F13ECC-6AC1-4A84-9F38-85EC476E1BD3}" type="pres">
      <dgm:prSet presAssocID="{91CB6023-16D8-493C-8F7B-C5E726FB6C51}" presName="text2" presStyleLbl="fgAcc2" presStyleIdx="1" presStyleCnt="2">
        <dgm:presLayoutVars>
          <dgm:chPref val="3"/>
        </dgm:presLayoutVars>
      </dgm:prSet>
      <dgm:spPr/>
    </dgm:pt>
    <dgm:pt modelId="{24E9E940-A0F9-43EF-B908-71B7A776403C}" type="pres">
      <dgm:prSet presAssocID="{91CB6023-16D8-493C-8F7B-C5E726FB6C51}" presName="hierChild3" presStyleCnt="0"/>
      <dgm:spPr/>
    </dgm:pt>
  </dgm:ptLst>
  <dgm:cxnLst>
    <dgm:cxn modelId="{7033B11D-FBC7-41D2-BCC7-5E295E80A2F2}" type="presOf" srcId="{91CB6023-16D8-493C-8F7B-C5E726FB6C51}" destId="{E2F13ECC-6AC1-4A84-9F38-85EC476E1BD3}" srcOrd="0" destOrd="0" presId="urn:microsoft.com/office/officeart/2005/8/layout/hierarchy1"/>
    <dgm:cxn modelId="{8093DD57-4CCA-4E23-972F-2F83806A876F}" srcId="{A5D73514-A679-49D0-B30F-098D764263AF}" destId="{4E27FD8A-B990-40AA-B608-90A6BA9B1D1E}" srcOrd="0" destOrd="0" parTransId="{B104FF88-616B-44E6-8211-CB9B697F4905}" sibTransId="{D29CD7DD-4536-4C3E-9554-F1E7301A5699}"/>
    <dgm:cxn modelId="{8384FF63-03AC-406C-96F0-AB0AA1DA804D}" type="presOf" srcId="{A5D73514-A679-49D0-B30F-098D764263AF}" destId="{7B3F998A-6560-4FE3-BDAA-D8A5DFD322E8}" srcOrd="0" destOrd="0" presId="urn:microsoft.com/office/officeart/2005/8/layout/hierarchy1"/>
    <dgm:cxn modelId="{00FB1C6D-8AD4-4988-80DA-4C16BCA5A679}" type="presOf" srcId="{F7B431B7-9ACA-4601-83F9-62D810E1589B}" destId="{27A77CB8-3193-427C-B84B-1CF537171D1A}" srcOrd="0" destOrd="0" presId="urn:microsoft.com/office/officeart/2005/8/layout/hierarchy1"/>
    <dgm:cxn modelId="{064DD16E-E211-4EE9-832C-AB1F0DE9CCBA}" type="presOf" srcId="{4E27FD8A-B990-40AA-B608-90A6BA9B1D1E}" destId="{07C4163F-DE2F-4897-8700-9553E409CB3B}" srcOrd="0" destOrd="0" presId="urn:microsoft.com/office/officeart/2005/8/layout/hierarchy1"/>
    <dgm:cxn modelId="{59DDC382-258A-4C42-A5F1-F9987FF1F9FE}" type="presOf" srcId="{C2A1B4B2-5CB2-42FD-B860-413E716E765F}" destId="{088909A0-F248-4362-924A-040A00F51D83}" srcOrd="0" destOrd="0" presId="urn:microsoft.com/office/officeart/2005/8/layout/hierarchy1"/>
    <dgm:cxn modelId="{FA860D89-F290-4613-AB15-D36395ABD36A}" srcId="{4E27FD8A-B990-40AA-B608-90A6BA9B1D1E}" destId="{91CB6023-16D8-493C-8F7B-C5E726FB6C51}" srcOrd="1" destOrd="0" parTransId="{C2A1B4B2-5CB2-42FD-B860-413E716E765F}" sibTransId="{2E6B86F1-7FA2-4B06-A675-2217FE4C67E5}"/>
    <dgm:cxn modelId="{07094CA4-E419-4F67-8BC0-0B31D8E8EB51}" srcId="{4E27FD8A-B990-40AA-B608-90A6BA9B1D1E}" destId="{D1E66C77-CE6C-45D3-96E1-371994E2BD58}" srcOrd="0" destOrd="0" parTransId="{F7B431B7-9ACA-4601-83F9-62D810E1589B}" sibTransId="{4043B2FA-A0EA-4589-86FF-D1033B5AC1BE}"/>
    <dgm:cxn modelId="{53AF85F6-3D3A-433E-8882-0DC2FA817A00}" type="presOf" srcId="{D1E66C77-CE6C-45D3-96E1-371994E2BD58}" destId="{20C54A5A-09F4-4FE7-9CAB-DB38D8BCEF64}" srcOrd="0" destOrd="0" presId="urn:microsoft.com/office/officeart/2005/8/layout/hierarchy1"/>
    <dgm:cxn modelId="{6E2A130B-8581-4F79-91C2-C4AF7349034B}" type="presParOf" srcId="{7B3F998A-6560-4FE3-BDAA-D8A5DFD322E8}" destId="{B1D43045-347A-4595-BE4B-F1F95B68CEBD}" srcOrd="0" destOrd="0" presId="urn:microsoft.com/office/officeart/2005/8/layout/hierarchy1"/>
    <dgm:cxn modelId="{D19A4A12-38CA-46E7-BDCC-08C3CAD24A98}" type="presParOf" srcId="{B1D43045-347A-4595-BE4B-F1F95B68CEBD}" destId="{8FE31E6A-17BB-4C63-A54E-310539B05011}" srcOrd="0" destOrd="0" presId="urn:microsoft.com/office/officeart/2005/8/layout/hierarchy1"/>
    <dgm:cxn modelId="{B9810E75-EAD8-4162-91D6-18E62E5074C9}" type="presParOf" srcId="{8FE31E6A-17BB-4C63-A54E-310539B05011}" destId="{F04779B7-33D0-4F75-9498-52E0C07E91C5}" srcOrd="0" destOrd="0" presId="urn:microsoft.com/office/officeart/2005/8/layout/hierarchy1"/>
    <dgm:cxn modelId="{202AC651-92B1-4C3E-95F2-049D22F46E46}" type="presParOf" srcId="{8FE31E6A-17BB-4C63-A54E-310539B05011}" destId="{07C4163F-DE2F-4897-8700-9553E409CB3B}" srcOrd="1" destOrd="0" presId="urn:microsoft.com/office/officeart/2005/8/layout/hierarchy1"/>
    <dgm:cxn modelId="{80B2E43C-1BA1-4CE0-8895-0D1BCFD478A7}" type="presParOf" srcId="{B1D43045-347A-4595-BE4B-F1F95B68CEBD}" destId="{1AA9B233-7AEE-4C80-AE92-EEF01156A791}" srcOrd="1" destOrd="0" presId="urn:microsoft.com/office/officeart/2005/8/layout/hierarchy1"/>
    <dgm:cxn modelId="{3ECDEED7-08F9-49E0-891A-38E758F154F6}" type="presParOf" srcId="{1AA9B233-7AEE-4C80-AE92-EEF01156A791}" destId="{27A77CB8-3193-427C-B84B-1CF537171D1A}" srcOrd="0" destOrd="0" presId="urn:microsoft.com/office/officeart/2005/8/layout/hierarchy1"/>
    <dgm:cxn modelId="{ADD9702A-9DD7-4794-9862-BEDD0334693A}" type="presParOf" srcId="{1AA9B233-7AEE-4C80-AE92-EEF01156A791}" destId="{E08E76A8-026D-435A-B056-C2567303E24F}" srcOrd="1" destOrd="0" presId="urn:microsoft.com/office/officeart/2005/8/layout/hierarchy1"/>
    <dgm:cxn modelId="{CD7AE32B-400C-48BB-8F02-AB9E1189A955}" type="presParOf" srcId="{E08E76A8-026D-435A-B056-C2567303E24F}" destId="{D94CB23D-649E-476A-BE15-65EA5CDB4266}" srcOrd="0" destOrd="0" presId="urn:microsoft.com/office/officeart/2005/8/layout/hierarchy1"/>
    <dgm:cxn modelId="{C17A0209-A83C-4D1C-8BCE-B606DF4F7650}" type="presParOf" srcId="{D94CB23D-649E-476A-BE15-65EA5CDB4266}" destId="{84135F34-EE9B-421A-B3C6-98F8B574E2E2}" srcOrd="0" destOrd="0" presId="urn:microsoft.com/office/officeart/2005/8/layout/hierarchy1"/>
    <dgm:cxn modelId="{7261E7F1-474F-4C6A-B1C7-D910B549F8E6}" type="presParOf" srcId="{D94CB23D-649E-476A-BE15-65EA5CDB4266}" destId="{20C54A5A-09F4-4FE7-9CAB-DB38D8BCEF64}" srcOrd="1" destOrd="0" presId="urn:microsoft.com/office/officeart/2005/8/layout/hierarchy1"/>
    <dgm:cxn modelId="{97C45F45-A17D-411B-91C4-A95AA7D0E4A3}" type="presParOf" srcId="{E08E76A8-026D-435A-B056-C2567303E24F}" destId="{DF9BF328-E334-4C06-818F-CB34A40B31DA}" srcOrd="1" destOrd="0" presId="urn:microsoft.com/office/officeart/2005/8/layout/hierarchy1"/>
    <dgm:cxn modelId="{6D64CBC0-7F61-4ED5-B0B3-560AFB1FA293}" type="presParOf" srcId="{1AA9B233-7AEE-4C80-AE92-EEF01156A791}" destId="{088909A0-F248-4362-924A-040A00F51D83}" srcOrd="2" destOrd="0" presId="urn:microsoft.com/office/officeart/2005/8/layout/hierarchy1"/>
    <dgm:cxn modelId="{77CC50F3-3F34-4527-BDF1-083009CF476C}" type="presParOf" srcId="{1AA9B233-7AEE-4C80-AE92-EEF01156A791}" destId="{304F57CD-D2CB-4FE9-99D7-1C9836D778AA}" srcOrd="3" destOrd="0" presId="urn:microsoft.com/office/officeart/2005/8/layout/hierarchy1"/>
    <dgm:cxn modelId="{4628406B-4EA1-4BB5-BB1D-F034817CD2CC}" type="presParOf" srcId="{304F57CD-D2CB-4FE9-99D7-1C9836D778AA}" destId="{8318D256-4A7A-41B9-901B-AE8750BFD31A}" srcOrd="0" destOrd="0" presId="urn:microsoft.com/office/officeart/2005/8/layout/hierarchy1"/>
    <dgm:cxn modelId="{342CD9C9-46AF-4AB7-997A-2273C7E30CB0}" type="presParOf" srcId="{8318D256-4A7A-41B9-901B-AE8750BFD31A}" destId="{66E9EA4E-22C2-48F4-BE6F-BA10C113B3D8}" srcOrd="0" destOrd="0" presId="urn:microsoft.com/office/officeart/2005/8/layout/hierarchy1"/>
    <dgm:cxn modelId="{C8615288-6257-4DBF-A2C8-D50D61703B69}" type="presParOf" srcId="{8318D256-4A7A-41B9-901B-AE8750BFD31A}" destId="{E2F13ECC-6AC1-4A84-9F38-85EC476E1BD3}" srcOrd="1" destOrd="0" presId="urn:microsoft.com/office/officeart/2005/8/layout/hierarchy1"/>
    <dgm:cxn modelId="{625CD3FF-5456-4390-915B-A113FC1B708D}" type="presParOf" srcId="{304F57CD-D2CB-4FE9-99D7-1C9836D778AA}" destId="{24E9E940-A0F9-43EF-B908-71B7A77640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5EB52-62A2-0742-BE17-A6C03ABB696A}">
      <dsp:nvSpPr>
        <dsp:cNvPr id="0" name=""/>
        <dsp:cNvSpPr/>
      </dsp:nvSpPr>
      <dsp:spPr>
        <a:xfrm>
          <a:off x="-5881601" y="-900672"/>
          <a:ext cx="7006415" cy="7006415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88E74-E377-1240-902E-6D43F877D796}">
      <dsp:nvSpPr>
        <dsp:cNvPr id="0" name=""/>
        <dsp:cNvSpPr/>
      </dsp:nvSpPr>
      <dsp:spPr>
        <a:xfrm>
          <a:off x="365135" y="236622"/>
          <a:ext cx="6190807" cy="473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5473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500" b="1" kern="1200" dirty="0" err="1"/>
            <a:t>Penjualan</a:t>
          </a:r>
          <a:r>
            <a:rPr lang="en-US" altLang="en-US" sz="1500" b="1" kern="1200" dirty="0"/>
            <a:t> </a:t>
          </a:r>
          <a:r>
            <a:rPr lang="en-US" altLang="en-US" sz="1500" b="1" kern="1200" dirty="0" err="1"/>
            <a:t>tunai</a:t>
          </a:r>
          <a:r>
            <a:rPr lang="en-US" altLang="en-US" sz="1500" b="1" kern="1200" dirty="0"/>
            <a:t> </a:t>
          </a:r>
          <a:r>
            <a:rPr lang="en-US" altLang="en-US" sz="1500" b="1" kern="1200" dirty="0">
              <a:sym typeface="Wingdings" pitchFamily="2" charset="2"/>
            </a:rPr>
            <a:t> D: </a:t>
          </a:r>
          <a:r>
            <a:rPr lang="en-US" altLang="en-US" sz="1500" b="1" kern="1200" dirty="0" err="1">
              <a:sym typeface="Wingdings" pitchFamily="2" charset="2"/>
            </a:rPr>
            <a:t>Kas</a:t>
          </a:r>
          <a:r>
            <a:rPr lang="en-US" altLang="en-US" sz="1500" b="1" kern="1200" dirty="0">
              <a:sym typeface="Wingdings" pitchFamily="2" charset="2"/>
            </a:rPr>
            <a:t>/K: </a:t>
          </a:r>
          <a:r>
            <a:rPr lang="en-US" altLang="en-US" sz="1500" b="1" kern="1200" dirty="0" err="1">
              <a:sym typeface="Wingdings" pitchFamily="2" charset="2"/>
            </a:rPr>
            <a:t>Penjualan</a:t>
          </a:r>
          <a:endParaRPr lang="en-US" sz="1500" kern="1200" dirty="0"/>
        </a:p>
      </dsp:txBody>
      <dsp:txXfrm>
        <a:off x="365135" y="236622"/>
        <a:ext cx="6190807" cy="473036"/>
      </dsp:txXfrm>
    </dsp:sp>
    <dsp:sp modelId="{079FD4DB-77D2-5644-B059-8C769E913D03}">
      <dsp:nvSpPr>
        <dsp:cNvPr id="0" name=""/>
        <dsp:cNvSpPr/>
      </dsp:nvSpPr>
      <dsp:spPr>
        <a:xfrm>
          <a:off x="69487" y="177492"/>
          <a:ext cx="591296" cy="5912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3D457-0736-7443-A64B-1331B4D151D0}">
      <dsp:nvSpPr>
        <dsp:cNvPr id="0" name=""/>
        <dsp:cNvSpPr/>
      </dsp:nvSpPr>
      <dsp:spPr>
        <a:xfrm>
          <a:off x="793513" y="946594"/>
          <a:ext cx="5762430" cy="473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5473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500" b="1" kern="1200">
              <a:sym typeface="Wingdings" pitchFamily="2" charset="2"/>
            </a:rPr>
            <a:t>Penjualan kredit  D: Piutang Dagang/K: Penjualan</a:t>
          </a:r>
          <a:endParaRPr lang="en-US" altLang="en-US" sz="1500" b="1" kern="1200" dirty="0">
            <a:sym typeface="Wingdings" pitchFamily="2" charset="2"/>
          </a:endParaRPr>
        </a:p>
      </dsp:txBody>
      <dsp:txXfrm>
        <a:off x="793513" y="946594"/>
        <a:ext cx="5762430" cy="473036"/>
      </dsp:txXfrm>
    </dsp:sp>
    <dsp:sp modelId="{421CBEB3-A806-7B46-BDF2-F3EB025154B0}">
      <dsp:nvSpPr>
        <dsp:cNvPr id="0" name=""/>
        <dsp:cNvSpPr/>
      </dsp:nvSpPr>
      <dsp:spPr>
        <a:xfrm>
          <a:off x="497865" y="887464"/>
          <a:ext cx="591296" cy="5912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147B3-4A0F-9E41-99E3-31763D53A7EB}">
      <dsp:nvSpPr>
        <dsp:cNvPr id="0" name=""/>
        <dsp:cNvSpPr/>
      </dsp:nvSpPr>
      <dsp:spPr>
        <a:xfrm>
          <a:off x="1028261" y="1656045"/>
          <a:ext cx="5527681" cy="473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5473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500" b="1" kern="1200">
              <a:sym typeface="Wingdings" pitchFamily="2" charset="2"/>
            </a:rPr>
            <a:t>Pelunasan Piutang  D: Kas/K: Piutang Dagang</a:t>
          </a:r>
          <a:endParaRPr lang="en-US" altLang="en-US" sz="1500" b="1" kern="1200" dirty="0">
            <a:sym typeface="Wingdings" pitchFamily="2" charset="2"/>
          </a:endParaRPr>
        </a:p>
      </dsp:txBody>
      <dsp:txXfrm>
        <a:off x="1028261" y="1656045"/>
        <a:ext cx="5527681" cy="473036"/>
      </dsp:txXfrm>
    </dsp:sp>
    <dsp:sp modelId="{E4DA53B1-E8AC-4A48-B1CC-2FDFE3631254}">
      <dsp:nvSpPr>
        <dsp:cNvPr id="0" name=""/>
        <dsp:cNvSpPr/>
      </dsp:nvSpPr>
      <dsp:spPr>
        <a:xfrm>
          <a:off x="732613" y="1596915"/>
          <a:ext cx="591296" cy="5912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6F4B-0375-1A47-B3C1-96D32B0DCE80}">
      <dsp:nvSpPr>
        <dsp:cNvPr id="0" name=""/>
        <dsp:cNvSpPr/>
      </dsp:nvSpPr>
      <dsp:spPr>
        <a:xfrm>
          <a:off x="1103214" y="2366017"/>
          <a:ext cx="5452728" cy="473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5473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500" b="1" kern="1200">
              <a:sym typeface="Wingdings" pitchFamily="2" charset="2"/>
            </a:rPr>
            <a:t>Potongan Tunai  D: Potongan Tunai/K: Piutang Dagang</a:t>
          </a:r>
          <a:endParaRPr lang="en-US" altLang="en-US" sz="1500" b="1" kern="1200" dirty="0">
            <a:sym typeface="Wingdings" pitchFamily="2" charset="2"/>
          </a:endParaRPr>
        </a:p>
      </dsp:txBody>
      <dsp:txXfrm>
        <a:off x="1103214" y="2366017"/>
        <a:ext cx="5452728" cy="473036"/>
      </dsp:txXfrm>
    </dsp:sp>
    <dsp:sp modelId="{37978F28-E851-4444-ACA0-B51B2764EEA2}">
      <dsp:nvSpPr>
        <dsp:cNvPr id="0" name=""/>
        <dsp:cNvSpPr/>
      </dsp:nvSpPr>
      <dsp:spPr>
        <a:xfrm>
          <a:off x="807566" y="2306887"/>
          <a:ext cx="591296" cy="5912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6BC1F4-2480-7348-80A9-F485B2B442C7}">
      <dsp:nvSpPr>
        <dsp:cNvPr id="0" name=""/>
        <dsp:cNvSpPr/>
      </dsp:nvSpPr>
      <dsp:spPr>
        <a:xfrm>
          <a:off x="1028261" y="3075988"/>
          <a:ext cx="5527681" cy="473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5473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500" b="1" kern="1200">
              <a:sym typeface="Wingdings" pitchFamily="2" charset="2"/>
            </a:rPr>
            <a:t>Retur Penjualan  D: Retur Penjualan/K: Piutang Dagang</a:t>
          </a:r>
          <a:endParaRPr lang="en-US" altLang="en-US" sz="1500" b="1" kern="1200" dirty="0">
            <a:sym typeface="Wingdings" pitchFamily="2" charset="2"/>
          </a:endParaRPr>
        </a:p>
      </dsp:txBody>
      <dsp:txXfrm>
        <a:off x="1028261" y="3075988"/>
        <a:ext cx="5527681" cy="473036"/>
      </dsp:txXfrm>
    </dsp:sp>
    <dsp:sp modelId="{201B4946-E00B-E24D-8AB5-478A10C6AF80}">
      <dsp:nvSpPr>
        <dsp:cNvPr id="0" name=""/>
        <dsp:cNvSpPr/>
      </dsp:nvSpPr>
      <dsp:spPr>
        <a:xfrm>
          <a:off x="732613" y="3016859"/>
          <a:ext cx="591296" cy="5912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9EF7B-2427-7147-9048-53802513B4F2}">
      <dsp:nvSpPr>
        <dsp:cNvPr id="0" name=""/>
        <dsp:cNvSpPr/>
      </dsp:nvSpPr>
      <dsp:spPr>
        <a:xfrm>
          <a:off x="793513" y="3785439"/>
          <a:ext cx="5762430" cy="473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5473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500" b="1" kern="1200">
              <a:sym typeface="Wingdings" pitchFamily="2" charset="2"/>
            </a:rPr>
            <a:t>Kerugian Piutang  D: Kerugian Piutang/K: Cad. Kerugian Piutang</a:t>
          </a:r>
          <a:endParaRPr lang="en-US" altLang="en-US" sz="1500" b="1" kern="1200" dirty="0">
            <a:sym typeface="Wingdings" pitchFamily="2" charset="2"/>
          </a:endParaRPr>
        </a:p>
      </dsp:txBody>
      <dsp:txXfrm>
        <a:off x="793513" y="3785439"/>
        <a:ext cx="5762430" cy="473036"/>
      </dsp:txXfrm>
    </dsp:sp>
    <dsp:sp modelId="{272439CD-F041-964D-BBFB-667D9A948150}">
      <dsp:nvSpPr>
        <dsp:cNvPr id="0" name=""/>
        <dsp:cNvSpPr/>
      </dsp:nvSpPr>
      <dsp:spPr>
        <a:xfrm>
          <a:off x="497865" y="3726310"/>
          <a:ext cx="591296" cy="5912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DF9F5-ADCD-4741-81E4-011F18A583EC}">
      <dsp:nvSpPr>
        <dsp:cNvPr id="0" name=""/>
        <dsp:cNvSpPr/>
      </dsp:nvSpPr>
      <dsp:spPr>
        <a:xfrm>
          <a:off x="365135" y="4495411"/>
          <a:ext cx="6190807" cy="473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5473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500" b="1" kern="1200">
              <a:sym typeface="Wingdings" pitchFamily="2" charset="2"/>
            </a:rPr>
            <a:t>Penghapusan Piutang  D: Cad. Kerugian Piutang/K: Piutang Dagang</a:t>
          </a:r>
          <a:endParaRPr lang="en-US" altLang="en-US" sz="1500" b="1" kern="1200" dirty="0"/>
        </a:p>
      </dsp:txBody>
      <dsp:txXfrm>
        <a:off x="365135" y="4495411"/>
        <a:ext cx="6190807" cy="473036"/>
      </dsp:txXfrm>
    </dsp:sp>
    <dsp:sp modelId="{0485A5E9-B6A9-3948-AB4E-F93EAEB2B51A}">
      <dsp:nvSpPr>
        <dsp:cNvPr id="0" name=""/>
        <dsp:cNvSpPr/>
      </dsp:nvSpPr>
      <dsp:spPr>
        <a:xfrm>
          <a:off x="69487" y="4436282"/>
          <a:ext cx="591296" cy="5912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8B916-E87D-45F4-BEBC-97C7F81A6DF0}">
      <dsp:nvSpPr>
        <dsp:cNvPr id="0" name=""/>
        <dsp:cNvSpPr/>
      </dsp:nvSpPr>
      <dsp:spPr>
        <a:xfrm>
          <a:off x="3506390" y="2492082"/>
          <a:ext cx="2488406" cy="592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517"/>
              </a:lnTo>
              <a:lnTo>
                <a:pt x="2488406" y="403517"/>
              </a:lnTo>
              <a:lnTo>
                <a:pt x="2488406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909A0-F248-4362-924A-040A00F51D83}">
      <dsp:nvSpPr>
        <dsp:cNvPr id="0" name=""/>
        <dsp:cNvSpPr/>
      </dsp:nvSpPr>
      <dsp:spPr>
        <a:xfrm>
          <a:off x="3460670" y="2492082"/>
          <a:ext cx="91440" cy="5921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77CB8-3193-427C-B84B-1CF537171D1A}">
      <dsp:nvSpPr>
        <dsp:cNvPr id="0" name=""/>
        <dsp:cNvSpPr/>
      </dsp:nvSpPr>
      <dsp:spPr>
        <a:xfrm>
          <a:off x="1017984" y="2492082"/>
          <a:ext cx="2488406" cy="592127"/>
        </a:xfrm>
        <a:custGeom>
          <a:avLst/>
          <a:gdLst/>
          <a:ahLst/>
          <a:cxnLst/>
          <a:rect l="0" t="0" r="0" b="0"/>
          <a:pathLst>
            <a:path>
              <a:moveTo>
                <a:pt x="2488406" y="0"/>
              </a:moveTo>
              <a:lnTo>
                <a:pt x="2488406" y="403517"/>
              </a:lnTo>
              <a:lnTo>
                <a:pt x="0" y="403517"/>
              </a:lnTo>
              <a:lnTo>
                <a:pt x="0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779B7-33D0-4F75-9498-52E0C07E91C5}">
      <dsp:nvSpPr>
        <dsp:cNvPr id="0" name=""/>
        <dsp:cNvSpPr/>
      </dsp:nvSpPr>
      <dsp:spPr>
        <a:xfrm>
          <a:off x="2488406" y="1199242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4163F-DE2F-4897-8700-9553E409CB3B}">
      <dsp:nvSpPr>
        <dsp:cNvPr id="0" name=""/>
        <dsp:cNvSpPr/>
      </dsp:nvSpPr>
      <dsp:spPr>
        <a:xfrm>
          <a:off x="2714625" y="1414149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Teknologi</a:t>
          </a:r>
          <a:r>
            <a:rPr lang="en-US" sz="1800" kern="1200" dirty="0"/>
            <a:t> </a:t>
          </a:r>
          <a:r>
            <a:rPr lang="en-US" sz="1800" kern="1200" dirty="0" err="1"/>
            <a:t>Siklus</a:t>
          </a:r>
          <a:r>
            <a:rPr lang="en-US" sz="1800" kern="1200" dirty="0"/>
            <a:t> </a:t>
          </a:r>
          <a:r>
            <a:rPr lang="en-US" sz="1800" kern="1200" dirty="0" err="1"/>
            <a:t>Pendapatan</a:t>
          </a:r>
          <a:endParaRPr lang="en-US" sz="1800" kern="1200" dirty="0"/>
        </a:p>
      </dsp:txBody>
      <dsp:txXfrm>
        <a:off x="2752491" y="1452015"/>
        <a:ext cx="1960236" cy="1217108"/>
      </dsp:txXfrm>
    </dsp:sp>
    <dsp:sp modelId="{84135F34-EE9B-421A-B3C6-98F8B574E2E2}">
      <dsp:nvSpPr>
        <dsp:cNvPr id="0" name=""/>
        <dsp:cNvSpPr/>
      </dsp:nvSpPr>
      <dsp:spPr>
        <a:xfrm>
          <a:off x="0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C54A5A-09F4-4FE7-9CAB-DB38D8BCEF64}">
      <dsp:nvSpPr>
        <dsp:cNvPr id="0" name=""/>
        <dsp:cNvSpPr/>
      </dsp:nvSpPr>
      <dsp:spPr>
        <a:xfrm>
          <a:off x="226218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Pemrosesan</a:t>
          </a:r>
          <a:r>
            <a:rPr lang="en-US" sz="1800" kern="1200" dirty="0"/>
            <a:t> Batch </a:t>
          </a:r>
          <a:r>
            <a:rPr lang="en-US" sz="1800" kern="1200" dirty="0" err="1"/>
            <a:t>dengan</a:t>
          </a:r>
          <a:r>
            <a:rPr lang="en-US" sz="1800" kern="1200" dirty="0"/>
            <a:t> File </a:t>
          </a:r>
          <a:r>
            <a:rPr lang="en-US" sz="1800" kern="1200" dirty="0" err="1"/>
            <a:t>Berurutan</a:t>
          </a:r>
          <a:r>
            <a:rPr lang="en-US" sz="1800" kern="1200" dirty="0"/>
            <a:t> - </a:t>
          </a:r>
          <a:r>
            <a:rPr lang="en-US" sz="1800" kern="1200" dirty="0" err="1"/>
            <a:t>Prosedur</a:t>
          </a:r>
          <a:r>
            <a:rPr lang="en-US" sz="1800" kern="1200" dirty="0"/>
            <a:t> Manual</a:t>
          </a:r>
        </a:p>
      </dsp:txBody>
      <dsp:txXfrm>
        <a:off x="264084" y="3336983"/>
        <a:ext cx="1960236" cy="1217108"/>
      </dsp:txXfrm>
    </dsp:sp>
    <dsp:sp modelId="{66E9EA4E-22C2-48F4-BE6F-BA10C113B3D8}">
      <dsp:nvSpPr>
        <dsp:cNvPr id="0" name=""/>
        <dsp:cNvSpPr/>
      </dsp:nvSpPr>
      <dsp:spPr>
        <a:xfrm>
          <a:off x="2488406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13ECC-6AC1-4A84-9F38-85EC476E1BD3}">
      <dsp:nvSpPr>
        <dsp:cNvPr id="0" name=""/>
        <dsp:cNvSpPr/>
      </dsp:nvSpPr>
      <dsp:spPr>
        <a:xfrm>
          <a:off x="2714624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Pemrosesan</a:t>
          </a:r>
          <a:r>
            <a:rPr lang="en-US" sz="1800" kern="1200" dirty="0"/>
            <a:t> Batch </a:t>
          </a:r>
          <a:r>
            <a:rPr lang="en-US" sz="1800" kern="1200" dirty="0" err="1"/>
            <a:t>menggunakan</a:t>
          </a:r>
          <a:r>
            <a:rPr lang="en-US" sz="1800" kern="1200" dirty="0"/>
            <a:t> File </a:t>
          </a:r>
          <a:r>
            <a:rPr lang="en-US" sz="1800" kern="1200" dirty="0" err="1"/>
            <a:t>Berurutan</a:t>
          </a:r>
          <a:r>
            <a:rPr lang="en-US" sz="1800" kern="1200" dirty="0"/>
            <a:t> - </a:t>
          </a:r>
          <a:r>
            <a:rPr lang="en-US" sz="1800" kern="1200" dirty="0" err="1"/>
            <a:t>Prosedur</a:t>
          </a:r>
          <a:r>
            <a:rPr lang="en-US" sz="1800" kern="1200" dirty="0"/>
            <a:t> </a:t>
          </a:r>
          <a:r>
            <a:rPr lang="en-US" sz="1800" kern="1200" dirty="0" err="1"/>
            <a:t>Otomatis</a:t>
          </a:r>
          <a:endParaRPr lang="en-US" sz="1800" kern="1200" dirty="0"/>
        </a:p>
      </dsp:txBody>
      <dsp:txXfrm>
        <a:off x="2752490" y="3336983"/>
        <a:ext cx="1960236" cy="1217108"/>
      </dsp:txXfrm>
    </dsp:sp>
    <dsp:sp modelId="{97DE0DCC-C4B9-4592-9C46-33825C2E4917}">
      <dsp:nvSpPr>
        <dsp:cNvPr id="0" name=""/>
        <dsp:cNvSpPr/>
      </dsp:nvSpPr>
      <dsp:spPr>
        <a:xfrm>
          <a:off x="4976812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A5A53-804C-4EEF-8B9E-A15C193EAA9A}">
      <dsp:nvSpPr>
        <dsp:cNvPr id="0" name=""/>
        <dsp:cNvSpPr/>
      </dsp:nvSpPr>
      <dsp:spPr>
        <a:xfrm>
          <a:off x="5203031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Sistem</a:t>
          </a:r>
          <a:r>
            <a:rPr lang="en-US" sz="1800" kern="1200" dirty="0"/>
            <a:t> </a:t>
          </a:r>
          <a:r>
            <a:rPr lang="en-US" sz="1800" kern="1200" dirty="0" err="1"/>
            <a:t>penerimaan</a:t>
          </a:r>
          <a:r>
            <a:rPr lang="en-US" sz="1800" kern="1200" dirty="0"/>
            <a:t> </a:t>
          </a:r>
          <a:r>
            <a:rPr lang="en-US" sz="1800" kern="1200" dirty="0" err="1"/>
            <a:t>kas</a:t>
          </a:r>
          <a:r>
            <a:rPr lang="en-US" sz="1800" kern="1200" dirty="0"/>
            <a:t> </a:t>
          </a:r>
          <a:r>
            <a:rPr lang="en-US" sz="1800" kern="1200" dirty="0" err="1"/>
            <a:t>secara</a:t>
          </a:r>
          <a:r>
            <a:rPr lang="en-US" sz="1800" kern="1200" dirty="0"/>
            <a:t> </a:t>
          </a:r>
          <a:r>
            <a:rPr lang="en-US" sz="1800" i="1" kern="1200" dirty="0"/>
            <a:t>batch</a:t>
          </a:r>
          <a:r>
            <a:rPr lang="en-US" sz="1800" kern="1200" dirty="0"/>
            <a:t> </a:t>
          </a:r>
          <a:r>
            <a:rPr lang="en-US" sz="1800" kern="1200" dirty="0" err="1"/>
            <a:t>dengan</a:t>
          </a:r>
          <a:r>
            <a:rPr lang="en-US" sz="1800" kern="1200" dirty="0"/>
            <a:t> </a:t>
          </a:r>
          <a:r>
            <a:rPr lang="en-US" sz="1800" i="1" kern="1200" dirty="0"/>
            <a:t>file </a:t>
          </a:r>
          <a:r>
            <a:rPr lang="en-US" sz="1800" kern="1200" dirty="0" err="1"/>
            <a:t>akses</a:t>
          </a:r>
          <a:r>
            <a:rPr lang="en-US" sz="1800" kern="1200" dirty="0"/>
            <a:t> </a:t>
          </a:r>
          <a:r>
            <a:rPr lang="en-US" sz="1800" kern="1200" dirty="0" err="1"/>
            <a:t>langsung</a:t>
          </a:r>
          <a:endParaRPr lang="en-US" sz="1800" kern="1200" dirty="0"/>
        </a:p>
      </dsp:txBody>
      <dsp:txXfrm>
        <a:off x="5240897" y="3336983"/>
        <a:ext cx="1960236" cy="1217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909A0-F248-4362-924A-040A00F51D83}">
      <dsp:nvSpPr>
        <dsp:cNvPr id="0" name=""/>
        <dsp:cNvSpPr/>
      </dsp:nvSpPr>
      <dsp:spPr>
        <a:xfrm>
          <a:off x="3447184" y="2280866"/>
          <a:ext cx="1895465" cy="902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733"/>
              </a:lnTo>
              <a:lnTo>
                <a:pt x="1895465" y="614733"/>
              </a:lnTo>
              <a:lnTo>
                <a:pt x="1895465" y="90206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77CB8-3193-427C-B84B-1CF537171D1A}">
      <dsp:nvSpPr>
        <dsp:cNvPr id="0" name=""/>
        <dsp:cNvSpPr/>
      </dsp:nvSpPr>
      <dsp:spPr>
        <a:xfrm>
          <a:off x="1551719" y="2280866"/>
          <a:ext cx="1895465" cy="902069"/>
        </a:xfrm>
        <a:custGeom>
          <a:avLst/>
          <a:gdLst/>
          <a:ahLst/>
          <a:cxnLst/>
          <a:rect l="0" t="0" r="0" b="0"/>
          <a:pathLst>
            <a:path>
              <a:moveTo>
                <a:pt x="1895465" y="0"/>
              </a:moveTo>
              <a:lnTo>
                <a:pt x="1895465" y="614733"/>
              </a:lnTo>
              <a:lnTo>
                <a:pt x="0" y="614733"/>
              </a:lnTo>
              <a:lnTo>
                <a:pt x="0" y="90206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779B7-33D0-4F75-9498-52E0C07E91C5}">
      <dsp:nvSpPr>
        <dsp:cNvPr id="0" name=""/>
        <dsp:cNvSpPr/>
      </dsp:nvSpPr>
      <dsp:spPr>
        <a:xfrm>
          <a:off x="1896349" y="311304"/>
          <a:ext cx="3101671" cy="19695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4163F-DE2F-4897-8700-9553E409CB3B}">
      <dsp:nvSpPr>
        <dsp:cNvPr id="0" name=""/>
        <dsp:cNvSpPr/>
      </dsp:nvSpPr>
      <dsp:spPr>
        <a:xfrm>
          <a:off x="2240979" y="638703"/>
          <a:ext cx="3101671" cy="196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Tujuan</a:t>
          </a:r>
          <a:r>
            <a:rPr lang="en-US" sz="2900" kern="1200" dirty="0"/>
            <a:t>, </a:t>
          </a:r>
          <a:r>
            <a:rPr lang="en-US" sz="2900" kern="1200" dirty="0" err="1"/>
            <a:t>pengendalian</a:t>
          </a:r>
          <a:r>
            <a:rPr lang="en-US" sz="2900" kern="1200" dirty="0"/>
            <a:t>, </a:t>
          </a:r>
          <a:r>
            <a:rPr lang="en-US" sz="2900" kern="1200" dirty="0" err="1"/>
            <a:t>dan</a:t>
          </a:r>
          <a:r>
            <a:rPr lang="en-US" sz="2900" kern="1200" dirty="0"/>
            <a:t> </a:t>
          </a:r>
          <a:r>
            <a:rPr lang="en-US" sz="2900" kern="1200" dirty="0" err="1"/>
            <a:t>uji</a:t>
          </a:r>
          <a:r>
            <a:rPr lang="en-US" sz="2900" kern="1200" dirty="0"/>
            <a:t> </a:t>
          </a:r>
          <a:r>
            <a:rPr lang="en-US" sz="2900" kern="1200" dirty="0" err="1"/>
            <a:t>pengendalian</a:t>
          </a:r>
          <a:r>
            <a:rPr lang="en-US" sz="2900" kern="1200" dirty="0"/>
            <a:t> </a:t>
          </a:r>
          <a:r>
            <a:rPr lang="en-US" sz="2900" kern="1200" dirty="0" err="1"/>
            <a:t>siklus</a:t>
          </a:r>
          <a:r>
            <a:rPr lang="en-US" sz="2900" kern="1200" dirty="0"/>
            <a:t> </a:t>
          </a:r>
          <a:r>
            <a:rPr lang="en-US" sz="2900" kern="1200" dirty="0" err="1"/>
            <a:t>pendapatan</a:t>
          </a:r>
          <a:r>
            <a:rPr lang="en-US" sz="2900" kern="1200" dirty="0"/>
            <a:t> </a:t>
          </a:r>
        </a:p>
      </dsp:txBody>
      <dsp:txXfrm>
        <a:off x="2298665" y="696389"/>
        <a:ext cx="2986299" cy="1854189"/>
      </dsp:txXfrm>
    </dsp:sp>
    <dsp:sp modelId="{84135F34-EE9B-421A-B3C6-98F8B574E2E2}">
      <dsp:nvSpPr>
        <dsp:cNvPr id="0" name=""/>
        <dsp:cNvSpPr/>
      </dsp:nvSpPr>
      <dsp:spPr>
        <a:xfrm>
          <a:off x="883" y="3182935"/>
          <a:ext cx="3101671" cy="19695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C54A5A-09F4-4FE7-9CAB-DB38D8BCEF64}">
      <dsp:nvSpPr>
        <dsp:cNvPr id="0" name=""/>
        <dsp:cNvSpPr/>
      </dsp:nvSpPr>
      <dsp:spPr>
        <a:xfrm>
          <a:off x="345513" y="3510333"/>
          <a:ext cx="3101671" cy="196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Tujuan</a:t>
          </a:r>
          <a:r>
            <a:rPr lang="en-US" sz="2900" kern="1200" dirty="0"/>
            <a:t> Audit </a:t>
          </a:r>
          <a:r>
            <a:rPr lang="en-US" sz="2900" kern="1200" dirty="0" err="1"/>
            <a:t>Siklus</a:t>
          </a:r>
          <a:r>
            <a:rPr lang="en-US" sz="2900" kern="1200" dirty="0"/>
            <a:t> </a:t>
          </a:r>
          <a:r>
            <a:rPr lang="en-US" sz="2900" kern="1200" dirty="0" err="1"/>
            <a:t>Pendapatan</a:t>
          </a:r>
          <a:r>
            <a:rPr lang="en-US" sz="2900" kern="1200" dirty="0"/>
            <a:t>	</a:t>
          </a:r>
        </a:p>
      </dsp:txBody>
      <dsp:txXfrm>
        <a:off x="403199" y="3568019"/>
        <a:ext cx="2986299" cy="1854189"/>
      </dsp:txXfrm>
    </dsp:sp>
    <dsp:sp modelId="{66E9EA4E-22C2-48F4-BE6F-BA10C113B3D8}">
      <dsp:nvSpPr>
        <dsp:cNvPr id="0" name=""/>
        <dsp:cNvSpPr/>
      </dsp:nvSpPr>
      <dsp:spPr>
        <a:xfrm>
          <a:off x="3791815" y="3182935"/>
          <a:ext cx="3101671" cy="19695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13ECC-6AC1-4A84-9F38-85EC476E1BD3}">
      <dsp:nvSpPr>
        <dsp:cNvPr id="0" name=""/>
        <dsp:cNvSpPr/>
      </dsp:nvSpPr>
      <dsp:spPr>
        <a:xfrm>
          <a:off x="4136445" y="3510333"/>
          <a:ext cx="3101671" cy="196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Pengendalian</a:t>
          </a:r>
          <a:r>
            <a:rPr lang="en-US" sz="2900" kern="1200" dirty="0"/>
            <a:t>  </a:t>
          </a:r>
          <a:r>
            <a:rPr lang="en-US" sz="2900" kern="1200" dirty="0" err="1"/>
            <a:t>dan</a:t>
          </a:r>
          <a:r>
            <a:rPr lang="en-US" sz="2900" kern="1200" dirty="0"/>
            <a:t> </a:t>
          </a:r>
          <a:r>
            <a:rPr lang="en-US" sz="2900" kern="1200" dirty="0" err="1"/>
            <a:t>Uji</a:t>
          </a:r>
          <a:r>
            <a:rPr lang="en-US" sz="2900" kern="1200" dirty="0"/>
            <a:t> </a:t>
          </a:r>
          <a:r>
            <a:rPr lang="en-US" sz="2900" kern="1200" dirty="0" err="1"/>
            <a:t>Pengendalian</a:t>
          </a:r>
          <a:r>
            <a:rPr lang="en-US" sz="2900" kern="1200" dirty="0"/>
            <a:t> </a:t>
          </a:r>
          <a:r>
            <a:rPr lang="en-US" sz="2900" kern="1200" dirty="0" err="1"/>
            <a:t>Siklus</a:t>
          </a:r>
          <a:r>
            <a:rPr lang="en-US" sz="2900" kern="1200" dirty="0"/>
            <a:t> </a:t>
          </a:r>
          <a:r>
            <a:rPr lang="en-US" sz="2900" kern="1200" dirty="0" err="1"/>
            <a:t>Pendapatan</a:t>
          </a:r>
          <a:endParaRPr lang="en-US" sz="2900" kern="1200" dirty="0"/>
        </a:p>
      </dsp:txBody>
      <dsp:txXfrm>
        <a:off x="4194131" y="3568019"/>
        <a:ext cx="2986299" cy="1854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6F188D-6A40-0044-A84D-965583E80E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52E43-075C-F245-8CE1-1A32EC93C59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20E42A-71F6-7A4E-ACB3-F6E7B2962F6C}" type="datetimeFigureOut">
              <a:rPr lang="en-US" altLang="en-US"/>
              <a:pPr>
                <a:defRPr/>
              </a:pPr>
              <a:t>4/5/21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ADAA621-EAF9-604A-92B4-E9D29EFCE8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34ED799-C74B-C043-848E-C2E1C59AF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3D7A8-13D9-404D-9D28-758552A1BE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62087-ED2A-E443-9134-670404D6F1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ADACAA-2F67-0C41-BF25-CBC4CBAC0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6600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E:\PERKULIAHAN\MAKUL\STUDI KELAYAKAN BISNIS\Gambar\bem-header-unisnu-jepara.jpg">
            <a:extLst>
              <a:ext uri="{FF2B5EF4-FFF2-40B4-BE49-F238E27FC236}">
                <a16:creationId xmlns:a16="http://schemas.microsoft.com/office/drawing/2014/main" id="{D21CE11C-95A8-A140-87C3-35AFB8AA1C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20638"/>
            <a:ext cx="9142412" cy="150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2E0DD65-B7EC-D249-A6DA-FA4082E14A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00788" y="6145213"/>
            <a:ext cx="2813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b="1">
                <a:solidFill>
                  <a:srgbClr val="006600"/>
                </a:solidFill>
                <a:latin typeface="Trajan Pro" panose="02020502050506020301" pitchFamily="18" charset="77"/>
              </a:rPr>
              <a:t>FEB UNISNU JEPARA</a:t>
            </a:r>
            <a:endParaRPr lang="en-GB" altLang="en-US" b="1">
              <a:solidFill>
                <a:srgbClr val="006600"/>
              </a:solidFill>
              <a:latin typeface="Trajan Pro" panose="02020502050506020301" pitchFamily="18" charset="77"/>
            </a:endParaRPr>
          </a:p>
        </p:txBody>
      </p:sp>
      <p:pic>
        <p:nvPicPr>
          <p:cNvPr id="6" name="Picture 2" descr="E:\FEB\LOGO UNISNU\UNISNU-3D-294x300.png">
            <a:extLst>
              <a:ext uri="{FF2B5EF4-FFF2-40B4-BE49-F238E27FC236}">
                <a16:creationId xmlns:a16="http://schemas.microsoft.com/office/drawing/2014/main" id="{CCBCF9A9-9B16-104C-AACE-2DEADED212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738" y="6018213"/>
            <a:ext cx="628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B3358C-C32A-CD40-8E73-77852D14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EBC0-CD06-3A4A-978F-6AD71C071ECF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BA3546-B17A-254F-8358-78CA411B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64873B-ECB8-644F-96A7-51D0F402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5F232-592B-1543-8CA1-803BDFC19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13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FF60A-02F1-2741-B8AC-60F6951C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9DD86-FF22-FA43-A4D9-2D712A7FADBA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FBE18-652C-4F45-8D1B-3985BA2C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57E97-F5BF-7447-B44D-80635878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80F7-6B20-974A-8753-C066749312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85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E2E79-060A-754A-AE6B-73AA9871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57331-3493-E849-94FF-C524F76B49ED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C0E47-16AF-DA45-AAA7-BEDD594D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F9A27-4342-8C46-A395-36EC82A0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48A1D-6253-4E42-8930-8AF3F3FF1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8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69E6D5-B0D3-A741-B1C0-E8D0908CAC6E}"/>
              </a:ext>
            </a:extLst>
          </p:cNvPr>
          <p:cNvSpPr/>
          <p:nvPr userDrawn="1"/>
        </p:nvSpPr>
        <p:spPr>
          <a:xfrm>
            <a:off x="1258888" y="12700"/>
            <a:ext cx="7885112" cy="90805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E99FC9-74FC-0E46-9F45-D28E67242353}"/>
              </a:ext>
            </a:extLst>
          </p:cNvPr>
          <p:cNvSpPr/>
          <p:nvPr userDrawn="1"/>
        </p:nvSpPr>
        <p:spPr>
          <a:xfrm>
            <a:off x="0" y="12700"/>
            <a:ext cx="1116013" cy="9096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pic>
        <p:nvPicPr>
          <p:cNvPr id="6" name="Picture 2" descr="E:\FEB\LOGO UNISNU\UNISNU-3D-294x300.png">
            <a:extLst>
              <a:ext uri="{FF2B5EF4-FFF2-40B4-BE49-F238E27FC236}">
                <a16:creationId xmlns:a16="http://schemas.microsoft.com/office/drawing/2014/main" id="{150A5727-4CFB-0348-BCCB-69A32ADEA4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79375"/>
            <a:ext cx="7905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14D00F6-BABA-C34D-AB24-1085BEF8530A}"/>
              </a:ext>
            </a:extLst>
          </p:cNvPr>
          <p:cNvSpPr txBox="1">
            <a:spLocks/>
          </p:cNvSpPr>
          <p:nvPr userDrawn="1"/>
        </p:nvSpPr>
        <p:spPr>
          <a:xfrm>
            <a:off x="6156325" y="6165850"/>
            <a:ext cx="2822575" cy="6477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600" b="1">
                <a:solidFill>
                  <a:srgbClr val="006600"/>
                </a:solidFill>
                <a:latin typeface="Trajan Pro" panose="02020502050506020301" pitchFamily="18" charset="77"/>
              </a:rPr>
              <a:t>FEB UNISNU JEPARA</a:t>
            </a:r>
            <a:endParaRPr lang="en-GB" altLang="en-US" sz="1600" b="1">
              <a:solidFill>
                <a:srgbClr val="006600"/>
              </a:solidFill>
              <a:latin typeface="Trajan Pro" panose="02020502050506020301" pitchFamily="18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3252"/>
            <a:ext cx="7560840" cy="90784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Arial Rounded MT Bold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/>
          <a:lstStyle>
            <a:lvl1pPr>
              <a:defRPr>
                <a:latin typeface="Bell MT" pitchFamily="18" charset="0"/>
              </a:defRPr>
            </a:lvl1pPr>
            <a:lvl2pPr>
              <a:defRPr>
                <a:latin typeface="Bell MT" pitchFamily="18" charset="0"/>
              </a:defRPr>
            </a:lvl2pPr>
            <a:lvl3pPr>
              <a:defRPr>
                <a:latin typeface="Bell MT" pitchFamily="18" charset="0"/>
              </a:defRPr>
            </a:lvl3pPr>
            <a:lvl4pPr>
              <a:defRPr>
                <a:latin typeface="Bell MT" pitchFamily="18" charset="0"/>
              </a:defRPr>
            </a:lvl4pPr>
            <a:lvl5pPr>
              <a:defRPr>
                <a:latin typeface="Bell MT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9D6E53B-C3F9-C243-98CD-ED24784D8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250D0-8031-E84C-8A9C-953E22422615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5EC1E40-226D-F246-AF8C-12498708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EE679A5-C1A4-AF44-AFB1-D64B9810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C9E7-C9BB-B64C-A16A-4A4FB6414C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43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52F79-0183-D44C-8181-33D42B6EA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ADF1D-CF3F-4D46-8D35-EB8A481BE2EB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5DDF2-D78D-4F46-86F2-93B691E1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FF2EE-C80E-7D4A-8D53-C5C1D83D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1329-4AAB-4E4E-8E78-292BB8E78C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759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9FC25-A0B3-DE4B-B242-DA99EE42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EA1D-FD3A-E44A-A1AC-19AB486FFC67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374A56-1141-FE46-8ECB-498E741C9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38DEBA-0AF3-AF4E-A100-7B6B0906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E676-9082-D54E-A62B-C9868E0612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13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0440EA-91A7-E94A-87D0-5949371E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3DCD-B72E-084A-A0B4-8BC90271CA5F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FCE9EA-A6EE-4B4F-ACD0-99BDCF64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4164E5-DC7F-8744-ADB0-29AF24DF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8365-E451-1E44-B04C-C24F6719A3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565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678FCF8-28C2-1B48-8AA3-6728D04DB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66FC1-26B2-3D4B-BBB5-7E6FFEAF398A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E025984-9C14-A344-BEF7-459F85AA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9508F3D-02E9-8E4F-A38D-0F5BF245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1E601-4AAC-A44C-9494-5F2905B429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344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F717EA0-5EFA-0448-BA16-73EB6A15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E805D-8002-E946-BC90-45650DC52DC0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9458562-55AA-9A44-A761-0166AF5F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40755D-0C1A-254C-8925-8FB86F13C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9775-647E-A346-8710-C961E5425D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449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B45631-F69B-2E44-8D4C-2261BA6B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D3FCC-D9F4-8F49-8ADE-54EE441E7653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69277D-F149-C141-AFA7-ECC41D46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205CCF-2A75-B944-80B4-19B95CF2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8FD8-60C9-0F45-A46B-8B1E4E223D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207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B1FC60-190D-AA4D-9954-3DD63B56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75FE5-14E1-A145-9D9E-E4327F589772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8AF9BE-FB54-894E-8CDA-819D5923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6FDC27-B1ED-FC4D-B2B8-F9CE4D946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A6AD-E370-2A48-BFFD-598D86514E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74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F614425-039D-1341-BE9D-A7A3207FD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858FEDA-C966-DF48-A274-D59AA2C0B8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CC510-F79C-CA4D-96CC-17820CA0E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D08AD22-EDEF-3748-9A7E-BD3FD5AF29E5}" type="datetimeFigureOut">
              <a:rPr lang="en-GB" altLang="en-US"/>
              <a:pPr>
                <a:defRPr/>
              </a:pPr>
              <a:t>05/04/2021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53853-176B-494F-A17C-6B2DC9BEA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78D0-ADB3-9B4F-B88B-2D70A1F6A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1F8317-D9CD-F84F-89E2-36424CDB5C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3BBA2A1-35C8-5E40-BFBB-0744A5A2E4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i="1" dirty="0">
                <a:solidFill>
                  <a:schemeClr val="bg1"/>
                </a:solidFill>
                <a:latin typeface="Arial" charset="0"/>
              </a:rPr>
              <a:t>AUDITING THE REVENUE CYCLE</a:t>
            </a:r>
            <a:endParaRPr lang="en-GB" sz="4800" dirty="0">
              <a:solidFill>
                <a:schemeClr val="tx1">
                  <a:lumMod val="95000"/>
                  <a:lumOff val="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14339" name="Subtitle 2">
            <a:extLst>
              <a:ext uri="{FF2B5EF4-FFF2-40B4-BE49-F238E27FC236}">
                <a16:creationId xmlns:a16="http://schemas.microsoft.com/office/drawing/2014/main" id="{38163FFD-595B-7A41-BE21-A43033ED5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7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Fatchur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Rohman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SE,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M.Pd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M.Si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CADE, CAAT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penjualan tunai">
            <a:extLst>
              <a:ext uri="{FF2B5EF4-FFF2-40B4-BE49-F238E27FC236}">
                <a16:creationId xmlns:a16="http://schemas.microsoft.com/office/drawing/2014/main" id="{3DB8A97B-5262-1649-BA2F-0B137024D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12409"/>
            <a:ext cx="3556000" cy="393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C05E0C-F72B-AF4C-A643-E93CD1959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Rekening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08ECBE-9C34-3B43-A77B-890BCB938F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510713"/>
              </p:ext>
            </p:extLst>
          </p:nvPr>
        </p:nvGraphicFramePr>
        <p:xfrm>
          <a:off x="2267744" y="921092"/>
          <a:ext cx="6625431" cy="5205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120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CE545-7FA7-0748-AA72-3C0E1C701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CA7EC-7D4B-F445-BE23-84AC07DA8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DD46B40-2A0E-684D-B066-876903F4D6FC}"/>
              </a:ext>
            </a:extLst>
          </p:cNvPr>
          <p:cNvGraphicFramePr/>
          <p:nvPr/>
        </p:nvGraphicFramePr>
        <p:xfrm>
          <a:off x="990600" y="304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121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/>
              <a:t>Pemrosesan</a:t>
            </a:r>
            <a:r>
              <a:rPr lang="en-US" sz="2800" b="1" dirty="0"/>
              <a:t> Batch </a:t>
            </a:r>
            <a:r>
              <a:rPr lang="en-US" sz="2800" b="1" dirty="0" err="1"/>
              <a:t>Dengan</a:t>
            </a:r>
            <a:r>
              <a:rPr lang="en-US" sz="2800" b="1" dirty="0"/>
              <a:t> File </a:t>
            </a:r>
            <a:r>
              <a:rPr lang="en-US" sz="2800" b="1" dirty="0" err="1"/>
              <a:t>Berurutan</a:t>
            </a:r>
            <a:r>
              <a:rPr lang="en-US" sz="2800" b="1" dirty="0"/>
              <a:t> </a:t>
            </a:r>
            <a:r>
              <a:rPr lang="en-US" sz="2800" b="1" dirty="0" err="1"/>
              <a:t>Prosedur</a:t>
            </a:r>
            <a:r>
              <a:rPr lang="en-US" sz="2800" b="1" dirty="0"/>
              <a:t> Manual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4137323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dasar</a:t>
            </a:r>
            <a:r>
              <a:rPr lang="en-US" sz="5400" dirty="0"/>
              <a:t> </a:t>
            </a:r>
            <a:r>
              <a:rPr lang="en-US" sz="5400" dirty="0" err="1"/>
              <a:t>ini</a:t>
            </a:r>
            <a:r>
              <a:rPr lang="en-US" sz="5400" dirty="0"/>
              <a:t>, </a:t>
            </a:r>
            <a:r>
              <a:rPr lang="en-US" sz="5400" b="1" dirty="0" err="1"/>
              <a:t>pencatatan</a:t>
            </a:r>
            <a:r>
              <a:rPr lang="en-US" sz="5400" dirty="0"/>
              <a:t> </a:t>
            </a:r>
            <a:r>
              <a:rPr lang="en-US" sz="5400" dirty="0" err="1"/>
              <a:t>pesanan</a:t>
            </a:r>
            <a:r>
              <a:rPr lang="en-US" sz="5400" dirty="0"/>
              <a:t>, </a:t>
            </a:r>
            <a:r>
              <a:rPr lang="en-US" sz="5400" b="1" dirty="0" err="1"/>
              <a:t>pemeriksaan</a:t>
            </a:r>
            <a:r>
              <a:rPr lang="en-US" sz="5400" dirty="0"/>
              <a:t> </a:t>
            </a:r>
            <a:r>
              <a:rPr lang="en-US" sz="5400" dirty="0" err="1"/>
              <a:t>kredit</a:t>
            </a:r>
            <a:r>
              <a:rPr lang="en-US" sz="5400" dirty="0"/>
              <a:t>, </a:t>
            </a:r>
            <a:r>
              <a:rPr lang="en-US" sz="5400" b="1" dirty="0" err="1"/>
              <a:t>penggudangan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b="1" dirty="0" err="1"/>
              <a:t>penerimaan</a:t>
            </a:r>
            <a:r>
              <a:rPr lang="en-US" sz="5400" dirty="0"/>
              <a:t> </a:t>
            </a:r>
            <a:r>
              <a:rPr lang="en-US" sz="5400" dirty="0" err="1"/>
              <a:t>dilakukan</a:t>
            </a:r>
            <a:r>
              <a:rPr lang="en-US" sz="5400" dirty="0"/>
              <a:t> </a:t>
            </a:r>
            <a:r>
              <a:rPr lang="en-US" sz="5400" dirty="0" err="1"/>
              <a:t>secara</a:t>
            </a:r>
            <a:r>
              <a:rPr lang="en-US" sz="5400" dirty="0"/>
              <a:t> </a:t>
            </a:r>
            <a:r>
              <a:rPr lang="en-US" sz="5400" b="1" dirty="0"/>
              <a:t>manual</a:t>
            </a:r>
            <a:r>
              <a:rPr lang="en-US" sz="5400" dirty="0"/>
              <a:t>.</a:t>
            </a:r>
          </a:p>
          <a:p>
            <a:pPr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5383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/>
          <p:cNvSpPr/>
          <p:nvPr/>
        </p:nvSpPr>
        <p:spPr>
          <a:xfrm>
            <a:off x="304800" y="1219200"/>
            <a:ext cx="1524000" cy="38100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1838" y="228600"/>
            <a:ext cx="5825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Pemrosesan</a:t>
            </a:r>
            <a:r>
              <a:rPr lang="en-US" b="1" dirty="0">
                <a:solidFill>
                  <a:schemeClr val="bg1"/>
                </a:solidFill>
              </a:rPr>
              <a:t> Batch </a:t>
            </a:r>
            <a:r>
              <a:rPr lang="en-US" b="1" dirty="0" err="1">
                <a:solidFill>
                  <a:schemeClr val="bg1"/>
                </a:solidFill>
              </a:rPr>
              <a:t>Dengan</a:t>
            </a:r>
            <a:r>
              <a:rPr lang="en-US" b="1" dirty="0">
                <a:solidFill>
                  <a:schemeClr val="bg1"/>
                </a:solidFill>
              </a:rPr>
              <a:t> File </a:t>
            </a:r>
            <a:r>
              <a:rPr lang="en-US" b="1" dirty="0" err="1">
                <a:solidFill>
                  <a:schemeClr val="bg1"/>
                </a:solidFill>
              </a:rPr>
              <a:t>Berurutan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Prosedur</a:t>
            </a:r>
            <a:r>
              <a:rPr lang="en-US" b="1" dirty="0">
                <a:solidFill>
                  <a:schemeClr val="bg1"/>
                </a:solidFill>
              </a:rPr>
              <a:t> Manual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4437" y="82742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Sales</a:t>
            </a:r>
          </a:p>
        </p:txBody>
      </p:sp>
      <p:cxnSp>
        <p:nvCxnSpPr>
          <p:cNvPr id="9" name="Straight Arrow Connector 8"/>
          <p:cNvCxnSpPr>
            <a:stCxn id="5" idx="4"/>
          </p:cNvCxnSpPr>
          <p:nvPr/>
        </p:nvCxnSpPr>
        <p:spPr>
          <a:xfrm rot="5400000">
            <a:off x="929640" y="1737360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Document 9"/>
          <p:cNvSpPr/>
          <p:nvPr/>
        </p:nvSpPr>
        <p:spPr>
          <a:xfrm>
            <a:off x="343437" y="1891047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Customer Order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931228" y="2459649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nual Operation 11"/>
          <p:cNvSpPr/>
          <p:nvPr/>
        </p:nvSpPr>
        <p:spPr>
          <a:xfrm>
            <a:off x="76200" y="2599383"/>
            <a:ext cx="2006958" cy="83820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Receive Customer Order &amp; Prepare Sales Order</a:t>
            </a:r>
          </a:p>
        </p:txBody>
      </p:sp>
      <p:sp>
        <p:nvSpPr>
          <p:cNvPr id="15" name="Flowchart: Document 14"/>
          <p:cNvSpPr/>
          <p:nvPr/>
        </p:nvSpPr>
        <p:spPr>
          <a:xfrm>
            <a:off x="609600" y="37198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Customer copy</a:t>
            </a:r>
          </a:p>
        </p:txBody>
      </p:sp>
      <p:sp>
        <p:nvSpPr>
          <p:cNvPr id="14" name="Flowchart: Document 13"/>
          <p:cNvSpPr/>
          <p:nvPr/>
        </p:nvSpPr>
        <p:spPr>
          <a:xfrm>
            <a:off x="457200" y="39484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Credit Copy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304800" y="41770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16" name="Flowchart: Document 15"/>
          <p:cNvSpPr/>
          <p:nvPr/>
        </p:nvSpPr>
        <p:spPr>
          <a:xfrm>
            <a:off x="152400" y="44056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Packing Slip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931228" y="3577965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Document 19"/>
          <p:cNvSpPr/>
          <p:nvPr/>
        </p:nvSpPr>
        <p:spPr>
          <a:xfrm>
            <a:off x="458274" y="5189109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sp>
        <p:nvSpPr>
          <p:cNvPr id="21" name="Flowchart: Document 20"/>
          <p:cNvSpPr/>
          <p:nvPr/>
        </p:nvSpPr>
        <p:spPr>
          <a:xfrm>
            <a:off x="305874" y="5393025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File Copy</a:t>
            </a:r>
          </a:p>
        </p:txBody>
      </p:sp>
      <p:sp>
        <p:nvSpPr>
          <p:cNvPr id="22" name="Flowchart: Document 21"/>
          <p:cNvSpPr/>
          <p:nvPr/>
        </p:nvSpPr>
        <p:spPr>
          <a:xfrm>
            <a:off x="153474" y="5608746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Customer Order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929640" y="5044440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0"/>
          </p:cNvCxnSpPr>
          <p:nvPr/>
        </p:nvCxnSpPr>
        <p:spPr>
          <a:xfrm rot="16200000" flipH="1">
            <a:off x="864977" y="6188782"/>
            <a:ext cx="414915" cy="11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Merge 24"/>
          <p:cNvSpPr/>
          <p:nvPr/>
        </p:nvSpPr>
        <p:spPr>
          <a:xfrm>
            <a:off x="658968" y="6401874"/>
            <a:ext cx="838200" cy="381000"/>
          </a:xfrm>
          <a:prstGeom prst="flowChartMerg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File</a:t>
            </a:r>
          </a:p>
        </p:txBody>
      </p:sp>
      <p:cxnSp>
        <p:nvCxnSpPr>
          <p:cNvPr id="27" name="Shape 26"/>
          <p:cNvCxnSpPr>
            <a:stCxn id="15" idx="3"/>
            <a:endCxn id="5" idx="6"/>
          </p:cNvCxnSpPr>
          <p:nvPr/>
        </p:nvCxnSpPr>
        <p:spPr>
          <a:xfrm flipH="1" flipV="1">
            <a:off x="1828800" y="1409700"/>
            <a:ext cx="228600" cy="2614947"/>
          </a:xfrm>
          <a:prstGeom prst="bentConnector3">
            <a:avLst>
              <a:gd name="adj1" fmla="val -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17" idx="3"/>
          </p:cNvCxnSpPr>
          <p:nvPr/>
        </p:nvCxnSpPr>
        <p:spPr>
          <a:xfrm>
            <a:off x="1752600" y="4481847"/>
            <a:ext cx="609600" cy="130935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6" idx="3"/>
          </p:cNvCxnSpPr>
          <p:nvPr/>
        </p:nvCxnSpPr>
        <p:spPr>
          <a:xfrm>
            <a:off x="1600200" y="4710446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3"/>
          </p:cNvCxnSpPr>
          <p:nvPr/>
        </p:nvCxnSpPr>
        <p:spPr>
          <a:xfrm flipV="1">
            <a:off x="1906074" y="5410200"/>
            <a:ext cx="456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1" idx="3"/>
          </p:cNvCxnSpPr>
          <p:nvPr/>
        </p:nvCxnSpPr>
        <p:spPr>
          <a:xfrm>
            <a:off x="1753674" y="5621625"/>
            <a:ext cx="6085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Connector 38"/>
          <p:cNvSpPr/>
          <p:nvPr/>
        </p:nvSpPr>
        <p:spPr>
          <a:xfrm>
            <a:off x="2172237" y="5813736"/>
            <a:ext cx="381000" cy="381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49214" y="827420"/>
            <a:ext cx="76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Credit</a:t>
            </a:r>
          </a:p>
        </p:txBody>
      </p:sp>
      <p:cxnSp>
        <p:nvCxnSpPr>
          <p:cNvPr id="42" name="Shape 41"/>
          <p:cNvCxnSpPr>
            <a:stCxn id="14" idx="3"/>
            <a:endCxn id="43" idx="1"/>
          </p:cNvCxnSpPr>
          <p:nvPr/>
        </p:nvCxnSpPr>
        <p:spPr>
          <a:xfrm flipV="1">
            <a:off x="1905000" y="1417320"/>
            <a:ext cx="927279" cy="283592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ocument 42"/>
          <p:cNvSpPr/>
          <p:nvPr/>
        </p:nvSpPr>
        <p:spPr>
          <a:xfrm>
            <a:off x="2832279" y="1143000"/>
            <a:ext cx="1097280" cy="54864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Credit Copy</a:t>
            </a:r>
          </a:p>
        </p:txBody>
      </p:sp>
      <p:sp>
        <p:nvSpPr>
          <p:cNvPr id="45" name="Flowchart: Manual Operation 44"/>
          <p:cNvSpPr/>
          <p:nvPr/>
        </p:nvSpPr>
        <p:spPr>
          <a:xfrm>
            <a:off x="2779689" y="1953294"/>
            <a:ext cx="1097280" cy="54864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Check Credit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5400000">
            <a:off x="3189882" y="1800681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Document 47"/>
          <p:cNvSpPr/>
          <p:nvPr/>
        </p:nvSpPr>
        <p:spPr>
          <a:xfrm>
            <a:off x="2832279" y="2800938"/>
            <a:ext cx="1097280" cy="54864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Credit Copy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3190956" y="2635668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5400000">
            <a:off x="794414" y="3788536"/>
            <a:ext cx="3087493" cy="2085519"/>
          </a:xfrm>
          <a:prstGeom prst="bentConnector3">
            <a:avLst>
              <a:gd name="adj1" fmla="val 950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73214" y="899428"/>
            <a:ext cx="127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Warehouse</a:t>
            </a:r>
          </a:p>
        </p:txBody>
      </p:sp>
      <p:sp>
        <p:nvSpPr>
          <p:cNvPr id="59" name="Flowchart: Connector 58"/>
          <p:cNvSpPr/>
          <p:nvPr/>
        </p:nvSpPr>
        <p:spPr>
          <a:xfrm>
            <a:off x="4495800" y="2819400"/>
            <a:ext cx="381000" cy="381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0" name="Flowchart: Document 59"/>
          <p:cNvSpPr/>
          <p:nvPr/>
        </p:nvSpPr>
        <p:spPr>
          <a:xfrm>
            <a:off x="4953000" y="1955442"/>
            <a:ext cx="109728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62" name="Flowchart: Document 61"/>
          <p:cNvSpPr/>
          <p:nvPr/>
        </p:nvSpPr>
        <p:spPr>
          <a:xfrm>
            <a:off x="7239000" y="1163388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sp>
        <p:nvSpPr>
          <p:cNvPr id="63" name="Flowchart: Document 62"/>
          <p:cNvSpPr/>
          <p:nvPr/>
        </p:nvSpPr>
        <p:spPr>
          <a:xfrm>
            <a:off x="7086600" y="1393062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File Copy</a:t>
            </a:r>
          </a:p>
        </p:txBody>
      </p:sp>
      <p:sp>
        <p:nvSpPr>
          <p:cNvPr id="61" name="Flowchart: Document 60"/>
          <p:cNvSpPr/>
          <p:nvPr/>
        </p:nvSpPr>
        <p:spPr>
          <a:xfrm>
            <a:off x="6933126" y="1613079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Packing Slip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62577" y="836712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Shipping</a:t>
            </a:r>
          </a:p>
        </p:txBody>
      </p:sp>
      <p:cxnSp>
        <p:nvCxnSpPr>
          <p:cNvPr id="66" name="Shape 65"/>
          <p:cNvCxnSpPr>
            <a:stCxn id="59" idx="0"/>
          </p:cNvCxnSpPr>
          <p:nvPr/>
        </p:nvCxnSpPr>
        <p:spPr>
          <a:xfrm rot="5400000" flipH="1" flipV="1">
            <a:off x="5162550" y="742950"/>
            <a:ext cx="1600200" cy="2552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60" idx="1"/>
          </p:cNvCxnSpPr>
          <p:nvPr/>
        </p:nvCxnSpPr>
        <p:spPr>
          <a:xfrm>
            <a:off x="4685763" y="2133600"/>
            <a:ext cx="2672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hape 71"/>
          <p:cNvCxnSpPr/>
          <p:nvPr/>
        </p:nvCxnSpPr>
        <p:spPr>
          <a:xfrm>
            <a:off x="6324600" y="1232079"/>
            <a:ext cx="609600" cy="520521"/>
          </a:xfrm>
          <a:prstGeom prst="bentConnector3">
            <a:avLst>
              <a:gd name="adj1" fmla="val 140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324600" y="1524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5273040" y="2512239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lowchart: Manual Operation 75"/>
          <p:cNvSpPr/>
          <p:nvPr/>
        </p:nvSpPr>
        <p:spPr>
          <a:xfrm>
            <a:off x="4832367" y="2654121"/>
            <a:ext cx="1280160" cy="82296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Pick Goods &amp; Send to Shipping</a:t>
            </a:r>
          </a:p>
        </p:txBody>
      </p:sp>
      <p:sp>
        <p:nvSpPr>
          <p:cNvPr id="77" name="Flowchart: Document 76"/>
          <p:cNvSpPr/>
          <p:nvPr/>
        </p:nvSpPr>
        <p:spPr>
          <a:xfrm>
            <a:off x="4953000" y="3733800"/>
            <a:ext cx="109728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rot="5400000">
            <a:off x="5273040" y="3603723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lowchart: Document 78"/>
          <p:cNvSpPr/>
          <p:nvPr/>
        </p:nvSpPr>
        <p:spPr>
          <a:xfrm>
            <a:off x="6780726" y="1842753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82" name="Flowchart: Manual Operation 81"/>
          <p:cNvSpPr/>
          <p:nvPr/>
        </p:nvSpPr>
        <p:spPr>
          <a:xfrm>
            <a:off x="6797040" y="2642316"/>
            <a:ext cx="2011680" cy="100584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Reconcile Documents &amp; Goods, Sign Shipping Notice, &amp; prepare BOL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rot="16200000" flipH="1">
            <a:off x="7406640" y="2423159"/>
            <a:ext cx="426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77" idx="3"/>
            <a:endCxn id="79" idx="1"/>
          </p:cNvCxnSpPr>
          <p:nvPr/>
        </p:nvCxnSpPr>
        <p:spPr>
          <a:xfrm flipV="1">
            <a:off x="6050280" y="2071353"/>
            <a:ext cx="730446" cy="18910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lowchart: Document 86"/>
          <p:cNvSpPr/>
          <p:nvPr/>
        </p:nvSpPr>
        <p:spPr>
          <a:xfrm>
            <a:off x="7213242" y="3962400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rot="16200000" flipH="1">
            <a:off x="7444740" y="3800019"/>
            <a:ext cx="350522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Document 89"/>
          <p:cNvSpPr/>
          <p:nvPr/>
        </p:nvSpPr>
        <p:spPr>
          <a:xfrm>
            <a:off x="7802880" y="5098956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File Copy</a:t>
            </a:r>
          </a:p>
        </p:txBody>
      </p:sp>
      <p:sp>
        <p:nvSpPr>
          <p:cNvPr id="91" name="Flowchart: Document 90"/>
          <p:cNvSpPr/>
          <p:nvPr/>
        </p:nvSpPr>
        <p:spPr>
          <a:xfrm>
            <a:off x="7649406" y="5318973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92" name="Flowchart: Document 91"/>
          <p:cNvSpPr/>
          <p:nvPr/>
        </p:nvSpPr>
        <p:spPr>
          <a:xfrm>
            <a:off x="7497006" y="5548647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BOL</a:t>
            </a:r>
          </a:p>
        </p:txBody>
      </p:sp>
      <p:cxnSp>
        <p:nvCxnSpPr>
          <p:cNvPr id="94" name="Shape 93"/>
          <p:cNvCxnSpPr>
            <a:stCxn id="82" idx="3"/>
          </p:cNvCxnSpPr>
          <p:nvPr/>
        </p:nvCxnSpPr>
        <p:spPr>
          <a:xfrm>
            <a:off x="8607552" y="3145236"/>
            <a:ext cx="231648" cy="19601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lowchart: Document 94"/>
          <p:cNvSpPr/>
          <p:nvPr/>
        </p:nvSpPr>
        <p:spPr>
          <a:xfrm>
            <a:off x="6173274" y="4761963"/>
            <a:ext cx="914400" cy="36576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BOL</a:t>
            </a:r>
          </a:p>
        </p:txBody>
      </p:sp>
      <p:sp>
        <p:nvSpPr>
          <p:cNvPr id="97" name="Flowchart: Document 96"/>
          <p:cNvSpPr/>
          <p:nvPr/>
        </p:nvSpPr>
        <p:spPr>
          <a:xfrm>
            <a:off x="6295194" y="4988415"/>
            <a:ext cx="914400" cy="36576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BOL</a:t>
            </a:r>
          </a:p>
        </p:txBody>
      </p:sp>
      <p:sp>
        <p:nvSpPr>
          <p:cNvPr id="96" name="Flowchart: Document 95"/>
          <p:cNvSpPr/>
          <p:nvPr/>
        </p:nvSpPr>
        <p:spPr>
          <a:xfrm>
            <a:off x="6478074" y="5207358"/>
            <a:ext cx="914400" cy="36576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Packing Slip</a:t>
            </a:r>
          </a:p>
        </p:txBody>
      </p:sp>
      <p:cxnSp>
        <p:nvCxnSpPr>
          <p:cNvPr id="99" name="Shape 98"/>
          <p:cNvCxnSpPr>
            <a:stCxn id="82" idx="1"/>
            <a:endCxn id="95" idx="0"/>
          </p:cNvCxnSpPr>
          <p:nvPr/>
        </p:nvCxnSpPr>
        <p:spPr>
          <a:xfrm rot="10800000" flipV="1">
            <a:off x="6630474" y="3145235"/>
            <a:ext cx="367734" cy="161672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lowchart: Connector 99"/>
          <p:cNvSpPr/>
          <p:nvPr/>
        </p:nvSpPr>
        <p:spPr>
          <a:xfrm>
            <a:off x="6383199" y="5867400"/>
            <a:ext cx="1188720" cy="38100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Carrier</a:t>
            </a:r>
          </a:p>
        </p:txBody>
      </p:sp>
      <p:sp>
        <p:nvSpPr>
          <p:cNvPr id="101" name="Flowchart: Merge 100"/>
          <p:cNvSpPr/>
          <p:nvPr/>
        </p:nvSpPr>
        <p:spPr>
          <a:xfrm>
            <a:off x="7696200" y="6413679"/>
            <a:ext cx="838200" cy="381000"/>
          </a:xfrm>
          <a:prstGeom prst="flowChartMerg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File</a:t>
            </a:r>
          </a:p>
        </p:txBody>
      </p:sp>
      <p:cxnSp>
        <p:nvCxnSpPr>
          <p:cNvPr id="103" name="Straight Arrow Connector 102"/>
          <p:cNvCxnSpPr>
            <a:stCxn id="96" idx="2"/>
            <a:endCxn id="100" idx="0"/>
          </p:cNvCxnSpPr>
          <p:nvPr/>
        </p:nvCxnSpPr>
        <p:spPr>
          <a:xfrm rot="16200000" flipH="1">
            <a:off x="6776043" y="5708167"/>
            <a:ext cx="3184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2" idx="2"/>
            <a:endCxn id="101" idx="0"/>
          </p:cNvCxnSpPr>
          <p:nvPr/>
        </p:nvCxnSpPr>
        <p:spPr>
          <a:xfrm rot="16200000" flipH="1">
            <a:off x="7872337" y="6194650"/>
            <a:ext cx="438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lowchart: Off-page Connector 108"/>
          <p:cNvSpPr/>
          <p:nvPr/>
        </p:nvSpPr>
        <p:spPr>
          <a:xfrm>
            <a:off x="7543800" y="4724400"/>
            <a:ext cx="357390" cy="316605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11" name="Straight Arrow Connector 110"/>
          <p:cNvCxnSpPr/>
          <p:nvPr/>
        </p:nvCxnSpPr>
        <p:spPr>
          <a:xfrm rot="16200000" flipH="1">
            <a:off x="7467600" y="45720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574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Pemrosesan</a:t>
            </a:r>
            <a:r>
              <a:rPr lang="en-US" b="1" dirty="0"/>
              <a:t> Batch </a:t>
            </a:r>
            <a:r>
              <a:rPr lang="en-US" b="1" dirty="0" err="1"/>
              <a:t>menggunakan</a:t>
            </a:r>
            <a:r>
              <a:rPr lang="en-US" b="1" dirty="0"/>
              <a:t> File </a:t>
            </a:r>
            <a:r>
              <a:rPr lang="en-US" b="1" dirty="0" err="1"/>
              <a:t>Berurutan</a:t>
            </a:r>
            <a:r>
              <a:rPr lang="en-US" b="1" dirty="0"/>
              <a:t> - </a:t>
            </a: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Otomatis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err="1"/>
              <a:t>Gambar</a:t>
            </a:r>
            <a:r>
              <a:rPr lang="en-US" sz="4000" dirty="0"/>
              <a:t> </a:t>
            </a:r>
            <a:r>
              <a:rPr lang="en-US" sz="4000" dirty="0" err="1"/>
              <a:t>dibawah</a:t>
            </a:r>
            <a:r>
              <a:rPr lang="en-US" sz="4000" dirty="0"/>
              <a:t> (data processing)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gambaran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prosedur</a:t>
            </a:r>
            <a:r>
              <a:rPr lang="en-US" sz="4000" dirty="0"/>
              <a:t> </a:t>
            </a:r>
            <a:r>
              <a:rPr lang="en-US" sz="4000" dirty="0" err="1"/>
              <a:t>otomatis</a:t>
            </a:r>
            <a:r>
              <a:rPr lang="en-US" sz="4000" dirty="0"/>
              <a:t>.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komputer</a:t>
            </a:r>
            <a:r>
              <a:rPr lang="en-US" sz="4000" dirty="0"/>
              <a:t> yang </a:t>
            </a:r>
            <a:r>
              <a:rPr lang="en-US" sz="4000" dirty="0" err="1"/>
              <a:t>dijelaskan</a:t>
            </a:r>
            <a:r>
              <a:rPr lang="en-US" sz="4000" dirty="0"/>
              <a:t> </a:t>
            </a:r>
            <a:r>
              <a:rPr lang="en-US" sz="4000" dirty="0" err="1"/>
              <a:t>disini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contoh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lama yang </a:t>
            </a:r>
            <a:r>
              <a:rPr lang="en-US" sz="4000" dirty="0" err="1"/>
              <a:t>menggunakan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r>
              <a:rPr lang="en-US" sz="4000" dirty="0"/>
              <a:t> file </a:t>
            </a:r>
            <a:r>
              <a:rPr lang="en-US" sz="4000" dirty="0" err="1"/>
              <a:t>berurutan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catatan</a:t>
            </a:r>
            <a:r>
              <a:rPr lang="en-US" sz="4000" dirty="0"/>
              <a:t> </a:t>
            </a:r>
            <a:r>
              <a:rPr lang="en-US" sz="4000" dirty="0" err="1"/>
              <a:t>akuntansinya</a:t>
            </a:r>
            <a:r>
              <a:rPr lang="en-US" sz="4000" dirty="0"/>
              <a:t>.</a:t>
            </a:r>
          </a:p>
          <a:p>
            <a:pPr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0392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Pemrosesan</a:t>
            </a:r>
            <a:r>
              <a:rPr lang="en-US" b="1" dirty="0"/>
              <a:t> Batch </a:t>
            </a:r>
            <a:r>
              <a:rPr lang="en-US" b="1" dirty="0" err="1"/>
              <a:t>menggunakan</a:t>
            </a:r>
            <a:r>
              <a:rPr lang="en-US" b="1" dirty="0"/>
              <a:t> File </a:t>
            </a:r>
            <a:r>
              <a:rPr lang="en-US" b="1" dirty="0" err="1"/>
              <a:t>Berurutan</a:t>
            </a:r>
            <a:r>
              <a:rPr lang="en-US" b="1" dirty="0"/>
              <a:t> - </a:t>
            </a: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Otomatis</a:t>
            </a:r>
            <a:endParaRPr lang="en-US" b="1" dirty="0"/>
          </a:p>
        </p:txBody>
      </p:sp>
      <p:sp>
        <p:nvSpPr>
          <p:cNvPr id="3" name="Flowchart: Off-page Connector 2"/>
          <p:cNvSpPr/>
          <p:nvPr/>
        </p:nvSpPr>
        <p:spPr>
          <a:xfrm>
            <a:off x="152400" y="914400"/>
            <a:ext cx="357390" cy="316605"/>
          </a:xfrm>
          <a:prstGeom prst="flowChartOffpage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838200" y="914400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cxnSp>
        <p:nvCxnSpPr>
          <p:cNvPr id="6" name="Straight Arrow Connector 5"/>
          <p:cNvCxnSpPr>
            <a:stCxn id="3" idx="3"/>
            <a:endCxn id="4" idx="1"/>
          </p:cNvCxnSpPr>
          <p:nvPr/>
        </p:nvCxnSpPr>
        <p:spPr>
          <a:xfrm>
            <a:off x="509790" y="1072702"/>
            <a:ext cx="3284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nual Input 6"/>
          <p:cNvSpPr/>
          <p:nvPr/>
        </p:nvSpPr>
        <p:spPr>
          <a:xfrm>
            <a:off x="2590800" y="875763"/>
            <a:ext cx="990600" cy="457200"/>
          </a:xfrm>
          <a:prstGeom prst="flowChartManualInp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Keystroke</a:t>
            </a:r>
          </a:p>
        </p:txBody>
      </p:sp>
      <p:cxnSp>
        <p:nvCxnSpPr>
          <p:cNvPr id="9" name="Straight Arrow Connector 8"/>
          <p:cNvCxnSpPr>
            <a:stCxn id="4" idx="3"/>
            <a:endCxn id="7" idx="1"/>
          </p:cNvCxnSpPr>
          <p:nvPr/>
        </p:nvCxnSpPr>
        <p:spPr>
          <a:xfrm flipV="1">
            <a:off x="2026920" y="1104362"/>
            <a:ext cx="5638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gnetic Disk 9"/>
          <p:cNvSpPr/>
          <p:nvPr/>
        </p:nvSpPr>
        <p:spPr>
          <a:xfrm>
            <a:off x="2667000" y="1600200"/>
            <a:ext cx="822960" cy="6858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Sales Order File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92758" y="2577921"/>
            <a:ext cx="7620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File</a:t>
            </a:r>
          </a:p>
        </p:txBody>
      </p:sp>
      <p:sp>
        <p:nvSpPr>
          <p:cNvPr id="13" name="Flowchart: Magnetic Disk 12"/>
          <p:cNvSpPr/>
          <p:nvPr/>
        </p:nvSpPr>
        <p:spPr>
          <a:xfrm>
            <a:off x="3901440" y="2286000"/>
            <a:ext cx="640080" cy="6858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Errors</a:t>
            </a:r>
          </a:p>
        </p:txBody>
      </p:sp>
      <p:cxnSp>
        <p:nvCxnSpPr>
          <p:cNvPr id="15" name="Straight Arrow Connector 14"/>
          <p:cNvCxnSpPr>
            <a:stCxn id="7" idx="2"/>
            <a:endCxn id="10" idx="1"/>
          </p:cNvCxnSpPr>
          <p:nvPr/>
        </p:nvCxnSpPr>
        <p:spPr>
          <a:xfrm rot="5400000">
            <a:off x="2948672" y="1462771"/>
            <a:ext cx="267237" cy="7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3"/>
            <a:endCxn id="11" idx="0"/>
          </p:cNvCxnSpPr>
          <p:nvPr/>
        </p:nvCxnSpPr>
        <p:spPr>
          <a:xfrm rot="5400000">
            <a:off x="2930159" y="2429599"/>
            <a:ext cx="291921" cy="4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</p:cNvCxnSpPr>
          <p:nvPr/>
        </p:nvCxnSpPr>
        <p:spPr>
          <a:xfrm flipV="1">
            <a:off x="3454758" y="2743200"/>
            <a:ext cx="4314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13" idx="1"/>
            <a:endCxn id="7" idx="3"/>
          </p:cNvCxnSpPr>
          <p:nvPr/>
        </p:nvCxnSpPr>
        <p:spPr>
          <a:xfrm rot="16200000" flipV="1">
            <a:off x="3310622" y="1375142"/>
            <a:ext cx="1181637" cy="640080"/>
          </a:xfrm>
          <a:prstGeom prst="bentConnector2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Magnetic Disk 23"/>
          <p:cNvSpPr/>
          <p:nvPr/>
        </p:nvSpPr>
        <p:spPr>
          <a:xfrm>
            <a:off x="2667000" y="3276600"/>
            <a:ext cx="822960" cy="6858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Edited File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692758" y="4267200"/>
            <a:ext cx="7620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Sort Program</a:t>
            </a:r>
          </a:p>
        </p:txBody>
      </p:sp>
      <p:sp>
        <p:nvSpPr>
          <p:cNvPr id="26" name="Line Callout 1 (Accent Bar) 25"/>
          <p:cNvSpPr/>
          <p:nvPr/>
        </p:nvSpPr>
        <p:spPr>
          <a:xfrm>
            <a:off x="228600" y="4142706"/>
            <a:ext cx="1920240" cy="457200"/>
          </a:xfrm>
          <a:prstGeom prst="accentCallout1">
            <a:avLst>
              <a:gd name="adj1" fmla="val 84243"/>
              <a:gd name="adj2" fmla="val 108287"/>
              <a:gd name="adj3" fmla="val 85035"/>
              <a:gd name="adj4" fmla="val 129329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 Sales Order File by Customer Account Number</a:t>
            </a:r>
          </a:p>
        </p:txBody>
      </p:sp>
      <p:sp>
        <p:nvSpPr>
          <p:cNvPr id="27" name="Flowchart: Magnetic Disk 26"/>
          <p:cNvSpPr/>
          <p:nvPr/>
        </p:nvSpPr>
        <p:spPr>
          <a:xfrm>
            <a:off x="2667000" y="495300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Sorted Sales Order File</a:t>
            </a:r>
          </a:p>
        </p:txBody>
      </p:sp>
      <p:cxnSp>
        <p:nvCxnSpPr>
          <p:cNvPr id="29" name="Straight Arrow Connector 28"/>
          <p:cNvCxnSpPr>
            <a:stCxn id="11" idx="2"/>
            <a:endCxn id="24" idx="1"/>
          </p:cNvCxnSpPr>
          <p:nvPr/>
        </p:nvCxnSpPr>
        <p:spPr>
          <a:xfrm rot="16200000" flipH="1">
            <a:off x="2917280" y="3115399"/>
            <a:ext cx="317679" cy="4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3"/>
            <a:endCxn id="25" idx="0"/>
          </p:cNvCxnSpPr>
          <p:nvPr/>
        </p:nvCxnSpPr>
        <p:spPr>
          <a:xfrm rot="5400000">
            <a:off x="2923719" y="4112439"/>
            <a:ext cx="304800" cy="4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2"/>
            <a:endCxn id="27" idx="1"/>
          </p:cNvCxnSpPr>
          <p:nvPr/>
        </p:nvCxnSpPr>
        <p:spPr>
          <a:xfrm rot="16200000" flipH="1">
            <a:off x="2921358" y="48006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867400" y="99060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AR Update &amp; Billing Program</a:t>
            </a:r>
          </a:p>
        </p:txBody>
      </p:sp>
      <p:cxnSp>
        <p:nvCxnSpPr>
          <p:cNvPr id="36" name="Elbow Connector 35"/>
          <p:cNvCxnSpPr>
            <a:stCxn id="27" idx="4"/>
            <a:endCxn id="34" idx="1"/>
          </p:cNvCxnSpPr>
          <p:nvPr/>
        </p:nvCxnSpPr>
        <p:spPr>
          <a:xfrm flipV="1">
            <a:off x="3672840" y="1310640"/>
            <a:ext cx="2194560" cy="396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Magnetic Disk 36"/>
          <p:cNvSpPr/>
          <p:nvPr/>
        </p:nvSpPr>
        <p:spPr>
          <a:xfrm>
            <a:off x="5928360" y="18745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Sales Order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928360" y="271272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Sort Run</a:t>
            </a:r>
          </a:p>
        </p:txBody>
      </p:sp>
      <p:sp>
        <p:nvSpPr>
          <p:cNvPr id="39" name="Flowchart: Magnetic Disk 38"/>
          <p:cNvSpPr/>
          <p:nvPr/>
        </p:nvSpPr>
        <p:spPr>
          <a:xfrm>
            <a:off x="5943600" y="35509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Sorted Sales Order File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974080" y="438912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Master File Update Program</a:t>
            </a:r>
          </a:p>
        </p:txBody>
      </p:sp>
      <p:sp>
        <p:nvSpPr>
          <p:cNvPr id="45" name="Flowchart: Magnetic Disk 44"/>
          <p:cNvSpPr/>
          <p:nvPr/>
        </p:nvSpPr>
        <p:spPr>
          <a:xfrm>
            <a:off x="4814553" y="198120"/>
            <a:ext cx="914400" cy="54864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Old AR File</a:t>
            </a:r>
          </a:p>
        </p:txBody>
      </p:sp>
      <p:sp>
        <p:nvSpPr>
          <p:cNvPr id="46" name="Flowchart: Magnetic Disk 45"/>
          <p:cNvSpPr/>
          <p:nvPr/>
        </p:nvSpPr>
        <p:spPr>
          <a:xfrm>
            <a:off x="4814553" y="1752600"/>
            <a:ext cx="914400" cy="54864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New  AR File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16200000" flipH="1">
            <a:off x="5638800" y="7620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5677694" y="1639094"/>
            <a:ext cx="228600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46" idx="2"/>
            <a:endCxn id="45" idx="2"/>
          </p:cNvCxnSpPr>
          <p:nvPr/>
        </p:nvCxnSpPr>
        <p:spPr>
          <a:xfrm rot="10800000">
            <a:off x="4814553" y="472440"/>
            <a:ext cx="1588" cy="1554480"/>
          </a:xfrm>
          <a:prstGeom prst="bentConnector3">
            <a:avLst>
              <a:gd name="adj1" fmla="val 14395466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owchart: Magnetic Disk 52"/>
          <p:cNvSpPr/>
          <p:nvPr/>
        </p:nvSpPr>
        <p:spPr>
          <a:xfrm>
            <a:off x="4813479" y="3794760"/>
            <a:ext cx="914400" cy="9144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Old Inventory File</a:t>
            </a:r>
          </a:p>
        </p:txBody>
      </p:sp>
      <p:sp>
        <p:nvSpPr>
          <p:cNvPr id="54" name="Flowchart: Magnetic Disk 53"/>
          <p:cNvSpPr/>
          <p:nvPr/>
        </p:nvSpPr>
        <p:spPr>
          <a:xfrm>
            <a:off x="4812405" y="5090160"/>
            <a:ext cx="914400" cy="9144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New Inventory File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715000" y="42672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4" idx="2"/>
            <a:endCxn id="53" idx="2"/>
          </p:cNvCxnSpPr>
          <p:nvPr/>
        </p:nvCxnSpPr>
        <p:spPr>
          <a:xfrm rot="10800000" flipH="1">
            <a:off x="4812405" y="4251960"/>
            <a:ext cx="1074" cy="1295400"/>
          </a:xfrm>
          <a:prstGeom prst="bentConnector3">
            <a:avLst>
              <a:gd name="adj1" fmla="val -21284916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Connector 60"/>
          <p:cNvSpPr/>
          <p:nvPr/>
        </p:nvSpPr>
        <p:spPr>
          <a:xfrm>
            <a:off x="7239000" y="140595"/>
            <a:ext cx="1188720" cy="27432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62" name="Flowchart: Document 61"/>
          <p:cNvSpPr/>
          <p:nvPr/>
        </p:nvSpPr>
        <p:spPr>
          <a:xfrm>
            <a:off x="7269480" y="685800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Customer ‘s Invoice</a:t>
            </a:r>
          </a:p>
        </p:txBody>
      </p:sp>
      <p:sp>
        <p:nvSpPr>
          <p:cNvPr id="63" name="Flowchart: Magnetic Disk 62"/>
          <p:cNvSpPr/>
          <p:nvPr/>
        </p:nvSpPr>
        <p:spPr>
          <a:xfrm>
            <a:off x="7376160" y="14173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Sales Journal</a:t>
            </a:r>
          </a:p>
        </p:txBody>
      </p:sp>
      <p:cxnSp>
        <p:nvCxnSpPr>
          <p:cNvPr id="65" name="Straight Arrow Connector 64"/>
          <p:cNvCxnSpPr>
            <a:stCxn id="37" idx="3"/>
            <a:endCxn id="38" idx="0"/>
          </p:cNvCxnSpPr>
          <p:nvPr/>
        </p:nvCxnSpPr>
        <p:spPr>
          <a:xfrm rot="5400000">
            <a:off x="6332220" y="2613660"/>
            <a:ext cx="198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39" idx="3"/>
            <a:endCxn id="40" idx="0"/>
          </p:cNvCxnSpPr>
          <p:nvPr/>
        </p:nvCxnSpPr>
        <p:spPr>
          <a:xfrm rot="16200000" flipH="1">
            <a:off x="6347460" y="4290060"/>
            <a:ext cx="198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4" idx="2"/>
            <a:endCxn id="37" idx="1"/>
          </p:cNvCxnSpPr>
          <p:nvPr/>
        </p:nvCxnSpPr>
        <p:spPr>
          <a:xfrm rot="16200000" flipH="1">
            <a:off x="6248400" y="1752600"/>
            <a:ext cx="243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38" idx="2"/>
            <a:endCxn id="39" idx="1"/>
          </p:cNvCxnSpPr>
          <p:nvPr/>
        </p:nvCxnSpPr>
        <p:spPr>
          <a:xfrm rot="16200000" flipH="1">
            <a:off x="6332220" y="3451860"/>
            <a:ext cx="198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62" idx="1"/>
          </p:cNvCxnSpPr>
          <p:nvPr/>
        </p:nvCxnSpPr>
        <p:spPr>
          <a:xfrm flipV="1">
            <a:off x="6858000" y="914400"/>
            <a:ext cx="41148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2" idx="0"/>
            <a:endCxn id="61" idx="4"/>
          </p:cNvCxnSpPr>
          <p:nvPr/>
        </p:nvCxnSpPr>
        <p:spPr>
          <a:xfrm rot="16200000" flipV="1">
            <a:off x="7697918" y="550358"/>
            <a:ext cx="2708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63" idx="2"/>
          </p:cNvCxnSpPr>
          <p:nvPr/>
        </p:nvCxnSpPr>
        <p:spPr>
          <a:xfrm>
            <a:off x="6858000" y="1524000"/>
            <a:ext cx="518160" cy="213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lowchart: Magnetic Disk 77"/>
          <p:cNvSpPr/>
          <p:nvPr/>
        </p:nvSpPr>
        <p:spPr>
          <a:xfrm>
            <a:off x="7378521" y="23317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Journal Voucher</a:t>
            </a:r>
          </a:p>
        </p:txBody>
      </p:sp>
      <p:cxnSp>
        <p:nvCxnSpPr>
          <p:cNvPr id="100" name="Shape 99"/>
          <p:cNvCxnSpPr>
            <a:stCxn id="34" idx="3"/>
            <a:endCxn id="78" idx="2"/>
          </p:cNvCxnSpPr>
          <p:nvPr/>
        </p:nvCxnSpPr>
        <p:spPr>
          <a:xfrm>
            <a:off x="6873240" y="1310640"/>
            <a:ext cx="505281" cy="134112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40" idx="3"/>
          </p:cNvCxnSpPr>
          <p:nvPr/>
        </p:nvCxnSpPr>
        <p:spPr>
          <a:xfrm flipV="1">
            <a:off x="6979920" y="2895600"/>
            <a:ext cx="487680" cy="18135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8127642" y="3276600"/>
            <a:ext cx="9144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Start </a:t>
            </a:r>
            <a:r>
              <a:rPr lang="en-US" sz="1200" dirty="0" err="1">
                <a:solidFill>
                  <a:schemeClr val="tx1"/>
                </a:solidFill>
              </a:rPr>
              <a:t>Jurnal</a:t>
            </a:r>
            <a:r>
              <a:rPr lang="en-US" sz="1200" dirty="0">
                <a:solidFill>
                  <a:schemeClr val="tx1"/>
                </a:solidFill>
              </a:rPr>
              <a:t> Vouchers</a:t>
            </a:r>
          </a:p>
        </p:txBody>
      </p:sp>
      <p:sp>
        <p:nvSpPr>
          <p:cNvPr id="112" name="Flowchart: Magnetic Disk 111"/>
          <p:cNvSpPr/>
          <p:nvPr/>
        </p:nvSpPr>
        <p:spPr>
          <a:xfrm>
            <a:off x="7958928" y="3934068"/>
            <a:ext cx="109728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Sorted Journal Voucher</a:t>
            </a:r>
          </a:p>
        </p:txBody>
      </p:sp>
      <p:cxnSp>
        <p:nvCxnSpPr>
          <p:cNvPr id="114" name="Straight Arrow Connector 113"/>
          <p:cNvCxnSpPr/>
          <p:nvPr/>
        </p:nvCxnSpPr>
        <p:spPr>
          <a:xfrm rot="16200000" flipH="1">
            <a:off x="8074152" y="3121152"/>
            <a:ext cx="3108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rot="5400000">
            <a:off x="8077200" y="3810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7086600" y="583692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General  Ledger Update </a:t>
            </a:r>
          </a:p>
        </p:txBody>
      </p:sp>
      <p:sp>
        <p:nvSpPr>
          <p:cNvPr id="118" name="Flowchart: Magnetic Disk 117"/>
          <p:cNvSpPr/>
          <p:nvPr/>
        </p:nvSpPr>
        <p:spPr>
          <a:xfrm>
            <a:off x="6097074" y="5257800"/>
            <a:ext cx="64008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Old  GL File</a:t>
            </a:r>
          </a:p>
        </p:txBody>
      </p:sp>
      <p:sp>
        <p:nvSpPr>
          <p:cNvPr id="119" name="Flowchart: Magnetic Disk 118"/>
          <p:cNvSpPr/>
          <p:nvPr/>
        </p:nvSpPr>
        <p:spPr>
          <a:xfrm>
            <a:off x="6097074" y="6172200"/>
            <a:ext cx="64008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New  GL File</a:t>
            </a: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705600" y="57912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rot="10800000">
            <a:off x="6705600" y="6248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stCxn id="119" idx="2"/>
            <a:endCxn id="118" idx="2"/>
          </p:cNvCxnSpPr>
          <p:nvPr/>
        </p:nvCxnSpPr>
        <p:spPr>
          <a:xfrm rot="10800000">
            <a:off x="6097074" y="5577840"/>
            <a:ext cx="1588" cy="914400"/>
          </a:xfrm>
          <a:prstGeom prst="bentConnector3">
            <a:avLst>
              <a:gd name="adj1" fmla="val 14395466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rot="5400000">
            <a:off x="7239000" y="4800600"/>
            <a:ext cx="1219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lowchart: Document 127"/>
          <p:cNvSpPr/>
          <p:nvPr/>
        </p:nvSpPr>
        <p:spPr>
          <a:xfrm>
            <a:off x="7956354" y="5181600"/>
            <a:ext cx="109728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Management Report</a:t>
            </a:r>
          </a:p>
        </p:txBody>
      </p:sp>
      <p:sp>
        <p:nvSpPr>
          <p:cNvPr id="129" name="Flowchart: Connector 128"/>
          <p:cNvSpPr/>
          <p:nvPr/>
        </p:nvSpPr>
        <p:spPr>
          <a:xfrm>
            <a:off x="7634379" y="6507480"/>
            <a:ext cx="1463040" cy="27432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Management</a:t>
            </a:r>
          </a:p>
        </p:txBody>
      </p:sp>
      <p:cxnSp>
        <p:nvCxnSpPr>
          <p:cNvPr id="131" name="Straight Arrow Connector 130"/>
          <p:cNvCxnSpPr>
            <a:endCxn id="128" idx="2"/>
          </p:cNvCxnSpPr>
          <p:nvPr/>
        </p:nvCxnSpPr>
        <p:spPr>
          <a:xfrm flipV="1">
            <a:off x="8077200" y="5608574"/>
            <a:ext cx="427794" cy="25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endCxn id="129" idx="7"/>
          </p:cNvCxnSpPr>
          <p:nvPr/>
        </p:nvCxnSpPr>
        <p:spPr>
          <a:xfrm rot="16200000" flipH="1">
            <a:off x="8346677" y="6055127"/>
            <a:ext cx="9850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 flipV="1">
            <a:off x="5715000" y="50292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991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Penerimaan</a:t>
            </a:r>
            <a:r>
              <a:rPr lang="en-US" b="1" dirty="0"/>
              <a:t> </a:t>
            </a:r>
            <a:r>
              <a:rPr lang="en-US" b="1" dirty="0" err="1"/>
              <a:t>Kas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Batch </a:t>
            </a:r>
            <a:r>
              <a:rPr lang="en-US" b="1" dirty="0" err="1"/>
              <a:t>Dengan</a:t>
            </a:r>
            <a:r>
              <a:rPr lang="en-US" b="1" dirty="0"/>
              <a:t> File </a:t>
            </a:r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Batch.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pemberitahuan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tiba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pos </a:t>
            </a:r>
            <a:r>
              <a:rPr lang="en-US" dirty="0" err="1"/>
              <a:t>secara</a:t>
            </a:r>
            <a:r>
              <a:rPr lang="en-US" dirty="0"/>
              <a:t> batch. </a:t>
            </a:r>
            <a:r>
              <a:rPr lang="en-US" dirty="0" err="1"/>
              <a:t>Demikian</a:t>
            </a:r>
            <a:r>
              <a:rPr lang="en-US" dirty="0"/>
              <a:t> juga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penyimpanan</a:t>
            </a:r>
            <a:r>
              <a:rPr lang="en-US" dirty="0"/>
              <a:t> kas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bank,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kali </a:t>
            </a:r>
            <a:r>
              <a:rPr lang="en-US" dirty="0" err="1"/>
              <a:t>peristiwa</a:t>
            </a:r>
            <a:r>
              <a:rPr lang="en-US" dirty="0"/>
              <a:t> pada </a:t>
            </a:r>
            <a:r>
              <a:rPr lang="en-US" dirty="0" err="1"/>
              <a:t>akhir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.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berinvestasi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real-time.</a:t>
            </a:r>
          </a:p>
        </p:txBody>
      </p:sp>
    </p:spTree>
    <p:extLst>
      <p:ext uri="{BB962C8B-B14F-4D97-AF65-F5344CB8AC3E}">
        <p14:creationId xmlns:p14="http://schemas.microsoft.com/office/powerpoint/2010/main" val="2389601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413" y="1676400"/>
            <a:ext cx="761999" cy="304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Pelanggan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62053" y="1981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ocument 6"/>
          <p:cNvSpPr/>
          <p:nvPr/>
        </p:nvSpPr>
        <p:spPr>
          <a:xfrm>
            <a:off x="609601" y="2209800"/>
            <a:ext cx="693666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381000" y="2382742"/>
            <a:ext cx="832399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866694" y="281144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>
            <a:off x="606290" y="3040049"/>
            <a:ext cx="533400" cy="457200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870004" y="350055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stCxn id="10" idx="1"/>
          </p:cNvCxnSpPr>
          <p:nvPr/>
        </p:nvCxnSpPr>
        <p:spPr>
          <a:xfrm rot="10800000" flipV="1">
            <a:off x="56126" y="3268648"/>
            <a:ext cx="603504" cy="183675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Document 13"/>
          <p:cNvSpPr/>
          <p:nvPr/>
        </p:nvSpPr>
        <p:spPr>
          <a:xfrm>
            <a:off x="261735" y="3733800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lowchart: Document 17"/>
          <p:cNvSpPr/>
          <p:nvPr/>
        </p:nvSpPr>
        <p:spPr>
          <a:xfrm>
            <a:off x="191507" y="4045220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lowchart: Document 19"/>
          <p:cNvSpPr/>
          <p:nvPr/>
        </p:nvSpPr>
        <p:spPr>
          <a:xfrm>
            <a:off x="105377" y="4359302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lowchart: Document 22"/>
          <p:cNvSpPr/>
          <p:nvPr/>
        </p:nvSpPr>
        <p:spPr>
          <a:xfrm>
            <a:off x="152401" y="4949689"/>
            <a:ext cx="1066800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44396" y="5125942"/>
            <a:ext cx="1098604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hape 25"/>
          <p:cNvCxnSpPr/>
          <p:nvPr/>
        </p:nvCxnSpPr>
        <p:spPr>
          <a:xfrm flipV="1">
            <a:off x="1098604" y="2908192"/>
            <a:ext cx="182880" cy="36576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1094301" y="3268649"/>
            <a:ext cx="182880" cy="38895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71494" y="2865127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Rekonsiliasi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ritahuanpengiriman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buat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1000" y="1363649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Surat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73461" y="1360903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52"/>
          <p:cNvCxnSpPr>
            <a:stCxn id="14" idx="3"/>
          </p:cNvCxnSpPr>
          <p:nvPr/>
        </p:nvCxnSpPr>
        <p:spPr>
          <a:xfrm>
            <a:off x="1359015" y="3952129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286000" y="1828800"/>
            <a:ext cx="0" cy="3291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286000" y="182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lowchart: Document 58"/>
          <p:cNvSpPr/>
          <p:nvPr/>
        </p:nvSpPr>
        <p:spPr>
          <a:xfrm>
            <a:off x="2743200" y="1719530"/>
            <a:ext cx="1035657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Flowchart: Document 60"/>
          <p:cNvSpPr/>
          <p:nvPr/>
        </p:nvSpPr>
        <p:spPr>
          <a:xfrm>
            <a:off x="2590800" y="1913626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Shape 62"/>
          <p:cNvCxnSpPr/>
          <p:nvPr/>
        </p:nvCxnSpPr>
        <p:spPr>
          <a:xfrm rot="16200000" flipH="1">
            <a:off x="2367335" y="1901175"/>
            <a:ext cx="294530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124974" y="5114026"/>
            <a:ext cx="164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owchart: Manual Operation 66"/>
          <p:cNvSpPr/>
          <p:nvPr/>
        </p:nvSpPr>
        <p:spPr>
          <a:xfrm>
            <a:off x="2430449" y="2603392"/>
            <a:ext cx="938254" cy="457200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Catat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28956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2908192" y="308444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lowchart: Document 75"/>
          <p:cNvSpPr/>
          <p:nvPr/>
        </p:nvSpPr>
        <p:spPr>
          <a:xfrm>
            <a:off x="2712720" y="3320996"/>
            <a:ext cx="914400" cy="3604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Flowchart: Document 76"/>
          <p:cNvSpPr/>
          <p:nvPr/>
        </p:nvSpPr>
        <p:spPr>
          <a:xfrm>
            <a:off x="2667000" y="3578089"/>
            <a:ext cx="914400" cy="3604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Flowchart: Document 77"/>
          <p:cNvSpPr/>
          <p:nvPr/>
        </p:nvSpPr>
        <p:spPr>
          <a:xfrm>
            <a:off x="2602061" y="3830542"/>
            <a:ext cx="914400" cy="3604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hape 38"/>
          <p:cNvCxnSpPr>
            <a:stCxn id="18" idx="3"/>
          </p:cNvCxnSpPr>
          <p:nvPr/>
        </p:nvCxnSpPr>
        <p:spPr>
          <a:xfrm>
            <a:off x="1288787" y="4263549"/>
            <a:ext cx="3130813" cy="1527651"/>
          </a:xfrm>
          <a:prstGeom prst="bentConnector3">
            <a:avLst>
              <a:gd name="adj1" fmla="val 241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0" idx="3"/>
          </p:cNvCxnSpPr>
          <p:nvPr/>
        </p:nvCxnSpPr>
        <p:spPr>
          <a:xfrm>
            <a:off x="1202657" y="4577631"/>
            <a:ext cx="499621" cy="136596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3" idx="3"/>
          </p:cNvCxnSpPr>
          <p:nvPr/>
        </p:nvCxnSpPr>
        <p:spPr>
          <a:xfrm>
            <a:off x="1219201" y="5102089"/>
            <a:ext cx="410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1613139" y="5039264"/>
            <a:ext cx="182880" cy="91440"/>
          </a:xfrm>
          <a:custGeom>
            <a:avLst/>
            <a:gdLst>
              <a:gd name="connsiteX0" fmla="*/ 0 w 284672"/>
              <a:gd name="connsiteY0" fmla="*/ 61823 h 81951"/>
              <a:gd name="connsiteX1" fmla="*/ 155276 w 284672"/>
              <a:gd name="connsiteY1" fmla="*/ 1438 h 81951"/>
              <a:gd name="connsiteX2" fmla="*/ 267419 w 284672"/>
              <a:gd name="connsiteY2" fmla="*/ 70449 h 81951"/>
              <a:gd name="connsiteX3" fmla="*/ 258793 w 284672"/>
              <a:gd name="connsiteY3" fmla="*/ 70449 h 81951"/>
              <a:gd name="connsiteX4" fmla="*/ 258793 w 284672"/>
              <a:gd name="connsiteY4" fmla="*/ 70449 h 8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672" h="81951">
                <a:moveTo>
                  <a:pt x="0" y="61823"/>
                </a:moveTo>
                <a:cubicBezTo>
                  <a:pt x="55353" y="30911"/>
                  <a:pt x="110706" y="0"/>
                  <a:pt x="155276" y="1438"/>
                </a:cubicBezTo>
                <a:cubicBezTo>
                  <a:pt x="199846" y="2876"/>
                  <a:pt x="250166" y="58947"/>
                  <a:pt x="267419" y="70449"/>
                </a:cubicBezTo>
                <a:cubicBezTo>
                  <a:pt x="284672" y="81951"/>
                  <a:pt x="258793" y="70449"/>
                  <a:pt x="258793" y="70449"/>
                </a:cubicBezTo>
                <a:lnTo>
                  <a:pt x="258793" y="704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938059" y="5030634"/>
            <a:ext cx="182880" cy="91440"/>
          </a:xfrm>
          <a:custGeom>
            <a:avLst/>
            <a:gdLst>
              <a:gd name="connsiteX0" fmla="*/ 0 w 284672"/>
              <a:gd name="connsiteY0" fmla="*/ 61823 h 81951"/>
              <a:gd name="connsiteX1" fmla="*/ 155276 w 284672"/>
              <a:gd name="connsiteY1" fmla="*/ 1438 h 81951"/>
              <a:gd name="connsiteX2" fmla="*/ 267419 w 284672"/>
              <a:gd name="connsiteY2" fmla="*/ 70449 h 81951"/>
              <a:gd name="connsiteX3" fmla="*/ 258793 w 284672"/>
              <a:gd name="connsiteY3" fmla="*/ 70449 h 81951"/>
              <a:gd name="connsiteX4" fmla="*/ 258793 w 284672"/>
              <a:gd name="connsiteY4" fmla="*/ 70449 h 8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672" h="81951">
                <a:moveTo>
                  <a:pt x="0" y="61823"/>
                </a:moveTo>
                <a:cubicBezTo>
                  <a:pt x="55353" y="30911"/>
                  <a:pt x="110706" y="0"/>
                  <a:pt x="155276" y="1438"/>
                </a:cubicBezTo>
                <a:cubicBezTo>
                  <a:pt x="199846" y="2876"/>
                  <a:pt x="250166" y="58947"/>
                  <a:pt x="267419" y="70449"/>
                </a:cubicBezTo>
                <a:cubicBezTo>
                  <a:pt x="284672" y="81951"/>
                  <a:pt x="258793" y="70449"/>
                  <a:pt x="258793" y="70449"/>
                </a:cubicBezTo>
                <a:lnTo>
                  <a:pt x="258793" y="704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1769869" y="5114925"/>
            <a:ext cx="164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 53"/>
          <p:cNvSpPr/>
          <p:nvPr/>
        </p:nvSpPr>
        <p:spPr>
          <a:xfrm>
            <a:off x="1600200" y="5269298"/>
            <a:ext cx="182880" cy="91440"/>
          </a:xfrm>
          <a:custGeom>
            <a:avLst/>
            <a:gdLst>
              <a:gd name="connsiteX0" fmla="*/ 0 w 284672"/>
              <a:gd name="connsiteY0" fmla="*/ 61823 h 81951"/>
              <a:gd name="connsiteX1" fmla="*/ 155276 w 284672"/>
              <a:gd name="connsiteY1" fmla="*/ 1438 h 81951"/>
              <a:gd name="connsiteX2" fmla="*/ 267419 w 284672"/>
              <a:gd name="connsiteY2" fmla="*/ 70449 h 81951"/>
              <a:gd name="connsiteX3" fmla="*/ 258793 w 284672"/>
              <a:gd name="connsiteY3" fmla="*/ 70449 h 81951"/>
              <a:gd name="connsiteX4" fmla="*/ 258793 w 284672"/>
              <a:gd name="connsiteY4" fmla="*/ 70449 h 8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672" h="81951">
                <a:moveTo>
                  <a:pt x="0" y="61823"/>
                </a:moveTo>
                <a:cubicBezTo>
                  <a:pt x="55353" y="30911"/>
                  <a:pt x="110706" y="0"/>
                  <a:pt x="155276" y="1438"/>
                </a:cubicBezTo>
                <a:cubicBezTo>
                  <a:pt x="199846" y="2876"/>
                  <a:pt x="250166" y="58947"/>
                  <a:pt x="267419" y="70449"/>
                </a:cubicBezTo>
                <a:cubicBezTo>
                  <a:pt x="284672" y="81951"/>
                  <a:pt x="258793" y="70449"/>
                  <a:pt x="258793" y="70449"/>
                </a:cubicBezTo>
                <a:lnTo>
                  <a:pt x="258793" y="704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24" idx="3"/>
            <a:endCxn id="54" idx="0"/>
          </p:cNvCxnSpPr>
          <p:nvPr/>
        </p:nvCxnSpPr>
        <p:spPr>
          <a:xfrm flipV="1">
            <a:off x="1143000" y="5338279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766455" y="5342626"/>
            <a:ext cx="283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owchart: Document 63"/>
          <p:cNvSpPr/>
          <p:nvPr/>
        </p:nvSpPr>
        <p:spPr>
          <a:xfrm>
            <a:off x="2608052" y="4323280"/>
            <a:ext cx="1049548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Flowchart: Document 65"/>
          <p:cNvSpPr/>
          <p:nvPr/>
        </p:nvSpPr>
        <p:spPr>
          <a:xfrm>
            <a:off x="2484120" y="4503076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Shape 72"/>
          <p:cNvCxnSpPr>
            <a:endCxn id="66" idx="1"/>
          </p:cNvCxnSpPr>
          <p:nvPr/>
        </p:nvCxnSpPr>
        <p:spPr>
          <a:xfrm rot="5400000">
            <a:off x="1929359" y="3755163"/>
            <a:ext cx="1521003" cy="411480"/>
          </a:xfrm>
          <a:prstGeom prst="bentConnector4">
            <a:avLst>
              <a:gd name="adj1" fmla="val -848"/>
              <a:gd name="adj2" fmla="val 1303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2682818" y="492712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lowchart: Merge 83"/>
          <p:cNvSpPr/>
          <p:nvPr/>
        </p:nvSpPr>
        <p:spPr>
          <a:xfrm>
            <a:off x="2599426" y="5155722"/>
            <a:ext cx="381000" cy="304800"/>
          </a:xfrm>
          <a:prstGeom prst="flowChartMer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File</a:t>
            </a:r>
          </a:p>
        </p:txBody>
      </p:sp>
      <p:cxnSp>
        <p:nvCxnSpPr>
          <p:cNvPr id="86" name="Shape 85"/>
          <p:cNvCxnSpPr>
            <a:stCxn id="78" idx="3"/>
          </p:cNvCxnSpPr>
          <p:nvPr/>
        </p:nvCxnSpPr>
        <p:spPr>
          <a:xfrm flipH="1">
            <a:off x="2895600" y="4010771"/>
            <a:ext cx="620861" cy="1143000"/>
          </a:xfrm>
          <a:prstGeom prst="bentConnector4">
            <a:avLst>
              <a:gd name="adj1" fmla="val -36820"/>
              <a:gd name="adj2" fmla="val 8495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hape 90"/>
          <p:cNvCxnSpPr>
            <a:stCxn id="76" idx="3"/>
            <a:endCxn id="92" idx="0"/>
          </p:cNvCxnSpPr>
          <p:nvPr/>
        </p:nvCxnSpPr>
        <p:spPr>
          <a:xfrm>
            <a:off x="3627120" y="3501225"/>
            <a:ext cx="336714" cy="165449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3659034" y="5155722"/>
            <a:ext cx="6096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Bank</a:t>
            </a:r>
          </a:p>
        </p:txBody>
      </p:sp>
      <p:cxnSp>
        <p:nvCxnSpPr>
          <p:cNvPr id="95" name="Straight Connector 94"/>
          <p:cNvCxnSpPr>
            <a:stCxn id="77" idx="3"/>
          </p:cNvCxnSpPr>
          <p:nvPr/>
        </p:nvCxnSpPr>
        <p:spPr>
          <a:xfrm flipV="1">
            <a:off x="3581400" y="37338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4" idx="3"/>
          </p:cNvCxnSpPr>
          <p:nvPr/>
        </p:nvCxnSpPr>
        <p:spPr>
          <a:xfrm>
            <a:off x="3657600" y="447568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7" idx="3"/>
          </p:cNvCxnSpPr>
          <p:nvPr/>
        </p:nvCxnSpPr>
        <p:spPr>
          <a:xfrm flipV="1">
            <a:off x="3274878" y="2819400"/>
            <a:ext cx="3065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lowchart: Manual Input 99"/>
          <p:cNvSpPr/>
          <p:nvPr/>
        </p:nvSpPr>
        <p:spPr>
          <a:xfrm>
            <a:off x="3581400" y="2667000"/>
            <a:ext cx="609600" cy="304800"/>
          </a:xfrm>
          <a:prstGeom prst="flowChartManualIn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Terminal</a:t>
            </a:r>
          </a:p>
        </p:txBody>
      </p:sp>
      <p:cxnSp>
        <p:nvCxnSpPr>
          <p:cNvPr id="102" name="Straight Arrow Connector 101"/>
          <p:cNvCxnSpPr>
            <a:stCxn id="100" idx="2"/>
          </p:cNvCxnSpPr>
          <p:nvPr/>
        </p:nvCxnSpPr>
        <p:spPr>
          <a:xfrm>
            <a:off x="3886200" y="29718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4074929" y="3089819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cxnSp>
        <p:nvCxnSpPr>
          <p:cNvPr id="129" name="Elbow Connector 128"/>
          <p:cNvCxnSpPr/>
          <p:nvPr/>
        </p:nvCxnSpPr>
        <p:spPr>
          <a:xfrm flipV="1">
            <a:off x="4419600" y="1828800"/>
            <a:ext cx="411480" cy="3968496"/>
          </a:xfrm>
          <a:prstGeom prst="bentConnector3">
            <a:avLst>
              <a:gd name="adj1" fmla="val 687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4572000" y="1822705"/>
            <a:ext cx="182880" cy="274320"/>
          </a:xfrm>
          <a:prstGeom prst="bentConnector3">
            <a:avLst>
              <a:gd name="adj1" fmla="val -4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lowchart: Document 137"/>
          <p:cNvSpPr/>
          <p:nvPr/>
        </p:nvSpPr>
        <p:spPr>
          <a:xfrm>
            <a:off x="4828640" y="1700276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Flowchart: Document 138"/>
          <p:cNvSpPr/>
          <p:nvPr/>
        </p:nvSpPr>
        <p:spPr>
          <a:xfrm>
            <a:off x="4761590" y="2001742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419600" y="1364285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Usaha</a:t>
            </a:r>
          </a:p>
        </p:txBody>
      </p:sp>
      <p:sp>
        <p:nvSpPr>
          <p:cNvPr id="142" name="Flowchart: Manual Operation 141"/>
          <p:cNvSpPr/>
          <p:nvPr/>
        </p:nvSpPr>
        <p:spPr>
          <a:xfrm>
            <a:off x="4776746" y="2580493"/>
            <a:ext cx="1319254" cy="492443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Perbaharui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Buku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Pembantu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Usaha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V="1">
            <a:off x="5981503" y="2819400"/>
            <a:ext cx="3065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Flowchart: Manual Input 143"/>
          <p:cNvSpPr/>
          <p:nvPr/>
        </p:nvSpPr>
        <p:spPr>
          <a:xfrm>
            <a:off x="6288025" y="2667000"/>
            <a:ext cx="609600" cy="304800"/>
          </a:xfrm>
          <a:prstGeom prst="flowChartManualIn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Terminal</a:t>
            </a:r>
          </a:p>
        </p:txBody>
      </p:sp>
      <p:cxnSp>
        <p:nvCxnSpPr>
          <p:cNvPr id="145" name="Straight Arrow Connector 144"/>
          <p:cNvCxnSpPr>
            <a:stCxn id="144" idx="2"/>
          </p:cNvCxnSpPr>
          <p:nvPr/>
        </p:nvCxnSpPr>
        <p:spPr>
          <a:xfrm>
            <a:off x="6592825" y="29718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6781554" y="3089819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47" name="Flowchart: Document 146"/>
          <p:cNvSpPr/>
          <p:nvPr/>
        </p:nvSpPr>
        <p:spPr>
          <a:xfrm>
            <a:off x="5031630" y="3210577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Flowchart: Document 147"/>
          <p:cNvSpPr/>
          <p:nvPr/>
        </p:nvSpPr>
        <p:spPr>
          <a:xfrm>
            <a:off x="4926790" y="3525742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5288285" y="2424162"/>
            <a:ext cx="0" cy="14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5410200" y="3080251"/>
            <a:ext cx="0" cy="127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Flowchart: Manual Operation 152"/>
          <p:cNvSpPr/>
          <p:nvPr/>
        </p:nvSpPr>
        <p:spPr>
          <a:xfrm>
            <a:off x="5334000" y="4122115"/>
            <a:ext cx="457200" cy="290156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Kaji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Ulang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Flowchart: Document 153"/>
          <p:cNvSpPr/>
          <p:nvPr/>
        </p:nvSpPr>
        <p:spPr>
          <a:xfrm>
            <a:off x="5120640" y="4516342"/>
            <a:ext cx="822960" cy="64008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rIns="0" rtlCol="0" anchor="ctr"/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Pendaftaran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Transaksi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Pembaruan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Usaha</a:t>
            </a:r>
          </a:p>
        </p:txBody>
      </p:sp>
      <p:sp>
        <p:nvSpPr>
          <p:cNvPr id="155" name="Flowchart: Merge 154"/>
          <p:cNvSpPr/>
          <p:nvPr/>
        </p:nvSpPr>
        <p:spPr>
          <a:xfrm>
            <a:off x="4895695" y="5341315"/>
            <a:ext cx="381000" cy="304800"/>
          </a:xfrm>
          <a:prstGeom prst="flowChartMer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File</a:t>
            </a:r>
          </a:p>
        </p:txBody>
      </p:sp>
      <p:cxnSp>
        <p:nvCxnSpPr>
          <p:cNvPr id="157" name="Straight Connector 156"/>
          <p:cNvCxnSpPr>
            <a:stCxn id="153" idx="2"/>
            <a:endCxn id="154" idx="0"/>
          </p:cNvCxnSpPr>
          <p:nvPr/>
        </p:nvCxnSpPr>
        <p:spPr>
          <a:xfrm flipH="1">
            <a:off x="5532120" y="4412271"/>
            <a:ext cx="0" cy="104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5203545" y="5156605"/>
            <a:ext cx="0" cy="182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4953000" y="39624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7772400" y="1800225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166" name="Oval 165"/>
          <p:cNvSpPr/>
          <p:nvPr/>
        </p:nvSpPr>
        <p:spPr>
          <a:xfrm>
            <a:off x="8305800" y="1800225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410450" y="1362075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Pemrosesan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Data</a:t>
            </a:r>
          </a:p>
        </p:txBody>
      </p:sp>
      <p:cxnSp>
        <p:nvCxnSpPr>
          <p:cNvPr id="168" name="Straight Arrow Connector 167"/>
          <p:cNvCxnSpPr/>
          <p:nvPr/>
        </p:nvCxnSpPr>
        <p:spPr>
          <a:xfrm flipH="1">
            <a:off x="7867650" y="1981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H="1">
            <a:off x="8401050" y="1981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7715250" y="2209800"/>
            <a:ext cx="838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Entri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Data</a:t>
            </a:r>
          </a:p>
        </p:txBody>
      </p:sp>
      <p:sp>
        <p:nvSpPr>
          <p:cNvPr id="171" name="Flowchart: Magnetic Disk 170"/>
          <p:cNvSpPr/>
          <p:nvPr/>
        </p:nvSpPr>
        <p:spPr>
          <a:xfrm>
            <a:off x="7315200" y="2819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File trans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Flowchart: Magnetic Disk 171"/>
          <p:cNvSpPr/>
          <p:nvPr/>
        </p:nvSpPr>
        <p:spPr>
          <a:xfrm>
            <a:off x="8305800" y="2819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Voucher </a:t>
            </a:r>
          </a:p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jurnal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Flowchart: Magnetic Disk 172"/>
          <p:cNvSpPr/>
          <p:nvPr/>
        </p:nvSpPr>
        <p:spPr>
          <a:xfrm>
            <a:off x="8305800" y="3581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Usaha</a:t>
            </a:r>
          </a:p>
        </p:txBody>
      </p:sp>
      <p:sp>
        <p:nvSpPr>
          <p:cNvPr id="174" name="Flowchart: Magnetic Disk 173"/>
          <p:cNvSpPr/>
          <p:nvPr/>
        </p:nvSpPr>
        <p:spPr>
          <a:xfrm>
            <a:off x="8305800" y="4343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Akun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Buku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Besar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Flowchart: Magnetic Disk 174"/>
          <p:cNvSpPr/>
          <p:nvPr/>
        </p:nvSpPr>
        <p:spPr>
          <a:xfrm>
            <a:off x="8305800" y="5105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Jurnal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Flowchart: Document 175"/>
          <p:cNvSpPr/>
          <p:nvPr/>
        </p:nvSpPr>
        <p:spPr>
          <a:xfrm>
            <a:off x="6934200" y="4495800"/>
            <a:ext cx="822960" cy="64008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rIns="0" rtlCol="0" anchor="ctr"/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Pendaftaran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Transaksi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Pembaruan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Usaha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7124700" y="3810000"/>
            <a:ext cx="838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Run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pembaruan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file master</a:t>
            </a:r>
          </a:p>
        </p:txBody>
      </p:sp>
      <p:cxnSp>
        <p:nvCxnSpPr>
          <p:cNvPr id="179" name="Straight Arrow Connector 178"/>
          <p:cNvCxnSpPr>
            <a:endCxn id="172" idx="1"/>
          </p:cNvCxnSpPr>
          <p:nvPr/>
        </p:nvCxnSpPr>
        <p:spPr>
          <a:xfrm>
            <a:off x="8305800" y="2590800"/>
            <a:ext cx="3429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endCxn id="171" idx="1"/>
          </p:cNvCxnSpPr>
          <p:nvPr/>
        </p:nvCxnSpPr>
        <p:spPr>
          <a:xfrm flipH="1">
            <a:off x="7658100" y="2590800"/>
            <a:ext cx="1905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1" idx="3"/>
          </p:cNvCxnSpPr>
          <p:nvPr/>
        </p:nvCxnSpPr>
        <p:spPr>
          <a:xfrm>
            <a:off x="7658100" y="3429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H="1">
            <a:off x="7924800" y="3429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7471410" y="419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7962900" y="3886200"/>
            <a:ext cx="3474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77" idx="3"/>
          </p:cNvCxnSpPr>
          <p:nvPr/>
        </p:nvCxnSpPr>
        <p:spPr>
          <a:xfrm>
            <a:off x="7962900" y="4000500"/>
            <a:ext cx="419100" cy="40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7962900" y="4133850"/>
            <a:ext cx="381000" cy="1042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owchart: Document 194"/>
          <p:cNvSpPr/>
          <p:nvPr/>
        </p:nvSpPr>
        <p:spPr>
          <a:xfrm>
            <a:off x="7101840" y="5303520"/>
            <a:ext cx="822960" cy="41148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rIns="0" rtlCol="0" anchor="ctr"/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Manajemen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7010400" y="5943600"/>
            <a:ext cx="10668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Manajemen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8" name="Straight Arrow Connector 197"/>
          <p:cNvCxnSpPr/>
          <p:nvPr/>
        </p:nvCxnSpPr>
        <p:spPr>
          <a:xfrm>
            <a:off x="7848600" y="4191000"/>
            <a:ext cx="0" cy="1124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95" idx="2"/>
            <a:endCxn id="196" idx="0"/>
          </p:cNvCxnSpPr>
          <p:nvPr/>
        </p:nvCxnSpPr>
        <p:spPr>
          <a:xfrm>
            <a:off x="7513320" y="5687797"/>
            <a:ext cx="0" cy="2558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hape 201"/>
          <p:cNvCxnSpPr>
            <a:stCxn id="176" idx="1"/>
            <a:endCxn id="153" idx="0"/>
          </p:cNvCxnSpPr>
          <p:nvPr/>
        </p:nvCxnSpPr>
        <p:spPr>
          <a:xfrm rot="10800000">
            <a:off x="5562600" y="4122116"/>
            <a:ext cx="1371600" cy="693725"/>
          </a:xfrm>
          <a:prstGeom prst="bentConnector4">
            <a:avLst>
              <a:gd name="adj1" fmla="val 41667"/>
              <a:gd name="adj2" fmla="val 13295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Flowchart: Off-page Connector 203"/>
          <p:cNvSpPr/>
          <p:nvPr/>
        </p:nvSpPr>
        <p:spPr>
          <a:xfrm>
            <a:off x="1600200" y="5943600"/>
            <a:ext cx="182880" cy="18288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90600" y="4572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Penerimaan</a:t>
            </a:r>
            <a:r>
              <a:rPr lang="en-US" b="1" dirty="0"/>
              <a:t> </a:t>
            </a:r>
            <a:r>
              <a:rPr lang="en-US" b="1" dirty="0" err="1"/>
              <a:t>Kas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Batch </a:t>
            </a:r>
            <a:r>
              <a:rPr lang="en-US" b="1" dirty="0" err="1"/>
              <a:t>Dengan</a:t>
            </a:r>
            <a:r>
              <a:rPr lang="en-US" b="1" dirty="0"/>
              <a:t> Fila </a:t>
            </a:r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28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9504" y="145085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Kantor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Kontroler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lowchart: Off-page Connector 2"/>
          <p:cNvSpPr/>
          <p:nvPr/>
        </p:nvSpPr>
        <p:spPr>
          <a:xfrm>
            <a:off x="1600200" y="508376"/>
            <a:ext cx="182880" cy="18288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1143000" y="990600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>
            <a:stCxn id="3" idx="2"/>
            <a:endCxn id="4" idx="0"/>
          </p:cNvCxnSpPr>
          <p:nvPr/>
        </p:nvCxnSpPr>
        <p:spPr>
          <a:xfrm>
            <a:off x="1691640" y="691256"/>
            <a:ext cx="0" cy="299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590800" y="990600"/>
            <a:ext cx="6096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Bank</a:t>
            </a:r>
          </a:p>
        </p:txBody>
      </p:sp>
      <p:sp>
        <p:nvSpPr>
          <p:cNvPr id="8" name="Flowchart: Document 7"/>
          <p:cNvSpPr/>
          <p:nvPr/>
        </p:nvSpPr>
        <p:spPr>
          <a:xfrm>
            <a:off x="2514600" y="1447800"/>
            <a:ext cx="83820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057400" y="2209800"/>
            <a:ext cx="533400" cy="457200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33600" y="13716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8" idx="2"/>
            <a:endCxn id="9" idx="0"/>
          </p:cNvCxnSpPr>
          <p:nvPr/>
        </p:nvCxnSpPr>
        <p:spPr>
          <a:xfrm rot="5400000">
            <a:off x="2451795" y="1727895"/>
            <a:ext cx="35421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9" idx="2"/>
          </p:cNvCxnSpPr>
          <p:nvPr/>
        </p:nvCxnSpPr>
        <p:spPr>
          <a:xfrm rot="16200000" flipH="1">
            <a:off x="2688336" y="2302764"/>
            <a:ext cx="76200" cy="80467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9" idx="2"/>
          </p:cNvCxnSpPr>
          <p:nvPr/>
        </p:nvCxnSpPr>
        <p:spPr>
          <a:xfrm rot="5400000">
            <a:off x="1885950" y="2305050"/>
            <a:ext cx="76200" cy="800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24200" y="2743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4000" y="2743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20690" y="2759102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Staf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merekonsiliasi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bank</a:t>
            </a:r>
          </a:p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>
            <a:stCxn id="7" idx="4"/>
            <a:endCxn id="8" idx="0"/>
          </p:cNvCxnSpPr>
          <p:nvPr/>
        </p:nvCxnSpPr>
        <p:spPr>
          <a:xfrm>
            <a:off x="2895600" y="1219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72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31265-3128-8F41-B460-8C1C02B39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C121403-96DB-0A4A-A547-3735EEE3D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7080695"/>
              </p:ext>
            </p:extLst>
          </p:nvPr>
        </p:nvGraphicFramePr>
        <p:xfrm>
          <a:off x="1006818" y="731837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40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FEB23-2BB0-FA43-9268-B081BE706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28750"/>
            <a:ext cx="8305800" cy="481965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id-ID" sz="2000" dirty="0">
                <a:latin typeface="Arial Black" pitchFamily="34" charset="0"/>
                <a:cs typeface="Aharoni" panose="02010803020104030203" pitchFamily="2" charset="-79"/>
              </a:rPr>
              <a:t>Niat Menuntut Ilmu Yang Utama Adalah Mencari </a:t>
            </a:r>
            <a:r>
              <a:rPr lang="id-ID" sz="2000" dirty="0" err="1">
                <a:latin typeface="Arial Black" pitchFamily="34" charset="0"/>
                <a:cs typeface="Aharoni" panose="02010803020104030203" pitchFamily="2" charset="-79"/>
              </a:rPr>
              <a:t>Ridlonya</a:t>
            </a:r>
            <a:r>
              <a:rPr lang="id-ID" sz="2000" dirty="0">
                <a:latin typeface="Arial Black" pitchFamily="34" charset="0"/>
                <a:cs typeface="Aharoni" panose="02010803020104030203" pitchFamily="2" charset="-79"/>
              </a:rPr>
              <a:t> Allah SWT. </a:t>
            </a:r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id-ID" sz="2000" dirty="0">
                <a:latin typeface="Arial Black" pitchFamily="34" charset="0"/>
                <a:cs typeface="Aharoni" panose="02010803020104030203" pitchFamily="2" charset="-79"/>
              </a:rPr>
              <a:t>Niat Menghidupkan Agama Islam</a:t>
            </a:r>
            <a:endParaRPr lang="en-ID" sz="4000" dirty="0"/>
          </a:p>
          <a:p>
            <a:pPr marL="0" indent="0">
              <a:buFont typeface="Wingdings" pitchFamily="2" charset="2"/>
              <a:buNone/>
              <a:defRPr/>
            </a:pPr>
            <a:endParaRPr lang="en-ID" sz="40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ID" sz="4400" dirty="0" err="1"/>
              <a:t>Ilahi</a:t>
            </a:r>
            <a:r>
              <a:rPr lang="en-ID" sz="4400" dirty="0"/>
              <a:t> </a:t>
            </a:r>
            <a:r>
              <a:rPr lang="en-ID" sz="4400" dirty="0" err="1"/>
              <a:t>lastu</a:t>
            </a:r>
            <a:r>
              <a:rPr lang="en-ID" sz="4400" dirty="0"/>
              <a:t> </a:t>
            </a:r>
            <a:r>
              <a:rPr lang="en-ID" sz="4400" dirty="0" err="1"/>
              <a:t>lil</a:t>
            </a:r>
            <a:r>
              <a:rPr lang="en-ID" sz="4400" dirty="0"/>
              <a:t> Firdausi </a:t>
            </a:r>
            <a:r>
              <a:rPr lang="en-ID" sz="4400" dirty="0" err="1"/>
              <a:t>Ahlaan</a:t>
            </a:r>
            <a:br>
              <a:rPr lang="en-ID" sz="4400" dirty="0"/>
            </a:br>
            <a:r>
              <a:rPr lang="en-ID" sz="4400" dirty="0" err="1"/>
              <a:t>Walaa</a:t>
            </a:r>
            <a:r>
              <a:rPr lang="en-ID" sz="4400" dirty="0"/>
              <a:t> ’</a:t>
            </a:r>
            <a:r>
              <a:rPr lang="en-ID" sz="4400" dirty="0" err="1"/>
              <a:t>Aqwa</a:t>
            </a:r>
            <a:r>
              <a:rPr lang="en-ID" sz="4400" dirty="0"/>
              <a:t> ’</a:t>
            </a:r>
            <a:r>
              <a:rPr lang="en-ID" sz="4400" dirty="0" err="1"/>
              <a:t>Alaa</a:t>
            </a:r>
            <a:r>
              <a:rPr lang="en-ID" sz="4400" dirty="0"/>
              <a:t> </a:t>
            </a:r>
            <a:r>
              <a:rPr lang="en-ID" sz="4400" dirty="0" err="1"/>
              <a:t>Naaril</a:t>
            </a:r>
            <a:r>
              <a:rPr lang="en-ID" sz="4400" dirty="0"/>
              <a:t> </a:t>
            </a:r>
            <a:r>
              <a:rPr lang="en-ID" sz="4400" dirty="0" err="1"/>
              <a:t>Jahiimi</a:t>
            </a:r>
            <a:endParaRPr lang="en-US" sz="4400" dirty="0"/>
          </a:p>
        </p:txBody>
      </p:sp>
      <p:sp>
        <p:nvSpPr>
          <p:cNvPr id="15362" name="Title 4">
            <a:extLst>
              <a:ext uri="{FF2B5EF4-FFF2-40B4-BE49-F238E27FC236}">
                <a16:creationId xmlns:a16="http://schemas.microsoft.com/office/drawing/2014/main" id="{097FDF52-4CED-6A4F-9216-6E69EDDAE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12700"/>
            <a:ext cx="7561262" cy="908050"/>
          </a:xfrm>
        </p:spPr>
        <p:txBody>
          <a:bodyPr/>
          <a:lstStyle/>
          <a:p>
            <a:r>
              <a:rPr lang="en-US" altLang="en-US">
                <a:latin typeface="Arial Rounded MT Bold" panose="020F0704030504030204" pitchFamily="34" charset="77"/>
              </a:rPr>
              <a:t>Niat Menuntut Ilmu</a:t>
            </a:r>
          </a:p>
        </p:txBody>
      </p:sp>
    </p:spTree>
    <p:extLst>
      <p:ext uri="{BB962C8B-B14F-4D97-AF65-F5344CB8AC3E}">
        <p14:creationId xmlns:p14="http://schemas.microsoft.com/office/powerpoint/2010/main" val="416920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21" y="163802"/>
            <a:ext cx="6781800" cy="715962"/>
          </a:xfrm>
        </p:spPr>
        <p:txBody>
          <a:bodyPr>
            <a:normAutofit/>
          </a:bodyPr>
          <a:lstStyle/>
          <a:p>
            <a:pPr algn="l"/>
            <a:r>
              <a:rPr lang="en-US" sz="2000" dirty="0" err="1"/>
              <a:t>Tujuan</a:t>
            </a:r>
            <a:r>
              <a:rPr lang="en-US" sz="2000" dirty="0"/>
              <a:t> Audit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r>
              <a:rPr lang="en-US" sz="2000" dirty="0"/>
              <a:t> 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13658"/>
              </p:ext>
            </p:extLst>
          </p:nvPr>
        </p:nvGraphicFramePr>
        <p:xfrm>
          <a:off x="457200" y="980728"/>
          <a:ext cx="8229600" cy="5380025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302">
                <a:tc>
                  <a:txBody>
                    <a:bodyPr/>
                    <a:lstStyle/>
                    <a:p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Pihak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Manajemen</a:t>
                      </a:r>
                      <a:endParaRPr lang="en-US" sz="12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Audit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Siklus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endParaRPr lang="en-US" sz="12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666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Keberadaan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kejadian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Memverivikasi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saldo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piutang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usaha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mewakili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benar-2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dipinjam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perusahaan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tanggal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posisi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Memastikan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dari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berbagai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transaksi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penjualan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mewakili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barang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dikirim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jasa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diberikan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selama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periode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termasuk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93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Kelengkapan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Menentukan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dipinjam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perusahaan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tanggal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posisi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tercermin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piutang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usaha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Memverifikasi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penjualan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barang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dikirim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jasa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diberikan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retur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kompensasi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periode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tercermin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093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Akurasi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Memverifikasi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transaksi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dihitung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secara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akurat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didasarkan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harga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terkini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benar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Memastikan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buku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pembantu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piutang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usaha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file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Faktur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Penjualan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file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Pemberitahuan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Pengiriman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secara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matematis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benar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sesuai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buku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besar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46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04800"/>
          <a:ext cx="8382000" cy="35998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Penilaian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Pihak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Manajemen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Tujuan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Audit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Siklus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Pendapatan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Hak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Kewajiban</a:t>
                      </a:r>
                      <a:endParaRPr lang="en-US" sz="140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Menentukan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bahwa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perusahaan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memiliki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hak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legal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untuk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mencatat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dicatatnya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Akun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pelanggan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dijual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atau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dipindahtangankan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dikeluarkan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dari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saldo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Penilaian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atau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alokasi</a:t>
                      </a:r>
                      <a:endParaRPr lang="en-US" sz="140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Menentukan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bahwa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saldo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menyatakan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nilai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bersih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dapat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direalisasikan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Memastikan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bahwa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alokasi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atas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akun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tak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tertagih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tepat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Penyajian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Pengungkapan</a:t>
                      </a:r>
                      <a:endParaRPr lang="en-US" sz="140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Memverifikasi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pendapatan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dilaporkan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untuk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periode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terkait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,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dijelaskan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dengan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benar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dimasukkan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dalam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laporan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keuangan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361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 descr="Pink tissue paper">
            <a:extLst>
              <a:ext uri="{FF2B5EF4-FFF2-40B4-BE49-F238E27FC236}">
                <a16:creationId xmlns:a16="http://schemas.microsoft.com/office/drawing/2014/main" id="{5F7F8CF0-9BE0-F64F-BC84-5DCA00DB6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200" b="1"/>
              <a:t>TUJUAN AUDIT (TUJUAN KHUSUS)</a:t>
            </a:r>
          </a:p>
        </p:txBody>
      </p:sp>
      <p:sp>
        <p:nvSpPr>
          <p:cNvPr id="43011" name="Rectangle 3" descr="Pink tissue paper">
            <a:extLst>
              <a:ext uri="{FF2B5EF4-FFF2-40B4-BE49-F238E27FC236}">
                <a16:creationId xmlns:a16="http://schemas.microsoft.com/office/drawing/2014/main" id="{E1FA14A0-97B2-5D4E-927C-D41C8A57A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b="1"/>
              <a:t>Menguji kewajaran asersi manajemen atas  transaksi dan  saldo rekening siklus pendapatan.</a:t>
            </a:r>
          </a:p>
          <a:p>
            <a:pPr>
              <a:lnSpc>
                <a:spcPct val="90000"/>
              </a:lnSpc>
            </a:pPr>
            <a:r>
              <a:rPr lang="en-US" altLang="en-US" sz="3600" b="1"/>
              <a:t>Kategori asersi manajemen: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/>
              <a:t>Eksistensi atau terjadinya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/>
              <a:t>Kelengkapan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/>
              <a:t>Hak dan Kewajian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/>
              <a:t>Penilaian atau alokasi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/>
              <a:t>Penyajian dan pengungkapan</a:t>
            </a:r>
          </a:p>
        </p:txBody>
      </p:sp>
      <p:pic>
        <p:nvPicPr>
          <p:cNvPr id="3074" name="Picture 2" descr="Image result for asersi">
            <a:extLst>
              <a:ext uri="{FF2B5EF4-FFF2-40B4-BE49-F238E27FC236}">
                <a16:creationId xmlns:a16="http://schemas.microsoft.com/office/drawing/2014/main" id="{A86E0BCD-90A3-E841-B588-74AFC4FC1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739643"/>
            <a:ext cx="2016224" cy="141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1347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 descr="Pink tissue paper">
            <a:extLst>
              <a:ext uri="{FF2B5EF4-FFF2-40B4-BE49-F238E27FC236}">
                <a16:creationId xmlns:a16="http://schemas.microsoft.com/office/drawing/2014/main" id="{7076519C-79DB-8C4B-ACB3-452EF3FB9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0"/>
            <a:ext cx="7884368" cy="908720"/>
          </a:xfrm>
          <a:noFill/>
        </p:spPr>
        <p:txBody>
          <a:bodyPr/>
          <a:lstStyle/>
          <a:p>
            <a:r>
              <a:rPr lang="en-US" altLang="en-US" sz="3200" b="1"/>
              <a:t>ILUSTRASI PENGUJIAN ASERSI</a:t>
            </a:r>
          </a:p>
        </p:txBody>
      </p:sp>
      <p:sp>
        <p:nvSpPr>
          <p:cNvPr id="44035" name="Rectangle 3" descr="Pink tissue paper">
            <a:extLst>
              <a:ext uri="{FF2B5EF4-FFF2-40B4-BE49-F238E27FC236}">
                <a16:creationId xmlns:a16="http://schemas.microsoft.com/office/drawing/2014/main" id="{9E75CB2B-0307-6C4C-86C3-6EC8B6AD1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/>
            <a:r>
              <a:rPr lang="en-US" altLang="en-US" sz="3600" b="1" dirty="0" err="1"/>
              <a:t>Saldo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Piutang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Dagang</a:t>
            </a:r>
            <a:r>
              <a:rPr lang="en-US" altLang="en-US" sz="3600" b="1" dirty="0"/>
              <a:t> Rp300 </a:t>
            </a:r>
            <a:r>
              <a:rPr lang="en-US" altLang="en-US" sz="3600" b="1" dirty="0" err="1"/>
              <a:t>juta</a:t>
            </a:r>
            <a:r>
              <a:rPr lang="en-US" altLang="en-US" sz="3600" b="1" dirty="0"/>
              <a:t>.</a:t>
            </a:r>
          </a:p>
          <a:p>
            <a:pPr marL="609600" indent="-609600"/>
            <a:r>
              <a:rPr lang="en-US" altLang="en-US" sz="3600" b="1" dirty="0" err="1"/>
              <a:t>Pengujian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asersi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Eksistensi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Terjadinya</a:t>
            </a:r>
            <a:r>
              <a:rPr lang="en-US" altLang="en-US" sz="3600" b="1" dirty="0"/>
              <a:t>:</a:t>
            </a:r>
          </a:p>
          <a:p>
            <a:pPr marL="1371600" lvl="2" indent="-457200">
              <a:buFontTx/>
              <a:buAutoNum type="arabicPeriod"/>
            </a:pPr>
            <a:r>
              <a:rPr lang="en-US" altLang="en-US" sz="3200" dirty="0" err="1"/>
              <a:t>Membuktikan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bahwa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piutang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tersebut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ada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misalnya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konfirmasi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piutang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serta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membuktikan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bahwa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transaksi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piutang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benar-benar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terjadi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misalnya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memeriksa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faktur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penjualan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kredit</a:t>
            </a:r>
            <a:r>
              <a:rPr lang="en-US" alt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569876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 descr="Pink tissue paper">
            <a:extLst>
              <a:ext uri="{FF2B5EF4-FFF2-40B4-BE49-F238E27FC236}">
                <a16:creationId xmlns:a16="http://schemas.microsoft.com/office/drawing/2014/main" id="{75718C4C-0828-7848-847A-BB9A1968D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200" b="1"/>
              <a:t>ILUSTRASI PENGUJIAN ASERSI</a:t>
            </a:r>
          </a:p>
        </p:txBody>
      </p:sp>
      <p:sp>
        <p:nvSpPr>
          <p:cNvPr id="48131" name="Rectangle 3" descr="Pink tissue paper">
            <a:extLst>
              <a:ext uri="{FF2B5EF4-FFF2-40B4-BE49-F238E27FC236}">
                <a16:creationId xmlns:a16="http://schemas.microsoft.com/office/drawing/2014/main" id="{988A1F48-225C-6246-AB22-59C094DA2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/>
            <a:r>
              <a:rPr lang="en-US" altLang="en-US" sz="3600" b="1" dirty="0" err="1"/>
              <a:t>Saldo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Piutang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Dagang</a:t>
            </a:r>
            <a:r>
              <a:rPr lang="en-US" altLang="en-US" sz="3600" b="1" dirty="0"/>
              <a:t> Rp300 </a:t>
            </a:r>
            <a:r>
              <a:rPr lang="en-US" altLang="en-US" sz="3600" b="1" dirty="0" err="1"/>
              <a:t>juta</a:t>
            </a:r>
            <a:r>
              <a:rPr lang="en-US" altLang="en-US" sz="3600" b="1" dirty="0"/>
              <a:t>.</a:t>
            </a:r>
          </a:p>
          <a:p>
            <a:pPr marL="609600" indent="-609600"/>
            <a:r>
              <a:rPr lang="en-US" altLang="en-US" sz="3600" b="1" dirty="0" err="1"/>
              <a:t>Pengujian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asersi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Kelengkapan</a:t>
            </a:r>
            <a:r>
              <a:rPr lang="en-US" altLang="en-US" sz="3600" b="1" dirty="0"/>
              <a:t>:</a:t>
            </a:r>
          </a:p>
          <a:p>
            <a:pPr marL="1371600" lvl="2" indent="-457200">
              <a:buFontTx/>
              <a:buAutoNum type="arabicPeriod" startAt="2"/>
            </a:pPr>
            <a:r>
              <a:rPr lang="en-US" altLang="en-US" sz="3000" dirty="0" err="1"/>
              <a:t>Menguji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membuktikan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tentang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kemungkinan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adanya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piutang</a:t>
            </a:r>
            <a:r>
              <a:rPr lang="en-US" altLang="en-US" sz="3000" dirty="0"/>
              <a:t> yang </a:t>
            </a:r>
            <a:r>
              <a:rPr lang="en-US" altLang="en-US" sz="3000" dirty="0" err="1"/>
              <a:t>belum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dicatat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dilaporkan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dalam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saldo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piutang</a:t>
            </a:r>
            <a:r>
              <a:rPr lang="en-US" altLang="en-US" sz="3000" dirty="0"/>
              <a:t>, </a:t>
            </a:r>
            <a:r>
              <a:rPr lang="en-US" altLang="en-US" sz="3000" dirty="0" err="1"/>
              <a:t>misalnya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dengan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cara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menelusur</a:t>
            </a:r>
            <a:r>
              <a:rPr lang="en-US" altLang="en-US" sz="3000" dirty="0"/>
              <a:t> </a:t>
            </a:r>
            <a:r>
              <a:rPr lang="en-US" altLang="en-US" sz="3000" dirty="0" err="1"/>
              <a:t>bukti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piutang</a:t>
            </a:r>
            <a:r>
              <a:rPr lang="en-US" altLang="en-US" sz="3000" dirty="0"/>
              <a:t>/</a:t>
            </a:r>
            <a:r>
              <a:rPr lang="en-US" altLang="en-US" sz="3000" dirty="0" err="1"/>
              <a:t>faktur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penjualan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kredit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ke</a:t>
            </a:r>
            <a:r>
              <a:rPr lang="en-US" altLang="en-US" sz="3000" dirty="0"/>
              <a:t> </a:t>
            </a:r>
            <a:r>
              <a:rPr lang="en-US" altLang="en-US" sz="3000" dirty="0" err="1"/>
              <a:t>buku</a:t>
            </a:r>
            <a:r>
              <a:rPr lang="en-US" altLang="en-US" sz="3000" dirty="0"/>
              <a:t> </a:t>
            </a:r>
            <a:r>
              <a:rPr lang="en-US" altLang="en-US" sz="3000" dirty="0" err="1"/>
              <a:t>jurnal</a:t>
            </a:r>
            <a:r>
              <a:rPr lang="en-US" altLang="en-US" sz="3000" dirty="0"/>
              <a:t>, </a:t>
            </a:r>
            <a:r>
              <a:rPr lang="en-US" altLang="en-US" sz="3000" dirty="0" err="1"/>
              <a:t>buku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pembantu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buku</a:t>
            </a:r>
            <a:r>
              <a:rPr lang="en-US" altLang="en-US" sz="3000" dirty="0"/>
              <a:t> </a:t>
            </a:r>
            <a:r>
              <a:rPr lang="en-US" altLang="en-US" sz="3000" dirty="0" err="1"/>
              <a:t>besar</a:t>
            </a:r>
            <a:r>
              <a:rPr lang="en-US" alt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5490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 descr="Pink tissue paper">
            <a:extLst>
              <a:ext uri="{FF2B5EF4-FFF2-40B4-BE49-F238E27FC236}">
                <a16:creationId xmlns:a16="http://schemas.microsoft.com/office/drawing/2014/main" id="{77C7B577-8A80-D042-BB12-12E8E89AE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200" b="1"/>
              <a:t>ILUSTRASI PENGUJIAN ASERSI</a:t>
            </a:r>
          </a:p>
        </p:txBody>
      </p:sp>
      <p:sp>
        <p:nvSpPr>
          <p:cNvPr id="45059" name="Rectangle 3" descr="Pink tissue paper">
            <a:extLst>
              <a:ext uri="{FF2B5EF4-FFF2-40B4-BE49-F238E27FC236}">
                <a16:creationId xmlns:a16="http://schemas.microsoft.com/office/drawing/2014/main" id="{30C0D8D2-DFD5-AF4D-83B5-BB75A21B25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/>
            <a:r>
              <a:rPr lang="en-US" altLang="en-US" sz="3600" b="1" dirty="0" err="1"/>
              <a:t>Pengujian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asersi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Hak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Kewajiban</a:t>
            </a:r>
            <a:r>
              <a:rPr lang="en-US" altLang="en-US" sz="3600" b="1" dirty="0"/>
              <a:t>:</a:t>
            </a:r>
          </a:p>
          <a:p>
            <a:pPr marL="1371600" lvl="2" indent="-457200">
              <a:buFontTx/>
              <a:buAutoNum type="arabicPeriod" startAt="3"/>
            </a:pPr>
            <a:r>
              <a:rPr lang="en-US" altLang="en-US" sz="2800" dirty="0" err="1"/>
              <a:t>Membuktikan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bahwa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tersebut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perusahaan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misalnya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menguji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pisah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transaksi</a:t>
            </a:r>
            <a:r>
              <a:rPr lang="en-US" altLang="en-US" sz="2800" dirty="0"/>
              <a:t> – </a:t>
            </a:r>
            <a:r>
              <a:rPr lang="en-US" altLang="en-US" sz="2800" dirty="0" err="1"/>
              <a:t>ingat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syarat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penjualan</a:t>
            </a:r>
            <a:r>
              <a:rPr lang="en-US" altLang="en-US" sz="2800" dirty="0"/>
              <a:t> FOB Shipping Point/</a:t>
            </a:r>
            <a:br>
              <a:rPr lang="en-US" altLang="en-US" sz="2800" dirty="0"/>
            </a:br>
            <a:r>
              <a:rPr lang="en-US" altLang="en-US" sz="2800" dirty="0"/>
              <a:t>Destination –, </a:t>
            </a:r>
            <a:r>
              <a:rPr lang="en-US" altLang="en-US" sz="2800" dirty="0" err="1"/>
              <a:t>serta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membuktikan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tidaknya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kewajiban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balik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misalnya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jaminan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utang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dijual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garansi</a:t>
            </a:r>
            <a:r>
              <a:rPr lang="en-US" altLang="en-US" sz="2800" dirty="0"/>
              <a:t>/sales with recourse.</a:t>
            </a:r>
          </a:p>
        </p:txBody>
      </p:sp>
    </p:spTree>
    <p:extLst>
      <p:ext uri="{BB962C8B-B14F-4D97-AF65-F5344CB8AC3E}">
        <p14:creationId xmlns:p14="http://schemas.microsoft.com/office/powerpoint/2010/main" val="324091081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 descr="Pink tissue paper">
            <a:extLst>
              <a:ext uri="{FF2B5EF4-FFF2-40B4-BE49-F238E27FC236}">
                <a16:creationId xmlns:a16="http://schemas.microsoft.com/office/drawing/2014/main" id="{888245A1-C529-1544-8192-60EF4696F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200" b="1"/>
              <a:t>ILUSTRASI PENGUJIAN ASERSI</a:t>
            </a:r>
          </a:p>
        </p:txBody>
      </p:sp>
      <p:sp>
        <p:nvSpPr>
          <p:cNvPr id="46083" name="Rectangle 3" descr="Pink tissue paper">
            <a:extLst>
              <a:ext uri="{FF2B5EF4-FFF2-40B4-BE49-F238E27FC236}">
                <a16:creationId xmlns:a16="http://schemas.microsoft.com/office/drawing/2014/main" id="{706AEF21-DA09-CF4B-9B34-5C2B623EA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/>
            <a:r>
              <a:rPr lang="en-US" altLang="en-US" sz="3600" b="1" dirty="0" err="1"/>
              <a:t>Pengujian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asersi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Penilaian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atau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Alokasi</a:t>
            </a:r>
            <a:r>
              <a:rPr lang="en-US" altLang="en-US" sz="3600" b="1" dirty="0"/>
              <a:t>:</a:t>
            </a:r>
          </a:p>
          <a:p>
            <a:pPr marL="1371600" lvl="2" indent="-457200">
              <a:buFontTx/>
              <a:buAutoNum type="arabicPeriod" startAt="4"/>
            </a:pPr>
            <a:r>
              <a:rPr lang="en-US" altLang="en-US" sz="3200" dirty="0" err="1"/>
              <a:t>Menguji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kewajaran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pencadangan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piutang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serta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penghapusan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piutang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misalnya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mereview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penentuan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persentase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kerugian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piutang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membandingkan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persentase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tahun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sebelumnya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dan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menghitung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kembali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jumlah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kerugian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piutang</a:t>
            </a:r>
            <a:r>
              <a:rPr lang="en-US" altLang="en-US" sz="3200" dirty="0"/>
              <a:t> yang </a:t>
            </a:r>
            <a:r>
              <a:rPr lang="en-US" altLang="en-US" sz="3200" dirty="0" err="1"/>
              <a:t>dicadangkan</a:t>
            </a:r>
            <a:r>
              <a:rPr lang="en-US" alt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024169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 descr="Pink tissue paper">
            <a:extLst>
              <a:ext uri="{FF2B5EF4-FFF2-40B4-BE49-F238E27FC236}">
                <a16:creationId xmlns:a16="http://schemas.microsoft.com/office/drawing/2014/main" id="{F268F9E2-AFC1-DF44-B6DC-5EE924383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200" b="1"/>
              <a:t>ILUSTRASI PENGUJIAN ASERSI</a:t>
            </a:r>
          </a:p>
        </p:txBody>
      </p:sp>
      <p:sp>
        <p:nvSpPr>
          <p:cNvPr id="47107" name="Rectangle 3" descr="Pink tissue paper">
            <a:extLst>
              <a:ext uri="{FF2B5EF4-FFF2-40B4-BE49-F238E27FC236}">
                <a16:creationId xmlns:a16="http://schemas.microsoft.com/office/drawing/2014/main" id="{13EA9989-205E-044A-8257-1EDB3A217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/>
            <a:r>
              <a:rPr lang="en-US" altLang="en-US" sz="3600" b="1" dirty="0" err="1"/>
              <a:t>Pengujian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asersi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Penyajian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Pengungkapan</a:t>
            </a:r>
            <a:r>
              <a:rPr lang="en-US" altLang="en-US" sz="3600" b="1" dirty="0"/>
              <a:t>:</a:t>
            </a:r>
          </a:p>
          <a:p>
            <a:pPr marL="1371600" lvl="2" indent="-457200">
              <a:buFontTx/>
              <a:buAutoNum type="arabicPeriod" startAt="5"/>
            </a:pPr>
            <a:r>
              <a:rPr lang="en-US" altLang="en-US" sz="2800" dirty="0" err="1"/>
              <a:t>Meriview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ketepatan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penyajian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neraca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misalnya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tentang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penempatan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jangka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pendek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jangka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panjang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serta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pelaporan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cadangan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kerugian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Mereview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kecukupan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pengungkapan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saldo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misalnya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tentang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dijaminkan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penjualan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piutang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bergaransi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66548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 descr="Pink tissue paper">
            <a:extLst>
              <a:ext uri="{FF2B5EF4-FFF2-40B4-BE49-F238E27FC236}">
                <a16:creationId xmlns:a16="http://schemas.microsoft.com/office/drawing/2014/main" id="{96442FDA-08B5-8849-B05D-C5D77C4CB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20750"/>
            <a:ext cx="7427168" cy="715962"/>
          </a:xfrm>
          <a:noFill/>
        </p:spPr>
        <p:txBody>
          <a:bodyPr/>
          <a:lstStyle/>
          <a:p>
            <a:r>
              <a:rPr lang="en-US" altLang="en-US" sz="3200" b="1"/>
              <a:t>RISIKO SIKLUS PENDAPATAN</a:t>
            </a:r>
          </a:p>
        </p:txBody>
      </p:sp>
      <p:sp>
        <p:nvSpPr>
          <p:cNvPr id="49155" name="Rectangle 3" descr="Pink tissue paper">
            <a:extLst>
              <a:ext uri="{FF2B5EF4-FFF2-40B4-BE49-F238E27FC236}">
                <a16:creationId xmlns:a16="http://schemas.microsoft.com/office/drawing/2014/main" id="{0244C510-DCDD-EF4B-8C81-D68769C75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sz="3600" dirty="0" err="1"/>
              <a:t>Tendensi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untuk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memperbesar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saldo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piutang</a:t>
            </a:r>
            <a:r>
              <a:rPr lang="en-US" altLang="en-US" sz="3600" dirty="0"/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3600" dirty="0" err="1"/>
              <a:t>Tendensi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memperbesar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saldo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penjualan</a:t>
            </a:r>
            <a:r>
              <a:rPr lang="en-US" altLang="en-US" sz="3600" dirty="0"/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3600" dirty="0"/>
              <a:t>Volume </a:t>
            </a:r>
            <a:r>
              <a:rPr lang="en-US" altLang="en-US" sz="3600" dirty="0" err="1"/>
              <a:t>transaksi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cukup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besar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menyebabkan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potensi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salah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saji</a:t>
            </a:r>
            <a:r>
              <a:rPr lang="en-US" altLang="en-US" sz="3600" dirty="0"/>
              <a:t> juga </a:t>
            </a:r>
            <a:r>
              <a:rPr lang="en-US" altLang="en-US" sz="3600" dirty="0" err="1"/>
              <a:t>semakin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besar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kecuali</a:t>
            </a:r>
            <a:r>
              <a:rPr lang="en-US" altLang="en-US" sz="3600" dirty="0"/>
              <a:t> SPI yang </a:t>
            </a:r>
            <a:r>
              <a:rPr lang="en-US" altLang="en-US" sz="3600" dirty="0" err="1"/>
              <a:t>diterapkan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sangat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memadahi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untuk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aktivitas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pengendalian</a:t>
            </a:r>
            <a:r>
              <a:rPr lang="en-US" alt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5999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 descr="Pink tissue paper">
            <a:extLst>
              <a:ext uri="{FF2B5EF4-FFF2-40B4-BE49-F238E27FC236}">
                <a16:creationId xmlns:a16="http://schemas.microsoft.com/office/drawing/2014/main" id="{5E62FE91-975E-2942-BCD8-6AAC9B882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200" b="1"/>
              <a:t>PRINSIP-PRINSIP PENGENDALIAN</a:t>
            </a:r>
          </a:p>
        </p:txBody>
      </p:sp>
      <p:sp>
        <p:nvSpPr>
          <p:cNvPr id="50179" name="Rectangle 3" descr="Pink tissue paper">
            <a:extLst>
              <a:ext uri="{FF2B5EF4-FFF2-40B4-BE49-F238E27FC236}">
                <a16:creationId xmlns:a16="http://schemas.microsoft.com/office/drawing/2014/main" id="{A379E069-F437-3D49-9A10-7D19FCC41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2800" b="1" dirty="0" err="1"/>
              <a:t>Perhatikan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efektivitas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implementasi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elemen-elemen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dasar</a:t>
            </a:r>
            <a:r>
              <a:rPr lang="en-US" altLang="en-US" sz="2800" b="1" dirty="0"/>
              <a:t> SPI </a:t>
            </a:r>
            <a:r>
              <a:rPr lang="en-US" altLang="en-US" sz="2800" b="1" dirty="0" err="1"/>
              <a:t>pada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siklus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pendapatan</a:t>
            </a:r>
            <a:r>
              <a:rPr lang="en-US" altLang="en-US" sz="2800" b="1" dirty="0"/>
              <a:t>, </a:t>
            </a:r>
            <a:r>
              <a:rPr lang="en-US" altLang="en-US" sz="2800" b="1" dirty="0" err="1"/>
              <a:t>misalnya</a:t>
            </a:r>
            <a:r>
              <a:rPr lang="en-US" altLang="en-US" sz="2800" b="1" dirty="0"/>
              <a:t>: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dirty="0" err="1"/>
              <a:t>Lingkungan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pengendalian</a:t>
            </a:r>
            <a:endParaRPr lang="en-US" altLang="en-US" sz="2600" dirty="0"/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dirty="0" err="1"/>
              <a:t>Aktivitas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pengendalian</a:t>
            </a:r>
            <a:endParaRPr lang="en-US" altLang="en-US" sz="2600" dirty="0"/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dirty="0" err="1"/>
              <a:t>Penaksiran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risiko</a:t>
            </a:r>
            <a:r>
              <a:rPr lang="en-US" altLang="en-US" sz="2600" dirty="0"/>
              <a:t> </a:t>
            </a:r>
            <a:r>
              <a:rPr lang="en-US" altLang="en-US" sz="2600" dirty="0">
                <a:sym typeface="Wingdings" pitchFamily="2" charset="2"/>
              </a:rPr>
              <a:t> </a:t>
            </a:r>
            <a:r>
              <a:rPr lang="en-US" altLang="en-US" sz="2600" dirty="0" err="1">
                <a:sym typeface="Wingdings" pitchFamily="2" charset="2"/>
              </a:rPr>
              <a:t>k</a:t>
            </a:r>
            <a:r>
              <a:rPr lang="en-US" altLang="en-US" sz="2600" dirty="0" err="1"/>
              <a:t>epedulian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terhadap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risiko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transaki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penagihan</a:t>
            </a:r>
            <a:r>
              <a:rPr lang="en-US" altLang="en-US" sz="2600" dirty="0"/>
              <a:t> (risk assessment).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dirty="0" err="1"/>
              <a:t>Sistem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informasi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komunikasi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transaksi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dirty="0"/>
              <a:t>Monitoring </a:t>
            </a:r>
            <a:r>
              <a:rPr lang="en-US" altLang="en-US" sz="2600" dirty="0" err="1"/>
              <a:t>terhadap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kinerja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sistem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siklus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pendapatan</a:t>
            </a:r>
            <a:r>
              <a:rPr lang="en-US" altLang="en-US" sz="2600" dirty="0"/>
              <a:t>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3000" b="1" dirty="0" err="1"/>
              <a:t>Lakukan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pengujian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terhadap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efektivitas</a:t>
            </a:r>
            <a:r>
              <a:rPr lang="en-US" altLang="en-US" sz="3000" b="1" dirty="0"/>
              <a:t> SPI (</a:t>
            </a:r>
            <a:r>
              <a:rPr lang="en-US" altLang="en-US" sz="3000" b="1" dirty="0" err="1"/>
              <a:t>secara</a:t>
            </a:r>
            <a:r>
              <a:rPr lang="en-US" altLang="en-US" sz="3000" b="1" dirty="0"/>
              <a:t> sampling).</a:t>
            </a:r>
          </a:p>
        </p:txBody>
      </p:sp>
    </p:spTree>
    <p:extLst>
      <p:ext uri="{BB962C8B-B14F-4D97-AF65-F5344CB8AC3E}">
        <p14:creationId xmlns:p14="http://schemas.microsoft.com/office/powerpoint/2010/main" val="394398513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nice-green-gradient-powerpoint-templates.jpg">
            <a:extLst>
              <a:ext uri="{FF2B5EF4-FFF2-40B4-BE49-F238E27FC236}">
                <a16:creationId xmlns:a16="http://schemas.microsoft.com/office/drawing/2014/main" id="{3B0F88FF-0602-2643-932B-A873BCB4D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765D-9A8E-E24A-9A64-CE0187C55C3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5100" y="1614488"/>
            <a:ext cx="7958138" cy="3957637"/>
          </a:xfrm>
        </p:spPr>
        <p:txBody>
          <a:bodyPr>
            <a:normAutofit/>
          </a:bodyPr>
          <a:lstStyle/>
          <a:p>
            <a:pPr marL="271463" indent="-271463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  <a:cs typeface="Aharoni" panose="02010803020104030203" pitchFamily="2" charset="-79"/>
              </a:rPr>
              <a:t>3</a:t>
            </a:r>
            <a:r>
              <a:rPr lang="id-ID" sz="15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. NIAT MENUNTUT ILMU YANG UTAMA ADALAH MENCARI RIDLONYA ALLAH SWT.</a:t>
            </a: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Dasarnya...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cs typeface="Aharoni" panose="02010803020104030203" pitchFamily="2" charset="-79"/>
            </a:endParaRPr>
          </a:p>
          <a:p>
            <a:pPr marL="201216" indent="-20121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cs typeface="Aharoni" panose="02010803020104030203" pitchFamily="2" charset="-79"/>
              </a:rPr>
              <a:t>	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Wayanbaghi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– 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an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yanwiyath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– 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tholibu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bi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</a:t>
            </a:r>
          </a:p>
          <a:p>
            <a:pPr marL="201216" indent="-20121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	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Tholabilhil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– 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ilma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(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ridhol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 – </a:t>
            </a:r>
            <a:r>
              <a:rPr lang="id-ID" sz="1500" b="1" dirty="0" err="1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lahi</a:t>
            </a:r>
            <a:r>
              <a:rPr lang="id-ID" sz="1500" b="1" dirty="0">
                <a:solidFill>
                  <a:srgbClr val="FFFF00"/>
                </a:solidFill>
                <a:latin typeface="CentSchbkCyrill BT" pitchFamily="18" charset="-52"/>
                <a:cs typeface="Aharoni" panose="02010803020104030203" pitchFamily="2" charset="-79"/>
              </a:rPr>
              <a:t>) tubi</a:t>
            </a: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  <p:pic>
        <p:nvPicPr>
          <p:cNvPr id="16387" name="Picture 1">
            <a:extLst>
              <a:ext uri="{FF2B5EF4-FFF2-40B4-BE49-F238E27FC236}">
                <a16:creationId xmlns:a16="http://schemas.microsoft.com/office/drawing/2014/main" id="{03C9D68E-3583-314B-B3C7-3CF33597E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8" t="33517" r="55128" b="51747"/>
          <a:stretch>
            <a:fillRect/>
          </a:stretch>
        </p:blipFill>
        <p:spPr bwMode="auto">
          <a:xfrm>
            <a:off x="4821238" y="2406650"/>
            <a:ext cx="35433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 Diagonal Corner Rectangle 5">
            <a:extLst>
              <a:ext uri="{FF2B5EF4-FFF2-40B4-BE49-F238E27FC236}">
                <a16:creationId xmlns:a16="http://schemas.microsoft.com/office/drawing/2014/main" id="{32EED950-CC48-E942-ADF8-D8FC57868322}"/>
              </a:ext>
            </a:extLst>
          </p:cNvPr>
          <p:cNvSpPr/>
          <p:nvPr/>
        </p:nvSpPr>
        <p:spPr>
          <a:xfrm>
            <a:off x="437493" y="4203481"/>
            <a:ext cx="3748252" cy="768569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>
                <a:latin typeface="Arial Black" pitchFamily="34" charset="0"/>
                <a:cs typeface="Aharoni" panose="02010803020104030203" pitchFamily="2" charset="-79"/>
              </a:rPr>
              <a:t>Seyogyane – nuntut ilmu – diniati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>
                <a:latin typeface="Arial Black" pitchFamily="34" charset="0"/>
                <a:cs typeface="Aharoni" panose="02010803020104030203" pitchFamily="2" charset="-79"/>
              </a:rPr>
              <a:t>Golek (ridlo – ne) Allah kang – moho suci </a:t>
            </a:r>
            <a:endParaRPr lang="id-ID" sz="1200" dirty="0">
              <a:latin typeface="Arial Black" pitchFamily="34" charset="0"/>
              <a:cs typeface="Aharoni" panose="02010803020104030203" pitchFamily="2" charset="-79"/>
            </a:endParaRPr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D0FB2CBC-6C53-B849-B47D-F3E40706E0DA}"/>
              </a:ext>
            </a:extLst>
          </p:cNvPr>
          <p:cNvSpPr/>
          <p:nvPr/>
        </p:nvSpPr>
        <p:spPr>
          <a:xfrm>
            <a:off x="4548351" y="4152243"/>
            <a:ext cx="3748252" cy="768569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>
                <a:latin typeface="Arial Black" pitchFamily="34" charset="0"/>
                <a:cs typeface="Aharoni" panose="02010803020104030203" pitchFamily="2" charset="-79"/>
              </a:rPr>
              <a:t>Menuntut (il – mu) harusnya – diniati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>
                <a:latin typeface="Arial Black" pitchFamily="34" charset="0"/>
                <a:cs typeface="Aharoni" panose="02010803020104030203" pitchFamily="2" charset="-79"/>
              </a:rPr>
              <a:t>Mencari (ri – dho) Allah yang – maha suci</a:t>
            </a:r>
            <a:endParaRPr lang="id-ID" sz="1200" dirty="0">
              <a:latin typeface="Arial Black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087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 descr="Pink tissue paper">
            <a:extLst>
              <a:ext uri="{FF2B5EF4-FFF2-40B4-BE49-F238E27FC236}">
                <a16:creationId xmlns:a16="http://schemas.microsoft.com/office/drawing/2014/main" id="{3A7FC9D6-CAFB-1A47-8225-17A4E01DF4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20750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2400" b="1"/>
              <a:t>DOKUMEN DAN FUNGSI-FUNGSI YANG TERLIBAT</a:t>
            </a:r>
          </a:p>
        </p:txBody>
      </p:sp>
      <p:sp>
        <p:nvSpPr>
          <p:cNvPr id="51203" name="Rectangle 3" descr="Pink tissue paper">
            <a:extLst>
              <a:ext uri="{FF2B5EF4-FFF2-40B4-BE49-F238E27FC236}">
                <a16:creationId xmlns:a16="http://schemas.microsoft.com/office/drawing/2014/main" id="{1D806B66-3CBA-7343-B371-60A2FD950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4800" b="1" dirty="0" err="1"/>
              <a:t>Pemahaman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terhadap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dokumen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transaksi</a:t>
            </a:r>
            <a:r>
              <a:rPr lang="en-US" altLang="en-US" sz="4800" b="1" dirty="0"/>
              <a:t> dan </a:t>
            </a:r>
            <a:r>
              <a:rPr lang="en-US" altLang="en-US" sz="4800" b="1" dirty="0" err="1"/>
              <a:t>peran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dari</a:t>
            </a:r>
            <a:r>
              <a:rPr lang="en-US" altLang="en-US" sz="4800" b="1" dirty="0"/>
              <a:t> masing-masing </a:t>
            </a:r>
            <a:r>
              <a:rPr lang="en-US" altLang="en-US" sz="4800" b="1" dirty="0" err="1"/>
              <a:t>fungsi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sangat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penting</a:t>
            </a:r>
            <a:r>
              <a:rPr lang="en-US" altLang="en-US" sz="4800" b="1" dirty="0"/>
              <a:t>, </a:t>
            </a:r>
            <a:r>
              <a:rPr lang="en-US" altLang="en-US" sz="4800" b="1" dirty="0" err="1"/>
              <a:t>karena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dua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hal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tersebut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menjadi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objek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utama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dalam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pelaksanaan</a:t>
            </a:r>
            <a:r>
              <a:rPr lang="en-US" altLang="en-US" sz="4800" b="1" dirty="0"/>
              <a:t> audit.</a:t>
            </a:r>
          </a:p>
        </p:txBody>
      </p:sp>
    </p:spTree>
    <p:extLst>
      <p:ext uri="{BB962C8B-B14F-4D97-AF65-F5344CB8AC3E}">
        <p14:creationId xmlns:p14="http://schemas.microsoft.com/office/powerpoint/2010/main" val="163221203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 descr="Pink tissue paper">
            <a:extLst>
              <a:ext uri="{FF2B5EF4-FFF2-40B4-BE49-F238E27FC236}">
                <a16:creationId xmlns:a16="http://schemas.microsoft.com/office/drawing/2014/main" id="{D54D4C37-AD29-E345-90BA-ADAA73242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2400" b="1"/>
              <a:t>DOKUMEN DAN FUNGSI-FUNGSI YANG TERLIBAT</a:t>
            </a:r>
          </a:p>
        </p:txBody>
      </p:sp>
      <p:sp>
        <p:nvSpPr>
          <p:cNvPr id="52227" name="Rectangle 3" descr="Pink tissue paper">
            <a:extLst>
              <a:ext uri="{FF2B5EF4-FFF2-40B4-BE49-F238E27FC236}">
                <a16:creationId xmlns:a16="http://schemas.microsoft.com/office/drawing/2014/main" id="{FA1CE950-63DE-B141-B09E-0EBB2043D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sz="3900" b="1" dirty="0" err="1"/>
              <a:t>Dokumen</a:t>
            </a:r>
            <a:r>
              <a:rPr lang="en-US" altLang="en-US" sz="3900" b="1" dirty="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/>
              <a:t>Bukti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tunai</a:t>
            </a:r>
            <a:r>
              <a:rPr lang="en-US" altLang="en-US" sz="2600" dirty="0"/>
              <a:t> (nota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tunai</a:t>
            </a:r>
            <a:r>
              <a:rPr lang="en-US" altLang="en-US" sz="2600" dirty="0"/>
              <a:t>).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/>
              <a:t>Bukti </a:t>
            </a:r>
            <a:r>
              <a:rPr lang="en-US" altLang="en-US" sz="2600" dirty="0" err="1"/>
              <a:t>pengiriman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barang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jika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barang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dikirim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langsung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pelanggan</a:t>
            </a:r>
            <a:r>
              <a:rPr lang="en-US" altLang="en-US" sz="2600" dirty="0"/>
              <a:t>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 err="1"/>
              <a:t>Faktur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kredit</a:t>
            </a:r>
            <a:endParaRPr lang="en-US" altLang="en-US" sz="2600" dirty="0"/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 err="1"/>
              <a:t>Bukti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penerimaan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atas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pelunasan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piutang</a:t>
            </a:r>
            <a:r>
              <a:rPr lang="en-US" altLang="en-US" sz="2600" dirty="0"/>
              <a:t>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/>
              <a:t>Memo </a:t>
            </a:r>
            <a:r>
              <a:rPr lang="en-US" altLang="en-US" sz="2600" dirty="0" err="1"/>
              <a:t>kredit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retur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endParaRPr lang="en-US" altLang="en-US" sz="2600" dirty="0"/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 err="1"/>
              <a:t>Jurnal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endParaRPr lang="en-US" altLang="en-US" sz="2600" dirty="0"/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 err="1"/>
              <a:t>Jurnal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penerimaan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kas</a:t>
            </a:r>
            <a:endParaRPr lang="en-US" altLang="en-US" sz="2600" dirty="0"/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 err="1"/>
              <a:t>Buku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pembantu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piutang</a:t>
            </a:r>
            <a:endParaRPr lang="en-US" altLang="en-US" sz="2600" dirty="0"/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 err="1"/>
              <a:t>Buku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besar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Piutang</a:t>
            </a:r>
            <a:endParaRPr lang="en-US" altLang="en-US" sz="2600" dirty="0"/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dirty="0" err="1"/>
              <a:t>Jurnal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umum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retur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306124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 descr="Pink tissue paper">
            <a:extLst>
              <a:ext uri="{FF2B5EF4-FFF2-40B4-BE49-F238E27FC236}">
                <a16:creationId xmlns:a16="http://schemas.microsoft.com/office/drawing/2014/main" id="{5A55801B-B5D7-904C-A3F5-269DFE0AE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624" y="116632"/>
            <a:ext cx="7499176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2400" b="1"/>
              <a:t>DOKUMEN DAN FUNGSI-FUNGSI YANG TERLIBAT</a:t>
            </a:r>
          </a:p>
        </p:txBody>
      </p:sp>
      <p:sp>
        <p:nvSpPr>
          <p:cNvPr id="53251" name="Rectangle 3" descr="Pink tissue paper">
            <a:extLst>
              <a:ext uri="{FF2B5EF4-FFF2-40B4-BE49-F238E27FC236}">
                <a16:creationId xmlns:a16="http://schemas.microsoft.com/office/drawing/2014/main" id="{8AB9E8BD-5C37-5F41-BA2F-75DDEF23D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altLang="en-US" sz="3500" b="1" dirty="0" err="1"/>
              <a:t>Fungsi-fungsi</a:t>
            </a:r>
            <a:r>
              <a:rPr lang="en-US" altLang="en-US" sz="3500" b="1" dirty="0"/>
              <a:t> yang </a:t>
            </a:r>
            <a:r>
              <a:rPr lang="en-US" altLang="en-US" sz="3500" b="1" dirty="0" err="1"/>
              <a:t>terlibat</a:t>
            </a:r>
            <a:endParaRPr lang="en-US" altLang="en-US" sz="3500" b="1" dirty="0"/>
          </a:p>
          <a:p>
            <a:pPr marL="590550" indent="-533400"/>
            <a:r>
              <a:rPr lang="en-US" altLang="en-US" sz="3500" dirty="0" err="1"/>
              <a:t>Fungsi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pelayanan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pelanggan</a:t>
            </a:r>
            <a:endParaRPr lang="en-US" altLang="en-US" sz="3500" dirty="0"/>
          </a:p>
          <a:p>
            <a:pPr marL="590550" indent="-533400"/>
            <a:r>
              <a:rPr lang="en-US" altLang="en-US" sz="3500" dirty="0" err="1"/>
              <a:t>Fungsi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penjualan</a:t>
            </a:r>
            <a:endParaRPr lang="en-US" altLang="en-US" sz="3500" dirty="0"/>
          </a:p>
          <a:p>
            <a:pPr marL="590550" indent="-533400"/>
            <a:r>
              <a:rPr lang="en-US" altLang="en-US" sz="3500" dirty="0" err="1"/>
              <a:t>Fungsi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pengiriman</a:t>
            </a:r>
            <a:endParaRPr lang="en-US" altLang="en-US" sz="3500" dirty="0"/>
          </a:p>
          <a:p>
            <a:pPr marL="590550" indent="-533400"/>
            <a:r>
              <a:rPr lang="en-US" altLang="en-US" sz="3500" dirty="0" err="1"/>
              <a:t>Fungsi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pencatatan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piutang</a:t>
            </a:r>
            <a:endParaRPr lang="en-US" altLang="en-US" sz="3500" dirty="0"/>
          </a:p>
          <a:p>
            <a:pPr marL="590550" indent="-533400"/>
            <a:r>
              <a:rPr lang="en-US" altLang="en-US" sz="3500" dirty="0" err="1"/>
              <a:t>Fungsi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penagihan</a:t>
            </a:r>
            <a:endParaRPr lang="en-US" altLang="en-US" sz="3500" dirty="0"/>
          </a:p>
          <a:p>
            <a:pPr marL="590550" indent="-533400"/>
            <a:r>
              <a:rPr lang="en-US" altLang="en-US" sz="3500" dirty="0" err="1"/>
              <a:t>Fungsi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penerimaan</a:t>
            </a:r>
            <a:r>
              <a:rPr lang="en-US" altLang="en-US" sz="3500" dirty="0"/>
              <a:t> </a:t>
            </a:r>
            <a:r>
              <a:rPr lang="en-US" altLang="en-US" sz="3500" dirty="0" err="1"/>
              <a:t>kas</a:t>
            </a:r>
            <a:endParaRPr lang="en-US" altLang="en-US" sz="3500" dirty="0"/>
          </a:p>
          <a:p>
            <a:pPr marL="590550" indent="-533400"/>
            <a:r>
              <a:rPr lang="en-US" altLang="en-US" sz="3500" dirty="0" err="1"/>
              <a:t>Fungsi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otorisasi</a:t>
            </a:r>
            <a:r>
              <a:rPr lang="en-US" altLang="en-US" sz="3500" dirty="0"/>
              <a:t> </a:t>
            </a:r>
            <a:r>
              <a:rPr lang="en-US" altLang="en-US" sz="3500" dirty="0" err="1"/>
              <a:t>transaksi</a:t>
            </a:r>
            <a:endParaRPr lang="en-US" altLang="en-US" sz="3500" dirty="0"/>
          </a:p>
        </p:txBody>
      </p:sp>
    </p:spTree>
    <p:extLst>
      <p:ext uri="{BB962C8B-B14F-4D97-AF65-F5344CB8AC3E}">
        <p14:creationId xmlns:p14="http://schemas.microsoft.com/office/powerpoint/2010/main" val="253922792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 descr="Pink tissue paper">
            <a:extLst>
              <a:ext uri="{FF2B5EF4-FFF2-40B4-BE49-F238E27FC236}">
                <a16:creationId xmlns:a16="http://schemas.microsoft.com/office/drawing/2014/main" id="{0CB62096-F106-F848-A147-3819FD729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200" b="1"/>
              <a:t>PROSEDUR PENGUJIAN SUBSTANTIF</a:t>
            </a:r>
          </a:p>
        </p:txBody>
      </p:sp>
      <p:sp>
        <p:nvSpPr>
          <p:cNvPr id="54275" name="Rectangle 3" descr="Pink tissue paper">
            <a:extLst>
              <a:ext uri="{FF2B5EF4-FFF2-40B4-BE49-F238E27FC236}">
                <a16:creationId xmlns:a16="http://schemas.microsoft.com/office/drawing/2014/main" id="{3C29747B-44B4-FC4F-9AB8-5B33D3E3B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altLang="en-US" sz="3900" b="1" dirty="0" err="1"/>
              <a:t>Prosedur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analitis</a:t>
            </a:r>
            <a:endParaRPr lang="en-US" altLang="en-US" sz="3900" b="1" dirty="0"/>
          </a:p>
          <a:p>
            <a:pPr marL="742950" indent="-742950">
              <a:buFont typeface="+mj-lt"/>
              <a:buAutoNum type="arabicPeriod"/>
            </a:pPr>
            <a:r>
              <a:rPr lang="en-US" altLang="en-US" sz="3900" b="1" dirty="0" err="1"/>
              <a:t>Prosedur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pengujian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detil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transaksi</a:t>
            </a:r>
            <a:endParaRPr lang="en-US" altLang="en-US" sz="3900" b="1" dirty="0"/>
          </a:p>
          <a:p>
            <a:pPr marL="742950" indent="-742950">
              <a:buFont typeface="+mj-lt"/>
              <a:buAutoNum type="arabicPeriod"/>
            </a:pPr>
            <a:r>
              <a:rPr lang="en-US" altLang="en-US" sz="3900" b="1" dirty="0" err="1"/>
              <a:t>Prosedur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pengujian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saldo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rekening</a:t>
            </a:r>
            <a:r>
              <a:rPr lang="en-US" altLang="en-US" sz="3900" b="1" dirty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3900" b="1" dirty="0" err="1"/>
              <a:t>Prosedur</a:t>
            </a:r>
            <a:r>
              <a:rPr lang="en-US" altLang="en-US" sz="3900" b="1" dirty="0"/>
              <a:t> review </a:t>
            </a:r>
            <a:r>
              <a:rPr lang="en-US" altLang="en-US" sz="3900" b="1" dirty="0" err="1"/>
              <a:t>penyajian</a:t>
            </a:r>
            <a:r>
              <a:rPr lang="en-US" altLang="en-US" sz="3900" b="1" dirty="0"/>
              <a:t> dan </a:t>
            </a:r>
            <a:r>
              <a:rPr lang="en-US" altLang="en-US" sz="3900" b="1" dirty="0" err="1"/>
              <a:t>pengungkapan</a:t>
            </a:r>
            <a:r>
              <a:rPr lang="en-US" altLang="en-US" sz="39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524469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29" name="Rectangle 37">
            <a:extLst>
              <a:ext uri="{FF2B5EF4-FFF2-40B4-BE49-F238E27FC236}">
                <a16:creationId xmlns:a16="http://schemas.microsoft.com/office/drawing/2014/main" id="{5D65FA5E-560C-9C45-8F0C-09BF3C9A7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661248"/>
            <a:ext cx="1371600" cy="685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8" name="Rectangle 36">
            <a:extLst>
              <a:ext uri="{FF2B5EF4-FFF2-40B4-BE49-F238E27FC236}">
                <a16:creationId xmlns:a16="http://schemas.microsoft.com/office/drawing/2014/main" id="{CB2BF32A-78BF-5644-B8ED-26C2A6453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661248"/>
            <a:ext cx="1371600" cy="685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Rectangle 2" descr="Pink tissue paper">
            <a:extLst>
              <a:ext uri="{FF2B5EF4-FFF2-40B4-BE49-F238E27FC236}">
                <a16:creationId xmlns:a16="http://schemas.microsoft.com/office/drawing/2014/main" id="{A94E6692-74DE-D045-9B0D-4E52DF21A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2800" b="1" dirty="0"/>
              <a:t>PROSEDUR PENGUJIAN SUBSTANTIF SIKLUS PENDAPATAN</a:t>
            </a:r>
          </a:p>
        </p:txBody>
      </p:sp>
      <p:sp>
        <p:nvSpPr>
          <p:cNvPr id="59419" name="Rectangle 27">
            <a:extLst>
              <a:ext uri="{FF2B5EF4-FFF2-40B4-BE49-F238E27FC236}">
                <a16:creationId xmlns:a16="http://schemas.microsoft.com/office/drawing/2014/main" id="{1ACA4882-5FD1-F24C-8534-54C0ECF2A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3733800" cy="4953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  <a:p>
            <a:r>
              <a:rPr lang="en-US" altLang="en-US" sz="2400"/>
              <a:t>Transaksi</a:t>
            </a:r>
          </a:p>
          <a:p>
            <a:r>
              <a:rPr lang="en-US" altLang="en-US" sz="2400"/>
              <a:t>siklus </a:t>
            </a:r>
          </a:p>
          <a:p>
            <a:r>
              <a:rPr lang="en-US" altLang="en-US" sz="2400"/>
              <a:t>pendapatan:</a:t>
            </a:r>
          </a:p>
          <a:p>
            <a:pPr>
              <a:buFontTx/>
              <a:buChar char="•"/>
            </a:pPr>
            <a:r>
              <a:rPr lang="en-US" altLang="en-US" sz="2400"/>
              <a:t> Penjualan </a:t>
            </a:r>
          </a:p>
          <a:p>
            <a:pPr>
              <a:buFontTx/>
              <a:buChar char="•"/>
            </a:pPr>
            <a:r>
              <a:rPr lang="en-US" altLang="en-US" sz="2400"/>
              <a:t> Pengiriman</a:t>
            </a:r>
          </a:p>
          <a:p>
            <a:pPr>
              <a:buFontTx/>
              <a:buChar char="•"/>
            </a:pPr>
            <a:r>
              <a:rPr lang="en-US" altLang="en-US" sz="2400"/>
              <a:t> Penagihan</a:t>
            </a:r>
          </a:p>
          <a:p>
            <a:pPr>
              <a:buFontTx/>
              <a:buChar char="•"/>
            </a:pPr>
            <a:r>
              <a:rPr lang="en-US" altLang="en-US" sz="2400"/>
              <a:t> Penerimaan kas</a:t>
            </a:r>
          </a:p>
          <a:p>
            <a:pPr>
              <a:buFontTx/>
              <a:buChar char="•"/>
            </a:pPr>
            <a:r>
              <a:rPr lang="en-US" altLang="en-US" sz="2400"/>
              <a:t> Retur penjualan</a:t>
            </a:r>
          </a:p>
          <a:p>
            <a:pPr>
              <a:buFontTx/>
              <a:buChar char="•"/>
            </a:pPr>
            <a:r>
              <a:rPr lang="en-US" altLang="en-US" sz="2400"/>
              <a:t> Potongan tunai</a:t>
            </a:r>
          </a:p>
          <a:p>
            <a:pPr>
              <a:buFontTx/>
              <a:buChar char="•"/>
            </a:pPr>
            <a:r>
              <a:rPr lang="en-US" altLang="en-US" sz="2400"/>
              <a:t> Kerugian piutang</a:t>
            </a:r>
          </a:p>
          <a:p>
            <a:pPr>
              <a:buFontTx/>
              <a:buChar char="•"/>
            </a:pPr>
            <a:r>
              <a:rPr lang="en-US" altLang="en-US" sz="2400"/>
              <a:t> Penghapusan Piutang</a:t>
            </a:r>
          </a:p>
          <a:p>
            <a:pPr>
              <a:buFontTx/>
              <a:buChar char="•"/>
            </a:pPr>
            <a:r>
              <a:rPr lang="en-US" altLang="en-US" sz="2400"/>
              <a:t> Penjaminan Piutang</a:t>
            </a:r>
          </a:p>
          <a:p>
            <a:pPr>
              <a:buFontTx/>
              <a:buChar char="•"/>
            </a:pPr>
            <a:r>
              <a:rPr lang="en-US" altLang="en-US" sz="2400"/>
              <a:t> Penjualan Piutang</a:t>
            </a:r>
          </a:p>
          <a:p>
            <a:endParaRPr lang="en-US" altLang="en-US" sz="2400"/>
          </a:p>
        </p:txBody>
      </p:sp>
      <p:sp>
        <p:nvSpPr>
          <p:cNvPr id="59421" name="AutoShape 29">
            <a:extLst>
              <a:ext uri="{FF2B5EF4-FFF2-40B4-BE49-F238E27FC236}">
                <a16:creationId xmlns:a16="http://schemas.microsoft.com/office/drawing/2014/main" id="{3997C24D-FCBF-6840-913B-9120508B7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524000"/>
            <a:ext cx="1981200" cy="15240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/>
              <a:t>Bukti</a:t>
            </a:r>
          </a:p>
          <a:p>
            <a:pPr algn="ctr"/>
            <a:r>
              <a:rPr lang="en-US" altLang="en-US" sz="2400"/>
              <a:t>Transaksi</a:t>
            </a:r>
          </a:p>
        </p:txBody>
      </p:sp>
      <p:sp>
        <p:nvSpPr>
          <p:cNvPr id="59422" name="Line 30">
            <a:extLst>
              <a:ext uri="{FF2B5EF4-FFF2-40B4-BE49-F238E27FC236}">
                <a16:creationId xmlns:a16="http://schemas.microsoft.com/office/drawing/2014/main" id="{A0819EF8-2F3F-534B-B3E5-5A4EA82B67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3622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>
            <a:extLst>
              <a:ext uri="{FF2B5EF4-FFF2-40B4-BE49-F238E27FC236}">
                <a16:creationId xmlns:a16="http://schemas.microsoft.com/office/drawing/2014/main" id="{3F09F2C3-D50B-0446-AE04-338D2519D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581400"/>
            <a:ext cx="2667000" cy="12239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Jurnal/register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Buku Besar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Buku Pembantu</a:t>
            </a:r>
          </a:p>
        </p:txBody>
      </p:sp>
      <p:sp>
        <p:nvSpPr>
          <p:cNvPr id="59425" name="Line 33">
            <a:extLst>
              <a:ext uri="{FF2B5EF4-FFF2-40B4-BE49-F238E27FC236}">
                <a16:creationId xmlns:a16="http://schemas.microsoft.com/office/drawing/2014/main" id="{1C327703-F0E2-1E4F-BAA7-08CAEF412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971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6" name="Text Box 34">
            <a:extLst>
              <a:ext uri="{FF2B5EF4-FFF2-40B4-BE49-F238E27FC236}">
                <a16:creationId xmlns:a16="http://schemas.microsoft.com/office/drawing/2014/main" id="{E75A8014-D0C8-7148-9765-5A9230338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792788"/>
            <a:ext cx="1447800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/>
              <a:t>Laporan 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/>
              <a:t>Keuangan</a:t>
            </a:r>
          </a:p>
        </p:txBody>
      </p:sp>
      <p:sp>
        <p:nvSpPr>
          <p:cNvPr id="59427" name="Text Box 35">
            <a:extLst>
              <a:ext uri="{FF2B5EF4-FFF2-40B4-BE49-F238E27FC236}">
                <a16:creationId xmlns:a16="http://schemas.microsoft.com/office/drawing/2014/main" id="{D777ED96-A1A5-9844-A75B-20F995431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792788"/>
            <a:ext cx="1447800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dirty="0" err="1"/>
              <a:t>Laporan</a:t>
            </a:r>
            <a:r>
              <a:rPr lang="en-US" altLang="en-US" dirty="0"/>
              <a:t> 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dirty="0" err="1"/>
              <a:t>Manajerial</a:t>
            </a:r>
            <a:endParaRPr lang="en-US" altLang="en-US" dirty="0"/>
          </a:p>
        </p:txBody>
      </p:sp>
      <p:sp>
        <p:nvSpPr>
          <p:cNvPr id="59430" name="Line 38">
            <a:extLst>
              <a:ext uri="{FF2B5EF4-FFF2-40B4-BE49-F238E27FC236}">
                <a16:creationId xmlns:a16="http://schemas.microsoft.com/office/drawing/2014/main" id="{8E3972C7-EF21-5A4A-A813-6CC5224431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800600"/>
            <a:ext cx="838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1" name="Line 39">
            <a:extLst>
              <a:ext uri="{FF2B5EF4-FFF2-40B4-BE49-F238E27FC236}">
                <a16:creationId xmlns:a16="http://schemas.microsoft.com/office/drawing/2014/main" id="{05652487-9EE9-D440-9995-5E5B717003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800600"/>
            <a:ext cx="838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3199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 descr="Pink tissue paper">
            <a:extLst>
              <a:ext uri="{FF2B5EF4-FFF2-40B4-BE49-F238E27FC236}">
                <a16:creationId xmlns:a16="http://schemas.microsoft.com/office/drawing/2014/main" id="{BF4FA393-235C-EB41-B870-1333FBBBA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200" b="1"/>
              <a:t>PROSEDUR PENGUJIAN SUBSTANTIF</a:t>
            </a:r>
          </a:p>
        </p:txBody>
      </p:sp>
      <p:sp>
        <p:nvSpPr>
          <p:cNvPr id="60419" name="Line 3">
            <a:extLst>
              <a:ext uri="{FF2B5EF4-FFF2-40B4-BE49-F238E27FC236}">
                <a16:creationId xmlns:a16="http://schemas.microsoft.com/office/drawing/2014/main" id="{60585B25-4B50-3149-93CE-5CBA9C0A6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752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Line 4">
            <a:extLst>
              <a:ext uri="{FF2B5EF4-FFF2-40B4-BE49-F238E27FC236}">
                <a16:creationId xmlns:a16="http://schemas.microsoft.com/office/drawing/2014/main" id="{20461B55-D8E5-6D4F-B3F7-56EC17D8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7526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F7D39A10-79C9-9644-971A-D52E3CB50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28800"/>
            <a:ext cx="762000" cy="325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</p:txBody>
      </p:sp>
      <p:sp>
        <p:nvSpPr>
          <p:cNvPr id="60422" name="Text Box 6">
            <a:extLst>
              <a:ext uri="{FF2B5EF4-FFF2-40B4-BE49-F238E27FC236}">
                <a16:creationId xmlns:a16="http://schemas.microsoft.com/office/drawing/2014/main" id="{70C7C2E3-EC98-4040-ADB6-D69967CEA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752600"/>
            <a:ext cx="68580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</p:txBody>
      </p:sp>
      <p:sp>
        <p:nvSpPr>
          <p:cNvPr id="60423" name="Line 7">
            <a:extLst>
              <a:ext uri="{FF2B5EF4-FFF2-40B4-BE49-F238E27FC236}">
                <a16:creationId xmlns:a16="http://schemas.microsoft.com/office/drawing/2014/main" id="{13356005-5027-2D43-A7D2-EEEDF6140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>
            <a:extLst>
              <a:ext uri="{FF2B5EF4-FFF2-40B4-BE49-F238E27FC236}">
                <a16:creationId xmlns:a16="http://schemas.microsoft.com/office/drawing/2014/main" id="{55B86582-1484-6148-90AC-E93588A77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Text Box 9">
            <a:extLst>
              <a:ext uri="{FF2B5EF4-FFF2-40B4-BE49-F238E27FC236}">
                <a16:creationId xmlns:a16="http://schemas.microsoft.com/office/drawing/2014/main" id="{37D4D1A4-2B1F-5C4C-9A9E-FF50BF3F8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988" y="4433888"/>
            <a:ext cx="2436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Saldo       xxx</a:t>
            </a:r>
          </a:p>
        </p:txBody>
      </p:sp>
      <p:sp>
        <p:nvSpPr>
          <p:cNvPr id="60426" name="Text Box 10">
            <a:extLst>
              <a:ext uri="{FF2B5EF4-FFF2-40B4-BE49-F238E27FC236}">
                <a16:creationId xmlns:a16="http://schemas.microsoft.com/office/drawing/2014/main" id="{7B1BC6F3-CE03-E746-AAB3-4072D5BF4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5105400"/>
            <a:ext cx="69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xxx</a:t>
            </a:r>
          </a:p>
        </p:txBody>
      </p:sp>
      <p:sp>
        <p:nvSpPr>
          <p:cNvPr id="60427" name="Text Box 11">
            <a:extLst>
              <a:ext uri="{FF2B5EF4-FFF2-40B4-BE49-F238E27FC236}">
                <a16:creationId xmlns:a16="http://schemas.microsoft.com/office/drawing/2014/main" id="{77BB8AF9-B641-F449-AF94-FE72BE4BC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863" y="4991100"/>
            <a:ext cx="69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xxx</a:t>
            </a:r>
          </a:p>
        </p:txBody>
      </p:sp>
      <p:sp>
        <p:nvSpPr>
          <p:cNvPr id="60428" name="Line 12">
            <a:extLst>
              <a:ext uri="{FF2B5EF4-FFF2-40B4-BE49-F238E27FC236}">
                <a16:creationId xmlns:a16="http://schemas.microsoft.com/office/drawing/2014/main" id="{44BAAFA8-55B2-E44D-97C3-1CD3049401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638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>
            <a:extLst>
              <a:ext uri="{FF2B5EF4-FFF2-40B4-BE49-F238E27FC236}">
                <a16:creationId xmlns:a16="http://schemas.microsoft.com/office/drawing/2014/main" id="{C49A7F4D-FF65-A14E-A864-59B92FB48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5562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6ADA2EA2-5BDC-6744-A581-7ABD01709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082675"/>
            <a:ext cx="2393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/>
              <a:t>Rekening Y</a:t>
            </a:r>
          </a:p>
        </p:txBody>
      </p:sp>
      <p:sp>
        <p:nvSpPr>
          <p:cNvPr id="60431" name="Rectangle 15">
            <a:extLst>
              <a:ext uri="{FF2B5EF4-FFF2-40B4-BE49-F238E27FC236}">
                <a16:creationId xmlns:a16="http://schemas.microsoft.com/office/drawing/2014/main" id="{C95DB08B-7791-4947-84DC-2032471B5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0"/>
            <a:ext cx="20574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Pengujian </a:t>
            </a:r>
          </a:p>
          <a:p>
            <a:r>
              <a:rPr lang="en-US" altLang="en-US" sz="2400"/>
              <a:t>detil trasaksi</a:t>
            </a:r>
          </a:p>
          <a:p>
            <a:r>
              <a:rPr lang="en-US" altLang="en-US" sz="2400"/>
              <a:t>secara </a:t>
            </a:r>
          </a:p>
          <a:p>
            <a:r>
              <a:rPr lang="en-US" altLang="en-US" sz="2400"/>
              <a:t>sampling: </a:t>
            </a:r>
          </a:p>
          <a:p>
            <a:r>
              <a:rPr lang="en-US" altLang="en-US" sz="2400"/>
              <a:t>vouching &amp;</a:t>
            </a:r>
          </a:p>
          <a:p>
            <a:r>
              <a:rPr lang="en-US" altLang="en-US" sz="2400"/>
              <a:t>tracing</a:t>
            </a:r>
          </a:p>
        </p:txBody>
      </p:sp>
      <p:sp>
        <p:nvSpPr>
          <p:cNvPr id="60432" name="Line 16">
            <a:extLst>
              <a:ext uri="{FF2B5EF4-FFF2-40B4-BE49-F238E27FC236}">
                <a16:creationId xmlns:a16="http://schemas.microsoft.com/office/drawing/2014/main" id="{5873A124-316B-FA47-808C-C0BEC9B021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429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Rectangle 17">
            <a:extLst>
              <a:ext uri="{FF2B5EF4-FFF2-40B4-BE49-F238E27FC236}">
                <a16:creationId xmlns:a16="http://schemas.microsoft.com/office/drawing/2014/main" id="{0C22B7B2-3918-8E4C-89E3-893282479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0"/>
            <a:ext cx="20574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Pengujian </a:t>
            </a:r>
          </a:p>
          <a:p>
            <a:r>
              <a:rPr lang="en-US" altLang="en-US" sz="2400"/>
              <a:t>detil trasaksi</a:t>
            </a:r>
          </a:p>
          <a:p>
            <a:r>
              <a:rPr lang="en-US" altLang="en-US" sz="2400"/>
              <a:t>secara </a:t>
            </a:r>
          </a:p>
          <a:p>
            <a:r>
              <a:rPr lang="en-US" altLang="en-US" sz="2400"/>
              <a:t>sampling: </a:t>
            </a:r>
          </a:p>
          <a:p>
            <a:r>
              <a:rPr lang="en-US" altLang="en-US" sz="2400"/>
              <a:t>vouching &amp;</a:t>
            </a:r>
          </a:p>
          <a:p>
            <a:r>
              <a:rPr lang="en-US" altLang="en-US" sz="2400"/>
              <a:t>tracing</a:t>
            </a:r>
          </a:p>
        </p:txBody>
      </p:sp>
      <p:sp>
        <p:nvSpPr>
          <p:cNvPr id="60434" name="Line 18">
            <a:extLst>
              <a:ext uri="{FF2B5EF4-FFF2-40B4-BE49-F238E27FC236}">
                <a16:creationId xmlns:a16="http://schemas.microsoft.com/office/drawing/2014/main" id="{136C4AC2-EC98-9B4A-924D-8EB84BA50A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429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5" name="Rectangle 19">
            <a:extLst>
              <a:ext uri="{FF2B5EF4-FFF2-40B4-BE49-F238E27FC236}">
                <a16:creationId xmlns:a16="http://schemas.microsoft.com/office/drawing/2014/main" id="{FDBAB436-AEBB-A14D-9AFA-E924E7779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905000"/>
            <a:ext cx="20574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Pengujian </a:t>
            </a:r>
          </a:p>
          <a:p>
            <a:r>
              <a:rPr lang="en-US" altLang="en-US" sz="2400"/>
              <a:t>detil trasaksi</a:t>
            </a:r>
          </a:p>
          <a:p>
            <a:r>
              <a:rPr lang="en-US" altLang="en-US" sz="2400"/>
              <a:t>secara </a:t>
            </a:r>
          </a:p>
          <a:p>
            <a:r>
              <a:rPr lang="en-US" altLang="en-US" sz="2400"/>
              <a:t>sampling: </a:t>
            </a:r>
          </a:p>
          <a:p>
            <a:r>
              <a:rPr lang="en-US" altLang="en-US" sz="2400"/>
              <a:t>vouching &amp;</a:t>
            </a:r>
          </a:p>
          <a:p>
            <a:r>
              <a:rPr lang="en-US" altLang="en-US" sz="2400"/>
              <a:t>tracing</a:t>
            </a:r>
          </a:p>
        </p:txBody>
      </p:sp>
      <p:sp>
        <p:nvSpPr>
          <p:cNvPr id="60436" name="Line 20">
            <a:extLst>
              <a:ext uri="{FF2B5EF4-FFF2-40B4-BE49-F238E27FC236}">
                <a16:creationId xmlns:a16="http://schemas.microsoft.com/office/drawing/2014/main" id="{459E7FEC-07A9-784A-B232-AEB9ECFA1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048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7" name="Text Box 21">
            <a:extLst>
              <a:ext uri="{FF2B5EF4-FFF2-40B4-BE49-F238E27FC236}">
                <a16:creationId xmlns:a16="http://schemas.microsoft.com/office/drawing/2014/main" id="{F1E89DD7-64DE-FC43-A602-43B78F857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13" y="4953000"/>
            <a:ext cx="1398587" cy="100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Pengujian</a:t>
            </a:r>
          </a:p>
          <a:p>
            <a:r>
              <a:rPr lang="en-US" altLang="en-US" sz="2000"/>
              <a:t>saldo </a:t>
            </a:r>
          </a:p>
          <a:p>
            <a:r>
              <a:rPr lang="en-US" altLang="en-US" sz="2000"/>
              <a:t>rekening</a:t>
            </a:r>
          </a:p>
        </p:txBody>
      </p:sp>
      <p:sp>
        <p:nvSpPr>
          <p:cNvPr id="60438" name="Line 22">
            <a:extLst>
              <a:ext uri="{FF2B5EF4-FFF2-40B4-BE49-F238E27FC236}">
                <a16:creationId xmlns:a16="http://schemas.microsoft.com/office/drawing/2014/main" id="{E82A9464-4C46-A84F-AC9D-161DE7F947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4800600"/>
            <a:ext cx="1295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9318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 descr="Pink tissue paper">
            <a:extLst>
              <a:ext uri="{FF2B5EF4-FFF2-40B4-BE49-F238E27FC236}">
                <a16:creationId xmlns:a16="http://schemas.microsoft.com/office/drawing/2014/main" id="{374FD503-FEF5-5442-9D5E-D37ED3981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200" b="1"/>
              <a:t>PROSEDUR PENGUJIAN SUBSTANTIF</a:t>
            </a:r>
          </a:p>
        </p:txBody>
      </p:sp>
      <p:sp>
        <p:nvSpPr>
          <p:cNvPr id="58371" name="Rectangle 3" descr="Pink tissue paper">
            <a:extLst>
              <a:ext uri="{FF2B5EF4-FFF2-40B4-BE49-F238E27FC236}">
                <a16:creationId xmlns:a16="http://schemas.microsoft.com/office/drawing/2014/main" id="{42CA5915-35A6-664A-B023-08EB2A0F7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altLang="en-US" sz="3900" b="1" dirty="0"/>
              <a:t>1. </a:t>
            </a:r>
            <a:r>
              <a:rPr lang="en-US" altLang="en-US" sz="3900" b="1" dirty="0" err="1"/>
              <a:t>Prosedur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analitis</a:t>
            </a:r>
            <a:r>
              <a:rPr lang="en-US" altLang="en-US" sz="3900" b="1" dirty="0"/>
              <a:t> </a:t>
            </a:r>
          </a:p>
          <a:p>
            <a:pPr marL="400050" lvl="1" indent="0">
              <a:buNone/>
            </a:pPr>
            <a:r>
              <a:rPr lang="en-US" altLang="en-US" sz="4000" dirty="0">
                <a:sym typeface="Wingdings" pitchFamily="2" charset="2"/>
              </a:rPr>
              <a:t> </a:t>
            </a:r>
            <a:r>
              <a:rPr lang="en-US" altLang="en-US" sz="4000" dirty="0" err="1">
                <a:sym typeface="Wingdings" pitchFamily="2" charset="2"/>
              </a:rPr>
              <a:t>tujuan</a:t>
            </a:r>
            <a:r>
              <a:rPr lang="en-US" altLang="en-US" sz="4000" dirty="0">
                <a:sym typeface="Wingdings" pitchFamily="2" charset="2"/>
              </a:rPr>
              <a:t>: </a:t>
            </a:r>
            <a:r>
              <a:rPr lang="en-US" altLang="en-US" sz="4000" dirty="0" err="1">
                <a:sym typeface="Wingdings" pitchFamily="2" charset="2"/>
              </a:rPr>
              <a:t>untuk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memprediksi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potensi</a:t>
            </a:r>
            <a:r>
              <a:rPr lang="en-US" altLang="en-US" sz="4000" dirty="0">
                <a:sym typeface="Wingdings" pitchFamily="2" charset="2"/>
              </a:rPr>
              <a:t> salah </a:t>
            </a:r>
            <a:r>
              <a:rPr lang="en-US" altLang="en-US" sz="4000" dirty="0" err="1">
                <a:sym typeface="Wingdings" pitchFamily="2" charset="2"/>
              </a:rPr>
              <a:t>saji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saldo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rekening</a:t>
            </a:r>
            <a:r>
              <a:rPr lang="en-US" altLang="en-US" sz="4000" dirty="0">
                <a:sym typeface="Wingdings" pitchFamily="2" charset="2"/>
              </a:rPr>
              <a:t>, </a:t>
            </a:r>
            <a:r>
              <a:rPr lang="en-US" altLang="en-US" sz="4000" dirty="0" err="1">
                <a:sym typeface="Wingdings" pitchFamily="2" charset="2"/>
              </a:rPr>
              <a:t>cara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pengujian</a:t>
            </a:r>
            <a:r>
              <a:rPr lang="en-US" altLang="en-US" sz="4000" dirty="0">
                <a:sym typeface="Wingdings" pitchFamily="2" charset="2"/>
              </a:rPr>
              <a:t>: </a:t>
            </a:r>
            <a:r>
              <a:rPr lang="en-US" altLang="en-US" sz="4000" dirty="0" err="1">
                <a:sym typeface="Wingdings" pitchFamily="2" charset="2"/>
              </a:rPr>
              <a:t>membandingkan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saldo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rekening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dengan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saldo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tahun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sebelumnya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atau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dengan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angka</a:t>
            </a:r>
            <a:r>
              <a:rPr lang="en-US" altLang="en-US" sz="4000" dirty="0">
                <a:sym typeface="Wingdings" pitchFamily="2" charset="2"/>
              </a:rPr>
              <a:t> </a:t>
            </a:r>
            <a:r>
              <a:rPr lang="en-US" altLang="en-US" sz="4000" dirty="0" err="1">
                <a:sym typeface="Wingdings" pitchFamily="2" charset="2"/>
              </a:rPr>
              <a:t>pembanding</a:t>
            </a:r>
            <a:r>
              <a:rPr lang="en-US" altLang="en-US" sz="4000" dirty="0">
                <a:sym typeface="Wingdings" pitchFamily="2" charset="2"/>
              </a:rPr>
              <a:t> lain.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9187768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 descr="Pink tissue paper">
            <a:extLst>
              <a:ext uri="{FF2B5EF4-FFF2-40B4-BE49-F238E27FC236}">
                <a16:creationId xmlns:a16="http://schemas.microsoft.com/office/drawing/2014/main" id="{1BECA73C-BEE2-0145-9FEA-0456C0920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200" b="1"/>
              <a:t>PROSEDUR PENGUJIAN SUBSTANTIF</a:t>
            </a:r>
          </a:p>
        </p:txBody>
      </p:sp>
      <p:sp>
        <p:nvSpPr>
          <p:cNvPr id="55299" name="Rectangle 3" descr="Pink tissue paper">
            <a:extLst>
              <a:ext uri="{FF2B5EF4-FFF2-40B4-BE49-F238E27FC236}">
                <a16:creationId xmlns:a16="http://schemas.microsoft.com/office/drawing/2014/main" id="{DF39457B-2DEB-2244-AD13-5AD569918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900" b="1" dirty="0"/>
              <a:t>2. </a:t>
            </a:r>
            <a:r>
              <a:rPr lang="en-US" altLang="en-US" sz="3900" b="1" dirty="0" err="1"/>
              <a:t>Prosedur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pengujian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detil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transaksi</a:t>
            </a:r>
            <a:r>
              <a:rPr lang="en-US" altLang="en-US" sz="3900" b="1" dirty="0"/>
              <a:t>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en-US" sz="4400" dirty="0">
                <a:sym typeface="Wingdings" pitchFamily="2" charset="2"/>
              </a:rPr>
              <a:t> </a:t>
            </a:r>
            <a:r>
              <a:rPr lang="en-US" altLang="en-US" sz="4400" dirty="0" err="1">
                <a:sym typeface="Wingdings" pitchFamily="2" charset="2"/>
              </a:rPr>
              <a:t>tujuan</a:t>
            </a:r>
            <a:r>
              <a:rPr lang="en-US" altLang="en-US" sz="4400" dirty="0">
                <a:sym typeface="Wingdings" pitchFamily="2" charset="2"/>
              </a:rPr>
              <a:t>: </a:t>
            </a:r>
            <a:r>
              <a:rPr lang="en-US" altLang="en-US" sz="4400" dirty="0" err="1">
                <a:sym typeface="Wingdings" pitchFamily="2" charset="2"/>
              </a:rPr>
              <a:t>menguji</a:t>
            </a:r>
            <a:r>
              <a:rPr lang="en-US" altLang="en-US" sz="4400" dirty="0">
                <a:sym typeface="Wingdings" pitchFamily="2" charset="2"/>
              </a:rPr>
              <a:t> </a:t>
            </a:r>
            <a:r>
              <a:rPr lang="en-US" altLang="en-US" sz="4400" dirty="0" err="1">
                <a:sym typeface="Wingdings" pitchFamily="2" charset="2"/>
              </a:rPr>
              <a:t>detil</a:t>
            </a:r>
            <a:r>
              <a:rPr lang="en-US" altLang="en-US" sz="4400" dirty="0">
                <a:sym typeface="Wingdings" pitchFamily="2" charset="2"/>
              </a:rPr>
              <a:t> </a:t>
            </a:r>
            <a:r>
              <a:rPr lang="en-US" altLang="en-US" sz="4400" dirty="0" err="1">
                <a:sym typeface="Wingdings" pitchFamily="2" charset="2"/>
              </a:rPr>
              <a:t>transaksi</a:t>
            </a:r>
            <a:r>
              <a:rPr lang="en-US" altLang="en-US" sz="4400" dirty="0">
                <a:sym typeface="Wingdings" pitchFamily="2" charset="2"/>
              </a:rPr>
              <a:t> </a:t>
            </a:r>
            <a:r>
              <a:rPr lang="en-US" altLang="en-US" sz="4400" dirty="0" err="1">
                <a:sym typeface="Wingdings" pitchFamily="2" charset="2"/>
              </a:rPr>
              <a:t>secara</a:t>
            </a:r>
            <a:r>
              <a:rPr lang="en-US" altLang="en-US" sz="4400" dirty="0">
                <a:sym typeface="Wingdings" pitchFamily="2" charset="2"/>
              </a:rPr>
              <a:t> sampling, </a:t>
            </a:r>
            <a:r>
              <a:rPr lang="en-US" altLang="en-US" sz="4400" dirty="0" err="1">
                <a:sym typeface="Wingdings" pitchFamily="2" charset="2"/>
              </a:rPr>
              <a:t>cara</a:t>
            </a:r>
            <a:r>
              <a:rPr lang="en-US" altLang="en-US" sz="4400" dirty="0">
                <a:sym typeface="Wingdings" pitchFamily="2" charset="2"/>
              </a:rPr>
              <a:t> </a:t>
            </a:r>
            <a:r>
              <a:rPr lang="en-US" altLang="en-US" sz="4400" dirty="0" err="1">
                <a:sym typeface="Wingdings" pitchFamily="2" charset="2"/>
              </a:rPr>
              <a:t>pengujian</a:t>
            </a:r>
            <a:r>
              <a:rPr lang="en-US" altLang="en-US" sz="4400" dirty="0">
                <a:sym typeface="Wingdings" pitchFamily="2" charset="2"/>
              </a:rPr>
              <a:t>: </a:t>
            </a:r>
            <a:r>
              <a:rPr lang="en-US" altLang="en-US" sz="4400" dirty="0" err="1">
                <a:sym typeface="Wingdings" pitchFamily="2" charset="2"/>
              </a:rPr>
              <a:t>melakukan</a:t>
            </a:r>
            <a:r>
              <a:rPr lang="en-US" altLang="en-US" sz="4400" dirty="0">
                <a:sym typeface="Wingdings" pitchFamily="2" charset="2"/>
              </a:rPr>
              <a:t> </a:t>
            </a:r>
            <a:r>
              <a:rPr lang="en-US" altLang="en-US" sz="4400" i="1" dirty="0">
                <a:sym typeface="Wingdings" pitchFamily="2" charset="2"/>
              </a:rPr>
              <a:t>vouching</a:t>
            </a:r>
            <a:r>
              <a:rPr lang="en-US" altLang="en-US" sz="4400" dirty="0">
                <a:sym typeface="Wingdings" pitchFamily="2" charset="2"/>
              </a:rPr>
              <a:t> dan </a:t>
            </a:r>
            <a:r>
              <a:rPr lang="en-US" altLang="en-US" sz="4400" i="1" dirty="0">
                <a:sym typeface="Wingdings" pitchFamily="2" charset="2"/>
              </a:rPr>
              <a:t>tracing</a:t>
            </a:r>
            <a:r>
              <a:rPr lang="en-US" altLang="en-US" sz="4400" dirty="0">
                <a:sym typeface="Wingdings" pitchFamily="2" charset="2"/>
              </a:rPr>
              <a:t> </a:t>
            </a:r>
            <a:r>
              <a:rPr lang="en-US" altLang="en-US" sz="4400" dirty="0" err="1">
                <a:sym typeface="Wingdings" pitchFamily="2" charset="2"/>
              </a:rPr>
              <a:t>atas</a:t>
            </a:r>
            <a:r>
              <a:rPr lang="en-US" altLang="en-US" sz="4400" dirty="0">
                <a:sym typeface="Wingdings" pitchFamily="2" charset="2"/>
              </a:rPr>
              <a:t> </a:t>
            </a:r>
            <a:r>
              <a:rPr lang="en-US" altLang="en-US" sz="4400" dirty="0" err="1">
                <a:sym typeface="Wingdings" pitchFamily="2" charset="2"/>
              </a:rPr>
              <a:t>transaksi</a:t>
            </a:r>
            <a:r>
              <a:rPr lang="en-US" altLang="en-US" sz="4400" dirty="0">
                <a:sym typeface="Wingdings" pitchFamily="2" charset="2"/>
              </a:rPr>
              <a:t> yang </a:t>
            </a:r>
            <a:r>
              <a:rPr lang="en-US" altLang="en-US" sz="4400" dirty="0" err="1">
                <a:sym typeface="Wingdings" pitchFamily="2" charset="2"/>
              </a:rPr>
              <a:t>diuji</a:t>
            </a:r>
            <a:r>
              <a:rPr lang="en-US" altLang="en-US" sz="4400" dirty="0">
                <a:sym typeface="Wingdings" pitchFamily="2" charset="2"/>
              </a:rPr>
              <a:t>. </a:t>
            </a:r>
            <a:r>
              <a:rPr lang="en-US" altLang="en-US" sz="4400" u="sng" dirty="0" err="1">
                <a:sym typeface="Wingdings" pitchFamily="2" charset="2"/>
              </a:rPr>
              <a:t>Prosedur</a:t>
            </a:r>
            <a:r>
              <a:rPr lang="en-US" altLang="en-US" sz="4400" u="sng" dirty="0">
                <a:sym typeface="Wingdings" pitchFamily="2" charset="2"/>
              </a:rPr>
              <a:t> </a:t>
            </a:r>
            <a:r>
              <a:rPr lang="en-US" altLang="en-US" sz="4400" u="sng" dirty="0" err="1">
                <a:sym typeface="Wingdings" pitchFamily="2" charset="2"/>
              </a:rPr>
              <a:t>ini</a:t>
            </a:r>
            <a:r>
              <a:rPr lang="en-US" altLang="en-US" sz="4400" u="sng" dirty="0">
                <a:sym typeface="Wingdings" pitchFamily="2" charset="2"/>
              </a:rPr>
              <a:t> </a:t>
            </a:r>
            <a:r>
              <a:rPr lang="en-US" altLang="en-US" sz="4400" u="sng" dirty="0" err="1">
                <a:sym typeface="Wingdings" pitchFamily="2" charset="2"/>
              </a:rPr>
              <a:t>merupakan</a:t>
            </a:r>
            <a:r>
              <a:rPr lang="en-US" altLang="en-US" sz="4400" u="sng" dirty="0">
                <a:sym typeface="Wingdings" pitchFamily="2" charset="2"/>
              </a:rPr>
              <a:t> </a:t>
            </a:r>
            <a:r>
              <a:rPr lang="en-US" altLang="en-US" sz="4400" u="sng" dirty="0" err="1">
                <a:sym typeface="Wingdings" pitchFamily="2" charset="2"/>
              </a:rPr>
              <a:t>tindak</a:t>
            </a:r>
            <a:r>
              <a:rPr lang="en-US" altLang="en-US" sz="4400" u="sng" dirty="0">
                <a:sym typeface="Wingdings" pitchFamily="2" charset="2"/>
              </a:rPr>
              <a:t> </a:t>
            </a:r>
            <a:r>
              <a:rPr lang="en-US" altLang="en-US" sz="4400" u="sng" dirty="0" err="1">
                <a:sym typeface="Wingdings" pitchFamily="2" charset="2"/>
              </a:rPr>
              <a:t>lanjut</a:t>
            </a:r>
            <a:r>
              <a:rPr lang="en-US" altLang="en-US" sz="4400" u="sng" dirty="0">
                <a:sym typeface="Wingdings" pitchFamily="2" charset="2"/>
              </a:rPr>
              <a:t> </a:t>
            </a:r>
            <a:r>
              <a:rPr lang="en-US" altLang="en-US" sz="4400" u="sng" dirty="0" err="1">
                <a:sym typeface="Wingdings" pitchFamily="2" charset="2"/>
              </a:rPr>
              <a:t>dari</a:t>
            </a:r>
            <a:r>
              <a:rPr lang="en-US" altLang="en-US" sz="4400" u="sng" dirty="0">
                <a:sym typeface="Wingdings" pitchFamily="2" charset="2"/>
              </a:rPr>
              <a:t> </a:t>
            </a:r>
            <a:r>
              <a:rPr lang="en-US" altLang="en-US" sz="4400" u="sng" dirty="0" err="1">
                <a:sym typeface="Wingdings" pitchFamily="2" charset="2"/>
              </a:rPr>
              <a:t>prosedur</a:t>
            </a:r>
            <a:r>
              <a:rPr lang="en-US" altLang="en-US" sz="4400" u="sng" dirty="0">
                <a:sym typeface="Wingdings" pitchFamily="2" charset="2"/>
              </a:rPr>
              <a:t> </a:t>
            </a:r>
            <a:r>
              <a:rPr lang="en-US" altLang="en-US" sz="4400" u="sng" dirty="0" err="1">
                <a:sym typeface="Wingdings" pitchFamily="2" charset="2"/>
              </a:rPr>
              <a:t>analitis</a:t>
            </a:r>
            <a:r>
              <a:rPr lang="en-US" altLang="en-US" sz="4400" dirty="0">
                <a:sym typeface="Wingdings" pitchFamily="2" charset="2"/>
              </a:rPr>
              <a:t>.</a:t>
            </a: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7789817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 descr="Pink tissue paper">
            <a:extLst>
              <a:ext uri="{FF2B5EF4-FFF2-40B4-BE49-F238E27FC236}">
                <a16:creationId xmlns:a16="http://schemas.microsoft.com/office/drawing/2014/main" id="{093FE42D-D989-554B-9099-1263013A79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200" b="1"/>
              <a:t>PROSEDUR PENGUJIAN SUBSTANTIF</a:t>
            </a:r>
          </a:p>
        </p:txBody>
      </p:sp>
      <p:sp>
        <p:nvSpPr>
          <p:cNvPr id="56323" name="Rectangle 3" descr="Pink tissue paper">
            <a:extLst>
              <a:ext uri="{FF2B5EF4-FFF2-40B4-BE49-F238E27FC236}">
                <a16:creationId xmlns:a16="http://schemas.microsoft.com/office/drawing/2014/main" id="{C83E72A2-0EF9-7B46-8208-71C841F083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altLang="en-US" sz="3900" b="1" dirty="0"/>
              <a:t>3. </a:t>
            </a:r>
            <a:r>
              <a:rPr lang="en-US" altLang="en-US" sz="3900" b="1" dirty="0" err="1"/>
              <a:t>Prosedur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pengujian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detil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saldo</a:t>
            </a:r>
            <a:r>
              <a:rPr lang="en-US" altLang="en-US" sz="3900" b="1" dirty="0"/>
              <a:t> </a:t>
            </a:r>
            <a:r>
              <a:rPr lang="en-US" altLang="en-US" sz="3900" b="1" dirty="0" err="1"/>
              <a:t>rekening</a:t>
            </a:r>
            <a:r>
              <a:rPr lang="en-US" altLang="en-US" sz="3900" b="1" dirty="0"/>
              <a:t> </a:t>
            </a:r>
            <a:r>
              <a:rPr lang="en-US" altLang="en-US" sz="3900" b="1" dirty="0">
                <a:sym typeface="Wingdings" pitchFamily="2" charset="2"/>
              </a:rPr>
              <a:t></a:t>
            </a:r>
          </a:p>
          <a:p>
            <a:pPr marL="990600" lvl="1" indent="-533400"/>
            <a:r>
              <a:rPr lang="en-US" altLang="en-US" sz="3500" b="1" u="sng" dirty="0" err="1">
                <a:sym typeface="Wingdings" pitchFamily="2" charset="2"/>
              </a:rPr>
              <a:t>Tujuan</a:t>
            </a:r>
            <a:r>
              <a:rPr lang="en-US" altLang="en-US" sz="3500" b="1" dirty="0">
                <a:sym typeface="Wingdings" pitchFamily="2" charset="2"/>
              </a:rPr>
              <a:t>: </a:t>
            </a:r>
            <a:r>
              <a:rPr lang="en-US" altLang="en-US" sz="3500" b="1" dirty="0" err="1">
                <a:sym typeface="Wingdings" pitchFamily="2" charset="2"/>
              </a:rPr>
              <a:t>memastikan</a:t>
            </a:r>
            <a:r>
              <a:rPr lang="en-US" altLang="en-US" sz="3500" b="1" dirty="0">
                <a:sym typeface="Wingdings" pitchFamily="2" charset="2"/>
              </a:rPr>
              <a:t> </a:t>
            </a:r>
            <a:r>
              <a:rPr lang="en-US" altLang="en-US" sz="3500" b="1" dirty="0" err="1">
                <a:sym typeface="Wingdings" pitchFamily="2" charset="2"/>
              </a:rPr>
              <a:t>kewajaran</a:t>
            </a:r>
            <a:r>
              <a:rPr lang="en-US" altLang="en-US" sz="3500" b="1" dirty="0">
                <a:sym typeface="Wingdings" pitchFamily="2" charset="2"/>
              </a:rPr>
              <a:t> </a:t>
            </a:r>
            <a:r>
              <a:rPr lang="en-US" altLang="en-US" sz="3500" b="1" dirty="0" err="1">
                <a:sym typeface="Wingdings" pitchFamily="2" charset="2"/>
              </a:rPr>
              <a:t>saldo</a:t>
            </a:r>
            <a:r>
              <a:rPr lang="en-US" altLang="en-US" sz="3500" b="1" dirty="0">
                <a:sym typeface="Wingdings" pitchFamily="2" charset="2"/>
              </a:rPr>
              <a:t> </a:t>
            </a:r>
            <a:r>
              <a:rPr lang="en-US" altLang="en-US" sz="3500" b="1" dirty="0" err="1">
                <a:sym typeface="Wingdings" pitchFamily="2" charset="2"/>
              </a:rPr>
              <a:t>rekening</a:t>
            </a:r>
            <a:r>
              <a:rPr lang="en-US" altLang="en-US" sz="3500" b="1" dirty="0">
                <a:sym typeface="Wingdings" pitchFamily="2" charset="2"/>
              </a:rPr>
              <a:t>.</a:t>
            </a:r>
          </a:p>
          <a:p>
            <a:pPr marL="990600" lvl="1" indent="-533400"/>
            <a:r>
              <a:rPr lang="en-US" altLang="en-US" sz="3500" b="1" dirty="0">
                <a:sym typeface="Wingdings" pitchFamily="2" charset="2"/>
              </a:rPr>
              <a:t>Cara </a:t>
            </a:r>
            <a:r>
              <a:rPr lang="en-US" altLang="en-US" sz="3500" b="1" dirty="0" err="1">
                <a:sym typeface="Wingdings" pitchFamily="2" charset="2"/>
              </a:rPr>
              <a:t>pengujian</a:t>
            </a:r>
            <a:r>
              <a:rPr lang="en-US" altLang="en-US" sz="3500" b="1" dirty="0">
                <a:sym typeface="Wingdings" pitchFamily="2" charset="2"/>
              </a:rPr>
              <a:t>: </a:t>
            </a:r>
            <a:r>
              <a:rPr lang="en-US" altLang="en-US" sz="3500" b="1" dirty="0" err="1">
                <a:sym typeface="Wingdings" pitchFamily="2" charset="2"/>
              </a:rPr>
              <a:t>melakukan</a:t>
            </a:r>
            <a:r>
              <a:rPr lang="en-US" altLang="en-US" sz="3500" b="1" dirty="0">
                <a:sym typeface="Wingdings" pitchFamily="2" charset="2"/>
              </a:rPr>
              <a:t> </a:t>
            </a:r>
            <a:r>
              <a:rPr lang="en-US" altLang="en-US" sz="3500" b="1" dirty="0" err="1">
                <a:sym typeface="Wingdings" pitchFamily="2" charset="2"/>
              </a:rPr>
              <a:t>konfirmasi</a:t>
            </a:r>
            <a:r>
              <a:rPr lang="en-US" altLang="en-US" sz="3500" b="1" dirty="0">
                <a:sym typeface="Wingdings" pitchFamily="2" charset="2"/>
              </a:rPr>
              <a:t>, </a:t>
            </a:r>
            <a:r>
              <a:rPr lang="en-US" altLang="en-US" sz="3500" b="1" dirty="0" err="1">
                <a:sym typeface="Wingdings" pitchFamily="2" charset="2"/>
              </a:rPr>
              <a:t>perhitungan</a:t>
            </a:r>
            <a:r>
              <a:rPr lang="en-US" altLang="en-US" sz="3500" b="1" dirty="0">
                <a:sym typeface="Wingdings" pitchFamily="2" charset="2"/>
              </a:rPr>
              <a:t> </a:t>
            </a:r>
            <a:r>
              <a:rPr lang="en-US" altLang="en-US" sz="3500" b="1" dirty="0" err="1">
                <a:sym typeface="Wingdings" pitchFamily="2" charset="2"/>
              </a:rPr>
              <a:t>fisik</a:t>
            </a:r>
            <a:r>
              <a:rPr lang="en-US" altLang="en-US" sz="3500" b="1" dirty="0">
                <a:sym typeface="Wingdings" pitchFamily="2" charset="2"/>
              </a:rPr>
              <a:t>, </a:t>
            </a:r>
            <a:r>
              <a:rPr lang="en-US" altLang="en-US" sz="3500" b="1" dirty="0" err="1">
                <a:sym typeface="Wingdings" pitchFamily="2" charset="2"/>
              </a:rPr>
              <a:t>atau</a:t>
            </a:r>
            <a:r>
              <a:rPr lang="en-US" altLang="en-US" sz="3500" b="1" dirty="0">
                <a:sym typeface="Wingdings" pitchFamily="2" charset="2"/>
              </a:rPr>
              <a:t> </a:t>
            </a:r>
            <a:r>
              <a:rPr lang="en-US" altLang="en-US" sz="3500" b="1" dirty="0" err="1">
                <a:sym typeface="Wingdings" pitchFamily="2" charset="2"/>
              </a:rPr>
              <a:t>inspeksi</a:t>
            </a:r>
            <a:r>
              <a:rPr lang="en-US" altLang="en-US" sz="3500" b="1" dirty="0">
                <a:sym typeface="Wingdings" pitchFamily="2" charset="2"/>
              </a:rPr>
              <a:t>. </a:t>
            </a:r>
            <a:r>
              <a:rPr lang="en-US" altLang="en-US" sz="3500" b="1" u="sng" dirty="0" err="1">
                <a:sym typeface="Wingdings" pitchFamily="2" charset="2"/>
              </a:rPr>
              <a:t>Prosedur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ini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merupakan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tindak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lanjut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dari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prosedur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detil</a:t>
            </a:r>
            <a:r>
              <a:rPr lang="en-US" altLang="en-US" sz="3500" b="1" u="sng" dirty="0">
                <a:sym typeface="Wingdings" pitchFamily="2" charset="2"/>
              </a:rPr>
              <a:t> </a:t>
            </a:r>
            <a:r>
              <a:rPr lang="en-US" altLang="en-US" sz="3500" b="1" u="sng" dirty="0" err="1">
                <a:sym typeface="Wingdings" pitchFamily="2" charset="2"/>
              </a:rPr>
              <a:t>transaksi</a:t>
            </a:r>
            <a:r>
              <a:rPr lang="en-US" altLang="en-US" sz="3500" b="1" dirty="0">
                <a:sym typeface="Wingdings" pitchFamily="2" charset="2"/>
              </a:rPr>
              <a:t>.</a:t>
            </a:r>
            <a:endParaRPr lang="en-US" alt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1403421138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 descr="Pink tissue paper">
            <a:extLst>
              <a:ext uri="{FF2B5EF4-FFF2-40B4-BE49-F238E27FC236}">
                <a16:creationId xmlns:a16="http://schemas.microsoft.com/office/drawing/2014/main" id="{DEEF357F-6F26-EF42-BFAC-9A3493230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200" b="1"/>
              <a:t>PROSEDUR PENGUJIAN SUBSTANTIF</a:t>
            </a:r>
          </a:p>
        </p:txBody>
      </p:sp>
      <p:sp>
        <p:nvSpPr>
          <p:cNvPr id="57347" name="Rectangle 3" descr="Pink tissue paper">
            <a:extLst>
              <a:ext uri="{FF2B5EF4-FFF2-40B4-BE49-F238E27FC236}">
                <a16:creationId xmlns:a16="http://schemas.microsoft.com/office/drawing/2014/main" id="{7D5EB771-EA15-1146-B217-203D0A09B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500" b="1" dirty="0"/>
              <a:t>4. </a:t>
            </a:r>
            <a:r>
              <a:rPr lang="en-US" altLang="en-US" sz="3500" b="1" dirty="0" err="1"/>
              <a:t>Prosedur</a:t>
            </a:r>
            <a:r>
              <a:rPr lang="en-US" altLang="en-US" sz="3500" b="1" dirty="0"/>
              <a:t> review </a:t>
            </a:r>
            <a:r>
              <a:rPr lang="en-US" altLang="en-US" sz="3500" b="1" dirty="0" err="1"/>
              <a:t>penyajian</a:t>
            </a:r>
            <a:r>
              <a:rPr lang="en-US" altLang="en-US" sz="3500" b="1" dirty="0"/>
              <a:t> dan </a:t>
            </a:r>
            <a:r>
              <a:rPr lang="en-US" altLang="en-US" sz="3500" b="1" dirty="0" err="1"/>
              <a:t>pengungkapan</a:t>
            </a:r>
            <a:r>
              <a:rPr lang="en-US" altLang="en-US" sz="3500" b="1" dirty="0"/>
              <a:t>.</a:t>
            </a:r>
            <a:endParaRPr lang="en-US" altLang="en-US" sz="3500" b="1" dirty="0">
              <a:sym typeface="Wingdings" pitchFamily="2" charset="2"/>
            </a:endParaRPr>
          </a:p>
          <a:p>
            <a:pPr marL="990600" lvl="1" indent="-533400">
              <a:lnSpc>
                <a:spcPct val="90000"/>
              </a:lnSpc>
            </a:pPr>
            <a:r>
              <a:rPr lang="en-US" altLang="en-US" sz="3100" b="1" u="sng" dirty="0" err="1">
                <a:sym typeface="Wingdings" pitchFamily="2" charset="2"/>
              </a:rPr>
              <a:t>Tujuan</a:t>
            </a:r>
            <a:r>
              <a:rPr lang="en-US" altLang="en-US" sz="3000" b="1" dirty="0">
                <a:sym typeface="Wingdings" pitchFamily="2" charset="2"/>
              </a:rPr>
              <a:t>: </a:t>
            </a:r>
            <a:r>
              <a:rPr lang="en-US" altLang="en-US" sz="3000" b="1" dirty="0" err="1">
                <a:sym typeface="Wingdings" pitchFamily="2" charset="2"/>
              </a:rPr>
              <a:t>memastikan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ketepatan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penyajian</a:t>
            </a:r>
            <a:r>
              <a:rPr lang="en-US" altLang="en-US" sz="3000" b="1" dirty="0">
                <a:sym typeface="Wingdings" pitchFamily="2" charset="2"/>
              </a:rPr>
              <a:t> dan </a:t>
            </a:r>
            <a:r>
              <a:rPr lang="en-US" altLang="en-US" sz="3000" b="1" dirty="0" err="1">
                <a:sym typeface="Wingdings" pitchFamily="2" charset="2"/>
              </a:rPr>
              <a:t>kecukupan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pengungkapan</a:t>
            </a:r>
            <a:r>
              <a:rPr lang="en-US" altLang="en-US" sz="3000" b="1" dirty="0">
                <a:sym typeface="Wingdings" pitchFamily="2" charset="2"/>
              </a:rPr>
              <a:t>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3000" b="1" dirty="0">
                <a:sym typeface="Wingdings" pitchFamily="2" charset="2"/>
              </a:rPr>
              <a:t>Cara review: </a:t>
            </a:r>
            <a:r>
              <a:rPr lang="en-US" altLang="en-US" sz="3000" b="1" dirty="0" err="1">
                <a:sym typeface="Wingdings" pitchFamily="2" charset="2"/>
              </a:rPr>
              <a:t>membandingkan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dengan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standar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penyajian</a:t>
            </a:r>
            <a:r>
              <a:rPr lang="en-US" altLang="en-US" sz="3000" b="1" dirty="0">
                <a:sym typeface="Wingdings" pitchFamily="2" charset="2"/>
              </a:rPr>
              <a:t> dan </a:t>
            </a:r>
            <a:r>
              <a:rPr lang="en-US" altLang="en-US" sz="3000" b="1" dirty="0" err="1">
                <a:sym typeface="Wingdings" pitchFamily="2" charset="2"/>
              </a:rPr>
              <a:t>mereview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informasi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penting</a:t>
            </a:r>
            <a:r>
              <a:rPr lang="en-US" altLang="en-US" sz="3000" b="1" dirty="0">
                <a:sym typeface="Wingdings" pitchFamily="2" charset="2"/>
              </a:rPr>
              <a:t> yang </a:t>
            </a:r>
            <a:r>
              <a:rPr lang="en-US" altLang="en-US" sz="3000" b="1" dirty="0" err="1">
                <a:sym typeface="Wingdings" pitchFamily="2" charset="2"/>
              </a:rPr>
              <a:t>berhubungan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dengan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saldo</a:t>
            </a:r>
            <a:r>
              <a:rPr lang="en-US" altLang="en-US" sz="3000" b="1" dirty="0">
                <a:sym typeface="Wingdings" pitchFamily="2" charset="2"/>
              </a:rPr>
              <a:t> </a:t>
            </a:r>
            <a:r>
              <a:rPr lang="en-US" altLang="en-US" sz="3000" b="1" dirty="0" err="1">
                <a:sym typeface="Wingdings" pitchFamily="2" charset="2"/>
              </a:rPr>
              <a:t>rekening</a:t>
            </a:r>
            <a:r>
              <a:rPr lang="en-US" altLang="en-US" sz="3000" b="1" dirty="0">
                <a:sym typeface="Wingdings" pitchFamily="2" charset="2"/>
              </a:rPr>
              <a:t>. </a:t>
            </a:r>
            <a:r>
              <a:rPr lang="en-US" altLang="en-US" sz="3000" b="1" u="sng" dirty="0" err="1">
                <a:sym typeface="Wingdings" pitchFamily="2" charset="2"/>
              </a:rPr>
              <a:t>Prosedur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ini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merupakan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tindak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lanjut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dari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prosedur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detil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saldo</a:t>
            </a:r>
            <a:r>
              <a:rPr lang="en-US" altLang="en-US" sz="3000" b="1" u="sng" dirty="0">
                <a:sym typeface="Wingdings" pitchFamily="2" charset="2"/>
              </a:rPr>
              <a:t> </a:t>
            </a:r>
            <a:r>
              <a:rPr lang="en-US" altLang="en-US" sz="3000" b="1" u="sng" dirty="0" err="1">
                <a:sym typeface="Wingdings" pitchFamily="2" charset="2"/>
              </a:rPr>
              <a:t>rekening</a:t>
            </a:r>
            <a:r>
              <a:rPr lang="en-US" altLang="en-US" sz="3000" b="1" dirty="0">
                <a:sym typeface="Wingdings" pitchFamily="2" charset="2"/>
              </a:rPr>
              <a:t>.</a:t>
            </a:r>
            <a:endParaRPr lang="en-US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155372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nice-green-gradient-powerpoint-templates.jpg">
            <a:extLst>
              <a:ext uri="{FF2B5EF4-FFF2-40B4-BE49-F238E27FC236}">
                <a16:creationId xmlns:a16="http://schemas.microsoft.com/office/drawing/2014/main" id="{3EBADBDB-A651-4F43-8A8C-667502D4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464C7-7898-3C4D-BF6E-12B5886DBA3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2725" y="1460500"/>
            <a:ext cx="7923213" cy="45402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4. NIAT MENGHIDUPKAN AGAMA ISLAM</a:t>
            </a: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b="1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Di antara niat menuntut ilmu adalah untuk mendapatkan pahala di </a:t>
            </a:r>
            <a:r>
              <a:rPr lang="id-ID" sz="1500" b="1" dirty="0" err="1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akherat</a:t>
            </a:r>
            <a:r>
              <a:rPr lang="id-ID" sz="1500" b="1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.</a:t>
            </a:r>
          </a:p>
          <a:p>
            <a:pPr marL="544116" indent="-272654" eaLnBrk="1" fontAlgn="auto" hangingPunct="1">
              <a:spcAft>
                <a:spcPts val="0"/>
              </a:spcAft>
              <a:buSzPct val="78000"/>
              <a:buFont typeface="Wingdings" pitchFamily="2" charset="2"/>
              <a:buChar char="v"/>
              <a:defRPr/>
            </a:pPr>
            <a:r>
              <a:rPr lang="id-ID" sz="1500" b="1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Menghidupkan agama Allah yaitu agama </a:t>
            </a:r>
            <a:r>
              <a:rPr lang="id-ID" sz="1500" b="1" dirty="0" err="1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islam</a:t>
            </a:r>
            <a:endParaRPr lang="id-ID" sz="15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  <a:p>
            <a:pPr marL="544116" indent="-272654" eaLnBrk="1" fontAlgn="auto" hangingPunct="1">
              <a:spcAft>
                <a:spcPts val="0"/>
              </a:spcAft>
              <a:buSzPct val="78000"/>
              <a:buFont typeface="Wingdings" pitchFamily="2" charset="2"/>
              <a:buChar char="v"/>
              <a:defRPr/>
            </a:pPr>
            <a:r>
              <a:rPr lang="id-ID" sz="1500" b="1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Melanggengkan agama islam. </a:t>
            </a:r>
          </a:p>
          <a:p>
            <a:pPr marL="544116" indent="-272654" eaLnBrk="1" fontAlgn="auto" hangingPunct="1">
              <a:spcAft>
                <a:spcPts val="0"/>
              </a:spcAft>
              <a:buSzPct val="78000"/>
              <a:buFont typeface="Arial" panose="020B0604020202020204" pitchFamily="34" charset="0"/>
              <a:buNone/>
              <a:defRPr/>
            </a:pPr>
            <a:r>
              <a:rPr lang="id-ID" sz="1500" b="1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Dasarnya...</a:t>
            </a:r>
          </a:p>
          <a:p>
            <a:pPr marL="544116" indent="-272654" eaLnBrk="1" fontAlgn="auto" hangingPunct="1">
              <a:spcAft>
                <a:spcPts val="0"/>
              </a:spcAft>
              <a:buSzPct val="78000"/>
              <a:buFont typeface="Arial" panose="020B0604020202020204" pitchFamily="34" charset="0"/>
              <a:buNone/>
              <a:defRPr/>
            </a:pPr>
            <a:endParaRPr lang="id-ID" sz="1500" b="1" dirty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Waddarol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a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 – 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khirota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) (ih – ya) 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dinihi</a:t>
            </a:r>
            <a:endParaRPr lang="id-ID" sz="1350" b="1" dirty="0">
              <a:solidFill>
                <a:srgbClr val="FFFF00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Wabihi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 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an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 – 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yanwiya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ib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 – 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qo</a:t>
            </a:r>
            <a:r>
              <a:rPr lang="id-ID" sz="1350" b="1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) </a:t>
            </a:r>
            <a:r>
              <a:rPr lang="id-ID" sz="1350" b="1" dirty="0" err="1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dinihi</a:t>
            </a:r>
            <a:endParaRPr lang="id-ID" sz="1350" b="1" dirty="0">
              <a:solidFill>
                <a:srgbClr val="FFFF00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544116" indent="-272654" eaLnBrk="1" fontAlgn="auto" hangingPunct="1">
              <a:spcAft>
                <a:spcPts val="0"/>
              </a:spcAft>
              <a:buSzPct val="78000"/>
              <a:buFont typeface="Arial" panose="020B0604020202020204" pitchFamily="34" charset="0"/>
              <a:buNone/>
              <a:defRPr/>
            </a:pPr>
            <a:endParaRPr lang="id-ID" sz="1500" b="1" dirty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  <p:pic>
        <p:nvPicPr>
          <p:cNvPr id="17411" name="Picture 1">
            <a:extLst>
              <a:ext uri="{FF2B5EF4-FFF2-40B4-BE49-F238E27FC236}">
                <a16:creationId xmlns:a16="http://schemas.microsoft.com/office/drawing/2014/main" id="{EB5FB78C-FF19-9641-BA7A-CDEF4BA20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7" t="77069" r="55334" b="10159"/>
          <a:stretch>
            <a:fillRect/>
          </a:stretch>
        </p:blipFill>
        <p:spPr bwMode="auto">
          <a:xfrm>
            <a:off x="5013325" y="3089275"/>
            <a:ext cx="35829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ED4143A3-6A8F-224C-B169-8BDDE1D5C0CA}"/>
              </a:ext>
            </a:extLst>
          </p:cNvPr>
          <p:cNvSpPr/>
          <p:nvPr/>
        </p:nvSpPr>
        <p:spPr>
          <a:xfrm>
            <a:off x="532084" y="4581855"/>
            <a:ext cx="4079330" cy="756745"/>
          </a:xfrm>
          <a:prstGeom prst="snip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050">
                <a:solidFill>
                  <a:srgbClr val="002060"/>
                </a:solidFill>
                <a:latin typeface="Arial Black" pitchFamily="34" charset="0"/>
                <a:cs typeface="Aharoni" panose="02010803020104030203" pitchFamily="2" charset="-79"/>
              </a:rPr>
              <a:t>Lan amrih (gan – jaran) (akhe – rat) lan ugo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050">
                <a:solidFill>
                  <a:srgbClr val="002060"/>
                </a:solidFill>
                <a:latin typeface="Arial Black" pitchFamily="34" charset="0"/>
                <a:cs typeface="Aharoni" panose="02010803020104030203" pitchFamily="2" charset="-79"/>
              </a:rPr>
              <a:t>Ngurip-ngurip – lan (nglanggenga – ke) agomo</a:t>
            </a:r>
            <a:endParaRPr lang="id-ID" sz="1050" dirty="0">
              <a:solidFill>
                <a:srgbClr val="002060"/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57BA9C7A-2D46-0249-9AAE-DD294403A2B3}"/>
              </a:ext>
            </a:extLst>
          </p:cNvPr>
          <p:cNvSpPr/>
          <p:nvPr/>
        </p:nvSpPr>
        <p:spPr>
          <a:xfrm>
            <a:off x="4773011" y="4590639"/>
            <a:ext cx="4082621" cy="759783"/>
          </a:xfrm>
          <a:prstGeom prst="snip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050">
                <a:solidFill>
                  <a:srgbClr val="002060"/>
                </a:solidFill>
                <a:latin typeface="Arial Black" pitchFamily="34" charset="0"/>
                <a:cs typeface="Aharoni" panose="02010803020104030203" pitchFamily="2" charset="-79"/>
              </a:rPr>
              <a:t>Juga (dini – ati) (menca – ri) pahala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050">
                <a:solidFill>
                  <a:srgbClr val="002060"/>
                </a:solidFill>
                <a:latin typeface="Arial Black" pitchFamily="34" charset="0"/>
                <a:cs typeface="Aharoni" panose="02010803020104030203" pitchFamily="2" charset="-79"/>
              </a:rPr>
              <a:t>Menghidupkan – dan (melanggeng – kan) agama</a:t>
            </a:r>
            <a:endParaRPr lang="id-ID" sz="1050" dirty="0">
              <a:solidFill>
                <a:srgbClr val="002060"/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36147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 descr="Pink tissue paper">
            <a:extLst>
              <a:ext uri="{FF2B5EF4-FFF2-40B4-BE49-F238E27FC236}">
                <a16:creationId xmlns:a16="http://schemas.microsoft.com/office/drawing/2014/main" id="{7ECFA147-ECE3-484B-8E68-1DB73F30D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427168" cy="922114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200" b="1"/>
              <a:t>PROSEDUR PENGUJIAN SUBSTANTIF</a:t>
            </a:r>
            <a:br>
              <a:rPr lang="en-US" altLang="en-US" sz="3200" b="1"/>
            </a:br>
            <a:r>
              <a:rPr lang="en-US" altLang="en-US" sz="3200" b="1"/>
              <a:t>SECARA DETIL</a:t>
            </a:r>
          </a:p>
        </p:txBody>
      </p:sp>
      <p:sp>
        <p:nvSpPr>
          <p:cNvPr id="61443" name="Rectangle 3" descr="Pink tissue paper">
            <a:extLst>
              <a:ext uri="{FF2B5EF4-FFF2-40B4-BE49-F238E27FC236}">
                <a16:creationId xmlns:a16="http://schemas.microsoft.com/office/drawing/2014/main" id="{0B1828A9-C3B2-634C-9286-138E7EF9DB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720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buFont typeface="+mj-lt"/>
              <a:buAutoNum type="arabicPeriod"/>
            </a:pPr>
            <a:r>
              <a:rPr lang="en-US" altLang="en-US" sz="3400" b="1" dirty="0" err="1"/>
              <a:t>Prosedur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pendahuluan</a:t>
            </a:r>
            <a:endParaRPr lang="en-US" altLang="en-US" sz="3400" b="1" dirty="0"/>
          </a:p>
          <a:p>
            <a:pPr marL="609600" indent="-609600">
              <a:buFont typeface="+mj-lt"/>
              <a:buAutoNum type="arabicPeriod"/>
            </a:pPr>
            <a:r>
              <a:rPr lang="en-US" altLang="en-US" sz="3400" b="1" dirty="0" err="1"/>
              <a:t>Prosedur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analitis</a:t>
            </a:r>
            <a:endParaRPr lang="en-US" altLang="en-US" sz="3400" b="1" dirty="0"/>
          </a:p>
          <a:p>
            <a:pPr marL="609600" indent="-609600">
              <a:buFont typeface="+mj-lt"/>
              <a:buAutoNum type="arabicPeriod"/>
            </a:pPr>
            <a:r>
              <a:rPr lang="en-US" altLang="en-US" sz="3400" b="1" dirty="0" err="1"/>
              <a:t>Prosedur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pengujian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detil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transaksi</a:t>
            </a:r>
            <a:endParaRPr lang="en-US" altLang="en-US" sz="3400" b="1" dirty="0"/>
          </a:p>
          <a:p>
            <a:pPr marL="609600" indent="-609600">
              <a:buFont typeface="+mj-lt"/>
              <a:buAutoNum type="arabicPeriod"/>
            </a:pPr>
            <a:r>
              <a:rPr lang="en-US" altLang="en-US" sz="3400" b="1" dirty="0" err="1"/>
              <a:t>Prosedur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pengujian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detil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saldo</a:t>
            </a:r>
            <a:r>
              <a:rPr lang="en-US" altLang="en-US" sz="3400" b="1" dirty="0"/>
              <a:t> </a:t>
            </a:r>
            <a:r>
              <a:rPr lang="en-US" altLang="en-US" sz="3400" b="1" dirty="0" err="1"/>
              <a:t>rekening</a:t>
            </a:r>
            <a:endParaRPr lang="en-US" altLang="en-US" sz="3400" b="1" dirty="0"/>
          </a:p>
          <a:p>
            <a:pPr marL="609600" indent="-609600">
              <a:buFont typeface="+mj-lt"/>
              <a:buAutoNum type="arabicPeriod"/>
            </a:pPr>
            <a:r>
              <a:rPr lang="en-US" altLang="en-US" sz="3400" b="1" dirty="0" err="1"/>
              <a:t>Prosedur</a:t>
            </a:r>
            <a:r>
              <a:rPr lang="en-US" altLang="en-US" sz="3400" b="1" dirty="0"/>
              <a:t> review </a:t>
            </a:r>
            <a:r>
              <a:rPr lang="en-US" altLang="en-US" sz="3400" b="1" dirty="0" err="1"/>
              <a:t>penyajian</a:t>
            </a:r>
            <a:r>
              <a:rPr lang="en-US" altLang="en-US" sz="3400" b="1" dirty="0"/>
              <a:t> dan </a:t>
            </a:r>
            <a:r>
              <a:rPr lang="en-US" altLang="en-US" sz="3400" b="1" dirty="0" err="1"/>
              <a:t>pengungkapan</a:t>
            </a:r>
            <a:endParaRPr lang="en-US" alt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1285490235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 descr="Pink tissue paper">
            <a:extLst>
              <a:ext uri="{FF2B5EF4-FFF2-40B4-BE49-F238E27FC236}">
                <a16:creationId xmlns:a16="http://schemas.microsoft.com/office/drawing/2014/main" id="{31D9A6F2-9979-B545-BA17-A7C5EA3E8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Prosedur Pendahuluan</a:t>
            </a:r>
          </a:p>
        </p:txBody>
      </p:sp>
      <p:sp>
        <p:nvSpPr>
          <p:cNvPr id="62467" name="Rectangle 3" descr="Pink tissue paper">
            <a:extLst>
              <a:ext uri="{FF2B5EF4-FFF2-40B4-BE49-F238E27FC236}">
                <a16:creationId xmlns:a16="http://schemas.microsoft.com/office/drawing/2014/main" id="{832CA60F-9E6B-B643-B07F-8996DFA06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buFont typeface="+mj-lt"/>
              <a:buAutoNum type="arabicPeriod"/>
            </a:pPr>
            <a:r>
              <a:rPr lang="en-US" altLang="en-US" sz="3000" b="1" dirty="0" err="1"/>
              <a:t>Menelusur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saldo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awal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ke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kertas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kerja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tahun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sebelumnya</a:t>
            </a:r>
            <a:r>
              <a:rPr lang="en-US" altLang="en-US" sz="3000" b="1" dirty="0"/>
              <a:t>.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3000" b="1" dirty="0"/>
              <a:t>Review </a:t>
            </a:r>
            <a:r>
              <a:rPr lang="en-US" altLang="en-US" sz="3000" b="1" dirty="0" err="1"/>
              <a:t>mutasi</a:t>
            </a:r>
            <a:r>
              <a:rPr lang="en-US" altLang="en-US" sz="3000" b="1" dirty="0"/>
              <a:t> pada </a:t>
            </a:r>
            <a:r>
              <a:rPr lang="en-US" altLang="en-US" sz="3000" b="1" dirty="0" err="1"/>
              <a:t>jurnal</a:t>
            </a:r>
            <a:r>
              <a:rPr lang="en-US" altLang="en-US" sz="3000" b="1" dirty="0"/>
              <a:t>/</a:t>
            </a:r>
            <a:r>
              <a:rPr lang="en-US" altLang="en-US" sz="3000" b="1" dirty="0" err="1"/>
              <a:t>buku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besar</a:t>
            </a:r>
            <a:r>
              <a:rPr lang="en-US" altLang="en-US" sz="3000" b="1" dirty="0"/>
              <a:t>/</a:t>
            </a:r>
            <a:r>
              <a:rPr lang="en-US" altLang="en-US" sz="3000" b="1" dirty="0" err="1"/>
              <a:t>buku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pembantu</a:t>
            </a:r>
            <a:r>
              <a:rPr lang="en-US" altLang="en-US" sz="3000" b="1" dirty="0"/>
              <a:t>, </a:t>
            </a:r>
            <a:r>
              <a:rPr lang="en-US" altLang="en-US" sz="3000" b="1" dirty="0" err="1"/>
              <a:t>mencatat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mutasi-mutasi</a:t>
            </a:r>
            <a:r>
              <a:rPr lang="en-US" altLang="en-US" sz="3000" b="1" dirty="0"/>
              <a:t> yang </a:t>
            </a:r>
            <a:r>
              <a:rPr lang="en-US" altLang="en-US" sz="3000" b="1" dirty="0" err="1"/>
              <a:t>tidak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lazim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baik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dari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segi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jumlah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maupun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asal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trasaksinya</a:t>
            </a:r>
            <a:r>
              <a:rPr lang="en-US" altLang="en-US" sz="3000" b="1" dirty="0"/>
              <a:t>.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3000" b="1" dirty="0" err="1"/>
              <a:t>Periksa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kebenaran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penjumlahan</a:t>
            </a:r>
            <a:r>
              <a:rPr lang="en-US" altLang="en-US" sz="3000" b="1" dirty="0"/>
              <a:t> dan </a:t>
            </a:r>
            <a:r>
              <a:rPr lang="en-US" altLang="en-US" sz="3000" b="1" dirty="0" err="1"/>
              <a:t>kesesuaian</a:t>
            </a:r>
            <a:r>
              <a:rPr lang="en-US" altLang="en-US" sz="3000" b="1" dirty="0"/>
              <a:t> data </a:t>
            </a:r>
            <a:r>
              <a:rPr lang="en-US" altLang="en-US" sz="3000" b="1" dirty="0" err="1"/>
              <a:t>antar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dokumen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pembukuan</a:t>
            </a:r>
            <a:r>
              <a:rPr lang="en-US" altLang="en-US" sz="3000" b="1" dirty="0"/>
              <a:t>, </a:t>
            </a:r>
            <a:r>
              <a:rPr lang="en-US" altLang="en-US" sz="3000" b="1" dirty="0" err="1"/>
              <a:t>misalnya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antara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jurnal</a:t>
            </a:r>
            <a:r>
              <a:rPr lang="en-US" altLang="en-US" sz="3000" b="1" dirty="0"/>
              <a:t>, </a:t>
            </a:r>
            <a:r>
              <a:rPr lang="en-US" altLang="en-US" sz="3000" b="1" dirty="0" err="1"/>
              <a:t>buku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besar</a:t>
            </a:r>
            <a:r>
              <a:rPr lang="en-US" altLang="en-US" sz="3000" b="1" dirty="0"/>
              <a:t>, dan </a:t>
            </a:r>
            <a:r>
              <a:rPr lang="en-US" altLang="en-US" sz="3000" b="1" dirty="0" err="1"/>
              <a:t>buku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pembantu</a:t>
            </a:r>
            <a:r>
              <a:rPr lang="en-US" altLang="en-US" sz="3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141162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 descr="Pink tissue paper">
            <a:extLst>
              <a:ext uri="{FF2B5EF4-FFF2-40B4-BE49-F238E27FC236}">
                <a16:creationId xmlns:a16="http://schemas.microsoft.com/office/drawing/2014/main" id="{DEF62865-5023-3D42-834A-BB91DBC36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Prosedur Analitis</a:t>
            </a:r>
          </a:p>
        </p:txBody>
      </p:sp>
      <p:sp>
        <p:nvSpPr>
          <p:cNvPr id="63491" name="Rectangle 3" descr="Pink tissue paper">
            <a:extLst>
              <a:ext uri="{FF2B5EF4-FFF2-40B4-BE49-F238E27FC236}">
                <a16:creationId xmlns:a16="http://schemas.microsoft.com/office/drawing/2014/main" id="{81B0D683-19F8-7A45-9A7E-6D8BA27CA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/>
            <a:r>
              <a:rPr lang="en-US" altLang="en-US" sz="3000" b="1"/>
              <a:t>Menentukan prediksi jumlah saldo rekening berdasarkan aktivitas transaksi, pangsa pasar, dan data saldo rekening tahun-tahun sebelumnya.</a:t>
            </a:r>
          </a:p>
          <a:p>
            <a:pPr marL="609600" indent="-609600"/>
            <a:r>
              <a:rPr lang="en-US" altLang="en-US" sz="3000" b="1"/>
              <a:t>Menghitung rasio, misalnya:</a:t>
            </a:r>
          </a:p>
          <a:p>
            <a:pPr marL="990600" lvl="1" indent="-533400"/>
            <a:r>
              <a:rPr lang="en-US" altLang="en-US" sz="3000" b="1"/>
              <a:t>Rasio penjualan dengan kapasitas penjualan perusahaan.</a:t>
            </a:r>
          </a:p>
          <a:p>
            <a:pPr marL="990600" lvl="1" indent="-533400"/>
            <a:r>
              <a:rPr lang="en-US" altLang="en-US" sz="3000" b="1"/>
              <a:t>Rasio pertumbuhan penjualan dengan pertumbuhan piutang dagang.</a:t>
            </a:r>
          </a:p>
          <a:p>
            <a:pPr marL="990600" lvl="1" indent="-533400"/>
            <a:r>
              <a:rPr lang="en-US" altLang="en-US" sz="3000" b="1"/>
              <a:t>Rasio perputaran piutang.</a:t>
            </a:r>
          </a:p>
        </p:txBody>
      </p:sp>
    </p:spTree>
    <p:extLst>
      <p:ext uri="{BB962C8B-B14F-4D97-AF65-F5344CB8AC3E}">
        <p14:creationId xmlns:p14="http://schemas.microsoft.com/office/powerpoint/2010/main" val="136261017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 descr="Pink tissue paper">
            <a:extLst>
              <a:ext uri="{FF2B5EF4-FFF2-40B4-BE49-F238E27FC236}">
                <a16:creationId xmlns:a16="http://schemas.microsoft.com/office/drawing/2014/main" id="{1BB3726C-0BE2-F244-A048-09E4F5DF6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Prosedur Analitis</a:t>
            </a:r>
          </a:p>
        </p:txBody>
      </p:sp>
      <p:sp>
        <p:nvSpPr>
          <p:cNvPr id="64515" name="Rectangle 3" descr="Pink tissue paper">
            <a:extLst>
              <a:ext uri="{FF2B5EF4-FFF2-40B4-BE49-F238E27FC236}">
                <a16:creationId xmlns:a16="http://schemas.microsoft.com/office/drawing/2014/main" id="{C9C8C091-75E3-E249-BEE4-AAF78DBB3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990600" lvl="1" indent="-533400"/>
            <a:r>
              <a:rPr lang="en-US" altLang="en-US" sz="3000" b="1"/>
              <a:t>Rasio biaya kerugian piutang dengan jumlah penjualan kredit bersih.</a:t>
            </a:r>
          </a:p>
          <a:p>
            <a:pPr marL="990600" lvl="1" indent="-533400"/>
            <a:r>
              <a:rPr lang="en-US" altLang="en-US" sz="3000" b="1"/>
              <a:t>Rasio biaya kerugian piutang dengan penghapusan piutang.</a:t>
            </a:r>
          </a:p>
          <a:p>
            <a:pPr marL="609600" indent="-609600"/>
            <a:r>
              <a:rPr lang="en-US" altLang="en-US" sz="3400" b="1"/>
              <a:t>Membandingkan hasil perhitungan rasio dengan angka rasio yang diharapkan, misalnya dengan rasio tahun lalu, rasio anggaran, rasio industri, maupun dengan angka pembanding yang lain.</a:t>
            </a:r>
          </a:p>
        </p:txBody>
      </p:sp>
    </p:spTree>
    <p:extLst>
      <p:ext uri="{BB962C8B-B14F-4D97-AF65-F5344CB8AC3E}">
        <p14:creationId xmlns:p14="http://schemas.microsoft.com/office/powerpoint/2010/main" val="3027761368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 descr="Pink tissue paper">
            <a:extLst>
              <a:ext uri="{FF2B5EF4-FFF2-40B4-BE49-F238E27FC236}">
                <a16:creationId xmlns:a16="http://schemas.microsoft.com/office/drawing/2014/main" id="{59024774-7A1A-3D41-BB9D-6B31EF3E5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Pengujian Detil Transaksi</a:t>
            </a:r>
          </a:p>
        </p:txBody>
      </p:sp>
      <p:sp>
        <p:nvSpPr>
          <p:cNvPr id="65539" name="Rectangle 3" descr="Pink tissue paper">
            <a:extLst>
              <a:ext uri="{FF2B5EF4-FFF2-40B4-BE49-F238E27FC236}">
                <a16:creationId xmlns:a16="http://schemas.microsoft.com/office/drawing/2014/main" id="{874E34AE-1B65-EC45-A01D-79FB8BD2D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3000" b="1" dirty="0"/>
              <a:t>Vouching </a:t>
            </a:r>
            <a:r>
              <a:rPr lang="en-US" altLang="en-US" sz="3000" b="1" dirty="0" err="1"/>
              <a:t>sampel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transaksi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penjualan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dan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piutang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dagang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ke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dokumen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pendukung</a:t>
            </a:r>
            <a:r>
              <a:rPr lang="en-US" altLang="en-US" sz="3000" b="1" dirty="0"/>
              <a:t>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dirty="0"/>
              <a:t>Vouching debit </a:t>
            </a:r>
            <a:r>
              <a:rPr lang="en-US" altLang="en-US" sz="2600" dirty="0" err="1"/>
              <a:t>piutang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dagang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faktur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dokumen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pendukungnya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misalnya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custormer</a:t>
            </a:r>
            <a:r>
              <a:rPr lang="en-US" altLang="en-US" sz="2600" dirty="0"/>
              <a:t> order, sales order,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shipping documents.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dirty="0"/>
              <a:t>Vouching </a:t>
            </a:r>
            <a:r>
              <a:rPr lang="en-US" altLang="en-US" sz="2600" dirty="0" err="1"/>
              <a:t>kredit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piutang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dagang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</a:t>
            </a:r>
            <a:r>
              <a:rPr lang="en-US" altLang="en-US" sz="2600" dirty="0"/>
              <a:t> </a:t>
            </a:r>
            <a:r>
              <a:rPr lang="en-US" altLang="en-US" sz="2600" i="1" dirty="0"/>
              <a:t>remittance advice </a:t>
            </a:r>
            <a:r>
              <a:rPr lang="en-US" altLang="en-US" sz="2600" dirty="0" err="1"/>
              <a:t>atau</a:t>
            </a:r>
            <a:r>
              <a:rPr lang="en-US" altLang="en-US" sz="2600" dirty="0"/>
              <a:t> </a:t>
            </a:r>
            <a:r>
              <a:rPr lang="en-US" altLang="en-US" sz="2600" i="1" dirty="0"/>
              <a:t>sales adjustment, </a:t>
            </a:r>
            <a:r>
              <a:rPr lang="en-US" altLang="en-US" sz="2600" dirty="0" err="1"/>
              <a:t>otorisasi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retur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penjualan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otorisasi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penghapusan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piutang</a:t>
            </a:r>
            <a:r>
              <a:rPr lang="en-US" altLang="en-US" sz="2600" b="1" dirty="0"/>
              <a:t>. 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3000" b="1" dirty="0"/>
              <a:t>Tracing </a:t>
            </a:r>
            <a:r>
              <a:rPr lang="en-US" altLang="en-US" sz="3000" b="1" dirty="0" err="1"/>
              <a:t>sampel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faktur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penjualan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dan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bukti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penerimaan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kas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ke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buku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besar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dan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buku</a:t>
            </a:r>
            <a:r>
              <a:rPr lang="en-US" altLang="en-US" sz="3000" b="1" dirty="0"/>
              <a:t> </a:t>
            </a:r>
            <a:r>
              <a:rPr lang="en-US" altLang="en-US" sz="3000" b="1" dirty="0" err="1"/>
              <a:t>pembantu</a:t>
            </a:r>
            <a:endParaRPr lang="en-US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1117491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 descr="Pink tissue paper">
            <a:extLst>
              <a:ext uri="{FF2B5EF4-FFF2-40B4-BE49-F238E27FC236}">
                <a16:creationId xmlns:a16="http://schemas.microsoft.com/office/drawing/2014/main" id="{C51CDDC0-0F0E-8C42-94F8-F9E304B8B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58836"/>
            <a:ext cx="7427168" cy="777876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000" b="1"/>
              <a:t>ILUSTRASI PENGUJIAN TRANSAKSI PIUTANG DAGANG</a:t>
            </a:r>
          </a:p>
        </p:txBody>
      </p:sp>
      <p:sp>
        <p:nvSpPr>
          <p:cNvPr id="66563" name="Line 3">
            <a:extLst>
              <a:ext uri="{FF2B5EF4-FFF2-40B4-BE49-F238E27FC236}">
                <a16:creationId xmlns:a16="http://schemas.microsoft.com/office/drawing/2014/main" id="{442984C4-EECE-2F4E-B3CA-5B2390506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752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4" name="Line 4">
            <a:extLst>
              <a:ext uri="{FF2B5EF4-FFF2-40B4-BE49-F238E27FC236}">
                <a16:creationId xmlns:a16="http://schemas.microsoft.com/office/drawing/2014/main" id="{ADCF0ABC-5ADC-E24B-8FA8-043BAC4C6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7526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0DCFF7A0-4132-2547-AE37-6BFE992AC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28800"/>
            <a:ext cx="762000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</p:txBody>
      </p:sp>
      <p:sp>
        <p:nvSpPr>
          <p:cNvPr id="66566" name="Text Box 6">
            <a:extLst>
              <a:ext uri="{FF2B5EF4-FFF2-40B4-BE49-F238E27FC236}">
                <a16:creationId xmlns:a16="http://schemas.microsoft.com/office/drawing/2014/main" id="{6B298A6A-4A2C-4949-9F44-4FAB07402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752600"/>
            <a:ext cx="68580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XXX</a:t>
            </a:r>
          </a:p>
        </p:txBody>
      </p:sp>
      <p:sp>
        <p:nvSpPr>
          <p:cNvPr id="66567" name="Line 7">
            <a:extLst>
              <a:ext uri="{FF2B5EF4-FFF2-40B4-BE49-F238E27FC236}">
                <a16:creationId xmlns:a16="http://schemas.microsoft.com/office/drawing/2014/main" id="{15D4F8B7-B3EB-3449-87D7-424A121AA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019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8" name="Line 8">
            <a:extLst>
              <a:ext uri="{FF2B5EF4-FFF2-40B4-BE49-F238E27FC236}">
                <a16:creationId xmlns:a16="http://schemas.microsoft.com/office/drawing/2014/main" id="{C81916F2-048D-B143-BFEE-689981A6D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5943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9" name="Text Box 9">
            <a:extLst>
              <a:ext uri="{FF2B5EF4-FFF2-40B4-BE49-F238E27FC236}">
                <a16:creationId xmlns:a16="http://schemas.microsoft.com/office/drawing/2014/main" id="{9EB10A65-99E1-ED4E-A0E4-0B384EE19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988" y="5348288"/>
            <a:ext cx="2436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Saldo       xxx</a:t>
            </a:r>
          </a:p>
        </p:txBody>
      </p:sp>
      <p:sp>
        <p:nvSpPr>
          <p:cNvPr id="66570" name="Text Box 10">
            <a:extLst>
              <a:ext uri="{FF2B5EF4-FFF2-40B4-BE49-F238E27FC236}">
                <a16:creationId xmlns:a16="http://schemas.microsoft.com/office/drawing/2014/main" id="{0A095992-B460-AB49-8397-5DE80A719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6019800"/>
            <a:ext cx="69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xxx</a:t>
            </a:r>
          </a:p>
        </p:txBody>
      </p:sp>
      <p:sp>
        <p:nvSpPr>
          <p:cNvPr id="66571" name="Text Box 11">
            <a:extLst>
              <a:ext uri="{FF2B5EF4-FFF2-40B4-BE49-F238E27FC236}">
                <a16:creationId xmlns:a16="http://schemas.microsoft.com/office/drawing/2014/main" id="{9222C22B-F0C4-FE46-8F61-8EB3EF00B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863" y="5905500"/>
            <a:ext cx="69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xxx</a:t>
            </a:r>
          </a:p>
        </p:txBody>
      </p:sp>
      <p:sp>
        <p:nvSpPr>
          <p:cNvPr id="66572" name="Line 12">
            <a:extLst>
              <a:ext uri="{FF2B5EF4-FFF2-40B4-BE49-F238E27FC236}">
                <a16:creationId xmlns:a16="http://schemas.microsoft.com/office/drawing/2014/main" id="{E1626C33-BF96-D24B-9C3A-96C643822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553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3" name="Line 13">
            <a:extLst>
              <a:ext uri="{FF2B5EF4-FFF2-40B4-BE49-F238E27FC236}">
                <a16:creationId xmlns:a16="http://schemas.microsoft.com/office/drawing/2014/main" id="{B5238D57-6581-5C4C-84D2-03A95CCBC2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6477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4" name="Text Box 14">
            <a:extLst>
              <a:ext uri="{FF2B5EF4-FFF2-40B4-BE49-F238E27FC236}">
                <a16:creationId xmlns:a16="http://schemas.microsoft.com/office/drawing/2014/main" id="{26D182F1-6835-204B-832D-07C448AD5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082675"/>
            <a:ext cx="3271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/>
              <a:t>Piutang Dagang</a:t>
            </a:r>
          </a:p>
        </p:txBody>
      </p:sp>
      <p:sp>
        <p:nvSpPr>
          <p:cNvPr id="66575" name="Rectangle 15">
            <a:extLst>
              <a:ext uri="{FF2B5EF4-FFF2-40B4-BE49-F238E27FC236}">
                <a16:creationId xmlns:a16="http://schemas.microsoft.com/office/drawing/2014/main" id="{4BEDB50D-D4CB-884F-AA2B-A417F109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0"/>
            <a:ext cx="20574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Pengujian </a:t>
            </a:r>
          </a:p>
          <a:p>
            <a:r>
              <a:rPr lang="en-US" altLang="en-US" sz="2400"/>
              <a:t>detil trasaksi</a:t>
            </a:r>
          </a:p>
          <a:p>
            <a:r>
              <a:rPr lang="en-US" altLang="en-US" sz="2400"/>
              <a:t>secara </a:t>
            </a:r>
          </a:p>
          <a:p>
            <a:r>
              <a:rPr lang="en-US" altLang="en-US" sz="2400"/>
              <a:t>sampling: </a:t>
            </a:r>
          </a:p>
          <a:p>
            <a:r>
              <a:rPr lang="en-US" altLang="en-US" sz="2400"/>
              <a:t>vouching &amp;</a:t>
            </a:r>
          </a:p>
          <a:p>
            <a:r>
              <a:rPr lang="en-US" altLang="en-US" sz="2400"/>
              <a:t>tracing</a:t>
            </a:r>
          </a:p>
        </p:txBody>
      </p:sp>
      <p:sp>
        <p:nvSpPr>
          <p:cNvPr id="66576" name="Line 16">
            <a:extLst>
              <a:ext uri="{FF2B5EF4-FFF2-40B4-BE49-F238E27FC236}">
                <a16:creationId xmlns:a16="http://schemas.microsoft.com/office/drawing/2014/main" id="{9348C990-EAA9-404D-A277-42AE34B73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429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7" name="Rectangle 17">
            <a:extLst>
              <a:ext uri="{FF2B5EF4-FFF2-40B4-BE49-F238E27FC236}">
                <a16:creationId xmlns:a16="http://schemas.microsoft.com/office/drawing/2014/main" id="{450870B2-32A1-0845-AC6B-5BDA84F26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0"/>
            <a:ext cx="20574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Penjualan </a:t>
            </a:r>
          </a:p>
          <a:p>
            <a:r>
              <a:rPr lang="en-US" altLang="en-US" sz="2400"/>
              <a:t>Kredit:</a:t>
            </a:r>
          </a:p>
          <a:p>
            <a:r>
              <a:rPr lang="en-US" altLang="en-US" sz="2400"/>
              <a:t>Voching ke</a:t>
            </a:r>
          </a:p>
          <a:p>
            <a:r>
              <a:rPr lang="en-US" altLang="en-US" sz="2400"/>
              <a:t>Jurnal dan </a:t>
            </a:r>
          </a:p>
          <a:p>
            <a:r>
              <a:rPr lang="en-US" altLang="en-US" sz="2400"/>
              <a:t>Faktur </a:t>
            </a:r>
          </a:p>
          <a:p>
            <a:r>
              <a:rPr lang="en-US" altLang="en-US" sz="2400"/>
              <a:t>Penjualan</a:t>
            </a:r>
          </a:p>
        </p:txBody>
      </p:sp>
      <p:sp>
        <p:nvSpPr>
          <p:cNvPr id="66578" name="Line 18">
            <a:extLst>
              <a:ext uri="{FF2B5EF4-FFF2-40B4-BE49-F238E27FC236}">
                <a16:creationId xmlns:a16="http://schemas.microsoft.com/office/drawing/2014/main" id="{27E1A541-7993-7042-9F12-D248A1AF9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429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9" name="Rectangle 19">
            <a:extLst>
              <a:ext uri="{FF2B5EF4-FFF2-40B4-BE49-F238E27FC236}">
                <a16:creationId xmlns:a16="http://schemas.microsoft.com/office/drawing/2014/main" id="{AA0F0673-393D-9F4F-BCC1-1080CAE41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905000"/>
            <a:ext cx="2438400" cy="342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300"/>
              <a:t>Pelunasan dan </a:t>
            </a:r>
          </a:p>
          <a:p>
            <a:r>
              <a:rPr lang="en-US" altLang="en-US" sz="2300"/>
              <a:t>Adjustment:</a:t>
            </a:r>
          </a:p>
          <a:p>
            <a:r>
              <a:rPr lang="en-US" altLang="en-US" sz="2300"/>
              <a:t>Voching ke </a:t>
            </a:r>
          </a:p>
          <a:p>
            <a:r>
              <a:rPr lang="en-US" altLang="en-US" sz="2300"/>
              <a:t>Jurnal, </a:t>
            </a:r>
          </a:p>
          <a:p>
            <a:r>
              <a:rPr lang="en-US" altLang="en-US" sz="2300"/>
              <a:t>Bukti Pelunas-</a:t>
            </a:r>
          </a:p>
          <a:p>
            <a:r>
              <a:rPr lang="en-US" altLang="en-US" sz="2300"/>
              <a:t>an, dan otorisa-</a:t>
            </a:r>
          </a:p>
          <a:p>
            <a:r>
              <a:rPr lang="en-US" altLang="en-US" sz="2300"/>
              <a:t>si retur penj.</a:t>
            </a:r>
          </a:p>
          <a:p>
            <a:r>
              <a:rPr lang="en-US" altLang="en-US" sz="2300"/>
              <a:t>serta pengha-</a:t>
            </a:r>
          </a:p>
          <a:p>
            <a:r>
              <a:rPr lang="en-US" altLang="en-US" sz="2300"/>
              <a:t>pusan piutang</a:t>
            </a:r>
          </a:p>
        </p:txBody>
      </p:sp>
      <p:sp>
        <p:nvSpPr>
          <p:cNvPr id="66580" name="Line 20">
            <a:extLst>
              <a:ext uri="{FF2B5EF4-FFF2-40B4-BE49-F238E27FC236}">
                <a16:creationId xmlns:a16="http://schemas.microsoft.com/office/drawing/2014/main" id="{EB684D51-6AAE-F94B-986C-FFE040885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048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67796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 descr="Pink tissue paper">
            <a:extLst>
              <a:ext uri="{FF2B5EF4-FFF2-40B4-BE49-F238E27FC236}">
                <a16:creationId xmlns:a16="http://schemas.microsoft.com/office/drawing/2014/main" id="{B5A77925-7FE5-2E4F-916B-3A83E6C32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Pengujian Detil Transaksi</a:t>
            </a:r>
          </a:p>
        </p:txBody>
      </p:sp>
      <p:sp>
        <p:nvSpPr>
          <p:cNvPr id="67587" name="Rectangle 3" descr="Pink tissue paper">
            <a:extLst>
              <a:ext uri="{FF2B5EF4-FFF2-40B4-BE49-F238E27FC236}">
                <a16:creationId xmlns:a16="http://schemas.microsoft.com/office/drawing/2014/main" id="{3150D19B-B453-B041-B0D5-D04968615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/>
            <a:r>
              <a:rPr lang="en-US" altLang="en-US" sz="3000" b="1"/>
              <a:t>Lakukan pengujian pisah batas penjualan dan retur penjualan</a:t>
            </a:r>
          </a:p>
          <a:p>
            <a:pPr marL="990600" lvl="1" indent="-533400"/>
            <a:r>
              <a:rPr lang="en-US" altLang="en-US" sz="2600" b="1"/>
              <a:t>Pilih sampel pembukuan transaksi penjualan beberapa hari sebelum dan sesudah tanggal neraca, periksa dokumen pendukung seperti faktur penjualan dan dokumen pengiriman untuk menentukan ketepatan periode pencatatan.</a:t>
            </a:r>
          </a:p>
          <a:p>
            <a:pPr marL="990600" lvl="1" indent="-533400"/>
            <a:r>
              <a:rPr lang="en-US" altLang="en-US" sz="2600" b="1"/>
              <a:t>Periksa memo kredit setelah akhir tahun, periksa dokumen pendukung, seperti tanggal laporan penerimaan, dan periksa ketepatan pencatatan retur penjualan.</a:t>
            </a:r>
          </a:p>
        </p:txBody>
      </p:sp>
    </p:spTree>
    <p:extLst>
      <p:ext uri="{BB962C8B-B14F-4D97-AF65-F5344CB8AC3E}">
        <p14:creationId xmlns:p14="http://schemas.microsoft.com/office/powerpoint/2010/main" val="276019672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 descr="Pink tissue paper">
            <a:extLst>
              <a:ext uri="{FF2B5EF4-FFF2-40B4-BE49-F238E27FC236}">
                <a16:creationId xmlns:a16="http://schemas.microsoft.com/office/drawing/2014/main" id="{E1349DA0-AC5C-0846-B132-0B2F20E94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Pengujian Detil Transaksi</a:t>
            </a:r>
          </a:p>
        </p:txBody>
      </p:sp>
      <p:sp>
        <p:nvSpPr>
          <p:cNvPr id="69635" name="Rectangle 3" descr="Pink tissue paper">
            <a:extLst>
              <a:ext uri="{FF2B5EF4-FFF2-40B4-BE49-F238E27FC236}">
                <a16:creationId xmlns:a16="http://schemas.microsoft.com/office/drawing/2014/main" id="{C4631820-EB2B-754A-9913-6155B604A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sz="3000" b="1"/>
              <a:t>Lakukan pengujian pisah batas penerimaan kas.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b="1"/>
              <a:t>Lakukan observasi bahwa transaksi penerimaan kas yang terjadi pada akhir tahun pembukuan, termasuk cash on hand dan deposit in transit telah dicatat dan dilaporkan pada tahun terjadinya transaksi.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600" b="1"/>
              <a:t>Lakukan review terhadap dokumen pendukung seperti: ringkasan mutasi kas, copy setoran bank, dan laporan bank yang memuat transaksi lintas periode untuk menguji ketepatan pisah batas pembukuan dan pelaporan transaksi.</a:t>
            </a:r>
          </a:p>
        </p:txBody>
      </p:sp>
    </p:spTree>
    <p:extLst>
      <p:ext uri="{BB962C8B-B14F-4D97-AF65-F5344CB8AC3E}">
        <p14:creationId xmlns:p14="http://schemas.microsoft.com/office/powerpoint/2010/main" val="1610085888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 descr="Pink tissue paper">
            <a:extLst>
              <a:ext uri="{FF2B5EF4-FFF2-40B4-BE49-F238E27FC236}">
                <a16:creationId xmlns:a16="http://schemas.microsoft.com/office/drawing/2014/main" id="{4A416585-637A-FC4D-84CC-2317B33E1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Pengujian Detil Transaksi</a:t>
            </a:r>
          </a:p>
        </p:txBody>
      </p:sp>
      <p:sp>
        <p:nvSpPr>
          <p:cNvPr id="68613" name="Text Box 5">
            <a:extLst>
              <a:ext uri="{FF2B5EF4-FFF2-40B4-BE49-F238E27FC236}">
                <a16:creationId xmlns:a16="http://schemas.microsoft.com/office/drawing/2014/main" id="{F15D63E4-7F02-0D47-A892-6B2C208FE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131888"/>
            <a:ext cx="69326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Ilustrasi pengujian cut-off (pisah batas) </a:t>
            </a:r>
          </a:p>
          <a:p>
            <a:r>
              <a:rPr lang="en-US" altLang="en-US" sz="2800"/>
              <a:t>pencatatan transaksi:</a:t>
            </a:r>
          </a:p>
        </p:txBody>
      </p:sp>
      <p:sp>
        <p:nvSpPr>
          <p:cNvPr id="68614" name="Line 6">
            <a:extLst>
              <a:ext uri="{FF2B5EF4-FFF2-40B4-BE49-F238E27FC236}">
                <a16:creationId xmlns:a16="http://schemas.microsoft.com/office/drawing/2014/main" id="{247AE783-C7AF-5F47-8215-62AA6FAAC1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630488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5" name="Line 7">
            <a:extLst>
              <a:ext uri="{FF2B5EF4-FFF2-40B4-BE49-F238E27FC236}">
                <a16:creationId xmlns:a16="http://schemas.microsoft.com/office/drawing/2014/main" id="{7BAC872D-8B47-5144-B76C-D2129A05F5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401888"/>
            <a:ext cx="0" cy="3236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6" name="Text Box 8">
            <a:extLst>
              <a:ext uri="{FF2B5EF4-FFF2-40B4-BE49-F238E27FC236}">
                <a16:creationId xmlns:a16="http://schemas.microsoft.com/office/drawing/2014/main" id="{742425A6-A974-CA4D-8301-7CB9BF4F0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400" y="1933575"/>
            <a:ext cx="1609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31/12/X1</a:t>
            </a:r>
          </a:p>
        </p:txBody>
      </p:sp>
      <p:sp>
        <p:nvSpPr>
          <p:cNvPr id="68617" name="Text Box 9">
            <a:extLst>
              <a:ext uri="{FF2B5EF4-FFF2-40B4-BE49-F238E27FC236}">
                <a16:creationId xmlns:a16="http://schemas.microsoft.com/office/drawing/2014/main" id="{52B0EA10-B78F-3D4C-9FFB-28F782651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2170113"/>
            <a:ext cx="121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Tahun X1</a:t>
            </a:r>
          </a:p>
        </p:txBody>
      </p:sp>
      <p:sp>
        <p:nvSpPr>
          <p:cNvPr id="68618" name="Text Box 10">
            <a:extLst>
              <a:ext uri="{FF2B5EF4-FFF2-40B4-BE49-F238E27FC236}">
                <a16:creationId xmlns:a16="http://schemas.microsoft.com/office/drawing/2014/main" id="{D98695B7-47B1-1A4B-806E-85C6B5440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2159000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Tahun X2</a:t>
            </a:r>
          </a:p>
        </p:txBody>
      </p:sp>
      <p:sp>
        <p:nvSpPr>
          <p:cNvPr id="68619" name="Text Box 11">
            <a:extLst>
              <a:ext uri="{FF2B5EF4-FFF2-40B4-BE49-F238E27FC236}">
                <a16:creationId xmlns:a16="http://schemas.microsoft.com/office/drawing/2014/main" id="{24DF2092-DFA7-7440-A32A-4CBEB06B0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19400"/>
            <a:ext cx="4648200" cy="27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Transaksi untuk tahun X1 harus dicatat dan masuk dalam laporan keuangan tahun X1. Perhatikan syarat penjualan seperti FOB Shipping Point dan FOB Destination.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Retur penjualan atas penjualan tahun X1 harus dilaporkan pada tahun X1, meskipun retur penjualan kemungkinan baru dilakukan pada tahun X2 </a:t>
            </a:r>
          </a:p>
        </p:txBody>
      </p:sp>
      <p:sp>
        <p:nvSpPr>
          <p:cNvPr id="68620" name="Text Box 12">
            <a:extLst>
              <a:ext uri="{FF2B5EF4-FFF2-40B4-BE49-F238E27FC236}">
                <a16:creationId xmlns:a16="http://schemas.microsoft.com/office/drawing/2014/main" id="{6AB5F428-7B05-9D4E-8539-7E962736B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895600"/>
            <a:ext cx="30480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Periksa kemungkinan adanya transaksi yang harus dicatat pada tahun X1 tetapi baru dicatat pada tahun X2.</a:t>
            </a:r>
          </a:p>
        </p:txBody>
      </p:sp>
      <p:sp>
        <p:nvSpPr>
          <p:cNvPr id="68621" name="Text Box 13">
            <a:extLst>
              <a:ext uri="{FF2B5EF4-FFF2-40B4-BE49-F238E27FC236}">
                <a16:creationId xmlns:a16="http://schemas.microsoft.com/office/drawing/2014/main" id="{872E38B9-8679-914E-82B9-0514D528E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538" y="5572125"/>
            <a:ext cx="1228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Tanggal </a:t>
            </a:r>
          </a:p>
          <a:p>
            <a:pPr algn="ctr"/>
            <a:r>
              <a:rPr lang="en-US" altLang="en-US" sz="2000"/>
              <a:t>Neraca</a:t>
            </a:r>
          </a:p>
        </p:txBody>
      </p:sp>
    </p:spTree>
    <p:extLst>
      <p:ext uri="{BB962C8B-B14F-4D97-AF65-F5344CB8AC3E}">
        <p14:creationId xmlns:p14="http://schemas.microsoft.com/office/powerpoint/2010/main" val="201365921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7" name="Rectangle 15">
            <a:extLst>
              <a:ext uri="{FF2B5EF4-FFF2-40B4-BE49-F238E27FC236}">
                <a16:creationId xmlns:a16="http://schemas.microsoft.com/office/drawing/2014/main" id="{887A80E1-91D8-0F49-A186-7428B8B63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7848600" cy="42672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4" name="Rectangle 2" descr="Pink tissue paper">
            <a:extLst>
              <a:ext uri="{FF2B5EF4-FFF2-40B4-BE49-F238E27FC236}">
                <a16:creationId xmlns:a16="http://schemas.microsoft.com/office/drawing/2014/main" id="{CA6788DA-0B62-0046-9C93-3DB065EFD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274638"/>
            <a:ext cx="7427168" cy="563562"/>
          </a:xfrm>
          <a:noFill/>
        </p:spPr>
        <p:txBody>
          <a:bodyPr/>
          <a:lstStyle/>
          <a:p>
            <a:r>
              <a:rPr lang="en-US" altLang="en-US" sz="2800" b="1"/>
              <a:t>ILUSTRASI ARAH PENGUJIAN</a:t>
            </a:r>
          </a:p>
        </p:txBody>
      </p:sp>
      <p:sp>
        <p:nvSpPr>
          <p:cNvPr id="79876" name="Rectangle 4">
            <a:extLst>
              <a:ext uri="{FF2B5EF4-FFF2-40B4-BE49-F238E27FC236}">
                <a16:creationId xmlns:a16="http://schemas.microsoft.com/office/drawing/2014/main" id="{32CCB0B1-C10C-904D-933A-997C2A918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187700"/>
            <a:ext cx="1981200" cy="76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BUKTI</a:t>
            </a:r>
          </a:p>
          <a:p>
            <a:pPr algn="ctr"/>
            <a:r>
              <a:rPr lang="en-US" altLang="en-US"/>
              <a:t>TRANSAKSI</a:t>
            </a:r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443EFA62-B1BF-5A41-ABC1-CA325314C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175000"/>
            <a:ext cx="1435100" cy="76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JURNAL</a:t>
            </a:r>
          </a:p>
        </p:txBody>
      </p:sp>
      <p:sp>
        <p:nvSpPr>
          <p:cNvPr id="79878" name="Rectangle 6">
            <a:extLst>
              <a:ext uri="{FF2B5EF4-FFF2-40B4-BE49-F238E27FC236}">
                <a16:creationId xmlns:a16="http://schemas.microsoft.com/office/drawing/2014/main" id="{E17D5795-FFD5-1042-81CF-7C326A979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700" y="3200400"/>
            <a:ext cx="1981200" cy="76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BUKU BESAR/</a:t>
            </a:r>
          </a:p>
          <a:p>
            <a:pPr algn="ctr"/>
            <a:r>
              <a:rPr lang="en-US" altLang="en-US"/>
              <a:t>BK. PEMBANTU</a:t>
            </a:r>
          </a:p>
        </p:txBody>
      </p:sp>
      <p:sp>
        <p:nvSpPr>
          <p:cNvPr id="79879" name="Line 7">
            <a:extLst>
              <a:ext uri="{FF2B5EF4-FFF2-40B4-BE49-F238E27FC236}">
                <a16:creationId xmlns:a16="http://schemas.microsoft.com/office/drawing/2014/main" id="{5483740B-4C8F-154B-84C8-D23394FF9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581400"/>
            <a:ext cx="78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1" name="AutoShape 9">
            <a:extLst>
              <a:ext uri="{FF2B5EF4-FFF2-40B4-BE49-F238E27FC236}">
                <a16:creationId xmlns:a16="http://schemas.microsoft.com/office/drawing/2014/main" id="{959E2D55-3A28-E146-B4CD-879D74FE9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828800"/>
            <a:ext cx="5486400" cy="914400"/>
          </a:xfrm>
          <a:prstGeom prst="leftArrow">
            <a:avLst>
              <a:gd name="adj1" fmla="val 50000"/>
              <a:gd name="adj2" fmla="val 1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VOUCHING (EKSISTENSI/TERJADINYA)</a:t>
            </a:r>
          </a:p>
        </p:txBody>
      </p:sp>
      <p:sp>
        <p:nvSpPr>
          <p:cNvPr id="79883" name="AutoShape 11">
            <a:extLst>
              <a:ext uri="{FF2B5EF4-FFF2-40B4-BE49-F238E27FC236}">
                <a16:creationId xmlns:a16="http://schemas.microsoft.com/office/drawing/2014/main" id="{F5EDBFC6-5DAD-8D4B-9E3B-9826625FE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95800"/>
            <a:ext cx="5334000" cy="990600"/>
          </a:xfrm>
          <a:prstGeom prst="rightArrow">
            <a:avLst>
              <a:gd name="adj1" fmla="val 50000"/>
              <a:gd name="adj2" fmla="val 134615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TRACING (KELENGKAPAN)</a:t>
            </a:r>
          </a:p>
        </p:txBody>
      </p:sp>
      <p:sp>
        <p:nvSpPr>
          <p:cNvPr id="79884" name="Text Box 12">
            <a:extLst>
              <a:ext uri="{FF2B5EF4-FFF2-40B4-BE49-F238E27FC236}">
                <a16:creationId xmlns:a16="http://schemas.microsoft.com/office/drawing/2014/main" id="{BA85ECE9-3300-584C-994A-805ECB625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28888"/>
            <a:ext cx="1860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Arah Pengujian</a:t>
            </a:r>
          </a:p>
        </p:txBody>
      </p:sp>
      <p:sp>
        <p:nvSpPr>
          <p:cNvPr id="79885" name="Text Box 13">
            <a:extLst>
              <a:ext uri="{FF2B5EF4-FFF2-40B4-BE49-F238E27FC236}">
                <a16:creationId xmlns:a16="http://schemas.microsoft.com/office/drawing/2014/main" id="{E1AE67FC-AD3D-484F-BDC4-8F17B6513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650" y="4343400"/>
            <a:ext cx="186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Arah Pengujian</a:t>
            </a:r>
          </a:p>
        </p:txBody>
      </p:sp>
      <p:sp>
        <p:nvSpPr>
          <p:cNvPr id="79886" name="Line 14">
            <a:extLst>
              <a:ext uri="{FF2B5EF4-FFF2-40B4-BE49-F238E27FC236}">
                <a16:creationId xmlns:a16="http://schemas.microsoft.com/office/drawing/2014/main" id="{760BA8C3-BDA7-0749-9498-AFD98FADF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581400"/>
            <a:ext cx="78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5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6CD6-B3AE-7049-9A05-6BC1CD3E9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3640B-68AB-A64D-819E-E453E0F89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052736"/>
            <a:ext cx="8305800" cy="532859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Audit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r>
              <a:rPr lang="en-US" sz="2000" dirty="0"/>
              <a:t>: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dan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subtantif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saldo</a:t>
            </a:r>
            <a:r>
              <a:rPr lang="en-US" sz="2000" dirty="0"/>
              <a:t> </a:t>
            </a:r>
            <a:r>
              <a:rPr lang="en-US" sz="2000" dirty="0" err="1"/>
              <a:t>piutang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Sub </a:t>
            </a:r>
            <a:r>
              <a:rPr lang="en-US" sz="2000" dirty="0" err="1"/>
              <a:t>Pokok</a:t>
            </a:r>
            <a:r>
              <a:rPr lang="en-US" sz="2000" dirty="0"/>
              <a:t> </a:t>
            </a:r>
            <a:r>
              <a:rPr lang="en-US" sz="2000" dirty="0" err="1"/>
              <a:t>Bahasan</a:t>
            </a:r>
            <a:r>
              <a:rPr lang="en-US" sz="2000" dirty="0"/>
              <a:t>:</a:t>
            </a:r>
          </a:p>
          <a:p>
            <a:pPr>
              <a:spcBef>
                <a:spcPts val="0"/>
              </a:spcBef>
            </a:pPr>
            <a:r>
              <a:rPr lang="en-US" sz="2000" dirty="0" err="1"/>
              <a:t>Deskripsi</a:t>
            </a:r>
            <a:r>
              <a:rPr lang="en-US" sz="2000" dirty="0"/>
              <a:t>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Tujuan</a:t>
            </a:r>
            <a:r>
              <a:rPr lang="en-US" sz="2000" dirty="0"/>
              <a:t> Audit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Perancangan</a:t>
            </a:r>
            <a:r>
              <a:rPr lang="en-US" sz="2000" dirty="0"/>
              <a:t> program audit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Perancangan</a:t>
            </a:r>
            <a:r>
              <a:rPr lang="en-US" sz="2000" dirty="0"/>
              <a:t> program audit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penjualan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Perancangan</a:t>
            </a:r>
            <a:r>
              <a:rPr lang="en-US" sz="2000" dirty="0"/>
              <a:t> program audit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penjualan</a:t>
            </a:r>
            <a:r>
              <a:rPr lang="en-US" sz="2000" dirty="0"/>
              <a:t> </a:t>
            </a:r>
            <a:r>
              <a:rPr lang="en-US" sz="2000" dirty="0" err="1"/>
              <a:t>tunai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Perancangan</a:t>
            </a:r>
            <a:r>
              <a:rPr lang="en-US" sz="2000" dirty="0"/>
              <a:t> program audit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retur</a:t>
            </a:r>
            <a:r>
              <a:rPr lang="en-US" sz="2000" dirty="0"/>
              <a:t> </a:t>
            </a:r>
            <a:r>
              <a:rPr lang="en-US" sz="2000" dirty="0" err="1"/>
              <a:t>penjualan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Perancangan</a:t>
            </a:r>
            <a:r>
              <a:rPr lang="en-US" sz="2000" dirty="0"/>
              <a:t> program audit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pencadangan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piutang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Perancangan</a:t>
            </a:r>
            <a:r>
              <a:rPr lang="en-US" sz="2000" dirty="0"/>
              <a:t> program audit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penghapusan</a:t>
            </a:r>
            <a:r>
              <a:rPr lang="en-US" sz="2000" dirty="0"/>
              <a:t> </a:t>
            </a:r>
            <a:r>
              <a:rPr lang="en-US" sz="2000" dirty="0" err="1"/>
              <a:t>piutang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13601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 descr="Pink tissue paper">
            <a:extLst>
              <a:ext uri="{FF2B5EF4-FFF2-40B4-BE49-F238E27FC236}">
                <a16:creationId xmlns:a16="http://schemas.microsoft.com/office/drawing/2014/main" id="{8FD020A7-76D5-9F46-967A-13B3D7CB4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Pengujian Detil Saldo Rekening</a:t>
            </a:r>
          </a:p>
        </p:txBody>
      </p:sp>
      <p:sp>
        <p:nvSpPr>
          <p:cNvPr id="70659" name="Rectangle 3" descr="Pink tissue paper">
            <a:extLst>
              <a:ext uri="{FF2B5EF4-FFF2-40B4-BE49-F238E27FC236}">
                <a16:creationId xmlns:a16="http://schemas.microsoft.com/office/drawing/2014/main" id="{B42BAC66-03E9-E349-8B24-1810073D6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3000" b="1"/>
              <a:t>Lakukan konfirmasi piutang – prosedur ini tidak boleh ditinggalkan.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b="1"/>
              <a:t>Tentukan bentuk konfirmasi (positif atau negatif), timing, dan luas (extent) sampel piutang yang dikonfirmasi.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b="1"/>
              <a:t>Pilih sampel dan periksa hasil konfirmasi atas sampel piutang, investigasi penyimpangan yang terjadi.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600" b="1"/>
              <a:t>Jika konfirmasi positif tidak mendapatkan jawaban, lakukan prosedur alternatif sebagai berikut: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altLang="en-US" b="1"/>
              <a:t>Vouching penerimaan kas setelah tanggal neraca.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altLang="en-US" b="1"/>
              <a:t>Vouching ke dokumen-dokumen pendukungnya.</a:t>
            </a:r>
            <a:r>
              <a:rPr lang="en-US" altLang="en-US" sz="21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6798893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 descr="Pink tissue paper">
            <a:extLst>
              <a:ext uri="{FF2B5EF4-FFF2-40B4-BE49-F238E27FC236}">
                <a16:creationId xmlns:a16="http://schemas.microsoft.com/office/drawing/2014/main" id="{C1B2C891-7DFA-8D4D-9238-5DA7BC083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15962"/>
          </a:xfrm>
          <a:noFill/>
        </p:spPr>
        <p:txBody>
          <a:bodyPr/>
          <a:lstStyle/>
          <a:p>
            <a:r>
              <a:rPr lang="en-US" altLang="en-US" sz="3600" b="1"/>
              <a:t>Pengujian Detil Saldo Rekening</a:t>
            </a:r>
          </a:p>
        </p:txBody>
      </p:sp>
      <p:sp>
        <p:nvSpPr>
          <p:cNvPr id="71683" name="Rectangle 3" descr="Pink tissue paper">
            <a:extLst>
              <a:ext uri="{FF2B5EF4-FFF2-40B4-BE49-F238E27FC236}">
                <a16:creationId xmlns:a16="http://schemas.microsoft.com/office/drawing/2014/main" id="{D8C64D47-15CC-2343-A016-747511239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sz="3400" b="1"/>
              <a:t>Pengujian kecukupan cadangan kerugian piutang.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900" b="1"/>
              <a:t>Periksa daftar umur piutang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900" b="1"/>
              <a:t>Periksa persentase kerugian piutang untuk setiap kategori umur piutang.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900" b="1"/>
              <a:t>Bandingkan persentase kerugian piutang dengan persentase tahun sebelumnya.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900" b="1"/>
              <a:t>Periksa ketepatan penentukan kerugian piutang dan cadangan kerugian piutang.</a:t>
            </a:r>
          </a:p>
        </p:txBody>
      </p:sp>
    </p:spTree>
    <p:extLst>
      <p:ext uri="{BB962C8B-B14F-4D97-AF65-F5344CB8AC3E}">
        <p14:creationId xmlns:p14="http://schemas.microsoft.com/office/powerpoint/2010/main" val="1397801620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 descr="Pink tissue paper">
            <a:extLst>
              <a:ext uri="{FF2B5EF4-FFF2-40B4-BE49-F238E27FC236}">
                <a16:creationId xmlns:a16="http://schemas.microsoft.com/office/drawing/2014/main" id="{8197215C-D6BF-7D4C-B07B-035738D51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427168" cy="7921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100" b="1"/>
              <a:t>Review Presentasi dan Pengungkapan</a:t>
            </a:r>
          </a:p>
        </p:txBody>
      </p:sp>
      <p:sp>
        <p:nvSpPr>
          <p:cNvPr id="72707" name="Rectangle 3" descr="Pink tissue paper">
            <a:extLst>
              <a:ext uri="{FF2B5EF4-FFF2-40B4-BE49-F238E27FC236}">
                <a16:creationId xmlns:a16="http://schemas.microsoft.com/office/drawing/2014/main" id="{8EB84B39-7341-3240-886D-C722D39AC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2900" b="1"/>
              <a:t>Memeriksa ketepatan klasifikasi piutang dalam neraca.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900" b="1"/>
              <a:t>Memeriksa kemungkinan adanya piutang bersaldo kredit, misalnya uang muka penjualan, yang harus dicantumkan sebagai utang.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900" b="1"/>
              <a:t>Memeriksa ketepatan pelaporan cadangan kerugian piutang.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900" b="1"/>
              <a:t>Memeriksa kecukupan pengungkapan piutang, misalnya pengungkapan atas penjaminan piutang atau atas penjualan piutang bergaransi.</a:t>
            </a:r>
          </a:p>
        </p:txBody>
      </p:sp>
    </p:spTree>
    <p:extLst>
      <p:ext uri="{BB962C8B-B14F-4D97-AF65-F5344CB8AC3E}">
        <p14:creationId xmlns:p14="http://schemas.microsoft.com/office/powerpoint/2010/main" val="1564519756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 descr="Pink tissue paper">
            <a:extLst>
              <a:ext uri="{FF2B5EF4-FFF2-40B4-BE49-F238E27FC236}">
                <a16:creationId xmlns:a16="http://schemas.microsoft.com/office/drawing/2014/main" id="{D307A1E8-6F9F-8A43-A78E-C622CB711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792162"/>
          </a:xfrm>
          <a:noFill/>
        </p:spPr>
        <p:txBody>
          <a:bodyPr/>
          <a:lstStyle/>
          <a:p>
            <a:r>
              <a:rPr lang="en-US" altLang="en-US" sz="3100" b="1"/>
              <a:t>KONFIRMASI PIUTANG</a:t>
            </a:r>
          </a:p>
        </p:txBody>
      </p:sp>
      <p:sp>
        <p:nvSpPr>
          <p:cNvPr id="73731" name="Rectangle 3" descr="Pink tissue paper">
            <a:extLst>
              <a:ext uri="{FF2B5EF4-FFF2-40B4-BE49-F238E27FC236}">
                <a16:creationId xmlns:a16="http://schemas.microsoft.com/office/drawing/2014/main" id="{3DDE589F-983E-B940-8963-2AEDEC57E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sz="2900" b="1"/>
              <a:t>Konfirmasi piutang adalah pertanyaan secara tertulis kepada debitur tentang kebenaran saldo piutang menurut catatan klien.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900" b="1"/>
              <a:t>Bentuk konfirmasi: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500" b="1"/>
              <a:t>Konfirmasi positif: adalah konfirmasi yang membutuhkan jawaban dari debitur, basik saldo yang ditanyakan sesuai atau tidak sesuai.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500" b="1"/>
              <a:t>Konfirmasi negatif: adalah konfirmasi yang hanya perlu dijawab jika saldo piutang yang ditanyakan tidak sesuai dengan saldo menurut debitur</a:t>
            </a:r>
          </a:p>
        </p:txBody>
      </p:sp>
    </p:spTree>
    <p:extLst>
      <p:ext uri="{BB962C8B-B14F-4D97-AF65-F5344CB8AC3E}">
        <p14:creationId xmlns:p14="http://schemas.microsoft.com/office/powerpoint/2010/main" val="132613606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 descr="Pink tissue paper">
            <a:extLst>
              <a:ext uri="{FF2B5EF4-FFF2-40B4-BE49-F238E27FC236}">
                <a16:creationId xmlns:a16="http://schemas.microsoft.com/office/drawing/2014/main" id="{7E5D64A1-1471-1740-A424-E53E5EA9D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427168" cy="792162"/>
          </a:xfrm>
          <a:noFill/>
        </p:spPr>
        <p:txBody>
          <a:bodyPr/>
          <a:lstStyle/>
          <a:p>
            <a:r>
              <a:rPr lang="en-US" altLang="en-US" sz="3100" b="1"/>
              <a:t>CONTOH KONFIRMASI POSITIF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id="{E08DB350-2EA4-5A4C-A1F8-3F358257D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0728"/>
            <a:ext cx="8305800" cy="4960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500" dirty="0"/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/>
              <a:t>PT PERMATA HIJAU</a:t>
            </a:r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Jln</a:t>
            </a:r>
            <a:r>
              <a:rPr lang="en-US" altLang="en-US" dirty="0"/>
              <a:t>. </a:t>
            </a:r>
            <a:r>
              <a:rPr lang="en-US" altLang="en-US" dirty="0" err="1"/>
              <a:t>Pemuda</a:t>
            </a:r>
            <a:r>
              <a:rPr lang="en-US" altLang="en-US" dirty="0"/>
              <a:t> No. 29</a:t>
            </a:r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Jepara</a:t>
            </a:r>
            <a:endParaRPr lang="en-US" altLang="en-US" dirty="0"/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endParaRPr lang="en-US" altLang="en-US" sz="800" dirty="0"/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/>
              <a:t>KONFIRMASI PIUTANG</a:t>
            </a:r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endParaRPr lang="en-US" altLang="en-US" sz="700" dirty="0"/>
          </a:p>
          <a:p>
            <a:pPr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yth</a:t>
            </a:r>
            <a:r>
              <a:rPr lang="en-US" altLang="en-US" dirty="0"/>
              <a:t>.</a:t>
            </a:r>
          </a:p>
          <a:p>
            <a:pPr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Direktur</a:t>
            </a:r>
            <a:r>
              <a:rPr lang="en-US" altLang="en-US" dirty="0"/>
              <a:t> </a:t>
            </a:r>
            <a:r>
              <a:rPr lang="en-US" altLang="en-US" dirty="0" err="1"/>
              <a:t>Keuangan</a:t>
            </a:r>
            <a:r>
              <a:rPr lang="en-US" altLang="en-US" dirty="0"/>
              <a:t> PT ANTARIKSI</a:t>
            </a:r>
          </a:p>
          <a:p>
            <a:pPr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Jln</a:t>
            </a:r>
            <a:r>
              <a:rPr lang="en-US" altLang="en-US" dirty="0"/>
              <a:t>. </a:t>
            </a:r>
            <a:r>
              <a:rPr lang="en-US" altLang="en-US" dirty="0" err="1"/>
              <a:t>Kutilang</a:t>
            </a:r>
            <a:r>
              <a:rPr lang="en-US" altLang="en-US" dirty="0"/>
              <a:t> No. 33, </a:t>
            </a:r>
            <a:r>
              <a:rPr lang="en-US" altLang="en-US" dirty="0" err="1"/>
              <a:t>Mlonggo</a:t>
            </a:r>
            <a:r>
              <a:rPr lang="en-US" altLang="en-US" dirty="0"/>
              <a:t>.</a:t>
            </a:r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dirty="0"/>
          </a:p>
          <a:p>
            <a:pPr>
              <a:spcBef>
                <a:spcPct val="40000"/>
              </a:spcBef>
            </a:pPr>
            <a:r>
              <a:rPr lang="en-US" altLang="en-US" dirty="0" err="1"/>
              <a:t>Konfirmasi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kami </a:t>
            </a:r>
            <a:r>
              <a:rPr lang="en-US" altLang="en-US" dirty="0" err="1"/>
              <a:t>kirim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kepentingan</a:t>
            </a:r>
            <a:r>
              <a:rPr lang="en-US" altLang="en-US" dirty="0"/>
              <a:t> auditor </a:t>
            </a:r>
            <a:r>
              <a:rPr lang="en-US" altLang="en-US" dirty="0" err="1"/>
              <a:t>independen</a:t>
            </a:r>
            <a:r>
              <a:rPr lang="en-US" altLang="en-US" dirty="0"/>
              <a:t> kami, </a:t>
            </a:r>
            <a:r>
              <a:rPr lang="en-US" altLang="en-US" dirty="0" err="1"/>
              <a:t>bukan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menagih</a:t>
            </a:r>
            <a:r>
              <a:rPr lang="en-US" altLang="en-US" dirty="0"/>
              <a:t> </a:t>
            </a:r>
            <a:r>
              <a:rPr lang="en-US" altLang="en-US" dirty="0" err="1"/>
              <a:t>piutang</a:t>
            </a:r>
            <a:r>
              <a:rPr lang="en-US" altLang="en-US" dirty="0"/>
              <a:t> kami. </a:t>
            </a:r>
            <a:r>
              <a:rPr lang="en-US" altLang="en-US" dirty="0" err="1"/>
              <a:t>Menurut</a:t>
            </a:r>
            <a:r>
              <a:rPr lang="en-US" altLang="en-US" dirty="0"/>
              <a:t> </a:t>
            </a:r>
            <a:r>
              <a:rPr lang="en-US" altLang="en-US" dirty="0" err="1"/>
              <a:t>catatan</a:t>
            </a:r>
            <a:r>
              <a:rPr lang="en-US" altLang="en-US" dirty="0"/>
              <a:t> kami, </a:t>
            </a:r>
            <a:r>
              <a:rPr lang="en-US" altLang="en-US" dirty="0" err="1"/>
              <a:t>saldo</a:t>
            </a:r>
            <a:r>
              <a:rPr lang="en-US" altLang="en-US" dirty="0"/>
              <a:t> </a:t>
            </a:r>
            <a:r>
              <a:rPr lang="en-US" altLang="en-US" dirty="0" err="1"/>
              <a:t>piutang</a:t>
            </a:r>
            <a:r>
              <a:rPr lang="en-US" altLang="en-US" dirty="0"/>
              <a:t> kami </a:t>
            </a:r>
            <a:r>
              <a:rPr lang="en-US" altLang="en-US" dirty="0" err="1"/>
              <a:t>ke</a:t>
            </a:r>
            <a:r>
              <a:rPr lang="en-US" altLang="en-US" dirty="0"/>
              <a:t> PT </a:t>
            </a:r>
            <a:r>
              <a:rPr lang="en-US" altLang="en-US" dirty="0" err="1"/>
              <a:t>Antariksa</a:t>
            </a:r>
            <a:r>
              <a:rPr lang="en-US" altLang="en-US" dirty="0"/>
              <a:t> per 31 </a:t>
            </a:r>
            <a:r>
              <a:rPr lang="en-US" altLang="en-US" dirty="0" err="1"/>
              <a:t>Desember</a:t>
            </a:r>
            <a:r>
              <a:rPr lang="en-US" altLang="en-US" dirty="0"/>
              <a:t> 2017 </a:t>
            </a:r>
            <a:r>
              <a:rPr lang="en-US" altLang="en-US" dirty="0" err="1"/>
              <a:t>adalah</a:t>
            </a:r>
            <a:r>
              <a:rPr lang="en-US" altLang="en-US" dirty="0"/>
              <a:t>:</a:t>
            </a:r>
          </a:p>
          <a:p>
            <a:pPr algn="ctr">
              <a:spcBef>
                <a:spcPct val="40000"/>
              </a:spcBef>
            </a:pPr>
            <a:r>
              <a:rPr lang="en-US" altLang="en-US" dirty="0"/>
              <a:t>Rp300.000.000,00 (</a:t>
            </a:r>
            <a:r>
              <a:rPr lang="en-US" altLang="en-US" dirty="0" err="1"/>
              <a:t>tiga</a:t>
            </a:r>
            <a:r>
              <a:rPr lang="en-US" altLang="en-US" dirty="0"/>
              <a:t> </a:t>
            </a:r>
            <a:r>
              <a:rPr lang="en-US" altLang="en-US" dirty="0" err="1"/>
              <a:t>ratus</a:t>
            </a:r>
            <a:r>
              <a:rPr lang="en-US" altLang="en-US" dirty="0"/>
              <a:t> </a:t>
            </a:r>
            <a:r>
              <a:rPr lang="en-US" altLang="en-US" dirty="0" err="1"/>
              <a:t>juta</a:t>
            </a:r>
            <a:r>
              <a:rPr lang="en-US" altLang="en-US" dirty="0"/>
              <a:t> rupiah)</a:t>
            </a:r>
          </a:p>
          <a:p>
            <a:pPr>
              <a:spcBef>
                <a:spcPct val="40000"/>
              </a:spcBef>
            </a:pPr>
            <a:r>
              <a:rPr lang="en-US" altLang="en-US" dirty="0" err="1"/>
              <a:t>Mohon</a:t>
            </a:r>
            <a:r>
              <a:rPr lang="en-US" altLang="en-US" dirty="0"/>
              <a:t> </a:t>
            </a:r>
            <a:r>
              <a:rPr lang="en-US" altLang="en-US" dirty="0" err="1"/>
              <a:t>konfirmasi</a:t>
            </a:r>
            <a:r>
              <a:rPr lang="en-US" altLang="en-US" dirty="0"/>
              <a:t> </a:t>
            </a:r>
            <a:r>
              <a:rPr lang="en-US" altLang="en-US" dirty="0" err="1"/>
              <a:t>atas</a:t>
            </a:r>
            <a:r>
              <a:rPr lang="en-US" altLang="en-US" dirty="0"/>
              <a:t> </a:t>
            </a:r>
            <a:r>
              <a:rPr lang="en-US" altLang="en-US" dirty="0" err="1"/>
              <a:t>kebenaran</a:t>
            </a:r>
            <a:r>
              <a:rPr lang="en-US" altLang="en-US" dirty="0"/>
              <a:t> </a:t>
            </a:r>
            <a:r>
              <a:rPr lang="en-US" altLang="en-US" dirty="0" err="1"/>
              <a:t>saldo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. </a:t>
            </a:r>
            <a:r>
              <a:rPr lang="en-US" altLang="en-US" dirty="0" err="1"/>
              <a:t>Jawaban</a:t>
            </a:r>
            <a:r>
              <a:rPr lang="en-US" altLang="en-US" dirty="0"/>
              <a:t> </a:t>
            </a:r>
            <a:r>
              <a:rPr lang="en-US" altLang="en-US" dirty="0" err="1"/>
              <a:t>mohon</a:t>
            </a:r>
            <a:r>
              <a:rPr lang="en-US" altLang="en-US" dirty="0"/>
              <a:t> </a:t>
            </a:r>
            <a:r>
              <a:rPr lang="en-US" altLang="en-US" dirty="0" err="1"/>
              <a:t>dikirim</a:t>
            </a:r>
            <a:r>
              <a:rPr lang="en-US" altLang="en-US" dirty="0"/>
              <a:t> </a:t>
            </a:r>
            <a:r>
              <a:rPr lang="en-US" altLang="en-US" dirty="0" err="1"/>
              <a:t>langsung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alamat</a:t>
            </a:r>
            <a:r>
              <a:rPr lang="en-US" altLang="en-US" dirty="0"/>
              <a:t> auditor </a:t>
            </a:r>
            <a:r>
              <a:rPr lang="en-US" altLang="en-US" dirty="0" err="1"/>
              <a:t>independen</a:t>
            </a:r>
            <a:r>
              <a:rPr lang="en-US" altLang="en-US" dirty="0"/>
              <a:t> kami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amplop</a:t>
            </a:r>
            <a:r>
              <a:rPr lang="en-US" altLang="en-US" dirty="0"/>
              <a:t> </a:t>
            </a:r>
            <a:r>
              <a:rPr lang="en-US" altLang="en-US" dirty="0" err="1"/>
              <a:t>jawaban</a:t>
            </a:r>
            <a:r>
              <a:rPr lang="en-US" altLang="en-US" dirty="0"/>
              <a:t> yang kami </a:t>
            </a:r>
            <a:r>
              <a:rPr lang="en-US" altLang="en-US" dirty="0" err="1"/>
              <a:t>sediakan</a:t>
            </a:r>
            <a:r>
              <a:rPr lang="en-US" altLang="en-US" dirty="0"/>
              <a:t>.</a:t>
            </a:r>
          </a:p>
        </p:txBody>
      </p:sp>
      <p:sp>
        <p:nvSpPr>
          <p:cNvPr id="74758" name="Line 6">
            <a:extLst>
              <a:ext uri="{FF2B5EF4-FFF2-40B4-BE49-F238E27FC236}">
                <a16:creationId xmlns:a16="http://schemas.microsoft.com/office/drawing/2014/main" id="{CAB7481D-6F88-AE4B-9317-4E2844BD0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019052"/>
            <a:ext cx="830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97E45283-87CF-7F4C-8D66-627FC338A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5929065"/>
            <a:ext cx="2686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Ke halaman berikutnya</a:t>
            </a:r>
          </a:p>
        </p:txBody>
      </p:sp>
    </p:spTree>
    <p:extLst>
      <p:ext uri="{BB962C8B-B14F-4D97-AF65-F5344CB8AC3E}">
        <p14:creationId xmlns:p14="http://schemas.microsoft.com/office/powerpoint/2010/main" val="2964944306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 descr="Pink tissue paper">
            <a:extLst>
              <a:ext uri="{FF2B5EF4-FFF2-40B4-BE49-F238E27FC236}">
                <a16:creationId xmlns:a16="http://schemas.microsoft.com/office/drawing/2014/main" id="{B79B46D7-994C-5247-B246-EA4AB8CD5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427168" cy="792162"/>
          </a:xfrm>
          <a:noFill/>
        </p:spPr>
        <p:txBody>
          <a:bodyPr/>
          <a:lstStyle/>
          <a:p>
            <a:r>
              <a:rPr lang="en-US" altLang="en-US" sz="3100" b="1"/>
              <a:t>CONTOH KONFIRMASI POSITIF</a:t>
            </a: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FD1DC3B5-2677-0F4A-AE78-79B1C91AE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244600"/>
            <a:ext cx="8305800" cy="51292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</p:txBody>
      </p:sp>
      <p:sp>
        <p:nvSpPr>
          <p:cNvPr id="75782" name="Text Box 6">
            <a:extLst>
              <a:ext uri="{FF2B5EF4-FFF2-40B4-BE49-F238E27FC236}">
                <a16:creationId xmlns:a16="http://schemas.microsoft.com/office/drawing/2014/main" id="{F342B0D0-122C-6D49-BCFC-9E030AF6F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925" y="1866900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Direktur Keuangan</a:t>
            </a:r>
          </a:p>
        </p:txBody>
      </p:sp>
      <p:sp>
        <p:nvSpPr>
          <p:cNvPr id="75783" name="Line 7">
            <a:extLst>
              <a:ext uri="{FF2B5EF4-FFF2-40B4-BE49-F238E27FC236}">
                <a16:creationId xmlns:a16="http://schemas.microsoft.com/office/drawing/2014/main" id="{22284D01-0CE1-2345-9685-9FCED9CF2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7200" y="19050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Text Box 8">
            <a:extLst>
              <a:ext uri="{FF2B5EF4-FFF2-40B4-BE49-F238E27FC236}">
                <a16:creationId xmlns:a16="http://schemas.microsoft.com/office/drawing/2014/main" id="{C454D97C-90A2-9948-B5DB-B69156C24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2895600"/>
            <a:ext cx="7848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Saldo piutang tersebut di atas benar/tidak benar, dengan penjelasan sebagai berikut: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									         		         Tanda tangan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			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37385899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 descr="Pink tissue paper">
            <a:extLst>
              <a:ext uri="{FF2B5EF4-FFF2-40B4-BE49-F238E27FC236}">
                <a16:creationId xmlns:a16="http://schemas.microsoft.com/office/drawing/2014/main" id="{8220DA1F-8D5A-F24B-8204-579926EF0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427168" cy="792162"/>
          </a:xfrm>
          <a:noFill/>
        </p:spPr>
        <p:txBody>
          <a:bodyPr/>
          <a:lstStyle/>
          <a:p>
            <a:r>
              <a:rPr lang="en-US" altLang="en-US" sz="3100" b="1"/>
              <a:t>CONTOH KONFIRMASI NEGATIF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9FB56077-A904-A94A-9DDE-271D14162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305800" cy="4960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500" dirty="0"/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/>
              <a:t>PT PERMATA HIJAU</a:t>
            </a:r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Jln</a:t>
            </a:r>
            <a:r>
              <a:rPr lang="en-US" altLang="en-US" dirty="0"/>
              <a:t>. </a:t>
            </a:r>
            <a:r>
              <a:rPr lang="en-US" altLang="en-US" dirty="0" err="1"/>
              <a:t>Pemuda</a:t>
            </a:r>
            <a:r>
              <a:rPr lang="en-US" altLang="en-US" dirty="0"/>
              <a:t> No. 29</a:t>
            </a:r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Jepara</a:t>
            </a:r>
            <a:endParaRPr lang="en-US" altLang="en-US" dirty="0"/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endParaRPr lang="en-US" altLang="en-US" sz="800" dirty="0"/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/>
              <a:t>KONFIRMASI PIUTANG</a:t>
            </a:r>
          </a:p>
          <a:p>
            <a:pPr algn="ctr">
              <a:lnSpc>
                <a:spcPct val="65000"/>
              </a:lnSpc>
              <a:spcBef>
                <a:spcPct val="40000"/>
              </a:spcBef>
            </a:pPr>
            <a:endParaRPr lang="en-US" altLang="en-US" sz="700" dirty="0"/>
          </a:p>
          <a:p>
            <a:pPr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yth</a:t>
            </a:r>
            <a:r>
              <a:rPr lang="en-US" altLang="en-US" dirty="0"/>
              <a:t>.</a:t>
            </a:r>
          </a:p>
          <a:p>
            <a:pPr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Direktur</a:t>
            </a:r>
            <a:r>
              <a:rPr lang="en-US" altLang="en-US" dirty="0"/>
              <a:t> </a:t>
            </a:r>
            <a:r>
              <a:rPr lang="en-US" altLang="en-US" dirty="0" err="1"/>
              <a:t>Keuangan</a:t>
            </a:r>
            <a:r>
              <a:rPr lang="en-US" altLang="en-US" dirty="0"/>
              <a:t> PT ANTARIKSA</a:t>
            </a:r>
          </a:p>
          <a:p>
            <a:pPr>
              <a:lnSpc>
                <a:spcPct val="65000"/>
              </a:lnSpc>
              <a:spcBef>
                <a:spcPct val="40000"/>
              </a:spcBef>
            </a:pPr>
            <a:r>
              <a:rPr lang="en-US" altLang="en-US" dirty="0" err="1"/>
              <a:t>Jln</a:t>
            </a:r>
            <a:r>
              <a:rPr lang="en-US" altLang="en-US" dirty="0"/>
              <a:t>. </a:t>
            </a:r>
            <a:r>
              <a:rPr lang="en-US" altLang="en-US" dirty="0" err="1"/>
              <a:t>Kutilang</a:t>
            </a:r>
            <a:r>
              <a:rPr lang="en-US" altLang="en-US" dirty="0"/>
              <a:t> No. 33, </a:t>
            </a:r>
            <a:r>
              <a:rPr lang="en-US" altLang="en-US" dirty="0" err="1"/>
              <a:t>Mlonggo</a:t>
            </a:r>
            <a:r>
              <a:rPr lang="en-US" altLang="en-US" dirty="0"/>
              <a:t>.</a:t>
            </a:r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dirty="0"/>
          </a:p>
          <a:p>
            <a:pPr>
              <a:spcBef>
                <a:spcPct val="40000"/>
              </a:spcBef>
            </a:pPr>
            <a:r>
              <a:rPr lang="en-US" altLang="en-US" dirty="0" err="1"/>
              <a:t>Konfirmasi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kami </a:t>
            </a:r>
            <a:r>
              <a:rPr lang="en-US" altLang="en-US" dirty="0" err="1"/>
              <a:t>kirim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kepentingan</a:t>
            </a:r>
            <a:r>
              <a:rPr lang="en-US" altLang="en-US" dirty="0"/>
              <a:t> auditor </a:t>
            </a:r>
            <a:r>
              <a:rPr lang="en-US" altLang="en-US" dirty="0" err="1"/>
              <a:t>independen</a:t>
            </a:r>
            <a:r>
              <a:rPr lang="en-US" altLang="en-US" dirty="0"/>
              <a:t> kami, </a:t>
            </a:r>
            <a:r>
              <a:rPr lang="en-US" altLang="en-US" dirty="0" err="1"/>
              <a:t>bukan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menagih</a:t>
            </a:r>
            <a:r>
              <a:rPr lang="en-US" altLang="en-US" dirty="0"/>
              <a:t> </a:t>
            </a:r>
            <a:r>
              <a:rPr lang="en-US" altLang="en-US" dirty="0" err="1"/>
              <a:t>piutang</a:t>
            </a:r>
            <a:r>
              <a:rPr lang="en-US" altLang="en-US" dirty="0"/>
              <a:t> kami. </a:t>
            </a:r>
            <a:r>
              <a:rPr lang="en-US" altLang="en-US" dirty="0" err="1"/>
              <a:t>Menurut</a:t>
            </a:r>
            <a:r>
              <a:rPr lang="en-US" altLang="en-US" dirty="0"/>
              <a:t> </a:t>
            </a:r>
            <a:r>
              <a:rPr lang="en-US" altLang="en-US" dirty="0" err="1"/>
              <a:t>catatan</a:t>
            </a:r>
            <a:r>
              <a:rPr lang="en-US" altLang="en-US" dirty="0"/>
              <a:t> kami, </a:t>
            </a:r>
            <a:r>
              <a:rPr lang="en-US" altLang="en-US" dirty="0" err="1"/>
              <a:t>saldo</a:t>
            </a:r>
            <a:r>
              <a:rPr lang="en-US" altLang="en-US" dirty="0"/>
              <a:t> </a:t>
            </a:r>
            <a:r>
              <a:rPr lang="en-US" altLang="en-US" dirty="0" err="1"/>
              <a:t>piutang</a:t>
            </a:r>
            <a:r>
              <a:rPr lang="en-US" altLang="en-US" dirty="0"/>
              <a:t> kami </a:t>
            </a:r>
            <a:r>
              <a:rPr lang="en-US" altLang="en-US" dirty="0" err="1"/>
              <a:t>ke</a:t>
            </a:r>
            <a:r>
              <a:rPr lang="en-US" altLang="en-US" dirty="0"/>
              <a:t> PT </a:t>
            </a:r>
            <a:r>
              <a:rPr lang="en-US" altLang="en-US" dirty="0" err="1"/>
              <a:t>Antariksa</a:t>
            </a:r>
            <a:r>
              <a:rPr lang="en-US" altLang="en-US" dirty="0"/>
              <a:t> per 31 </a:t>
            </a:r>
            <a:r>
              <a:rPr lang="en-US" altLang="en-US" dirty="0" err="1"/>
              <a:t>Desember</a:t>
            </a:r>
            <a:r>
              <a:rPr lang="en-US" altLang="en-US" dirty="0"/>
              <a:t> 2017 </a:t>
            </a:r>
            <a:r>
              <a:rPr lang="en-US" altLang="en-US" dirty="0" err="1"/>
              <a:t>adalah</a:t>
            </a:r>
            <a:r>
              <a:rPr lang="en-US" altLang="en-US" dirty="0"/>
              <a:t>:</a:t>
            </a:r>
          </a:p>
          <a:p>
            <a:pPr algn="ctr">
              <a:spcBef>
                <a:spcPct val="40000"/>
              </a:spcBef>
            </a:pPr>
            <a:r>
              <a:rPr lang="en-US" altLang="en-US" dirty="0"/>
              <a:t>Rp300.000.000,00 (</a:t>
            </a:r>
            <a:r>
              <a:rPr lang="en-US" altLang="en-US" dirty="0" err="1"/>
              <a:t>tiga</a:t>
            </a:r>
            <a:r>
              <a:rPr lang="en-US" altLang="en-US" dirty="0"/>
              <a:t> </a:t>
            </a:r>
            <a:r>
              <a:rPr lang="en-US" altLang="en-US" dirty="0" err="1"/>
              <a:t>ratus</a:t>
            </a:r>
            <a:r>
              <a:rPr lang="en-US" altLang="en-US" dirty="0"/>
              <a:t> </a:t>
            </a:r>
            <a:r>
              <a:rPr lang="en-US" altLang="en-US" dirty="0" err="1"/>
              <a:t>juta</a:t>
            </a:r>
            <a:r>
              <a:rPr lang="en-US" altLang="en-US" dirty="0"/>
              <a:t> rupiah)</a:t>
            </a:r>
          </a:p>
          <a:p>
            <a:pPr>
              <a:spcBef>
                <a:spcPct val="40000"/>
              </a:spcBef>
            </a:pP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saldo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sesuai</a:t>
            </a:r>
            <a:r>
              <a:rPr lang="en-US" altLang="en-US" dirty="0"/>
              <a:t>, </a:t>
            </a:r>
            <a:r>
              <a:rPr lang="en-US" altLang="en-US" dirty="0" err="1"/>
              <a:t>mohon</a:t>
            </a:r>
            <a:r>
              <a:rPr lang="en-US" altLang="en-US" dirty="0"/>
              <a:t> </a:t>
            </a:r>
            <a:r>
              <a:rPr lang="en-US" altLang="en-US" dirty="0" err="1"/>
              <a:t>penjelasan</a:t>
            </a:r>
            <a:r>
              <a:rPr lang="en-US" altLang="en-US" dirty="0"/>
              <a:t>. </a:t>
            </a:r>
            <a:r>
              <a:rPr lang="en-US" altLang="en-US" dirty="0" err="1"/>
              <a:t>Penjelasan</a:t>
            </a:r>
            <a:r>
              <a:rPr lang="en-US" altLang="en-US" dirty="0"/>
              <a:t> </a:t>
            </a:r>
            <a:r>
              <a:rPr lang="en-US" altLang="en-US" dirty="0" err="1"/>
              <a:t>mohon</a:t>
            </a:r>
            <a:r>
              <a:rPr lang="en-US" altLang="en-US" dirty="0"/>
              <a:t> </a:t>
            </a:r>
            <a:r>
              <a:rPr lang="en-US" altLang="en-US" dirty="0" err="1"/>
              <a:t>dikirim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alamat</a:t>
            </a:r>
            <a:r>
              <a:rPr lang="en-US" altLang="en-US" dirty="0"/>
              <a:t> auditor </a:t>
            </a:r>
            <a:r>
              <a:rPr lang="en-US" altLang="en-US" dirty="0" err="1"/>
              <a:t>independen</a:t>
            </a:r>
            <a:r>
              <a:rPr lang="en-US" altLang="en-US" dirty="0"/>
              <a:t> kami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amplop</a:t>
            </a:r>
            <a:r>
              <a:rPr lang="en-US" altLang="en-US" dirty="0"/>
              <a:t> </a:t>
            </a:r>
            <a:r>
              <a:rPr lang="en-US" altLang="en-US" dirty="0" err="1"/>
              <a:t>jawaban</a:t>
            </a:r>
            <a:r>
              <a:rPr lang="en-US" altLang="en-US" dirty="0"/>
              <a:t> yang </a:t>
            </a:r>
            <a:r>
              <a:rPr lang="en-US" altLang="en-US" dirty="0" err="1"/>
              <a:t>telah</a:t>
            </a:r>
            <a:r>
              <a:rPr lang="en-US" altLang="en-US" dirty="0"/>
              <a:t> kami </a:t>
            </a:r>
            <a:r>
              <a:rPr lang="en-US" altLang="en-US" dirty="0" err="1"/>
              <a:t>sediakan</a:t>
            </a:r>
            <a:r>
              <a:rPr lang="en-US" altLang="en-US" dirty="0"/>
              <a:t>.</a:t>
            </a:r>
          </a:p>
        </p:txBody>
      </p:sp>
      <p:sp>
        <p:nvSpPr>
          <p:cNvPr id="77828" name="Line 4">
            <a:extLst>
              <a:ext uri="{FF2B5EF4-FFF2-40B4-BE49-F238E27FC236}">
                <a16:creationId xmlns:a16="http://schemas.microsoft.com/office/drawing/2014/main" id="{FCE3C8AE-FD58-1440-B017-50D989EE8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451100"/>
            <a:ext cx="830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91462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 descr="Pink tissue paper">
            <a:extLst>
              <a:ext uri="{FF2B5EF4-FFF2-40B4-BE49-F238E27FC236}">
                <a16:creationId xmlns:a16="http://schemas.microsoft.com/office/drawing/2014/main" id="{311F795E-318F-FD44-9D8C-30F18684EF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848872" cy="792162"/>
          </a:xfrm>
          <a:noFill/>
        </p:spPr>
        <p:txBody>
          <a:bodyPr/>
          <a:lstStyle/>
          <a:p>
            <a:r>
              <a:rPr lang="en-US" altLang="en-US" sz="3100" b="1"/>
              <a:t>CONTOH KONFIRMASI NEGATIF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0C470DC2-D3F4-954F-B56C-C5857285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244600"/>
            <a:ext cx="8305800" cy="51292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  <a:p>
            <a:pPr>
              <a:lnSpc>
                <a:spcPct val="65000"/>
              </a:lnSpc>
              <a:spcBef>
                <a:spcPct val="40000"/>
              </a:spcBef>
            </a:pPr>
            <a:endParaRPr lang="en-US" altLang="en-US" sz="2000"/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5D647BBE-5558-E54D-BCC3-D24A3A31E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925" y="1866900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Direktur Keuangan</a:t>
            </a:r>
          </a:p>
        </p:txBody>
      </p:sp>
      <p:sp>
        <p:nvSpPr>
          <p:cNvPr id="76805" name="Line 5">
            <a:extLst>
              <a:ext uri="{FF2B5EF4-FFF2-40B4-BE49-F238E27FC236}">
                <a16:creationId xmlns:a16="http://schemas.microsoft.com/office/drawing/2014/main" id="{117A6C27-4753-8F40-A767-6C7EF3E14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7200" y="19050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FFDB6FBF-3518-5040-804E-ECA2EEA8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2895600"/>
            <a:ext cx="7848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Saldo piutang tersebut di atas tidak benar, saldo yang benar adalah Rp_______________, dengan penjelasan sebagai berikut: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									         		         Tanda tangan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			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684690834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 descr="Pink tissue paper">
            <a:extLst>
              <a:ext uri="{FF2B5EF4-FFF2-40B4-BE49-F238E27FC236}">
                <a16:creationId xmlns:a16="http://schemas.microsoft.com/office/drawing/2014/main" id="{734E7092-7C87-C243-858F-A3CEA3864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7427168" cy="685800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000" b="1"/>
              <a:t>KONFIRMASI PIUTANG DITINGGALKAN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A2A4E464-9133-4944-974E-BA0E274E3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altLang="en-US" b="1"/>
              <a:t>Konfirmasi piutang ditinggalkan pada saat:</a:t>
            </a:r>
          </a:p>
          <a:p>
            <a:pPr lvl="1"/>
            <a:r>
              <a:rPr lang="en-US" altLang="en-US" b="1"/>
              <a:t>Saldo piutang tidak material terhadap laporan keuangan secara keseluruhan.</a:t>
            </a:r>
          </a:p>
          <a:p>
            <a:pPr lvl="1"/>
            <a:r>
              <a:rPr lang="en-US" altLang="en-US" b="1"/>
              <a:t>Konfirmasi diprediksi tidak efektif.</a:t>
            </a:r>
          </a:p>
          <a:p>
            <a:pPr lvl="1"/>
            <a:r>
              <a:rPr lang="en-US" altLang="en-US" b="1"/>
              <a:t>Risiko  bawaan dan risiko pengendalian cukup rendah, disisi lain hasil pengujian analitis dan pengujian substantif lain, tidak mengindikasikan adanya salah saji material.</a:t>
            </a:r>
          </a:p>
        </p:txBody>
      </p:sp>
    </p:spTree>
    <p:extLst>
      <p:ext uri="{BB962C8B-B14F-4D97-AF65-F5344CB8AC3E}">
        <p14:creationId xmlns:p14="http://schemas.microsoft.com/office/powerpoint/2010/main" val="32542670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 descr="Pink tissue paper">
            <a:extLst>
              <a:ext uri="{FF2B5EF4-FFF2-40B4-BE49-F238E27FC236}">
                <a16:creationId xmlns:a16="http://schemas.microsoft.com/office/drawing/2014/main" id="{D1955F0C-9901-6349-84D9-67DEB51E0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427168" cy="811560"/>
          </a:xfrm>
          <a:noFill/>
        </p:spPr>
        <p:txBody>
          <a:bodyPr/>
          <a:lstStyle/>
          <a:p>
            <a:r>
              <a:rPr lang="en-US" altLang="en-US" sz="3000" b="1"/>
              <a:t>PENGGUNAAN KONFIRMASI NEGATIF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73338DD-67E9-D243-BC53-4E7ABD2DF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Konfirmasi bentuk negatif hanya digunakan pada saat tiga kondisi berikut ini dipenuhi:</a:t>
            </a:r>
          </a:p>
          <a:p>
            <a:pPr lvl="1"/>
            <a:r>
              <a:rPr lang="en-US" altLang="en-US" b="1"/>
              <a:t>Risiko deteksi antar sedang atau tinggi </a:t>
            </a:r>
            <a:r>
              <a:rPr lang="en-US" altLang="en-US" b="1">
                <a:sym typeface="Wingdings" pitchFamily="2" charset="2"/>
              </a:rPr>
              <a:t> artinya risiko pengendalian relatif rendah.</a:t>
            </a:r>
          </a:p>
          <a:p>
            <a:pPr lvl="1"/>
            <a:r>
              <a:rPr lang="en-US" altLang="en-US" b="1">
                <a:sym typeface="Wingdings" pitchFamily="2" charset="2"/>
              </a:rPr>
              <a:t>Saldo piutang didominasi oleh saldo-saldo yang kecil jumlahnya.</a:t>
            </a:r>
          </a:p>
          <a:p>
            <a:pPr lvl="1"/>
            <a:r>
              <a:rPr lang="en-US" altLang="en-US" b="1">
                <a:sym typeface="Wingdings" pitchFamily="2" charset="2"/>
              </a:rPr>
              <a:t>Konfirmasi positif diprakirakan tidak akan direspon oleh debitur.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99792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0BAB47F-F3C9-3C40-B20E-C8D4CFCEC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12700"/>
            <a:ext cx="7561262" cy="908050"/>
          </a:xfrm>
        </p:spPr>
        <p:txBody>
          <a:bodyPr/>
          <a:lstStyle/>
          <a:p>
            <a:r>
              <a:rPr lang="en-US" altLang="en-US">
                <a:latin typeface="Arial Rounded MT Bold" panose="020F0704030504030204" pitchFamily="34" charset="77"/>
              </a:rPr>
              <a:t>Tujuan Pembelajaran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5D86F86F-8D98-0C4D-BEEA-ADDBE953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68413"/>
            <a:ext cx="8569325" cy="4857750"/>
          </a:xfrm>
        </p:spPr>
        <p:txBody>
          <a:bodyPr/>
          <a:lstStyle/>
          <a:p>
            <a:r>
              <a:rPr lang="en-US" altLang="en-US" sz="4000" dirty="0" err="1">
                <a:latin typeface="Bell MT" panose="02020503060305020303" pitchFamily="18" charset="77"/>
              </a:rPr>
              <a:t>Mahasiswa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mampu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memahami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konsep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dasar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i="1" dirty="0">
                <a:latin typeface="Bell MT" panose="02020503060305020303" pitchFamily="18" charset="77"/>
              </a:rPr>
              <a:t>Revenue Cycle</a:t>
            </a:r>
          </a:p>
          <a:p>
            <a:r>
              <a:rPr lang="en-US" altLang="en-US" sz="4000" dirty="0" err="1">
                <a:latin typeface="Bell MT" panose="02020503060305020303" pitchFamily="18" charset="77"/>
              </a:rPr>
              <a:t>Mahasiswa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mampu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memahami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konsep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pengujian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dirty="0" err="1">
                <a:latin typeface="Bell MT" panose="02020503060305020303" pitchFamily="18" charset="77"/>
              </a:rPr>
              <a:t>subtantif</a:t>
            </a:r>
            <a:r>
              <a:rPr lang="en-US" altLang="en-US" sz="4000" dirty="0">
                <a:latin typeface="Bell MT" panose="02020503060305020303" pitchFamily="18" charset="77"/>
              </a:rPr>
              <a:t> </a:t>
            </a:r>
            <a:r>
              <a:rPr lang="en-US" altLang="en-US" sz="4000" i="1" dirty="0">
                <a:latin typeface="Bell MT" panose="02020503060305020303" pitchFamily="18" charset="77"/>
              </a:rPr>
              <a:t>Revenue Cycle</a:t>
            </a:r>
            <a:endParaRPr lang="en-US" altLang="en-US" sz="4000" dirty="0">
              <a:latin typeface="Bell MT" panose="02020503060305020303" pitchFamily="18" charset="77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 descr="Pink tissue paper">
            <a:extLst>
              <a:ext uri="{FF2B5EF4-FFF2-40B4-BE49-F238E27FC236}">
                <a16:creationId xmlns:a16="http://schemas.microsoft.com/office/drawing/2014/main" id="{D24420E3-BD1E-684A-B0BB-C52400C4E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4624"/>
            <a:ext cx="7427168" cy="838200"/>
          </a:xfrm>
          <a:noFill/>
        </p:spPr>
        <p:txBody>
          <a:bodyPr/>
          <a:lstStyle/>
          <a:p>
            <a:r>
              <a:rPr lang="en-US" altLang="en-US" sz="3000" b="1"/>
              <a:t>PENGENDALIAN KONFIRMASI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66EB7AD-B5C7-1042-8449-B1E46C860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Memastikan bahwa jumlah, nama, dan alamat dalam surat konfirmasi sesuai dengan data dalam rekening pelanggan.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Mengawasi proses pembuatan konfirmasi s.d. pengiriman konfirmasi.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Menggunakan alamat KAP untuk amplop jawaban konfirmasi.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Mengirimkan sendiri surat konfirmasi.</a:t>
            </a:r>
          </a:p>
        </p:txBody>
      </p:sp>
    </p:spTree>
    <p:extLst>
      <p:ext uri="{BB962C8B-B14F-4D97-AF65-F5344CB8AC3E}">
        <p14:creationId xmlns:p14="http://schemas.microsoft.com/office/powerpoint/2010/main" val="15215594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 descr="Pink tissue paper">
            <a:extLst>
              <a:ext uri="{FF2B5EF4-FFF2-40B4-BE49-F238E27FC236}">
                <a16:creationId xmlns:a16="http://schemas.microsoft.com/office/drawing/2014/main" id="{4A4DAC2F-7C2D-3B46-9764-F92AC5AD5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88640"/>
            <a:ext cx="7427168" cy="639762"/>
          </a:xfrm>
          <a:noFill/>
        </p:spPr>
        <p:txBody>
          <a:bodyPr/>
          <a:lstStyle/>
          <a:p>
            <a:r>
              <a:rPr lang="en-US" altLang="en-US" sz="3200" b="1"/>
              <a:t>KERTAS KERJA AUDIT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9884D871-DF3A-3D4E-B18C-DBB8E11F49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/>
              <a:t>Fungsi kertas kerja adalah untuk mendokumentasikan seluruh hasil pekerjaan audit, termasuk prosedur audit yang telah ditempuh oleh auditor.</a:t>
            </a:r>
          </a:p>
          <a:p>
            <a:r>
              <a:rPr lang="en-US" altLang="en-US"/>
              <a:t>Kriteria kertas kerja yang baik:</a:t>
            </a:r>
          </a:p>
          <a:p>
            <a:pPr lvl="1"/>
            <a:r>
              <a:rPr lang="en-US" altLang="en-US"/>
              <a:t>Sistematis, lengkap, dan relevan dengan tujuan audit.</a:t>
            </a:r>
          </a:p>
          <a:p>
            <a:pPr lvl="1"/>
            <a:r>
              <a:rPr lang="en-US" altLang="en-US"/>
              <a:t>Mudah difahami, seluruh prosedur audit dan  referensi data (termasuk indek silang), dicantumkan dalam kertas kerja audit. </a:t>
            </a:r>
          </a:p>
        </p:txBody>
      </p:sp>
    </p:spTree>
    <p:extLst>
      <p:ext uri="{BB962C8B-B14F-4D97-AF65-F5344CB8AC3E}">
        <p14:creationId xmlns:p14="http://schemas.microsoft.com/office/powerpoint/2010/main" val="38057056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 descr="Pink tissue paper">
            <a:extLst>
              <a:ext uri="{FF2B5EF4-FFF2-40B4-BE49-F238E27FC236}">
                <a16:creationId xmlns:a16="http://schemas.microsoft.com/office/drawing/2014/main" id="{03BE5851-4E94-254B-A469-F41877AAC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274638"/>
            <a:ext cx="7427168" cy="4873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000" b="1"/>
              <a:t>CONTOH 1: KK PIUTANG DAGANG</a:t>
            </a:r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id="{11CDF7B1-5F6A-A547-8026-13366F8A5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838200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INDEK: PD-1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D7BFB644-E4F3-E14C-9CB2-223B50521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143000"/>
            <a:ext cx="454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RINGKASAN ANALISIS UMUR PIUTANG</a:t>
            </a:r>
          </a:p>
        </p:txBody>
      </p:sp>
      <p:sp>
        <p:nvSpPr>
          <p:cNvPr id="83088" name="Text Box 144">
            <a:extLst>
              <a:ext uri="{FF2B5EF4-FFF2-40B4-BE49-F238E27FC236}">
                <a16:creationId xmlns:a16="http://schemas.microsoft.com/office/drawing/2014/main" id="{BC1EC040-EC9F-AF4A-96CD-BF33148C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7696200" cy="32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700" i="1"/>
              <a:t>Keterangan: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1700" i="1"/>
              <a:t>Jumlah piutang dan CKP sesuai dengan saldo menurut klien (WTB-Neraca)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1700" i="1"/>
              <a:t>Secara sampling, seluruh kategori piutang telah ditelusur ke faktur penjualan untuk pemeriksaan validitas faktur, jumlah rupiah, dan ketepatan pisah batas, lihat PD-2 untuk detil informasi pengujian.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1700" i="1"/>
              <a:t>Persentase kerugian piutang konsisten dengan tahun sebelumnya dan bisa diterima.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1700" i="1"/>
              <a:t>Biaya kerugian piutang ditentukan dengan </a:t>
            </a:r>
          </a:p>
          <a:p>
            <a:pPr>
              <a:spcBef>
                <a:spcPct val="20000"/>
              </a:spcBef>
            </a:pPr>
            <a:r>
              <a:rPr lang="en-US" altLang="en-US" sz="1700" i="1"/>
              <a:t>	tepat, dengan memperhitungkan CKP </a:t>
            </a:r>
          </a:p>
          <a:p>
            <a:pPr>
              <a:spcBef>
                <a:spcPct val="20000"/>
              </a:spcBef>
            </a:pPr>
            <a:r>
              <a:rPr lang="en-US" altLang="en-US" sz="1700" i="1"/>
              <a:t>	dalam daftar di atas, Lihat PD-3</a:t>
            </a:r>
          </a:p>
        </p:txBody>
      </p:sp>
      <p:sp>
        <p:nvSpPr>
          <p:cNvPr id="83089" name="Text Box 145">
            <a:extLst>
              <a:ext uri="{FF2B5EF4-FFF2-40B4-BE49-F238E27FC236}">
                <a16:creationId xmlns:a16="http://schemas.microsoft.com/office/drawing/2014/main" id="{237F72C5-537A-1D40-A6B9-B68D310B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715000"/>
            <a:ext cx="16809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Budi </a:t>
            </a:r>
            <a:r>
              <a:rPr lang="en-US" altLang="en-US" dirty="0" err="1"/>
              <a:t>Darmawan</a:t>
            </a:r>
            <a:endParaRPr lang="en-US" altLang="en-US" dirty="0"/>
          </a:p>
          <a:p>
            <a:r>
              <a:rPr lang="en-US" altLang="en-US" dirty="0"/>
              <a:t>2 </a:t>
            </a:r>
            <a:r>
              <a:rPr lang="en-US" altLang="en-US" dirty="0" err="1"/>
              <a:t>Februari</a:t>
            </a:r>
            <a:r>
              <a:rPr lang="en-US" altLang="en-US" dirty="0"/>
              <a:t> 2018</a:t>
            </a:r>
          </a:p>
        </p:txBody>
      </p:sp>
      <p:graphicFrame>
        <p:nvGraphicFramePr>
          <p:cNvPr id="83097" name="Object 153">
            <a:extLst>
              <a:ext uri="{FF2B5EF4-FFF2-40B4-BE49-F238E27FC236}">
                <a16:creationId xmlns:a16="http://schemas.microsoft.com/office/drawing/2014/main" id="{ADA26E9E-1CD7-3446-8CF2-A86593BD8AFD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914400" y="1546225"/>
          <a:ext cx="769620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4" name="Worksheet" r:id="rId3" imgW="3784600" imgH="952500" progId="Excel.Sheet.8">
                  <p:embed/>
                </p:oleObj>
              </mc:Choice>
              <mc:Fallback>
                <p:oleObj name="Worksheet" r:id="rId3" imgW="3784600" imgH="952500" progId="Excel.Sheet.8">
                  <p:embed/>
                  <p:pic>
                    <p:nvPicPr>
                      <p:cNvPr id="83097" name="Object 153">
                        <a:extLst>
                          <a:ext uri="{FF2B5EF4-FFF2-40B4-BE49-F238E27FC236}">
                            <a16:creationId xmlns:a16="http://schemas.microsoft.com/office/drawing/2014/main" id="{ADA26E9E-1CD7-3446-8CF2-A86593BD8A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46225"/>
                        <a:ext cx="7696200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099" name="Text Box 155">
            <a:extLst>
              <a:ext uri="{FF2B5EF4-FFF2-40B4-BE49-F238E27FC236}">
                <a16:creationId xmlns:a16="http://schemas.microsoft.com/office/drawing/2014/main" id="{CF205EE6-A4DB-8441-8564-EE57DD774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8150" y="5334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0">
                <a:latin typeface="Mistral" panose="03090702030407020403" pitchFamily="66" charset="0"/>
              </a:rPr>
              <a:t>Darmawan</a:t>
            </a:r>
            <a:endParaRPr lang="en-US" altLang="en-US" sz="320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2661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 descr="Pink tissue paper">
            <a:extLst>
              <a:ext uri="{FF2B5EF4-FFF2-40B4-BE49-F238E27FC236}">
                <a16:creationId xmlns:a16="http://schemas.microsoft.com/office/drawing/2014/main" id="{C8B5B7C8-681F-D14B-9F5F-44845EEA1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274638"/>
            <a:ext cx="7427168" cy="4873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000" b="1"/>
              <a:t>CONTOH 1: KK PIUTANG DAGANG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79E29CC7-A18D-FE4B-954F-AA91331A4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990600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INDEK: PD-3</a:t>
            </a:r>
          </a:p>
        </p:txBody>
      </p:sp>
      <p:graphicFrame>
        <p:nvGraphicFramePr>
          <p:cNvPr id="87150" name="Object 110">
            <a:extLst>
              <a:ext uri="{FF2B5EF4-FFF2-40B4-BE49-F238E27FC236}">
                <a16:creationId xmlns:a16="http://schemas.microsoft.com/office/drawing/2014/main" id="{6BEA7420-2D4C-7342-873C-20D5A699300D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762000" y="1881188"/>
          <a:ext cx="7543800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8" name="Worksheet" r:id="rId3" imgW="3454400" imgH="800100" progId="Excel.Sheet.8">
                  <p:embed/>
                </p:oleObj>
              </mc:Choice>
              <mc:Fallback>
                <p:oleObj name="Worksheet" r:id="rId3" imgW="3454400" imgH="800100" progId="Excel.Sheet.8">
                  <p:embed/>
                  <p:pic>
                    <p:nvPicPr>
                      <p:cNvPr id="87150" name="Object 110">
                        <a:extLst>
                          <a:ext uri="{FF2B5EF4-FFF2-40B4-BE49-F238E27FC236}">
                            <a16:creationId xmlns:a16="http://schemas.microsoft.com/office/drawing/2014/main" id="{6BEA7420-2D4C-7342-873C-20D5A69930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81188"/>
                        <a:ext cx="7543800" cy="173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152" name="Text Box 112">
            <a:extLst>
              <a:ext uri="{FF2B5EF4-FFF2-40B4-BE49-F238E27FC236}">
                <a16:creationId xmlns:a16="http://schemas.microsoft.com/office/drawing/2014/main" id="{19A20F33-58A6-9648-81A8-AA3BC2820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431925"/>
            <a:ext cx="4311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/>
              <a:t>CADANGAN KERUGIAN PIUTANG</a:t>
            </a:r>
          </a:p>
        </p:txBody>
      </p:sp>
      <p:sp>
        <p:nvSpPr>
          <p:cNvPr id="87153" name="Text Box 113">
            <a:extLst>
              <a:ext uri="{FF2B5EF4-FFF2-40B4-BE49-F238E27FC236}">
                <a16:creationId xmlns:a16="http://schemas.microsoft.com/office/drawing/2014/main" id="{61052A08-E909-3F46-90A0-FF335A74C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733800"/>
            <a:ext cx="7620000" cy="135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i="1" dirty="0"/>
              <a:t>a  </a:t>
            </a:r>
            <a:r>
              <a:rPr lang="en-US" altLang="en-US" i="1" dirty="0" err="1"/>
              <a:t>Sesuai</a:t>
            </a:r>
            <a:r>
              <a:rPr lang="en-US" altLang="en-US" i="1" dirty="0"/>
              <a:t> </a:t>
            </a:r>
            <a:r>
              <a:rPr lang="en-US" altLang="en-US" i="1" dirty="0" err="1"/>
              <a:t>dengan</a:t>
            </a:r>
            <a:r>
              <a:rPr lang="en-US" altLang="en-US" i="1" dirty="0"/>
              <a:t> </a:t>
            </a:r>
            <a:r>
              <a:rPr lang="en-US" altLang="en-US" i="1" dirty="0" err="1"/>
              <a:t>saldo</a:t>
            </a:r>
            <a:r>
              <a:rPr lang="en-US" altLang="en-US" i="1" dirty="0"/>
              <a:t> per audit 31 </a:t>
            </a:r>
            <a:r>
              <a:rPr lang="en-US" altLang="en-US" i="1" dirty="0" err="1"/>
              <a:t>Desember</a:t>
            </a:r>
            <a:r>
              <a:rPr lang="en-US" altLang="en-US" i="1" dirty="0"/>
              <a:t> 2016</a:t>
            </a:r>
          </a:p>
          <a:p>
            <a:pPr>
              <a:spcBef>
                <a:spcPct val="20000"/>
              </a:spcBef>
            </a:pPr>
            <a:r>
              <a:rPr lang="en-US" altLang="en-US" i="1" dirty="0"/>
              <a:t>b  </a:t>
            </a:r>
            <a:r>
              <a:rPr lang="en-US" altLang="en-US" i="1" dirty="0" err="1"/>
              <a:t>Telah</a:t>
            </a:r>
            <a:r>
              <a:rPr lang="en-US" altLang="en-US" i="1" dirty="0"/>
              <a:t> </a:t>
            </a:r>
            <a:r>
              <a:rPr lang="en-US" altLang="en-US" i="1" dirty="0" err="1"/>
              <a:t>ditelusur</a:t>
            </a:r>
            <a:r>
              <a:rPr lang="en-US" altLang="en-US" i="1" dirty="0"/>
              <a:t> </a:t>
            </a:r>
            <a:r>
              <a:rPr lang="en-US" altLang="en-US" i="1" dirty="0" err="1"/>
              <a:t>ke</a:t>
            </a:r>
            <a:r>
              <a:rPr lang="en-US" altLang="en-US" i="1" dirty="0"/>
              <a:t> </a:t>
            </a:r>
            <a:r>
              <a:rPr lang="en-US" altLang="en-US" i="1" dirty="0" err="1"/>
              <a:t>jurnal</a:t>
            </a:r>
            <a:r>
              <a:rPr lang="en-US" altLang="en-US" i="1" dirty="0"/>
              <a:t> </a:t>
            </a:r>
            <a:r>
              <a:rPr lang="en-US" altLang="en-US" i="1" dirty="0" err="1"/>
              <a:t>umum</a:t>
            </a:r>
            <a:r>
              <a:rPr lang="en-US" altLang="en-US" i="1" dirty="0"/>
              <a:t> </a:t>
            </a:r>
            <a:r>
              <a:rPr lang="en-US" altLang="en-US" i="1" dirty="0" err="1"/>
              <a:t>dan</a:t>
            </a:r>
            <a:r>
              <a:rPr lang="en-US" altLang="en-US" i="1" dirty="0"/>
              <a:t> memo </a:t>
            </a:r>
            <a:r>
              <a:rPr lang="en-US" altLang="en-US" i="1" dirty="0" err="1"/>
              <a:t>penghapusan</a:t>
            </a:r>
            <a:r>
              <a:rPr lang="en-US" altLang="en-US" i="1" dirty="0"/>
              <a:t> </a:t>
            </a:r>
            <a:r>
              <a:rPr lang="en-US" altLang="en-US" i="1" dirty="0" err="1"/>
              <a:t>piutang</a:t>
            </a:r>
            <a:endParaRPr lang="en-US" altLang="en-US" i="1" dirty="0"/>
          </a:p>
          <a:p>
            <a:pPr>
              <a:spcBef>
                <a:spcPct val="20000"/>
              </a:spcBef>
            </a:pPr>
            <a:r>
              <a:rPr lang="en-US" altLang="en-US" i="1" dirty="0"/>
              <a:t>c  </a:t>
            </a:r>
            <a:r>
              <a:rPr lang="en-US" altLang="en-US" i="1" dirty="0" err="1"/>
              <a:t>Sesuai</a:t>
            </a:r>
            <a:r>
              <a:rPr lang="en-US" altLang="en-US" i="1" dirty="0"/>
              <a:t> </a:t>
            </a:r>
            <a:r>
              <a:rPr lang="en-US" altLang="en-US" i="1" dirty="0" err="1"/>
              <a:t>dengan</a:t>
            </a:r>
            <a:r>
              <a:rPr lang="en-US" altLang="en-US" i="1" dirty="0"/>
              <a:t> CKP 31 </a:t>
            </a:r>
            <a:r>
              <a:rPr lang="en-US" altLang="en-US" i="1" dirty="0" err="1"/>
              <a:t>Desember</a:t>
            </a:r>
            <a:r>
              <a:rPr lang="en-US" altLang="en-US" i="1" dirty="0"/>
              <a:t> 2017 (WTB – </a:t>
            </a:r>
            <a:r>
              <a:rPr lang="en-US" altLang="en-US" i="1" dirty="0" err="1"/>
              <a:t>Neraca</a:t>
            </a:r>
            <a:r>
              <a:rPr lang="en-US" altLang="en-US" i="1" dirty="0"/>
              <a:t>) – PD-1</a:t>
            </a:r>
          </a:p>
          <a:p>
            <a:pPr>
              <a:spcBef>
                <a:spcPct val="20000"/>
              </a:spcBef>
            </a:pPr>
            <a:r>
              <a:rPr lang="en-US" altLang="en-US" i="1" dirty="0"/>
              <a:t>d  </a:t>
            </a:r>
            <a:r>
              <a:rPr lang="en-US" altLang="en-US" i="1" dirty="0" err="1"/>
              <a:t>Sesuai</a:t>
            </a:r>
            <a:r>
              <a:rPr lang="en-US" altLang="en-US" i="1" dirty="0"/>
              <a:t> </a:t>
            </a:r>
            <a:r>
              <a:rPr lang="en-US" altLang="en-US" i="1" dirty="0" err="1"/>
              <a:t>dengan</a:t>
            </a:r>
            <a:r>
              <a:rPr lang="en-US" altLang="en-US" i="1" dirty="0"/>
              <a:t> </a:t>
            </a:r>
            <a:r>
              <a:rPr lang="en-US" altLang="en-US" i="1" dirty="0" err="1"/>
              <a:t>beban</a:t>
            </a:r>
            <a:r>
              <a:rPr lang="en-US" altLang="en-US" i="1" dirty="0"/>
              <a:t> </a:t>
            </a:r>
            <a:r>
              <a:rPr lang="en-US" altLang="en-US" i="1" dirty="0" err="1"/>
              <a:t>kerugian</a:t>
            </a:r>
            <a:r>
              <a:rPr lang="en-US" altLang="en-US" i="1" dirty="0"/>
              <a:t> </a:t>
            </a:r>
            <a:r>
              <a:rPr lang="en-US" altLang="en-US" i="1" dirty="0" err="1"/>
              <a:t>piutang</a:t>
            </a:r>
            <a:r>
              <a:rPr lang="en-US" altLang="en-US" i="1" dirty="0"/>
              <a:t> </a:t>
            </a:r>
            <a:r>
              <a:rPr lang="en-US" altLang="en-US" i="1" dirty="0" err="1"/>
              <a:t>tahun</a:t>
            </a:r>
            <a:r>
              <a:rPr lang="en-US" altLang="en-US" i="1" dirty="0"/>
              <a:t> 2017 (WTB – R/L)</a:t>
            </a:r>
          </a:p>
        </p:txBody>
      </p:sp>
      <p:sp>
        <p:nvSpPr>
          <p:cNvPr id="87154" name="Text Box 114">
            <a:extLst>
              <a:ext uri="{FF2B5EF4-FFF2-40B4-BE49-F238E27FC236}">
                <a16:creationId xmlns:a16="http://schemas.microsoft.com/office/drawing/2014/main" id="{A7636E8F-ADF1-5941-8829-1AFA164A0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454650"/>
            <a:ext cx="16809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Budi </a:t>
            </a:r>
            <a:r>
              <a:rPr lang="en-US" altLang="en-US" dirty="0" err="1"/>
              <a:t>Darmawan</a:t>
            </a:r>
            <a:endParaRPr lang="en-US" altLang="en-US" dirty="0"/>
          </a:p>
          <a:p>
            <a:r>
              <a:rPr lang="en-US" altLang="en-US" dirty="0"/>
              <a:t>2 </a:t>
            </a:r>
            <a:r>
              <a:rPr lang="en-US" altLang="en-US" dirty="0" err="1"/>
              <a:t>Februari</a:t>
            </a:r>
            <a:r>
              <a:rPr lang="en-US" altLang="en-US" dirty="0"/>
              <a:t> 2018</a:t>
            </a:r>
          </a:p>
        </p:txBody>
      </p:sp>
      <p:sp>
        <p:nvSpPr>
          <p:cNvPr id="87155" name="Text Box 115">
            <a:extLst>
              <a:ext uri="{FF2B5EF4-FFF2-40B4-BE49-F238E27FC236}">
                <a16:creationId xmlns:a16="http://schemas.microsoft.com/office/drawing/2014/main" id="{481189E1-57CE-CE4D-B9FD-9A28A0470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950" y="507365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0">
                <a:latin typeface="Mistral" panose="03090702030407020403" pitchFamily="66" charset="0"/>
              </a:rPr>
              <a:t>Darmawan</a:t>
            </a:r>
            <a:endParaRPr lang="en-US" altLang="en-US" sz="320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552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 descr="Pink tissue paper">
            <a:extLst>
              <a:ext uri="{FF2B5EF4-FFF2-40B4-BE49-F238E27FC236}">
                <a16:creationId xmlns:a16="http://schemas.microsoft.com/office/drawing/2014/main" id="{4EB39B06-46B3-C64C-A301-0243D7C63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274638"/>
            <a:ext cx="7427168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2800" b="1" dirty="0"/>
              <a:t>IDENTIFIKASI RISIKO SIKLUS PENDAPATAN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829FD61B-A4E3-3A42-8ACF-34A4BFAFD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00" b="1"/>
              <a:t>Otorisasi kredit tidak sesuai dengan kebijakan manajemen.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Penjualan kredit tanpa otorisasi.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Barang dikeluarkan dari gudang untuk penjualan kredit tanpa otorisasi.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Barang yang dikirim tidak sesuai dengan barang yang dipesan.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Barang yang dipesan dan telah diotorisasi tidak dikirim ke pelanggan.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Tidak dilakukan penagihan/tidak dibuatkan faktur atas barang yang telah dirikirm.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CEE23DB2-BA1D-9845-BB08-310092FD9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30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Auditor harus tanggap dengan berbagai macam risiko transaksi siklus pendapatan berikut ini:</a:t>
            </a:r>
          </a:p>
        </p:txBody>
      </p:sp>
    </p:spTree>
    <p:extLst>
      <p:ext uri="{BB962C8B-B14F-4D97-AF65-F5344CB8AC3E}">
        <p14:creationId xmlns:p14="http://schemas.microsoft.com/office/powerpoint/2010/main" val="20014314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 descr="Pink tissue paper">
            <a:extLst>
              <a:ext uri="{FF2B5EF4-FFF2-40B4-BE49-F238E27FC236}">
                <a16:creationId xmlns:a16="http://schemas.microsoft.com/office/drawing/2014/main" id="{37A415DB-07BB-CF4F-B95E-BFD087790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274638"/>
            <a:ext cx="7427168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2800" b="1" dirty="0"/>
              <a:t>IDENTIFIKASI RISIKO SIKLUS PENDAPATAN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F4C23E29-4612-D044-AF46-0544681A0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00" b="1"/>
              <a:t>Terjadi duplikasi faktur.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Dibuat faktur atas penjualan fiktif.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Terjadi kesalahan harga/perhitungan pada faktur penjualan.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Periode pencatatan penjualan tidak tepat.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Faktur tidak dicatat atau dicatat tetapi terjadi kesalahan posting.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Faktur dibukukan dengan jumlah yang salah.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Penerimaan kas tidak dicatat atau tidak disetor ke bank.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Daftar penerimaan kas tidak sesuai dengan tagihan.</a:t>
            </a:r>
          </a:p>
          <a:p>
            <a:pPr>
              <a:lnSpc>
                <a:spcPct val="80000"/>
              </a:lnSpc>
            </a:pPr>
            <a:r>
              <a:rPr lang="en-US" altLang="en-US" sz="2600" b="1"/>
              <a:t>Terjadi kesalahan pembukuan/posting atas pelunasan piutang.</a:t>
            </a:r>
          </a:p>
        </p:txBody>
      </p:sp>
    </p:spTree>
    <p:extLst>
      <p:ext uri="{BB962C8B-B14F-4D97-AF65-F5344CB8AC3E}">
        <p14:creationId xmlns:p14="http://schemas.microsoft.com/office/powerpoint/2010/main" val="39167426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8CAF3-9AA0-844D-89FB-5EE14CACD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/>
              <a:t>Selanjutnya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CE241-95E6-174C-A689-5661BBADD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Auditing the Expenditure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2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B8EEA069-A8B7-5547-B18B-B4BF0DAF2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12700"/>
            <a:ext cx="7561262" cy="908050"/>
          </a:xfrm>
        </p:spPr>
        <p:txBody>
          <a:bodyPr>
            <a:noAutofit/>
          </a:bodyPr>
          <a:lstStyle/>
          <a:p>
            <a:r>
              <a:rPr lang="en-US" altLang="en-US" sz="2800" dirty="0">
                <a:latin typeface="Arial Rounded MT Bold" panose="020F0704030504030204" pitchFamily="34" charset="77"/>
              </a:rPr>
              <a:t>What Is </a:t>
            </a:r>
            <a:r>
              <a:rPr lang="en-US" altLang="en-US" b="1" i="1" dirty="0">
                <a:latin typeface="Bell MT" panose="02020503060305020303" pitchFamily="18" charset="77"/>
              </a:rPr>
              <a:t>Revenue Cycle </a:t>
            </a:r>
            <a:r>
              <a:rPr lang="en-US" altLang="en-US" b="1" dirty="0">
                <a:latin typeface="Arial Rounded MT Bold" panose="020F0704030504030204" pitchFamily="34" charset="77"/>
              </a:rPr>
              <a:t>….</a:t>
            </a:r>
            <a:endParaRPr lang="en-US" altLang="en-US" sz="2800" b="1" dirty="0">
              <a:latin typeface="Arial Rounded MT Bold" panose="020F0704030504030204" pitchFamily="34" charset="77"/>
            </a:endParaRPr>
          </a:p>
        </p:txBody>
      </p:sp>
      <p:pic>
        <p:nvPicPr>
          <p:cNvPr id="45058" name="Picture 2" descr="J:\sosialisasi\11578818-3d-human-charcter-holding-red-question-mark-3d-render-isolated-on-white.jpg">
            <a:extLst>
              <a:ext uri="{FF2B5EF4-FFF2-40B4-BE49-F238E27FC236}">
                <a16:creationId xmlns:a16="http://schemas.microsoft.com/office/drawing/2014/main" id="{7FFFB331-DD65-9143-B089-AFD15A3A3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1825625"/>
            <a:ext cx="4352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CB40C22-35F5-8B4F-A865-F02A9D0FEA74}"/>
              </a:ext>
            </a:extLst>
          </p:cNvPr>
          <p:cNvSpPr txBox="1">
            <a:spLocks/>
          </p:cNvSpPr>
          <p:nvPr/>
        </p:nvSpPr>
        <p:spPr bwMode="auto">
          <a:xfrm>
            <a:off x="899592" y="3212976"/>
            <a:ext cx="316835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4800" b="1" i="1" dirty="0">
                <a:solidFill>
                  <a:srgbClr val="FF0000"/>
                </a:solidFill>
                <a:latin typeface="Bell MT" panose="02020503060305020303" pitchFamily="18" charset="77"/>
              </a:rPr>
              <a:t>Revenue Cycle</a:t>
            </a:r>
            <a:endParaRPr lang="en-US" altLang="en-US" sz="4800" b="1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294CC-FBAA-D649-84E7-7B19F2F7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SIKLUS PENDAPATAN</a:t>
            </a:r>
            <a:endParaRPr lang="en-US" dirty="0"/>
          </a:p>
        </p:txBody>
      </p:sp>
      <p:pic>
        <p:nvPicPr>
          <p:cNvPr id="48130" name="Picture 2" descr="Image result for siklus pendapatan">
            <a:extLst>
              <a:ext uri="{FF2B5EF4-FFF2-40B4-BE49-F238E27FC236}">
                <a16:creationId xmlns:a16="http://schemas.microsoft.com/office/drawing/2014/main" id="{26467B59-3326-8045-BC63-4703AA7EA8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9" r="12201"/>
          <a:stretch/>
        </p:blipFill>
        <p:spPr bwMode="auto">
          <a:xfrm>
            <a:off x="0" y="2996952"/>
            <a:ext cx="3648981" cy="360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>
            <a:extLst>
              <a:ext uri="{FF2B5EF4-FFF2-40B4-BE49-F238E27FC236}">
                <a16:creationId xmlns:a16="http://schemas.microsoft.com/office/drawing/2014/main" id="{7EB04BDC-2555-E04C-A84B-DAEA79FC3595}"/>
              </a:ext>
            </a:extLst>
          </p:cNvPr>
          <p:cNvSpPr/>
          <p:nvPr/>
        </p:nvSpPr>
        <p:spPr>
          <a:xfrm>
            <a:off x="3402225" y="1124744"/>
            <a:ext cx="5400600" cy="3960440"/>
          </a:xfrm>
          <a:prstGeom prst="cloudCallout">
            <a:avLst>
              <a:gd name="adj1" fmla="val -72732"/>
              <a:gd name="adj2" fmla="val 29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400" b="1" dirty="0" err="1"/>
              <a:t>Siklus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transaksi</a:t>
            </a:r>
            <a:r>
              <a:rPr lang="en-US" altLang="en-US" sz="2400" b="1" dirty="0"/>
              <a:t> yang </a:t>
            </a:r>
            <a:r>
              <a:rPr lang="en-US" altLang="en-US" sz="2400" b="1" dirty="0" err="1"/>
              <a:t>berhubungan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dengan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transaksi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penjualan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barang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jasa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dengan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syarat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barang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jasa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tersebut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merupakan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obyek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penjualan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utama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perusahaan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0955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6F347-98AA-8141-9712-2BC94A186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Pendapatan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137595-968A-DD42-9515-A00FB338DD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947646"/>
            <a:ext cx="8712968" cy="5433682"/>
          </a:xfrm>
        </p:spPr>
      </p:pic>
    </p:spTree>
    <p:extLst>
      <p:ext uri="{BB962C8B-B14F-4D97-AF65-F5344CB8AC3E}">
        <p14:creationId xmlns:p14="http://schemas.microsoft.com/office/powerpoint/2010/main" val="1031401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3549</Words>
  <Application>Microsoft Macintosh PowerPoint</Application>
  <PresentationFormat>On-screen Show (4:3)</PresentationFormat>
  <Paragraphs>626</Paragraphs>
  <Slides>66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8" baseType="lpstr">
      <vt:lpstr>Arial</vt:lpstr>
      <vt:lpstr>Arial Black</vt:lpstr>
      <vt:lpstr>Arial Rounded MT Bold</vt:lpstr>
      <vt:lpstr>Bell MT</vt:lpstr>
      <vt:lpstr>Bernard MT Condensed</vt:lpstr>
      <vt:lpstr>Calibri</vt:lpstr>
      <vt:lpstr>CentSchbkCyrill BT</vt:lpstr>
      <vt:lpstr>Mistral</vt:lpstr>
      <vt:lpstr>Trajan Pro</vt:lpstr>
      <vt:lpstr>Wingdings</vt:lpstr>
      <vt:lpstr>Office Theme</vt:lpstr>
      <vt:lpstr>Worksheet</vt:lpstr>
      <vt:lpstr>AUDITING THE REVENUE CYCLE</vt:lpstr>
      <vt:lpstr>Niat Menuntut Ilmu</vt:lpstr>
      <vt:lpstr>PowerPoint Presentation</vt:lpstr>
      <vt:lpstr>PowerPoint Presentation</vt:lpstr>
      <vt:lpstr>Pertemuan 2</vt:lpstr>
      <vt:lpstr>Tujuan Pembelajaran</vt:lpstr>
      <vt:lpstr>What Is Revenue Cycle ….</vt:lpstr>
      <vt:lpstr>SIKLUS PENDAPATAN</vt:lpstr>
      <vt:lpstr>Siklus Pendapatan</vt:lpstr>
      <vt:lpstr>Transaksi dan Saldo Rekening</vt:lpstr>
      <vt:lpstr>PowerPoint Presentation</vt:lpstr>
      <vt:lpstr>Pemrosesan Batch Dengan File Berurutan Prosedur Manual</vt:lpstr>
      <vt:lpstr>PowerPoint Presentation</vt:lpstr>
      <vt:lpstr>Pemrosesan Batch menggunakan File Berurutan - Prosedur Otomatis</vt:lpstr>
      <vt:lpstr>PowerPoint Presentation</vt:lpstr>
      <vt:lpstr>Sistem Penerimaan Kas Secara Batch Dengan File Akses Langsung</vt:lpstr>
      <vt:lpstr>PowerPoint Presentation</vt:lpstr>
      <vt:lpstr>PowerPoint Presentation</vt:lpstr>
      <vt:lpstr>PowerPoint Presentation</vt:lpstr>
      <vt:lpstr>Tujuan Audit Siklus Pendapatan :</vt:lpstr>
      <vt:lpstr>PowerPoint Presentation</vt:lpstr>
      <vt:lpstr>TUJUAN AUDIT (TUJUAN KHUSUS)</vt:lpstr>
      <vt:lpstr>ILUSTRASI PENGUJIAN ASERSI</vt:lpstr>
      <vt:lpstr>ILUSTRASI PENGUJIAN ASERSI</vt:lpstr>
      <vt:lpstr>ILUSTRASI PENGUJIAN ASERSI</vt:lpstr>
      <vt:lpstr>ILUSTRASI PENGUJIAN ASERSI</vt:lpstr>
      <vt:lpstr>ILUSTRASI PENGUJIAN ASERSI</vt:lpstr>
      <vt:lpstr>RISIKO SIKLUS PENDAPATAN</vt:lpstr>
      <vt:lpstr>PRINSIP-PRINSIP PENGENDALIAN</vt:lpstr>
      <vt:lpstr>DOKUMEN DAN FUNGSI-FUNGSI YANG TERLIBAT</vt:lpstr>
      <vt:lpstr>DOKUMEN DAN FUNGSI-FUNGSI YANG TERLIBAT</vt:lpstr>
      <vt:lpstr>DOKUMEN DAN FUNGSI-FUNGSI YANG TERLIBAT</vt:lpstr>
      <vt:lpstr>PROSEDUR PENGUJIAN SUBSTANTIF</vt:lpstr>
      <vt:lpstr>PROSEDUR PENGUJIAN SUBSTANTIF SIKLUS PENDAPATAN</vt:lpstr>
      <vt:lpstr>PROSEDUR PENGUJIAN SUBSTANTIF</vt:lpstr>
      <vt:lpstr>PROSEDUR PENGUJIAN SUBSTANTIF</vt:lpstr>
      <vt:lpstr>PROSEDUR PENGUJIAN SUBSTANTIF</vt:lpstr>
      <vt:lpstr>PROSEDUR PENGUJIAN SUBSTANTIF</vt:lpstr>
      <vt:lpstr>PROSEDUR PENGUJIAN SUBSTANTIF</vt:lpstr>
      <vt:lpstr>PROSEDUR PENGUJIAN SUBSTANTIF SECARA DETIL</vt:lpstr>
      <vt:lpstr>Prosedur Pendahuluan</vt:lpstr>
      <vt:lpstr>Prosedur Analitis</vt:lpstr>
      <vt:lpstr>Prosedur Analitis</vt:lpstr>
      <vt:lpstr>Pengujian Detil Transaksi</vt:lpstr>
      <vt:lpstr>ILUSTRASI PENGUJIAN TRANSAKSI PIUTANG DAGANG</vt:lpstr>
      <vt:lpstr>Pengujian Detil Transaksi</vt:lpstr>
      <vt:lpstr>Pengujian Detil Transaksi</vt:lpstr>
      <vt:lpstr>Pengujian Detil Transaksi</vt:lpstr>
      <vt:lpstr>ILUSTRASI ARAH PENGUJIAN</vt:lpstr>
      <vt:lpstr>Pengujian Detil Saldo Rekening</vt:lpstr>
      <vt:lpstr>Pengujian Detil Saldo Rekening</vt:lpstr>
      <vt:lpstr>Review Presentasi dan Pengungkapan</vt:lpstr>
      <vt:lpstr>KONFIRMASI PIUTANG</vt:lpstr>
      <vt:lpstr>CONTOH KONFIRMASI POSITIF</vt:lpstr>
      <vt:lpstr>CONTOH KONFIRMASI POSITIF</vt:lpstr>
      <vt:lpstr>CONTOH KONFIRMASI NEGATIF</vt:lpstr>
      <vt:lpstr>CONTOH KONFIRMASI NEGATIF</vt:lpstr>
      <vt:lpstr>KONFIRMASI PIUTANG DITINGGALKAN</vt:lpstr>
      <vt:lpstr>PENGGUNAAN KONFIRMASI NEGATIF</vt:lpstr>
      <vt:lpstr>PENGENDALIAN KONFIRMASI</vt:lpstr>
      <vt:lpstr>KERTAS KERJA AUDIT</vt:lpstr>
      <vt:lpstr>CONTOH 1: KK PIUTANG DAGANG</vt:lpstr>
      <vt:lpstr>CONTOH 1: KK PIUTANG DAGANG</vt:lpstr>
      <vt:lpstr>IDENTIFIKASI RISIKO SIKLUS PENDAPATAN</vt:lpstr>
      <vt:lpstr>IDENTIFIKASI RISIKO SIKLUS PENDAPATAN</vt:lpstr>
      <vt:lpstr>Pertemuan Selanjutnya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Anggaran Penjualan</dc:title>
  <dc:creator>Microsoft Office User</dc:creator>
  <cp:lastModifiedBy>Microsoft Office User</cp:lastModifiedBy>
  <cp:revision>49</cp:revision>
  <dcterms:created xsi:type="dcterms:W3CDTF">2017-09-17T05:58:58Z</dcterms:created>
  <dcterms:modified xsi:type="dcterms:W3CDTF">2021-04-06T09:42:09Z</dcterms:modified>
</cp:coreProperties>
</file>