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7D1229-0391-4B96-B0D8-27E0C4063C34}" type="datetimeFigureOut">
              <a:rPr lang="id-ID" smtClean="0"/>
              <a:t>01/10/2020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83E103-987A-48CA-8E43-9305ECBCE885}" type="slidenum">
              <a:rPr lang="id-ID" smtClean="0"/>
              <a:t>‹#›</a:t>
            </a:fld>
            <a:endParaRPr lang="id-ID"/>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D1229-0391-4B96-B0D8-27E0C4063C34}" type="datetimeFigureOut">
              <a:rPr lang="id-ID" smtClean="0"/>
              <a:t>01/10/2020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7D1229-0391-4B96-B0D8-27E0C4063C34}" type="datetimeFigureOut">
              <a:rPr lang="id-ID" smtClean="0"/>
              <a:t>01/10/2020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D1229-0391-4B96-B0D8-27E0C4063C34}" type="datetimeFigureOut">
              <a:rPr lang="id-ID" smtClean="0"/>
              <a:t>01/10/2020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D1229-0391-4B96-B0D8-27E0C4063C34}" type="datetimeFigureOut">
              <a:rPr lang="id-ID" smtClean="0"/>
              <a:t>01/10/2020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83E103-987A-48CA-8E43-9305ECBCE885}" type="slidenum">
              <a:rPr lang="id-ID" smtClean="0"/>
              <a:t>‹#›</a:t>
            </a:fld>
            <a:endParaRPr lang="id-ID"/>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7D1229-0391-4B96-B0D8-27E0C4063C34}" type="datetimeFigureOut">
              <a:rPr lang="id-ID" smtClean="0"/>
              <a:t>01/10/2020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7D1229-0391-4B96-B0D8-27E0C4063C34}" type="datetimeFigureOut">
              <a:rPr lang="id-ID" smtClean="0"/>
              <a:t>01/10/2020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583E103-987A-48CA-8E43-9305ECBCE885}" type="slidenum">
              <a:rPr lang="id-ID" smtClean="0"/>
              <a:t>‹#›</a:t>
            </a:fld>
            <a:endParaRPr lang="id-ID"/>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7D1229-0391-4B96-B0D8-27E0C4063C34}" type="datetimeFigureOut">
              <a:rPr lang="id-ID" smtClean="0"/>
              <a:t>01/10/2020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D1229-0391-4B96-B0D8-27E0C4063C34}" type="datetimeFigureOut">
              <a:rPr lang="id-ID" smtClean="0"/>
              <a:t>01/10/2020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D1229-0391-4B96-B0D8-27E0C4063C34}" type="datetimeFigureOut">
              <a:rPr lang="id-ID" smtClean="0"/>
              <a:t>01/10/2020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583E103-987A-48CA-8E43-9305ECBCE885}" type="slidenum">
              <a:rPr lang="id-ID" smtClean="0"/>
              <a:t>‹#›</a:t>
            </a:fld>
            <a:endParaRPr lang="id-ID"/>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D1229-0391-4B96-B0D8-27E0C4063C34}" type="datetimeFigureOut">
              <a:rPr lang="id-ID" smtClean="0"/>
              <a:t>01/10/2020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583E103-987A-48CA-8E43-9305ECBCE88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97D1229-0391-4B96-B0D8-27E0C4063C34}" type="datetimeFigureOut">
              <a:rPr lang="id-ID" smtClean="0"/>
              <a:t>01/10/2020</a:t>
            </a:fld>
            <a:endParaRPr lang="id-ID"/>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d-ID"/>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583E103-987A-48CA-8E43-9305ECBCE885}"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id-ID" sz="3600" b="1" dirty="0"/>
              <a:t>KETENTUAN UMUM DAN TATA CARA PERPAJAKAN</a:t>
            </a:r>
            <a:r>
              <a:rPr lang="id-ID" sz="3600" dirty="0"/>
              <a:t/>
            </a:r>
            <a:br>
              <a:rPr lang="id-ID" sz="3600" dirty="0"/>
            </a:br>
            <a:r>
              <a:rPr lang="id-ID" sz="2400" b="1" dirty="0"/>
              <a:t>(UU No. 28 Tahun 2007)</a:t>
            </a:r>
            <a:endParaRPr lang="id-ID" sz="2400" dirty="0"/>
          </a:p>
        </p:txBody>
      </p:sp>
      <p:sp>
        <p:nvSpPr>
          <p:cNvPr id="3" name="Subtitle 2"/>
          <p:cNvSpPr>
            <a:spLocks noGrp="1"/>
          </p:cNvSpPr>
          <p:nvPr>
            <p:ph type="subTitle" idx="1"/>
          </p:nvPr>
        </p:nvSpPr>
        <p:spPr/>
        <p:txBody>
          <a:bodyPr>
            <a:normAutofit/>
          </a:bodyPr>
          <a:lstStyle/>
          <a:p>
            <a:pPr algn="r"/>
            <a:endParaRPr lang="id-ID" sz="1800" dirty="0" smtClean="0"/>
          </a:p>
          <a:p>
            <a:pPr algn="r"/>
            <a:endParaRPr lang="id-ID" sz="1800" dirty="0"/>
          </a:p>
          <a:p>
            <a:pPr algn="r"/>
            <a:r>
              <a:rPr lang="id-ID" sz="1800" dirty="0" smtClean="0"/>
              <a:t>HARIRI, SE., M.Ak</a:t>
            </a:r>
          </a:p>
          <a:p>
            <a:pPr algn="r"/>
            <a:r>
              <a:rPr lang="id-ID" sz="1800" dirty="0" smtClean="0"/>
              <a:t>Fakultas Ekonomi dan Bisnis</a:t>
            </a:r>
          </a:p>
          <a:p>
            <a:pPr algn="r"/>
            <a:r>
              <a:rPr lang="id-ID" sz="1800" dirty="0" smtClean="0"/>
              <a:t>Universitas Islam Malang</a:t>
            </a:r>
            <a:endParaRPr lang="id-ID" sz="1800" dirty="0"/>
          </a:p>
        </p:txBody>
      </p:sp>
    </p:spTree>
    <p:extLst>
      <p:ext uri="{BB962C8B-B14F-4D97-AF65-F5344CB8AC3E}">
        <p14:creationId xmlns:p14="http://schemas.microsoft.com/office/powerpoint/2010/main" val="3182409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pPr marL="274320" lvl="1" indent="0">
              <a:buNone/>
            </a:pPr>
            <a:r>
              <a:rPr lang="id-ID" b="1" dirty="0"/>
              <a:t>Fungsi Surat Pemberitahuan (SPT)</a:t>
            </a:r>
            <a:endParaRPr lang="id-ID" dirty="0"/>
          </a:p>
          <a:p>
            <a:pPr lvl="2"/>
            <a:r>
              <a:rPr lang="id-ID" b="1" dirty="0"/>
              <a:t>Fungsi SPT bagi wajib pajak PPh:</a:t>
            </a:r>
            <a:endParaRPr lang="id-ID" dirty="0"/>
          </a:p>
          <a:p>
            <a:pPr lvl="0"/>
            <a:r>
              <a:rPr lang="id-ID" dirty="0"/>
              <a:t>Sebagai sarana untuk melaporkan dan mempertanggungjawabkan perhitungan jumlah pajak yang sebenarnya terutang;</a:t>
            </a:r>
          </a:p>
          <a:p>
            <a:pPr lvl="0"/>
            <a:r>
              <a:rPr lang="id-ID" dirty="0"/>
              <a:t>Untuk melaporkan pembayaran atau pelunasan pajak yang  telah dilakukan sendiri dan/atau melalui pemotongan atau pemungutan pajak lain dalam satu tahun pajak;</a:t>
            </a:r>
          </a:p>
          <a:p>
            <a:pPr lvl="0"/>
            <a:r>
              <a:rPr lang="id-ID" dirty="0"/>
              <a:t>Untuk melaporkan pembayaran  pemotongan atau  pemungut tentang pemotongan atau pemungutan pajak orang pribadi atau badan lain dalam masa pajak yang ditentukan berdasarkan peraturan perundang-undangan perpajakan yang berlaku.</a:t>
            </a:r>
          </a:p>
          <a:p>
            <a:pPr lvl="2"/>
            <a:r>
              <a:rPr lang="id-ID" b="1" dirty="0"/>
              <a:t>Fungsi SPT bagi pengusaha kena pajak</a:t>
            </a:r>
            <a:endParaRPr lang="id-ID" dirty="0"/>
          </a:p>
          <a:p>
            <a:pPr lvl="0"/>
            <a:r>
              <a:rPr lang="id-ID" dirty="0"/>
              <a:t>Sebagai sarana untuk melaporkan dan mempertanggungjawabkan perhitungan jumlah PPN dan PPn-BM yang seharusnya terutang;</a:t>
            </a:r>
          </a:p>
          <a:p>
            <a:pPr lvl="0"/>
            <a:r>
              <a:rPr lang="id-ID" dirty="0"/>
              <a:t>Untuk melaporkan pengkreditan Pajak Masukan terhadap Pajak Keluaran;</a:t>
            </a:r>
          </a:p>
          <a:p>
            <a:pPr lvl="0"/>
            <a:r>
              <a:rPr lang="id-ID" dirty="0"/>
              <a:t>Untuk melaporkan pembayaran atau pelunasan pajak yang telah dilaksanakan oleh Pengusaha Kena Pajak dan/atau melalui pihak lain dalam satu Masa Pajak yang telah ditentukan oleh peraturan perundang-undangan perpajakan yang berlaku.</a:t>
            </a:r>
          </a:p>
          <a:p>
            <a:pPr lvl="2"/>
            <a:r>
              <a:rPr lang="id-ID" b="1" dirty="0"/>
              <a:t>Fungsi SPT bagi pemotong atau pemungut pajak :</a:t>
            </a:r>
            <a:endParaRPr lang="id-ID" dirty="0"/>
          </a:p>
          <a:p>
            <a:pPr marL="0" indent="0">
              <a:buNone/>
            </a:pPr>
            <a:r>
              <a:rPr lang="id-ID" dirty="0"/>
              <a:t>Sabagai sarana untuk malaporkan dan mempertanggungjawabkan pajak yang dipotong atau dipungut dan disetorkannya</a:t>
            </a:r>
          </a:p>
        </p:txBody>
      </p:sp>
    </p:spTree>
    <p:extLst>
      <p:ext uri="{BB962C8B-B14F-4D97-AF65-F5344CB8AC3E}">
        <p14:creationId xmlns:p14="http://schemas.microsoft.com/office/powerpoint/2010/main" val="1918191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274320" lvl="1" indent="0">
              <a:buNone/>
            </a:pPr>
            <a:r>
              <a:rPr lang="id-ID" b="1" dirty="0"/>
              <a:t>Batas waktu penyampaian Surat Pemberitahuan </a:t>
            </a:r>
            <a:r>
              <a:rPr lang="id-ID" b="1" dirty="0" smtClean="0"/>
              <a:t>(SPT) adalah:</a:t>
            </a:r>
            <a:endParaRPr lang="id-ID" dirty="0"/>
          </a:p>
          <a:p>
            <a:pPr lvl="0"/>
            <a:r>
              <a:rPr lang="id-ID" dirty="0"/>
              <a:t>Batas waktu pembayaran dan penyetoran pajak yang terutang untuk suatu saat atas Masa Pajak ditetapkan oleh Menteri Keuangan dengan batas waktu tidak melewati 15 (lima belas) hari setelah saat terutangnya pajak atau Masa Pajak berakhir.</a:t>
            </a:r>
          </a:p>
          <a:p>
            <a:pPr lvl="0"/>
            <a:r>
              <a:rPr lang="id-ID" dirty="0"/>
              <a:t>Batas waktu pembayaran untuk kekurangan pembayaran pajak berdasarkan SPT Tahunan paling lambat sebelum SPT disampaikan.</a:t>
            </a:r>
          </a:p>
          <a:p>
            <a:r>
              <a:rPr lang="id-ID" dirty="0"/>
              <a:t>Jangka waktu pelunasan surat ketetapan pajak untuk Wajib Pajak usaha kecil dan Wajib Pajak di daerah tertentu paling lama 2 bulan.</a:t>
            </a:r>
          </a:p>
        </p:txBody>
      </p:sp>
    </p:spTree>
    <p:extLst>
      <p:ext uri="{BB962C8B-B14F-4D97-AF65-F5344CB8AC3E}">
        <p14:creationId xmlns:p14="http://schemas.microsoft.com/office/powerpoint/2010/main" val="1137233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HAK- HAK WAJIB PAJAK</a:t>
            </a:r>
            <a:endParaRPr lang="id-ID" dirty="0"/>
          </a:p>
        </p:txBody>
      </p:sp>
      <p:sp>
        <p:nvSpPr>
          <p:cNvPr id="3" name="Content Placeholder 2"/>
          <p:cNvSpPr>
            <a:spLocks noGrp="1"/>
          </p:cNvSpPr>
          <p:nvPr>
            <p:ph idx="1"/>
          </p:nvPr>
        </p:nvSpPr>
        <p:spPr/>
        <p:txBody>
          <a:bodyPr>
            <a:normAutofit/>
          </a:bodyPr>
          <a:lstStyle/>
          <a:p>
            <a:r>
              <a:rPr lang="id-ID" sz="2000" b="1" dirty="0"/>
              <a:t>Hak Memperpanjang Jangka Waktu Penyampaian Surat Pemberitahuan </a:t>
            </a:r>
            <a:r>
              <a:rPr lang="id-ID" sz="2000" b="1" dirty="0" smtClean="0"/>
              <a:t>Tahunan</a:t>
            </a:r>
          </a:p>
          <a:p>
            <a:pPr marL="182880" lvl="1"/>
            <a:r>
              <a:rPr lang="id-ID" b="1" dirty="0"/>
              <a:t>Hak Membetulkan Surat Pemberitahuan</a:t>
            </a:r>
            <a:endParaRPr lang="id-ID" dirty="0"/>
          </a:p>
          <a:p>
            <a:pPr marL="182880" lvl="1"/>
            <a:r>
              <a:rPr lang="id-ID" b="1" dirty="0"/>
              <a:t>Hak Mengangsur Atau Menunda Pembayaran Pajak</a:t>
            </a:r>
            <a:endParaRPr lang="id-ID" dirty="0"/>
          </a:p>
          <a:p>
            <a:pPr marL="182880" lvl="1"/>
            <a:r>
              <a:rPr lang="id-ID" b="1" dirty="0"/>
              <a:t>Hak Memohon Restitusi</a:t>
            </a:r>
            <a:endParaRPr lang="id-ID" dirty="0"/>
          </a:p>
          <a:p>
            <a:pPr marL="182880" lvl="1"/>
            <a:r>
              <a:rPr lang="id-ID" b="1" dirty="0"/>
              <a:t>Hak Memohon Pembetulan Surat Tagihan Pajak/Surat Ketetapan Pajak Yang Salah</a:t>
            </a:r>
            <a:endParaRPr lang="id-ID" dirty="0"/>
          </a:p>
          <a:p>
            <a:pPr marL="182880" lvl="1"/>
            <a:r>
              <a:rPr lang="id-ID" b="1" dirty="0"/>
              <a:t>Hak Mengajukan Keberatan</a:t>
            </a:r>
            <a:endParaRPr lang="id-ID" dirty="0"/>
          </a:p>
          <a:p>
            <a:pPr marL="182880" lvl="1"/>
            <a:r>
              <a:rPr lang="id-ID" b="1" dirty="0"/>
              <a:t>Hak Mengajukan </a:t>
            </a:r>
            <a:r>
              <a:rPr lang="id-ID" b="1" dirty="0" smtClean="0"/>
              <a:t>Banding</a:t>
            </a:r>
            <a:endParaRPr lang="id-ID" dirty="0"/>
          </a:p>
        </p:txBody>
      </p:sp>
    </p:spTree>
    <p:extLst>
      <p:ext uri="{BB962C8B-B14F-4D97-AF65-F5344CB8AC3E}">
        <p14:creationId xmlns:p14="http://schemas.microsoft.com/office/powerpoint/2010/main" val="72956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200" b="1" dirty="0"/>
              <a:t>WEWENANG DAN KEWAJIBAN APARAT PERPAJAKAN</a:t>
            </a:r>
            <a:endParaRPr lang="id-ID" sz="3200" dirty="0"/>
          </a:p>
        </p:txBody>
      </p:sp>
      <p:sp>
        <p:nvSpPr>
          <p:cNvPr id="3" name="Content Placeholder 2"/>
          <p:cNvSpPr>
            <a:spLocks noGrp="1"/>
          </p:cNvSpPr>
          <p:nvPr>
            <p:ph idx="1"/>
          </p:nvPr>
        </p:nvSpPr>
        <p:spPr/>
        <p:txBody>
          <a:bodyPr/>
          <a:lstStyle/>
          <a:p>
            <a:pPr marL="0" indent="0">
              <a:buNone/>
            </a:pPr>
            <a:r>
              <a:rPr lang="id-ID" b="1" u="sng" dirty="0"/>
              <a:t>Wewenang:</a:t>
            </a:r>
            <a:endParaRPr lang="id-ID" dirty="0"/>
          </a:p>
          <a:p>
            <a:r>
              <a:rPr lang="id-ID" b="1" dirty="0"/>
              <a:t>Wewenang Menerbitkan Surat Ketetapan </a:t>
            </a:r>
            <a:r>
              <a:rPr lang="id-ID" b="1" dirty="0" smtClean="0"/>
              <a:t>Pajak</a:t>
            </a:r>
          </a:p>
          <a:p>
            <a:r>
              <a:rPr lang="id-ID" b="1" dirty="0"/>
              <a:t>Wewenang Menerbitkan Surat Tagihan </a:t>
            </a:r>
            <a:r>
              <a:rPr lang="id-ID" b="1" dirty="0" smtClean="0"/>
              <a:t>Pajak</a:t>
            </a:r>
          </a:p>
          <a:p>
            <a:r>
              <a:rPr lang="id-ID" b="1" dirty="0"/>
              <a:t>Wewenang Melakukan Penagihan </a:t>
            </a:r>
            <a:r>
              <a:rPr lang="id-ID" b="1" dirty="0" smtClean="0"/>
              <a:t>Pajak</a:t>
            </a:r>
          </a:p>
          <a:p>
            <a:r>
              <a:rPr lang="id-ID" b="1" dirty="0"/>
              <a:t>Wewenang Melakukan </a:t>
            </a:r>
            <a:r>
              <a:rPr lang="id-ID" b="1" dirty="0" smtClean="0"/>
              <a:t>Pemeriksaan</a:t>
            </a:r>
          </a:p>
          <a:p>
            <a:r>
              <a:rPr lang="id-ID" b="1" dirty="0"/>
              <a:t>Wewenang Melakukan </a:t>
            </a:r>
            <a:r>
              <a:rPr lang="id-ID" b="1" dirty="0" smtClean="0"/>
              <a:t>Penyelidikan</a:t>
            </a:r>
          </a:p>
          <a:p>
            <a:r>
              <a:rPr lang="id-ID" b="1" dirty="0"/>
              <a:t>Wewenang Melakukan </a:t>
            </a:r>
            <a:r>
              <a:rPr lang="id-ID" b="1" dirty="0" smtClean="0"/>
              <a:t>Penyegelan</a:t>
            </a:r>
          </a:p>
          <a:p>
            <a:r>
              <a:rPr lang="id-ID" b="1" dirty="0"/>
              <a:t>Wewenang Mengurangkan Atau Menghapuskan Sanksi Administrasi</a:t>
            </a:r>
            <a:endParaRPr lang="id-ID" dirty="0"/>
          </a:p>
        </p:txBody>
      </p:sp>
    </p:spTree>
    <p:extLst>
      <p:ext uri="{BB962C8B-B14F-4D97-AF65-F5344CB8AC3E}">
        <p14:creationId xmlns:p14="http://schemas.microsoft.com/office/powerpoint/2010/main" val="2680991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b="1" u="sng" dirty="0"/>
              <a:t>Kewajiban:</a:t>
            </a:r>
            <a:endParaRPr lang="id-ID" dirty="0"/>
          </a:p>
          <a:p>
            <a:r>
              <a:rPr lang="id-ID" b="1" dirty="0"/>
              <a:t>Kewajiban Menerbitkan Surat Ketetapan </a:t>
            </a:r>
            <a:r>
              <a:rPr lang="id-ID" b="1" dirty="0" smtClean="0"/>
              <a:t>Pajak</a:t>
            </a:r>
          </a:p>
          <a:p>
            <a:r>
              <a:rPr lang="id-ID" b="1" dirty="0"/>
              <a:t>Kewajiban Memberikan </a:t>
            </a:r>
            <a:r>
              <a:rPr lang="id-ID" b="1" dirty="0" smtClean="0"/>
              <a:t>Keputusan</a:t>
            </a:r>
          </a:p>
          <a:p>
            <a:r>
              <a:rPr lang="id-ID" b="1" dirty="0"/>
              <a:t>Kewajiban Memberikan </a:t>
            </a:r>
            <a:r>
              <a:rPr lang="id-ID" b="1" dirty="0" smtClean="0"/>
              <a:t>Keterangan</a:t>
            </a:r>
          </a:p>
          <a:p>
            <a:r>
              <a:rPr lang="id-ID" b="1" dirty="0"/>
              <a:t>Kewajiban Menjaga Kerahasiaan Data</a:t>
            </a:r>
            <a:endParaRPr lang="id-ID" dirty="0"/>
          </a:p>
        </p:txBody>
      </p:sp>
    </p:spTree>
    <p:extLst>
      <p:ext uri="{BB962C8B-B14F-4D97-AF65-F5344CB8AC3E}">
        <p14:creationId xmlns:p14="http://schemas.microsoft.com/office/powerpoint/2010/main" val="3025214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DALUWARSA PENAGIHAN PAJAK</a:t>
            </a:r>
            <a:endParaRPr lang="id-ID" dirty="0"/>
          </a:p>
        </p:txBody>
      </p:sp>
      <p:sp>
        <p:nvSpPr>
          <p:cNvPr id="3" name="Content Placeholder 2"/>
          <p:cNvSpPr>
            <a:spLocks noGrp="1"/>
          </p:cNvSpPr>
          <p:nvPr>
            <p:ph idx="1"/>
          </p:nvPr>
        </p:nvSpPr>
        <p:spPr/>
        <p:txBody>
          <a:bodyPr>
            <a:normAutofit fontScale="92500" lnSpcReduction="10000"/>
          </a:bodyPr>
          <a:lstStyle/>
          <a:p>
            <a:pPr lvl="0"/>
            <a:r>
              <a:rPr lang="id-ID" dirty="0"/>
              <a:t>Hak untuk melakukan penagihan pajak termasuk bunga denda, kenaikan, dan penagihan pajak, daluwarsa setelah melampui waktu 5 tahun terhitung sejak penerbitan surat Tagihan Pajak, Surat Ketetapan Pajak kurang bayar, Surat Keputusan Pembetulan</a:t>
            </a:r>
          </a:p>
          <a:p>
            <a:pPr lvl="0"/>
            <a:r>
              <a:rPr lang="id-ID" dirty="0"/>
              <a:t>Daluwarsa penagihan Pajak sebagai mana di maksut pada ayat (1) tertangguh apabila:</a:t>
            </a:r>
          </a:p>
          <a:p>
            <a:pPr marL="457200" lvl="0" indent="-457200">
              <a:buFont typeface="+mj-lt"/>
              <a:buAutoNum type="alphaLcPeriod"/>
            </a:pPr>
            <a:r>
              <a:rPr lang="id-ID" dirty="0"/>
              <a:t>Diterbitkan Surat </a:t>
            </a:r>
            <a:r>
              <a:rPr lang="id-ID" dirty="0" smtClean="0"/>
              <a:t>Paksa</a:t>
            </a:r>
          </a:p>
          <a:p>
            <a:pPr marL="457200" lvl="0" indent="-457200">
              <a:buFont typeface="+mj-lt"/>
              <a:buAutoNum type="alphaLcPeriod"/>
            </a:pPr>
            <a:r>
              <a:rPr lang="id-ID" dirty="0" smtClean="0"/>
              <a:t>Ada </a:t>
            </a:r>
            <a:r>
              <a:rPr lang="id-ID" dirty="0"/>
              <a:t>Pengakuan utang pajak dari Wajib Pajak  baik langsung maupun tidak </a:t>
            </a:r>
            <a:r>
              <a:rPr lang="id-ID" dirty="0" smtClean="0"/>
              <a:t>langsung</a:t>
            </a:r>
          </a:p>
          <a:p>
            <a:pPr marL="457200" lvl="0" indent="-457200">
              <a:buFont typeface="+mj-lt"/>
              <a:buAutoNum type="alphaLcPeriod"/>
            </a:pPr>
            <a:r>
              <a:rPr lang="id-ID" dirty="0" smtClean="0"/>
              <a:t>Diterbitkan </a:t>
            </a:r>
            <a:r>
              <a:rPr lang="id-ID" dirty="0"/>
              <a:t>Surat Ketetapan Pajak Kurang Bayar sebagai mana di maksut dalam Pasal 13 ayat (</a:t>
            </a:r>
            <a:r>
              <a:rPr lang="id-ID" dirty="0" smtClean="0"/>
              <a:t>5)</a:t>
            </a:r>
          </a:p>
          <a:p>
            <a:pPr marL="457200" lvl="0" indent="-457200">
              <a:buFont typeface="+mj-lt"/>
              <a:buAutoNum type="alphaLcPeriod"/>
            </a:pPr>
            <a:r>
              <a:rPr lang="id-ID" dirty="0" smtClean="0"/>
              <a:t>Dilakukan </a:t>
            </a:r>
            <a:r>
              <a:rPr lang="id-ID" dirty="0"/>
              <a:t>penyidikan tindak pidana di bidang perpajakan lain-lain.</a:t>
            </a:r>
          </a:p>
        </p:txBody>
      </p:sp>
    </p:spTree>
    <p:extLst>
      <p:ext uri="{BB962C8B-B14F-4D97-AF65-F5344CB8AC3E}">
        <p14:creationId xmlns:p14="http://schemas.microsoft.com/office/powerpoint/2010/main" val="155356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marL="0" indent="0">
              <a:buNone/>
            </a:pPr>
            <a:r>
              <a:rPr lang="id-ID" b="1" dirty="0"/>
              <a:t>Sanksi:     </a:t>
            </a:r>
            <a:endParaRPr lang="id-ID" dirty="0"/>
          </a:p>
          <a:p>
            <a:pPr lvl="0"/>
            <a:r>
              <a:rPr lang="id-ID" dirty="0"/>
              <a:t>Setiap orang harus memberikan keterangan atau bukti yang di minta dalam Pasal 35 tetapidengan sengaja tidak memberi keterangan atau bukti , dipidana dengan pidana kurung paling lama 1 tahun dan denda paling banyak Rp.25.000.000,00. </a:t>
            </a:r>
            <a:r>
              <a:rPr lang="id-ID" b="1" dirty="0"/>
              <a:t>KUP: Pasal 41A</a:t>
            </a:r>
            <a:endParaRPr lang="id-ID" dirty="0"/>
          </a:p>
          <a:p>
            <a:pPr lvl="0"/>
            <a:r>
              <a:rPr lang="id-ID" dirty="0"/>
              <a:t>Setiap orang degan segaja menghalagi dan mempersulit penyidikan tindak pidana di pidang perpajakan, dipidana dengan pidana kurung paling lama 3 tahun dan denda paling banyak Rp75.000.000,00. </a:t>
            </a:r>
            <a:r>
              <a:rPr lang="id-ID" b="1" dirty="0"/>
              <a:t>KUP: Pasal 41B</a:t>
            </a:r>
            <a:endParaRPr lang="id-ID" dirty="0"/>
          </a:p>
          <a:p>
            <a:r>
              <a:rPr lang="id-ID" dirty="0"/>
              <a:t>Setiap orang yang dengan segaja tidak memenuhi kewajiban yang sesuai dalam pasal 35 ayat (1), dipidana dengan pidana kurung paling lama 1 tahun dan denda paling banyak Rp1.000.000,00. </a:t>
            </a:r>
            <a:r>
              <a:rPr lang="id-ID" b="1" dirty="0"/>
              <a:t>KUP: Pasal 41C</a:t>
            </a:r>
            <a:endParaRPr lang="id-ID" dirty="0"/>
          </a:p>
        </p:txBody>
      </p:sp>
    </p:spTree>
    <p:extLst>
      <p:ext uri="{BB962C8B-B14F-4D97-AF65-F5344CB8AC3E}">
        <p14:creationId xmlns:p14="http://schemas.microsoft.com/office/powerpoint/2010/main" val="2677622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pPr lvl="0"/>
            <a:r>
              <a:rPr lang="id-ID" dirty="0"/>
              <a:t>Setiap orang dengan segaja menyebabkan tidak terpanuhinya kewajiban pejabat dan pihak lain yang sesuai dalam pasal 35A ayat (1),   dipidana dengan pidana kurung paling lama 10 tahun dan denda paling banyak Rp 8000.000,00. </a:t>
            </a:r>
            <a:r>
              <a:rPr lang="id-ID" b="1" dirty="0"/>
              <a:t>KUP: Pasal 41C</a:t>
            </a:r>
            <a:endParaRPr lang="id-ID" dirty="0"/>
          </a:p>
          <a:p>
            <a:pPr lvl="0"/>
            <a:r>
              <a:rPr lang="id-ID" dirty="0"/>
              <a:t>Setiap orang yang degan segaja tidakmemberikan data dan informasi yang di minta Direktur Jendral Pajak yang sesuai dalam pasal 35A ayat (2), dipidana dengan pidana kurung paling lama 10 tahun dan denda paling banyak Rp8000.000,00. </a:t>
            </a:r>
            <a:r>
              <a:rPr lang="id-ID" b="1" dirty="0"/>
              <a:t>KUP: Pasal 41C</a:t>
            </a:r>
            <a:endParaRPr lang="id-ID" dirty="0"/>
          </a:p>
          <a:p>
            <a:r>
              <a:rPr lang="id-ID" dirty="0"/>
              <a:t>Setiap orang yang dengan segaja menyalah gunakan data dan informasi perpajakan sehingga menimbulkan kerugian pada negara, dipidana dengan pidana kurung paling lama 10 tahun dan denda paling banyak Rp8000.000,00. </a:t>
            </a:r>
            <a:r>
              <a:rPr lang="id-ID" b="1" dirty="0"/>
              <a:t>KUP: Pasal 41C</a:t>
            </a:r>
            <a:endParaRPr lang="id-ID" dirty="0"/>
          </a:p>
        </p:txBody>
      </p:sp>
    </p:spTree>
    <p:extLst>
      <p:ext uri="{BB962C8B-B14F-4D97-AF65-F5344CB8AC3E}">
        <p14:creationId xmlns:p14="http://schemas.microsoft.com/office/powerpoint/2010/main" val="3833427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endParaRPr lang="id-ID" dirty="0" smtClean="0"/>
          </a:p>
          <a:p>
            <a:pPr marL="0" indent="0">
              <a:buNone/>
            </a:pPr>
            <a:endParaRPr lang="id-ID" dirty="0"/>
          </a:p>
          <a:p>
            <a:pPr marL="0" indent="0">
              <a:buNone/>
            </a:pPr>
            <a:endParaRPr lang="id-ID" dirty="0" smtClean="0"/>
          </a:p>
          <a:p>
            <a:pPr marL="0" indent="0" algn="ctr">
              <a:buNone/>
            </a:pPr>
            <a:r>
              <a:rPr lang="id-ID" b="1" dirty="0" smtClean="0"/>
              <a:t>TERIMA KASIH</a:t>
            </a:r>
          </a:p>
          <a:p>
            <a:pPr marL="0" indent="0" algn="ctr">
              <a:buNone/>
            </a:pPr>
            <a:endParaRPr lang="id-ID" b="1" dirty="0"/>
          </a:p>
          <a:p>
            <a:pPr marL="0" indent="0" algn="ctr">
              <a:buNone/>
            </a:pPr>
            <a:r>
              <a:rPr lang="id-ID" b="1" i="1" dirty="0" smtClean="0"/>
              <a:t>SILAHKAN JIKA ADA PERTANYAAN</a:t>
            </a:r>
            <a:endParaRPr lang="id-ID" b="1" i="1" dirty="0"/>
          </a:p>
        </p:txBody>
      </p:sp>
    </p:spTree>
    <p:extLst>
      <p:ext uri="{BB962C8B-B14F-4D97-AF65-F5344CB8AC3E}">
        <p14:creationId xmlns:p14="http://schemas.microsoft.com/office/powerpoint/2010/main" val="4280222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a:t>Peraturan perundang-undangan perpajakan yang mengatur tentang “Ketentuan Umum dan Tata Cara Perpajakan” adalah UU No. 6 tahun 1983, sebagaimana telah diubah dengan UU No. 9 tahun 1994, dengan UU No. 16 tahun 2000, terakhir dengan UU No. 28 tahun 2007. Undang-undang tentang “Ketentuan Umum dan Tata Cara Perpajakan”  dilandasi falsafah Pancasila dan UUD 1945.</a:t>
            </a:r>
          </a:p>
        </p:txBody>
      </p:sp>
    </p:spTree>
    <p:extLst>
      <p:ext uri="{BB962C8B-B14F-4D97-AF65-F5344CB8AC3E}">
        <p14:creationId xmlns:p14="http://schemas.microsoft.com/office/powerpoint/2010/main" val="114161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KEWAJIBAN WAJIB PAJAK</a:t>
            </a:r>
            <a:endParaRPr lang="id-ID" dirty="0"/>
          </a:p>
        </p:txBody>
      </p:sp>
      <p:sp>
        <p:nvSpPr>
          <p:cNvPr id="3" name="Content Placeholder 2"/>
          <p:cNvSpPr>
            <a:spLocks noGrp="1"/>
          </p:cNvSpPr>
          <p:nvPr>
            <p:ph idx="1"/>
          </p:nvPr>
        </p:nvSpPr>
        <p:spPr/>
        <p:txBody>
          <a:bodyPr/>
          <a:lstStyle/>
          <a:p>
            <a:pPr marL="457200" indent="-457200">
              <a:buFont typeface="+mj-lt"/>
              <a:buAutoNum type="arabicPeriod"/>
            </a:pPr>
            <a:r>
              <a:rPr lang="id-ID" dirty="0"/>
              <a:t>Mendaftarkan diri untuk mendapatkan </a:t>
            </a:r>
            <a:r>
              <a:rPr lang="id-ID" dirty="0" smtClean="0"/>
              <a:t>NPWP</a:t>
            </a:r>
          </a:p>
          <a:p>
            <a:pPr marL="457200" indent="-457200">
              <a:buFont typeface="+mj-lt"/>
              <a:buAutoNum type="arabicPeriod"/>
            </a:pPr>
            <a:r>
              <a:rPr lang="id-ID" dirty="0" smtClean="0"/>
              <a:t>Melaporkan </a:t>
            </a:r>
            <a:r>
              <a:rPr lang="id-ID" dirty="0"/>
              <a:t>usaha untuk dikukuhkan sebagai </a:t>
            </a:r>
            <a:r>
              <a:rPr lang="id-ID" dirty="0" smtClean="0"/>
              <a:t>PKP</a:t>
            </a:r>
          </a:p>
          <a:p>
            <a:pPr marL="457200" indent="-457200">
              <a:buFont typeface="+mj-lt"/>
              <a:buAutoNum type="arabicPeriod"/>
            </a:pPr>
            <a:r>
              <a:rPr lang="id-ID" dirty="0" smtClean="0"/>
              <a:t>Mengisi </a:t>
            </a:r>
            <a:r>
              <a:rPr lang="id-ID" dirty="0"/>
              <a:t>SPT dengan </a:t>
            </a:r>
            <a:r>
              <a:rPr lang="id-ID" dirty="0" smtClean="0"/>
              <a:t>benar</a:t>
            </a:r>
          </a:p>
          <a:p>
            <a:pPr marL="457200" indent="-457200">
              <a:buFont typeface="+mj-lt"/>
              <a:buAutoNum type="arabicPeriod"/>
            </a:pPr>
            <a:r>
              <a:rPr lang="id-ID" dirty="0"/>
              <a:t>Menyampaikan </a:t>
            </a:r>
            <a:r>
              <a:rPr lang="id-ID" dirty="0" smtClean="0"/>
              <a:t>SPT</a:t>
            </a:r>
          </a:p>
          <a:p>
            <a:pPr marL="457200" indent="-457200">
              <a:buFont typeface="+mj-lt"/>
              <a:buAutoNum type="arabicPeriod"/>
            </a:pPr>
            <a:r>
              <a:rPr lang="id-ID" dirty="0"/>
              <a:t>Membayar atau menyetor pajak </a:t>
            </a:r>
            <a:r>
              <a:rPr lang="id-ID" dirty="0" smtClean="0"/>
              <a:t>terutang</a:t>
            </a:r>
          </a:p>
          <a:p>
            <a:pPr marL="457200" indent="-457200">
              <a:buFont typeface="+mj-lt"/>
              <a:buAutoNum type="arabicPeriod"/>
            </a:pPr>
            <a:r>
              <a:rPr lang="id-ID" dirty="0"/>
              <a:t>Menyelenggarakan pembukuan</a:t>
            </a:r>
            <a:endParaRPr lang="id-ID" dirty="0" smtClean="0"/>
          </a:p>
          <a:p>
            <a:pPr marL="457200" indent="-457200">
              <a:buFont typeface="+mj-lt"/>
              <a:buAutoNum type="arabicPeriod"/>
            </a:pPr>
            <a:endParaRPr lang="id-ID" dirty="0"/>
          </a:p>
        </p:txBody>
      </p:sp>
    </p:spTree>
    <p:extLst>
      <p:ext uri="{BB962C8B-B14F-4D97-AF65-F5344CB8AC3E}">
        <p14:creationId xmlns:p14="http://schemas.microsoft.com/office/powerpoint/2010/main" val="2115776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NOMOR POKOK WAJIB PAJAK</a:t>
            </a:r>
            <a:endParaRPr lang="id-ID" dirty="0"/>
          </a:p>
        </p:txBody>
      </p:sp>
      <p:sp>
        <p:nvSpPr>
          <p:cNvPr id="3" name="Content Placeholder 2"/>
          <p:cNvSpPr>
            <a:spLocks noGrp="1"/>
          </p:cNvSpPr>
          <p:nvPr>
            <p:ph idx="1"/>
          </p:nvPr>
        </p:nvSpPr>
        <p:spPr/>
        <p:txBody>
          <a:bodyPr>
            <a:normAutofit fontScale="92500" lnSpcReduction="20000"/>
          </a:bodyPr>
          <a:lstStyle/>
          <a:p>
            <a:pPr marL="0" lvl="0" indent="0">
              <a:buNone/>
            </a:pPr>
            <a:r>
              <a:rPr lang="id-ID" b="1" dirty="0"/>
              <a:t>Pengertian</a:t>
            </a:r>
            <a:endParaRPr lang="id-ID" dirty="0"/>
          </a:p>
          <a:p>
            <a:pPr marL="0" indent="0">
              <a:buNone/>
            </a:pPr>
            <a:r>
              <a:rPr lang="id-ID" dirty="0"/>
              <a:t>Nomor Pokok Wajib Pajak adalah suatu sarana administrasi perpajakan yang dipergunakan sebagi tanda pengenal diri atau identitas Wajib </a:t>
            </a:r>
            <a:r>
              <a:rPr lang="id-ID" dirty="0" smtClean="0"/>
              <a:t>Pajak</a:t>
            </a:r>
            <a:endParaRPr lang="id-ID" dirty="0"/>
          </a:p>
          <a:p>
            <a:pPr marL="0" lvl="0" indent="0">
              <a:buNone/>
            </a:pPr>
            <a:r>
              <a:rPr lang="id-ID" b="1" dirty="0"/>
              <a:t>Fungsi Nomor Pokok Wajib Pajak</a:t>
            </a:r>
            <a:endParaRPr lang="id-ID" dirty="0"/>
          </a:p>
          <a:p>
            <a:pPr lvl="0"/>
            <a:r>
              <a:rPr lang="id-ID" dirty="0"/>
              <a:t>Sebagai tanda pengenal diri atau identitas Wajib Pajak.</a:t>
            </a:r>
          </a:p>
          <a:p>
            <a:pPr lvl="0"/>
            <a:r>
              <a:rPr lang="id-ID" dirty="0"/>
              <a:t>Untuk menjaga ketertiban dalam pembayaran pajak dan dalam pengawasan administrasi perpajakan</a:t>
            </a:r>
            <a:r>
              <a:rPr lang="id-ID" dirty="0" smtClean="0"/>
              <a:t>.</a:t>
            </a:r>
            <a:endParaRPr lang="id-ID" dirty="0"/>
          </a:p>
          <a:p>
            <a:pPr marL="0" lvl="0" indent="0">
              <a:buNone/>
            </a:pPr>
            <a:r>
              <a:rPr lang="id-ID" b="1" dirty="0"/>
              <a:t>Pencantuman NPWP</a:t>
            </a:r>
            <a:endParaRPr lang="id-ID" dirty="0"/>
          </a:p>
          <a:p>
            <a:pPr marL="0" indent="0">
              <a:buNone/>
            </a:pPr>
            <a:r>
              <a:rPr lang="id-ID" dirty="0"/>
              <a:t>NPWP harus dituliskan dalam setiap dokumen perpajakan, antara lain pada:</a:t>
            </a:r>
          </a:p>
          <a:p>
            <a:pPr lvl="0"/>
            <a:r>
              <a:rPr lang="id-ID" dirty="0"/>
              <a:t>Formulir pajak yang digunakan Wajib Pajak</a:t>
            </a:r>
          </a:p>
          <a:p>
            <a:pPr lvl="0"/>
            <a:r>
              <a:rPr lang="id-ID" dirty="0"/>
              <a:t>Surat menyurat dalam hubungannya dengan perpajakan</a:t>
            </a:r>
          </a:p>
          <a:p>
            <a:pPr lvl="0"/>
            <a:r>
              <a:rPr lang="id-ID" dirty="0"/>
              <a:t>Dalam hubungan dengan instansi tertentu yang mewajibkan mencatumkan NPWP.</a:t>
            </a:r>
          </a:p>
          <a:p>
            <a:endParaRPr lang="id-ID" dirty="0"/>
          </a:p>
        </p:txBody>
      </p:sp>
    </p:spTree>
    <p:extLst>
      <p:ext uri="{BB962C8B-B14F-4D97-AF65-F5344CB8AC3E}">
        <p14:creationId xmlns:p14="http://schemas.microsoft.com/office/powerpoint/2010/main" val="149641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marL="0" lvl="0" indent="0">
              <a:buNone/>
            </a:pPr>
            <a:r>
              <a:rPr lang="id-ID" b="1" dirty="0"/>
              <a:t>Penghapusan NPWP</a:t>
            </a:r>
            <a:endParaRPr lang="id-ID" dirty="0"/>
          </a:p>
          <a:p>
            <a:r>
              <a:rPr lang="id-ID" dirty="0"/>
              <a:t>Penghapusan NPWP dilakukan dalam hal-hal sebagai berikut:</a:t>
            </a:r>
          </a:p>
          <a:p>
            <a:pPr lvl="0"/>
            <a:r>
              <a:rPr lang="id-ID" dirty="0"/>
              <a:t>Wajib Pajak orang pribadi meninggala dunia dan tidak meninggalkan warisan;</a:t>
            </a:r>
          </a:p>
          <a:p>
            <a:pPr lvl="0"/>
            <a:r>
              <a:rPr lang="id-ID" dirty="0"/>
              <a:t>Warisan yang belum terbagi dalam kedudukan sebagai subjek pajak sudah selesai dibagi;</a:t>
            </a:r>
          </a:p>
          <a:p>
            <a:pPr lvl="0"/>
            <a:r>
              <a:rPr lang="id-ID" dirty="0"/>
              <a:t>Wajib Pajak badan yang telah dibubarkan secara resmi berdasarkan ketentuan peraturan perundang-undangan yang berlaku.</a:t>
            </a:r>
          </a:p>
          <a:p>
            <a:pPr lvl="0"/>
            <a:r>
              <a:rPr lang="id-ID" dirty="0"/>
              <a:t>Bentuk Usah Tetap yang karena suatu hal kehilangan statusnya sebagai bentuk usaha tetap.</a:t>
            </a:r>
          </a:p>
          <a:p>
            <a:pPr lvl="0"/>
            <a:r>
              <a:rPr lang="id-ID" dirty="0"/>
              <a:t>Wajib Pajak orang pribadi lainnya, selain yang dimaksud dalam huruf a dan huruf b yang tidak memenuhi syarat lagi sebagai Wajib Pajak</a:t>
            </a:r>
          </a:p>
          <a:p>
            <a:pPr marL="0" indent="0">
              <a:buNone/>
            </a:pPr>
            <a:r>
              <a:rPr lang="id-ID" b="1" dirty="0" smtClean="0"/>
              <a:t>Format </a:t>
            </a:r>
            <a:r>
              <a:rPr lang="id-ID" b="1" dirty="0"/>
              <a:t>NPWP</a:t>
            </a:r>
            <a:endParaRPr lang="id-ID" dirty="0"/>
          </a:p>
          <a:p>
            <a:pPr marL="0" indent="0">
              <a:buNone/>
            </a:pPr>
            <a:r>
              <a:rPr lang="id-ID" dirty="0"/>
              <a:t>NPWP terdiri dari 15 digit, yaitu 9 digit pertama merupakan Kode Wajib Pajak dan 6 digit berikutnya merupakan Kode Administrasi Perpajakan. Berikut ini adalah salah satu contoh NPWP</a:t>
            </a:r>
            <a:r>
              <a:rPr lang="id-ID" dirty="0" smtClean="0"/>
              <a:t>:</a:t>
            </a:r>
          </a:p>
          <a:p>
            <a:pPr marL="0" indent="0">
              <a:buNone/>
            </a:pPr>
            <a:endParaRPr lang="id-ID" dirty="0"/>
          </a:p>
        </p:txBody>
      </p:sp>
      <p:graphicFrame>
        <p:nvGraphicFramePr>
          <p:cNvPr id="6" name="Table 5"/>
          <p:cNvGraphicFramePr>
            <a:graphicFrameLocks noGrp="1"/>
          </p:cNvGraphicFramePr>
          <p:nvPr>
            <p:extLst>
              <p:ext uri="{D42A27DB-BD31-4B8C-83A1-F6EECF244321}">
                <p14:modId xmlns:p14="http://schemas.microsoft.com/office/powerpoint/2010/main" val="1136871186"/>
              </p:ext>
            </p:extLst>
          </p:nvPr>
        </p:nvGraphicFramePr>
        <p:xfrm>
          <a:off x="1259632" y="6165304"/>
          <a:ext cx="6264690" cy="268986"/>
        </p:xfrm>
        <a:graphic>
          <a:graphicData uri="http://schemas.openxmlformats.org/drawingml/2006/table">
            <a:tbl>
              <a:tblPr firstRow="1" firstCol="1" bandRow="1">
                <a:tableStyleId>{5C22544A-7EE6-4342-B048-85BDC9FD1C3A}</a:tableStyleId>
              </a:tblPr>
              <a:tblGrid>
                <a:gridCol w="414880"/>
                <a:gridCol w="414880"/>
                <a:gridCol w="414880"/>
                <a:gridCol w="414880"/>
                <a:gridCol w="414880"/>
                <a:gridCol w="414880"/>
                <a:gridCol w="414880"/>
                <a:gridCol w="414880"/>
                <a:gridCol w="414880"/>
                <a:gridCol w="414880"/>
                <a:gridCol w="414880"/>
                <a:gridCol w="414880"/>
                <a:gridCol w="428710"/>
                <a:gridCol w="428710"/>
                <a:gridCol w="428710"/>
              </a:tblGrid>
              <a:tr h="0">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1</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5</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1</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2</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2</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2</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5</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4</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a:effectLst/>
                        </a:rPr>
                        <a:t>0</a:t>
                      </a:r>
                      <a:endParaRPr lang="id-ID" sz="1100">
                        <a:effectLst/>
                        <a:latin typeface="Calibri"/>
                        <a:ea typeface="Calibri"/>
                        <a:cs typeface="Times New Roman"/>
                      </a:endParaRPr>
                    </a:p>
                  </a:txBody>
                  <a:tcPr marL="38100" marR="38100" marT="38100" marB="38100" anchor="ctr"/>
                </a:tc>
                <a:tc>
                  <a:txBody>
                    <a:bodyPr/>
                    <a:lstStyle/>
                    <a:p>
                      <a:pPr algn="just">
                        <a:lnSpc>
                          <a:spcPct val="115000"/>
                        </a:lnSpc>
                        <a:spcAft>
                          <a:spcPts val="0"/>
                        </a:spcAft>
                      </a:pPr>
                      <a:r>
                        <a:rPr lang="id-ID" sz="1100" dirty="0">
                          <a:effectLst/>
                        </a:rPr>
                        <a:t>0</a:t>
                      </a:r>
                      <a:endParaRPr lang="id-ID" sz="1100" dirty="0">
                        <a:effectLst/>
                        <a:latin typeface="Calibri"/>
                        <a:ea typeface="Calibri"/>
                        <a:cs typeface="Times New Roman"/>
                      </a:endParaRPr>
                    </a:p>
                  </a:txBody>
                  <a:tcPr marL="38100" marR="38100" marT="38100" marB="38100" anchor="ctr"/>
                </a:tc>
              </a:tr>
            </a:tbl>
          </a:graphicData>
        </a:graphic>
      </p:graphicFrame>
    </p:spTree>
    <p:extLst>
      <p:ext uri="{BB962C8B-B14F-4D97-AF65-F5344CB8AC3E}">
        <p14:creationId xmlns:p14="http://schemas.microsoft.com/office/powerpoint/2010/main" val="309199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dirty="0"/>
              <a:t>PENGUKUHAN PENGUSAHA KENA PAJAK</a:t>
            </a:r>
            <a:endParaRPr lang="id-ID" sz="3200" dirty="0"/>
          </a:p>
        </p:txBody>
      </p:sp>
      <p:sp>
        <p:nvSpPr>
          <p:cNvPr id="3" name="Content Placeholder 2"/>
          <p:cNvSpPr>
            <a:spLocks noGrp="1"/>
          </p:cNvSpPr>
          <p:nvPr>
            <p:ph idx="1"/>
          </p:nvPr>
        </p:nvSpPr>
        <p:spPr/>
        <p:txBody>
          <a:bodyPr>
            <a:normAutofit fontScale="85000" lnSpcReduction="20000"/>
          </a:bodyPr>
          <a:lstStyle/>
          <a:p>
            <a:pPr marL="274320" lvl="1" indent="0">
              <a:buNone/>
            </a:pPr>
            <a:r>
              <a:rPr lang="id-ID" b="1" dirty="0"/>
              <a:t>Pengukuhan Pengusaha Kena </a:t>
            </a:r>
            <a:r>
              <a:rPr lang="id-ID" b="1" dirty="0" smtClean="0"/>
              <a:t>Pajak (PKP)</a:t>
            </a:r>
            <a:endParaRPr lang="id-ID" dirty="0"/>
          </a:p>
          <a:p>
            <a:pPr lvl="0"/>
            <a:r>
              <a:rPr lang="id-ID" dirty="0"/>
              <a:t>Setiap Wajib Pajak sebagai pengusaha yang dikenai pajak berdasarkan UU PPN 1984 dan perubahannya, wajib melaporkan usahanya pada kantor Direktorat Jendral Pajak yang wilayah kerjannya meliputi tempat tinggal atau tempat kedudukan pengusaha, dan tempat kegiatan usaha dilakukan untuk dikukuhkan sebagai pengusaha kena pajak KUP:Pasal 2 Ayat (2)</a:t>
            </a:r>
          </a:p>
          <a:p>
            <a:pPr lvl="0"/>
            <a:r>
              <a:rPr lang="id-ID" dirty="0"/>
              <a:t>Direktur Jendral Pajak dapat menetapkan:</a:t>
            </a:r>
          </a:p>
          <a:p>
            <a:pPr lvl="0">
              <a:buFont typeface="Wingdings" pitchFamily="2" charset="2"/>
              <a:buChar char="Ø"/>
            </a:pPr>
            <a:r>
              <a:rPr lang="id-ID" dirty="0" smtClean="0"/>
              <a:t>Tempat </a:t>
            </a:r>
            <a:r>
              <a:rPr lang="id-ID" dirty="0"/>
              <a:t>pendaftaran dan/atau tempat pelaporan usaha selain yang ditetapkan pada ayat (1) dan ayat (2); </a:t>
            </a:r>
            <a:r>
              <a:rPr lang="id-ID" dirty="0" smtClean="0"/>
              <a:t>dan/atau</a:t>
            </a:r>
          </a:p>
          <a:p>
            <a:pPr lvl="0">
              <a:buFont typeface="Wingdings" pitchFamily="2" charset="2"/>
              <a:buChar char="Ø"/>
            </a:pPr>
            <a:r>
              <a:rPr lang="id-ID" dirty="0" smtClean="0"/>
              <a:t>Tempat </a:t>
            </a:r>
            <a:r>
              <a:rPr lang="id-ID" dirty="0"/>
              <a:t>pendaftaran pada kantor Direktorat Jendral Pajak yang wilayah kerjanya meliputi tempat tinggal dan atau kantor Direktorat Jendral Pajak yang wilayah kerjanya meliputi tempat usaha dilakukan, bagi wajib pahjak orang tertentu.</a:t>
            </a:r>
          </a:p>
          <a:p>
            <a:r>
              <a:rPr lang="id-ID" dirty="0"/>
              <a:t>Jangka waktu melaporkan usahanya untuk dikukuhkan sebagai pengusaha kena pajak adalah selambat-lambatnya 1 (satu) setelah saat usaha dimulai.</a:t>
            </a:r>
          </a:p>
        </p:txBody>
      </p:sp>
    </p:spTree>
    <p:extLst>
      <p:ext uri="{BB962C8B-B14F-4D97-AF65-F5344CB8AC3E}">
        <p14:creationId xmlns:p14="http://schemas.microsoft.com/office/powerpoint/2010/main" val="1722160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274320" lvl="1" indent="0">
              <a:buNone/>
            </a:pPr>
            <a:r>
              <a:rPr lang="id-ID" b="1" dirty="0" smtClean="0"/>
              <a:t>Fungsi </a:t>
            </a:r>
            <a:r>
              <a:rPr lang="id-ID" b="1" dirty="0"/>
              <a:t>Pengukuhan Pengusaha Kena Pajak</a:t>
            </a:r>
            <a:endParaRPr lang="id-ID" dirty="0"/>
          </a:p>
          <a:p>
            <a:pPr lvl="2"/>
            <a:r>
              <a:rPr lang="id-ID" dirty="0"/>
              <a:t>Sebagai identitas Pengusaha Kena Pajak yang bersangkutan;</a:t>
            </a:r>
          </a:p>
          <a:p>
            <a:pPr lvl="2"/>
            <a:r>
              <a:rPr lang="id-ID" dirty="0"/>
              <a:t>Sebagai sarana pengawasan dalam melaksanakan hak dan kewajiban PK di bidang PPN dan </a:t>
            </a:r>
            <a:r>
              <a:rPr lang="id-ID" dirty="0" smtClean="0"/>
              <a:t>PPn-BM</a:t>
            </a:r>
            <a:endParaRPr lang="id-ID" dirty="0"/>
          </a:p>
          <a:p>
            <a:pPr marL="274320" lvl="1" indent="0">
              <a:buNone/>
            </a:pPr>
            <a:r>
              <a:rPr lang="id-ID" b="1" dirty="0"/>
              <a:t>Pencabutan Pengukuhan PKP</a:t>
            </a:r>
            <a:endParaRPr lang="id-ID" dirty="0"/>
          </a:p>
          <a:p>
            <a:pPr lvl="2"/>
            <a:r>
              <a:rPr lang="id-ID" dirty="0" smtClean="0"/>
              <a:t>Pengusaha </a:t>
            </a:r>
            <a:r>
              <a:rPr lang="id-ID" dirty="0"/>
              <a:t>Kena Pajak pindah alamat</a:t>
            </a:r>
          </a:p>
          <a:p>
            <a:pPr lvl="2"/>
            <a:r>
              <a:rPr lang="id-ID" dirty="0"/>
              <a:t>Wajib Pajak badan telah dibubarkan secara resmi</a:t>
            </a:r>
          </a:p>
          <a:p>
            <a:pPr lvl="2"/>
            <a:r>
              <a:rPr lang="id-ID" dirty="0"/>
              <a:t>Tidak memenuhi syarat sebagai Pengusaha Kena </a:t>
            </a:r>
            <a:r>
              <a:rPr lang="id-ID" dirty="0" smtClean="0"/>
              <a:t>Pajak</a:t>
            </a:r>
            <a:endParaRPr lang="id-ID" dirty="0"/>
          </a:p>
          <a:p>
            <a:pPr marL="0" indent="0">
              <a:buNone/>
            </a:pPr>
            <a:r>
              <a:rPr lang="id-ID" b="1" dirty="0"/>
              <a:t> </a:t>
            </a:r>
            <a:r>
              <a:rPr lang="id-ID" b="1" dirty="0" smtClean="0"/>
              <a:t>  Sanksi</a:t>
            </a:r>
            <a:endParaRPr lang="id-ID" dirty="0"/>
          </a:p>
        </p:txBody>
      </p:sp>
    </p:spTree>
    <p:extLst>
      <p:ext uri="{BB962C8B-B14F-4D97-AF65-F5344CB8AC3E}">
        <p14:creationId xmlns:p14="http://schemas.microsoft.com/office/powerpoint/2010/main" val="1536529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SURAT SETORAN PAJAK</a:t>
            </a:r>
            <a:endParaRPr lang="id-ID" dirty="0"/>
          </a:p>
        </p:txBody>
      </p:sp>
      <p:sp>
        <p:nvSpPr>
          <p:cNvPr id="3" name="Content Placeholder 2"/>
          <p:cNvSpPr>
            <a:spLocks noGrp="1"/>
          </p:cNvSpPr>
          <p:nvPr>
            <p:ph idx="1"/>
          </p:nvPr>
        </p:nvSpPr>
        <p:spPr/>
        <p:txBody>
          <a:bodyPr>
            <a:normAutofit/>
          </a:bodyPr>
          <a:lstStyle/>
          <a:p>
            <a:pPr lvl="1"/>
            <a:r>
              <a:rPr lang="id-ID" b="1" dirty="0"/>
              <a:t>Pengertian</a:t>
            </a:r>
            <a:endParaRPr lang="id-ID" dirty="0"/>
          </a:p>
          <a:p>
            <a:pPr marL="0" indent="0">
              <a:buNone/>
            </a:pPr>
            <a:r>
              <a:rPr lang="id-ID" dirty="0"/>
              <a:t>Surat setoran pajak adalah bukti pembayaran atau penyetoran pajak yang telah dilakukan dengan menggunakan formulir atau telah dilakukan dengan cara lain ke kas negara melalui tempat pembayaran yang ditunjuk oleh menteri keuangan. </a:t>
            </a:r>
            <a:r>
              <a:rPr lang="id-ID" b="1" dirty="0"/>
              <a:t>KUP: Pasal 1, angka </a:t>
            </a:r>
            <a:r>
              <a:rPr lang="id-ID" b="1" dirty="0" smtClean="0"/>
              <a:t>4</a:t>
            </a:r>
            <a:endParaRPr lang="id-ID" dirty="0"/>
          </a:p>
          <a:p>
            <a:pPr lvl="1"/>
            <a:r>
              <a:rPr lang="id-ID" b="1" dirty="0"/>
              <a:t>Fungsi Setoran Surat Pajak</a:t>
            </a:r>
            <a:endParaRPr lang="id-ID" dirty="0"/>
          </a:p>
          <a:p>
            <a:pPr lvl="2"/>
            <a:r>
              <a:rPr lang="id-ID" dirty="0"/>
              <a:t>Sebagai sarana untuk membayar pajak;</a:t>
            </a:r>
          </a:p>
          <a:p>
            <a:pPr lvl="2"/>
            <a:r>
              <a:rPr lang="id-ID" dirty="0"/>
              <a:t>Sebagai bukti dan laporan pembayaran pajak</a:t>
            </a:r>
            <a:r>
              <a:rPr lang="id-ID" dirty="0" smtClean="0"/>
              <a:t>.</a:t>
            </a:r>
            <a:endParaRPr lang="id-ID" dirty="0"/>
          </a:p>
          <a:p>
            <a:pPr lvl="1"/>
            <a:r>
              <a:rPr lang="id-ID" b="1" dirty="0"/>
              <a:t>Tempat Pembayaran dan Penyetoran </a:t>
            </a:r>
            <a:r>
              <a:rPr lang="id-ID" b="1" dirty="0" smtClean="0"/>
              <a:t>Pajak</a:t>
            </a:r>
            <a:endParaRPr lang="id-ID" dirty="0"/>
          </a:p>
          <a:p>
            <a:pPr marL="0" indent="0">
              <a:buNone/>
            </a:pPr>
            <a:r>
              <a:rPr lang="id-ID" dirty="0"/>
              <a:t>Tempat pembayaran tersebut adalah:</a:t>
            </a:r>
          </a:p>
          <a:p>
            <a:pPr lvl="1"/>
            <a:r>
              <a:rPr lang="id-ID" dirty="0"/>
              <a:t>Bank-bank yang ditunjuk oleh Direktorat Jendral </a:t>
            </a:r>
            <a:r>
              <a:rPr lang="id-ID" dirty="0" smtClean="0"/>
              <a:t>anggaran;</a:t>
            </a:r>
          </a:p>
          <a:p>
            <a:pPr lvl="1"/>
            <a:r>
              <a:rPr lang="id-ID" dirty="0" smtClean="0"/>
              <a:t>Kantor </a:t>
            </a:r>
            <a:r>
              <a:rPr lang="id-ID" dirty="0"/>
              <a:t>pos.</a:t>
            </a:r>
          </a:p>
        </p:txBody>
      </p:sp>
    </p:spTree>
    <p:extLst>
      <p:ext uri="{BB962C8B-B14F-4D97-AF65-F5344CB8AC3E}">
        <p14:creationId xmlns:p14="http://schemas.microsoft.com/office/powerpoint/2010/main" val="222074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SURAT </a:t>
            </a:r>
            <a:r>
              <a:rPr lang="id-ID" b="1" dirty="0" smtClean="0"/>
              <a:t>PEMBERITAHUAN (SPT)</a:t>
            </a:r>
            <a:endParaRPr lang="id-ID" dirty="0"/>
          </a:p>
        </p:txBody>
      </p:sp>
      <p:sp>
        <p:nvSpPr>
          <p:cNvPr id="3" name="Content Placeholder 2"/>
          <p:cNvSpPr>
            <a:spLocks noGrp="1"/>
          </p:cNvSpPr>
          <p:nvPr>
            <p:ph idx="1"/>
          </p:nvPr>
        </p:nvSpPr>
        <p:spPr/>
        <p:txBody>
          <a:bodyPr/>
          <a:lstStyle/>
          <a:p>
            <a:pPr marL="0" indent="0">
              <a:buNone/>
            </a:pPr>
            <a:r>
              <a:rPr lang="id-ID" b="1" dirty="0" smtClean="0"/>
              <a:t>Surat Pemberitahuan (SPT) </a:t>
            </a:r>
            <a:r>
              <a:rPr lang="id-ID" dirty="0" smtClean="0"/>
              <a:t>adalah surat yang oleh Wajib Pajak digunakan untuk melaporkan penghitungan dan/atau pembayaran pajak, objek pajak dan/atau bukan objek pajak, dan/atau harta dan kewajiban sesuai dengan ketentuan peraturan perundang-undangan perpajakan. </a:t>
            </a:r>
            <a:r>
              <a:rPr lang="id-ID" b="1" dirty="0" smtClean="0"/>
              <a:t>KUP:pasal 1, angka 11</a:t>
            </a:r>
            <a:endParaRPr lang="id-ID" dirty="0"/>
          </a:p>
        </p:txBody>
      </p:sp>
    </p:spTree>
    <p:extLst>
      <p:ext uri="{BB962C8B-B14F-4D97-AF65-F5344CB8AC3E}">
        <p14:creationId xmlns:p14="http://schemas.microsoft.com/office/powerpoint/2010/main" val="32750212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97</TotalTime>
  <Words>869</Words>
  <Application>Microsoft Office PowerPoint</Application>
  <PresentationFormat>On-screen Show (4:3)</PresentationFormat>
  <Paragraphs>133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Clarity</vt:lpstr>
      <vt:lpstr>KETENTUAN UMUM DAN TATA CARA PERPAJAKAN (UU No. 28 Tahun 2007)</vt:lpstr>
      <vt:lpstr>PowerPoint Presentation</vt:lpstr>
      <vt:lpstr>KEWAJIBAN WAJIB PAJAK</vt:lpstr>
      <vt:lpstr>NOMOR POKOK WAJIB PAJAK</vt:lpstr>
      <vt:lpstr>PowerPoint Presentation</vt:lpstr>
      <vt:lpstr>PENGUKUHAN PENGUSAHA KENA PAJAK</vt:lpstr>
      <vt:lpstr>PowerPoint Presentation</vt:lpstr>
      <vt:lpstr>SURAT SETORAN PAJAK</vt:lpstr>
      <vt:lpstr>SURAT PEMBERITAHUAN (SPT)</vt:lpstr>
      <vt:lpstr>PowerPoint Presentation</vt:lpstr>
      <vt:lpstr>PowerPoint Presentation</vt:lpstr>
      <vt:lpstr>HAK- HAK WAJIB PAJAK</vt:lpstr>
      <vt:lpstr>WEWENANG DAN KEWAJIBAN APARAT PERPAJAKAN</vt:lpstr>
      <vt:lpstr>PowerPoint Presentation</vt:lpstr>
      <vt:lpstr>DALUWARSA PENAGIHAN PAJAK</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KETENTUAN UMUM DAN TATA CARA PERPAJAKAN (UU No. 28 Tahun 2007)</dc:title>
  <dc:creator>admin</dc:creator>
  <cp:lastModifiedBy>admin</cp:lastModifiedBy>
  <cp:revision>29</cp:revision>
  <dcterms:created xsi:type="dcterms:W3CDTF">2020-10-01T07:07:00Z</dcterms:created>
  <dcterms:modified xsi:type="dcterms:W3CDTF">2020-10-01T08:58:48Z</dcterms:modified>
</cp:coreProperties>
</file>