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2" r:id="rId3"/>
    <p:sldId id="263" r:id="rId4"/>
    <p:sldId id="264" r:id="rId5"/>
    <p:sldId id="265" r:id="rId6"/>
    <p:sldId id="266" r:id="rId7"/>
    <p:sldId id="267" r:id="rId8"/>
    <p:sldId id="268" r:id="rId9"/>
    <p:sldId id="269" r:id="rId10"/>
    <p:sldId id="270" r:id="rId11"/>
    <p:sldId id="271" r:id="rId12"/>
    <p:sldId id="272" r:id="rId13"/>
    <p:sldId id="273" r:id="rId14"/>
    <p:sldId id="274" r:id="rId15"/>
    <p:sldId id="277" r:id="rId16"/>
    <p:sldId id="279" r:id="rId17"/>
    <p:sldId id="283" r:id="rId18"/>
    <p:sldId id="280" r:id="rId19"/>
    <p:sldId id="281" r:id="rId20"/>
    <p:sldId id="284" r:id="rId21"/>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F9D3C308-6F4E-4A16-88DF-FC5F7F341696}" type="datetimeFigureOut">
              <a:rPr lang="id-ID" smtClean="0"/>
              <a:pPr/>
              <a:t>08/10/2020</a:t>
            </a:fld>
            <a:endParaRPr lang="id-ID"/>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id-ID"/>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747B4164-8D1E-4888-BACF-BA74019AF89C}" type="slidenum">
              <a:rPr lang="id-ID" smtClean="0"/>
              <a:pPr/>
              <a:t>‹#›</a:t>
            </a:fld>
            <a:endParaRPr lang="id-I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9D3C308-6F4E-4A16-88DF-FC5F7F341696}" type="datetimeFigureOut">
              <a:rPr lang="id-ID" smtClean="0"/>
              <a:pPr/>
              <a:t>08/10/2020</a:t>
            </a:fld>
            <a:endParaRPr lang="id-ID"/>
          </a:p>
        </p:txBody>
      </p:sp>
      <p:sp>
        <p:nvSpPr>
          <p:cNvPr id="5" name="Footer Placeholder 4"/>
          <p:cNvSpPr>
            <a:spLocks noGrp="1"/>
          </p:cNvSpPr>
          <p:nvPr>
            <p:ph type="ftr" sz="quarter" idx="11"/>
          </p:nvPr>
        </p:nvSpPr>
        <p:spPr/>
        <p:txBody>
          <a:bodyPr/>
          <a:lstStyle>
            <a:extLst/>
          </a:lstStyle>
          <a:p>
            <a:endParaRPr lang="id-ID"/>
          </a:p>
        </p:txBody>
      </p:sp>
      <p:sp>
        <p:nvSpPr>
          <p:cNvPr id="6" name="Slide Number Placeholder 5"/>
          <p:cNvSpPr>
            <a:spLocks noGrp="1"/>
          </p:cNvSpPr>
          <p:nvPr>
            <p:ph type="sldNum" sz="quarter" idx="12"/>
          </p:nvPr>
        </p:nvSpPr>
        <p:spPr/>
        <p:txBody>
          <a:bodyPr/>
          <a:lstStyle>
            <a:extLst/>
          </a:lstStyle>
          <a:p>
            <a:fld id="{747B4164-8D1E-4888-BACF-BA74019AF89C}" type="slidenum">
              <a:rPr lang="id-ID" smtClean="0"/>
              <a:pPr/>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9D3C308-6F4E-4A16-88DF-FC5F7F341696}" type="datetimeFigureOut">
              <a:rPr lang="id-ID" smtClean="0"/>
              <a:pPr/>
              <a:t>08/10/2020</a:t>
            </a:fld>
            <a:endParaRPr lang="id-ID"/>
          </a:p>
        </p:txBody>
      </p:sp>
      <p:sp>
        <p:nvSpPr>
          <p:cNvPr id="5" name="Footer Placeholder 4"/>
          <p:cNvSpPr>
            <a:spLocks noGrp="1"/>
          </p:cNvSpPr>
          <p:nvPr>
            <p:ph type="ftr" sz="quarter" idx="11"/>
          </p:nvPr>
        </p:nvSpPr>
        <p:spPr/>
        <p:txBody>
          <a:bodyPr/>
          <a:lstStyle>
            <a:extLst/>
          </a:lstStyle>
          <a:p>
            <a:endParaRPr lang="id-ID"/>
          </a:p>
        </p:txBody>
      </p:sp>
      <p:sp>
        <p:nvSpPr>
          <p:cNvPr id="6" name="Slide Number Placeholder 5"/>
          <p:cNvSpPr>
            <a:spLocks noGrp="1"/>
          </p:cNvSpPr>
          <p:nvPr>
            <p:ph type="sldNum" sz="quarter" idx="12"/>
          </p:nvPr>
        </p:nvSpPr>
        <p:spPr/>
        <p:txBody>
          <a:bodyPr/>
          <a:lstStyle>
            <a:extLst/>
          </a:lstStyle>
          <a:p>
            <a:fld id="{747B4164-8D1E-4888-BACF-BA74019AF89C}" type="slidenum">
              <a:rPr lang="id-ID" smtClean="0"/>
              <a:pPr/>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9D3C308-6F4E-4A16-88DF-FC5F7F341696}" type="datetimeFigureOut">
              <a:rPr lang="id-ID" smtClean="0"/>
              <a:pPr/>
              <a:t>08/10/2020</a:t>
            </a:fld>
            <a:endParaRPr lang="id-ID"/>
          </a:p>
        </p:txBody>
      </p:sp>
      <p:sp>
        <p:nvSpPr>
          <p:cNvPr id="5" name="Footer Placeholder 4"/>
          <p:cNvSpPr>
            <a:spLocks noGrp="1"/>
          </p:cNvSpPr>
          <p:nvPr>
            <p:ph type="ftr" sz="quarter" idx="11"/>
          </p:nvPr>
        </p:nvSpPr>
        <p:spPr/>
        <p:txBody>
          <a:bodyPr/>
          <a:lstStyle>
            <a:extLst/>
          </a:lstStyle>
          <a:p>
            <a:endParaRPr lang="id-ID"/>
          </a:p>
        </p:txBody>
      </p:sp>
      <p:sp>
        <p:nvSpPr>
          <p:cNvPr id="6" name="Slide Number Placeholder 5"/>
          <p:cNvSpPr>
            <a:spLocks noGrp="1"/>
          </p:cNvSpPr>
          <p:nvPr>
            <p:ph type="sldNum" sz="quarter" idx="12"/>
          </p:nvPr>
        </p:nvSpPr>
        <p:spPr/>
        <p:txBody>
          <a:bodyPr/>
          <a:lstStyle>
            <a:extLst/>
          </a:lstStyle>
          <a:p>
            <a:fld id="{747B4164-8D1E-4888-BACF-BA74019AF89C}" type="slidenum">
              <a:rPr lang="id-ID" smtClean="0"/>
              <a:pPr/>
              <a:t>‹#›</a:t>
            </a:fld>
            <a:endParaRPr lang="id-ID"/>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F9D3C308-6F4E-4A16-88DF-FC5F7F341696}" type="datetimeFigureOut">
              <a:rPr lang="id-ID" smtClean="0"/>
              <a:pPr/>
              <a:t>08/10/2020</a:t>
            </a:fld>
            <a:endParaRPr lang="id-ID"/>
          </a:p>
        </p:txBody>
      </p:sp>
      <p:sp>
        <p:nvSpPr>
          <p:cNvPr id="5" name="Footer Placeholder 4"/>
          <p:cNvSpPr>
            <a:spLocks noGrp="1"/>
          </p:cNvSpPr>
          <p:nvPr>
            <p:ph type="ftr" sz="quarter" idx="11"/>
          </p:nvPr>
        </p:nvSpPr>
        <p:spPr/>
        <p:txBody>
          <a:bodyPr/>
          <a:lstStyle>
            <a:extLst/>
          </a:lstStyle>
          <a:p>
            <a:endParaRPr lang="id-ID"/>
          </a:p>
        </p:txBody>
      </p:sp>
      <p:sp>
        <p:nvSpPr>
          <p:cNvPr id="6" name="Slide Number Placeholder 5"/>
          <p:cNvSpPr>
            <a:spLocks noGrp="1"/>
          </p:cNvSpPr>
          <p:nvPr>
            <p:ph type="sldNum" sz="quarter" idx="12"/>
          </p:nvPr>
        </p:nvSpPr>
        <p:spPr/>
        <p:txBody>
          <a:bodyPr/>
          <a:lstStyle>
            <a:extLst/>
          </a:lstStyle>
          <a:p>
            <a:fld id="{747B4164-8D1E-4888-BACF-BA74019AF89C}" type="slidenum">
              <a:rPr lang="id-ID" smtClean="0"/>
              <a:pPr/>
              <a:t>‹#›</a:t>
            </a:fld>
            <a:endParaRPr lang="id-ID"/>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9D3C308-6F4E-4A16-88DF-FC5F7F341696}" type="datetimeFigureOut">
              <a:rPr lang="id-ID" smtClean="0"/>
              <a:pPr/>
              <a:t>08/10/2020</a:t>
            </a:fld>
            <a:endParaRPr lang="id-ID"/>
          </a:p>
        </p:txBody>
      </p:sp>
      <p:sp>
        <p:nvSpPr>
          <p:cNvPr id="6" name="Footer Placeholder 5"/>
          <p:cNvSpPr>
            <a:spLocks noGrp="1"/>
          </p:cNvSpPr>
          <p:nvPr>
            <p:ph type="ftr" sz="quarter" idx="11"/>
          </p:nvPr>
        </p:nvSpPr>
        <p:spPr/>
        <p:txBody>
          <a:bodyPr/>
          <a:lstStyle>
            <a:extLst/>
          </a:lstStyle>
          <a:p>
            <a:endParaRPr lang="id-ID"/>
          </a:p>
        </p:txBody>
      </p:sp>
      <p:sp>
        <p:nvSpPr>
          <p:cNvPr id="7" name="Slide Number Placeholder 6"/>
          <p:cNvSpPr>
            <a:spLocks noGrp="1"/>
          </p:cNvSpPr>
          <p:nvPr>
            <p:ph type="sldNum" sz="quarter" idx="12"/>
          </p:nvPr>
        </p:nvSpPr>
        <p:spPr/>
        <p:txBody>
          <a:bodyPr/>
          <a:lstStyle>
            <a:extLst/>
          </a:lstStyle>
          <a:p>
            <a:fld id="{747B4164-8D1E-4888-BACF-BA74019AF89C}" type="slidenum">
              <a:rPr lang="id-ID" smtClean="0"/>
              <a:pPr/>
              <a:t>‹#›</a:t>
            </a:fld>
            <a:endParaRPr lang="id-ID"/>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F9D3C308-6F4E-4A16-88DF-FC5F7F341696}" type="datetimeFigureOut">
              <a:rPr lang="id-ID" smtClean="0"/>
              <a:pPr/>
              <a:t>08/10/2020</a:t>
            </a:fld>
            <a:endParaRPr lang="id-ID"/>
          </a:p>
        </p:txBody>
      </p:sp>
      <p:sp>
        <p:nvSpPr>
          <p:cNvPr id="8" name="Footer Placeholder 7"/>
          <p:cNvSpPr>
            <a:spLocks noGrp="1"/>
          </p:cNvSpPr>
          <p:nvPr>
            <p:ph type="ftr" sz="quarter" idx="11"/>
          </p:nvPr>
        </p:nvSpPr>
        <p:spPr/>
        <p:txBody>
          <a:bodyPr/>
          <a:lstStyle>
            <a:extLst/>
          </a:lstStyle>
          <a:p>
            <a:endParaRPr lang="id-ID"/>
          </a:p>
        </p:txBody>
      </p:sp>
      <p:sp>
        <p:nvSpPr>
          <p:cNvPr id="9" name="Slide Number Placeholder 8"/>
          <p:cNvSpPr>
            <a:spLocks noGrp="1"/>
          </p:cNvSpPr>
          <p:nvPr>
            <p:ph type="sldNum" sz="quarter" idx="12"/>
          </p:nvPr>
        </p:nvSpPr>
        <p:spPr/>
        <p:txBody>
          <a:bodyPr/>
          <a:lstStyle>
            <a:extLst/>
          </a:lstStyle>
          <a:p>
            <a:fld id="{747B4164-8D1E-4888-BACF-BA74019AF89C}" type="slidenum">
              <a:rPr lang="id-ID" smtClean="0"/>
              <a:pPr/>
              <a:t>‹#›</a:t>
            </a:fld>
            <a:endParaRPr lang="id-ID"/>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F9D3C308-6F4E-4A16-88DF-FC5F7F341696}" type="datetimeFigureOut">
              <a:rPr lang="id-ID" smtClean="0"/>
              <a:pPr/>
              <a:t>08/10/2020</a:t>
            </a:fld>
            <a:endParaRPr lang="id-ID"/>
          </a:p>
        </p:txBody>
      </p:sp>
      <p:sp>
        <p:nvSpPr>
          <p:cNvPr id="4" name="Footer Placeholder 3"/>
          <p:cNvSpPr>
            <a:spLocks noGrp="1"/>
          </p:cNvSpPr>
          <p:nvPr>
            <p:ph type="ftr" sz="quarter" idx="11"/>
          </p:nvPr>
        </p:nvSpPr>
        <p:spPr/>
        <p:txBody>
          <a:bodyPr/>
          <a:lstStyle>
            <a:extLst/>
          </a:lstStyle>
          <a:p>
            <a:endParaRPr lang="id-ID"/>
          </a:p>
        </p:txBody>
      </p:sp>
      <p:sp>
        <p:nvSpPr>
          <p:cNvPr id="5" name="Slide Number Placeholder 4"/>
          <p:cNvSpPr>
            <a:spLocks noGrp="1"/>
          </p:cNvSpPr>
          <p:nvPr>
            <p:ph type="sldNum" sz="quarter" idx="12"/>
          </p:nvPr>
        </p:nvSpPr>
        <p:spPr/>
        <p:txBody>
          <a:bodyPr/>
          <a:lstStyle>
            <a:extLst/>
          </a:lstStyle>
          <a:p>
            <a:fld id="{747B4164-8D1E-4888-BACF-BA74019AF89C}" type="slidenum">
              <a:rPr lang="id-ID" smtClean="0"/>
              <a:pPr/>
              <a:t>‹#›</a:t>
            </a:fld>
            <a:endParaRPr lang="id-ID"/>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F9D3C308-6F4E-4A16-88DF-FC5F7F341696}" type="datetimeFigureOut">
              <a:rPr lang="id-ID" smtClean="0"/>
              <a:pPr/>
              <a:t>08/10/2020</a:t>
            </a:fld>
            <a:endParaRPr lang="id-ID"/>
          </a:p>
        </p:txBody>
      </p:sp>
      <p:sp>
        <p:nvSpPr>
          <p:cNvPr id="3" name="Footer Placeholder 2"/>
          <p:cNvSpPr>
            <a:spLocks noGrp="1"/>
          </p:cNvSpPr>
          <p:nvPr>
            <p:ph type="ftr" sz="quarter" idx="11"/>
          </p:nvPr>
        </p:nvSpPr>
        <p:spPr/>
        <p:txBody>
          <a:bodyPr/>
          <a:lstStyle>
            <a:extLst/>
          </a:lstStyle>
          <a:p>
            <a:endParaRPr lang="id-ID"/>
          </a:p>
        </p:txBody>
      </p:sp>
      <p:sp>
        <p:nvSpPr>
          <p:cNvPr id="4" name="Slide Number Placeholder 3"/>
          <p:cNvSpPr>
            <a:spLocks noGrp="1"/>
          </p:cNvSpPr>
          <p:nvPr>
            <p:ph type="sldNum" sz="quarter" idx="12"/>
          </p:nvPr>
        </p:nvSpPr>
        <p:spPr/>
        <p:txBody>
          <a:bodyPr/>
          <a:lstStyle>
            <a:extLst/>
          </a:lstStyle>
          <a:p>
            <a:fld id="{747B4164-8D1E-4888-BACF-BA74019AF89C}" type="slidenum">
              <a:rPr lang="id-ID" smtClean="0"/>
              <a:pPr/>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F9D3C308-6F4E-4A16-88DF-FC5F7F341696}" type="datetimeFigureOut">
              <a:rPr lang="id-ID" smtClean="0"/>
              <a:pPr/>
              <a:t>08/10/2020</a:t>
            </a:fld>
            <a:endParaRPr lang="id-ID"/>
          </a:p>
        </p:txBody>
      </p:sp>
      <p:sp>
        <p:nvSpPr>
          <p:cNvPr id="6" name="Footer Placeholder 5"/>
          <p:cNvSpPr>
            <a:spLocks noGrp="1"/>
          </p:cNvSpPr>
          <p:nvPr>
            <p:ph type="ftr" sz="quarter" idx="11"/>
          </p:nvPr>
        </p:nvSpPr>
        <p:spPr/>
        <p:txBody>
          <a:bodyPr/>
          <a:lstStyle>
            <a:extLst/>
          </a:lstStyle>
          <a:p>
            <a:endParaRPr lang="id-ID"/>
          </a:p>
        </p:txBody>
      </p:sp>
      <p:sp>
        <p:nvSpPr>
          <p:cNvPr id="7" name="Slide Number Placeholder 6"/>
          <p:cNvSpPr>
            <a:spLocks noGrp="1"/>
          </p:cNvSpPr>
          <p:nvPr>
            <p:ph type="sldNum" sz="quarter" idx="12"/>
          </p:nvPr>
        </p:nvSpPr>
        <p:spPr/>
        <p:txBody>
          <a:bodyPr/>
          <a:lstStyle>
            <a:extLst/>
          </a:lstStyle>
          <a:p>
            <a:fld id="{747B4164-8D1E-4888-BACF-BA74019AF89C}" type="slidenum">
              <a:rPr lang="id-ID" smtClean="0"/>
              <a:pPr/>
              <a:t>‹#›</a:t>
            </a:fld>
            <a:endParaRPr lang="id-ID"/>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F9D3C308-6F4E-4A16-88DF-FC5F7F341696}" type="datetimeFigureOut">
              <a:rPr lang="id-ID" smtClean="0"/>
              <a:pPr/>
              <a:t>08/10/2020</a:t>
            </a:fld>
            <a:endParaRPr lang="id-ID"/>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id-ID"/>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747B4164-8D1E-4888-BACF-BA74019AF89C}" type="slidenum">
              <a:rPr lang="id-ID" smtClean="0"/>
              <a:pPr/>
              <a:t>‹#›</a:t>
            </a:fld>
            <a:endParaRPr lang="id-ID"/>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F9D3C308-6F4E-4A16-88DF-FC5F7F341696}" type="datetimeFigureOut">
              <a:rPr lang="id-ID" smtClean="0"/>
              <a:pPr/>
              <a:t>08/10/2020</a:t>
            </a:fld>
            <a:endParaRPr lang="id-ID"/>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id-ID"/>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747B4164-8D1E-4888-BACF-BA74019AF89C}" type="slidenum">
              <a:rPr lang="id-ID" smtClean="0"/>
              <a:pPr/>
              <a:t>‹#›</a:t>
            </a:fld>
            <a:endParaRPr lang="id-ID"/>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id-ID" dirty="0" smtClean="0"/>
              <a:t>PAJAK PENGHASILAN PASAL 21/26</a:t>
            </a:r>
            <a:endParaRPr lang="id-ID" dirty="0"/>
          </a:p>
        </p:txBody>
      </p:sp>
      <p:sp>
        <p:nvSpPr>
          <p:cNvPr id="3" name="Subtitle 2"/>
          <p:cNvSpPr>
            <a:spLocks noGrp="1"/>
          </p:cNvSpPr>
          <p:nvPr>
            <p:ph type="subTitle" idx="1"/>
          </p:nvPr>
        </p:nvSpPr>
        <p:spPr/>
        <p:txBody>
          <a:bodyPr>
            <a:normAutofit fontScale="47500" lnSpcReduction="20000"/>
          </a:bodyPr>
          <a:lstStyle/>
          <a:p>
            <a:endParaRPr lang="id-ID" dirty="0" smtClean="0"/>
          </a:p>
          <a:p>
            <a:endParaRPr lang="id-ID" dirty="0" smtClean="0"/>
          </a:p>
          <a:p>
            <a:r>
              <a:rPr lang="id-ID" dirty="0" smtClean="0"/>
              <a:t>HARIRI, SE., M.Ak</a:t>
            </a:r>
          </a:p>
          <a:p>
            <a:r>
              <a:rPr lang="id-ID" dirty="0" smtClean="0"/>
              <a:t>Universitas Islam Malang</a:t>
            </a:r>
          </a:p>
          <a:p>
            <a:r>
              <a:rPr lang="id-ID" smtClean="0"/>
              <a:t>2020</a:t>
            </a:r>
            <a:endParaRPr lang="id-ID" dirty="0"/>
          </a:p>
        </p:txBody>
      </p:sp>
      <p:pic>
        <p:nvPicPr>
          <p:cNvPr id="4" name="Picture 3" descr="tata cara perpajakan 2019"/>
          <p:cNvPicPr/>
          <p:nvPr/>
        </p:nvPicPr>
        <p:blipFill>
          <a:blip r:embed="rId2">
            <a:extLst>
              <a:ext uri="{28A0092B-C50C-407E-A947-70E740481C1C}">
                <a14:useLocalDpi xmlns:a14="http://schemas.microsoft.com/office/drawing/2010/main" val="0"/>
              </a:ext>
            </a:extLst>
          </a:blip>
          <a:srcRect/>
          <a:stretch>
            <a:fillRect/>
          </a:stretch>
        </p:blipFill>
        <p:spPr bwMode="auto">
          <a:xfrm>
            <a:off x="395536" y="3614611"/>
            <a:ext cx="5731510" cy="2975610"/>
          </a:xfrm>
          <a:prstGeom prst="rect">
            <a:avLst/>
          </a:prstGeom>
          <a:noFill/>
          <a:ln>
            <a:noFill/>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id-ID" dirty="0" smtClean="0"/>
              <a:t>Pejabat perwakilan diplomatik dan konsultan atau pejabat lain dari negara asing, dan orang-orang yang diperbantukan kepada mereka yang bekerja pada dan bertempat tinggal bersama mereka, dengan syarat bukan WNI dan di Indonesia tidak menerima atau memperoleh penghasilan lain di luar jabatan atau pekerjaannya tersebut, serta negara yang bersangkutan memberikan perlakuan timbal balik</a:t>
            </a:r>
          </a:p>
          <a:p>
            <a:r>
              <a:rPr lang="id-ID" dirty="0" smtClean="0"/>
              <a:t>Pejabat perwakilan organisasi internasional</a:t>
            </a:r>
            <a:endParaRPr lang="id-ID" dirty="0"/>
          </a:p>
        </p:txBody>
      </p:sp>
      <p:sp>
        <p:nvSpPr>
          <p:cNvPr id="3" name="Title 2"/>
          <p:cNvSpPr>
            <a:spLocks noGrp="1"/>
          </p:cNvSpPr>
          <p:nvPr>
            <p:ph type="title"/>
          </p:nvPr>
        </p:nvSpPr>
        <p:spPr/>
        <p:txBody>
          <a:bodyPr>
            <a:normAutofit/>
          </a:bodyPr>
          <a:lstStyle/>
          <a:p>
            <a:r>
              <a:rPr lang="id-ID" sz="3200" dirty="0" smtClean="0"/>
              <a:t>Tidak Termasuk WP PPh Pasal 21/26</a:t>
            </a:r>
            <a:endParaRPr lang="id-ID" sz="32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id-ID" dirty="0" smtClean="0"/>
              <a:t>Penghasilan yang diterima atau diperileh pegawai tetap, baik berupa penghasilan yang bersifat teratur maupun tidak teratur;</a:t>
            </a:r>
          </a:p>
          <a:p>
            <a:r>
              <a:rPr lang="id-ID" dirty="0" smtClean="0"/>
              <a:t>Penghasilan yang diterima atau diperoleh penerima pensiun secara teratur berupa uang pensiun atau penghasilan sejenisnya;</a:t>
            </a:r>
          </a:p>
          <a:p>
            <a:r>
              <a:rPr lang="id-ID" dirty="0" smtClean="0"/>
              <a:t>Penghasilan berupa uang pesangon, uang manfaat pensiun, tunjangan hari tua, atau jaminan hari tua yang dibayarkan sekaligus, yang pembayarannya melewati jangka waktu 2 tahun sejak pegawai berhenti bekerja;</a:t>
            </a:r>
          </a:p>
          <a:p>
            <a:pPr>
              <a:buNone/>
            </a:pPr>
            <a:endParaRPr lang="id-ID" dirty="0"/>
          </a:p>
        </p:txBody>
      </p:sp>
      <p:sp>
        <p:nvSpPr>
          <p:cNvPr id="3" name="Title 2"/>
          <p:cNvSpPr>
            <a:spLocks noGrp="1"/>
          </p:cNvSpPr>
          <p:nvPr>
            <p:ph type="title"/>
          </p:nvPr>
        </p:nvSpPr>
        <p:spPr/>
        <p:txBody>
          <a:bodyPr>
            <a:normAutofit/>
          </a:bodyPr>
          <a:lstStyle/>
          <a:p>
            <a:r>
              <a:rPr lang="id-ID" dirty="0" smtClean="0"/>
              <a:t>Objek Pajak PPh Pasal 21/26</a:t>
            </a:r>
            <a:endParaRPr lang="id-ID"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id-ID" dirty="0" smtClean="0"/>
              <a:t>Penghasilan pegawai tidak tetap atau tenaga kerja lepas, berupa upah harian, upah mingguan, upah satuan, upah borongan atau upah yang dibayarkan secara bualanan;</a:t>
            </a:r>
          </a:p>
          <a:p>
            <a:r>
              <a:rPr lang="id-ID" dirty="0" smtClean="0"/>
              <a:t>Imbalan kepada bukan pegawai, antara lain berupa honorium, komisi, fee, dan imbalan sejenisnya dengan nama dan dalam bentuk apapun sebagai imbalan sehubungan dengan pekerjaan, jasa, dan kegiatan yang dilakukan;</a:t>
            </a:r>
          </a:p>
          <a:p>
            <a:r>
              <a:rPr lang="id-ID" dirty="0" smtClean="0"/>
              <a:t>Imbalan kepada peserta kegiatan, antara lain berupa uang saku, uang representasi, uang rapat, honorium, hadiah atau penghargaan dengan nama dan dalam bentuk apapun, dan imbalan sejenis dengan nama apapun;</a:t>
            </a:r>
            <a:endParaRPr lang="id-ID" dirty="0"/>
          </a:p>
        </p:txBody>
      </p:sp>
      <p:sp>
        <p:nvSpPr>
          <p:cNvPr id="3" name="Title 2"/>
          <p:cNvSpPr>
            <a:spLocks noGrp="1"/>
          </p:cNvSpPr>
          <p:nvPr>
            <p:ph type="title"/>
          </p:nvPr>
        </p:nvSpPr>
        <p:spPr/>
        <p:txBody>
          <a:bodyPr/>
          <a:lstStyle/>
          <a:p>
            <a:endParaRPr lang="id-ID"/>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id-ID" dirty="0" smtClean="0"/>
              <a:t>Penghasilan berupa honorium atau imabalan yang bersifat tidak teratur yang diterima atau diperoleh anggota dewan komisaris atau dewan pengawas yang tidak merangkap sebagai pegawai tetap pada perusahaan yang sama;</a:t>
            </a:r>
          </a:p>
          <a:p>
            <a:r>
              <a:rPr lang="id-ID" dirty="0" smtClean="0"/>
              <a:t>Penghasilan berupa jasa produksi, gratifikasi, bonus atau imabalan lain yang bersifat tidak teratur yang diterima atau diperoleh mantan pegawai;</a:t>
            </a:r>
          </a:p>
          <a:p>
            <a:endParaRPr lang="id-ID" dirty="0"/>
          </a:p>
        </p:txBody>
      </p:sp>
      <p:sp>
        <p:nvSpPr>
          <p:cNvPr id="3" name="Title 2"/>
          <p:cNvSpPr>
            <a:spLocks noGrp="1"/>
          </p:cNvSpPr>
          <p:nvPr>
            <p:ph type="title"/>
          </p:nvPr>
        </p:nvSpPr>
        <p:spPr/>
        <p:txBody>
          <a:bodyPr/>
          <a:lstStyle/>
          <a:p>
            <a:endParaRPr lang="id-ID"/>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id-ID" dirty="0" smtClean="0"/>
              <a:t>Besarnya biaya jabatan yang dapat dikurangkan dari penghasilan bruto untuk penghitungan pemotongan pajak penghasilan bagi pegawai tetap, ditetapkan sebesar 5% dari penghasilan bruto, setinggi-tingginya Rp. 6.000.000 setahun atau Rp. 500.000 sebulan.</a:t>
            </a:r>
          </a:p>
          <a:p>
            <a:r>
              <a:rPr lang="id-ID" dirty="0" smtClean="0"/>
              <a:t>Besarnya biaya pensiun yang dapat dikurangkan dari penghasilan bruto untuk penghitungan pemotongan pajak penghasilan bagi pensiunan, ditetapkan sebesar 5% dari penghasilan bruto, setinggi-tingginya Rp. 2.400.000 setahun atau Rp. 200.000 sebulan.</a:t>
            </a:r>
            <a:endParaRPr lang="id-ID" dirty="0"/>
          </a:p>
        </p:txBody>
      </p:sp>
      <p:sp>
        <p:nvSpPr>
          <p:cNvPr id="3" name="Title 2"/>
          <p:cNvSpPr>
            <a:spLocks noGrp="1"/>
          </p:cNvSpPr>
          <p:nvPr>
            <p:ph type="title"/>
          </p:nvPr>
        </p:nvSpPr>
        <p:spPr/>
        <p:txBody>
          <a:bodyPr/>
          <a:lstStyle/>
          <a:p>
            <a:r>
              <a:rPr lang="id-ID" dirty="0" smtClean="0"/>
              <a:t>Biaya Jabatan dan Biaya Pensiun</a:t>
            </a:r>
            <a:endParaRPr lang="id-ID"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109728" indent="0">
              <a:buNone/>
            </a:pPr>
            <a:r>
              <a:rPr lang="id-ID" dirty="0" smtClean="0"/>
              <a:t>Bagi penerima penghasilan yang dipotong PPh Pasal 21 yang tidak memiliki NPWP, dikenakan pemotongan PPh Pasal 21 dengan tarif lebih tinggi 20% daripada tarif yang diterapkan terhadap WP yang memiliki NPWP. Artinya jumlah PPh Pasal 21 yang harus dipotong adalah sebesar 120% dari jumlah PPh Pasal 21 yang seharusnya dipotong dalam hal yang bersangkutan memiliki NPWP. Pemotongan PPh Pasal 21 seperti ini hanya berlaku untuk pemotongan PPh Pasal 21 yang bersifat final.</a:t>
            </a:r>
            <a:endParaRPr lang="id-ID" dirty="0"/>
          </a:p>
        </p:txBody>
      </p:sp>
      <p:sp>
        <p:nvSpPr>
          <p:cNvPr id="3" name="Title 2"/>
          <p:cNvSpPr>
            <a:spLocks noGrp="1"/>
          </p:cNvSpPr>
          <p:nvPr>
            <p:ph type="title"/>
          </p:nvPr>
        </p:nvSpPr>
        <p:spPr/>
        <p:txBody>
          <a:bodyPr>
            <a:normAutofit/>
          </a:bodyPr>
          <a:lstStyle/>
          <a:p>
            <a:r>
              <a:rPr lang="id-ID" sz="2800" dirty="0" smtClean="0"/>
              <a:t>Tarif Pemotongan PPh Pasal 21 Bagi Penerima Penghasilan yang tidak Mempunyai NPWP</a:t>
            </a:r>
            <a:endParaRPr lang="id-ID" sz="2800" dirty="0"/>
          </a:p>
        </p:txBody>
      </p:sp>
    </p:spTree>
    <p:extLst>
      <p:ext uri="{BB962C8B-B14F-4D97-AF65-F5344CB8AC3E}">
        <p14:creationId xmlns:p14="http://schemas.microsoft.com/office/powerpoint/2010/main" val="223467424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4900000"/>
          </a:xfrm>
        </p:spPr>
        <p:txBody>
          <a:bodyPr>
            <a:normAutofit fontScale="85000" lnSpcReduction="20000"/>
          </a:bodyPr>
          <a:lstStyle/>
          <a:p>
            <a:pPr marL="109728" indent="0">
              <a:buNone/>
            </a:pPr>
            <a:r>
              <a:rPr lang="id-ID" dirty="0" smtClean="0"/>
              <a:t>Berdasarkan Peraturan Menteri Keuangan No. 101/PMK.010/2016 perubahan nilai PTKP sebagai berikut:</a:t>
            </a:r>
          </a:p>
          <a:p>
            <a:pPr marL="624078" indent="-514350">
              <a:buFont typeface="+mj-lt"/>
              <a:buAutoNum type="arabicPeriod"/>
            </a:pPr>
            <a:r>
              <a:rPr lang="id-ID" dirty="0" smtClean="0"/>
              <a:t>Rp.54.000.000 (lima puluh empat juta rupiah) tambahan untuk WP Orang Pribadi.</a:t>
            </a:r>
          </a:p>
          <a:p>
            <a:pPr marL="624078" indent="-514350">
              <a:buFont typeface="+mj-lt"/>
              <a:buAutoNum type="arabicPeriod"/>
            </a:pPr>
            <a:r>
              <a:rPr lang="id-ID" dirty="0" smtClean="0"/>
              <a:t>Rp.4.500.000 (empat juta lima ratus ribu rupiah) tambahan untuk WP yang kawin.</a:t>
            </a:r>
          </a:p>
          <a:p>
            <a:pPr marL="624078" indent="-514350">
              <a:buFont typeface="+mj-lt"/>
              <a:buAutoNum type="arabicPeriod"/>
            </a:pPr>
            <a:r>
              <a:rPr lang="id-ID" dirty="0"/>
              <a:t>Rp.54.000.000 (lima puluh empat juta rupiah) </a:t>
            </a:r>
            <a:r>
              <a:rPr lang="id-ID" dirty="0" smtClean="0"/>
              <a:t>tambahan untuk seorang istri yang penghasilannya digabung dengan penghasilan suami seba gaimana dimaksud dalam Pasal 8 ayat (1).</a:t>
            </a:r>
          </a:p>
          <a:p>
            <a:pPr marL="624078" indent="-514350">
              <a:buFont typeface="+mj-lt"/>
              <a:buAutoNum type="arabicPeriod"/>
            </a:pPr>
            <a:r>
              <a:rPr lang="id-ID" dirty="0"/>
              <a:t>Rp.4.500.000 (empat juta lima ratus ribu rupiah) </a:t>
            </a:r>
            <a:r>
              <a:rPr lang="id-ID" dirty="0" smtClean="0"/>
              <a:t>tambahan untuk setiap anggota keluarga sedarah dan semenda dalam garis keturunan lurus serta anak angkat yang menjadi tanggungan sepenuhnya paling banyak 3 (tiga) orang untuk setiap keluarga.</a:t>
            </a:r>
            <a:endParaRPr lang="id-ID" dirty="0"/>
          </a:p>
        </p:txBody>
      </p:sp>
      <p:sp>
        <p:nvSpPr>
          <p:cNvPr id="3" name="Title 2"/>
          <p:cNvSpPr>
            <a:spLocks noGrp="1"/>
          </p:cNvSpPr>
          <p:nvPr>
            <p:ph type="title"/>
          </p:nvPr>
        </p:nvSpPr>
        <p:spPr/>
        <p:txBody>
          <a:bodyPr>
            <a:normAutofit fontScale="90000"/>
          </a:bodyPr>
          <a:lstStyle/>
          <a:p>
            <a:r>
              <a:rPr lang="id-ID" smtClean="0"/>
              <a:t>Penghasilan </a:t>
            </a:r>
            <a:r>
              <a:rPr lang="id-ID" smtClean="0"/>
              <a:t>Tidak Kena Pajak (PTKP)</a:t>
            </a:r>
            <a:endParaRPr lang="id-ID"/>
          </a:p>
        </p:txBody>
      </p:sp>
    </p:spTree>
    <p:extLst>
      <p:ext uri="{BB962C8B-B14F-4D97-AF65-F5344CB8AC3E}">
        <p14:creationId xmlns:p14="http://schemas.microsoft.com/office/powerpoint/2010/main" val="33205163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id-ID" dirty="0"/>
          </a:p>
        </p:txBody>
      </p:sp>
      <p:sp>
        <p:nvSpPr>
          <p:cNvPr id="3" name="Title 2"/>
          <p:cNvSpPr>
            <a:spLocks noGrp="1"/>
          </p:cNvSpPr>
          <p:nvPr>
            <p:ph type="title"/>
          </p:nvPr>
        </p:nvSpPr>
        <p:spPr/>
        <p:txBody>
          <a:bodyPr/>
          <a:lstStyle/>
          <a:p>
            <a:endParaRPr lang="id-ID"/>
          </a:p>
        </p:txBody>
      </p:sp>
      <p:pic>
        <p:nvPicPr>
          <p:cNvPr id="1026" name="Picture 2" descr="G:\Hp Asus\IMG-20160818-WA000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3000" y="1921346"/>
            <a:ext cx="6858000" cy="41719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786441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id-ID" sz="1800" dirty="0" smtClean="0"/>
              <a:t>Berdasarkan ketentuan Pasal 17 ayat (1) UU PPh, besarnya tarif Pajak Penghasilan yang diterapkan atas PKP atas WP dalam negeri dan WP luar negeri yang menjalankan usaha atau melakukan kegiatan di Indonesia melalui BUT di Indonesia, sebagai berikut:</a:t>
            </a:r>
          </a:p>
          <a:p>
            <a:r>
              <a:rPr lang="id-ID" sz="1800" dirty="0" smtClean="0"/>
              <a:t>Untuk WP Orang Pribadi Dalam Negeri</a:t>
            </a:r>
          </a:p>
          <a:p>
            <a:pPr>
              <a:buNone/>
            </a:pPr>
            <a:r>
              <a:rPr lang="id-ID" dirty="0" smtClean="0"/>
              <a:t>	</a:t>
            </a:r>
            <a:endParaRPr lang="id-ID" dirty="0"/>
          </a:p>
        </p:txBody>
      </p:sp>
      <p:sp>
        <p:nvSpPr>
          <p:cNvPr id="3" name="Title 2"/>
          <p:cNvSpPr>
            <a:spLocks noGrp="1"/>
          </p:cNvSpPr>
          <p:nvPr>
            <p:ph type="title"/>
          </p:nvPr>
        </p:nvSpPr>
        <p:spPr/>
        <p:txBody>
          <a:bodyPr/>
          <a:lstStyle/>
          <a:p>
            <a:r>
              <a:rPr lang="id-ID" dirty="0" smtClean="0"/>
              <a:t>Tarif Pajak</a:t>
            </a:r>
            <a:endParaRPr lang="id-ID" dirty="0"/>
          </a:p>
        </p:txBody>
      </p:sp>
      <p:graphicFrame>
        <p:nvGraphicFramePr>
          <p:cNvPr id="4" name="Table 3"/>
          <p:cNvGraphicFramePr>
            <a:graphicFrameLocks noGrp="1"/>
          </p:cNvGraphicFramePr>
          <p:nvPr/>
        </p:nvGraphicFramePr>
        <p:xfrm>
          <a:off x="571472" y="3134685"/>
          <a:ext cx="8072494" cy="2437455"/>
        </p:xfrm>
        <a:graphic>
          <a:graphicData uri="http://schemas.openxmlformats.org/drawingml/2006/table">
            <a:tbl>
              <a:tblPr firstRow="1" bandRow="1">
                <a:tableStyleId>{5C22544A-7EE6-4342-B048-85BDC9FD1C3A}</a:tableStyleId>
              </a:tblPr>
              <a:tblGrid>
                <a:gridCol w="5240040"/>
                <a:gridCol w="2832454"/>
              </a:tblGrid>
              <a:tr h="385765">
                <a:tc>
                  <a:txBody>
                    <a:bodyPr/>
                    <a:lstStyle/>
                    <a:p>
                      <a:pPr algn="ctr"/>
                      <a:r>
                        <a:rPr lang="id-ID" dirty="0" smtClean="0"/>
                        <a:t>Lapisan Penghasilan Kena Pajak</a:t>
                      </a:r>
                      <a:endParaRPr lang="id-ID" dirty="0"/>
                    </a:p>
                  </a:txBody>
                  <a:tcPr/>
                </a:tc>
                <a:tc>
                  <a:txBody>
                    <a:bodyPr/>
                    <a:lstStyle/>
                    <a:p>
                      <a:pPr algn="ctr"/>
                      <a:r>
                        <a:rPr lang="id-ID" dirty="0" smtClean="0"/>
                        <a:t>Tarif Pajak</a:t>
                      </a:r>
                      <a:endParaRPr lang="id-ID" dirty="0"/>
                    </a:p>
                  </a:txBody>
                  <a:tcPr/>
                </a:tc>
              </a:tr>
              <a:tr h="385765">
                <a:tc>
                  <a:txBody>
                    <a:bodyPr/>
                    <a:lstStyle/>
                    <a:p>
                      <a:r>
                        <a:rPr lang="id-ID" dirty="0" smtClean="0"/>
                        <a:t>Sampai dengan Rp.50.000.000</a:t>
                      </a:r>
                      <a:endParaRPr lang="id-ID" dirty="0"/>
                    </a:p>
                  </a:txBody>
                  <a:tcPr/>
                </a:tc>
                <a:tc>
                  <a:txBody>
                    <a:bodyPr/>
                    <a:lstStyle/>
                    <a:p>
                      <a:pPr algn="ctr"/>
                      <a:r>
                        <a:rPr lang="id-ID" dirty="0" smtClean="0"/>
                        <a:t>5%</a:t>
                      </a:r>
                      <a:endParaRPr lang="id-ID" dirty="0"/>
                    </a:p>
                  </a:txBody>
                  <a:tcPr/>
                </a:tc>
              </a:tr>
              <a:tr h="385765">
                <a:tc>
                  <a:txBody>
                    <a:bodyPr/>
                    <a:lstStyle/>
                    <a:p>
                      <a:r>
                        <a:rPr lang="id-ID" dirty="0" smtClean="0"/>
                        <a:t>Di atas Rp.50.000.000 sampai dengan Rp.250.000.000</a:t>
                      </a:r>
                      <a:endParaRPr lang="id-ID" dirty="0"/>
                    </a:p>
                  </a:txBody>
                  <a:tcPr/>
                </a:tc>
                <a:tc>
                  <a:txBody>
                    <a:bodyPr/>
                    <a:lstStyle/>
                    <a:p>
                      <a:pPr algn="ctr"/>
                      <a:r>
                        <a:rPr lang="id-ID" dirty="0" smtClean="0"/>
                        <a:t>15%</a:t>
                      </a:r>
                      <a:endParaRPr lang="id-ID" dirty="0"/>
                    </a:p>
                  </a:txBody>
                  <a:tcPr/>
                </a:tc>
              </a:tr>
              <a:tr h="385765">
                <a:tc>
                  <a:txBody>
                    <a:bodyPr/>
                    <a:lstStyle/>
                    <a:p>
                      <a:r>
                        <a:rPr lang="id-ID" dirty="0" smtClean="0"/>
                        <a:t>Di atas Rp.250.000.000 sampai dengan Rp.500.000.000</a:t>
                      </a:r>
                      <a:endParaRPr lang="id-ID" dirty="0"/>
                    </a:p>
                  </a:txBody>
                  <a:tcPr/>
                </a:tc>
                <a:tc>
                  <a:txBody>
                    <a:bodyPr/>
                    <a:lstStyle/>
                    <a:p>
                      <a:pPr algn="ctr"/>
                      <a:r>
                        <a:rPr lang="id-ID" dirty="0" smtClean="0"/>
                        <a:t>25%</a:t>
                      </a:r>
                      <a:endParaRPr lang="id-ID" dirty="0"/>
                    </a:p>
                  </a:txBody>
                  <a:tcPr/>
                </a:tc>
              </a:tr>
              <a:tr h="385765">
                <a:tc>
                  <a:txBody>
                    <a:bodyPr/>
                    <a:lstStyle/>
                    <a:p>
                      <a:r>
                        <a:rPr lang="id-ID" dirty="0" smtClean="0"/>
                        <a:t>Di atas Rp.500.000.000</a:t>
                      </a:r>
                      <a:endParaRPr lang="id-ID" dirty="0"/>
                    </a:p>
                  </a:txBody>
                  <a:tcPr/>
                </a:tc>
                <a:tc>
                  <a:txBody>
                    <a:bodyPr/>
                    <a:lstStyle/>
                    <a:p>
                      <a:pPr algn="ctr"/>
                      <a:r>
                        <a:rPr lang="id-ID" dirty="0" smtClean="0"/>
                        <a:t>30%</a:t>
                      </a:r>
                      <a:endParaRPr lang="id-ID" dirty="0"/>
                    </a:p>
                  </a:txBody>
                  <a:tcPr/>
                </a:tc>
              </a:tr>
            </a:tbl>
          </a:graphicData>
        </a:graphic>
      </p:graphicFrame>
    </p:spTree>
    <p:extLst>
      <p:ext uri="{BB962C8B-B14F-4D97-AF65-F5344CB8AC3E}">
        <p14:creationId xmlns:p14="http://schemas.microsoft.com/office/powerpoint/2010/main" val="307080033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id-ID" dirty="0" smtClean="0"/>
              <a:t>Contoh penghitungan Pajak Penghasilan tahun 2019</a:t>
            </a:r>
          </a:p>
          <a:p>
            <a:pPr>
              <a:buNone/>
            </a:pPr>
            <a:r>
              <a:rPr lang="id-ID" dirty="0" smtClean="0"/>
              <a:t>	untuk WP Orang Pribadi.</a:t>
            </a:r>
          </a:p>
          <a:p>
            <a:pPr>
              <a:buNone/>
            </a:pPr>
            <a:r>
              <a:rPr lang="id-ID" dirty="0" smtClean="0"/>
              <a:t>PKP WP Orang Pribadi	= Rp.580.200.000</a:t>
            </a:r>
          </a:p>
          <a:p>
            <a:pPr>
              <a:buNone/>
            </a:pPr>
            <a:r>
              <a:rPr lang="id-ID" dirty="0" smtClean="0"/>
              <a:t>PPh Terutang:</a:t>
            </a:r>
          </a:p>
          <a:p>
            <a:pPr>
              <a:buNone/>
            </a:pPr>
            <a:r>
              <a:rPr lang="id-ID" dirty="0" smtClean="0"/>
              <a:t>5%	x Rp.50.000.000	= Rp.2.5000.000</a:t>
            </a:r>
          </a:p>
          <a:p>
            <a:pPr>
              <a:buNone/>
            </a:pPr>
            <a:r>
              <a:rPr lang="id-ID" dirty="0" smtClean="0"/>
              <a:t>15%	x Rp.200.000.000	= Rp.30.000.000</a:t>
            </a:r>
          </a:p>
          <a:p>
            <a:pPr>
              <a:buNone/>
            </a:pPr>
            <a:r>
              <a:rPr lang="id-ID" dirty="0" smtClean="0"/>
              <a:t>25%	x Rp.250.000.000	= Rp.62.500.000</a:t>
            </a:r>
          </a:p>
          <a:p>
            <a:pPr>
              <a:buNone/>
            </a:pPr>
            <a:r>
              <a:rPr lang="id-ID" dirty="0" smtClean="0"/>
              <a:t>30%	x Rp.80.200.000	= Rp.24.060.000</a:t>
            </a:r>
          </a:p>
          <a:p>
            <a:pPr>
              <a:buNone/>
            </a:pPr>
            <a:r>
              <a:rPr lang="id-ID" dirty="0" smtClean="0"/>
              <a:t>Total				= Rp.119.060.000</a:t>
            </a:r>
            <a:endParaRPr lang="id-ID" dirty="0"/>
          </a:p>
        </p:txBody>
      </p:sp>
      <p:sp>
        <p:nvSpPr>
          <p:cNvPr id="3" name="Title 2"/>
          <p:cNvSpPr>
            <a:spLocks noGrp="1"/>
          </p:cNvSpPr>
          <p:nvPr>
            <p:ph type="title"/>
          </p:nvPr>
        </p:nvSpPr>
        <p:spPr/>
        <p:txBody>
          <a:bodyPr/>
          <a:lstStyle/>
          <a:p>
            <a:endParaRPr lang="id-ID"/>
          </a:p>
        </p:txBody>
      </p:sp>
    </p:spTree>
    <p:extLst>
      <p:ext uri="{BB962C8B-B14F-4D97-AF65-F5344CB8AC3E}">
        <p14:creationId xmlns:p14="http://schemas.microsoft.com/office/powerpoint/2010/main" val="29298661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id-ID" dirty="0" smtClean="0"/>
              <a:t>PPh Pasal 21 adalah pajak atas penghasilan berupa gaji, upah, honorium, tunjangan, dan pembayaran lain dengan nama dan dalam bentuk apapun sehubungan dengan pekerjaan atau jabatan, jasa, dan kegiatan yang dilakukan oleh orang pribadi Subjek Pajak dalam negeri, sebagaimana dimaksud dalam Pasal 21 UU PPh.</a:t>
            </a:r>
          </a:p>
          <a:p>
            <a:r>
              <a:rPr lang="id-ID" dirty="0" smtClean="0"/>
              <a:t>PPh Pasal 26 adalah pajak atas penghasilan berupa gaji, upah, honorarium, tunjangan, dan pembayaran lain dengan nama dan dalam bentuk </a:t>
            </a:r>
            <a:r>
              <a:rPr lang="id-ID" smtClean="0"/>
              <a:t>apapun </a:t>
            </a:r>
            <a:r>
              <a:rPr lang="id-ID"/>
              <a:t>sehubungan dengan pekerjaan atau jabatan, jasa, dan kegiatan yang dilakukan oleh orang pribadi Subjek Pajak dalam negeri, sebagaimana dimaksud dalam Pasal </a:t>
            </a:r>
            <a:r>
              <a:rPr lang="id-ID" smtClean="0"/>
              <a:t>26 </a:t>
            </a:r>
            <a:r>
              <a:rPr lang="id-ID"/>
              <a:t>UU PPh.</a:t>
            </a:r>
            <a:endParaRPr lang="id-ID" dirty="0" smtClean="0"/>
          </a:p>
        </p:txBody>
      </p:sp>
      <p:sp>
        <p:nvSpPr>
          <p:cNvPr id="3" name="Title 2"/>
          <p:cNvSpPr>
            <a:spLocks noGrp="1"/>
          </p:cNvSpPr>
          <p:nvPr>
            <p:ph type="title"/>
          </p:nvPr>
        </p:nvSpPr>
        <p:spPr/>
        <p:txBody>
          <a:bodyPr/>
          <a:lstStyle/>
          <a:p>
            <a:r>
              <a:rPr lang="id-ID" dirty="0" smtClean="0"/>
              <a:t>Pengertian</a:t>
            </a:r>
            <a:endParaRPr lang="id-ID"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id-ID" dirty="0" smtClean="0"/>
              <a:t>Contoh soal ada di Materi 3 Pdf</a:t>
            </a:r>
            <a:endParaRPr lang="id-ID" dirty="0"/>
          </a:p>
        </p:txBody>
      </p:sp>
      <p:sp>
        <p:nvSpPr>
          <p:cNvPr id="3" name="Title 2"/>
          <p:cNvSpPr>
            <a:spLocks noGrp="1"/>
          </p:cNvSpPr>
          <p:nvPr>
            <p:ph type="title"/>
          </p:nvPr>
        </p:nvSpPr>
        <p:spPr/>
        <p:txBody>
          <a:bodyPr/>
          <a:lstStyle/>
          <a:p>
            <a:endParaRPr lang="id-ID"/>
          </a:p>
        </p:txBody>
      </p:sp>
    </p:spTree>
    <p:extLst>
      <p:ext uri="{BB962C8B-B14F-4D97-AF65-F5344CB8AC3E}">
        <p14:creationId xmlns:p14="http://schemas.microsoft.com/office/powerpoint/2010/main" val="36100645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id-ID" dirty="0" smtClean="0"/>
              <a:t>Penyelenggara kegiatan adalah WP orang pribadi atau WP badan sebagai penyelenggara kegiatan tertentu yang melakukan pembayaran imbalan dengan nama dan dalam bentuk apapun kepada orang pribadi sehubungan dengan pelaksanaan kegiatan tersebut.</a:t>
            </a:r>
          </a:p>
          <a:p>
            <a:r>
              <a:rPr lang="id-ID" dirty="0" smtClean="0"/>
              <a:t>Pegawai adalah orang pribadi yang bekerja pada pemberi kerja, baik sebagai pegawai tetap atau pegawai tidak tetap/tenaga kerja lepas berdasarkan perjanjian atau kesepakatan kerja baik secara tertulis maupun tidak tertulis, untuk melaksanakan suatu pekerjaan.</a:t>
            </a:r>
            <a:endParaRPr lang="id-ID" dirty="0"/>
          </a:p>
        </p:txBody>
      </p:sp>
      <p:sp>
        <p:nvSpPr>
          <p:cNvPr id="3" name="Title 2"/>
          <p:cNvSpPr>
            <a:spLocks noGrp="1"/>
          </p:cNvSpPr>
          <p:nvPr>
            <p:ph type="title"/>
          </p:nvPr>
        </p:nvSpPr>
        <p:spPr/>
        <p:txBody>
          <a:bodyPr/>
          <a:lstStyle/>
          <a:p>
            <a:endParaRPr lang="id-ID"/>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id-ID" dirty="0" smtClean="0"/>
              <a:t>Pegawai tetap adalah pegawai yang menerima atau memperoleh penghasilan dalam jumlah tertentu secara teratur, termasuk anggota dewan komisaris dan anggota dewan pengawas yang secara teratur terus-menerus ikut mengelola kegiatan perusahaan secara langsung.</a:t>
            </a:r>
          </a:p>
          <a:p>
            <a:r>
              <a:rPr lang="id-ID" dirty="0" smtClean="0"/>
              <a:t>Pegawai tidak tetap/tenaga kerja lepas adalah pegawai yang hanya menerima penghasilan apabila pegawai yang bersangkutan bekerja, berdasarkan jumlah hari bekerja, jumlah unit hasil pekerjaan yang dihasilkan atas jenis pekerjaan yang diminta pleh pemberi kerja.</a:t>
            </a:r>
            <a:endParaRPr lang="id-ID" dirty="0"/>
          </a:p>
        </p:txBody>
      </p:sp>
      <p:sp>
        <p:nvSpPr>
          <p:cNvPr id="3" name="Title 2"/>
          <p:cNvSpPr>
            <a:spLocks noGrp="1"/>
          </p:cNvSpPr>
          <p:nvPr>
            <p:ph type="title"/>
          </p:nvPr>
        </p:nvSpPr>
        <p:spPr/>
        <p:txBody>
          <a:bodyPr/>
          <a:lstStyle/>
          <a:p>
            <a:endParaRPr lang="id-ID"/>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id-ID" dirty="0" smtClean="0"/>
              <a:t>Penerima penghasilan bukan pegawai atau orang pribadi selain pegawai tetap dan pegawai tidak tetap yang memperoleh perhasilan dengan nama dan dalam bentuk apapun dari pemotong PPh Pasal 21/PPh Pasal 26 sebagai imbalan atas pekerjaan.</a:t>
            </a:r>
          </a:p>
          <a:p>
            <a:r>
              <a:rPr lang="id-ID" dirty="0" smtClean="0"/>
              <a:t>Peserta kegiatan adalah orang pribadi yang terlibat dalam suatu kegiatan tertentu (olahraga) dan memperoleh imbalan sehubungan dengan keikutsertaannya dalam kegiatan tersebut.</a:t>
            </a:r>
          </a:p>
          <a:p>
            <a:endParaRPr lang="id-ID" dirty="0"/>
          </a:p>
        </p:txBody>
      </p:sp>
      <p:sp>
        <p:nvSpPr>
          <p:cNvPr id="3" name="Title 2"/>
          <p:cNvSpPr>
            <a:spLocks noGrp="1"/>
          </p:cNvSpPr>
          <p:nvPr>
            <p:ph type="title"/>
          </p:nvPr>
        </p:nvSpPr>
        <p:spPr/>
        <p:txBody>
          <a:bodyPr/>
          <a:lstStyle/>
          <a:p>
            <a:endParaRPr lang="id-ID"/>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id-ID" dirty="0" smtClean="0"/>
              <a:t>Penghasilan pegawai tetap adalah penghasilan bagi pegawai tetap berupa gaji atau upah, segala macam tunjangan, dan imbalan dengan nama apapun yang diberikan secara periodik berdasarkan ketentuan yang ditetapkan oleh pemberi kerja.</a:t>
            </a:r>
          </a:p>
          <a:p>
            <a:r>
              <a:rPr lang="id-ID" dirty="0" smtClean="0"/>
              <a:t>Upah harian adalah upah atau imbalan yang diterima atau diperoleh pegawai yang terutang atau dibayarkan secara harian.</a:t>
            </a:r>
          </a:p>
          <a:p>
            <a:r>
              <a:rPr lang="id-ID" dirty="0" smtClean="0"/>
              <a:t>Upah mingguan adalah upah atau imbalan yang diterima atau diperoleh pegawai yang terutang atau dibayarkan secara mingguan.</a:t>
            </a:r>
            <a:endParaRPr lang="id-ID" dirty="0"/>
          </a:p>
        </p:txBody>
      </p:sp>
      <p:sp>
        <p:nvSpPr>
          <p:cNvPr id="3" name="Title 2"/>
          <p:cNvSpPr>
            <a:spLocks noGrp="1"/>
          </p:cNvSpPr>
          <p:nvPr>
            <p:ph type="title"/>
          </p:nvPr>
        </p:nvSpPr>
        <p:spPr/>
        <p:txBody>
          <a:bodyPr/>
          <a:lstStyle/>
          <a:p>
            <a:endParaRPr lang="id-ID"/>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id-ID" dirty="0" smtClean="0"/>
              <a:t>Pemberi kerja yang terdiri dari orang pribadi dan badan, baik merupakan pusat maupun cabang, perwakilan atau unit.</a:t>
            </a:r>
          </a:p>
          <a:p>
            <a:r>
              <a:rPr lang="id-ID" dirty="0" smtClean="0"/>
              <a:t>Bendaharawan pemerintah baik pusat maupun daerah termasuk institusi TNI/POLRI, pemerintah daerah, instansi atau lembaga pemerintah, lembaga-lembaga negara lain, dan Kedutaan Besar RI di luar negeri.</a:t>
            </a:r>
          </a:p>
          <a:p>
            <a:r>
              <a:rPr lang="id-ID" dirty="0" smtClean="0"/>
              <a:t>Dana pensiun atau badan lain seperti jaminan sosial tenaga kerja, PT Taspen.</a:t>
            </a:r>
            <a:endParaRPr lang="id-ID" dirty="0"/>
          </a:p>
        </p:txBody>
      </p:sp>
      <p:sp>
        <p:nvSpPr>
          <p:cNvPr id="3" name="Title 2"/>
          <p:cNvSpPr>
            <a:spLocks noGrp="1"/>
          </p:cNvSpPr>
          <p:nvPr>
            <p:ph type="title"/>
          </p:nvPr>
        </p:nvSpPr>
        <p:spPr/>
        <p:txBody>
          <a:bodyPr>
            <a:normAutofit/>
          </a:bodyPr>
          <a:lstStyle/>
          <a:p>
            <a:r>
              <a:rPr lang="id-ID" dirty="0" smtClean="0"/>
              <a:t>Pemotong PPh Pasal 21/26</a:t>
            </a:r>
            <a:endParaRPr lang="id-ID"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id-ID" dirty="0" smtClean="0"/>
              <a:t>Perusahaan dan BUT</a:t>
            </a:r>
          </a:p>
          <a:p>
            <a:r>
              <a:rPr lang="id-ID" dirty="0" smtClean="0"/>
              <a:t>Yayasan, lembaga, kepanitiaan, asosiasi, perkumpulan, organisasi massa, organisasi sosial politik dan organisasi lainnya serta organisasi internasional yang telah ditentukan berdasarkan Keputusan Menteri Keuangan.</a:t>
            </a:r>
          </a:p>
          <a:p>
            <a:r>
              <a:rPr lang="id-ID" dirty="0" smtClean="0"/>
              <a:t>Penyelenggara kegiatan</a:t>
            </a:r>
            <a:endParaRPr lang="id-ID" dirty="0"/>
          </a:p>
        </p:txBody>
      </p:sp>
      <p:sp>
        <p:nvSpPr>
          <p:cNvPr id="3" name="Title 2"/>
          <p:cNvSpPr>
            <a:spLocks noGrp="1"/>
          </p:cNvSpPr>
          <p:nvPr>
            <p:ph type="title"/>
          </p:nvPr>
        </p:nvSpPr>
        <p:spPr/>
        <p:txBody>
          <a:bodyPr/>
          <a:lstStyle/>
          <a:p>
            <a:endParaRPr lang="id-ID"/>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id-ID" dirty="0" smtClean="0"/>
              <a:t>Pegawai</a:t>
            </a:r>
          </a:p>
          <a:p>
            <a:r>
              <a:rPr lang="id-ID" dirty="0" smtClean="0"/>
              <a:t>Penerima uang pesangon, pensiun atau uang manfaat pensiun, THT, atau jaminan hari tua, termasuk ahli warisnya.</a:t>
            </a:r>
          </a:p>
          <a:p>
            <a:r>
              <a:rPr lang="id-ID" dirty="0" smtClean="0"/>
              <a:t>Bukan pegawai yang menerima atau memperoleh penghasilan sehubungan dengan pekerjaan, jasa atau kegiatan.</a:t>
            </a:r>
          </a:p>
          <a:p>
            <a:r>
              <a:rPr lang="id-ID" dirty="0" smtClean="0"/>
              <a:t>Peserta kegiatan yang menerima atau memperoleh penghasilan sehubungan dengan keikutsertaannya dalam suatu kegiatan.</a:t>
            </a:r>
            <a:endParaRPr lang="id-ID" dirty="0"/>
          </a:p>
        </p:txBody>
      </p:sp>
      <p:sp>
        <p:nvSpPr>
          <p:cNvPr id="3" name="Title 2"/>
          <p:cNvSpPr>
            <a:spLocks noGrp="1"/>
          </p:cNvSpPr>
          <p:nvPr>
            <p:ph type="title"/>
          </p:nvPr>
        </p:nvSpPr>
        <p:spPr/>
        <p:txBody>
          <a:bodyPr>
            <a:normAutofit/>
          </a:bodyPr>
          <a:lstStyle/>
          <a:p>
            <a:r>
              <a:rPr lang="id-ID" dirty="0" smtClean="0"/>
              <a:t>Wajib Pajak PPh Pasal 21/26</a:t>
            </a:r>
            <a:endParaRPr lang="id-ID"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397</TotalTime>
  <Words>1217</Words>
  <Application>Microsoft Office PowerPoint</Application>
  <PresentationFormat>On-screen Show (4:3)</PresentationFormat>
  <Paragraphs>77</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Concourse</vt:lpstr>
      <vt:lpstr>PAJAK PENGHASILAN PASAL 21/26</vt:lpstr>
      <vt:lpstr>Pengertian</vt:lpstr>
      <vt:lpstr>PowerPoint Presentation</vt:lpstr>
      <vt:lpstr>PowerPoint Presentation</vt:lpstr>
      <vt:lpstr>PowerPoint Presentation</vt:lpstr>
      <vt:lpstr>PowerPoint Presentation</vt:lpstr>
      <vt:lpstr>Pemotong PPh Pasal 21/26</vt:lpstr>
      <vt:lpstr>PowerPoint Presentation</vt:lpstr>
      <vt:lpstr>Wajib Pajak PPh Pasal 21/26</vt:lpstr>
      <vt:lpstr>Tidak Termasuk WP PPh Pasal 21/26</vt:lpstr>
      <vt:lpstr>Objek Pajak PPh Pasal 21/26</vt:lpstr>
      <vt:lpstr>PowerPoint Presentation</vt:lpstr>
      <vt:lpstr>PowerPoint Presentation</vt:lpstr>
      <vt:lpstr>Biaya Jabatan dan Biaya Pensiun</vt:lpstr>
      <vt:lpstr>Tarif Pemotongan PPh Pasal 21 Bagi Penerima Penghasilan yang tidak Mempunyai NPWP</vt:lpstr>
      <vt:lpstr>Penghasilan Tidak Kena Pajak (PTKP)</vt:lpstr>
      <vt:lpstr>PowerPoint Presentation</vt:lpstr>
      <vt:lpstr>Tarif Pajak</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PENYUSUTAN, AMORTISASI DAN REVALUASI</dc:title>
  <dc:creator>asus</dc:creator>
  <cp:lastModifiedBy>admin</cp:lastModifiedBy>
  <cp:revision>44</cp:revision>
  <dcterms:created xsi:type="dcterms:W3CDTF">2015-10-17T04:18:26Z</dcterms:created>
  <dcterms:modified xsi:type="dcterms:W3CDTF">2020-10-08T07:59:06Z</dcterms:modified>
</cp:coreProperties>
</file>