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C4F2-8AC5-437C-B85F-DCC4E7D35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17625"/>
          </a:xfrm>
        </p:spPr>
        <p:txBody>
          <a:bodyPr anchor="b"/>
          <a:lstStyle>
            <a:lvl1pPr algn="ctr">
              <a:lnSpc>
                <a:spcPct val="100000"/>
              </a:lnSpc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D537F-50EF-4724-B502-2EF278F87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3508"/>
            <a:ext cx="9144000" cy="98429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460F8-2B05-449F-B206-568C899D6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9837"/>
          <a:stretch/>
        </p:blipFill>
        <p:spPr>
          <a:xfrm>
            <a:off x="9268457" y="18363"/>
            <a:ext cx="2918797" cy="1090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334E47-DA84-47E7-BC58-CBD2BCE7B5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63" y="26894"/>
            <a:ext cx="1018573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79CA-FDAE-44C8-BFE1-7039200A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3C37C-9072-435D-A9AA-3D473CE7A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7B23D-9CCC-436C-AE01-C5ED282E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22/02/2021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C51FC-16C7-4403-9F1A-5E098015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4C327-57E4-4D71-804C-1665A843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093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B8F9F4-8A75-4459-8219-1D7465CFC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22E32-DAF8-4E53-952E-3E252F739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14E7-A0F0-42A9-9758-0311F1CC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22/02/2021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C2A25-21CB-4431-B473-21B06418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FA413-E2F9-4609-BBC8-CEC84817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583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40A01-D4CD-400B-92F8-024912EF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B212A-2C16-4204-AB7D-61151669E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771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B21D-6907-4589-A30F-34EDC580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FE091-4F07-4873-AB25-46D6C46B7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D564-FB47-4B09-BD7A-76C990CF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22/02/2021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DEBA5-5234-4677-A858-ADB4A0DA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67B84-DA80-4D0F-876A-9DE17B99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209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EB1F-3C36-40EF-9E2A-12344B7B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3606C-6DD6-4DF9-9773-BB1F63D9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7219"/>
            <a:ext cx="5181600" cy="4669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93B73-31D5-480B-AF71-14C4E63A6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7219"/>
            <a:ext cx="5181600" cy="46697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664F8-58C6-4F1D-9637-DA63B750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22/02/2021</a:t>
            </a:fld>
            <a:endParaRPr lang="id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F739A-B7A3-4B8D-8FF7-1CDE069C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F5D49-D427-45D6-8688-04553850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109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1D5F-C24E-42A5-9581-32946C7A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FDB6B-EBF3-4E99-94A8-286B72804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41B9F-D193-462E-BB18-4D8A1F5E7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4CFFA-2BF8-440B-8C40-DEAC9DE8E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C0CD1-80D6-4286-8187-3B550C7E3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30016-270B-4B43-9435-E9C5E96A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22/02/2021</a:t>
            </a:fld>
            <a:endParaRPr lang="id-ID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7642A1-9618-4881-9D6B-C16909BF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5D9843-DF0B-4F9A-A02B-8B22D368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860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61A7-5C26-4909-ACF8-156F385A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7D262-7BB6-4FCD-81D6-E6A3BA2D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22/02/2021</a:t>
            </a:fld>
            <a:endParaRPr lang="id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CA4A8-C945-4CC2-AA61-9E7AF37B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BCD8A-8458-4945-9D95-8AAA7ABBB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9807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E8878-5A6C-4FF9-9117-03D47AD2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22/02/2021</a:t>
            </a:fld>
            <a:endParaRPr lang="id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77F04-2CA9-4BEB-828F-80AF97D2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26DEC-F613-49C5-8547-925A0893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573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B998-503F-4DE9-BDF6-CAB96BEB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CB7FC-879E-41EC-A061-77BA0240E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3A38C-76B3-4A64-8FDC-66BC9FEB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60C17-366F-4270-841F-BBEBBC22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22/02/2021</a:t>
            </a:fld>
            <a:endParaRPr lang="id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9B3A4-4C83-408C-979B-7097F53F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4DE1F-66E3-4491-A685-BBF5A475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086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3B2E-7FB4-4AB4-A30E-BB4B4B94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2FB96-A2D2-42E3-9DB5-6966AA7FD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50B73-2DFF-4D2F-BD69-F21EB2BDD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14B24-E3EC-49CE-BB15-E590E89F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D2333B-0900-48D1-B5E0-FF58E06BC99A}" type="datetimeFigureOut">
              <a:rPr lang="id-ID" smtClean="0"/>
              <a:pPr/>
              <a:t>22/02/2021</a:t>
            </a:fld>
            <a:endParaRPr lang="id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94129-9D53-428E-B150-367F7CFE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5284-D2AC-489C-9266-695A6256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C28678E-C811-492F-8363-AF72DF88C99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9504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9268457" y="18363"/>
            <a:ext cx="2918797" cy="1090352"/>
            <a:chOff x="9268457" y="18363"/>
            <a:chExt cx="2918797" cy="109035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B460F8-2B05-449F-B206-568C899D67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9837"/>
            <a:stretch/>
          </p:blipFill>
          <p:spPr>
            <a:xfrm>
              <a:off x="9268457" y="18363"/>
              <a:ext cx="2918797" cy="10903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334E47-DA84-47E7-BC58-CBD2BCE7B5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3863" y="26894"/>
              <a:ext cx="1018573" cy="100584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2CF68-F95E-4986-8736-B7464D27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1137A-38C3-4D50-8318-DD5931145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5478"/>
            <a:ext cx="10515600" cy="487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99E5B1-1F4B-47D1-B41C-156B1C743FEA}"/>
              </a:ext>
            </a:extLst>
          </p:cNvPr>
          <p:cNvGrpSpPr/>
          <p:nvPr/>
        </p:nvGrpSpPr>
        <p:grpSpPr>
          <a:xfrm>
            <a:off x="-84203" y="5037867"/>
            <a:ext cx="1918647" cy="1897625"/>
            <a:chOff x="-84203" y="5051314"/>
            <a:chExt cx="1918647" cy="18976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763996-9D0B-4820-8037-0AB5DB4F2BF9}"/>
                </a:ext>
              </a:extLst>
            </p:cNvPr>
            <p:cNvSpPr/>
            <p:nvPr/>
          </p:nvSpPr>
          <p:spPr>
            <a:xfrm>
              <a:off x="239889" y="6688204"/>
              <a:ext cx="1594555" cy="183443"/>
            </a:xfrm>
            <a:prstGeom prst="rect">
              <a:avLst/>
            </a:prstGeom>
            <a:gradFill flip="none" rotWithShape="1">
              <a:gsLst>
                <a:gs pos="92000">
                  <a:srgbClr val="FF6600"/>
                </a:gs>
                <a:gs pos="3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CF4310-1B4D-430A-9353-F615B4BB14C4}"/>
                </a:ext>
              </a:extLst>
            </p:cNvPr>
            <p:cNvGrpSpPr/>
            <p:nvPr/>
          </p:nvGrpSpPr>
          <p:grpSpPr>
            <a:xfrm>
              <a:off x="-84203" y="5051314"/>
              <a:ext cx="1086555" cy="1897625"/>
              <a:chOff x="-84203" y="5037666"/>
              <a:chExt cx="1086555" cy="189762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A9A3CB4-D167-4D24-A395-4C1C9E6D616B}"/>
                  </a:ext>
                </a:extLst>
              </p:cNvPr>
              <p:cNvSpPr/>
              <p:nvPr/>
            </p:nvSpPr>
            <p:spPr>
              <a:xfrm>
                <a:off x="0" y="5037666"/>
                <a:ext cx="239889" cy="1820333"/>
              </a:xfrm>
              <a:prstGeom prst="rect">
                <a:avLst/>
              </a:prstGeom>
              <a:gradFill flip="none" rotWithShape="1">
                <a:gsLst>
                  <a:gs pos="11000">
                    <a:srgbClr val="008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DEDA7DF-B9A0-433D-9E0B-3FB6B2538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harpenSoften amount="-50000"/>
                        </a14:imgEffect>
                        <a14:imgEffect>
                          <a14:colorTemperature colorTemp="59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84203" y="6040481"/>
                <a:ext cx="1086555" cy="89481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B16446-D369-400C-9879-2DEE0B2FC5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648"/>
            <a:ext cx="537065" cy="530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6CFFDB-CAB5-4BFD-A3CE-3B4E800487F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" y="6327448"/>
            <a:ext cx="537269" cy="5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9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micro.magnet.fsu.edu/cells/viruses/images/bacteriophage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Bakteriofag</a:t>
            </a:r>
            <a:r>
              <a:rPr lang="en-US" dirty="0"/>
              <a:t>:</a:t>
            </a:r>
            <a:br>
              <a:rPr lang="en-US" dirty="0"/>
            </a:br>
            <a:r>
              <a:rPr lang="en-US" sz="4900" dirty="0"/>
              <a:t>Sejarah, </a:t>
            </a:r>
            <a:r>
              <a:rPr lang="en-US" sz="4900" dirty="0" err="1"/>
              <a:t>Klasifikasi</a:t>
            </a:r>
            <a:r>
              <a:rPr lang="en-US" sz="4900" dirty="0"/>
              <a:t> &amp; </a:t>
            </a:r>
            <a:r>
              <a:rPr lang="en-US" sz="4900" dirty="0" err="1"/>
              <a:t>Daur</a:t>
            </a:r>
            <a:r>
              <a:rPr lang="en-US" sz="4900" dirty="0"/>
              <a:t> </a:t>
            </a:r>
            <a:r>
              <a:rPr lang="en-US" sz="4900" dirty="0" err="1"/>
              <a:t>Hidup</a:t>
            </a:r>
            <a:r>
              <a:rPr lang="en-US" sz="49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8E396-612D-4F5F-92D3-9FCFB7421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751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</a:rPr>
              <a:t>Adsorption by Lytic Bacteriophage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en-US" dirty="0">
                <a:latin typeface="Arial" pitchFamily="34" charset="0"/>
              </a:rPr>
              <a:t>The bacteriophage binds to specific receptors on the bacterial cell wall.</a:t>
            </a:r>
            <a:endParaRPr lang="en-US" dirty="0"/>
          </a:p>
          <a:p>
            <a:pPr marL="0" indent="0" algn="ctr">
              <a:buNone/>
            </a:pPr>
            <a:endParaRPr lang="en-US" dirty="0">
              <a:latin typeface="Arial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itchFamily="34" charset="0"/>
            </a:endParaRPr>
          </a:p>
          <a:p>
            <a:pPr marL="0" indent="0" algn="ctr">
              <a:buNone/>
              <a:defRPr/>
            </a:pPr>
            <a:endParaRPr lang="en-US" sz="2400" b="1" dirty="0">
              <a:latin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n-US" sz="2400" b="1" dirty="0">
                <a:latin typeface="Arial" pitchFamily="34" charset="0"/>
              </a:rPr>
              <a:t>Tail conformation changes</a:t>
            </a:r>
            <a:r>
              <a:rPr lang="en-US" sz="2400" b="1" dirty="0">
                <a:latin typeface="Arial" pitchFamily="34" charset="0"/>
                <a:sym typeface="Wingdings" pitchFamily="2" charset="2"/>
              </a:rPr>
              <a:t>/contracts central core penetrates cell wall</a:t>
            </a:r>
            <a:endParaRPr lang="en-US" sz="2400" b="1" dirty="0">
              <a:latin typeface="Arial" pitchFamily="34" charset="0"/>
            </a:endParaRPr>
          </a:p>
          <a:p>
            <a:pPr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8" descr="phagedn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16" y="5374298"/>
            <a:ext cx="9620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u2fig1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53" y="2491521"/>
            <a:ext cx="30289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30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</a:rPr>
              <a:t>Penetration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itchFamily="34" charset="0"/>
              </a:rPr>
              <a:t>The bacteriophage injects its genome into the bacterium's cytoplasm</a:t>
            </a:r>
          </a:p>
          <a:p>
            <a:pPr algn="ctr"/>
            <a:endParaRPr lang="en-US" dirty="0"/>
          </a:p>
        </p:txBody>
      </p:sp>
      <p:pic>
        <p:nvPicPr>
          <p:cNvPr id="4" name="Picture 4" descr="u2fig1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28" y="2852859"/>
            <a:ext cx="30289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8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</a:rPr>
              <a:t>Early Replication </a:t>
            </a:r>
            <a:br>
              <a:rPr lang="en-US" b="1" dirty="0">
                <a:latin typeface="Arial" pitchFamily="34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>
                <a:latin typeface="+mn-lt"/>
              </a:rPr>
              <a:t>Phage-coded enzymes shut down host’s </a:t>
            </a:r>
            <a:r>
              <a:rPr lang="en-US" dirty="0" err="1">
                <a:latin typeface="+mn-lt"/>
              </a:rPr>
              <a:t>DNA,RNA,protein</a:t>
            </a:r>
            <a:r>
              <a:rPr lang="en-US" dirty="0">
                <a:latin typeface="+mn-lt"/>
              </a:rPr>
              <a:t> synthesis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>
                <a:latin typeface="+mn-lt"/>
              </a:rPr>
              <a:t>Early function </a:t>
            </a:r>
            <a:r>
              <a:rPr lang="en-US" dirty="0" err="1">
                <a:latin typeface="+mn-lt"/>
              </a:rPr>
              <a:t>inovolve</a:t>
            </a:r>
            <a:r>
              <a:rPr lang="en-US" dirty="0">
                <a:latin typeface="+mn-lt"/>
              </a:rPr>
              <a:t> the takeover of the host cell and the synthesis of early viral mRNA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>
                <a:latin typeface="+mn-lt"/>
              </a:rPr>
              <a:t>Late functions include the subsequent synthesis of other proteins and assembly of the </a:t>
            </a:r>
            <a:r>
              <a:rPr lang="en-US" dirty="0" err="1">
                <a:latin typeface="+mn-lt"/>
              </a:rPr>
              <a:t>nucleocapsid</a:t>
            </a:r>
            <a:r>
              <a:rPr lang="en-US" dirty="0">
                <a:latin typeface="+mn-lt"/>
              </a:rPr>
              <a:t>.  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>
                <a:latin typeface="+mn-lt"/>
              </a:rPr>
              <a:t>Replication phage DNA protected from host restriction 	</a:t>
            </a:r>
            <a:r>
              <a:rPr lang="en-US" dirty="0" err="1">
                <a:latin typeface="+mn-lt"/>
              </a:rPr>
              <a:t>endonucleaes</a:t>
            </a: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5" name="Picture 5" descr="u2fig17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2205037"/>
            <a:ext cx="3365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haged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21" y="5281246"/>
            <a:ext cx="9620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9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/>
              <a:t>Phage Release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0" hangingPunct="0">
              <a:buNone/>
            </a:pPr>
            <a:endParaRPr lang="en-US" b="1" dirty="0"/>
          </a:p>
          <a:p>
            <a:pPr marL="0" indent="0" algn="ctr" eaLnBrk="0" hangingPunct="0">
              <a:buNone/>
            </a:pPr>
            <a:endParaRPr lang="en-US" b="1" dirty="0"/>
          </a:p>
          <a:p>
            <a:pPr marL="0" indent="0" algn="ctr" eaLnBrk="0" hangingPunct="0">
              <a:buNone/>
            </a:pPr>
            <a:endParaRPr lang="en-US" b="1" dirty="0"/>
          </a:p>
          <a:p>
            <a:pPr marL="0" indent="0" algn="ctr" eaLnBrk="0" hangingPunct="0">
              <a:buNone/>
            </a:pPr>
            <a:endParaRPr lang="en-US" b="1" dirty="0"/>
          </a:p>
          <a:p>
            <a:pPr marL="0" indent="0" algn="ctr" eaLnBrk="0" hangingPunct="0">
              <a:buNone/>
            </a:pPr>
            <a:endParaRPr lang="en-US" b="1" dirty="0"/>
          </a:p>
          <a:p>
            <a:pPr marL="0" indent="0" algn="ctr" eaLnBrk="0" hangingPunct="0">
              <a:buNone/>
            </a:pPr>
            <a:r>
              <a:rPr lang="en-US" b="1" dirty="0"/>
              <a:t>A bacteriophage-coded enzyme break down the peptidoglycan in the bacterial cell wall </a:t>
            </a:r>
          </a:p>
          <a:p>
            <a:pPr marL="0" indent="0" algn="ctr" eaLnBrk="0" hangingPunct="0">
              <a:buNone/>
            </a:pPr>
            <a:r>
              <a:rPr lang="en-US" b="1" dirty="0"/>
              <a:t>causing osmotic </a:t>
            </a:r>
            <a:r>
              <a:rPr lang="en-US" b="1" dirty="0" err="1"/>
              <a:t>lysis</a:t>
            </a:r>
            <a:r>
              <a:rPr lang="en-US" b="1" dirty="0"/>
              <a:t>. </a:t>
            </a:r>
            <a:endParaRPr lang="en-US" b="1" dirty="0">
              <a:latin typeface="Times New Roman" pitchFamily="84" charset="0"/>
            </a:endParaRPr>
          </a:p>
          <a:p>
            <a:endParaRPr lang="en-US" dirty="0"/>
          </a:p>
        </p:txBody>
      </p:sp>
      <p:pic>
        <p:nvPicPr>
          <p:cNvPr id="4" name="Picture 3" descr="u2fig1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3" y="1658814"/>
            <a:ext cx="30289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64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mpbell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6323" y="1219200"/>
            <a:ext cx="7315200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haged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246" y="4963990"/>
            <a:ext cx="9620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7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Bacteriophages: </a:t>
            </a:r>
            <a:r>
              <a:rPr lang="en-US" sz="3600" dirty="0"/>
              <a:t>Lysogenic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Some lysogenic phage carry genes that can enhance the virulence of the bacterial host.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/>
              <a:t>For example, some phage carry genes that encode toxins.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 algn="justLow">
              <a:buNone/>
            </a:pPr>
            <a:r>
              <a:rPr lang="en-US" dirty="0"/>
              <a:t>	These genes, once integrated into the bacterial chromosome, can cause the once harmless bacteria to release potent toxins that can cause disease.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0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Bacteriophages: </a:t>
            </a:r>
            <a:r>
              <a:rPr lang="en-US" sz="3600" dirty="0"/>
              <a:t>Lysogenic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Examples of Virulence Factors Carried by Phage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04684"/>
            <a:ext cx="79248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664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Bacteriophages: </a:t>
            </a:r>
            <a:r>
              <a:rPr lang="en-US" dirty="0"/>
              <a:t>Lysogenic Cycle</a:t>
            </a:r>
          </a:p>
        </p:txBody>
      </p:sp>
      <p:pic>
        <p:nvPicPr>
          <p:cNvPr id="4" name="Picture 45" descr="lysosum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4361" y="1833257"/>
            <a:ext cx="5357239" cy="38758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72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Bacteriophages: </a:t>
            </a:r>
            <a:br>
              <a:rPr lang="en-GB" dirty="0"/>
            </a:br>
            <a:r>
              <a:rPr lang="en-GB" dirty="0"/>
              <a:t>Classification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800" dirty="0"/>
              <a:t>Based on two major criteria</a:t>
            </a:r>
            <a:r>
              <a:rPr lang="en-US" sz="2800" dirty="0"/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phage morphology (electron microscopy)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nucleic acid properties</a:t>
            </a:r>
            <a:endParaRPr lang="en-US" dirty="0"/>
          </a:p>
        </p:txBody>
      </p:sp>
      <p:pic>
        <p:nvPicPr>
          <p:cNvPr id="5" name="Picture 3" descr="t4000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5293" y="2215662"/>
            <a:ext cx="3381375" cy="2955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 descr="t4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585" y="1557796"/>
            <a:ext cx="4203578" cy="36739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101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Bacteriophages: </a:t>
            </a:r>
            <a:br>
              <a:rPr lang="en-GB" dirty="0"/>
            </a:br>
            <a:r>
              <a:rPr lang="en-GB" dirty="0"/>
              <a:t>Classification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 present, over 5000 bacteriophages have been studied by electron microscopy and can be divided into 13 virus families. </a:t>
            </a:r>
          </a:p>
          <a:p>
            <a:endParaRPr lang="en-US" sz="2400" dirty="0"/>
          </a:p>
        </p:txBody>
      </p:sp>
      <p:pic>
        <p:nvPicPr>
          <p:cNvPr id="6" name="Picture 3" descr="t40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585" y="1557796"/>
            <a:ext cx="4203578" cy="36739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41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Bacteriophage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28494" r="39450" b="20395"/>
          <a:stretch/>
        </p:blipFill>
        <p:spPr bwMode="auto">
          <a:xfrm>
            <a:off x="2314574" y="1918068"/>
            <a:ext cx="6915151" cy="437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12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 Bacteriophage families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4" t="22275" r="16117" b="13783"/>
          <a:stretch/>
        </p:blipFill>
        <p:spPr bwMode="auto">
          <a:xfrm>
            <a:off x="2250829" y="1394094"/>
            <a:ext cx="7502771" cy="506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243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13 Bacteriophage families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62" y="1338507"/>
            <a:ext cx="7180108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597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EVOLUTION OF BACTERIOPHAGE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Tailed phages are the oldest viruses and originated before the separation of eubacteria.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/>
              <a:t>Siphoviruses</a:t>
            </a:r>
            <a:r>
              <a:rPr lang="en-US" sz="1600" dirty="0"/>
              <a:t> with isometric heads correspond morphologically, to primordial tailed phages because of their overwhelming frequency. 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/>
              <a:t>However, </a:t>
            </a:r>
            <a:r>
              <a:rPr lang="en-US" sz="1400" dirty="0" err="1"/>
              <a:t>myoviruses</a:t>
            </a:r>
            <a:r>
              <a:rPr lang="en-US" sz="1400" dirty="0"/>
              <a:t> must be nearly as old because they occur in eubacteria and the </a:t>
            </a:r>
            <a:r>
              <a:rPr lang="en-US" sz="1400" dirty="0" err="1"/>
              <a:t>archaeon</a:t>
            </a:r>
            <a:r>
              <a:rPr lang="en-US" sz="1400" dirty="0"/>
              <a:t>, </a:t>
            </a:r>
            <a:r>
              <a:rPr lang="en-US" sz="1400" dirty="0" err="1"/>
              <a:t>Halobacterium</a:t>
            </a:r>
            <a:r>
              <a:rPr lang="en-US" sz="1400" dirty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The relative frequency of tailed phage families is related to bacterial speciation</a:t>
            </a:r>
            <a:endParaRPr lang="en-ID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4" descr="Hasil gambar untuk tailed bacteriophage">
            <a:extLst>
              <a:ext uri="{FF2B5EF4-FFF2-40B4-BE49-F238E27FC236}">
                <a16:creationId xmlns:a16="http://schemas.microsoft.com/office/drawing/2014/main" id="{F477493D-C2E5-455A-B11C-D9C398DEB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77" y="2743200"/>
            <a:ext cx="5373379" cy="26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asil gambar untuk evolution of bacteriophage picture">
            <a:extLst>
              <a:ext uri="{FF2B5EF4-FFF2-40B4-BE49-F238E27FC236}">
                <a16:creationId xmlns:a16="http://schemas.microsoft.com/office/drawing/2014/main" id="{7F067EDA-F6CE-4353-839C-4E3AC94D0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38" y="2666999"/>
            <a:ext cx="2362994" cy="255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74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EVOLUTION OF BACTERIOPHAGE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"/>
            </a:pPr>
            <a:r>
              <a:rPr lang="en-US" sz="1800" dirty="0" err="1"/>
              <a:t>Crenarchaeota</a:t>
            </a:r>
            <a:r>
              <a:rPr lang="en-US" sz="1800" dirty="0"/>
              <a:t> constitute a distinct host domain characterized by the apparent absence of tailed phages and the presence of two types of filamentous phages. </a:t>
            </a:r>
            <a:endParaRPr lang="en-US" sz="1600" dirty="0"/>
          </a:p>
          <a:p>
            <a:pPr marL="354013">
              <a:buFont typeface="Wingdings" panose="05000000000000000000" pitchFamily="2" charset="2"/>
              <a:buChar char=""/>
            </a:pPr>
            <a:r>
              <a:rPr lang="en-US" sz="1800" dirty="0"/>
              <a:t>The hosts of polyhedral, filamentous, and pleomorphic phages constitute ecological niches. Various phage types arose there independently and some of them spread via plasmid transfer</a:t>
            </a:r>
          </a:p>
          <a:p>
            <a:pPr marL="811213">
              <a:buFont typeface="Symbol" panose="05050102010706020507" pitchFamily="18" charset="2"/>
              <a:buChar char=""/>
            </a:pPr>
            <a:r>
              <a:rPr lang="en-US" sz="1800" dirty="0" err="1"/>
              <a:t>Tectiviruses</a:t>
            </a:r>
            <a:r>
              <a:rPr lang="en-US" sz="1800" dirty="0"/>
              <a:t>, filamentous </a:t>
            </a:r>
            <a:r>
              <a:rPr lang="en-US" sz="1800" dirty="0" err="1"/>
              <a:t>inoviruses</a:t>
            </a:r>
            <a:r>
              <a:rPr lang="en-US" sz="1800" dirty="0"/>
              <a:t>, and </a:t>
            </a:r>
            <a:r>
              <a:rPr lang="en-US" sz="1800" dirty="0" err="1"/>
              <a:t>leviviruses</a:t>
            </a:r>
            <a:r>
              <a:rPr lang="en-US" sz="1800" dirty="0"/>
              <a:t> arose in </a:t>
            </a:r>
            <a:r>
              <a:rPr lang="en-US" sz="1800" dirty="0" err="1"/>
              <a:t>enterobacterial</a:t>
            </a:r>
            <a:r>
              <a:rPr lang="en-US" sz="1800" dirty="0"/>
              <a:t>-like Gram-negatives and spread from there following plasmids.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B5FB5-009D-4582-9B09-A26E24C5C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162" y="3778070"/>
            <a:ext cx="1219200" cy="1092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36A34-6823-44C9-8E53-31CCB49F1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689" y="4076819"/>
            <a:ext cx="4039703" cy="793930"/>
          </a:xfrm>
          <a:prstGeom prst="rect">
            <a:avLst/>
          </a:prstGeom>
        </p:spPr>
      </p:pic>
      <p:pic>
        <p:nvPicPr>
          <p:cNvPr id="6" name="Picture 2" descr="Hasil gambar untuk leviviruses">
            <a:extLst>
              <a:ext uri="{FF2B5EF4-FFF2-40B4-BE49-F238E27FC236}">
                <a16:creationId xmlns:a16="http://schemas.microsoft.com/office/drawing/2014/main" id="{B5F1E9EE-6E70-42DA-BF77-A5E915A2B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0"/>
          <a:stretch/>
        </p:blipFill>
        <p:spPr bwMode="auto">
          <a:xfrm>
            <a:off x="8379253" y="3697496"/>
            <a:ext cx="1219201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24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EVOLUTION OF BACTERIOPHAGE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39813" indent="-457200">
              <a:buFont typeface="Wingdings" pitchFamily="2" charset="2"/>
              <a:buChar char="Ø"/>
            </a:pPr>
            <a:r>
              <a:rPr lang="en-US" dirty="0"/>
              <a:t>Rod-shaped </a:t>
            </a:r>
            <a:r>
              <a:rPr lang="en-US" dirty="0" err="1"/>
              <a:t>inoviruses</a:t>
            </a:r>
            <a:r>
              <a:rPr lang="en-US" dirty="0"/>
              <a:t> and </a:t>
            </a:r>
            <a:r>
              <a:rPr lang="en-US" dirty="0" err="1"/>
              <a:t>plasmaviruses</a:t>
            </a:r>
            <a:r>
              <a:rPr lang="en-US" dirty="0"/>
              <a:t> arose in mycoplasmas and did not spread because of their dependence on the host plasma membrane for adsorption</a:t>
            </a:r>
          </a:p>
          <a:p>
            <a:pPr marL="1039813" indent="-457200">
              <a:buFont typeface="Wingdings" pitchFamily="2" charset="2"/>
              <a:buChar char="Ø"/>
            </a:pPr>
            <a:r>
              <a:rPr lang="en-US" dirty="0" err="1"/>
              <a:t>Fuselloviridae</a:t>
            </a:r>
            <a:r>
              <a:rPr lang="en-US" dirty="0"/>
              <a:t>, </a:t>
            </a:r>
            <a:r>
              <a:rPr lang="en-US" dirty="0" err="1"/>
              <a:t>Lipothrixviridae</a:t>
            </a:r>
            <a:r>
              <a:rPr lang="en-US" dirty="0"/>
              <a:t>, and </a:t>
            </a:r>
            <a:r>
              <a:rPr lang="en-US" dirty="0" err="1"/>
              <a:t>Rudiviridae</a:t>
            </a:r>
            <a:r>
              <a:rPr lang="en-US" dirty="0"/>
              <a:t> originated in </a:t>
            </a:r>
            <a:r>
              <a:rPr lang="en-US" dirty="0" err="1"/>
              <a:t>archaea</a:t>
            </a:r>
            <a:r>
              <a:rPr lang="en-US" dirty="0"/>
              <a:t> and did not spread to eubacteria. The last two families seem to be confined to </a:t>
            </a:r>
            <a:r>
              <a:rPr lang="en-US" dirty="0" err="1"/>
              <a:t>Crenarchaeota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53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sil gambar untuk ecology of bacteriophage picture">
            <a:extLst>
              <a:ext uri="{FF2B5EF4-FFF2-40B4-BE49-F238E27FC236}">
                <a16:creationId xmlns:a16="http://schemas.microsoft.com/office/drawing/2014/main" id="{2B51B924-C25C-4139-8F5D-FE4CF4174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9667" l="2000" r="99000">
                        <a14:foregroundMark x1="19500" y1="8333" x2="36000" y2="96000"/>
                        <a14:foregroundMark x1="36000" y1="96000" x2="36000" y2="96000"/>
                        <a14:foregroundMark x1="36000" y1="8333" x2="6000" y2="12667"/>
                        <a14:foregroundMark x1="20750" y1="6333" x2="13000" y2="14667"/>
                        <a14:foregroundMark x1="13000" y1="14667" x2="8250" y2="26333"/>
                        <a14:foregroundMark x1="8250" y1="26333" x2="8750" y2="38667"/>
                        <a14:foregroundMark x1="8750" y1="38667" x2="12750" y2="46667"/>
                        <a14:foregroundMark x1="12750" y1="46667" x2="26500" y2="43333"/>
                        <a14:foregroundMark x1="26500" y1="43333" x2="38750" y2="36000"/>
                        <a14:foregroundMark x1="38750" y1="36000" x2="42250" y2="26667"/>
                        <a14:foregroundMark x1="42250" y1="26667" x2="43428" y2="17554"/>
                        <a14:foregroundMark x1="43193" y1="16823" x2="44000" y2="42000"/>
                        <a14:foregroundMark x1="43050" y1="12347" x2="43094" y2="13719"/>
                        <a14:foregroundMark x1="42750" y1="3000" x2="43006" y2="10976"/>
                        <a14:foregroundMark x1="44000" y1="42000" x2="52000" y2="39333"/>
                        <a14:foregroundMark x1="52000" y1="39333" x2="57250" y2="33000"/>
                        <a14:foregroundMark x1="57250" y1="33000" x2="62627" y2="29117"/>
                        <a14:foregroundMark x1="93166" y1="27967" x2="93500" y2="28000"/>
                        <a14:foregroundMark x1="94327" y1="30808" x2="99000" y2="46667"/>
                        <a14:foregroundMark x1="93500" y1="28000" x2="94049" y2="29864"/>
                        <a14:foregroundMark x1="99000" y1="46667" x2="97000" y2="97000"/>
                        <a14:foregroundMark x1="97000" y1="97000" x2="12250" y2="98333"/>
                        <a14:foregroundMark x1="12250" y1="98333" x2="6000" y2="94667"/>
                        <a14:foregroundMark x1="6000" y1="94667" x2="2000" y2="2000"/>
                        <a14:foregroundMark x1="2000" y1="2000" x2="2250" y2="2000"/>
                        <a14:foregroundMark x1="68750" y1="95000" x2="82750" y2="93000"/>
                        <a14:foregroundMark x1="82750" y1="93000" x2="88500" y2="89000"/>
                        <a14:foregroundMark x1="88500" y1="89000" x2="94000" y2="79333"/>
                        <a14:foregroundMark x1="94000" y1="79333" x2="96250" y2="60333"/>
                        <a14:foregroundMark x1="96250" y1="60333" x2="94750" y2="32000"/>
                        <a14:foregroundMark x1="97000" y1="54000" x2="99000" y2="93000"/>
                        <a14:foregroundMark x1="99000" y1="93000" x2="98750" y2="99667"/>
                        <a14:foregroundMark x1="66750" y1="32000" x2="79250" y2="32667"/>
                        <a14:foregroundMark x1="76500" y1="30667" x2="79750" y2="28333"/>
                        <a14:foregroundMark x1="80750" y1="33333" x2="87750" y2="34333"/>
                        <a14:foregroundMark x1="87750" y1="34333" x2="89000" y2="32333"/>
                        <a14:foregroundMark x1="78750" y1="26000" x2="79750" y2="26000"/>
                        <a14:foregroundMark x1="80500" y1="25667" x2="79000" y2="24810"/>
                        <a14:foregroundMark x1="44500" y1="22333" x2="45250" y2="18667"/>
                        <a14:foregroundMark x1="43000" y1="20667" x2="46000" y2="20000"/>
                        <a14:backgroundMark x1="54000" y1="23667" x2="51750" y2="9000"/>
                        <a14:backgroundMark x1="45500" y1="6000" x2="65000" y2="4333"/>
                        <a14:backgroundMark x1="65000" y1="4333" x2="90250" y2="5667"/>
                        <a14:backgroundMark x1="90250" y1="5667" x2="96000" y2="9667"/>
                        <a14:backgroundMark x1="96000" y1="9667" x2="97000" y2="19667"/>
                        <a14:backgroundMark x1="97000" y1="19667" x2="92250" y2="26000"/>
                        <a14:backgroundMark x1="78749" y1="25280" x2="48500" y2="23667"/>
                        <a14:backgroundMark x1="92250" y1="26000" x2="80819" y2="25390"/>
                        <a14:backgroundMark x1="44111" y1="18094" x2="43250" y2="17000"/>
                        <a14:backgroundMark x1="48500" y1="23667" x2="45863" y2="20318"/>
                        <a14:backgroundMark x1="43250" y1="17000" x2="44000" y2="8000"/>
                        <a14:backgroundMark x1="44000" y1="8000" x2="45250" y2="6667"/>
                        <a14:backgroundMark x1="78000" y1="21667" x2="80500" y2="2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91" y="624254"/>
            <a:ext cx="7029939" cy="527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584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EFFECTS OF PHYSICAL AND CHEMICAL AGENTS ON BACTERIOPHAGE PARTICLES EXCEPT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Ph</a:t>
            </a:r>
            <a:r>
              <a:rPr lang="en-US" dirty="0"/>
              <a:t>						</a:t>
            </a:r>
            <a:endParaRPr lang="en-US" sz="14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 Urea and Urethane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Detergen</a:t>
            </a: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Cleathing</a:t>
            </a:r>
            <a:r>
              <a:rPr lang="en-US" dirty="0"/>
              <a:t> agents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12" descr="Hasil gambar untuk c) Deterjen">
            <a:extLst>
              <a:ext uri="{FF2B5EF4-FFF2-40B4-BE49-F238E27FC236}">
                <a16:creationId xmlns:a16="http://schemas.microsoft.com/office/drawing/2014/main" id="{7698532E-1EE3-4CD3-92EC-E97605E44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9" b="95357" l="10000" r="90000">
                        <a14:foregroundMark x1="35714" y1="14643" x2="52143" y2="3929"/>
                        <a14:foregroundMark x1="52143" y1="3929" x2="76071" y2="7857"/>
                        <a14:foregroundMark x1="16786" y1="78571" x2="29643" y2="93214"/>
                        <a14:foregroundMark x1="29643" y1="93214" x2="76429" y2="95357"/>
                        <a14:foregroundMark x1="80000" y1="94286" x2="76429" y2="9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2765" r="8572"/>
          <a:stretch/>
        </p:blipFill>
        <p:spPr bwMode="auto">
          <a:xfrm>
            <a:off x="1693560" y="3122032"/>
            <a:ext cx="1392142" cy="16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asil gambar untuk c) Deterjen">
            <a:extLst>
              <a:ext uri="{FF2B5EF4-FFF2-40B4-BE49-F238E27FC236}">
                <a16:creationId xmlns:a16="http://schemas.microsoft.com/office/drawing/2014/main" id="{81EDDFC1-9358-4166-BA93-13861B978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8889" r="32222" b="7778"/>
          <a:stretch/>
        </p:blipFill>
        <p:spPr bwMode="auto">
          <a:xfrm>
            <a:off x="3085702" y="2648896"/>
            <a:ext cx="894949" cy="216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9F7438-F0E4-4ABA-A2F3-6D26B729FFBF}"/>
              </a:ext>
            </a:extLst>
          </p:cNvPr>
          <p:cNvSpPr txBox="1"/>
          <p:nvPr/>
        </p:nvSpPr>
        <p:spPr>
          <a:xfrm>
            <a:off x="6353908" y="1644635"/>
            <a:ext cx="3886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Mustard gas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Sonic Vibration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16" descr="Hasil gambar untuk Mustard Gas">
            <a:extLst>
              <a:ext uri="{FF2B5EF4-FFF2-40B4-BE49-F238E27FC236}">
                <a16:creationId xmlns:a16="http://schemas.microsoft.com/office/drawing/2014/main" id="{6FF75ABD-E173-4D12-971B-1853EE01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43" y="2122671"/>
            <a:ext cx="3278615" cy="18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7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13" y="285750"/>
            <a:ext cx="8018462" cy="847725"/>
          </a:xfrm>
        </p:spPr>
        <p:txBody>
          <a:bodyPr/>
          <a:lstStyle/>
          <a:p>
            <a:r>
              <a:rPr lang="en-GB" dirty="0"/>
              <a:t>Bacteriophages: Definition &amp; History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1738" y="2457450"/>
            <a:ext cx="9218612" cy="3811588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2400" dirty="0"/>
              <a:t>Bacteriophages are viruses that can infect and destroy bacteria.</a:t>
            </a: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They have been referred to as bacterial parasites, with each phage type depending on a single strain of bacteria to act as host. </a:t>
            </a:r>
          </a:p>
        </p:txBody>
      </p:sp>
    </p:spTree>
    <p:extLst>
      <p:ext uri="{BB962C8B-B14F-4D97-AF65-F5344CB8AC3E}">
        <p14:creationId xmlns:p14="http://schemas.microsoft.com/office/powerpoint/2010/main" val="62578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33553" r="45350" b="20559"/>
          <a:stretch/>
        </p:blipFill>
        <p:spPr bwMode="auto">
          <a:xfrm>
            <a:off x="1257300" y="982249"/>
            <a:ext cx="7542666" cy="524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81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Characteristisc</a:t>
            </a:r>
            <a:r>
              <a:rPr lang="en-US" dirty="0"/>
              <a:t> of Bacteriophage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31800" indent="-342900" algn="just">
              <a:buFont typeface="Wingdings" pitchFamily="2" charset="2"/>
              <a:buChar char="q"/>
            </a:pPr>
            <a:r>
              <a:rPr lang="en-US" sz="2000" dirty="0"/>
              <a:t>Bacteriophages or simply phage are viruses that infects bacteria.</a:t>
            </a:r>
          </a:p>
          <a:p>
            <a:pPr marL="431800" indent="-342900" algn="just">
              <a:buFont typeface="Wingdings" pitchFamily="2" charset="2"/>
              <a:buChar char="q"/>
            </a:pPr>
            <a:r>
              <a:rPr lang="en-US" sz="2000" dirty="0"/>
              <a:t> Obligate intracellular parasites that multiply inside bacteria by making use of some or all of the host biosynthetic machinery</a:t>
            </a:r>
          </a:p>
          <a:p>
            <a:pPr marL="431800" indent="-342900" algn="just">
              <a:buFont typeface="Wingdings" pitchFamily="2" charset="2"/>
              <a:buChar char="q"/>
            </a:pPr>
            <a:r>
              <a:rPr lang="en-US" sz="2000" dirty="0"/>
              <a:t>Bacteriophages have varying shapes with very small sizes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000" dirty="0"/>
          </a:p>
        </p:txBody>
      </p:sp>
      <p:pic>
        <p:nvPicPr>
          <p:cNvPr id="5" name="Picture 2" descr="Hasil gambar untuk ppt bacteriophage develop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3" r="48598" b="9033"/>
          <a:stretch/>
        </p:blipFill>
        <p:spPr bwMode="auto">
          <a:xfrm>
            <a:off x="5480538" y="1230923"/>
            <a:ext cx="5140569" cy="44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70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Bacteriophage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kumimoji="1" lang="en-US" b="1" i="1" dirty="0">
              <a:solidFill>
                <a:schemeClr val="folHlink"/>
              </a:solidFill>
              <a:latin typeface="Times New Roman" pitchFamily="84" charset="0"/>
            </a:endParaRPr>
          </a:p>
          <a:p>
            <a:endParaRPr kumimoji="1" lang="en-US" b="1" i="1" dirty="0">
              <a:solidFill>
                <a:schemeClr val="folHlink"/>
              </a:solidFill>
              <a:latin typeface="Times New Roman" pitchFamily="84" charset="0"/>
            </a:endParaRPr>
          </a:p>
          <a:p>
            <a:endParaRPr kumimoji="1" lang="en-US" b="1" i="1" dirty="0">
              <a:solidFill>
                <a:schemeClr val="folHlink"/>
              </a:solidFill>
              <a:latin typeface="Times New Roman" pitchFamily="84" charset="0"/>
            </a:endParaRPr>
          </a:p>
          <a:p>
            <a:endParaRPr kumimoji="1" lang="en-US" b="1" i="1" dirty="0">
              <a:solidFill>
                <a:schemeClr val="folHlink"/>
              </a:solidFill>
              <a:latin typeface="Times New Roman" pitchFamily="84" charset="0"/>
            </a:endParaRPr>
          </a:p>
          <a:p>
            <a:endParaRPr kumimoji="1" lang="en-US" b="1" i="1" dirty="0">
              <a:solidFill>
                <a:schemeClr val="folHlink"/>
              </a:solidFill>
              <a:latin typeface="Times New Roman" pitchFamily="84" charset="0"/>
            </a:endParaRPr>
          </a:p>
          <a:p>
            <a:endParaRPr kumimoji="1" lang="en-US" b="1" i="1" dirty="0">
              <a:solidFill>
                <a:schemeClr val="folHlink"/>
              </a:solidFill>
              <a:latin typeface="Times New Roman" pitchFamily="84" charset="0"/>
            </a:endParaRPr>
          </a:p>
          <a:p>
            <a:endParaRPr kumimoji="1" lang="en-US" b="1" i="1" dirty="0">
              <a:solidFill>
                <a:schemeClr val="folHlink"/>
              </a:solidFill>
              <a:latin typeface="Times New Roman" pitchFamily="84" charset="0"/>
            </a:endParaRPr>
          </a:p>
          <a:p>
            <a:endParaRPr kumimoji="1" lang="en-US" b="1" i="1" dirty="0">
              <a:solidFill>
                <a:schemeClr val="folHlink"/>
              </a:solidFill>
              <a:latin typeface="Times New Roman" pitchFamily="84" charset="0"/>
            </a:endParaRPr>
          </a:p>
          <a:p>
            <a:r>
              <a:rPr kumimoji="1" lang="en-US" b="1" i="1" dirty="0">
                <a:solidFill>
                  <a:schemeClr val="folHlink"/>
                </a:solidFill>
                <a:latin typeface="Times New Roman" pitchFamily="84" charset="0"/>
              </a:rPr>
              <a:t>from the </a:t>
            </a:r>
            <a:r>
              <a:rPr kumimoji="1" lang="en-US" b="1" i="1" dirty="0" err="1">
                <a:solidFill>
                  <a:schemeClr val="folHlink"/>
                </a:solidFill>
                <a:latin typeface="Times New Roman" pitchFamily="84" charset="0"/>
              </a:rPr>
              <a:t>greek</a:t>
            </a:r>
            <a:r>
              <a:rPr kumimoji="1" lang="en-US" b="1" i="1" dirty="0">
                <a:solidFill>
                  <a:schemeClr val="folHlink"/>
                </a:solidFill>
                <a:latin typeface="Times New Roman" pitchFamily="84" charset="0"/>
              </a:rPr>
              <a:t> </a:t>
            </a:r>
            <a:r>
              <a:rPr kumimoji="1" lang="en-US" b="1" i="1" dirty="0" err="1">
                <a:solidFill>
                  <a:schemeClr val="folHlink"/>
                </a:solidFill>
                <a:latin typeface="Times New Roman" pitchFamily="84" charset="0"/>
              </a:rPr>
              <a:t>phagein</a:t>
            </a:r>
            <a:r>
              <a:rPr kumimoji="1" lang="en-US" b="1" i="1" dirty="0">
                <a:solidFill>
                  <a:schemeClr val="folHlink"/>
                </a:solidFill>
                <a:latin typeface="Times New Roman" pitchFamily="84" charset="0"/>
              </a:rPr>
              <a:t>, meaning "to eat“</a:t>
            </a:r>
          </a:p>
          <a:p>
            <a:r>
              <a:rPr kumimoji="1" lang="en-US" b="1" i="1" dirty="0">
                <a:solidFill>
                  <a:schemeClr val="folHlink"/>
                </a:solidFill>
                <a:latin typeface="Times New Roman" pitchFamily="84" charset="0"/>
              </a:rPr>
              <a:t>Eaters or destroyers of bacteria</a:t>
            </a:r>
          </a:p>
          <a:p>
            <a:endParaRPr kumimoji="1" lang="en-US" i="1" dirty="0">
              <a:solidFill>
                <a:schemeClr val="folHlink"/>
              </a:solidFill>
              <a:latin typeface="Times New Roman" pitchFamily="84" charset="0"/>
            </a:endParaRPr>
          </a:p>
          <a:p>
            <a:r>
              <a:rPr kumimoji="1" lang="en-US" b="1" i="1" dirty="0">
                <a:solidFill>
                  <a:schemeClr val="folHlink"/>
                </a:solidFill>
                <a:latin typeface="Times New Roman" pitchFamily="84" charset="0"/>
              </a:rPr>
              <a:t>First described in 1915</a:t>
            </a:r>
            <a:r>
              <a:rPr kumimoji="1" lang="en-US" dirty="0">
                <a:solidFill>
                  <a:schemeClr val="folHlink"/>
                </a:solidFill>
                <a:latin typeface="Times New Roman" pitchFamily="84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3" descr="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4692" y="979408"/>
            <a:ext cx="2057400" cy="20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23" y="3089030"/>
            <a:ext cx="495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hagedn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4502" y="4712676"/>
            <a:ext cx="670987" cy="8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8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SEM of Phage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138695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35200" y="1524000"/>
          <a:ext cx="8229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6952708" imgH="5125198" progId="WPDraw30.Drawing">
                  <p:embed/>
                </p:oleObj>
              </mc:Choice>
              <mc:Fallback>
                <p:oleObj name="Drawing" r:id="rId2" imgW="6952708" imgH="5125198" progId="WPDraw30.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12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524000"/>
                        <a:ext cx="8229600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phagedn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410200"/>
            <a:ext cx="1282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95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</a:rPr>
              <a:t>Structure of Bacteriophage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 dirty="0"/>
              <a:t>Phage head:</a:t>
            </a:r>
            <a:r>
              <a:rPr lang="en-US" dirty="0"/>
              <a:t> composed of coat protein and genome in the core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b="1" dirty="0"/>
              <a:t>Genome: </a:t>
            </a:r>
            <a:r>
              <a:rPr lang="en-US" dirty="0"/>
              <a:t>DNA codes for enzymes and proteins necessary to replicate more viruses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b="1" dirty="0"/>
              <a:t>Tail Sheath: </a:t>
            </a:r>
            <a:r>
              <a:rPr lang="en-US" dirty="0"/>
              <a:t>DNA travels from head to bacteria through sheath</a:t>
            </a:r>
            <a:endParaRPr lang="en-US" b="1" dirty="0"/>
          </a:p>
          <a:p>
            <a:endParaRPr lang="en-US" dirty="0"/>
          </a:p>
          <a:p>
            <a:pPr>
              <a:buFontTx/>
              <a:buChar char="•"/>
            </a:pPr>
            <a:r>
              <a:rPr lang="en-US" b="1" dirty="0"/>
              <a:t>Tail fiber:</a:t>
            </a:r>
            <a:r>
              <a:rPr lang="en-US" dirty="0"/>
              <a:t> helps anchor the phage on the cell membrane</a:t>
            </a:r>
          </a:p>
          <a:p>
            <a:endParaRPr lang="en-US" dirty="0"/>
          </a:p>
        </p:txBody>
      </p:sp>
      <p:pic>
        <p:nvPicPr>
          <p:cNvPr id="5" name="Picture 4" descr="http://micro.magnet.fsu.edu/cells/viruses/images/bacteriophage.jpg"/>
          <p:cNvPicPr>
            <a:picLocks noChangeAspect="1" noChangeArrowheads="1"/>
          </p:cNvPicPr>
          <p:nvPr/>
        </p:nvPicPr>
        <p:blipFill>
          <a:blip r:embed="rId2" r:link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6062" y="1055077"/>
            <a:ext cx="2570163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3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Bacteriophages: </a:t>
            </a:r>
            <a:br>
              <a:rPr lang="en-GB" dirty="0"/>
            </a:br>
            <a:r>
              <a:rPr lang="en-US" dirty="0"/>
              <a:t>Virulence Factors Carried On Phage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Temperate phage can go through one of two life cycles upon entering a host cell.</a:t>
            </a:r>
          </a:p>
          <a:p>
            <a:pPr marL="914400" lvl="1" indent="-457200">
              <a:buFont typeface="Wingdings" pitchFamily="2" charset="2"/>
              <a:buAutoNum type="arabicParenR"/>
            </a:pPr>
            <a:r>
              <a:rPr lang="en-US" sz="2400" dirty="0"/>
              <a:t>Lytic: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en-US" sz="1800" dirty="0"/>
              <a:t>Is when growth results in </a:t>
            </a:r>
            <a:r>
              <a:rPr lang="en-US" sz="1800" dirty="0" err="1"/>
              <a:t>lysis</a:t>
            </a:r>
            <a:r>
              <a:rPr lang="en-US" sz="1800" dirty="0"/>
              <a:t> of the host and release of progeny phage.</a:t>
            </a:r>
            <a:r>
              <a:rPr lang="en-US" sz="2000" dirty="0"/>
              <a:t> </a:t>
            </a:r>
          </a:p>
          <a:p>
            <a:pPr marL="914400" lvl="1" indent="-457200">
              <a:buFont typeface="Wingdings" pitchFamily="2" charset="2"/>
              <a:buAutoNum type="arabicParenR" startAt="2"/>
            </a:pPr>
            <a:r>
              <a:rPr lang="en-US" sz="2400" dirty="0"/>
              <a:t>Lysogenic: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sz="1800" dirty="0"/>
              <a:t>	Is when growth results in integration of the phage DNA into the host chromosome or stable replication as a plasmid. 	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sz="1800" dirty="0"/>
              <a:t>	Most of the gene products of the lysogenic phage remains dormant until it is induced to enter the lytic cycle.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 descr="phagedn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3985" y="5017476"/>
            <a:ext cx="962025" cy="1276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930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EJ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UNEJ 2020" id="{054617F7-029A-453F-AF02-49EC2BABF1CC}" vid="{790CAD4A-4B3E-4945-B0CC-510F4AF3DC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UNEJ 2020</Template>
  <TotalTime>57</TotalTime>
  <Words>711</Words>
  <Application>Microsoft Office PowerPoint</Application>
  <PresentationFormat>Widescreen</PresentationFormat>
  <Paragraphs>117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Symbol</vt:lpstr>
      <vt:lpstr>Tahoma</vt:lpstr>
      <vt:lpstr>Times New Roman</vt:lpstr>
      <vt:lpstr>Wingdings</vt:lpstr>
      <vt:lpstr>TEMPLATE UNEJ 2020</vt:lpstr>
      <vt:lpstr>Drawing</vt:lpstr>
      <vt:lpstr>Bakteriofag: Sejarah, Klasifikasi &amp; Daur Hidup </vt:lpstr>
      <vt:lpstr>History of Bacteriophage </vt:lpstr>
      <vt:lpstr>Bacteriophages: Definition &amp; History</vt:lpstr>
      <vt:lpstr>PowerPoint Presentation</vt:lpstr>
      <vt:lpstr>Characteristisc of Bacteriophage </vt:lpstr>
      <vt:lpstr>Bacteriophage</vt:lpstr>
      <vt:lpstr>SEM of Phage</vt:lpstr>
      <vt:lpstr>Structure of Bacteriophage</vt:lpstr>
      <vt:lpstr>Bacteriophages:  Virulence Factors Carried On Phage</vt:lpstr>
      <vt:lpstr>Adsorption by Lytic Bacteriophage</vt:lpstr>
      <vt:lpstr>Penetration</vt:lpstr>
      <vt:lpstr>Early Replication  </vt:lpstr>
      <vt:lpstr> Phage Release </vt:lpstr>
      <vt:lpstr>PowerPoint Presentation</vt:lpstr>
      <vt:lpstr>Bacteriophages: Lysogenic Conversion</vt:lpstr>
      <vt:lpstr>Bacteriophages: Lysogenic Conversion</vt:lpstr>
      <vt:lpstr>Bacteriophages: Lysogenic Cycle</vt:lpstr>
      <vt:lpstr>Bacteriophages:  Classification </vt:lpstr>
      <vt:lpstr>Bacteriophages:  Classification </vt:lpstr>
      <vt:lpstr>13 Bacteriophage families</vt:lpstr>
      <vt:lpstr>13 Bacteriophage families</vt:lpstr>
      <vt:lpstr>EVOLUTION OF BACTERIOPHAGE</vt:lpstr>
      <vt:lpstr>EVOLUTION OF BACTERIOPHAGE</vt:lpstr>
      <vt:lpstr>EVOLUTION OF BACTERIOPHAGE</vt:lpstr>
      <vt:lpstr>PowerPoint Presentation</vt:lpstr>
      <vt:lpstr>EFFECTS OF PHYSICAL AND CHEMICAL AGENTS ON BACTERIOPHAGE PARTICLES EXCEPT RADIATION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NsDicky</dc:creator>
  <cp:lastModifiedBy>Erlia Narulita</cp:lastModifiedBy>
  <cp:revision>10</cp:revision>
  <dcterms:created xsi:type="dcterms:W3CDTF">2020-06-15T05:37:10Z</dcterms:created>
  <dcterms:modified xsi:type="dcterms:W3CDTF">2021-02-21T22:13:16Z</dcterms:modified>
</cp:coreProperties>
</file>