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B9B53-4FF2-4303-BB64-2AB4DB99903E}"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A9C0F-D751-48FA-A74F-7C1E0F496625}" type="slidenum">
              <a:rPr lang="en-US" smtClean="0"/>
              <a:t>‹#›</a:t>
            </a:fld>
            <a:endParaRPr lang="en-US"/>
          </a:p>
        </p:txBody>
      </p:sp>
    </p:spTree>
    <p:extLst>
      <p:ext uri="{BB962C8B-B14F-4D97-AF65-F5344CB8AC3E}">
        <p14:creationId xmlns:p14="http://schemas.microsoft.com/office/powerpoint/2010/main" val="387880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5276957" y="6515100"/>
            <a:ext cx="403531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25" tIns="46362" rIns="92725" bIns="46362" anchor="b"/>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9F30EA1-5344-4372-9717-856167662723}" type="slidenum">
              <a:rPr lang="en-GB" sz="1200">
                <a:latin typeface="Times New Roman" panose="02020603050405020304" pitchFamily="18" charset="0"/>
                <a:cs typeface="Times New Roman" panose="02020603050405020304" pitchFamily="18" charset="0"/>
              </a:rPr>
              <a:pPr algn="r" eaLnBrk="1" hangingPunct="1"/>
              <a:t>1</a:t>
            </a:fld>
            <a:endParaRPr lang="en-GB" sz="1200">
              <a:latin typeface="Times New Roman" panose="02020603050405020304" pitchFamily="18" charset="0"/>
              <a:cs typeface="Times New Roman" panose="02020603050405020304" pitchFamily="18"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xfrm>
            <a:off x="1241637" y="3257550"/>
            <a:ext cx="6829001"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725" tIns="46362" rIns="92725" bIns="46362"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59138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5276957" y="6515100"/>
            <a:ext cx="403531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25" tIns="46362" rIns="92725" bIns="46362" anchor="b"/>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35EDBD6-AD8B-4A3F-A67C-D68F461E9CC8}" type="slidenum">
              <a:rPr lang="en-GB" sz="1200">
                <a:latin typeface="Times New Roman" panose="02020603050405020304" pitchFamily="18" charset="0"/>
                <a:cs typeface="Times New Roman" panose="02020603050405020304" pitchFamily="18" charset="0"/>
              </a:rPr>
              <a:pPr algn="r" eaLnBrk="1" hangingPunct="1"/>
              <a:t>6</a:t>
            </a:fld>
            <a:endParaRPr lang="en-GB" sz="1200">
              <a:latin typeface="Times New Roman" panose="02020603050405020304" pitchFamily="18" charset="0"/>
              <a:cs typeface="Times New Roman" panose="02020603050405020304" pitchFamily="18"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1241637" y="3257550"/>
            <a:ext cx="6829001"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725" tIns="46362" rIns="92725" bIns="46362"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09055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114D78-3573-4661-9EF1-F04321001CB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381444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14D78-3573-4661-9EF1-F04321001CB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9040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14D78-3573-4661-9EF1-F04321001CB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185583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114D78-3573-4661-9EF1-F04321001CB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182580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114D78-3573-4661-9EF1-F04321001CB0}"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344942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114D78-3573-4661-9EF1-F04321001CB0}"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208394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114D78-3573-4661-9EF1-F04321001CB0}"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351589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114D78-3573-4661-9EF1-F04321001CB0}"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189814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14D78-3573-4661-9EF1-F04321001CB0}"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427286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14D78-3573-4661-9EF1-F04321001CB0}"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373181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114D78-3573-4661-9EF1-F04321001CB0}"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6F9BD-6DC7-4A10-9D2C-EA7185EF19A4}" type="slidenum">
              <a:rPr lang="en-US" smtClean="0"/>
              <a:t>‹#›</a:t>
            </a:fld>
            <a:endParaRPr lang="en-US"/>
          </a:p>
        </p:txBody>
      </p:sp>
    </p:spTree>
    <p:extLst>
      <p:ext uri="{BB962C8B-B14F-4D97-AF65-F5344CB8AC3E}">
        <p14:creationId xmlns:p14="http://schemas.microsoft.com/office/powerpoint/2010/main" val="193779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14D78-3573-4661-9EF1-F04321001CB0}" type="datetimeFigureOut">
              <a:rPr lang="en-US" smtClean="0"/>
              <a:t>4/28/2020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6F9BD-6DC7-4A10-9D2C-EA7185EF19A4}" type="slidenum">
              <a:rPr lang="en-US" smtClean="0"/>
              <a:t>‹#›</a:t>
            </a:fld>
            <a:endParaRPr lang="en-US"/>
          </a:p>
        </p:txBody>
      </p:sp>
    </p:spTree>
    <p:extLst>
      <p:ext uri="{BB962C8B-B14F-4D97-AF65-F5344CB8AC3E}">
        <p14:creationId xmlns:p14="http://schemas.microsoft.com/office/powerpoint/2010/main" val="3957482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BDD9720F-FE57-47DE-8B62-C0524B793CA3}" type="datetime1">
              <a:rPr lang="en-US"/>
              <a:pPr>
                <a:defRPr/>
              </a:pPr>
              <a:t>4/28/2020</a:t>
            </a:fld>
            <a:endParaRPr lang="en-US"/>
          </a:p>
        </p:txBody>
      </p:sp>
      <p:sp>
        <p:nvSpPr>
          <p:cNvPr id="4" name="Footer Placeholder 3"/>
          <p:cNvSpPr>
            <a:spLocks noGrp="1"/>
          </p:cNvSpPr>
          <p:nvPr>
            <p:ph type="ftr" sz="quarter" idx="11"/>
          </p:nvPr>
        </p:nvSpPr>
        <p:spPr/>
        <p:txBody>
          <a:bodyPr/>
          <a:lstStyle/>
          <a:p>
            <a:pPr>
              <a:defRPr/>
            </a:pPr>
            <a:endParaRPr lang="id-ID" dirty="0"/>
          </a:p>
        </p:txBody>
      </p:sp>
      <p:sp>
        <p:nvSpPr>
          <p:cNvPr id="4096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A10D14-7317-40B9-B282-01F3380F7856}" type="slidenum">
              <a:rPr lang="en-US">
                <a:solidFill>
                  <a:schemeClr val="accent1"/>
                </a:solidFill>
              </a:rPr>
              <a:pPr/>
              <a:t>1</a:t>
            </a:fld>
            <a:endParaRPr lang="en-US">
              <a:solidFill>
                <a:schemeClr val="accent1"/>
              </a:solidFill>
            </a:endParaRPr>
          </a:p>
        </p:txBody>
      </p:sp>
      <p:sp>
        <p:nvSpPr>
          <p:cNvPr id="40965" name="Rectangle 2"/>
          <p:cNvSpPr>
            <a:spLocks noGrp="1" noChangeArrowheads="1"/>
          </p:cNvSpPr>
          <p:nvPr>
            <p:ph type="title" idx="4294967295"/>
          </p:nvPr>
        </p:nvSpPr>
        <p:spPr>
          <a:xfrm>
            <a:off x="2109788" y="722313"/>
            <a:ext cx="6972300" cy="838200"/>
          </a:xfrm>
        </p:spPr>
        <p:txBody>
          <a:bodyPr vert="horz" lIns="91436" tIns="45718" rIns="91436" bIns="45718" rtlCol="0" anchor="b">
            <a:noAutofit/>
          </a:bodyPr>
          <a:lstStyle/>
          <a:p>
            <a:pPr eaLnBrk="1" hangingPunct="1"/>
            <a:r>
              <a:rPr lang="en-US" sz="4200" dirty="0" err="1" smtClean="0">
                <a:latin typeface="Rockwell" panose="02060603020205020403" pitchFamily="18" charset="0"/>
              </a:rPr>
              <a:t>Rahasia</a:t>
            </a:r>
            <a:r>
              <a:rPr lang="en-US" sz="4200" dirty="0" smtClean="0">
                <a:latin typeface="Rockwell" panose="02060603020205020403" pitchFamily="18" charset="0"/>
              </a:rPr>
              <a:t> </a:t>
            </a:r>
            <a:r>
              <a:rPr lang="en-US" sz="4200" dirty="0" err="1" smtClean="0">
                <a:latin typeface="Rockwell" panose="02060603020205020403" pitchFamily="18" charset="0"/>
              </a:rPr>
              <a:t>Dagang</a:t>
            </a:r>
            <a:r>
              <a:rPr lang="en-US" sz="4200" dirty="0" smtClean="0">
                <a:latin typeface="Rockwell" panose="02060603020205020403" pitchFamily="18" charset="0"/>
              </a:rPr>
              <a:t> </a:t>
            </a:r>
            <a:r>
              <a:rPr lang="en-US" sz="4200" dirty="0">
                <a:latin typeface="Rockwell" panose="02060603020205020403" pitchFamily="18" charset="0"/>
              </a:rPr>
              <a:t>UU No. 30 </a:t>
            </a:r>
            <a:r>
              <a:rPr lang="en-US" sz="4200" dirty="0" err="1">
                <a:latin typeface="Rockwell" panose="02060603020205020403" pitchFamily="18" charset="0"/>
              </a:rPr>
              <a:t>Tahun</a:t>
            </a:r>
            <a:r>
              <a:rPr lang="en-US" sz="4200" dirty="0">
                <a:latin typeface="Rockwell" panose="02060603020205020403" pitchFamily="18" charset="0"/>
              </a:rPr>
              <a:t> 2000</a:t>
            </a:r>
            <a:endParaRPr lang="en-US" sz="4200" dirty="0" smtClean="0">
              <a:latin typeface="Rockwell" panose="02060603020205020403" pitchFamily="18" charset="0"/>
            </a:endParaRPr>
          </a:p>
        </p:txBody>
      </p:sp>
      <p:sp>
        <p:nvSpPr>
          <p:cNvPr id="26627" name="Rectangle 3"/>
          <p:cNvSpPr>
            <a:spLocks noGrp="1" noChangeArrowheads="1"/>
          </p:cNvSpPr>
          <p:nvPr>
            <p:ph type="body" idx="4294967295"/>
          </p:nvPr>
        </p:nvSpPr>
        <p:spPr>
          <a:xfrm>
            <a:off x="1524001" y="1800225"/>
            <a:ext cx="6919913" cy="4606925"/>
          </a:xfrm>
        </p:spPr>
        <p:txBody>
          <a:bodyPr vert="horz" lIns="91436" tIns="45718" rIns="91436" bIns="45718" rtlCol="0">
            <a:noAutofit/>
          </a:bodyPr>
          <a:lstStyle/>
          <a:p>
            <a:pPr marL="609600" indent="-609600">
              <a:defRPr/>
            </a:pPr>
            <a:r>
              <a:rPr lang="id-ID" dirty="0"/>
              <a:t>Rahasia Dagang adalah informasi yang tidak diketahui oleh umum di bidang teknologi dan/atau bisnis, mempunyai nilai ekonomi karena berguna dalam kegiatan usaha, dan dijaga kerahasiannya oleh pemilik</a:t>
            </a:r>
            <a:r>
              <a:rPr lang="en-US" dirty="0"/>
              <a:t>  </a:t>
            </a:r>
            <a:r>
              <a:rPr lang="id-ID" dirty="0"/>
              <a:t>Rahasia Dagang.</a:t>
            </a:r>
            <a:r>
              <a:rPr lang="en-US" dirty="0"/>
              <a:t> ( UU 30 </a:t>
            </a:r>
            <a:r>
              <a:rPr lang="en-US" dirty="0" err="1"/>
              <a:t>tahun</a:t>
            </a:r>
            <a:r>
              <a:rPr lang="en-US" dirty="0"/>
              <a:t> 2000 </a:t>
            </a:r>
            <a:r>
              <a:rPr lang="en-US" dirty="0" err="1"/>
              <a:t>pasal</a:t>
            </a:r>
            <a:r>
              <a:rPr lang="en-US" dirty="0"/>
              <a:t> 1</a:t>
            </a:r>
            <a:r>
              <a:rPr lang="en-US" dirty="0"/>
              <a:t>)</a:t>
            </a:r>
            <a:endParaRPr lang="en-US" dirty="0">
              <a:solidFill>
                <a:schemeClr val="tx1">
                  <a:lumMod val="95000"/>
                  <a:lumOff val="5000"/>
                </a:schemeClr>
              </a:solidFill>
              <a:latin typeface="Arial" panose="020B0604020202020204" pitchFamily="34" charset="0"/>
              <a:ea typeface="Arial Unicode MS" panose="020B0604020202020204" pitchFamily="34" charset="-128"/>
              <a:cs typeface="Arial" panose="020B0604020202020204" pitchFamily="34" charset="0"/>
            </a:endParaRPr>
          </a:p>
        </p:txBody>
      </p:sp>
      <p:pic>
        <p:nvPicPr>
          <p:cNvPr id="40967" name="Picture 4" descr="17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600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5" descr="35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088" y="3429000"/>
            <a:ext cx="15859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6" descr="rahasia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2057401"/>
            <a:ext cx="1600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7" descr="rahasia2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1143000"/>
            <a:ext cx="1600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185688"/>
      </p:ext>
    </p:extLst>
  </p:cSld>
  <p:clrMapOvr>
    <a:masterClrMapping/>
  </p:clrMapOvr>
  <p:transition spd="slow" advClick="0">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F3B38F-F6B6-4801-ACFA-835CFF62998A}" type="slidenum">
              <a:rPr lang="en-US">
                <a:solidFill>
                  <a:srgbClr val="898989"/>
                </a:solidFill>
                <a:latin typeface="Calibri" panose="020F0502020204030204" pitchFamily="34" charset="0"/>
              </a:rPr>
              <a:pPr eaLnBrk="1" hangingPunct="1"/>
              <a:t>10</a:t>
            </a:fld>
            <a:endParaRPr lang="en-US">
              <a:solidFill>
                <a:srgbClr val="898989"/>
              </a:solidFill>
              <a:latin typeface="Calibri" panose="020F0502020204030204" pitchFamily="34" charset="0"/>
            </a:endParaRPr>
          </a:p>
        </p:txBody>
      </p:sp>
      <p:sp>
        <p:nvSpPr>
          <p:cNvPr id="13314" name="Text Box 2"/>
          <p:cNvSpPr txBox="1">
            <a:spLocks noChangeArrowheads="1"/>
          </p:cNvSpPr>
          <p:nvPr/>
        </p:nvSpPr>
        <p:spPr bwMode="auto">
          <a:xfrm>
            <a:off x="2286001" y="609601"/>
            <a:ext cx="1281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000099"/>
                </a:solidFill>
                <a:latin typeface="Calibri" panose="020F0502020204030204" pitchFamily="34" charset="0"/>
              </a:rPr>
              <a:t>LISENS</a:t>
            </a:r>
            <a:r>
              <a:rPr lang="en-US" sz="2800" b="1">
                <a:latin typeface="Calibri" panose="020F0502020204030204" pitchFamily="34" charset="0"/>
              </a:rPr>
              <a:t>I</a:t>
            </a:r>
          </a:p>
        </p:txBody>
      </p:sp>
      <p:sp>
        <p:nvSpPr>
          <p:cNvPr id="13316" name="Rectangle 4"/>
          <p:cNvSpPr>
            <a:spLocks noChangeArrowheads="1"/>
          </p:cNvSpPr>
          <p:nvPr/>
        </p:nvSpPr>
        <p:spPr bwMode="auto">
          <a:xfrm>
            <a:off x="4724400" y="457200"/>
            <a:ext cx="54864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a:latin typeface="Calibri" panose="020F0502020204030204" pitchFamily="34" charset="0"/>
                <a:cs typeface="Times New Roman" panose="02020603050405020304" pitchFamily="18" charset="0"/>
              </a:rPr>
              <a:t>Izin yang diberikan oleh pemegang hak rahasia dagang kepada pihak lain melalui suatu perjanjian berdasarkan pada pemberian hak (bukan pengalihan hak) untuk menikmati manfaat ekonomi dari suatu rahasia dagang yang diberi perlindungan dalam jangka waktu tertentu dan syarat tertentu</a:t>
            </a:r>
            <a:endParaRPr lang="en-US">
              <a:latin typeface="Calibri" panose="020F0502020204030204" pitchFamily="34" charset="0"/>
            </a:endParaRPr>
          </a:p>
          <a:p>
            <a:pPr eaLnBrk="1" hangingPunct="1">
              <a:spcBef>
                <a:spcPct val="50000"/>
              </a:spcBef>
            </a:pPr>
            <a:endParaRPr lang="en-US" b="1">
              <a:solidFill>
                <a:srgbClr val="000099"/>
              </a:solidFill>
              <a:latin typeface="Calibri" panose="020F0502020204030204" pitchFamily="34" charset="0"/>
              <a:cs typeface="Times New Roman" panose="02020603050405020304" pitchFamily="18" charset="0"/>
            </a:endParaRPr>
          </a:p>
        </p:txBody>
      </p:sp>
      <p:sp>
        <p:nvSpPr>
          <p:cNvPr id="13317" name="Text Box 5"/>
          <p:cNvSpPr txBox="1">
            <a:spLocks noChangeArrowheads="1"/>
          </p:cNvSpPr>
          <p:nvPr/>
        </p:nvSpPr>
        <p:spPr bwMode="auto">
          <a:xfrm>
            <a:off x="1828801" y="4210051"/>
            <a:ext cx="86661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i="1">
                <a:latin typeface="Calibri" panose="020F0502020204030204" pitchFamily="34" charset="0"/>
                <a:cs typeface="Times New Roman" panose="02020603050405020304" pitchFamily="18" charset="0"/>
              </a:rPr>
              <a:t>@ Perjanjian Lisensi wajib dicatatkan pada DJ.HKI +  biaya </a:t>
            </a:r>
          </a:p>
          <a:p>
            <a:pPr eaLnBrk="1" hangingPunct="1"/>
            <a:r>
              <a:rPr lang="en-US" i="1">
                <a:latin typeface="Calibri" panose="020F0502020204030204" pitchFamily="34" charset="0"/>
                <a:cs typeface="Times New Roman" panose="02020603050405020304" pitchFamily="18" charset="0"/>
              </a:rPr>
              <a:t>@ tidak dicatatkan</a:t>
            </a:r>
            <a:r>
              <a:rPr lang="en-US" i="1">
                <a:latin typeface="Calibri" panose="020F0502020204030204" pitchFamily="34" charset="0"/>
                <a:cs typeface="Times New Roman" panose="02020603050405020304" pitchFamily="18" charset="0"/>
                <a:sym typeface="Wingdings" panose="05000000000000000000" pitchFamily="2" charset="2"/>
              </a:rPr>
              <a:t>,</a:t>
            </a:r>
            <a:r>
              <a:rPr lang="en-US" i="1">
                <a:latin typeface="Calibri" panose="020F0502020204030204" pitchFamily="34" charset="0"/>
                <a:cs typeface="Times New Roman" panose="02020603050405020304" pitchFamily="18" charset="0"/>
              </a:rPr>
              <a:t> tidak memp. akibat hukum pihak pada ketiga. </a:t>
            </a:r>
          </a:p>
          <a:p>
            <a:pPr eaLnBrk="1" hangingPunct="1"/>
            <a:r>
              <a:rPr lang="en-US" i="1">
                <a:latin typeface="Calibri" panose="020F0502020204030204" pitchFamily="34" charset="0"/>
                <a:cs typeface="Times New Roman" panose="02020603050405020304" pitchFamily="18" charset="0"/>
              </a:rPr>
              <a:t>@ diumumkan dalam Berita Resmi Rahasia Dagang.</a:t>
            </a:r>
          </a:p>
          <a:p>
            <a:pPr eaLnBrk="1" hangingPunct="1"/>
            <a:r>
              <a:rPr lang="en-US" b="1">
                <a:latin typeface="Calibri" panose="020F0502020204030204" pitchFamily="34" charset="0"/>
                <a:cs typeface="Times New Roman" panose="02020603050405020304" pitchFamily="18" charset="0"/>
              </a:rPr>
              <a:t> (Pasal 8)</a:t>
            </a:r>
          </a:p>
          <a:p>
            <a:pPr eaLnBrk="1" hangingPunct="1"/>
            <a:endParaRPr lang="en-US">
              <a:solidFill>
                <a:srgbClr val="CC3300"/>
              </a:solidFill>
              <a:latin typeface="Calibri" panose="020F0502020204030204" pitchFamily="34" charset="0"/>
              <a:cs typeface="Times New Roman" panose="02020603050405020304" pitchFamily="18" charset="0"/>
            </a:endParaRPr>
          </a:p>
        </p:txBody>
      </p:sp>
      <p:sp>
        <p:nvSpPr>
          <p:cNvPr id="13318" name="AutoShape 6"/>
          <p:cNvSpPr>
            <a:spLocks noChangeArrowheads="1"/>
          </p:cNvSpPr>
          <p:nvPr/>
        </p:nvSpPr>
        <p:spPr bwMode="auto">
          <a:xfrm>
            <a:off x="3733800" y="457200"/>
            <a:ext cx="762000" cy="762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8199" name="AutoShape 9"/>
          <p:cNvSpPr>
            <a:spLocks noChangeArrowheads="1"/>
          </p:cNvSpPr>
          <p:nvPr/>
        </p:nvSpPr>
        <p:spPr bwMode="auto">
          <a:xfrm>
            <a:off x="2286000" y="1219200"/>
            <a:ext cx="1066800" cy="2971800"/>
          </a:xfrm>
          <a:prstGeom prst="downArrow">
            <a:avLst>
              <a:gd name="adj1" fmla="val 50000"/>
              <a:gd name="adj2" fmla="val 73215"/>
            </a:avLst>
          </a:prstGeom>
          <a:solidFill>
            <a:srgbClr val="FF33C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Tree>
    <p:extLst>
      <p:ext uri="{BB962C8B-B14F-4D97-AF65-F5344CB8AC3E}">
        <p14:creationId xmlns:p14="http://schemas.microsoft.com/office/powerpoint/2010/main" val="3725560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0-#ppt_w/2"/>
                                          </p:val>
                                        </p:tav>
                                        <p:tav tm="100000">
                                          <p:val>
                                            <p:strVal val="#ppt_x"/>
                                          </p:val>
                                        </p:tav>
                                      </p:tavLst>
                                    </p:anim>
                                    <p:anim calcmode="lin" valueType="num">
                                      <p:cBhvr additive="base">
                                        <p:cTn id="14" dur="500" fill="hold"/>
                                        <p:tgtEl>
                                          <p:spTgt spid="133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6">
                                            <p:txEl>
                                              <p:pRg st="0" end="0"/>
                                            </p:txEl>
                                          </p:spTgt>
                                        </p:tgtEl>
                                        <p:attrNameLst>
                                          <p:attrName>style.visibility</p:attrName>
                                        </p:attrNameLst>
                                      </p:cBhvr>
                                      <p:to>
                                        <p:strVal val="visible"/>
                                      </p:to>
                                    </p:set>
                                    <p:anim calcmode="lin" valueType="num">
                                      <p:cBhvr additive="base">
                                        <p:cTn id="19" dur="500" fill="hold"/>
                                        <p:tgtEl>
                                          <p:spTgt spid="1331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7">
                                            <p:txEl>
                                              <p:pRg st="0" end="0"/>
                                            </p:txEl>
                                          </p:spTgt>
                                        </p:tgtEl>
                                        <p:attrNameLst>
                                          <p:attrName>style.visibility</p:attrName>
                                        </p:attrNameLst>
                                      </p:cBhvr>
                                      <p:to>
                                        <p:strVal val="visible"/>
                                      </p:to>
                                    </p:set>
                                    <p:anim calcmode="lin" valueType="num">
                                      <p:cBhvr additive="base">
                                        <p:cTn id="25" dur="500" fill="hold"/>
                                        <p:tgtEl>
                                          <p:spTgt spid="1331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7">
                                            <p:txEl>
                                              <p:pRg st="1" end="1"/>
                                            </p:txEl>
                                          </p:spTgt>
                                        </p:tgtEl>
                                        <p:attrNameLst>
                                          <p:attrName>style.visibility</p:attrName>
                                        </p:attrNameLst>
                                      </p:cBhvr>
                                      <p:to>
                                        <p:strVal val="visible"/>
                                      </p:to>
                                    </p:set>
                                    <p:anim calcmode="lin" valueType="num">
                                      <p:cBhvr additive="base">
                                        <p:cTn id="31" dur="500" fill="hold"/>
                                        <p:tgtEl>
                                          <p:spTgt spid="13317">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7">
                                            <p:txEl>
                                              <p:pRg st="2" end="2"/>
                                            </p:txEl>
                                          </p:spTgt>
                                        </p:tgtEl>
                                        <p:attrNameLst>
                                          <p:attrName>style.visibility</p:attrName>
                                        </p:attrNameLst>
                                      </p:cBhvr>
                                      <p:to>
                                        <p:strVal val="visible"/>
                                      </p:to>
                                    </p:set>
                                    <p:anim calcmode="lin" valueType="num">
                                      <p:cBhvr additive="base">
                                        <p:cTn id="37" dur="500" fill="hold"/>
                                        <p:tgtEl>
                                          <p:spTgt spid="13317">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17">
                                            <p:txEl>
                                              <p:pRg st="3" end="3"/>
                                            </p:txEl>
                                          </p:spTgt>
                                        </p:tgtEl>
                                        <p:attrNameLst>
                                          <p:attrName>style.visibility</p:attrName>
                                        </p:attrNameLst>
                                      </p:cBhvr>
                                      <p:to>
                                        <p:strVal val="visible"/>
                                      </p:to>
                                    </p:set>
                                    <p:anim calcmode="lin" valueType="num">
                                      <p:cBhvr additive="base">
                                        <p:cTn id="43" dur="500" fill="hold"/>
                                        <p:tgtEl>
                                          <p:spTgt spid="13317">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6" grpId="0" build="p" autoUpdateAnimBg="0"/>
      <p:bldP spid="13317" grpId="0" build="p" autoUpdateAnimBg="0"/>
      <p:bldP spid="133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1B2042-C88B-43A2-8B0D-21D5A68BF285}" type="slidenum">
              <a:rPr lang="en-US">
                <a:solidFill>
                  <a:srgbClr val="898989"/>
                </a:solidFill>
                <a:latin typeface="Calibri" panose="020F0502020204030204" pitchFamily="34" charset="0"/>
              </a:rPr>
              <a:pPr eaLnBrk="1" hangingPunct="1"/>
              <a:t>11</a:t>
            </a:fld>
            <a:endParaRPr lang="en-US">
              <a:solidFill>
                <a:srgbClr val="898989"/>
              </a:solidFill>
              <a:latin typeface="Calibri" panose="020F0502020204030204" pitchFamily="34" charset="0"/>
            </a:endParaRPr>
          </a:p>
        </p:txBody>
      </p:sp>
      <p:sp>
        <p:nvSpPr>
          <p:cNvPr id="11268" name="Text Box 4"/>
          <p:cNvSpPr txBox="1">
            <a:spLocks noChangeArrowheads="1"/>
          </p:cNvSpPr>
          <p:nvPr/>
        </p:nvSpPr>
        <p:spPr bwMode="auto">
          <a:xfrm>
            <a:off x="1828800" y="3810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latin typeface="Calibri" panose="020F0502020204030204" pitchFamily="34" charset="0"/>
              </a:rPr>
              <a:t>Pengalihan  Rahasia Dagang:</a:t>
            </a:r>
          </a:p>
        </p:txBody>
      </p:sp>
      <p:sp>
        <p:nvSpPr>
          <p:cNvPr id="11269" name="Text Box 5"/>
          <p:cNvSpPr txBox="1">
            <a:spLocks noChangeArrowheads="1"/>
          </p:cNvSpPr>
          <p:nvPr/>
        </p:nvSpPr>
        <p:spPr bwMode="auto">
          <a:xfrm>
            <a:off x="3108325" y="1295401"/>
            <a:ext cx="6858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eriod"/>
            </a:pPr>
            <a:r>
              <a:rPr lang="en-US" b="1">
                <a:latin typeface="Tms Rmn"/>
                <a:cs typeface="Times New Roman" panose="02020603050405020304" pitchFamily="18" charset="0"/>
              </a:rPr>
              <a:t>Pewarisan</a:t>
            </a:r>
          </a:p>
          <a:p>
            <a:pPr eaLnBrk="1" hangingPunct="1">
              <a:buFontTx/>
              <a:buAutoNum type="arabicPeriod"/>
            </a:pPr>
            <a:r>
              <a:rPr lang="en-US" b="1">
                <a:latin typeface="Tms Rmn"/>
                <a:cs typeface="Times New Roman" panose="02020603050405020304" pitchFamily="18" charset="0"/>
              </a:rPr>
              <a:t>Hibah</a:t>
            </a:r>
          </a:p>
          <a:p>
            <a:pPr eaLnBrk="1" hangingPunct="1">
              <a:buFontTx/>
              <a:buAutoNum type="arabicPeriod"/>
            </a:pPr>
            <a:r>
              <a:rPr lang="en-US" b="1">
                <a:latin typeface="Tms Rmn"/>
                <a:cs typeface="Times New Roman" panose="02020603050405020304" pitchFamily="18" charset="0"/>
              </a:rPr>
              <a:t>Wasiat</a:t>
            </a:r>
          </a:p>
          <a:p>
            <a:pPr eaLnBrk="1" hangingPunct="1">
              <a:buFontTx/>
              <a:buAutoNum type="arabicPeriod"/>
            </a:pPr>
            <a:r>
              <a:rPr lang="en-US" b="1">
                <a:latin typeface="Tms Rmn"/>
                <a:cs typeface="Times New Roman" panose="02020603050405020304" pitchFamily="18" charset="0"/>
              </a:rPr>
              <a:t>Perjanjian tertulis, atau</a:t>
            </a:r>
          </a:p>
          <a:p>
            <a:pPr eaLnBrk="1" hangingPunct="1">
              <a:buFontTx/>
              <a:buAutoNum type="arabicPeriod"/>
            </a:pPr>
            <a:r>
              <a:rPr lang="en-US" b="1">
                <a:latin typeface="Tms Rmn"/>
                <a:cs typeface="Times New Roman" panose="02020603050405020304" pitchFamily="18" charset="0"/>
              </a:rPr>
              <a:t>Sebab lain yang dibenarkan oleh UU. </a:t>
            </a:r>
          </a:p>
        </p:txBody>
      </p:sp>
      <p:sp>
        <p:nvSpPr>
          <p:cNvPr id="11270" name="Text Box 6"/>
          <p:cNvSpPr txBox="1">
            <a:spLocks noChangeArrowheads="1"/>
          </p:cNvSpPr>
          <p:nvPr/>
        </p:nvSpPr>
        <p:spPr bwMode="auto">
          <a:xfrm>
            <a:off x="2743200" y="34290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i="1">
                <a:solidFill>
                  <a:srgbClr val="000099"/>
                </a:solidFill>
                <a:latin typeface="Calibri" panose="020F0502020204030204" pitchFamily="34" charset="0"/>
                <a:cs typeface="Times New Roman" panose="02020603050405020304" pitchFamily="18" charset="0"/>
              </a:rPr>
              <a:t>     </a:t>
            </a:r>
            <a:r>
              <a:rPr lang="en-US" sz="2800">
                <a:solidFill>
                  <a:srgbClr val="000099"/>
                </a:solidFill>
                <a:latin typeface="Calibri" panose="020F0502020204030204" pitchFamily="34" charset="0"/>
                <a:cs typeface="Times New Roman" panose="02020603050405020304" pitchFamily="18" charset="0"/>
              </a:rPr>
              <a:t>disertai dengan dokumen tentang pengalihan hak</a:t>
            </a:r>
          </a:p>
          <a:p>
            <a:pPr eaLnBrk="1" hangingPunct="1"/>
            <a:endParaRPr lang="en-US" sz="2800">
              <a:latin typeface="Calibri" panose="020F0502020204030204" pitchFamily="34" charset="0"/>
            </a:endParaRPr>
          </a:p>
        </p:txBody>
      </p:sp>
      <p:sp>
        <p:nvSpPr>
          <p:cNvPr id="11271" name="Text Box 7"/>
          <p:cNvSpPr txBox="1">
            <a:spLocks noChangeArrowheads="1"/>
          </p:cNvSpPr>
          <p:nvPr/>
        </p:nvSpPr>
        <p:spPr bwMode="auto">
          <a:xfrm>
            <a:off x="3352800" y="5000626"/>
            <a:ext cx="7315200" cy="1323975"/>
          </a:xfrm>
          <a:prstGeom prst="rect">
            <a:avLst/>
          </a:prstGeom>
          <a:noFill/>
          <a:ln w="9525">
            <a:noFill/>
            <a:miter lim="800000"/>
            <a:headEnd/>
            <a:tailEnd/>
          </a:ln>
        </p:spPr>
        <p:txBody>
          <a:bodyPr>
            <a:spAutoFit/>
          </a:bodyPr>
          <a:lstStyle/>
          <a:p>
            <a:pPr marL="457200" indent="-457200">
              <a:buFont typeface="+mj-lt"/>
              <a:buAutoNum type="arabicPeriod"/>
              <a:defRPr/>
            </a:pPr>
            <a:r>
              <a:rPr lang="en-US" sz="2000" dirty="0" err="1">
                <a:cs typeface="Times New Roman" pitchFamily="18" charset="0"/>
              </a:rPr>
              <a:t>wajib</a:t>
            </a:r>
            <a:r>
              <a:rPr lang="en-US" sz="2000" dirty="0">
                <a:cs typeface="Times New Roman" pitchFamily="18" charset="0"/>
              </a:rPr>
              <a:t> </a:t>
            </a:r>
            <a:r>
              <a:rPr lang="en-US" sz="2000" dirty="0" err="1">
                <a:cs typeface="Times New Roman" pitchFamily="18" charset="0"/>
              </a:rPr>
              <a:t>dicatatkan</a:t>
            </a:r>
            <a:r>
              <a:rPr lang="en-US" sz="2000" dirty="0">
                <a:cs typeface="Times New Roman" pitchFamily="18" charset="0"/>
              </a:rPr>
              <a:t> </a:t>
            </a:r>
            <a:r>
              <a:rPr lang="en-US" sz="2000" dirty="0" err="1">
                <a:cs typeface="Times New Roman" pitchFamily="18" charset="0"/>
              </a:rPr>
              <a:t>pada</a:t>
            </a:r>
            <a:r>
              <a:rPr lang="en-US" sz="2000" dirty="0">
                <a:cs typeface="Times New Roman" pitchFamily="18" charset="0"/>
              </a:rPr>
              <a:t> DJHKI </a:t>
            </a:r>
            <a:r>
              <a:rPr lang="en-US" sz="2000" dirty="0" err="1">
                <a:cs typeface="Times New Roman" pitchFamily="18" charset="0"/>
              </a:rPr>
              <a:t>dengan</a:t>
            </a:r>
            <a:r>
              <a:rPr lang="en-US" sz="2000" dirty="0">
                <a:cs typeface="Times New Roman" pitchFamily="18" charset="0"/>
              </a:rPr>
              <a:t> </a:t>
            </a:r>
            <a:r>
              <a:rPr lang="en-US" sz="2000" dirty="0" err="1">
                <a:cs typeface="Times New Roman" pitchFamily="18" charset="0"/>
              </a:rPr>
              <a:t>membayar</a:t>
            </a:r>
            <a:r>
              <a:rPr lang="en-US" sz="2000" dirty="0">
                <a:cs typeface="Times New Roman" pitchFamily="18" charset="0"/>
              </a:rPr>
              <a:t> </a:t>
            </a:r>
            <a:r>
              <a:rPr lang="en-US" sz="2000" dirty="0" err="1">
                <a:cs typeface="Times New Roman" pitchFamily="18" charset="0"/>
              </a:rPr>
              <a:t>biaya</a:t>
            </a:r>
            <a:r>
              <a:rPr lang="en-US" sz="2000" dirty="0">
                <a:cs typeface="Times New Roman" pitchFamily="18" charset="0"/>
              </a:rPr>
              <a:t> </a:t>
            </a:r>
          </a:p>
          <a:p>
            <a:pPr marL="457200" indent="-457200">
              <a:buFont typeface="+mj-lt"/>
              <a:buAutoNum type="arabicPeriod"/>
              <a:defRPr/>
            </a:pPr>
            <a:r>
              <a:rPr lang="en-US" sz="2000" dirty="0" err="1">
                <a:cs typeface="Times New Roman" pitchFamily="18" charset="0"/>
              </a:rPr>
              <a:t>tidak</a:t>
            </a:r>
            <a:r>
              <a:rPr lang="en-US" sz="2000" dirty="0">
                <a:cs typeface="Times New Roman" pitchFamily="18" charset="0"/>
              </a:rPr>
              <a:t> </a:t>
            </a:r>
            <a:r>
              <a:rPr lang="en-US" sz="2000" dirty="0" err="1">
                <a:cs typeface="Times New Roman" pitchFamily="18" charset="0"/>
              </a:rPr>
              <a:t>dicatatkan</a:t>
            </a:r>
            <a:r>
              <a:rPr lang="en-US" sz="2000" dirty="0">
                <a:cs typeface="Times New Roman" pitchFamily="18" charset="0"/>
              </a:rPr>
              <a:t> </a:t>
            </a:r>
            <a:r>
              <a:rPr lang="en-US" sz="2000" dirty="0" err="1">
                <a:cs typeface="Times New Roman" pitchFamily="18" charset="0"/>
              </a:rPr>
              <a:t>tidak</a:t>
            </a:r>
            <a:r>
              <a:rPr lang="en-US" sz="2000" dirty="0">
                <a:cs typeface="Times New Roman" pitchFamily="18" charset="0"/>
              </a:rPr>
              <a:t> </a:t>
            </a:r>
            <a:r>
              <a:rPr lang="en-US" sz="2000" dirty="0" err="1">
                <a:cs typeface="Times New Roman" pitchFamily="18" charset="0"/>
              </a:rPr>
              <a:t>berakibat</a:t>
            </a:r>
            <a:r>
              <a:rPr lang="en-US" sz="2000" dirty="0">
                <a:cs typeface="Times New Roman" pitchFamily="18" charset="0"/>
              </a:rPr>
              <a:t> </a:t>
            </a:r>
            <a:r>
              <a:rPr lang="en-US" sz="2000" dirty="0" err="1">
                <a:cs typeface="Times New Roman" pitchFamily="18" charset="0"/>
              </a:rPr>
              <a:t>hukum</a:t>
            </a:r>
            <a:r>
              <a:rPr lang="en-US" sz="2000" dirty="0">
                <a:cs typeface="Times New Roman" pitchFamily="18" charset="0"/>
              </a:rPr>
              <a:t> </a:t>
            </a:r>
            <a:r>
              <a:rPr lang="en-US" sz="2000" dirty="0" err="1">
                <a:cs typeface="Times New Roman" pitchFamily="18" charset="0"/>
              </a:rPr>
              <a:t>pada</a:t>
            </a:r>
            <a:r>
              <a:rPr lang="en-US" sz="2000" dirty="0">
                <a:cs typeface="Times New Roman" pitchFamily="18" charset="0"/>
              </a:rPr>
              <a:t> </a:t>
            </a:r>
            <a:r>
              <a:rPr lang="en-US" sz="2000" dirty="0" err="1">
                <a:cs typeface="Times New Roman" pitchFamily="18" charset="0"/>
              </a:rPr>
              <a:t>pihak</a:t>
            </a:r>
            <a:r>
              <a:rPr lang="en-US" sz="2000" dirty="0">
                <a:cs typeface="Times New Roman" pitchFamily="18" charset="0"/>
              </a:rPr>
              <a:t> </a:t>
            </a:r>
            <a:r>
              <a:rPr lang="en-US" sz="2000" dirty="0" err="1">
                <a:cs typeface="Times New Roman" pitchFamily="18" charset="0"/>
              </a:rPr>
              <a:t>ketiga</a:t>
            </a:r>
            <a:endParaRPr lang="en-US" sz="2000" dirty="0">
              <a:cs typeface="Times New Roman" pitchFamily="18" charset="0"/>
            </a:endParaRPr>
          </a:p>
          <a:p>
            <a:pPr marL="457200" indent="-457200" algn="just">
              <a:buFont typeface="+mj-lt"/>
              <a:buAutoNum type="arabicPeriod"/>
              <a:defRPr/>
            </a:pPr>
            <a:r>
              <a:rPr lang="en-US" sz="2000" dirty="0" err="1">
                <a:cs typeface="Times New Roman" pitchFamily="18" charset="0"/>
              </a:rPr>
              <a:t>diumumkan</a:t>
            </a:r>
            <a:r>
              <a:rPr lang="en-US" sz="2000" dirty="0">
                <a:cs typeface="Times New Roman" pitchFamily="18" charset="0"/>
              </a:rPr>
              <a:t> </a:t>
            </a:r>
            <a:r>
              <a:rPr lang="en-US" sz="2000" dirty="0" err="1">
                <a:cs typeface="Times New Roman" pitchFamily="18" charset="0"/>
              </a:rPr>
              <a:t>dalam</a:t>
            </a:r>
            <a:r>
              <a:rPr lang="en-US" sz="2000" dirty="0">
                <a:cs typeface="Times New Roman" pitchFamily="18" charset="0"/>
              </a:rPr>
              <a:t> </a:t>
            </a:r>
            <a:r>
              <a:rPr lang="en-US" sz="2000" dirty="0" err="1">
                <a:cs typeface="Times New Roman" pitchFamily="18" charset="0"/>
              </a:rPr>
              <a:t>Berita</a:t>
            </a:r>
            <a:r>
              <a:rPr lang="en-US" sz="2000" dirty="0">
                <a:cs typeface="Times New Roman" pitchFamily="18" charset="0"/>
              </a:rPr>
              <a:t> </a:t>
            </a:r>
            <a:r>
              <a:rPr lang="en-US" sz="2000" dirty="0" err="1">
                <a:cs typeface="Times New Roman" pitchFamily="18" charset="0"/>
              </a:rPr>
              <a:t>Resmi</a:t>
            </a:r>
            <a:r>
              <a:rPr lang="en-US" sz="2000" dirty="0">
                <a:cs typeface="Times New Roman" pitchFamily="18" charset="0"/>
              </a:rPr>
              <a:t> </a:t>
            </a:r>
            <a:r>
              <a:rPr lang="en-US" sz="2000" dirty="0" err="1">
                <a:cs typeface="Times New Roman" pitchFamily="18" charset="0"/>
              </a:rPr>
              <a:t>Rahasia</a:t>
            </a:r>
            <a:r>
              <a:rPr lang="en-US" sz="2000" dirty="0">
                <a:cs typeface="Times New Roman" pitchFamily="18" charset="0"/>
              </a:rPr>
              <a:t> </a:t>
            </a:r>
            <a:r>
              <a:rPr lang="en-US" sz="2000" dirty="0" err="1">
                <a:cs typeface="Times New Roman" pitchFamily="18" charset="0"/>
              </a:rPr>
              <a:t>Dagang</a:t>
            </a:r>
            <a:r>
              <a:rPr lang="en-US" sz="2000" dirty="0">
                <a:cs typeface="Times New Roman" pitchFamily="18" charset="0"/>
              </a:rPr>
              <a:t>.</a:t>
            </a:r>
          </a:p>
          <a:p>
            <a:pPr>
              <a:defRPr/>
            </a:pPr>
            <a:endParaRPr lang="en-US" sz="2000" dirty="0">
              <a:cs typeface="Times New Roman" pitchFamily="18" charset="0"/>
            </a:endParaRPr>
          </a:p>
        </p:txBody>
      </p:sp>
      <p:sp>
        <p:nvSpPr>
          <p:cNvPr id="9223" name="AutoShape 8"/>
          <p:cNvSpPr>
            <a:spLocks noChangeArrowheads="1"/>
          </p:cNvSpPr>
          <p:nvPr/>
        </p:nvSpPr>
        <p:spPr bwMode="auto">
          <a:xfrm>
            <a:off x="1981200" y="1676400"/>
            <a:ext cx="914400" cy="2590800"/>
          </a:xfrm>
          <a:prstGeom prst="curvedRightArrow">
            <a:avLst>
              <a:gd name="adj1" fmla="val 62661"/>
              <a:gd name="adj2" fmla="val 125336"/>
              <a:gd name="adj3" fmla="val 33333"/>
            </a:avLst>
          </a:prstGeom>
          <a:solidFill>
            <a:schemeClr va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9224" name="AutoShape 9"/>
          <p:cNvSpPr>
            <a:spLocks noChangeArrowheads="1"/>
          </p:cNvSpPr>
          <p:nvPr/>
        </p:nvSpPr>
        <p:spPr bwMode="auto">
          <a:xfrm>
            <a:off x="5257800" y="4000500"/>
            <a:ext cx="1981200" cy="723900"/>
          </a:xfrm>
          <a:prstGeom prst="downArrow">
            <a:avLst>
              <a:gd name="adj1" fmla="val 50000"/>
              <a:gd name="adj2" fmla="val 5748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Tree>
    <p:extLst>
      <p:ext uri="{BB962C8B-B14F-4D97-AF65-F5344CB8AC3E}">
        <p14:creationId xmlns:p14="http://schemas.microsoft.com/office/powerpoint/2010/main" val="5524252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9">
                                            <p:txEl>
                                              <p:pRg st="0" end="0"/>
                                            </p:txEl>
                                          </p:spTgt>
                                        </p:tgtEl>
                                        <p:attrNameLst>
                                          <p:attrName>style.visibility</p:attrName>
                                        </p:attrNameLst>
                                      </p:cBhvr>
                                      <p:to>
                                        <p:strVal val="visible"/>
                                      </p:to>
                                    </p:set>
                                    <p:anim calcmode="lin" valueType="num">
                                      <p:cBhvr additive="base">
                                        <p:cTn id="13" dur="500" fill="hold"/>
                                        <p:tgtEl>
                                          <p:spTgt spid="1126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9">
                                            <p:txEl>
                                              <p:pRg st="1" end="1"/>
                                            </p:txEl>
                                          </p:spTgt>
                                        </p:tgtEl>
                                        <p:attrNameLst>
                                          <p:attrName>style.visibility</p:attrName>
                                        </p:attrNameLst>
                                      </p:cBhvr>
                                      <p:to>
                                        <p:strVal val="visible"/>
                                      </p:to>
                                    </p:set>
                                    <p:anim calcmode="lin" valueType="num">
                                      <p:cBhvr additive="base">
                                        <p:cTn id="19" dur="500" fill="hold"/>
                                        <p:tgtEl>
                                          <p:spTgt spid="1126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9">
                                            <p:txEl>
                                              <p:pRg st="2" end="2"/>
                                            </p:txEl>
                                          </p:spTgt>
                                        </p:tgtEl>
                                        <p:attrNameLst>
                                          <p:attrName>style.visibility</p:attrName>
                                        </p:attrNameLst>
                                      </p:cBhvr>
                                      <p:to>
                                        <p:strVal val="visible"/>
                                      </p:to>
                                    </p:set>
                                    <p:anim calcmode="lin" valueType="num">
                                      <p:cBhvr additive="base">
                                        <p:cTn id="25" dur="500" fill="hold"/>
                                        <p:tgtEl>
                                          <p:spTgt spid="1126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9">
                                            <p:txEl>
                                              <p:pRg st="3" end="3"/>
                                            </p:txEl>
                                          </p:spTgt>
                                        </p:tgtEl>
                                        <p:attrNameLst>
                                          <p:attrName>style.visibility</p:attrName>
                                        </p:attrNameLst>
                                      </p:cBhvr>
                                      <p:to>
                                        <p:strVal val="visible"/>
                                      </p:to>
                                    </p:set>
                                    <p:anim calcmode="lin" valueType="num">
                                      <p:cBhvr additive="base">
                                        <p:cTn id="31" dur="500" fill="hold"/>
                                        <p:tgtEl>
                                          <p:spTgt spid="1126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9">
                                            <p:txEl>
                                              <p:pRg st="4" end="4"/>
                                            </p:txEl>
                                          </p:spTgt>
                                        </p:tgtEl>
                                        <p:attrNameLst>
                                          <p:attrName>style.visibility</p:attrName>
                                        </p:attrNameLst>
                                      </p:cBhvr>
                                      <p:to>
                                        <p:strVal val="visible"/>
                                      </p:to>
                                    </p:set>
                                    <p:anim calcmode="lin" valueType="num">
                                      <p:cBhvr additive="base">
                                        <p:cTn id="37" dur="500" fill="hold"/>
                                        <p:tgtEl>
                                          <p:spTgt spid="1126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70">
                                            <p:txEl>
                                              <p:pRg st="0" end="0"/>
                                            </p:txEl>
                                          </p:spTgt>
                                        </p:tgtEl>
                                        <p:attrNameLst>
                                          <p:attrName>style.visibility</p:attrName>
                                        </p:attrNameLst>
                                      </p:cBhvr>
                                      <p:to>
                                        <p:strVal val="visible"/>
                                      </p:to>
                                    </p:set>
                                    <p:anim calcmode="lin" valueType="num">
                                      <p:cBhvr additive="base">
                                        <p:cTn id="43" dur="500" fill="hold"/>
                                        <p:tgtEl>
                                          <p:spTgt spid="1127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71">
                                            <p:txEl>
                                              <p:pRg st="0" end="0"/>
                                            </p:txEl>
                                          </p:spTgt>
                                        </p:tgtEl>
                                        <p:attrNameLst>
                                          <p:attrName>style.visibility</p:attrName>
                                        </p:attrNameLst>
                                      </p:cBhvr>
                                      <p:to>
                                        <p:strVal val="visible"/>
                                      </p:to>
                                    </p:set>
                                    <p:anim calcmode="lin" valueType="num">
                                      <p:cBhvr additive="base">
                                        <p:cTn id="49" dur="500" fill="hold"/>
                                        <p:tgtEl>
                                          <p:spTgt spid="11271">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271">
                                            <p:txEl>
                                              <p:pRg st="1" end="1"/>
                                            </p:txEl>
                                          </p:spTgt>
                                        </p:tgtEl>
                                        <p:attrNameLst>
                                          <p:attrName>style.visibility</p:attrName>
                                        </p:attrNameLst>
                                      </p:cBhvr>
                                      <p:to>
                                        <p:strVal val="visible"/>
                                      </p:to>
                                    </p:set>
                                    <p:anim calcmode="lin" valueType="num">
                                      <p:cBhvr additive="base">
                                        <p:cTn id="55" dur="500" fill="hold"/>
                                        <p:tgtEl>
                                          <p:spTgt spid="11271">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2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271">
                                            <p:txEl>
                                              <p:pRg st="2" end="2"/>
                                            </p:txEl>
                                          </p:spTgt>
                                        </p:tgtEl>
                                        <p:attrNameLst>
                                          <p:attrName>style.visibility</p:attrName>
                                        </p:attrNameLst>
                                      </p:cBhvr>
                                      <p:to>
                                        <p:strVal val="visible"/>
                                      </p:to>
                                    </p:set>
                                    <p:anim calcmode="lin" valueType="num">
                                      <p:cBhvr additive="base">
                                        <p:cTn id="61" dur="500" fill="hold"/>
                                        <p:tgtEl>
                                          <p:spTgt spid="11271">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2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build="p" autoUpdateAnimBg="0"/>
      <p:bldP spid="11270" grpId="0" build="p" autoUpdateAnimBg="0"/>
      <p:bldP spid="112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8D4D59-D4EC-4CE7-B22B-057BD8763530}" type="slidenum">
              <a:rPr lang="en-US">
                <a:solidFill>
                  <a:srgbClr val="898989"/>
                </a:solidFill>
                <a:latin typeface="Calibri" panose="020F0502020204030204" pitchFamily="34" charset="0"/>
              </a:rPr>
              <a:pPr eaLnBrk="1" hangingPunct="1"/>
              <a:t>12</a:t>
            </a:fld>
            <a:endParaRPr lang="en-US">
              <a:solidFill>
                <a:srgbClr val="898989"/>
              </a:solidFill>
              <a:latin typeface="Calibri" panose="020F0502020204030204" pitchFamily="34" charset="0"/>
            </a:endParaRPr>
          </a:p>
        </p:txBody>
      </p:sp>
      <p:sp>
        <p:nvSpPr>
          <p:cNvPr id="2" name="Text Box 2"/>
          <p:cNvSpPr txBox="1">
            <a:spLocks noChangeArrowheads="1"/>
          </p:cNvSpPr>
          <p:nvPr/>
        </p:nvSpPr>
        <p:spPr bwMode="auto">
          <a:xfrm>
            <a:off x="1752600" y="228600"/>
            <a:ext cx="73548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latin typeface="Calibri" panose="020F0502020204030204" pitchFamily="34" charset="0"/>
              </a:rPr>
              <a:t>Pelanggaran  Rahasia Dagang</a:t>
            </a:r>
          </a:p>
        </p:txBody>
      </p:sp>
      <p:sp>
        <p:nvSpPr>
          <p:cNvPr id="3" name="Text Box 3"/>
          <p:cNvSpPr txBox="1">
            <a:spLocks noChangeArrowheads="1"/>
          </p:cNvSpPr>
          <p:nvPr/>
        </p:nvSpPr>
        <p:spPr bwMode="auto">
          <a:xfrm>
            <a:off x="1752600" y="2667001"/>
            <a:ext cx="8686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a:latin typeface="Calibri" panose="020F0502020204030204" pitchFamily="34" charset="0"/>
                <a:cs typeface="Times New Roman" panose="02020603050405020304" pitchFamily="18" charset="0"/>
              </a:rPr>
              <a:t>sengaja mengungkapkan Rahasia Dagang, mengingkari kesepakatan  atau mengingkari kewajiban tertulis atau tidak tertulis untuk menjaga Rahasia Dagang</a:t>
            </a:r>
          </a:p>
          <a:p>
            <a:pPr eaLnBrk="1" hangingPunct="1"/>
            <a:endParaRPr lang="en-US" sz="2000">
              <a:solidFill>
                <a:srgbClr val="FF33CC"/>
              </a:solidFill>
              <a:latin typeface="Calibri" panose="020F0502020204030204" pitchFamily="34" charset="0"/>
              <a:cs typeface="Times New Roman" panose="02020603050405020304" pitchFamily="18" charset="0"/>
            </a:endParaRPr>
          </a:p>
          <a:p>
            <a:pPr eaLnBrk="1" hangingPunct="1"/>
            <a:endParaRPr lang="en-US">
              <a:latin typeface="Calibri" panose="020F0502020204030204" pitchFamily="34" charset="0"/>
            </a:endParaRPr>
          </a:p>
        </p:txBody>
      </p:sp>
      <p:sp>
        <p:nvSpPr>
          <p:cNvPr id="14342" name="AutoShape 6"/>
          <p:cNvSpPr>
            <a:spLocks noChangeArrowheads="1"/>
          </p:cNvSpPr>
          <p:nvPr/>
        </p:nvSpPr>
        <p:spPr bwMode="auto">
          <a:xfrm>
            <a:off x="4572000" y="990600"/>
            <a:ext cx="1524000" cy="1219200"/>
          </a:xfrm>
          <a:prstGeom prst="downArrow">
            <a:avLst>
              <a:gd name="adj1" fmla="val 50000"/>
              <a:gd name="adj2" fmla="val 4531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10246" name="Text Box 7"/>
          <p:cNvSpPr txBox="1">
            <a:spLocks noChangeArrowheads="1"/>
          </p:cNvSpPr>
          <p:nvPr/>
        </p:nvSpPr>
        <p:spPr bwMode="auto">
          <a:xfrm>
            <a:off x="5318126" y="20986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pic>
        <p:nvPicPr>
          <p:cNvPr id="10247" name="Picture 6" descr="Secret-Squirr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9100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328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0-#ppt_w/2"/>
                                          </p:val>
                                        </p:tav>
                                        <p:tav tm="100000">
                                          <p:val>
                                            <p:strVal val="#ppt_x"/>
                                          </p:val>
                                        </p:tav>
                                      </p:tavLst>
                                    </p:anim>
                                    <p:anim calcmode="lin" valueType="num">
                                      <p:cBhvr additive="base">
                                        <p:cTn id="14" dur="500" fill="hold"/>
                                        <p:tgtEl>
                                          <p:spTgt spid="143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P spid="143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692E0A-A1CD-4385-98A5-4FFFFD14F37F}" type="slidenum">
              <a:rPr lang="en-US">
                <a:solidFill>
                  <a:srgbClr val="898989"/>
                </a:solidFill>
                <a:latin typeface="Calibri" panose="020F0502020204030204" pitchFamily="34" charset="0"/>
              </a:rPr>
              <a:pPr eaLnBrk="1" hangingPunct="1"/>
              <a:t>13</a:t>
            </a:fld>
            <a:endParaRPr lang="en-US">
              <a:solidFill>
                <a:srgbClr val="898989"/>
              </a:solidFill>
              <a:latin typeface="Calibri" panose="020F0502020204030204" pitchFamily="34" charset="0"/>
            </a:endParaRPr>
          </a:p>
        </p:txBody>
      </p:sp>
      <p:sp>
        <p:nvSpPr>
          <p:cNvPr id="19458" name="Text Box 2"/>
          <p:cNvSpPr txBox="1">
            <a:spLocks noChangeArrowheads="1"/>
          </p:cNvSpPr>
          <p:nvPr/>
        </p:nvSpPr>
        <p:spPr bwMode="auto">
          <a:xfrm>
            <a:off x="1965326" y="498476"/>
            <a:ext cx="8093075" cy="646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latin typeface="Calibri" panose="020F0502020204030204" pitchFamily="34" charset="0"/>
              </a:rPr>
              <a:t>HUBUNGAN KARYAWAN/PEGAWAI DAN MAJIKAN</a:t>
            </a:r>
          </a:p>
          <a:p>
            <a:pPr algn="ctr" eaLnBrk="1" hangingPunct="1"/>
            <a:endParaRPr lang="en-US" b="1">
              <a:latin typeface="Calibri" panose="020F0502020204030204" pitchFamily="34" charset="0"/>
            </a:endParaRPr>
          </a:p>
        </p:txBody>
      </p:sp>
      <p:sp>
        <p:nvSpPr>
          <p:cNvPr id="19459" name="Text Box 3"/>
          <p:cNvSpPr txBox="1">
            <a:spLocks noChangeArrowheads="1"/>
          </p:cNvSpPr>
          <p:nvPr/>
        </p:nvSpPr>
        <p:spPr bwMode="auto">
          <a:xfrm>
            <a:off x="3886201" y="2057400"/>
            <a:ext cx="440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FF0066"/>
                </a:solidFill>
                <a:latin typeface="Calibri" panose="020F0502020204030204" pitchFamily="34" charset="0"/>
              </a:rPr>
              <a:t>PELANGGARAN OLEH KARYAWAN/PEGAWAI</a:t>
            </a:r>
          </a:p>
        </p:txBody>
      </p:sp>
      <p:sp>
        <p:nvSpPr>
          <p:cNvPr id="19460" name="AutoShape 4"/>
          <p:cNvSpPr>
            <a:spLocks noChangeArrowheads="1"/>
          </p:cNvSpPr>
          <p:nvPr/>
        </p:nvSpPr>
        <p:spPr bwMode="auto">
          <a:xfrm>
            <a:off x="5029200" y="1371600"/>
            <a:ext cx="20574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19461" name="Text Box 5"/>
          <p:cNvSpPr txBox="1">
            <a:spLocks noChangeArrowheads="1"/>
          </p:cNvSpPr>
          <p:nvPr/>
        </p:nvSpPr>
        <p:spPr bwMode="auto">
          <a:xfrm>
            <a:off x="3505200" y="2895601"/>
            <a:ext cx="5289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accent2"/>
                </a:solidFill>
                <a:latin typeface="Calibri" panose="020F0502020204030204" pitchFamily="34" charset="0"/>
              </a:rPr>
              <a:t>AGAR TERJAMIN</a:t>
            </a:r>
          </a:p>
          <a:p>
            <a:pPr algn="ctr" eaLnBrk="1" hangingPunct="1"/>
            <a:r>
              <a:rPr lang="en-US" b="1">
                <a:solidFill>
                  <a:schemeClr val="accent2"/>
                </a:solidFill>
                <a:latin typeface="Calibri" panose="020F0502020204030204" pitchFamily="34" charset="0"/>
              </a:rPr>
              <a:t>PERLU</a:t>
            </a:r>
          </a:p>
        </p:txBody>
      </p:sp>
      <p:sp>
        <p:nvSpPr>
          <p:cNvPr id="19462" name="Text Box 6"/>
          <p:cNvSpPr txBox="1">
            <a:spLocks noChangeArrowheads="1"/>
          </p:cNvSpPr>
          <p:nvPr/>
        </p:nvSpPr>
        <p:spPr bwMode="auto">
          <a:xfrm>
            <a:off x="2590800" y="4419601"/>
            <a:ext cx="7010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Tx/>
              <a:buAutoNum type="arabicPeriod"/>
            </a:pPr>
            <a:r>
              <a:rPr lang="en-US" b="1">
                <a:solidFill>
                  <a:srgbClr val="FF0000"/>
                </a:solidFill>
                <a:latin typeface="Calibri" panose="020F0502020204030204" pitchFamily="34" charset="0"/>
              </a:rPr>
              <a:t>CONFIDENSIALLY AGREEMENTS (CA)</a:t>
            </a:r>
          </a:p>
          <a:p>
            <a:pPr algn="ctr" eaLnBrk="1" hangingPunct="1"/>
            <a:r>
              <a:rPr lang="en-US">
                <a:solidFill>
                  <a:srgbClr val="FF0000"/>
                </a:solidFill>
                <a:latin typeface="Calibri" panose="020F0502020204030204" pitchFamily="34" charset="0"/>
              </a:rPr>
              <a:t>      (majikan – karyawan/pegawai)</a:t>
            </a:r>
          </a:p>
          <a:p>
            <a:pPr algn="ctr" eaLnBrk="1" hangingPunct="1"/>
            <a:endParaRPr lang="en-US" b="1">
              <a:solidFill>
                <a:srgbClr val="FF0000"/>
              </a:solidFill>
              <a:latin typeface="Calibri" panose="020F0502020204030204" pitchFamily="34" charset="0"/>
            </a:endParaRPr>
          </a:p>
          <a:p>
            <a:pPr algn="ctr" eaLnBrk="1" hangingPunct="1">
              <a:buFontTx/>
              <a:buAutoNum type="arabicPeriod" startAt="2"/>
            </a:pPr>
            <a:r>
              <a:rPr lang="en-US" b="1">
                <a:solidFill>
                  <a:srgbClr val="FF0000"/>
                </a:solidFill>
                <a:latin typeface="Calibri" panose="020F0502020204030204" pitchFamily="34" charset="0"/>
              </a:rPr>
              <a:t>NON DISCLOSURE AGREEMENT (DA)</a:t>
            </a:r>
          </a:p>
          <a:p>
            <a:pPr algn="ctr" eaLnBrk="1" hangingPunct="1"/>
            <a:r>
              <a:rPr lang="en-US">
                <a:solidFill>
                  <a:srgbClr val="FF0000"/>
                </a:solidFill>
                <a:latin typeface="Calibri" panose="020F0502020204030204" pitchFamily="34" charset="0"/>
              </a:rPr>
              <a:t>(Persh. – luar perush.: konsultan, suplier, agen dsb.)</a:t>
            </a:r>
          </a:p>
        </p:txBody>
      </p:sp>
      <p:sp>
        <p:nvSpPr>
          <p:cNvPr id="11272" name="AutoShape 7"/>
          <p:cNvSpPr>
            <a:spLocks noChangeArrowheads="1"/>
          </p:cNvSpPr>
          <p:nvPr/>
        </p:nvSpPr>
        <p:spPr bwMode="auto">
          <a:xfrm>
            <a:off x="5791200" y="2514600"/>
            <a:ext cx="6096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11273" name="AutoShape 8"/>
          <p:cNvSpPr>
            <a:spLocks noChangeArrowheads="1"/>
          </p:cNvSpPr>
          <p:nvPr/>
        </p:nvSpPr>
        <p:spPr bwMode="auto">
          <a:xfrm>
            <a:off x="5562600" y="3657600"/>
            <a:ext cx="1143000" cy="685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Tree>
    <p:extLst>
      <p:ext uri="{BB962C8B-B14F-4D97-AF65-F5344CB8AC3E}">
        <p14:creationId xmlns:p14="http://schemas.microsoft.com/office/powerpoint/2010/main" val="1419799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0-#ppt_w/2"/>
                                          </p:val>
                                        </p:tav>
                                        <p:tav tm="100000">
                                          <p:val>
                                            <p:strVal val="#ppt_x"/>
                                          </p:val>
                                        </p:tav>
                                      </p:tavLst>
                                    </p:anim>
                                    <p:anim calcmode="lin" valueType="num">
                                      <p:cBhvr additive="base">
                                        <p:cTn id="14" dur="500" fill="hold"/>
                                        <p:tgtEl>
                                          <p:spTgt spid="194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0" end="0"/>
                                            </p:txEl>
                                          </p:spTgt>
                                        </p:tgtEl>
                                        <p:attrNameLst>
                                          <p:attrName>style.visibility</p:attrName>
                                        </p:attrNameLst>
                                      </p:cBhvr>
                                      <p:to>
                                        <p:strVal val="visible"/>
                                      </p:to>
                                    </p:set>
                                    <p:anim calcmode="lin" valueType="num">
                                      <p:cBhvr additive="base">
                                        <p:cTn id="19"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1">
                                            <p:txEl>
                                              <p:pRg st="0" end="0"/>
                                            </p:txEl>
                                          </p:spTgt>
                                        </p:tgtEl>
                                        <p:attrNameLst>
                                          <p:attrName>style.visibility</p:attrName>
                                        </p:attrNameLst>
                                      </p:cBhvr>
                                      <p:to>
                                        <p:strVal val="visible"/>
                                      </p:to>
                                    </p:set>
                                    <p:anim calcmode="lin" valueType="num">
                                      <p:cBhvr additive="base">
                                        <p:cTn id="25"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1">
                                            <p:txEl>
                                              <p:pRg st="1" end="1"/>
                                            </p:txEl>
                                          </p:spTgt>
                                        </p:tgtEl>
                                        <p:attrNameLst>
                                          <p:attrName>style.visibility</p:attrName>
                                        </p:attrNameLst>
                                      </p:cBhvr>
                                      <p:to>
                                        <p:strVal val="visible"/>
                                      </p:to>
                                    </p:set>
                                    <p:anim calcmode="lin" valueType="num">
                                      <p:cBhvr additive="base">
                                        <p:cTn id="31" dur="500" fill="hold"/>
                                        <p:tgtEl>
                                          <p:spTgt spid="19461">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2">
                                            <p:txEl>
                                              <p:pRg st="0" end="0"/>
                                            </p:txEl>
                                          </p:spTgt>
                                        </p:tgtEl>
                                        <p:attrNameLst>
                                          <p:attrName>style.visibility</p:attrName>
                                        </p:attrNameLst>
                                      </p:cBhvr>
                                      <p:to>
                                        <p:strVal val="visible"/>
                                      </p:to>
                                    </p:set>
                                    <p:anim calcmode="lin" valueType="num">
                                      <p:cBhvr additive="base">
                                        <p:cTn id="37" dur="500" fill="hold"/>
                                        <p:tgtEl>
                                          <p:spTgt spid="19462">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2">
                                            <p:txEl>
                                              <p:pRg st="1" end="1"/>
                                            </p:txEl>
                                          </p:spTgt>
                                        </p:tgtEl>
                                        <p:attrNameLst>
                                          <p:attrName>style.visibility</p:attrName>
                                        </p:attrNameLst>
                                      </p:cBhvr>
                                      <p:to>
                                        <p:strVal val="visible"/>
                                      </p:to>
                                    </p:set>
                                    <p:anim calcmode="lin" valueType="num">
                                      <p:cBhvr additive="base">
                                        <p:cTn id="43" dur="500" fill="hold"/>
                                        <p:tgtEl>
                                          <p:spTgt spid="19462">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462">
                                            <p:txEl>
                                              <p:pRg st="3" end="3"/>
                                            </p:txEl>
                                          </p:spTgt>
                                        </p:tgtEl>
                                        <p:attrNameLst>
                                          <p:attrName>style.visibility</p:attrName>
                                        </p:attrNameLst>
                                      </p:cBhvr>
                                      <p:to>
                                        <p:strVal val="visible"/>
                                      </p:to>
                                    </p:set>
                                    <p:anim calcmode="lin" valueType="num">
                                      <p:cBhvr additive="base">
                                        <p:cTn id="49" dur="500" fill="hold"/>
                                        <p:tgtEl>
                                          <p:spTgt spid="19462">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946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462">
                                            <p:txEl>
                                              <p:pRg st="4" end="4"/>
                                            </p:txEl>
                                          </p:spTgt>
                                        </p:tgtEl>
                                        <p:attrNameLst>
                                          <p:attrName>style.visibility</p:attrName>
                                        </p:attrNameLst>
                                      </p:cBhvr>
                                      <p:to>
                                        <p:strVal val="visible"/>
                                      </p:to>
                                    </p:set>
                                    <p:anim calcmode="lin" valueType="num">
                                      <p:cBhvr additive="base">
                                        <p:cTn id="55" dur="500" fill="hold"/>
                                        <p:tgtEl>
                                          <p:spTgt spid="19462">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46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build="p" autoUpdateAnimBg="0"/>
      <p:bldP spid="19460" grpId="0" animBg="1"/>
      <p:bldP spid="19461" grpId="0" build="p" autoUpdateAnimBg="0"/>
      <p:bldP spid="1946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D90915-1E4A-41D0-B410-9F551A4E0A4A}" type="slidenum">
              <a:rPr lang="en-US">
                <a:solidFill>
                  <a:srgbClr val="898989"/>
                </a:solidFill>
                <a:latin typeface="Calibri" panose="020F0502020204030204" pitchFamily="34" charset="0"/>
              </a:rPr>
              <a:pPr eaLnBrk="1" hangingPunct="1"/>
              <a:t>14</a:t>
            </a:fld>
            <a:endParaRPr lang="en-US">
              <a:solidFill>
                <a:srgbClr val="898989"/>
              </a:solidFill>
              <a:latin typeface="Calibri" panose="020F0502020204030204" pitchFamily="34" charset="0"/>
            </a:endParaRPr>
          </a:p>
        </p:txBody>
      </p:sp>
      <p:sp>
        <p:nvSpPr>
          <p:cNvPr id="12291" name="Text Box 1026"/>
          <p:cNvSpPr txBox="1">
            <a:spLocks noChangeArrowheads="1"/>
          </p:cNvSpPr>
          <p:nvPr/>
        </p:nvSpPr>
        <p:spPr bwMode="auto">
          <a:xfrm>
            <a:off x="1905000" y="1143000"/>
            <a:ext cx="8382000" cy="3698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latin typeface="Calibri" panose="020F0502020204030204" pitchFamily="34" charset="0"/>
                <a:cs typeface="Times New Roman" panose="02020603050405020304" pitchFamily="18" charset="0"/>
              </a:rPr>
              <a:t>TIDAK DIANGGAP PELANGGARAN RAHASIA DAGANG</a:t>
            </a:r>
            <a:r>
              <a:rPr lang="en-US">
                <a:solidFill>
                  <a:schemeClr val="bg1"/>
                </a:solidFill>
                <a:latin typeface="Calibri" panose="020F0502020204030204" pitchFamily="34" charset="0"/>
              </a:rPr>
              <a:t> </a:t>
            </a:r>
          </a:p>
        </p:txBody>
      </p:sp>
      <p:sp>
        <p:nvSpPr>
          <p:cNvPr id="12292" name="Text Box 1027"/>
          <p:cNvSpPr txBox="1">
            <a:spLocks noChangeArrowheads="1"/>
          </p:cNvSpPr>
          <p:nvPr/>
        </p:nvSpPr>
        <p:spPr bwMode="auto">
          <a:xfrm>
            <a:off x="1905000" y="3048001"/>
            <a:ext cx="84582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chemeClr val="bg1"/>
                </a:solidFill>
                <a:latin typeface="Calibri" panose="020F0502020204030204" pitchFamily="34" charset="0"/>
                <a:cs typeface="Times New Roman" panose="02020603050405020304" pitchFamily="18" charset="0"/>
              </a:rPr>
              <a:t>Pengungkapan R D atau penggunaan R D didasarkan pada    kepentingan pertahanan keamanan, kesehatan, atau keselamatan masyarakat</a:t>
            </a:r>
            <a:r>
              <a:rPr lang="en-US" b="1">
                <a:solidFill>
                  <a:schemeClr val="bg1"/>
                </a:solidFill>
                <a:latin typeface="Calibri" panose="020F0502020204030204" pitchFamily="34" charset="0"/>
              </a:rPr>
              <a:t> </a:t>
            </a:r>
          </a:p>
        </p:txBody>
      </p:sp>
      <p:sp>
        <p:nvSpPr>
          <p:cNvPr id="12293" name="Text Box 1029"/>
          <p:cNvSpPr txBox="1">
            <a:spLocks noChangeArrowheads="1"/>
          </p:cNvSpPr>
          <p:nvPr/>
        </p:nvSpPr>
        <p:spPr bwMode="auto">
          <a:xfrm>
            <a:off x="1905001" y="4191001"/>
            <a:ext cx="8474075" cy="923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1">
                <a:solidFill>
                  <a:schemeClr val="bg1"/>
                </a:solidFill>
                <a:latin typeface="Calibri" panose="020F0502020204030204" pitchFamily="34" charset="0"/>
                <a:cs typeface="Times New Roman" panose="02020603050405020304" pitchFamily="18" charset="0"/>
              </a:rPr>
              <a:t>Tindakan rekayasa ulang atas produk yang dihasilkan dari penggunaan R D milik orang lain yang dilakukan semata-mata untuk kepentingan pengembangan lebih lanjut produk yang bersangkutan.</a:t>
            </a:r>
            <a:r>
              <a:rPr lang="en-US">
                <a:solidFill>
                  <a:schemeClr val="bg1"/>
                </a:solidFill>
                <a:latin typeface="Calibri" panose="020F0502020204030204" pitchFamily="34" charset="0"/>
              </a:rPr>
              <a:t> </a:t>
            </a:r>
          </a:p>
        </p:txBody>
      </p:sp>
      <p:sp>
        <p:nvSpPr>
          <p:cNvPr id="12294" name="AutoShape 1031"/>
          <p:cNvSpPr>
            <a:spLocks noChangeArrowheads="1"/>
          </p:cNvSpPr>
          <p:nvPr/>
        </p:nvSpPr>
        <p:spPr bwMode="auto">
          <a:xfrm>
            <a:off x="5105400" y="1828800"/>
            <a:ext cx="1981200" cy="990600"/>
          </a:xfrm>
          <a:prstGeom prst="downArrow">
            <a:avLst>
              <a:gd name="adj1" fmla="val 50000"/>
              <a:gd name="adj2" fmla="val 6456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Tree>
    <p:extLst>
      <p:ext uri="{BB962C8B-B14F-4D97-AF65-F5344CB8AC3E}">
        <p14:creationId xmlns:p14="http://schemas.microsoft.com/office/powerpoint/2010/main" val="2760332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sz="3200" b="1"/>
              <a:t>Pengamanan  Rahasia Dagang</a:t>
            </a:r>
          </a:p>
        </p:txBody>
      </p:sp>
      <p:sp>
        <p:nvSpPr>
          <p:cNvPr id="13315" name="Content Placeholder 2"/>
          <p:cNvSpPr>
            <a:spLocks noGrp="1"/>
          </p:cNvSpPr>
          <p:nvPr>
            <p:ph idx="1"/>
          </p:nvPr>
        </p:nvSpPr>
        <p:spPr/>
        <p:txBody>
          <a:bodyPr/>
          <a:lstStyle/>
          <a:p>
            <a:pPr>
              <a:buFont typeface="Arial" panose="020B0604020202020204" pitchFamily="34" charset="0"/>
              <a:buNone/>
            </a:pPr>
            <a:r>
              <a:rPr lang="en-US" sz="2000"/>
              <a:t>1. Pekerja harus. Tandatangan perjanjian rahasia dagang (</a:t>
            </a:r>
            <a:r>
              <a:rPr lang="en-US" sz="2000" b="1">
                <a:solidFill>
                  <a:srgbClr val="FF0000"/>
                </a:solidFill>
              </a:rPr>
              <a:t>CONFIDENSIALLY AGREEMENTS </a:t>
            </a:r>
            <a:r>
              <a:rPr lang="en-US" sz="2000"/>
              <a:t>)</a:t>
            </a:r>
          </a:p>
          <a:p>
            <a:pPr>
              <a:buFont typeface="Arial" panose="020B0604020202020204" pitchFamily="34" charset="0"/>
              <a:buNone/>
            </a:pPr>
            <a:r>
              <a:rPr lang="en-US" sz="2000"/>
              <a:t>2. Pihak  luar persh. Harus tandatangan perjanjian tidak mengungkapkan rahasia perusahaan (</a:t>
            </a:r>
            <a:r>
              <a:rPr lang="en-US" sz="2000" b="1">
                <a:solidFill>
                  <a:srgbClr val="FF0000"/>
                </a:solidFill>
              </a:rPr>
              <a:t>NON DISCLOSURE AGREEMENT </a:t>
            </a:r>
            <a:r>
              <a:rPr lang="en-US" sz="2000"/>
              <a:t>)</a:t>
            </a:r>
          </a:p>
          <a:p>
            <a:pPr>
              <a:buFont typeface="Arial" panose="020B0604020202020204" pitchFamily="34" charset="0"/>
              <a:buNone/>
            </a:pPr>
            <a:r>
              <a:rPr lang="en-US" sz="2000"/>
              <a:t>3. Membatasi akses fisik  tempat penyimpanan</a:t>
            </a:r>
          </a:p>
          <a:p>
            <a:pPr>
              <a:buFont typeface="Arial" panose="020B0604020202020204" pitchFamily="34" charset="0"/>
              <a:buNone/>
            </a:pPr>
            <a:r>
              <a:rPr lang="en-US" sz="2000"/>
              <a:t>4. Tegakkan aturan perh. Yg.Berkait rahasia dagang</a:t>
            </a:r>
          </a:p>
          <a:p>
            <a:pPr>
              <a:buFont typeface="Arial" panose="020B0604020202020204" pitchFamily="34" charset="0"/>
              <a:buNone/>
            </a:pPr>
            <a:r>
              <a:rPr lang="en-US" sz="2000"/>
              <a:t>5. Buat/gunakan kode khusus informasi rahasia dagang</a:t>
            </a:r>
            <a:endParaRPr lang="id-ID" sz="2000"/>
          </a:p>
          <a:p>
            <a:pPr>
              <a:buFont typeface="Arial" panose="020B0604020202020204" pitchFamily="34" charset="0"/>
              <a:buNone/>
            </a:pPr>
            <a:r>
              <a:rPr lang="en-US" sz="2000"/>
              <a:t>6. Beri tanda peringatan pada dinding  area  tempat rd.</a:t>
            </a:r>
          </a:p>
          <a:p>
            <a:pPr>
              <a:buFont typeface="Arial" panose="020B0604020202020204" pitchFamily="34" charset="0"/>
              <a:buNone/>
            </a:pPr>
            <a:r>
              <a:rPr lang="en-US" sz="2000"/>
              <a:t>7. Perlindungan khusus pada data base</a:t>
            </a:r>
          </a:p>
          <a:p>
            <a:endParaRPr lang="en-US" sz="2000"/>
          </a:p>
          <a:p>
            <a:endParaRPr lang="en-US" sz="2000"/>
          </a:p>
        </p:txBody>
      </p:sp>
    </p:spTree>
    <p:extLst>
      <p:ext uri="{BB962C8B-B14F-4D97-AF65-F5344CB8AC3E}">
        <p14:creationId xmlns:p14="http://schemas.microsoft.com/office/powerpoint/2010/main" val="347442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id-ID" smtClean="0"/>
          </a:p>
        </p:txBody>
      </p:sp>
      <p:sp>
        <p:nvSpPr>
          <p:cNvPr id="14339" name="Content Placeholder 2"/>
          <p:cNvSpPr>
            <a:spLocks noGrp="1"/>
          </p:cNvSpPr>
          <p:nvPr>
            <p:ph idx="1"/>
          </p:nvPr>
        </p:nvSpPr>
        <p:spPr/>
        <p:txBody>
          <a:bodyPr/>
          <a:lstStyle/>
          <a:p>
            <a:pPr eaLnBrk="1" hangingPunct="1"/>
            <a:r>
              <a:rPr lang="en-US" sz="2000"/>
              <a:t>Jadi, untuk menjaga kerahasiaan informasi yang dimiliki terkait pengolahan produksi, dapat saja memperjanjikan dengan para pekerja untuk tidak membuka rahasia dagang baik selama mereka masih bekerja maupun nanti pada saat telah tidak bekerja.</a:t>
            </a:r>
          </a:p>
          <a:p>
            <a:pPr eaLnBrk="1" hangingPunct="1"/>
            <a:endParaRPr lang="en-US" sz="2000"/>
          </a:p>
          <a:p>
            <a:pPr eaLnBrk="1" hangingPunct="1"/>
            <a:r>
              <a:rPr lang="en-US" sz="2000"/>
              <a:t>Jadi, bukan melalui mekanisme pendaftaran paten karena dengan pendaftaran paten justru informasi yang dirahasiakan akan terbuka.</a:t>
            </a:r>
          </a:p>
        </p:txBody>
      </p:sp>
    </p:spTree>
    <p:extLst>
      <p:ext uri="{BB962C8B-B14F-4D97-AF65-F5344CB8AC3E}">
        <p14:creationId xmlns:p14="http://schemas.microsoft.com/office/powerpoint/2010/main" val="649260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id-ID" smtClean="0"/>
          </a:p>
        </p:txBody>
      </p:sp>
      <p:sp>
        <p:nvSpPr>
          <p:cNvPr id="15363" name="Content Placeholder 2"/>
          <p:cNvSpPr>
            <a:spLocks noGrp="1"/>
          </p:cNvSpPr>
          <p:nvPr>
            <p:ph idx="1"/>
          </p:nvPr>
        </p:nvSpPr>
        <p:spPr/>
        <p:txBody>
          <a:bodyPr/>
          <a:lstStyle/>
          <a:p>
            <a:pPr eaLnBrk="1" hangingPunct="1"/>
            <a:r>
              <a:rPr lang="en-US" sz="2000"/>
              <a:t>Jika kerahasiaan pengolahan / produksi yangah diperjanjikan dengan pekerja, dan pekerja tersebut dengan sengaja mengungkapkan Rahasia Dagang sehingga mengingkari kesepakatan atau mengingkari kewajiban tertulis atau tidak tertulis untuk menjaga Rahasia Dagang yang bersangkutan, maka pekerja tersebut melakukan pelanggaran dan dapat digugat ke Pengadilan Negeri (lihat Pasal 11 jo Pasal 13 UURD).</a:t>
            </a:r>
          </a:p>
          <a:p>
            <a:pPr eaLnBrk="1" hangingPunct="1"/>
            <a:endParaRPr lang="en-US" sz="2000"/>
          </a:p>
          <a:p>
            <a:pPr eaLnBrk="1" hangingPunct="1"/>
            <a:r>
              <a:rPr lang="en-US" sz="2000"/>
              <a:t>Selain penyelesaian sengketa melalui pengadilan, para pihak dapat menyelesaikan perselisihan tersebut melalui arbitrase atau alternatif penyelesaian sengketa (lihat Pasal 12 UURD).</a:t>
            </a:r>
          </a:p>
          <a:p>
            <a:pPr eaLnBrk="1" hangingPunct="1"/>
            <a:endParaRPr lang="en-US" sz="2000"/>
          </a:p>
        </p:txBody>
      </p:sp>
    </p:spTree>
    <p:extLst>
      <p:ext uri="{BB962C8B-B14F-4D97-AF65-F5344CB8AC3E}">
        <p14:creationId xmlns:p14="http://schemas.microsoft.com/office/powerpoint/2010/main" val="1493180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id-ID" dirty="0" smtClean="0"/>
          </a:p>
        </p:txBody>
      </p:sp>
      <p:sp>
        <p:nvSpPr>
          <p:cNvPr id="16387" name="Content Placeholder 2"/>
          <p:cNvSpPr>
            <a:spLocks noGrp="1"/>
          </p:cNvSpPr>
          <p:nvPr>
            <p:ph idx="1"/>
          </p:nvPr>
        </p:nvSpPr>
        <p:spPr>
          <a:xfrm>
            <a:off x="2209800" y="857250"/>
            <a:ext cx="7772400" cy="5314950"/>
          </a:xfrm>
        </p:spPr>
        <p:txBody>
          <a:bodyPr/>
          <a:lstStyle/>
          <a:p>
            <a:pPr eaLnBrk="1" hangingPunct="1"/>
            <a:r>
              <a:rPr lang="en-US" sz="2000" dirty="0" err="1"/>
              <a:t>Sanksi</a:t>
            </a:r>
            <a:r>
              <a:rPr lang="en-US" sz="2000" dirty="0"/>
              <a:t> </a:t>
            </a:r>
            <a:r>
              <a:rPr lang="en-US" sz="2000" dirty="0" err="1"/>
              <a:t>pidana</a:t>
            </a:r>
            <a:r>
              <a:rPr lang="en-US" sz="2000" dirty="0"/>
              <a:t> yang </a:t>
            </a:r>
            <a:r>
              <a:rPr lang="en-US" sz="2000" dirty="0" err="1"/>
              <a:t>dikenakan</a:t>
            </a:r>
            <a:r>
              <a:rPr lang="en-US" sz="2000" dirty="0"/>
              <a:t> </a:t>
            </a:r>
            <a:r>
              <a:rPr lang="en-US" sz="2000" dirty="0" err="1"/>
              <a:t>terhadap</a:t>
            </a:r>
            <a:r>
              <a:rPr lang="en-US" sz="2000" dirty="0"/>
              <a:t> </a:t>
            </a:r>
            <a:r>
              <a:rPr lang="en-US" sz="2000" dirty="0" err="1"/>
              <a:t>pihak</a:t>
            </a:r>
            <a:r>
              <a:rPr lang="en-US" sz="2000" dirty="0"/>
              <a:t> yang </a:t>
            </a:r>
            <a:r>
              <a:rPr lang="en-US" sz="2000" dirty="0" err="1"/>
              <a:t>dengan</a:t>
            </a:r>
            <a:r>
              <a:rPr lang="en-US" sz="2000" dirty="0"/>
              <a:t> </a:t>
            </a:r>
            <a:r>
              <a:rPr lang="en-US" sz="2000" dirty="0" err="1"/>
              <a:t>sengaja</a:t>
            </a:r>
            <a:r>
              <a:rPr lang="en-US" sz="2000" dirty="0"/>
              <a:t> </a:t>
            </a:r>
            <a:r>
              <a:rPr lang="en-US" sz="2000" dirty="0" err="1"/>
              <a:t>dan</a:t>
            </a:r>
            <a:r>
              <a:rPr lang="en-US" sz="2000" dirty="0"/>
              <a:t> </a:t>
            </a:r>
            <a:r>
              <a:rPr lang="en-US" sz="2000" dirty="0" err="1"/>
              <a:t>tanpa</a:t>
            </a:r>
            <a:r>
              <a:rPr lang="en-US" sz="2000" dirty="0"/>
              <a:t> </a:t>
            </a:r>
            <a:r>
              <a:rPr lang="en-US" sz="2000" dirty="0" err="1"/>
              <a:t>hak</a:t>
            </a:r>
            <a:r>
              <a:rPr lang="en-US" sz="2000" dirty="0"/>
              <a:t> </a:t>
            </a:r>
            <a:r>
              <a:rPr lang="en-US" sz="2000" dirty="0" err="1"/>
              <a:t>menggunakan</a:t>
            </a:r>
            <a:r>
              <a:rPr lang="en-US" sz="2000" dirty="0"/>
              <a:t> </a:t>
            </a:r>
            <a:r>
              <a:rPr lang="en-US" sz="2000" dirty="0" err="1"/>
              <a:t>Rahasia</a:t>
            </a:r>
            <a:r>
              <a:rPr lang="en-US" sz="2000" dirty="0"/>
              <a:t> </a:t>
            </a:r>
            <a:r>
              <a:rPr lang="en-US" sz="2000" dirty="0" err="1"/>
              <a:t>Dagang</a:t>
            </a:r>
            <a:r>
              <a:rPr lang="en-US" sz="2000" dirty="0"/>
              <a:t> </a:t>
            </a:r>
            <a:r>
              <a:rPr lang="en-US" sz="2000" dirty="0" err="1"/>
              <a:t>pihak</a:t>
            </a:r>
            <a:r>
              <a:rPr lang="en-US" sz="2000" dirty="0"/>
              <a:t> lain </a:t>
            </a:r>
            <a:r>
              <a:rPr lang="en-US" sz="2000" dirty="0" err="1"/>
              <a:t>atau</a:t>
            </a:r>
            <a:r>
              <a:rPr lang="en-US" sz="2000" dirty="0"/>
              <a:t> </a:t>
            </a:r>
            <a:r>
              <a:rPr lang="en-US" sz="2000" dirty="0" err="1"/>
              <a:t>dengan</a:t>
            </a:r>
            <a:r>
              <a:rPr lang="en-US" sz="2000" dirty="0"/>
              <a:t> </a:t>
            </a:r>
            <a:r>
              <a:rPr lang="en-US" sz="2000" dirty="0" err="1"/>
              <a:t>sengaja</a:t>
            </a:r>
            <a:r>
              <a:rPr lang="en-US" sz="2000" dirty="0"/>
              <a:t> </a:t>
            </a:r>
            <a:r>
              <a:rPr lang="en-US" sz="2000" dirty="0" err="1"/>
              <a:t>mengungkapkan</a:t>
            </a:r>
            <a:r>
              <a:rPr lang="en-US" sz="2000" dirty="0"/>
              <a:t> </a:t>
            </a:r>
            <a:r>
              <a:rPr lang="en-US" sz="2000" dirty="0" err="1"/>
              <a:t>Rahasia</a:t>
            </a:r>
            <a:r>
              <a:rPr lang="en-US" sz="2000" dirty="0"/>
              <a:t> </a:t>
            </a:r>
            <a:r>
              <a:rPr lang="en-US" sz="2000" dirty="0" err="1"/>
              <a:t>Dagang</a:t>
            </a:r>
            <a:r>
              <a:rPr lang="en-US" sz="2000" dirty="0"/>
              <a:t> </a:t>
            </a:r>
            <a:r>
              <a:rPr lang="en-US" sz="2000" dirty="0" err="1"/>
              <a:t>pihak</a:t>
            </a:r>
            <a:r>
              <a:rPr lang="en-US" sz="2000" dirty="0"/>
              <a:t> lain </a:t>
            </a:r>
            <a:r>
              <a:rPr lang="en-US" sz="2000" dirty="0" err="1"/>
              <a:t>dipidana</a:t>
            </a:r>
            <a:r>
              <a:rPr lang="en-US" sz="2000" dirty="0"/>
              <a:t> </a:t>
            </a:r>
            <a:r>
              <a:rPr lang="en-US" sz="2000" dirty="0" err="1"/>
              <a:t>dengan</a:t>
            </a:r>
            <a:r>
              <a:rPr lang="en-US" sz="2000" dirty="0"/>
              <a:t> </a:t>
            </a:r>
            <a:r>
              <a:rPr lang="en-US" sz="2000" dirty="0" err="1"/>
              <a:t>pidana</a:t>
            </a:r>
            <a:r>
              <a:rPr lang="en-US" sz="2000" dirty="0"/>
              <a:t> </a:t>
            </a:r>
            <a:r>
              <a:rPr lang="en-US" sz="2000" dirty="0" err="1"/>
              <a:t>penjara</a:t>
            </a:r>
            <a:r>
              <a:rPr lang="en-US" sz="2000" dirty="0"/>
              <a:t> paling lama 2 (</a:t>
            </a:r>
            <a:r>
              <a:rPr lang="en-US" sz="2000" dirty="0" err="1"/>
              <a:t>dua</a:t>
            </a:r>
            <a:r>
              <a:rPr lang="en-US" sz="2000" dirty="0"/>
              <a:t>) </a:t>
            </a:r>
            <a:r>
              <a:rPr lang="en-US" sz="2000" dirty="0" err="1"/>
              <a:t>tahun</a:t>
            </a:r>
            <a:r>
              <a:rPr lang="en-US" sz="2000" dirty="0"/>
              <a:t> </a:t>
            </a:r>
            <a:r>
              <a:rPr lang="en-US" sz="2000" dirty="0" err="1"/>
              <a:t>dan</a:t>
            </a:r>
            <a:r>
              <a:rPr lang="en-US" sz="2000" dirty="0"/>
              <a:t>/</a:t>
            </a:r>
            <a:r>
              <a:rPr lang="en-US" sz="2000" dirty="0" err="1"/>
              <a:t>atau</a:t>
            </a:r>
            <a:r>
              <a:rPr lang="en-US" sz="2000" dirty="0"/>
              <a:t> </a:t>
            </a:r>
            <a:r>
              <a:rPr lang="en-US" sz="2000" dirty="0" err="1"/>
              <a:t>denda</a:t>
            </a:r>
            <a:r>
              <a:rPr lang="en-US" sz="2000" dirty="0"/>
              <a:t> paling </a:t>
            </a:r>
            <a:r>
              <a:rPr lang="en-US" sz="2000" dirty="0" err="1"/>
              <a:t>banyak</a:t>
            </a:r>
            <a:r>
              <a:rPr lang="en-US" sz="2000" dirty="0"/>
              <a:t> Rp300 </a:t>
            </a:r>
            <a:r>
              <a:rPr lang="en-US" sz="2000" dirty="0" err="1"/>
              <a:t>juta</a:t>
            </a:r>
            <a:r>
              <a:rPr lang="en-US" sz="2000" dirty="0"/>
              <a:t> (</a:t>
            </a:r>
            <a:r>
              <a:rPr lang="en-US" sz="2000" dirty="0" err="1"/>
              <a:t>Pasal</a:t>
            </a:r>
            <a:r>
              <a:rPr lang="en-US" sz="2000" dirty="0"/>
              <a:t> 17 </a:t>
            </a:r>
            <a:r>
              <a:rPr lang="en-US" sz="2000" dirty="0" err="1"/>
              <a:t>ayat</a:t>
            </a:r>
            <a:r>
              <a:rPr lang="en-US" sz="2000" dirty="0"/>
              <a:t> [1] UURD). </a:t>
            </a:r>
          </a:p>
          <a:p>
            <a:pPr eaLnBrk="1" hangingPunct="1"/>
            <a:r>
              <a:rPr lang="en-US" sz="2000" dirty="0" err="1"/>
              <a:t>Tindak</a:t>
            </a:r>
            <a:r>
              <a:rPr lang="en-US" sz="2000" dirty="0"/>
              <a:t> </a:t>
            </a:r>
            <a:r>
              <a:rPr lang="en-US" sz="2000" dirty="0" err="1"/>
              <a:t>pidana</a:t>
            </a:r>
            <a:r>
              <a:rPr lang="en-US" sz="2000" dirty="0"/>
              <a:t> </a:t>
            </a:r>
            <a:r>
              <a:rPr lang="en-US" sz="2000" dirty="0" err="1"/>
              <a:t>terkait</a:t>
            </a:r>
            <a:r>
              <a:rPr lang="en-US" sz="2000" dirty="0"/>
              <a:t> </a:t>
            </a:r>
            <a:r>
              <a:rPr lang="en-US" sz="2000" dirty="0" err="1"/>
              <a:t>Rahasia</a:t>
            </a:r>
            <a:r>
              <a:rPr lang="en-US" sz="2000" dirty="0"/>
              <a:t> </a:t>
            </a:r>
            <a:r>
              <a:rPr lang="en-US" sz="2000" dirty="0" err="1"/>
              <a:t>Dagang</a:t>
            </a:r>
            <a:r>
              <a:rPr lang="en-US" sz="2000" dirty="0"/>
              <a:t> </a:t>
            </a:r>
            <a:r>
              <a:rPr lang="en-US" sz="2000" dirty="0" err="1"/>
              <a:t>ini</a:t>
            </a:r>
            <a:r>
              <a:rPr lang="en-US" sz="2000" dirty="0"/>
              <a:t> </a:t>
            </a:r>
            <a:r>
              <a:rPr lang="en-US" sz="2000" dirty="0" err="1"/>
              <a:t>merupakan</a:t>
            </a:r>
            <a:r>
              <a:rPr lang="en-US" sz="2000" dirty="0"/>
              <a:t> </a:t>
            </a:r>
            <a:r>
              <a:rPr lang="en-US" sz="2000" dirty="0" err="1"/>
              <a:t>delik</a:t>
            </a:r>
            <a:r>
              <a:rPr lang="en-US" sz="2000" dirty="0"/>
              <a:t> </a:t>
            </a:r>
            <a:r>
              <a:rPr lang="en-US" sz="2000" dirty="0" err="1"/>
              <a:t>aduan</a:t>
            </a:r>
            <a:r>
              <a:rPr lang="en-US" sz="2000" dirty="0"/>
              <a:t>. </a:t>
            </a:r>
            <a:r>
              <a:rPr lang="en-US" sz="2000" dirty="0" err="1"/>
              <a:t>Delik</a:t>
            </a:r>
            <a:r>
              <a:rPr lang="en-US" sz="2000" dirty="0"/>
              <a:t> </a:t>
            </a:r>
            <a:r>
              <a:rPr lang="en-US" sz="2000" dirty="0" err="1"/>
              <a:t>aduan</a:t>
            </a:r>
            <a:r>
              <a:rPr lang="en-US" sz="2000" dirty="0"/>
              <a:t> </a:t>
            </a:r>
            <a:r>
              <a:rPr lang="en-US" sz="2000" dirty="0" err="1"/>
              <a:t>artinya</a:t>
            </a:r>
            <a:r>
              <a:rPr lang="en-US" sz="2000" dirty="0"/>
              <a:t> </a:t>
            </a:r>
            <a:r>
              <a:rPr lang="en-US" sz="2000" dirty="0" err="1"/>
              <a:t>delik</a:t>
            </a:r>
            <a:r>
              <a:rPr lang="en-US" sz="2000" dirty="0"/>
              <a:t> yang </a:t>
            </a:r>
            <a:r>
              <a:rPr lang="en-US" sz="2000" dirty="0" err="1"/>
              <a:t>hanya</a:t>
            </a:r>
            <a:r>
              <a:rPr lang="en-US" sz="2000" dirty="0"/>
              <a:t> </a:t>
            </a:r>
            <a:r>
              <a:rPr lang="en-US" sz="2000" dirty="0" err="1"/>
              <a:t>bisa</a:t>
            </a:r>
            <a:r>
              <a:rPr lang="en-US" sz="2000" dirty="0"/>
              <a:t> </a:t>
            </a:r>
            <a:r>
              <a:rPr lang="en-US" sz="2000" dirty="0" err="1"/>
              <a:t>diproses</a:t>
            </a:r>
            <a:r>
              <a:rPr lang="en-US" sz="2000" dirty="0"/>
              <a:t> </a:t>
            </a:r>
            <a:r>
              <a:rPr lang="en-US" sz="2000" dirty="0" err="1"/>
              <a:t>apabila</a:t>
            </a:r>
            <a:r>
              <a:rPr lang="en-US" sz="2000" dirty="0"/>
              <a:t> </a:t>
            </a:r>
            <a:r>
              <a:rPr lang="en-US" sz="2000" dirty="0" err="1"/>
              <a:t>ada</a:t>
            </a:r>
            <a:r>
              <a:rPr lang="en-US" sz="2000" dirty="0"/>
              <a:t> </a:t>
            </a:r>
            <a:r>
              <a:rPr lang="en-US" sz="2000" dirty="0" err="1"/>
              <a:t>pengaduan</a:t>
            </a:r>
            <a:r>
              <a:rPr lang="en-US" sz="2000" dirty="0"/>
              <a:t> </a:t>
            </a:r>
            <a:r>
              <a:rPr lang="en-US" sz="2000" dirty="0" err="1"/>
              <a:t>atau</a:t>
            </a:r>
            <a:r>
              <a:rPr lang="en-US" sz="2000" dirty="0"/>
              <a:t> </a:t>
            </a:r>
            <a:r>
              <a:rPr lang="en-US" sz="2000" dirty="0" err="1"/>
              <a:t>laporan</a:t>
            </a:r>
            <a:r>
              <a:rPr lang="en-US" sz="2000" dirty="0"/>
              <a:t> </a:t>
            </a:r>
            <a:r>
              <a:rPr lang="en-US" sz="2000" dirty="0" err="1"/>
              <a:t>dari</a:t>
            </a:r>
            <a:r>
              <a:rPr lang="en-US" sz="2000" dirty="0"/>
              <a:t> orang yang </a:t>
            </a:r>
            <a:r>
              <a:rPr lang="en-US" sz="2000" dirty="0" err="1"/>
              <a:t>menjadi</a:t>
            </a:r>
            <a:r>
              <a:rPr lang="en-US" sz="2000" dirty="0"/>
              <a:t> </a:t>
            </a:r>
            <a:r>
              <a:rPr lang="en-US" sz="2000" dirty="0" err="1"/>
              <a:t>korban</a:t>
            </a:r>
            <a:r>
              <a:rPr lang="en-US" sz="2000" dirty="0"/>
              <a:t> </a:t>
            </a:r>
            <a:r>
              <a:rPr lang="en-US" sz="2000" dirty="0" err="1"/>
              <a:t>atau</a:t>
            </a:r>
            <a:r>
              <a:rPr lang="en-US" sz="2000" dirty="0"/>
              <a:t> </a:t>
            </a:r>
            <a:r>
              <a:rPr lang="en-US" sz="2000" dirty="0" err="1"/>
              <a:t>merasa</a:t>
            </a:r>
            <a:r>
              <a:rPr lang="en-US" sz="2000" dirty="0"/>
              <a:t> </a:t>
            </a:r>
            <a:r>
              <a:rPr lang="en-US" sz="2000" dirty="0" err="1"/>
              <a:t>dirugikan</a:t>
            </a:r>
            <a:r>
              <a:rPr lang="en-US" sz="2000" dirty="0"/>
              <a:t>.</a:t>
            </a:r>
          </a:p>
        </p:txBody>
      </p:sp>
      <p:pic>
        <p:nvPicPr>
          <p:cNvPr id="16388" name="Picture 3" descr="Secret_Squirre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700588"/>
            <a:ext cx="20574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843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438400" y="214313"/>
            <a:ext cx="7772400" cy="785812"/>
          </a:xfrm>
        </p:spPr>
        <p:txBody>
          <a:bodyPr/>
          <a:lstStyle/>
          <a:p>
            <a:pPr algn="l" eaLnBrk="1" hangingPunct="1"/>
            <a:r>
              <a:rPr lang="id-ID" sz="3200" b="1"/>
              <a:t>KASUS</a:t>
            </a:r>
          </a:p>
        </p:txBody>
      </p:sp>
      <p:sp>
        <p:nvSpPr>
          <p:cNvPr id="17411" name="Content Placeholder 2"/>
          <p:cNvSpPr>
            <a:spLocks noGrp="1"/>
          </p:cNvSpPr>
          <p:nvPr>
            <p:ph idx="1"/>
          </p:nvPr>
        </p:nvSpPr>
        <p:spPr>
          <a:xfrm>
            <a:off x="2438400" y="1071564"/>
            <a:ext cx="7772400" cy="5786437"/>
          </a:xfrm>
        </p:spPr>
        <p:txBody>
          <a:bodyPr/>
          <a:lstStyle/>
          <a:p>
            <a:pPr eaLnBrk="1" hangingPunct="1"/>
            <a:r>
              <a:rPr lang="id-ID" sz="2000" dirty="0"/>
              <a:t>PT Basuki Pratama Engineering ( berdiri sejak, 1981), mengajukan gugatan ganti rugi melalui Pengadilan Negeri Bekasi terhadap PT Hitachi Constructuin Machinery Indonesia sekitar Rp127 miliar, karena diduga melanggar  rahasia dagang.</a:t>
            </a:r>
          </a:p>
          <a:p>
            <a:pPr eaLnBrk="1" hangingPunct="1"/>
            <a:r>
              <a:rPr lang="id-ID" sz="2000" dirty="0"/>
              <a:t>PT BPE bergerak dalam bidang produksi mesin-mesin industri, dengan produksi awal mesin pengering kayu.   Mantan karyawannya (Calvin, Faozan, A. Saangka) yg pindah bekerja di PT. Hitachi dituduh telah mencuri rahasia dagang berupa metode produksi dan metode penjualan mesin boiler.</a:t>
            </a:r>
          </a:p>
          <a:p>
            <a:pPr eaLnBrk="1" hangingPunct="1"/>
            <a:r>
              <a:rPr lang="id-ID" sz="2000" dirty="0"/>
              <a:t>Kuasa Hukum PT. Hitachi mendalilkan  bahwa PN. Bekasi tidak berwenang mengadili kasus tsb karena sengketa HKI mestinya ditangani Pengadilan Niaga.</a:t>
            </a:r>
          </a:p>
          <a:p>
            <a:pPr eaLnBrk="1" hangingPunct="1"/>
            <a:r>
              <a:rPr lang="id-ID" sz="2000" dirty="0"/>
              <a:t>Pada awal tahun 2009, PN Bekasi dalam putusan sela, tdk dpt menerima gugatan ganti rugi karena sengketa HKI ditangani oleh Pengadilan Niaga.  </a:t>
            </a:r>
          </a:p>
          <a:p>
            <a:pPr eaLnBrk="1" hangingPunct="1">
              <a:buFont typeface="Wingdings" panose="05000000000000000000" pitchFamily="2" charset="2"/>
              <a:buNone/>
            </a:pPr>
            <a:endParaRPr lang="id-ID" sz="2000" dirty="0"/>
          </a:p>
        </p:txBody>
      </p:sp>
      <p:sp>
        <p:nvSpPr>
          <p:cNvPr id="10244" name="Slide Number Placeholder 3"/>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0BFC4F-6E7F-49E1-BD12-57D80E13F409}" type="slidenum">
              <a:rPr lang="en-US">
                <a:solidFill>
                  <a:srgbClr val="898989"/>
                </a:solidFill>
                <a:latin typeface="Calibri" panose="020F0502020204030204" pitchFamily="34" charset="0"/>
              </a:rPr>
              <a:pPr eaLnBrk="1" hangingPunct="1"/>
              <a:t>19</a:t>
            </a:fld>
            <a:endParaRPr 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9929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lustrasi: rahasia dagang dan perlindungan pa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357188"/>
            <a:ext cx="7716838" cy="610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5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912" y="148019"/>
            <a:ext cx="7772400" cy="1609344"/>
          </a:xfrm>
        </p:spPr>
        <p:txBody>
          <a:bodyPr/>
          <a:lstStyle/>
          <a:p>
            <a:pPr>
              <a:defRPr/>
            </a:pPr>
            <a:r>
              <a:rPr lang="id-ID" dirty="0" smtClean="0"/>
              <a:t>Rahasia Dagang (Trade Secret)</a:t>
            </a:r>
            <a:endParaRPr lang="en-US" sz="3000" dirty="0">
              <a:solidFill>
                <a:schemeClr val="tx1">
                  <a:lumMod val="75000"/>
                  <a:lumOff val="25000"/>
                </a:schemeClr>
              </a:solidFill>
            </a:endParaRPr>
          </a:p>
        </p:txBody>
      </p:sp>
      <p:sp>
        <p:nvSpPr>
          <p:cNvPr id="38915" name="Content Placeholder 2"/>
          <p:cNvSpPr>
            <a:spLocks noGrp="1"/>
          </p:cNvSpPr>
          <p:nvPr>
            <p:ph idx="1"/>
          </p:nvPr>
        </p:nvSpPr>
        <p:spPr>
          <a:xfrm>
            <a:off x="1748236" y="1469485"/>
            <a:ext cx="7798594" cy="5100637"/>
          </a:xfrm>
        </p:spPr>
        <p:txBody>
          <a:bodyPr>
            <a:normAutofit/>
          </a:bodyPr>
          <a:lstStyle/>
          <a:p>
            <a:pPr marL="404813" indent="-404813">
              <a:buFont typeface="Wingdings" panose="05000000000000000000" pitchFamily="2" charset="2"/>
              <a:buChar char="q"/>
            </a:pPr>
            <a:r>
              <a:rPr lang="id-ID" sz="2100" dirty="0"/>
              <a:t>Informasi yang tidak diketahui oleh umum di bidang teknologi dan/atau bisnis</a:t>
            </a:r>
          </a:p>
          <a:p>
            <a:pPr marL="404813" indent="-404813">
              <a:buFont typeface="Wingdings" panose="05000000000000000000" pitchFamily="2" charset="2"/>
              <a:buChar char="q"/>
            </a:pPr>
            <a:r>
              <a:rPr lang="id-ID" sz="2100" dirty="0"/>
              <a:t>Mempunyai nilai ekonomi karena berguna dalam </a:t>
            </a:r>
            <a:r>
              <a:rPr lang="fi-FI" sz="2100" dirty="0"/>
              <a:t>kegiatan usaha, dan dijaga kerahasiaannya oleh</a:t>
            </a:r>
            <a:r>
              <a:rPr lang="id-ID" sz="2100" dirty="0"/>
              <a:t> pemilik Rahasia Dagang.</a:t>
            </a:r>
          </a:p>
          <a:p>
            <a:pPr marL="404813" indent="-404813">
              <a:buFont typeface="Wingdings" panose="05000000000000000000" pitchFamily="2" charset="2"/>
              <a:buChar char="q"/>
            </a:pPr>
            <a:r>
              <a:rPr lang="nn-NO" sz="2100" dirty="0"/>
              <a:t>Rahasia dagang tidak dipublikasikan ke publik</a:t>
            </a:r>
            <a:endParaRPr lang="id-ID" sz="2100" dirty="0"/>
          </a:p>
          <a:p>
            <a:pPr marL="404813" indent="-404813">
              <a:buFont typeface="Wingdings" panose="05000000000000000000" pitchFamily="2" charset="2"/>
              <a:buChar char="q"/>
            </a:pPr>
            <a:r>
              <a:rPr lang="id-ID" sz="2100" dirty="0"/>
              <a:t>Jangka waktu untuk hak rahasia dagang tidak terbatas, sepanjang rahasia itu dipegang oleh pemiliknya</a:t>
            </a:r>
          </a:p>
          <a:p>
            <a:pPr marL="404813" indent="-404813">
              <a:buFont typeface="Wingdings" panose="05000000000000000000" pitchFamily="2" charset="2"/>
              <a:buChar char="q"/>
            </a:pPr>
            <a:r>
              <a:rPr lang="id-ID" sz="2100" dirty="0"/>
              <a:t>Contoh :</a:t>
            </a:r>
          </a:p>
          <a:p>
            <a:pPr marL="762000" lvl="2" indent="-404813">
              <a:buFont typeface="Wingdings" panose="05000000000000000000" pitchFamily="2" charset="2"/>
              <a:buChar char="q"/>
            </a:pPr>
            <a:r>
              <a:rPr lang="id-ID" sz="1800" dirty="0"/>
              <a:t>Resep minuman Coca Cola.</a:t>
            </a:r>
          </a:p>
          <a:p>
            <a:pPr marL="762000" lvl="2" indent="-404813">
              <a:buFont typeface="Wingdings" panose="05000000000000000000" pitchFamily="2" charset="2"/>
              <a:buChar char="q"/>
            </a:pPr>
            <a:r>
              <a:rPr lang="id-ID" sz="1800" dirty="0"/>
              <a:t>Source code dari Microsoft Windows</a:t>
            </a:r>
            <a:r>
              <a:rPr lang="id-ID" sz="1800" dirty="0"/>
              <a:t>.</a:t>
            </a:r>
            <a:endParaRPr lang="en-US" sz="1800" dirty="0"/>
          </a:p>
          <a:p>
            <a:pPr marL="762000" lvl="2" indent="-404813">
              <a:buFont typeface="Wingdings" panose="05000000000000000000" pitchFamily="2" charset="2"/>
              <a:buChar char="q"/>
            </a:pPr>
            <a:endParaRPr lang="id-ID" sz="1800" dirty="0"/>
          </a:p>
        </p:txBody>
      </p:sp>
      <p:pic>
        <p:nvPicPr>
          <p:cNvPr id="14338" name="Picture 2" descr="Image result for coca co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7568" y="4472946"/>
            <a:ext cx="3701808" cy="122776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apakah itu Source cod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4519280" y="5411187"/>
            <a:ext cx="1825806" cy="1158934"/>
          </a:xfrm>
          <a:prstGeom prst="rect">
            <a:avLst/>
          </a:prstGeom>
        </p:spPr>
      </p:pic>
    </p:spTree>
    <p:extLst>
      <p:ext uri="{BB962C8B-B14F-4D97-AF65-F5344CB8AC3E}">
        <p14:creationId xmlns:p14="http://schemas.microsoft.com/office/powerpoint/2010/main" val="1884343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09800" y="484632"/>
            <a:ext cx="7772400" cy="1947672"/>
          </a:xfrm>
        </p:spPr>
        <p:txBody>
          <a:bodyPr/>
          <a:lstStyle/>
          <a:p>
            <a:pPr algn="l" eaLnBrk="1" hangingPunct="1"/>
            <a:r>
              <a:rPr lang="en-US" sz="3200" b="1" dirty="0" err="1"/>
              <a:t>Ruang</a:t>
            </a:r>
            <a:r>
              <a:rPr lang="en-US" sz="3200" b="1" dirty="0"/>
              <a:t> </a:t>
            </a:r>
            <a:r>
              <a:rPr lang="en-US" sz="3200" b="1" dirty="0" err="1"/>
              <a:t>Lingkup</a:t>
            </a:r>
            <a:endParaRPr lang="en-US" sz="3200" b="1" dirty="0"/>
          </a:p>
        </p:txBody>
      </p:sp>
      <p:sp>
        <p:nvSpPr>
          <p:cNvPr id="4099" name="Content Placeholder 2"/>
          <p:cNvSpPr>
            <a:spLocks noGrp="1"/>
          </p:cNvSpPr>
          <p:nvPr>
            <p:ph idx="1"/>
          </p:nvPr>
        </p:nvSpPr>
        <p:spPr>
          <a:xfrm>
            <a:off x="2209800" y="2432304"/>
            <a:ext cx="7772400" cy="4050792"/>
          </a:xfrm>
        </p:spPr>
        <p:txBody>
          <a:bodyPr/>
          <a:lstStyle/>
          <a:p>
            <a:pPr>
              <a:lnSpc>
                <a:spcPct val="150000"/>
              </a:lnSpc>
              <a:spcBef>
                <a:spcPts val="0"/>
              </a:spcBef>
            </a:pPr>
            <a:r>
              <a:rPr lang="en-US" sz="2000" dirty="0"/>
              <a:t>Yang </a:t>
            </a:r>
            <a:r>
              <a:rPr lang="en-US" sz="2000" dirty="0" err="1"/>
              <a:t>menjadi</a:t>
            </a:r>
            <a:r>
              <a:rPr lang="en-US" sz="2000" dirty="0"/>
              <a:t> </a:t>
            </a:r>
            <a:r>
              <a:rPr lang="en-US" sz="2000" dirty="0" err="1"/>
              <a:t>lingkup</a:t>
            </a:r>
            <a:r>
              <a:rPr lang="en-US" sz="2000" dirty="0"/>
              <a:t> </a:t>
            </a:r>
            <a:r>
              <a:rPr lang="en-US" sz="2000" dirty="0" err="1"/>
              <a:t>perlindungan</a:t>
            </a:r>
            <a:r>
              <a:rPr lang="en-US" sz="2000" dirty="0"/>
              <a:t> </a:t>
            </a:r>
            <a:r>
              <a:rPr lang="en-US" sz="2000" dirty="0" err="1"/>
              <a:t>Rahasia</a:t>
            </a:r>
            <a:r>
              <a:rPr lang="en-US" sz="2000" dirty="0"/>
              <a:t> </a:t>
            </a:r>
            <a:r>
              <a:rPr lang="en-US" sz="2000" dirty="0" err="1"/>
              <a:t>Dagang</a:t>
            </a:r>
            <a:r>
              <a:rPr lang="en-US" sz="2000" dirty="0"/>
              <a:t> </a:t>
            </a:r>
            <a:r>
              <a:rPr lang="en-US" sz="2000" dirty="0" err="1"/>
              <a:t>dalam</a:t>
            </a:r>
            <a:r>
              <a:rPr lang="en-US" sz="2000" dirty="0"/>
              <a:t> UURD (</a:t>
            </a:r>
            <a:r>
              <a:rPr lang="en-US" sz="2000" dirty="0" err="1"/>
              <a:t>Pasal</a:t>
            </a:r>
            <a:r>
              <a:rPr lang="en-US" sz="2000" dirty="0"/>
              <a:t> 2 UURD) </a:t>
            </a:r>
            <a:r>
              <a:rPr lang="en-US" sz="2000" dirty="0" err="1"/>
              <a:t>meliputi</a:t>
            </a:r>
            <a:r>
              <a:rPr lang="en-US" sz="2000" dirty="0"/>
              <a:t>: </a:t>
            </a:r>
          </a:p>
          <a:p>
            <a:pPr>
              <a:lnSpc>
                <a:spcPct val="150000"/>
              </a:lnSpc>
              <a:spcBef>
                <a:spcPts val="0"/>
              </a:spcBef>
              <a:buFontTx/>
              <a:buChar char="-"/>
            </a:pPr>
            <a:r>
              <a:rPr lang="en-US" sz="2000" dirty="0" err="1"/>
              <a:t>metode</a:t>
            </a:r>
            <a:r>
              <a:rPr lang="en-US" sz="2000" dirty="0"/>
              <a:t> </a:t>
            </a:r>
            <a:r>
              <a:rPr lang="en-US" sz="2000" dirty="0" err="1"/>
              <a:t>produksi</a:t>
            </a:r>
            <a:r>
              <a:rPr lang="en-US" sz="2000" dirty="0"/>
              <a:t>, </a:t>
            </a:r>
          </a:p>
          <a:p>
            <a:pPr>
              <a:lnSpc>
                <a:spcPct val="150000"/>
              </a:lnSpc>
              <a:spcBef>
                <a:spcPts val="0"/>
              </a:spcBef>
              <a:buFontTx/>
              <a:buChar char="-"/>
            </a:pPr>
            <a:r>
              <a:rPr lang="en-US" sz="2000" dirty="0" err="1"/>
              <a:t>metode</a:t>
            </a:r>
            <a:r>
              <a:rPr lang="en-US" sz="2000" dirty="0"/>
              <a:t> </a:t>
            </a:r>
            <a:r>
              <a:rPr lang="en-US" sz="2000" dirty="0" err="1"/>
              <a:t>pengolahan</a:t>
            </a:r>
            <a:r>
              <a:rPr lang="en-US" sz="2000" dirty="0"/>
              <a:t>, </a:t>
            </a:r>
          </a:p>
          <a:p>
            <a:pPr>
              <a:lnSpc>
                <a:spcPct val="150000"/>
              </a:lnSpc>
              <a:spcBef>
                <a:spcPts val="0"/>
              </a:spcBef>
              <a:buFontTx/>
              <a:buChar char="-"/>
            </a:pPr>
            <a:r>
              <a:rPr lang="en-US" sz="2000" dirty="0" err="1"/>
              <a:t>metode</a:t>
            </a:r>
            <a:r>
              <a:rPr lang="en-US" sz="2000" dirty="0"/>
              <a:t> </a:t>
            </a:r>
            <a:r>
              <a:rPr lang="en-US" sz="2000" dirty="0" err="1"/>
              <a:t>penjualan</a:t>
            </a:r>
            <a:r>
              <a:rPr lang="en-US" sz="2000" dirty="0"/>
              <a:t>, </a:t>
            </a:r>
          </a:p>
          <a:p>
            <a:pPr>
              <a:lnSpc>
                <a:spcPct val="150000"/>
              </a:lnSpc>
              <a:spcBef>
                <a:spcPts val="0"/>
              </a:spcBef>
              <a:buFontTx/>
              <a:buChar char="-"/>
            </a:pPr>
            <a:r>
              <a:rPr lang="en-US" sz="2000" dirty="0" err="1"/>
              <a:t>atau</a:t>
            </a:r>
            <a:r>
              <a:rPr lang="en-US" sz="2000" dirty="0"/>
              <a:t> </a:t>
            </a:r>
            <a:r>
              <a:rPr lang="en-US" sz="2000" dirty="0" err="1"/>
              <a:t>informasi</a:t>
            </a:r>
            <a:r>
              <a:rPr lang="en-US" sz="2000" dirty="0"/>
              <a:t> lain di </a:t>
            </a:r>
            <a:r>
              <a:rPr lang="en-US" sz="2000" dirty="0" err="1"/>
              <a:t>bidang</a:t>
            </a:r>
            <a:r>
              <a:rPr lang="en-US" sz="2000" dirty="0"/>
              <a:t> </a:t>
            </a:r>
            <a:r>
              <a:rPr lang="en-US" sz="2000" dirty="0" err="1"/>
              <a:t>teknologi</a:t>
            </a:r>
            <a:r>
              <a:rPr lang="en-US" sz="2000" dirty="0"/>
              <a:t> </a:t>
            </a:r>
            <a:r>
              <a:rPr lang="en-US" sz="2000" dirty="0" err="1"/>
              <a:t>dan</a:t>
            </a:r>
            <a:r>
              <a:rPr lang="en-US" sz="2000" dirty="0"/>
              <a:t>/</a:t>
            </a:r>
            <a:r>
              <a:rPr lang="en-US" sz="2000" dirty="0" err="1"/>
              <a:t>atau</a:t>
            </a:r>
            <a:r>
              <a:rPr lang="en-US" sz="2000" dirty="0"/>
              <a:t> </a:t>
            </a:r>
            <a:r>
              <a:rPr lang="en-US" sz="2000" dirty="0" err="1"/>
              <a:t>bisnis</a:t>
            </a:r>
            <a:r>
              <a:rPr lang="en-US" sz="2000" dirty="0"/>
              <a:t> yang </a:t>
            </a:r>
            <a:r>
              <a:rPr lang="en-US" sz="2000" dirty="0" err="1"/>
              <a:t>memiliki</a:t>
            </a:r>
            <a:r>
              <a:rPr lang="en-US" sz="2000" dirty="0"/>
              <a:t> </a:t>
            </a:r>
            <a:r>
              <a:rPr lang="en-US" sz="2000" dirty="0" err="1"/>
              <a:t>nilai</a:t>
            </a:r>
            <a:r>
              <a:rPr lang="en-US" sz="2000" dirty="0"/>
              <a:t> </a:t>
            </a:r>
            <a:r>
              <a:rPr lang="en-US" sz="2000" dirty="0" err="1"/>
              <a:t>ekonomi</a:t>
            </a:r>
            <a:r>
              <a:rPr lang="en-US" sz="2000" dirty="0"/>
              <a:t> </a:t>
            </a:r>
            <a:r>
              <a:rPr lang="en-US" sz="2000" dirty="0" err="1"/>
              <a:t>dan</a:t>
            </a:r>
            <a:r>
              <a:rPr lang="en-US" sz="2000" dirty="0"/>
              <a:t> </a:t>
            </a:r>
            <a:r>
              <a:rPr lang="en-US" sz="2000" dirty="0" err="1"/>
              <a:t>tidak</a:t>
            </a:r>
            <a:r>
              <a:rPr lang="en-US" sz="2000" dirty="0"/>
              <a:t> </a:t>
            </a:r>
            <a:r>
              <a:rPr lang="en-US" sz="2000" dirty="0" err="1"/>
              <a:t>diketahui</a:t>
            </a:r>
            <a:r>
              <a:rPr lang="en-US" sz="2000" dirty="0"/>
              <a:t> </a:t>
            </a:r>
            <a:r>
              <a:rPr lang="en-US" sz="2000" dirty="0" err="1"/>
              <a:t>oleh</a:t>
            </a:r>
            <a:r>
              <a:rPr lang="en-US" sz="2000" dirty="0"/>
              <a:t> </a:t>
            </a:r>
            <a:r>
              <a:rPr lang="en-US" sz="2000" dirty="0" err="1"/>
              <a:t>masyarakat</a:t>
            </a:r>
            <a:r>
              <a:rPr lang="en-US" sz="2000" dirty="0"/>
              <a:t> </a:t>
            </a:r>
            <a:r>
              <a:rPr lang="en-US" sz="2000" dirty="0" err="1"/>
              <a:t>umum</a:t>
            </a:r>
            <a:r>
              <a:rPr lang="en-US" sz="2000" dirty="0"/>
              <a:t>.</a:t>
            </a:r>
          </a:p>
          <a:p>
            <a:pPr eaLnBrk="1" hangingPunct="1"/>
            <a:endParaRPr lang="en-US" sz="2000" dirty="0">
              <a:solidFill>
                <a:srgbClr val="0070C0"/>
              </a:solidFill>
            </a:endParaRPr>
          </a:p>
          <a:p>
            <a:pPr eaLnBrk="1" hangingPunct="1">
              <a:buFont typeface="Arial" panose="020B0604020202020204" pitchFamily="34" charset="0"/>
              <a:buNone/>
            </a:pPr>
            <a:endParaRPr lang="en-US" sz="2000" dirty="0"/>
          </a:p>
          <a:p>
            <a:pPr eaLnBrk="1" hangingPunct="1"/>
            <a:endParaRPr lang="en-US" sz="2000" dirty="0"/>
          </a:p>
          <a:p>
            <a:pPr eaLnBrk="1" hangingPunct="1"/>
            <a:endParaRPr lang="en-US" sz="2000" dirty="0"/>
          </a:p>
          <a:p>
            <a:pPr eaLnBrk="1" hangingPunct="1"/>
            <a:endParaRPr lang="en-US" sz="2000" dirty="0"/>
          </a:p>
        </p:txBody>
      </p:sp>
      <p:pic>
        <p:nvPicPr>
          <p:cNvPr id="15364" name="Picture 4" descr="Image result for rahasia da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189" y="146304"/>
            <a:ext cx="4275137" cy="248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95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rahasia da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0" y="528637"/>
            <a:ext cx="7416800" cy="556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2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6188F569-EC64-4F79-85FD-DBC86A11B33F}" type="datetime1">
              <a:rPr lang="en-US"/>
              <a:pPr>
                <a:defRPr/>
              </a:pPr>
              <a:t>4/28/2020</a:t>
            </a:fld>
            <a:endParaRPr lang="en-US"/>
          </a:p>
        </p:txBody>
      </p:sp>
      <p:sp>
        <p:nvSpPr>
          <p:cNvPr id="4" name="Footer Placeholder 3"/>
          <p:cNvSpPr>
            <a:spLocks noGrp="1"/>
          </p:cNvSpPr>
          <p:nvPr>
            <p:ph type="ftr" sz="quarter" idx="11"/>
          </p:nvPr>
        </p:nvSpPr>
        <p:spPr/>
        <p:txBody>
          <a:bodyPr/>
          <a:lstStyle/>
          <a:p>
            <a:pPr>
              <a:defRPr/>
            </a:pPr>
            <a:endParaRPr lang="id-ID" dirty="0"/>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699FC5-D6E0-411B-BD9D-8247CA29F13F}" type="slidenum">
              <a:rPr lang="en-US">
                <a:solidFill>
                  <a:schemeClr val="accent1"/>
                </a:solidFill>
              </a:rPr>
              <a:pPr/>
              <a:t>6</a:t>
            </a:fld>
            <a:endParaRPr lang="en-US">
              <a:solidFill>
                <a:schemeClr val="accent1"/>
              </a:solidFill>
            </a:endParaRPr>
          </a:p>
        </p:txBody>
      </p:sp>
      <p:sp>
        <p:nvSpPr>
          <p:cNvPr id="41989" name="Rectangle 2"/>
          <p:cNvSpPr>
            <a:spLocks noGrp="1" noChangeArrowheads="1"/>
          </p:cNvSpPr>
          <p:nvPr>
            <p:ph type="title" idx="4294967295"/>
          </p:nvPr>
        </p:nvSpPr>
        <p:spPr>
          <a:xfrm>
            <a:off x="5334000" y="0"/>
            <a:ext cx="5334000" cy="838200"/>
          </a:xfrm>
        </p:spPr>
        <p:txBody>
          <a:bodyPr vert="horz" lIns="91436" tIns="45718" rIns="91436" bIns="45718" rtlCol="0" anchor="b">
            <a:normAutofit/>
          </a:bodyPr>
          <a:lstStyle/>
          <a:p>
            <a:pPr eaLnBrk="1" hangingPunct="1"/>
            <a:r>
              <a:rPr lang="en-US" smtClean="0"/>
              <a:t>Rahasia Dagang</a:t>
            </a:r>
          </a:p>
        </p:txBody>
      </p:sp>
      <p:sp>
        <p:nvSpPr>
          <p:cNvPr id="26627" name="Rectangle 3"/>
          <p:cNvSpPr>
            <a:spLocks noGrp="1" noChangeArrowheads="1"/>
          </p:cNvSpPr>
          <p:nvPr>
            <p:ph type="body" idx="4294967295"/>
          </p:nvPr>
        </p:nvSpPr>
        <p:spPr>
          <a:xfrm>
            <a:off x="1524001" y="1143000"/>
            <a:ext cx="7148513" cy="5454650"/>
          </a:xfrm>
        </p:spPr>
        <p:txBody>
          <a:bodyPr vert="horz" lIns="91436" tIns="45718" rIns="91436" bIns="45718" rtlCol="0">
            <a:noAutofit/>
          </a:bodyPr>
          <a:lstStyle/>
          <a:p>
            <a:pPr marL="609600" indent="-609600">
              <a:defRPr/>
            </a:pP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Rahasia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Dagang</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mendapat</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perlindungan</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apabila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informasi</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tersebut</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bersifat</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rahasia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memiliki</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nilai</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ekonomi</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dan</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dijaga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kerahasiaannya</a:t>
            </a:r>
            <a:endPar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a:p>
            <a:pPr marL="609600" indent="-609600">
              <a:defRPr/>
            </a:pP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Pelanggaran</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rahasia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dagang</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terjadi</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apabila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seseorang</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dengan</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sengaja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mengungkapkan</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rahasia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dagang</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tersebut</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atau</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mengingkari</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kesepakatan</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atau</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mengingkari</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kewajiban</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secara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tertulis</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atau</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tidak</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tertulis</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untuk</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menjaga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rahasia</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dagang</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ybs</a:t>
            </a:r>
            <a:r>
              <a:rPr lang="en-US"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p>
        </p:txBody>
      </p:sp>
      <p:pic>
        <p:nvPicPr>
          <p:cNvPr id="41991" name="Picture 4" descr="17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600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5" descr="35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088" y="3429000"/>
            <a:ext cx="15859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6" descr="rahasia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2057401"/>
            <a:ext cx="1600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7" descr="rahasia2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7800" y="1143000"/>
            <a:ext cx="1600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880081"/>
      </p:ext>
    </p:extLst>
  </p:cSld>
  <p:clrMapOvr>
    <a:masterClrMapping/>
  </p:clrMapOvr>
  <p:transition spd="slow" advClick="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09800" y="-366635"/>
            <a:ext cx="7772400" cy="1609344"/>
          </a:xfrm>
        </p:spPr>
        <p:txBody>
          <a:bodyPr/>
          <a:lstStyle/>
          <a:p>
            <a:pPr algn="l"/>
            <a:r>
              <a:rPr lang="en-US" sz="3200" b="1" dirty="0" err="1"/>
              <a:t>Perlindungan</a:t>
            </a:r>
            <a:r>
              <a:rPr lang="en-US" sz="3200" b="1" dirty="0"/>
              <a:t> </a:t>
            </a:r>
            <a:r>
              <a:rPr lang="en-US" sz="3200" b="1" dirty="0" err="1"/>
              <a:t>Rahasia</a:t>
            </a:r>
            <a:r>
              <a:rPr lang="en-US" sz="3200" b="1" dirty="0"/>
              <a:t> </a:t>
            </a:r>
            <a:r>
              <a:rPr lang="en-US" sz="3200" b="1" dirty="0" err="1"/>
              <a:t>Dagang</a:t>
            </a:r>
            <a:endParaRPr lang="en-US" sz="3200" b="1" dirty="0"/>
          </a:p>
        </p:txBody>
      </p:sp>
      <p:sp>
        <p:nvSpPr>
          <p:cNvPr id="3" name="Content Placeholder 2"/>
          <p:cNvSpPr>
            <a:spLocks noGrp="1"/>
          </p:cNvSpPr>
          <p:nvPr>
            <p:ph idx="1"/>
          </p:nvPr>
        </p:nvSpPr>
        <p:spPr>
          <a:xfrm>
            <a:off x="2209800" y="728664"/>
            <a:ext cx="7911275" cy="4200523"/>
          </a:xfrm>
        </p:spPr>
        <p:txBody>
          <a:bodyPr>
            <a:normAutofit fontScale="92500"/>
          </a:bodyPr>
          <a:lstStyle/>
          <a:p>
            <a:pPr>
              <a:lnSpc>
                <a:spcPct val="120000"/>
              </a:lnSpc>
              <a:spcBef>
                <a:spcPts val="0"/>
              </a:spcBef>
              <a:defRPr/>
            </a:pPr>
            <a:r>
              <a:rPr lang="en-US" sz="2100" dirty="0" err="1"/>
              <a:t>Untuk</a:t>
            </a:r>
            <a:r>
              <a:rPr lang="en-US" sz="2100" dirty="0"/>
              <a:t> </a:t>
            </a:r>
            <a:r>
              <a:rPr lang="en-US" sz="2100" dirty="0" err="1"/>
              <a:t>memperoleh</a:t>
            </a:r>
            <a:r>
              <a:rPr lang="en-US" sz="2100" dirty="0"/>
              <a:t> </a:t>
            </a:r>
            <a:r>
              <a:rPr lang="en-US" sz="2100" dirty="0" err="1"/>
              <a:t>perlindungan</a:t>
            </a:r>
            <a:r>
              <a:rPr lang="en-US" sz="2100" dirty="0"/>
              <a:t> </a:t>
            </a:r>
            <a:r>
              <a:rPr lang="en-US" sz="2100" dirty="0" err="1"/>
              <a:t>hak</a:t>
            </a:r>
            <a:r>
              <a:rPr lang="en-US" sz="2100" dirty="0"/>
              <a:t> </a:t>
            </a:r>
            <a:r>
              <a:rPr lang="en-US" sz="2100" dirty="0" err="1"/>
              <a:t>Rahasia</a:t>
            </a:r>
            <a:r>
              <a:rPr lang="en-US" sz="2100" dirty="0"/>
              <a:t> </a:t>
            </a:r>
            <a:r>
              <a:rPr lang="en-US" sz="2100" dirty="0" err="1"/>
              <a:t>Dagang</a:t>
            </a:r>
            <a:r>
              <a:rPr lang="en-US" sz="2100" dirty="0"/>
              <a:t> </a:t>
            </a:r>
            <a:r>
              <a:rPr lang="en-US" sz="2100" dirty="0" err="1"/>
              <a:t>tidak</a:t>
            </a:r>
            <a:r>
              <a:rPr lang="en-US" sz="2100" dirty="0"/>
              <a:t> </a:t>
            </a:r>
            <a:r>
              <a:rPr lang="en-US" sz="2100" dirty="0" err="1"/>
              <a:t>perlu</a:t>
            </a:r>
            <a:r>
              <a:rPr lang="en-US" sz="2100" dirty="0"/>
              <a:t> </a:t>
            </a:r>
            <a:r>
              <a:rPr lang="en-US" sz="2100" dirty="0" err="1"/>
              <a:t>melalui</a:t>
            </a:r>
            <a:r>
              <a:rPr lang="en-US" sz="2100" dirty="0"/>
              <a:t> </a:t>
            </a:r>
            <a:r>
              <a:rPr lang="en-US" sz="2100" dirty="0" err="1"/>
              <a:t>proses</a:t>
            </a:r>
            <a:r>
              <a:rPr lang="en-US" sz="2100" dirty="0"/>
              <a:t> </a:t>
            </a:r>
            <a:r>
              <a:rPr lang="en-US" sz="2100" dirty="0" err="1"/>
              <a:t>pendaftaran</a:t>
            </a:r>
            <a:r>
              <a:rPr lang="en-US" sz="2100" dirty="0"/>
              <a:t> </a:t>
            </a:r>
            <a:r>
              <a:rPr lang="en-US" sz="2100" dirty="0" err="1"/>
              <a:t>ke</a:t>
            </a:r>
            <a:r>
              <a:rPr lang="en-US" sz="2100" dirty="0"/>
              <a:t> </a:t>
            </a:r>
            <a:r>
              <a:rPr lang="en-US" sz="2100" dirty="0" err="1"/>
              <a:t>Direktorat</a:t>
            </a:r>
            <a:r>
              <a:rPr lang="en-US" sz="2100" dirty="0"/>
              <a:t> </a:t>
            </a:r>
            <a:r>
              <a:rPr lang="en-US" sz="2100" dirty="0" err="1"/>
              <a:t>Jenderal</a:t>
            </a:r>
            <a:r>
              <a:rPr lang="en-US" sz="2100" dirty="0"/>
              <a:t> </a:t>
            </a:r>
            <a:r>
              <a:rPr lang="en-US" sz="2100" dirty="0" err="1"/>
              <a:t>Hak</a:t>
            </a:r>
            <a:r>
              <a:rPr lang="en-US" sz="2100" dirty="0"/>
              <a:t> </a:t>
            </a:r>
            <a:r>
              <a:rPr lang="en-US" sz="2100" dirty="0" err="1"/>
              <a:t>Kekayaan</a:t>
            </a:r>
            <a:r>
              <a:rPr lang="en-US" sz="2100" dirty="0"/>
              <a:t> </a:t>
            </a:r>
            <a:r>
              <a:rPr lang="en-US" sz="2100" dirty="0" err="1"/>
              <a:t>Intelektual</a:t>
            </a:r>
            <a:r>
              <a:rPr lang="en-US" sz="2100" dirty="0"/>
              <a:t>. </a:t>
            </a:r>
            <a:r>
              <a:rPr lang="en-US" sz="2100" dirty="0" err="1"/>
              <a:t>Menurut</a:t>
            </a:r>
            <a:r>
              <a:rPr lang="en-US" sz="2100" dirty="0"/>
              <a:t> </a:t>
            </a:r>
            <a:r>
              <a:rPr lang="en-US" sz="2100" dirty="0" err="1"/>
              <a:t>Pasal</a:t>
            </a:r>
            <a:r>
              <a:rPr lang="en-US" sz="2100" dirty="0"/>
              <a:t> 3 UURD, </a:t>
            </a:r>
            <a:r>
              <a:rPr lang="en-US" sz="2100" dirty="0" err="1"/>
              <a:t>Rahasia</a:t>
            </a:r>
            <a:r>
              <a:rPr lang="en-US" sz="2100" dirty="0"/>
              <a:t> </a:t>
            </a:r>
            <a:r>
              <a:rPr lang="en-US" sz="2100" dirty="0" err="1"/>
              <a:t>Dagang</a:t>
            </a:r>
            <a:r>
              <a:rPr lang="en-US" sz="2100" dirty="0"/>
              <a:t> </a:t>
            </a:r>
            <a:r>
              <a:rPr lang="en-US" sz="2100" dirty="0" err="1"/>
              <a:t>mendapat</a:t>
            </a:r>
            <a:r>
              <a:rPr lang="en-US" sz="2100" dirty="0"/>
              <a:t> </a:t>
            </a:r>
            <a:r>
              <a:rPr lang="en-US" sz="2100" dirty="0" err="1"/>
              <a:t>perlindungan</a:t>
            </a:r>
            <a:r>
              <a:rPr lang="en-US" sz="2100" dirty="0"/>
              <a:t> </a:t>
            </a:r>
            <a:r>
              <a:rPr lang="en-US" sz="2100" dirty="0" err="1"/>
              <a:t>apabila</a:t>
            </a:r>
            <a:r>
              <a:rPr lang="en-US" sz="2100" dirty="0"/>
              <a:t>: </a:t>
            </a:r>
          </a:p>
          <a:p>
            <a:pPr marL="457200" indent="-457200">
              <a:lnSpc>
                <a:spcPct val="120000"/>
              </a:lnSpc>
              <a:spcBef>
                <a:spcPts val="0"/>
              </a:spcBef>
              <a:buFont typeface="Arial" panose="020B0604020202020204" pitchFamily="34" charset="0"/>
              <a:buAutoNum type="arabicPeriod"/>
              <a:defRPr/>
            </a:pPr>
            <a:endParaRPr lang="en-US" sz="2100" dirty="0"/>
          </a:p>
          <a:p>
            <a:pPr marL="457200" indent="-457200">
              <a:lnSpc>
                <a:spcPct val="120000"/>
              </a:lnSpc>
              <a:spcBef>
                <a:spcPts val="0"/>
              </a:spcBef>
              <a:buFont typeface="Arial" panose="020B0604020202020204" pitchFamily="34" charset="0"/>
              <a:buAutoNum type="arabicPeriod"/>
              <a:defRPr/>
            </a:pPr>
            <a:r>
              <a:rPr lang="en-US" sz="2100" b="1" dirty="0" err="1"/>
              <a:t>bersifat</a:t>
            </a:r>
            <a:r>
              <a:rPr lang="en-US" sz="2100" b="1" dirty="0"/>
              <a:t> </a:t>
            </a:r>
            <a:r>
              <a:rPr lang="en-US" sz="2100" b="1" dirty="0" err="1"/>
              <a:t>rahasia</a:t>
            </a:r>
            <a:r>
              <a:rPr lang="en-US" sz="2100" b="1" dirty="0"/>
              <a:t> </a:t>
            </a:r>
            <a:r>
              <a:rPr lang="en-US" sz="2100" dirty="0" err="1"/>
              <a:t>apabila</a:t>
            </a:r>
            <a:r>
              <a:rPr lang="en-US" sz="2100" dirty="0"/>
              <a:t> </a:t>
            </a:r>
            <a:r>
              <a:rPr lang="en-US" sz="2100" dirty="0" err="1"/>
              <a:t>informasi</a:t>
            </a:r>
            <a:r>
              <a:rPr lang="en-US" sz="2100" dirty="0"/>
              <a:t> </a:t>
            </a:r>
            <a:r>
              <a:rPr lang="en-US" sz="2100" dirty="0" err="1"/>
              <a:t>tersebut</a:t>
            </a:r>
            <a:r>
              <a:rPr lang="en-US" sz="2100" dirty="0"/>
              <a:t> </a:t>
            </a:r>
            <a:r>
              <a:rPr lang="en-US" sz="2100" dirty="0" err="1"/>
              <a:t>hanya</a:t>
            </a:r>
            <a:r>
              <a:rPr lang="en-US" sz="2100" dirty="0"/>
              <a:t> </a:t>
            </a:r>
            <a:r>
              <a:rPr lang="en-US" sz="2100" dirty="0" err="1"/>
              <a:t>diketahui</a:t>
            </a:r>
            <a:r>
              <a:rPr lang="en-US" sz="2100" dirty="0"/>
              <a:t> </a:t>
            </a:r>
            <a:r>
              <a:rPr lang="en-US" sz="2100" dirty="0" err="1"/>
              <a:t>oleh</a:t>
            </a:r>
            <a:r>
              <a:rPr lang="en-US" sz="2100" dirty="0"/>
              <a:t> </a:t>
            </a:r>
            <a:r>
              <a:rPr lang="en-US" sz="2100" dirty="0" err="1"/>
              <a:t>pihak</a:t>
            </a:r>
            <a:r>
              <a:rPr lang="en-US" sz="2100" dirty="0"/>
              <a:t> </a:t>
            </a:r>
            <a:r>
              <a:rPr lang="en-US" sz="2100" dirty="0" err="1"/>
              <a:t>tertentu</a:t>
            </a:r>
            <a:r>
              <a:rPr lang="en-US" sz="2100" dirty="0"/>
              <a:t> </a:t>
            </a:r>
            <a:r>
              <a:rPr lang="en-US" sz="2100" dirty="0" err="1"/>
              <a:t>atau</a:t>
            </a:r>
            <a:r>
              <a:rPr lang="en-US" sz="2100" dirty="0"/>
              <a:t> </a:t>
            </a:r>
            <a:r>
              <a:rPr lang="en-US" sz="2100" dirty="0" err="1"/>
              <a:t>tidak</a:t>
            </a:r>
            <a:r>
              <a:rPr lang="en-US" sz="2100" dirty="0"/>
              <a:t> </a:t>
            </a:r>
            <a:r>
              <a:rPr lang="en-US" sz="2100" dirty="0" err="1"/>
              <a:t>diketahui</a:t>
            </a:r>
            <a:r>
              <a:rPr lang="en-US" sz="2100" dirty="0"/>
              <a:t> </a:t>
            </a:r>
            <a:r>
              <a:rPr lang="en-US" sz="2100" dirty="0" err="1"/>
              <a:t>secara</a:t>
            </a:r>
            <a:r>
              <a:rPr lang="en-US" sz="2100" dirty="0"/>
              <a:t> </a:t>
            </a:r>
            <a:r>
              <a:rPr lang="en-US" sz="2100" dirty="0" err="1"/>
              <a:t>umum</a:t>
            </a:r>
            <a:r>
              <a:rPr lang="en-US" sz="2100" dirty="0"/>
              <a:t> </a:t>
            </a:r>
            <a:r>
              <a:rPr lang="en-US" sz="2100" dirty="0" err="1"/>
              <a:t>oleh</a:t>
            </a:r>
            <a:r>
              <a:rPr lang="en-US" sz="2100" dirty="0"/>
              <a:t> </a:t>
            </a:r>
            <a:r>
              <a:rPr lang="en-US" sz="2100" dirty="0" err="1"/>
              <a:t>masyarakat</a:t>
            </a:r>
            <a:r>
              <a:rPr lang="en-US" sz="2100" dirty="0"/>
              <a:t>.</a:t>
            </a:r>
          </a:p>
          <a:p>
            <a:pPr marL="457200" indent="-457200">
              <a:lnSpc>
                <a:spcPct val="120000"/>
              </a:lnSpc>
              <a:spcBef>
                <a:spcPts val="0"/>
              </a:spcBef>
              <a:buFont typeface="Arial" panose="020B0604020202020204" pitchFamily="34" charset="0"/>
              <a:buAutoNum type="arabicPeriod"/>
              <a:defRPr/>
            </a:pPr>
            <a:r>
              <a:rPr lang="en-US" sz="2100" b="1" dirty="0" err="1"/>
              <a:t>memiliki</a:t>
            </a:r>
            <a:r>
              <a:rPr lang="en-US" sz="2100" b="1" dirty="0"/>
              <a:t> </a:t>
            </a:r>
            <a:r>
              <a:rPr lang="en-US" sz="2100" b="1" dirty="0" err="1"/>
              <a:t>nilai</a:t>
            </a:r>
            <a:r>
              <a:rPr lang="en-US" sz="2100" b="1" dirty="0"/>
              <a:t> </a:t>
            </a:r>
            <a:r>
              <a:rPr lang="en-US" sz="2100" b="1" dirty="0" err="1"/>
              <a:t>ekonomi</a:t>
            </a:r>
            <a:r>
              <a:rPr lang="en-US" sz="2100" b="1" dirty="0"/>
              <a:t> </a:t>
            </a:r>
            <a:r>
              <a:rPr lang="en-US" sz="2100" dirty="0" err="1"/>
              <a:t>apabila</a:t>
            </a:r>
            <a:r>
              <a:rPr lang="en-US" sz="2100" dirty="0"/>
              <a:t> </a:t>
            </a:r>
            <a:r>
              <a:rPr lang="en-US" sz="2100" dirty="0" err="1"/>
              <a:t>sifat</a:t>
            </a:r>
            <a:r>
              <a:rPr lang="en-US" sz="2100" dirty="0"/>
              <a:t> </a:t>
            </a:r>
            <a:r>
              <a:rPr lang="en-US" sz="2100" dirty="0" err="1"/>
              <a:t>kerahasiaan</a:t>
            </a:r>
            <a:r>
              <a:rPr lang="en-US" sz="2100" dirty="0"/>
              <a:t> </a:t>
            </a:r>
            <a:r>
              <a:rPr lang="en-US" sz="2100" dirty="0" err="1"/>
              <a:t>informasi</a:t>
            </a:r>
            <a:r>
              <a:rPr lang="en-US" sz="2100" dirty="0"/>
              <a:t> </a:t>
            </a:r>
            <a:r>
              <a:rPr lang="en-US" sz="2100" dirty="0" err="1"/>
              <a:t>tersebut</a:t>
            </a:r>
            <a:r>
              <a:rPr lang="en-US" sz="2100" dirty="0"/>
              <a:t> </a:t>
            </a:r>
            <a:r>
              <a:rPr lang="en-US" sz="2100" dirty="0" err="1"/>
              <a:t>dapat</a:t>
            </a:r>
            <a:r>
              <a:rPr lang="en-US" sz="2100" dirty="0"/>
              <a:t> </a:t>
            </a:r>
            <a:r>
              <a:rPr lang="en-US" sz="2100" dirty="0" err="1"/>
              <a:t>digunakan</a:t>
            </a:r>
            <a:r>
              <a:rPr lang="en-US" sz="2100" dirty="0"/>
              <a:t> </a:t>
            </a:r>
            <a:r>
              <a:rPr lang="en-US" sz="2100" dirty="0" err="1"/>
              <a:t>untuk</a:t>
            </a:r>
            <a:r>
              <a:rPr lang="en-US" sz="2100" dirty="0"/>
              <a:t> </a:t>
            </a:r>
            <a:r>
              <a:rPr lang="en-US" sz="2100" dirty="0" err="1"/>
              <a:t>menjalankan</a:t>
            </a:r>
            <a:r>
              <a:rPr lang="en-US" sz="2100" dirty="0"/>
              <a:t> </a:t>
            </a:r>
            <a:r>
              <a:rPr lang="en-US" sz="2100" dirty="0" err="1"/>
              <a:t>kegiatan</a:t>
            </a:r>
            <a:r>
              <a:rPr lang="en-US" sz="2100" dirty="0"/>
              <a:t> </a:t>
            </a:r>
            <a:r>
              <a:rPr lang="en-US" sz="2100" dirty="0" err="1"/>
              <a:t>atau</a:t>
            </a:r>
            <a:r>
              <a:rPr lang="en-US" sz="2100" dirty="0"/>
              <a:t> </a:t>
            </a:r>
            <a:r>
              <a:rPr lang="en-US" sz="2100" dirty="0" err="1"/>
              <a:t>usaha</a:t>
            </a:r>
            <a:r>
              <a:rPr lang="en-US" sz="2100" dirty="0"/>
              <a:t> yang </a:t>
            </a:r>
            <a:r>
              <a:rPr lang="en-US" sz="2100" dirty="0" err="1"/>
              <a:t>bersifat</a:t>
            </a:r>
            <a:r>
              <a:rPr lang="en-US" sz="2100" dirty="0"/>
              <a:t> </a:t>
            </a:r>
            <a:r>
              <a:rPr lang="en-US" sz="2100" dirty="0" err="1"/>
              <a:t>komersial</a:t>
            </a:r>
            <a:r>
              <a:rPr lang="en-US" sz="2100" dirty="0"/>
              <a:t> </a:t>
            </a:r>
            <a:r>
              <a:rPr lang="en-US" sz="2100" dirty="0" err="1"/>
              <a:t>atau</a:t>
            </a:r>
            <a:r>
              <a:rPr lang="en-US" sz="2100" dirty="0"/>
              <a:t> </a:t>
            </a:r>
            <a:r>
              <a:rPr lang="en-US" sz="2100" dirty="0" err="1"/>
              <a:t>dapat</a:t>
            </a:r>
            <a:r>
              <a:rPr lang="en-US" sz="2100" dirty="0"/>
              <a:t> </a:t>
            </a:r>
            <a:r>
              <a:rPr lang="en-US" sz="2100" dirty="0" err="1"/>
              <a:t>meningkatkan</a:t>
            </a:r>
            <a:r>
              <a:rPr lang="en-US" sz="2100" dirty="0"/>
              <a:t> </a:t>
            </a:r>
            <a:r>
              <a:rPr lang="en-US" sz="2100" dirty="0" err="1"/>
              <a:t>keuntungan</a:t>
            </a:r>
            <a:r>
              <a:rPr lang="en-US" sz="2100" dirty="0"/>
              <a:t> </a:t>
            </a:r>
            <a:r>
              <a:rPr lang="en-US" sz="2100" dirty="0" err="1"/>
              <a:t>secara</a:t>
            </a:r>
            <a:r>
              <a:rPr lang="en-US" sz="2100" dirty="0"/>
              <a:t> </a:t>
            </a:r>
            <a:r>
              <a:rPr lang="en-US" sz="2100" dirty="0" err="1"/>
              <a:t>ekonomi</a:t>
            </a:r>
            <a:r>
              <a:rPr lang="en-US" sz="2100" dirty="0"/>
              <a:t>.</a:t>
            </a:r>
          </a:p>
          <a:p>
            <a:pPr marL="457200" indent="-457200">
              <a:lnSpc>
                <a:spcPct val="120000"/>
              </a:lnSpc>
              <a:spcBef>
                <a:spcPts val="0"/>
              </a:spcBef>
              <a:buFont typeface="Arial" panose="020B0604020202020204" pitchFamily="34" charset="0"/>
              <a:buAutoNum type="arabicPeriod"/>
              <a:defRPr/>
            </a:pPr>
            <a:r>
              <a:rPr lang="en-US" sz="2100" b="1" dirty="0" err="1"/>
              <a:t>dijaga</a:t>
            </a:r>
            <a:r>
              <a:rPr lang="en-US" sz="2100" b="1" dirty="0"/>
              <a:t> </a:t>
            </a:r>
            <a:r>
              <a:rPr lang="en-US" sz="2100" b="1" dirty="0" err="1"/>
              <a:t>kerahasiaannya</a:t>
            </a:r>
            <a:r>
              <a:rPr lang="en-US" sz="2100" b="1" dirty="0"/>
              <a:t> </a:t>
            </a:r>
            <a:r>
              <a:rPr lang="en-US" sz="2100" dirty="0" err="1"/>
              <a:t>apabila</a:t>
            </a:r>
            <a:r>
              <a:rPr lang="en-US" sz="2100" dirty="0"/>
              <a:t> </a:t>
            </a:r>
            <a:r>
              <a:rPr lang="en-US" sz="2100" dirty="0" err="1"/>
              <a:t>pemilik</a:t>
            </a:r>
            <a:r>
              <a:rPr lang="en-US" sz="2100" dirty="0"/>
              <a:t> </a:t>
            </a:r>
            <a:r>
              <a:rPr lang="en-US" sz="2100" dirty="0" err="1"/>
              <a:t>atau</a:t>
            </a:r>
            <a:r>
              <a:rPr lang="en-US" sz="2100" dirty="0"/>
              <a:t> </a:t>
            </a:r>
            <a:r>
              <a:rPr lang="en-US" sz="2100" dirty="0" err="1"/>
              <a:t>para</a:t>
            </a:r>
            <a:r>
              <a:rPr lang="en-US" sz="2100" dirty="0"/>
              <a:t> </a:t>
            </a:r>
            <a:r>
              <a:rPr lang="en-US" sz="2100" dirty="0" err="1"/>
              <a:t>pihak</a:t>
            </a:r>
            <a:r>
              <a:rPr lang="en-US" sz="2100" dirty="0"/>
              <a:t> yang </a:t>
            </a:r>
            <a:r>
              <a:rPr lang="en-US" sz="2100" dirty="0" err="1"/>
              <a:t>menguasainya</a:t>
            </a:r>
            <a:r>
              <a:rPr lang="en-US" sz="2100" dirty="0"/>
              <a:t> </a:t>
            </a:r>
            <a:r>
              <a:rPr lang="en-US" sz="2100" dirty="0" err="1"/>
              <a:t>telah</a:t>
            </a:r>
            <a:r>
              <a:rPr lang="en-US" sz="2100" dirty="0"/>
              <a:t> </a:t>
            </a:r>
            <a:r>
              <a:rPr lang="en-US" sz="2100" dirty="0" err="1"/>
              <a:t>melakukan</a:t>
            </a:r>
            <a:r>
              <a:rPr lang="en-US" sz="2100" dirty="0"/>
              <a:t> </a:t>
            </a:r>
            <a:r>
              <a:rPr lang="en-US" sz="2100" dirty="0" err="1"/>
              <a:t>langkah-langkah</a:t>
            </a:r>
            <a:r>
              <a:rPr lang="en-US" sz="2100" dirty="0"/>
              <a:t> yang </a:t>
            </a:r>
            <a:r>
              <a:rPr lang="en-US" sz="2100" dirty="0" err="1"/>
              <a:t>layak</a:t>
            </a:r>
            <a:r>
              <a:rPr lang="en-US" sz="2100" dirty="0"/>
              <a:t> </a:t>
            </a:r>
            <a:r>
              <a:rPr lang="en-US" sz="2100" dirty="0" err="1"/>
              <a:t>dan</a:t>
            </a:r>
            <a:r>
              <a:rPr lang="en-US" sz="2100" dirty="0"/>
              <a:t> </a:t>
            </a:r>
            <a:r>
              <a:rPr lang="en-US" sz="2100" dirty="0" err="1"/>
              <a:t>patut</a:t>
            </a:r>
            <a:r>
              <a:rPr lang="en-US" sz="2100" dirty="0"/>
              <a:t>.</a:t>
            </a:r>
          </a:p>
          <a:p>
            <a:pPr>
              <a:defRPr/>
            </a:pPr>
            <a:endParaRPr lang="en-US" sz="2000" dirty="0"/>
          </a:p>
        </p:txBody>
      </p:sp>
      <p:pic>
        <p:nvPicPr>
          <p:cNvPr id="13314" name="Picture 2" descr="Image result for rahasia dag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6185" y="4387841"/>
            <a:ext cx="2222564" cy="222256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074" y="4693426"/>
            <a:ext cx="1474787" cy="133105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rahasia dagang"/>
          <p:cNvPicPr>
            <a:picLocks noChangeAspect="1" noChangeArrowheads="1"/>
          </p:cNvPicPr>
          <p:nvPr/>
        </p:nvPicPr>
        <p:blipFill rotWithShape="1">
          <a:blip r:embed="rId4">
            <a:extLst>
              <a:ext uri="{28A0092B-C50C-407E-A947-70E740481C1C}">
                <a14:useLocalDpi xmlns:a14="http://schemas.microsoft.com/office/drawing/2010/main" val="0"/>
              </a:ext>
            </a:extLst>
          </a:blip>
          <a:srcRect b="33644"/>
          <a:stretch/>
        </p:blipFill>
        <p:spPr bwMode="auto">
          <a:xfrm>
            <a:off x="2378045" y="4898294"/>
            <a:ext cx="2935252" cy="112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74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65D03A-81B1-4706-B216-ECBC5DDBBD30}" type="slidenum">
              <a:rPr lang="en-US">
                <a:solidFill>
                  <a:srgbClr val="898989"/>
                </a:solidFill>
                <a:latin typeface="Calibri" panose="020F0502020204030204" pitchFamily="34" charset="0"/>
              </a:rPr>
              <a:pPr eaLnBrk="1" hangingPunct="1"/>
              <a:t>8</a:t>
            </a:fld>
            <a:endParaRPr lang="en-US">
              <a:solidFill>
                <a:srgbClr val="898989"/>
              </a:solidFill>
              <a:latin typeface="Calibri" panose="020F0502020204030204" pitchFamily="34" charset="0"/>
            </a:endParaRPr>
          </a:p>
        </p:txBody>
      </p:sp>
      <p:sp>
        <p:nvSpPr>
          <p:cNvPr id="2" name="Text Box 2"/>
          <p:cNvSpPr txBox="1">
            <a:spLocks noChangeArrowheads="1"/>
          </p:cNvSpPr>
          <p:nvPr/>
        </p:nvSpPr>
        <p:spPr bwMode="auto">
          <a:xfrm>
            <a:off x="1981200" y="304800"/>
            <a:ext cx="8426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latin typeface="Calibri" panose="020F0502020204030204" pitchFamily="34" charset="0"/>
              </a:rPr>
              <a:t>Munculnya Rahasia Dagang</a:t>
            </a:r>
          </a:p>
        </p:txBody>
      </p:sp>
      <p:sp>
        <p:nvSpPr>
          <p:cNvPr id="3" name="Text Box 3"/>
          <p:cNvSpPr txBox="1">
            <a:spLocks noChangeArrowheads="1"/>
          </p:cNvSpPr>
          <p:nvPr/>
        </p:nvSpPr>
        <p:spPr bwMode="auto">
          <a:xfrm>
            <a:off x="1905000" y="1042988"/>
            <a:ext cx="55451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latin typeface="Calibri" panose="020F0502020204030204" pitchFamily="34" charset="0"/>
              </a:rPr>
              <a:t>Ketika Seseorang :</a:t>
            </a:r>
          </a:p>
          <a:p>
            <a:pPr eaLnBrk="1" hangingPunct="1"/>
            <a:r>
              <a:rPr lang="en-US" sz="2000">
                <a:latin typeface="Calibri" panose="020F0502020204030204" pitchFamily="34" charset="0"/>
              </a:rPr>
              <a:t>- Menciptakan Atau Menemukan Temuan Baru </a:t>
            </a:r>
          </a:p>
          <a:p>
            <a:pPr eaLnBrk="1" hangingPunct="1"/>
            <a:r>
              <a:rPr lang="en-US" sz="2000">
                <a:latin typeface="Calibri" panose="020F0502020204030204" pitchFamily="34" charset="0"/>
              </a:rPr>
              <a:t>- Dalam Bentuk Informasi Bernilai Ekonomi</a:t>
            </a:r>
          </a:p>
          <a:p>
            <a:pPr eaLnBrk="1" hangingPunct="1">
              <a:buFontTx/>
              <a:buChar char="-"/>
            </a:pPr>
            <a:r>
              <a:rPr lang="en-US" sz="2000">
                <a:latin typeface="Calibri" panose="020F0502020204030204" pitchFamily="34" charset="0"/>
              </a:rPr>
              <a:t> Sengaja Disimpan  Sebagai Informasi Rahasia</a:t>
            </a:r>
          </a:p>
          <a:p>
            <a:pPr eaLnBrk="1" hangingPunct="1">
              <a:buFontTx/>
              <a:buChar char="-"/>
            </a:pPr>
            <a:r>
              <a:rPr lang="en-US" sz="2000">
                <a:latin typeface="Calibri" panose="020F0502020204030204" pitchFamily="34" charset="0"/>
              </a:rPr>
              <a:t> Sengaja  Dipertahankan Sebagai Informasi Rahasia</a:t>
            </a:r>
          </a:p>
        </p:txBody>
      </p:sp>
      <p:sp>
        <p:nvSpPr>
          <p:cNvPr id="6149" name="AutoShape 4"/>
          <p:cNvSpPr>
            <a:spLocks noChangeArrowheads="1"/>
          </p:cNvSpPr>
          <p:nvPr/>
        </p:nvSpPr>
        <p:spPr bwMode="auto">
          <a:xfrm>
            <a:off x="5105400" y="3886200"/>
            <a:ext cx="76200" cy="1524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4" name="AutoShape 6"/>
          <p:cNvSpPr>
            <a:spLocks noChangeArrowheads="1"/>
          </p:cNvSpPr>
          <p:nvPr/>
        </p:nvSpPr>
        <p:spPr bwMode="auto">
          <a:xfrm>
            <a:off x="2743200" y="2819400"/>
            <a:ext cx="3048000" cy="13716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000" b="1">
                <a:solidFill>
                  <a:schemeClr val="bg1"/>
                </a:solidFill>
                <a:latin typeface="Calibri" panose="020F0502020204030204" pitchFamily="34" charset="0"/>
              </a:rPr>
              <a:t>PRINSIP</a:t>
            </a:r>
          </a:p>
        </p:txBody>
      </p:sp>
      <p:sp>
        <p:nvSpPr>
          <p:cNvPr id="9223" name="Text Box 7"/>
          <p:cNvSpPr txBox="1">
            <a:spLocks noChangeArrowheads="1"/>
          </p:cNvSpPr>
          <p:nvPr/>
        </p:nvSpPr>
        <p:spPr bwMode="auto">
          <a:xfrm>
            <a:off x="2438401" y="3886201"/>
            <a:ext cx="37887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atin typeface="Calibri" panose="020F0502020204030204" pitchFamily="34" charset="0"/>
            </a:endParaRPr>
          </a:p>
          <a:p>
            <a:pPr eaLnBrk="1" hangingPunct="1"/>
            <a:r>
              <a:rPr lang="en-US" b="1" u="sng">
                <a:solidFill>
                  <a:srgbClr val="006600"/>
                </a:solidFill>
                <a:latin typeface="Calibri" panose="020F0502020204030204" pitchFamily="34" charset="0"/>
              </a:rPr>
              <a:t>PEMILIK</a:t>
            </a:r>
            <a:r>
              <a:rPr lang="en-US" b="1">
                <a:solidFill>
                  <a:srgbClr val="006600"/>
                </a:solidFill>
                <a:latin typeface="Calibri" panose="020F0502020204030204" pitchFamily="34" charset="0"/>
              </a:rPr>
              <a:t> </a:t>
            </a:r>
            <a:r>
              <a:rPr lang="en-US">
                <a:solidFill>
                  <a:srgbClr val="006600"/>
                </a:solidFill>
                <a:latin typeface="Calibri" panose="020F0502020204030204" pitchFamily="34" charset="0"/>
              </a:rPr>
              <a:t>:</a:t>
            </a:r>
            <a:r>
              <a:rPr lang="en-US">
                <a:latin typeface="Calibri" panose="020F0502020204030204" pitchFamily="34" charset="0"/>
              </a:rPr>
              <a:t> </a:t>
            </a:r>
            <a:r>
              <a:rPr lang="en-US">
                <a:solidFill>
                  <a:schemeClr val="accent2"/>
                </a:solidFill>
                <a:latin typeface="Calibri" panose="020F0502020204030204" pitchFamily="34" charset="0"/>
              </a:rPr>
              <a:t>ORANG YANG MENEMUKAN</a:t>
            </a:r>
          </a:p>
        </p:txBody>
      </p:sp>
      <p:sp>
        <p:nvSpPr>
          <p:cNvPr id="9225" name="Text Box 9"/>
          <p:cNvSpPr txBox="1">
            <a:spLocks noChangeArrowheads="1"/>
          </p:cNvSpPr>
          <p:nvPr/>
        </p:nvSpPr>
        <p:spPr bwMode="auto">
          <a:xfrm>
            <a:off x="1676400" y="4876800"/>
            <a:ext cx="594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u="sng">
                <a:solidFill>
                  <a:srgbClr val="CC3300"/>
                </a:solidFill>
                <a:latin typeface="Calibri" panose="020F0502020204030204" pitchFamily="34" charset="0"/>
              </a:rPr>
              <a:t>MANFAAT</a:t>
            </a:r>
            <a:r>
              <a:rPr lang="en-US" sz="2000" b="1">
                <a:solidFill>
                  <a:srgbClr val="CC3300"/>
                </a:solidFill>
                <a:latin typeface="Calibri" panose="020F0502020204030204" pitchFamily="34" charset="0"/>
              </a:rPr>
              <a:t>:</a:t>
            </a:r>
            <a:r>
              <a:rPr lang="en-US" sz="2000">
                <a:latin typeface="Calibri" panose="020F0502020204030204" pitchFamily="34" charset="0"/>
              </a:rPr>
              <a:t> Melindungi Gagasan Ide</a:t>
            </a:r>
          </a:p>
          <a:p>
            <a:pPr eaLnBrk="1" hangingPunct="1"/>
            <a:r>
              <a:rPr lang="en-US" sz="2000">
                <a:latin typeface="Calibri" panose="020F0502020204030204" pitchFamily="34" charset="0"/>
              </a:rPr>
              <a:t>Atau Gagasan Karya  Cipta, Gagas- </a:t>
            </a:r>
          </a:p>
          <a:p>
            <a:pPr eaLnBrk="1" hangingPunct="1"/>
            <a:r>
              <a:rPr lang="en-US" sz="2000">
                <a:latin typeface="Calibri" panose="020F0502020204030204" pitchFamily="34" charset="0"/>
              </a:rPr>
              <a:t>An Teknik Yg.Blm.Diwujudkan </a:t>
            </a:r>
          </a:p>
          <a:p>
            <a:pPr eaLnBrk="1" hangingPunct="1"/>
            <a:r>
              <a:rPr lang="en-US" sz="2000">
                <a:latin typeface="Calibri" panose="020F0502020204030204" pitchFamily="34" charset="0"/>
              </a:rPr>
              <a:t>Dalam Bentuk Nyata</a:t>
            </a:r>
          </a:p>
          <a:p>
            <a:pPr eaLnBrk="1" hangingPunct="1"/>
            <a:endParaRPr lang="en-US" b="1">
              <a:solidFill>
                <a:srgbClr val="CCCC00"/>
              </a:solidFill>
              <a:latin typeface="Calibri" panose="020F0502020204030204" pitchFamily="34" charset="0"/>
            </a:endParaRPr>
          </a:p>
        </p:txBody>
      </p:sp>
      <p:sp>
        <p:nvSpPr>
          <p:cNvPr id="6154" name="AutoShape 12"/>
          <p:cNvSpPr>
            <a:spLocks noChangeArrowheads="1"/>
          </p:cNvSpPr>
          <p:nvPr/>
        </p:nvSpPr>
        <p:spPr bwMode="auto">
          <a:xfrm>
            <a:off x="5791200" y="4800600"/>
            <a:ext cx="1447800" cy="14478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pic>
        <p:nvPicPr>
          <p:cNvPr id="1229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1" y="4708525"/>
            <a:ext cx="1996281" cy="152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23">
                                            <p:txEl>
                                              <p:pRg st="1" end="1"/>
                                            </p:txEl>
                                          </p:spTgt>
                                        </p:tgtEl>
                                        <p:attrNameLst>
                                          <p:attrName>style.visibility</p:attrName>
                                        </p:attrNameLst>
                                      </p:cBhvr>
                                      <p:to>
                                        <p:strVal val="visible"/>
                                      </p:to>
                                    </p:set>
                                    <p:anim calcmode="lin" valueType="num">
                                      <p:cBhvr additive="base">
                                        <p:cTn id="49" dur="500" fill="hold"/>
                                        <p:tgtEl>
                                          <p:spTgt spid="9223">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25">
                                            <p:txEl>
                                              <p:pRg st="0" end="0"/>
                                            </p:txEl>
                                          </p:spTgt>
                                        </p:tgtEl>
                                        <p:attrNameLst>
                                          <p:attrName>style.visibility</p:attrName>
                                        </p:attrNameLst>
                                      </p:cBhvr>
                                      <p:to>
                                        <p:strVal val="visible"/>
                                      </p:to>
                                    </p:set>
                                    <p:anim calcmode="lin" valueType="num">
                                      <p:cBhvr additive="base">
                                        <p:cTn id="55" dur="500" fill="hold"/>
                                        <p:tgtEl>
                                          <p:spTgt spid="9225">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92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25">
                                            <p:txEl>
                                              <p:pRg st="1" end="1"/>
                                            </p:txEl>
                                          </p:spTgt>
                                        </p:tgtEl>
                                        <p:attrNameLst>
                                          <p:attrName>style.visibility</p:attrName>
                                        </p:attrNameLst>
                                      </p:cBhvr>
                                      <p:to>
                                        <p:strVal val="visible"/>
                                      </p:to>
                                    </p:set>
                                    <p:anim calcmode="lin" valueType="num">
                                      <p:cBhvr additive="base">
                                        <p:cTn id="61" dur="500" fill="hold"/>
                                        <p:tgtEl>
                                          <p:spTgt spid="9225">
                                            <p:txEl>
                                              <p:pRg st="1" end="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922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9225">
                                            <p:txEl>
                                              <p:pRg st="2" end="2"/>
                                            </p:txEl>
                                          </p:spTgt>
                                        </p:tgtEl>
                                        <p:attrNameLst>
                                          <p:attrName>style.visibility</p:attrName>
                                        </p:attrNameLst>
                                      </p:cBhvr>
                                      <p:to>
                                        <p:strVal val="visible"/>
                                      </p:to>
                                    </p:set>
                                    <p:anim calcmode="lin" valueType="num">
                                      <p:cBhvr additive="base">
                                        <p:cTn id="67" dur="500" fill="hold"/>
                                        <p:tgtEl>
                                          <p:spTgt spid="9225">
                                            <p:txEl>
                                              <p:pRg st="2" end="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922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2"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9225">
                                            <p:txEl>
                                              <p:pRg st="3" end="3"/>
                                            </p:txEl>
                                          </p:spTgt>
                                        </p:tgtEl>
                                        <p:attrNameLst>
                                          <p:attrName>style.visibility</p:attrName>
                                        </p:attrNameLst>
                                      </p:cBhvr>
                                      <p:to>
                                        <p:strVal val="visible"/>
                                      </p:to>
                                    </p:set>
                                    <p:anim calcmode="lin" valueType="num">
                                      <p:cBhvr additive="base">
                                        <p:cTn id="73" dur="500" fill="hold"/>
                                        <p:tgtEl>
                                          <p:spTgt spid="9225">
                                            <p:txEl>
                                              <p:pRg st="3" end="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922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 grpId="0" build="p" autoUpdateAnimBg="0"/>
      <p:bldP spid="4" grpId="0" animBg="1" autoUpdateAnimBg="0"/>
      <p:bldP spid="9223" grpId="0" build="p" autoUpdateAnimBg="0"/>
      <p:bldP spid="922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7745A1-0359-4474-92A7-A3B5C647DCA1}" type="slidenum">
              <a:rPr lang="en-US">
                <a:solidFill>
                  <a:srgbClr val="898989"/>
                </a:solidFill>
                <a:latin typeface="Calibri" panose="020F0502020204030204" pitchFamily="34" charset="0"/>
              </a:rPr>
              <a:pPr eaLnBrk="1" hangingPunct="1"/>
              <a:t>9</a:t>
            </a:fld>
            <a:endParaRPr lang="en-US">
              <a:solidFill>
                <a:srgbClr val="898989"/>
              </a:solidFill>
              <a:latin typeface="Calibri" panose="020F0502020204030204" pitchFamily="34" charset="0"/>
            </a:endParaRPr>
          </a:p>
        </p:txBody>
      </p:sp>
      <p:sp>
        <p:nvSpPr>
          <p:cNvPr id="7171" name="Text Box 2"/>
          <p:cNvSpPr txBox="1">
            <a:spLocks noChangeArrowheads="1"/>
          </p:cNvSpPr>
          <p:nvPr/>
        </p:nvSpPr>
        <p:spPr bwMode="auto">
          <a:xfrm>
            <a:off x="1812926" y="1936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2" name="Text Box 3"/>
          <p:cNvSpPr txBox="1">
            <a:spLocks noChangeArrowheads="1"/>
          </p:cNvSpPr>
          <p:nvPr/>
        </p:nvSpPr>
        <p:spPr bwMode="auto">
          <a:xfrm>
            <a:off x="1778000" y="533400"/>
            <a:ext cx="8509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600" b="1">
                <a:latin typeface="Calibri" panose="020F0502020204030204" pitchFamily="34" charset="0"/>
              </a:rPr>
              <a:t>HAK PEMILIK:</a:t>
            </a:r>
          </a:p>
          <a:p>
            <a:pPr algn="ctr" eaLnBrk="1" hangingPunct="1"/>
            <a:endParaRPr lang="en-US" sz="3600" b="1">
              <a:latin typeface="Calibri" panose="020F0502020204030204" pitchFamily="34" charset="0"/>
            </a:endParaRPr>
          </a:p>
          <a:p>
            <a:pPr algn="ctr" eaLnBrk="1" hangingPunct="1"/>
            <a:endParaRPr lang="en-US" sz="3600" b="1">
              <a:latin typeface="Calibri" panose="020F0502020204030204" pitchFamily="34" charset="0"/>
            </a:endParaRPr>
          </a:p>
          <a:p>
            <a:pPr algn="ctr" eaLnBrk="1" hangingPunct="1">
              <a:buFontTx/>
              <a:buAutoNum type="arabicPeriod"/>
            </a:pPr>
            <a:endParaRPr lang="en-US" sz="2800" b="1">
              <a:latin typeface="Calibri" panose="020F0502020204030204" pitchFamily="34" charset="0"/>
            </a:endParaRPr>
          </a:p>
          <a:p>
            <a:pPr algn="ctr" eaLnBrk="1" hangingPunct="1">
              <a:buFontTx/>
              <a:buAutoNum type="arabicPeriod"/>
            </a:pPr>
            <a:r>
              <a:rPr lang="en-US" sz="2000" b="1">
                <a:latin typeface="Calibri" panose="020F0502020204030204" pitchFamily="34" charset="0"/>
              </a:rPr>
              <a:t>Menggunakan sendiri</a:t>
            </a:r>
          </a:p>
          <a:p>
            <a:pPr algn="ctr" eaLnBrk="1" hangingPunct="1">
              <a:buFontTx/>
              <a:buAutoNum type="arabicPeriod"/>
            </a:pPr>
            <a:r>
              <a:rPr lang="en-US" sz="2000" b="1">
                <a:latin typeface="Calibri" panose="020F0502020204030204" pitchFamily="34" charset="0"/>
              </a:rPr>
              <a:t>Melisensikan pada pihak lain</a:t>
            </a:r>
            <a:r>
              <a:rPr lang="en-US" sz="2000">
                <a:latin typeface="Calibri" panose="020F0502020204030204" pitchFamily="34" charset="0"/>
              </a:rPr>
              <a:t>:</a:t>
            </a:r>
          </a:p>
          <a:p>
            <a:pPr algn="ctr" eaLnBrk="1" hangingPunct="1">
              <a:buFontTx/>
              <a:buAutoNum type="arabicPeriod"/>
            </a:pPr>
            <a:endParaRPr lang="en-US" sz="2000">
              <a:latin typeface="Calibri" panose="020F0502020204030204" pitchFamily="34" charset="0"/>
            </a:endParaRPr>
          </a:p>
          <a:p>
            <a:pPr algn="ctr" eaLnBrk="1" hangingPunct="1"/>
            <a:r>
              <a:rPr lang="en-US">
                <a:latin typeface="Calibri" panose="020F0502020204030204" pitchFamily="34" charset="0"/>
              </a:rPr>
              <a:t>@ Menyewakan</a:t>
            </a:r>
          </a:p>
          <a:p>
            <a:pPr algn="ctr" eaLnBrk="1" hangingPunct="1"/>
            <a:r>
              <a:rPr lang="en-US">
                <a:latin typeface="Calibri" panose="020F0502020204030204" pitchFamily="34" charset="0"/>
              </a:rPr>
              <a:t>@ Menyerahkan</a:t>
            </a:r>
          </a:p>
          <a:p>
            <a:pPr algn="ctr" eaLnBrk="1" hangingPunct="1"/>
            <a:r>
              <a:rPr lang="en-US">
                <a:latin typeface="Calibri" panose="020F0502020204030204" pitchFamily="34" charset="0"/>
              </a:rPr>
              <a:t>@Menyediakan untuk dijual</a:t>
            </a:r>
          </a:p>
          <a:p>
            <a:pPr algn="ctr" eaLnBrk="1" hangingPunct="1"/>
            <a:r>
              <a:rPr lang="en-US">
                <a:latin typeface="Calibri" panose="020F0502020204030204" pitchFamily="34" charset="0"/>
              </a:rPr>
              <a:t> @ MELARANG ORANG LAIN MENGGUNAKAN atau </a:t>
            </a:r>
          </a:p>
          <a:p>
            <a:pPr algn="ctr" eaLnBrk="1" hangingPunct="1"/>
            <a:r>
              <a:rPr lang="en-US">
                <a:latin typeface="Calibri" panose="020F0502020204030204" pitchFamily="34" charset="0"/>
              </a:rPr>
              <a:t>MENGUNGKAPKAN PADA PIHAK KE 3 UNTUK</a:t>
            </a:r>
          </a:p>
          <a:p>
            <a:pPr algn="ctr" eaLnBrk="1" hangingPunct="1"/>
            <a:r>
              <a:rPr lang="en-US">
                <a:latin typeface="Calibri" panose="020F0502020204030204" pitchFamily="34" charset="0"/>
              </a:rPr>
              <a:t> Kepentingan komersial</a:t>
            </a:r>
          </a:p>
          <a:p>
            <a:pPr algn="ctr" eaLnBrk="1" hangingPunct="1"/>
            <a:r>
              <a:rPr lang="en-US">
                <a:latin typeface="Calibri" panose="020F0502020204030204" pitchFamily="34" charset="0"/>
              </a:rPr>
              <a:t>@ </a:t>
            </a:r>
            <a:r>
              <a:rPr lang="en-US" sz="2000">
                <a:latin typeface="Calibri" panose="020F0502020204030204" pitchFamily="34" charset="0"/>
              </a:rPr>
              <a:t>Memberi hak kepada penerima lisensi  untuk melarang </a:t>
            </a:r>
          </a:p>
          <a:p>
            <a:pPr algn="ctr" eaLnBrk="1" hangingPunct="1"/>
            <a:r>
              <a:rPr lang="en-US" sz="2000">
                <a:latin typeface="Calibri" panose="020F0502020204030204" pitchFamily="34" charset="0"/>
              </a:rPr>
              <a:t>Pihak ke-3 mengungkapkan rahasia dagang.</a:t>
            </a:r>
          </a:p>
        </p:txBody>
      </p:sp>
      <p:sp>
        <p:nvSpPr>
          <p:cNvPr id="7208" name="AutoShape 40"/>
          <p:cNvSpPr>
            <a:spLocks noChangeArrowheads="1"/>
          </p:cNvSpPr>
          <p:nvPr/>
        </p:nvSpPr>
        <p:spPr bwMode="auto">
          <a:xfrm>
            <a:off x="4419600" y="1219200"/>
            <a:ext cx="3200400" cy="1295400"/>
          </a:xfrm>
          <a:prstGeom prst="downArrow">
            <a:avLst>
              <a:gd name="adj1" fmla="val 50000"/>
              <a:gd name="adj2" fmla="val 3911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Tree>
    <p:extLst>
      <p:ext uri="{BB962C8B-B14F-4D97-AF65-F5344CB8AC3E}">
        <p14:creationId xmlns:p14="http://schemas.microsoft.com/office/powerpoint/2010/main" val="283622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08"/>
                                        </p:tgtEl>
                                        <p:attrNameLst>
                                          <p:attrName>style.visibility</p:attrName>
                                        </p:attrNameLst>
                                      </p:cBhvr>
                                      <p:to>
                                        <p:strVal val="visible"/>
                                      </p:to>
                                    </p:set>
                                    <p:anim calcmode="lin" valueType="num">
                                      <p:cBhvr additive="base">
                                        <p:cTn id="13" dur="500" fill="hold"/>
                                        <p:tgtEl>
                                          <p:spTgt spid="7208"/>
                                        </p:tgtEl>
                                        <p:attrNameLst>
                                          <p:attrName>ppt_x</p:attrName>
                                        </p:attrNameLst>
                                      </p:cBhvr>
                                      <p:tavLst>
                                        <p:tav tm="0">
                                          <p:val>
                                            <p:strVal val="0-#ppt_w/2"/>
                                          </p:val>
                                        </p:tav>
                                        <p:tav tm="100000">
                                          <p:val>
                                            <p:strVal val="#ppt_x"/>
                                          </p:val>
                                        </p:tav>
                                      </p:tavLst>
                                    </p:anim>
                                    <p:anim calcmode="lin" valueType="num">
                                      <p:cBhvr additive="base">
                                        <p:cTn id="14" dur="500" fill="hold"/>
                                        <p:tgtEl>
                                          <p:spTgt spid="72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72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1069</Words>
  <Application>Microsoft Office PowerPoint</Application>
  <PresentationFormat>Widescreen</PresentationFormat>
  <Paragraphs>121</Paragraphs>
  <Slides>19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 Unicode MS</vt:lpstr>
      <vt:lpstr>Arial</vt:lpstr>
      <vt:lpstr>Calibri</vt:lpstr>
      <vt:lpstr>Calibri Light</vt:lpstr>
      <vt:lpstr>Rockwell</vt:lpstr>
      <vt:lpstr>Tahoma</vt:lpstr>
      <vt:lpstr>Times New Roman</vt:lpstr>
      <vt:lpstr>Tms Rmn</vt:lpstr>
      <vt:lpstr>Wingdings</vt:lpstr>
      <vt:lpstr>Office Theme</vt:lpstr>
      <vt:lpstr>Rahasia Dagang UU No. 30 Tahun 2000</vt:lpstr>
      <vt:lpstr>PowerPoint Presentation</vt:lpstr>
      <vt:lpstr>Rahasia Dagang (Trade Secret)</vt:lpstr>
      <vt:lpstr>Ruang Lingkup</vt:lpstr>
      <vt:lpstr>PowerPoint Presentation</vt:lpstr>
      <vt:lpstr>Rahasia Dagang</vt:lpstr>
      <vt:lpstr>Perlindungan Rahasia Dagang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Pengamanan  Rahasia Dagang</vt:lpstr>
      <vt:lpstr>PowerPoint Presentation</vt:lpstr>
      <vt:lpstr>PowerPoint Presentation</vt:lpstr>
      <vt:lpstr>PowerPoint Presentation</vt:lpstr>
      <vt:lpstr>KASUS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Rahasia Dagang UU No. 30 Tahun 2000</dc:title>
  <dc:creator>User</dc:creator>
  <cp:lastModifiedBy>User</cp:lastModifiedBy>
  <cp:revision>1</cp:revision>
  <dcterms:created xsi:type="dcterms:W3CDTF">2020-04-28T09:40:17Z</dcterms:created>
  <dcterms:modified xsi:type="dcterms:W3CDTF">2020-04-28T09:41:57Z</dcterms:modified>
</cp:coreProperties>
</file>