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60" r:id="rId7"/>
    <p:sldId id="266" r:id="rId8"/>
    <p:sldId id="258" r:id="rId9"/>
    <p:sldId id="267" r:id="rId10"/>
    <p:sldId id="268" r:id="rId11"/>
    <p:sldId id="269" r:id="rId12"/>
    <p:sldId id="270" r:id="rId13"/>
    <p:sldId id="271" r:id="rId14"/>
    <p:sldId id="272" r:id="rId15"/>
    <p:sldId id="295" r:id="rId16"/>
    <p:sldId id="273" r:id="rId17"/>
    <p:sldId id="293" r:id="rId18"/>
    <p:sldId id="274" r:id="rId19"/>
    <p:sldId id="275" r:id="rId20"/>
    <p:sldId id="299" r:id="rId21"/>
    <p:sldId id="277" r:id="rId22"/>
    <p:sldId id="278" r:id="rId23"/>
    <p:sldId id="296" r:id="rId24"/>
    <p:sldId id="297" r:id="rId25"/>
    <p:sldId id="281" r:id="rId26"/>
    <p:sldId id="282" r:id="rId27"/>
    <p:sldId id="283" r:id="rId28"/>
    <p:sldId id="284" r:id="rId29"/>
    <p:sldId id="298" r:id="rId30"/>
    <p:sldId id="285" r:id="rId31"/>
    <p:sldId id="286" r:id="rId32"/>
    <p:sldId id="287" r:id="rId33"/>
    <p:sldId id="288" r:id="rId34"/>
    <p:sldId id="289" r:id="rId35"/>
    <p:sldId id="290" r:id="rId36"/>
    <p:sldId id="264" r:id="rId37"/>
    <p:sldId id="259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FD6D9-29A0-4CAC-A32A-2B0FD2BF67DC}" type="datetimeFigureOut">
              <a:rPr lang="en-ID" smtClean="0"/>
              <a:t>02/09/2021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67B17-7DD8-43AB-B8B8-E97BFC217BF8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4240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1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14" tIns="91414" rIns="91414" bIns="91414" anchor="ctr" anchorCtr="0">
            <a:noAutofit/>
          </a:bodyPr>
          <a:lstStyle/>
          <a:p>
            <a:endParaRPr/>
          </a:p>
        </p:txBody>
      </p:sp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Fundamental PM Workshop - Jakarta MRT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70363-45ED-4DD0-8C94-E21E9DFE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8232" y="243988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09EDAC-F747-4041-992F-314ED2031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232" y="491956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572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5B57C-CA10-4C31-97E9-4A8C3CDE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9E1664-152E-42CA-A540-224C040CC1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18FC4-606F-4259-A8D9-14F6DC08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3A214-7704-4CF8-A53D-7B4987CF6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D593-9AE8-4CB2-9542-43933079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741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0DCA92-B428-4636-8738-DA66F3AF0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540CC-EED3-48BA-8BAE-F1228932D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C0B1F-B0B8-4E31-A5ED-123A85512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65E11-0993-4A3E-8430-B2B598C27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EBE3-575F-4238-BCD5-B2ECA0BD6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52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81532-AF48-414B-A963-F4A12474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838" y="502777"/>
            <a:ext cx="857127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1B1AA-2233-41C5-B5B7-1E59CD9E9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388" y="1963277"/>
            <a:ext cx="1053772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6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45E24-87D2-46EC-8A98-46C43CF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757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7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5DAB0-CE46-48B1-ABEB-7E7B691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8E3421-634B-4ABF-A9B2-3A90194EB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B18F25-105A-44DE-925A-AF8BCE15D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949CF8-2D2D-42A9-9AAA-D2D66A5E8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003782-3950-4695-9B5C-417ED1358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752B2D-ABCF-4584-BAF3-2983B409B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374D21-95D3-4D1C-BFA8-E70087682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3BB799-668A-45FD-A53D-D4956BC9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89799-07FC-4722-AE81-64FF5AE4D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B5744-58C4-455E-A8C6-D07E1ACC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82A5B0-CC21-44B3-A1B5-ED7335E64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F068A6-E7BA-40D3-92DD-90B22796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26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31100D-2FD0-4A45-85B8-DFA8CE0A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07674A-28C9-4AB0-8703-7077A016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4B1D73-86A3-4C56-861A-E14657322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0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5BE6E-4121-481F-8BEB-5716622D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D776D-FE5E-453C-804D-BBDC60FC1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2C1AA-DDB6-4C8F-8FC7-33E44721BD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7A75F5-867B-40F3-BB3A-5D75580C4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D0EA8-8A48-4042-BF10-A77BAA34A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05754-91F2-45E0-8EB0-5015C68C4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85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D07F-3190-47F8-B256-171A635A8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A1511-2006-49D9-93DD-9C8DFDD2AC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C8C73-F7F9-4C02-B861-F937FD72E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6D88D-C29F-4A64-82F3-EE86395F6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D3F0D-978C-4BED-B35B-3B072B1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18C6A-EE80-4A43-AF12-DB9ECFD74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6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CDB61B-9C03-436E-86C7-709FD947A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19009F-A83D-4C9F-AD2B-0F85DB2E0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B8D3C-A53B-44AB-93A8-D04BB26268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CA543-2F71-4033-AA5F-ADFBFB3BE009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0925-F5D3-4685-B21A-7C04545E2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F875D-54AA-4DB7-94B8-883666CF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11697-A65C-49AB-9993-95C5A942F8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807BED6-2540-406B-A9F2-C363DA26C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574" y="2180416"/>
            <a:ext cx="7072313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tabLst>
                <a:tab pos="1320800" algn="l"/>
                <a:tab pos="2054225" algn="l"/>
              </a:tabLst>
            </a:pPr>
            <a:r>
              <a:rPr lang="en-US" sz="2400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Management</a:t>
            </a:r>
            <a:endParaRPr lang="en-US" sz="32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92E3B5AB-A0A0-4BBB-86AB-9755EFA2531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72930" y="3429000"/>
            <a:ext cx="7467600" cy="2384425"/>
          </a:xfrm>
          <a:noFill/>
        </p:spPr>
        <p:txBody>
          <a:bodyPr anchor="t">
            <a:normAutofit/>
          </a:bodyPr>
          <a:lstStyle/>
          <a:p>
            <a:r>
              <a:rPr lang="en-US" sz="5400" b="0" dirty="0">
                <a:solidFill>
                  <a:schemeClr val="bg1"/>
                </a:solidFill>
              </a:rPr>
              <a:t>Scope Management</a:t>
            </a:r>
            <a:br>
              <a:rPr lang="en-AU" dirty="0">
                <a:solidFill>
                  <a:schemeClr val="bg1"/>
                </a:solidFill>
              </a:rPr>
            </a:br>
            <a:br>
              <a:rPr lang="en-AU" dirty="0">
                <a:solidFill>
                  <a:schemeClr val="bg1"/>
                </a:solidFill>
              </a:rPr>
            </a:br>
            <a:r>
              <a:rPr lang="en-US" sz="2500" dirty="0">
                <a:solidFill>
                  <a:schemeClr val="bg1"/>
                </a:solidFill>
              </a:rPr>
              <a:t>Topic 6</a:t>
            </a:r>
          </a:p>
        </p:txBody>
      </p:sp>
    </p:spTree>
    <p:extLst>
      <p:ext uri="{BB962C8B-B14F-4D97-AF65-F5344CB8AC3E}">
        <p14:creationId xmlns:p14="http://schemas.microsoft.com/office/powerpoint/2010/main" val="933100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ea typeface="+mj-ea"/>
              </a:rPr>
              <a:t>Project charter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id-ID"/>
              <a:t>Many organizations establish after the SOW</a:t>
            </a:r>
          </a:p>
          <a:p>
            <a:r>
              <a:rPr lang="en-US" altLang="id-ID"/>
              <a:t>A </a:t>
            </a:r>
            <a:r>
              <a:rPr lang="en-US" altLang="id-ID" b="1" i="1">
                <a:solidFill>
                  <a:schemeClr val="accent1"/>
                </a:solidFill>
              </a:rPr>
              <a:t>document </a:t>
            </a:r>
            <a:r>
              <a:rPr lang="en-US" altLang="id-ID"/>
              <a:t>issued by the project initiator or sponsor formally sanctioning existence of project and authorizes project manager to begin applying organizational resources to project activities</a:t>
            </a:r>
          </a:p>
          <a:p>
            <a:r>
              <a:rPr lang="en-US" altLang="id-ID"/>
              <a:t>Is created once project sponsors have done their </a:t>
            </a:r>
            <a:r>
              <a:rPr lang="en-US" altLang="en-US"/>
              <a:t>“</a:t>
            </a:r>
            <a:r>
              <a:rPr lang="en-US" altLang="id-ID"/>
              <a:t>homework</a:t>
            </a:r>
            <a:r>
              <a:rPr lang="en-US" altLang="en-US"/>
              <a:t>”</a:t>
            </a:r>
            <a:r>
              <a:rPr lang="en-US" altLang="id-ID"/>
              <a:t> to verify that there is: </a:t>
            </a:r>
          </a:p>
          <a:p>
            <a:pPr lvl="1"/>
            <a:r>
              <a:rPr lang="en-US" altLang="id-ID"/>
              <a:t>a business case for the project</a:t>
            </a:r>
          </a:p>
          <a:p>
            <a:pPr lvl="1"/>
            <a:r>
              <a:rPr lang="en-US" altLang="id-ID"/>
              <a:t>elements of project are understood</a:t>
            </a:r>
          </a:p>
          <a:p>
            <a:pPr lvl="1"/>
            <a:r>
              <a:rPr lang="en-US" altLang="id-ID"/>
              <a:t>company-specific information for the project has been applied</a:t>
            </a:r>
          </a:p>
          <a:p>
            <a:r>
              <a:rPr lang="en-US" altLang="id-ID"/>
              <a:t>Demonstrates formal company approval of the project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10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5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Scope Statement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altLang="id-ID" sz="2400"/>
              <a:t>Establish project </a:t>
            </a:r>
            <a:r>
              <a:rPr lang="en-US" altLang="id-ID" sz="2400" b="1" i="1">
                <a:solidFill>
                  <a:schemeClr val="accent1"/>
                </a:solidFill>
              </a:rPr>
              <a:t>goal criteria </a:t>
            </a:r>
            <a:r>
              <a:rPr lang="en-US" altLang="id-ID" sz="2400"/>
              <a:t>to include:</a:t>
            </a:r>
          </a:p>
          <a:p>
            <a:pPr marL="914400" lvl="1" indent="-457200">
              <a:buFontTx/>
              <a:buAutoNum type="alphaLcParenR"/>
            </a:pPr>
            <a:r>
              <a:rPr lang="en-US" altLang="id-ID"/>
              <a:t>cost</a:t>
            </a:r>
          </a:p>
          <a:p>
            <a:pPr marL="914400" lvl="1" indent="-457200">
              <a:buFontTx/>
              <a:buAutoNum type="alphaLcParenR"/>
            </a:pPr>
            <a:r>
              <a:rPr lang="en-US" altLang="id-ID"/>
              <a:t>schedule</a:t>
            </a:r>
          </a:p>
          <a:p>
            <a:pPr marL="914400" lvl="1" indent="-457200">
              <a:buFontTx/>
              <a:buAutoNum type="alphaLcParenR"/>
            </a:pPr>
            <a:r>
              <a:rPr lang="en-US" altLang="id-ID"/>
              <a:t>performance</a:t>
            </a:r>
          </a:p>
          <a:p>
            <a:pPr marL="914400" lvl="1" indent="-457200">
              <a:buFontTx/>
              <a:buAutoNum type="alphaLcParenR"/>
            </a:pPr>
            <a:r>
              <a:rPr lang="en-US" altLang="id-ID"/>
              <a:t>deliverables</a:t>
            </a:r>
          </a:p>
          <a:p>
            <a:pPr marL="914400" lvl="1" indent="-457200">
              <a:buFontTx/>
              <a:buAutoNum type="alphaLcParenR"/>
            </a:pPr>
            <a:r>
              <a:rPr lang="en-US" altLang="id-ID"/>
              <a:t>review and approval </a:t>
            </a:r>
            <a:r>
              <a:rPr lang="en-US" altLang="en-US"/>
              <a:t>“</a:t>
            </a:r>
            <a:r>
              <a:rPr lang="en-US" altLang="id-ID"/>
              <a:t>gates</a:t>
            </a:r>
            <a:r>
              <a:rPr lang="en-US" altLang="en-US"/>
              <a:t>”</a:t>
            </a:r>
            <a:endParaRPr lang="en-US" altLang="id-ID"/>
          </a:p>
          <a:p>
            <a:pPr marL="533400" indent="-533400">
              <a:buFontTx/>
              <a:buAutoNum type="arabicPeriod" startAt="2"/>
            </a:pPr>
            <a:r>
              <a:rPr lang="en-US" altLang="id-ID" sz="2400"/>
              <a:t>Develop </a:t>
            </a:r>
            <a:r>
              <a:rPr lang="en-US" altLang="id-ID" sz="2400" b="1" i="1">
                <a:solidFill>
                  <a:schemeClr val="accent1"/>
                </a:solidFill>
              </a:rPr>
              <a:t>management plan</a:t>
            </a:r>
            <a:r>
              <a:rPr lang="en-US" altLang="id-ID" sz="2400" i="1">
                <a:solidFill>
                  <a:schemeClr val="accent1"/>
                </a:solidFill>
              </a:rPr>
              <a:t> </a:t>
            </a:r>
            <a:r>
              <a:rPr lang="en-US" altLang="id-ID" sz="2400"/>
              <a:t>for project</a:t>
            </a:r>
          </a:p>
          <a:p>
            <a:pPr marL="533400" indent="-533400">
              <a:buFontTx/>
              <a:buAutoNum type="arabicPeriod" startAt="2"/>
            </a:pPr>
            <a:r>
              <a:rPr lang="en-US" altLang="id-ID" sz="2400"/>
              <a:t>Establish a </a:t>
            </a:r>
            <a:r>
              <a:rPr lang="en-US" altLang="id-ID" sz="2400" b="1" i="1">
                <a:solidFill>
                  <a:schemeClr val="accent1"/>
                </a:solidFill>
              </a:rPr>
              <a:t>Work Breakdown Structure</a:t>
            </a:r>
          </a:p>
          <a:p>
            <a:pPr marL="533400" indent="-533400">
              <a:buFontTx/>
              <a:buAutoNum type="arabicPeriod" startAt="2"/>
            </a:pPr>
            <a:r>
              <a:rPr lang="en-US" altLang="id-ID" sz="2400"/>
              <a:t>Create a </a:t>
            </a:r>
            <a:r>
              <a:rPr lang="en-US" altLang="id-ID" sz="2400" b="1" i="1">
                <a:solidFill>
                  <a:schemeClr val="accent1"/>
                </a:solidFill>
              </a:rPr>
              <a:t>scope baseline</a:t>
            </a:r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0485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11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4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Work Breakdown Structure (WBS): </a:t>
            </a:r>
            <a:r>
              <a:rPr lang="en-US" dirty="0" err="1">
                <a:solidFill>
                  <a:schemeClr val="bg1"/>
                </a:solidFill>
              </a:rPr>
              <a:t>Konsep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Aplikasi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79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Work Breakdown Structure (WBS)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527300"/>
            <a:ext cx="7772400" cy="2509838"/>
          </a:xfrm>
          <a:noFill/>
          <a:ln>
            <a:noFill/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/>
              <a:t>A </a:t>
            </a:r>
            <a:r>
              <a:rPr lang="en-US" b="1" i="1" dirty="0">
                <a:solidFill>
                  <a:schemeClr val="accent1"/>
                </a:solidFill>
              </a:rPr>
              <a:t>deliverable-oriented</a:t>
            </a:r>
            <a:r>
              <a:rPr lang="en-US" dirty="0"/>
              <a:t> grouping of project elements which organizes and defines the total scope of the project.  Each descending level represents an increasingly detailed definition of a project component.  Project component may be products or services.</a:t>
            </a:r>
            <a:endParaRPr lang="en-US" i="1" dirty="0"/>
          </a:p>
          <a:p>
            <a:pPr eaLnBrk="1" hangingPunct="1">
              <a:buFontTx/>
              <a:buNone/>
              <a:defRPr/>
            </a:pPr>
            <a:endParaRPr lang="en-US" sz="2000" dirty="0"/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1509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13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76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2769703" y="739392"/>
            <a:ext cx="8812697" cy="68580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ctr" anchorCtr="0">
            <a:noAutofit/>
          </a:bodyPr>
          <a:lstStyle/>
          <a:p>
            <a:pPr algn="r" eaLnBrk="1" hangingPunct="1">
              <a:buClr>
                <a:schemeClr val="dk1"/>
              </a:buClr>
              <a:buSzPct val="25000"/>
              <a:defRPr/>
            </a:pPr>
            <a:r>
              <a:rPr lang="en-US" dirty="0">
                <a:ea typeface="+mj-ea"/>
                <a:sym typeface="Calibri"/>
              </a:rPr>
              <a:t>Sample of Work Breakdown Structure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490527" y="2149033"/>
            <a:ext cx="3790813" cy="484748"/>
          </a:xfrm>
          <a:prstGeom prst="rect">
            <a:avLst/>
          </a:prstGeom>
          <a:noFill/>
          <a:ln>
            <a:noFill/>
          </a:ln>
        </p:spPr>
        <p:txBody>
          <a:bodyPr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ct val="100000"/>
            </a:pPr>
            <a:r>
              <a:rPr lang="en-US" dirty="0">
                <a:ea typeface="Calibri"/>
                <a:cs typeface="Calibri"/>
                <a:sym typeface="Calibri"/>
              </a:rPr>
              <a:t>The smallest level of WBS is called work package</a:t>
            </a:r>
          </a:p>
          <a:p>
            <a:pPr>
              <a:buClr>
                <a:schemeClr val="dk1"/>
              </a:buClr>
              <a:buSzPct val="100000"/>
            </a:pPr>
            <a:endParaRPr lang="en-US" dirty="0"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ct val="100000"/>
            </a:pPr>
            <a:r>
              <a:rPr lang="en-US" dirty="0">
                <a:ea typeface="Calibri"/>
                <a:cs typeface="Calibri"/>
                <a:sym typeface="Calibri"/>
              </a:rPr>
              <a:t>Activities are set under work packages</a:t>
            </a:r>
          </a:p>
        </p:txBody>
      </p:sp>
      <p:pic>
        <p:nvPicPr>
          <p:cNvPr id="2" name="Picture 1" descr="Screen Shot 2018-12-11 at 7.48.27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7186" r="12958" b="1799"/>
          <a:stretch/>
        </p:blipFill>
        <p:spPr>
          <a:xfrm>
            <a:off x="1805190" y="1894258"/>
            <a:ext cx="4290810" cy="39612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044147" y="5485241"/>
            <a:ext cx="314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cs typeface="Arial" panose="020B0604020202020204" pitchFamily="34" charset="0"/>
              </a:rPr>
              <a:t>Project Management Institute (2017) Practice Standard WBS, 2 Ed, Pennsylvania, p. 156</a:t>
            </a:r>
          </a:p>
        </p:txBody>
      </p:sp>
    </p:spTree>
    <p:extLst>
      <p:ext uri="{BB962C8B-B14F-4D97-AF65-F5344CB8AC3E}">
        <p14:creationId xmlns:p14="http://schemas.microsoft.com/office/powerpoint/2010/main" val="347867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ea typeface="+mj-ea"/>
              </a:rPr>
              <a:t>Work Breakdown Structure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z="2400" dirty="0"/>
              <a:t>WBS serves six main purposes: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Echoes project objectives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Organization chart for the project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Creates logic for tracking costs, schedule, and performance specifications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Communicates project status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Improves project communication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Demonstrates control structure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15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21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Defining a Work Package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id-ID" i="1" dirty="0"/>
              <a:t>Lowest level in WBS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id-ID" i="1" dirty="0"/>
              <a:t>		Deliverable result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id-ID" i="1" dirty="0"/>
              <a:t>			One owner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id-ID" i="1" dirty="0"/>
              <a:t>				Miniature projects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id-ID" i="1" dirty="0"/>
              <a:t>					Milestones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id-ID" i="1" dirty="0"/>
              <a:t>						Fits organization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en-US" altLang="id-ID" i="1" dirty="0"/>
              <a:t>							Trackable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16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28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8413A-1886-46D3-9A5E-3FD77F7B3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Partial WBS</a:t>
            </a:r>
            <a:br>
              <a:rPr lang="en-US" dirty="0"/>
            </a:br>
            <a:r>
              <a:rPr lang="en-US" sz="1600" dirty="0"/>
              <a:t>(figure 5.3)</a:t>
            </a:r>
            <a:endParaRPr lang="en-ID" sz="1600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28C0AFF6-E7BB-447C-98A7-60EB6922A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9" y="2235201"/>
            <a:ext cx="6842125" cy="391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6">
            <a:extLst>
              <a:ext uri="{FF2B5EF4-FFF2-40B4-BE49-F238E27FC236}">
                <a16:creationId xmlns:a16="http://schemas.microsoft.com/office/drawing/2014/main" id="{1B42BB5D-4688-45AF-AE5D-CB03685B2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6239" y="1792288"/>
            <a:ext cx="229552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002060"/>
                </a:solidFill>
                <a:latin typeface="Constantia" pitchFamily="18" charset="0"/>
                <a:ea typeface="MS PGothic" panose="020B0600070205080204" pitchFamily="34" charset="-128"/>
              </a:rPr>
              <a:t>	</a:t>
            </a:r>
            <a:r>
              <a:rPr lang="en-US" sz="2000" dirty="0">
                <a:solidFill>
                  <a:srgbClr val="002060"/>
                </a:solidFill>
                <a:ea typeface="MS PGothic" panose="020B0600070205080204" pitchFamily="34" charset="-128"/>
              </a:rPr>
              <a:t>Deliverables are major project components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C2C87E-64CA-40A9-9975-FFEBB2E4C2EB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 flipH="1">
            <a:off x="6565900" y="2647951"/>
            <a:ext cx="1308100" cy="804863"/>
          </a:xfrm>
          <a:prstGeom prst="straightConnector1">
            <a:avLst/>
          </a:prstGeom>
          <a:noFill/>
          <a:ln w="25400">
            <a:solidFill>
              <a:srgbClr val="08CC78"/>
            </a:solidFill>
            <a:round/>
            <a:headEnd/>
            <a:tailEnd type="stealth" w="med" len="med"/>
          </a:ln>
          <a:effectLst>
            <a:outerShdw dist="15875" dir="5400000" algn="ctr" rotWithShape="0">
              <a:srgbClr val="808080">
                <a:alpha val="67998"/>
              </a:srgbClr>
            </a:outerShdw>
          </a:effectLst>
        </p:spPr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132FECE-1EAA-4FBD-BFBC-076429133F2E}"/>
              </a:ext>
            </a:extLst>
          </p:cNvPr>
          <p:cNvCxnSpPr>
            <a:cxnSpLocks noChangeShapeType="1"/>
            <a:stCxn id="5" idx="2"/>
          </p:cNvCxnSpPr>
          <p:nvPr/>
        </p:nvCxnSpPr>
        <p:spPr bwMode="auto">
          <a:xfrm>
            <a:off x="7874000" y="2647950"/>
            <a:ext cx="0" cy="558800"/>
          </a:xfrm>
          <a:prstGeom prst="straightConnector1">
            <a:avLst/>
          </a:prstGeom>
          <a:noFill/>
          <a:ln w="25400">
            <a:solidFill>
              <a:srgbClr val="08CC78"/>
            </a:solidFill>
            <a:round/>
            <a:headEnd/>
            <a:tailEnd type="triangle" w="med" len="med"/>
          </a:ln>
          <a:effectLst>
            <a:outerShdw dist="15875" dir="5400000" algn="ctr" rotWithShape="0">
              <a:srgbClr val="808080">
                <a:alpha val="67998"/>
              </a:srgbClr>
            </a:outerShdw>
          </a:effectLst>
        </p:spPr>
      </p:cxnSp>
      <p:sp>
        <p:nvSpPr>
          <p:cNvPr id="8" name="Rectangle 3">
            <a:extLst>
              <a:ext uri="{FF2B5EF4-FFF2-40B4-BE49-F238E27FC236}">
                <a16:creationId xmlns:a16="http://schemas.microsoft.com/office/drawing/2014/main" id="{7E9EDA02-F858-4750-93D0-1025361ADA20}"/>
              </a:ext>
            </a:extLst>
          </p:cNvPr>
          <p:cNvSpPr txBox="1">
            <a:spLocks noChangeArrowheads="1"/>
          </p:cNvSpPr>
          <p:nvPr/>
        </p:nvSpPr>
        <p:spPr>
          <a:xfrm>
            <a:off x="7459663" y="4568826"/>
            <a:ext cx="2227262" cy="1477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82563" indent="-182563" algn="l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1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97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3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6963" indent="-182563" algn="l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anose="05000000000000000000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FFFFFF"/>
              </a:buClr>
              <a:buFontTx/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	Work Packages are individual project activities (lowest level in WBS)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5C7A02-5958-4C0F-A538-4351415CE505}"/>
              </a:ext>
            </a:extLst>
          </p:cNvPr>
          <p:cNvCxnSpPr>
            <a:cxnSpLocks noChangeShapeType="1"/>
            <a:stCxn id="8" idx="1"/>
          </p:cNvCxnSpPr>
          <p:nvPr/>
        </p:nvCxnSpPr>
        <p:spPr bwMode="auto">
          <a:xfrm flipH="1" flipV="1">
            <a:off x="7104063" y="4510089"/>
            <a:ext cx="355600" cy="796925"/>
          </a:xfrm>
          <a:prstGeom prst="straightConnector1">
            <a:avLst/>
          </a:prstGeom>
          <a:noFill/>
          <a:ln w="25400">
            <a:solidFill>
              <a:srgbClr val="08CC78"/>
            </a:solidFill>
            <a:round/>
            <a:headEnd/>
            <a:tailEnd type="triangle" w="med" len="med"/>
          </a:ln>
          <a:effectLst>
            <a:outerShdw dist="15875" dir="5400000" algn="ctr" rotWithShape="0">
              <a:srgbClr val="808080">
                <a:alpha val="67998"/>
              </a:srgbClr>
            </a:outerShdw>
          </a:effec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A81B79-6D6D-4A4F-BA9D-F12EDF05280B}"/>
              </a:ext>
            </a:extLst>
          </p:cNvPr>
          <p:cNvCxnSpPr>
            <a:cxnSpLocks noChangeShapeType="1"/>
            <a:stCxn id="8" idx="1"/>
          </p:cNvCxnSpPr>
          <p:nvPr/>
        </p:nvCxnSpPr>
        <p:spPr bwMode="auto">
          <a:xfrm flipH="1">
            <a:off x="7104063" y="5307013"/>
            <a:ext cx="355600" cy="0"/>
          </a:xfrm>
          <a:prstGeom prst="straightConnector1">
            <a:avLst/>
          </a:prstGeom>
          <a:noFill/>
          <a:ln w="25400">
            <a:solidFill>
              <a:srgbClr val="08CC78"/>
            </a:solidFill>
            <a:round/>
            <a:headEnd/>
            <a:tailEnd type="triangle" w="med" len="med"/>
          </a:ln>
          <a:effectLst>
            <a:outerShdw dist="15875" dir="5400000" algn="ctr" rotWithShape="0">
              <a:srgbClr val="808080">
                <a:alpha val="67998"/>
              </a:srgbClr>
            </a:outerShdw>
          </a:effectLst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15EADF-CF29-42B6-99EB-ABCD1C362A3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7104063" y="5343526"/>
            <a:ext cx="355600" cy="739775"/>
          </a:xfrm>
          <a:prstGeom prst="straightConnector1">
            <a:avLst/>
          </a:prstGeom>
          <a:noFill/>
          <a:ln w="25400">
            <a:solidFill>
              <a:srgbClr val="08CC78"/>
            </a:solidFill>
            <a:round/>
            <a:headEnd/>
            <a:tailEnd type="triangle" w="med" len="med"/>
          </a:ln>
          <a:effectLst>
            <a:outerShdw dist="15875" dir="5400000" algn="ctr" rotWithShape="0">
              <a:srgbClr val="808080">
                <a:alpha val="67998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478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2835964" y="457200"/>
            <a:ext cx="8229600" cy="11430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Sample WBS in Project Libre</a:t>
            </a:r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18</a:t>
            </a:fld>
            <a:endParaRPr lang="en-US" altLang="id-ID">
              <a:solidFill>
                <a:srgbClr val="FFFFFF"/>
              </a:solidFill>
            </a:endParaRPr>
          </a:p>
        </p:txBody>
      </p:sp>
      <p:pic>
        <p:nvPicPr>
          <p:cNvPr id="6" name="Content Placeholder 13">
            <a:extLst>
              <a:ext uri="{FF2B5EF4-FFF2-40B4-BE49-F238E27FC236}">
                <a16:creationId xmlns:a16="http://schemas.microsoft.com/office/drawing/2014/main" id="{B32773A7-3544-4935-89E7-860E21930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421" y="1718986"/>
            <a:ext cx="8922143" cy="46212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2E83B2-995E-4E5F-9F50-B16CA868DD2A}"/>
              </a:ext>
            </a:extLst>
          </p:cNvPr>
          <p:cNvSpPr txBox="1"/>
          <p:nvPr/>
        </p:nvSpPr>
        <p:spPr>
          <a:xfrm>
            <a:off x="918895" y="2896912"/>
            <a:ext cx="84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685E4B-CE0E-4811-B4E5-197A84C61D90}"/>
              </a:ext>
            </a:extLst>
          </p:cNvPr>
          <p:cNvSpPr txBox="1"/>
          <p:nvPr/>
        </p:nvSpPr>
        <p:spPr>
          <a:xfrm>
            <a:off x="918895" y="3327679"/>
            <a:ext cx="859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Level 2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79A6432-AA64-4D91-A649-C765F1923B13}"/>
              </a:ext>
            </a:extLst>
          </p:cNvPr>
          <p:cNvSpPr/>
          <p:nvPr/>
        </p:nvSpPr>
        <p:spPr>
          <a:xfrm>
            <a:off x="1846548" y="2967278"/>
            <a:ext cx="84555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32EC78D-4268-44E4-B20A-E229CDE3CD00}"/>
              </a:ext>
            </a:extLst>
          </p:cNvPr>
          <p:cNvSpPr/>
          <p:nvPr/>
        </p:nvSpPr>
        <p:spPr>
          <a:xfrm>
            <a:off x="1846547" y="3398045"/>
            <a:ext cx="845553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9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Organizational Breakdown Structure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2387" y="2037821"/>
            <a:ext cx="10537722" cy="43513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id-ID" dirty="0"/>
              <a:t>Organizational Breakdown Structure (OBS) allows</a:t>
            </a:r>
          </a:p>
          <a:p>
            <a:pPr eaLnBrk="1" hangingPunct="1"/>
            <a:r>
              <a:rPr lang="en-US" altLang="id-ID" dirty="0"/>
              <a:t>Work definition</a:t>
            </a:r>
          </a:p>
          <a:p>
            <a:pPr eaLnBrk="1" hangingPunct="1"/>
            <a:r>
              <a:rPr lang="en-US" altLang="id-ID" dirty="0"/>
              <a:t>Owner assignment of work packages</a:t>
            </a:r>
          </a:p>
          <a:p>
            <a:pPr eaLnBrk="1" hangingPunct="1"/>
            <a:r>
              <a:rPr lang="en-US" altLang="id-ID" dirty="0"/>
              <a:t>Budget assignment to departments</a:t>
            </a:r>
          </a:p>
          <a:p>
            <a:pPr eaLnBrk="1" hangingPunct="1"/>
            <a:endParaRPr lang="en-US" altLang="id-ID" dirty="0"/>
          </a:p>
          <a:p>
            <a:pPr algn="ctr" eaLnBrk="1" hangingPunct="1">
              <a:buFontTx/>
              <a:buNone/>
            </a:pPr>
            <a:r>
              <a:rPr lang="en-US" altLang="id-ID" b="1" i="1" dirty="0">
                <a:solidFill>
                  <a:schemeClr val="accent1"/>
                </a:solidFill>
              </a:rPr>
              <a:t>OBS links cost, activity &amp; responsibility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6629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19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82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8DFE93-CBD2-43ED-88ED-EAD44A702E0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LEARNING OUTCOMES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0016D26-1669-4B03-82DA-EB6CB0B0EC2B}"/>
              </a:ext>
            </a:extLst>
          </p:cNvPr>
          <p:cNvSpPr txBox="1">
            <a:spLocks/>
          </p:cNvSpPr>
          <p:nvPr/>
        </p:nvSpPr>
        <p:spPr>
          <a:xfrm>
            <a:off x="990600" y="18430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/>
              <a:t>After completing this chapter, you should be able to:</a:t>
            </a:r>
          </a:p>
          <a:p>
            <a:pPr lvl="1" algn="just"/>
            <a:r>
              <a:rPr lang="en-US" sz="3200" dirty="0"/>
              <a:t>Understand the importance of scope management for project success.</a:t>
            </a:r>
          </a:p>
          <a:p>
            <a:pPr lvl="1" algn="just"/>
            <a:r>
              <a:rPr lang="en-US" sz="3200" dirty="0"/>
              <a:t>Understand the significance of developing a scope statement.</a:t>
            </a:r>
          </a:p>
          <a:p>
            <a:pPr lvl="1" algn="just"/>
            <a:r>
              <a:rPr lang="en-US" sz="3200" dirty="0"/>
              <a:t>Construct a Work Breakdown Structure for a project.</a:t>
            </a:r>
          </a:p>
          <a:p>
            <a:pPr lvl="1" algn="just"/>
            <a:r>
              <a:rPr lang="en-US" sz="3200" dirty="0"/>
              <a:t>Develop a Responsibility Assignment Matrix for a project.</a:t>
            </a:r>
          </a:p>
          <a:p>
            <a:pPr lvl="1" algn="just"/>
            <a:r>
              <a:rPr lang="en-US" sz="3200" dirty="0"/>
              <a:t>Describe the roles of changes and configuration management in assessing project scope.</a:t>
            </a:r>
          </a:p>
        </p:txBody>
      </p:sp>
    </p:spTree>
    <p:extLst>
      <p:ext uri="{BB962C8B-B14F-4D97-AF65-F5344CB8AC3E}">
        <p14:creationId xmlns:p14="http://schemas.microsoft.com/office/powerpoint/2010/main" val="1077529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8A98-D059-4577-8B6C-4E128416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Intersection of the WBS and OBS</a:t>
            </a:r>
            <a:endParaRPr lang="en-ID" dirty="0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5F1D7CF5-81E6-4186-ADD8-C95AE0D42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070" y="1974575"/>
            <a:ext cx="8305800" cy="452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310567-D060-4708-A684-363DA2AEE345}"/>
              </a:ext>
            </a:extLst>
          </p:cNvPr>
          <p:cNvSpPr txBox="1"/>
          <p:nvPr/>
        </p:nvSpPr>
        <p:spPr>
          <a:xfrm>
            <a:off x="4333461" y="182834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WBS</a:t>
            </a:r>
            <a:endParaRPr lang="en-ID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528FAA-3CE3-47A6-8676-BD43D7380916}"/>
              </a:ext>
            </a:extLst>
          </p:cNvPr>
          <p:cNvSpPr txBox="1"/>
          <p:nvPr/>
        </p:nvSpPr>
        <p:spPr>
          <a:xfrm>
            <a:off x="1056862" y="5141641"/>
            <a:ext cx="1533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OBS: Organization Breakdown Structure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22623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28A98-D059-4577-8B6C-4E128416E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+mj-ea"/>
              </a:rPr>
              <a:t>Cost Account Rollup Using OBS</a:t>
            </a:r>
            <a:br>
              <a:rPr lang="en-US" dirty="0">
                <a:ea typeface="+mj-ea"/>
              </a:rPr>
            </a:br>
            <a:r>
              <a:rPr lang="en-US" sz="1600" dirty="0"/>
              <a:t>(figure 5.9)</a:t>
            </a:r>
            <a:endParaRPr lang="en-ID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A406F64-4380-4151-9E8F-6120B24B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573" y="2001078"/>
            <a:ext cx="82216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92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1374" y="520148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Responsibility Assignment Matrix</a:t>
            </a:r>
            <a:br>
              <a:rPr lang="en-US" dirty="0">
                <a:ea typeface="+mj-ea"/>
              </a:rPr>
            </a:br>
            <a:r>
              <a:rPr lang="en-US" sz="1600" dirty="0"/>
              <a:t>(figure 5.10)</a:t>
            </a:r>
            <a:endParaRPr lang="en-US" dirty="0">
              <a:ea typeface="+mj-ea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29700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22</a:t>
            </a:fld>
            <a:endParaRPr lang="en-US" altLang="id-ID">
              <a:solidFill>
                <a:srgbClr val="FFFFFF"/>
              </a:solidFill>
            </a:endParaRPr>
          </a:p>
        </p:txBody>
      </p:sp>
      <p:pic>
        <p:nvPicPr>
          <p:cNvPr id="2970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13" y="1802297"/>
            <a:ext cx="8229600" cy="4535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71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Defining a Project Work Package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Work package forms lowest level in WBS.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Work package has a deliverable result.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Work package has one owner.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Work package may be considered by its owner as a project in itself.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Work package may include several milestones.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Work package should fit organizational procedures and culture.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The optimal size of a work package may be expressed in terms on labor hours, calendar time, cost, reporting period, and risks.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0725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23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51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958891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Work Authorization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en-US" altLang="id-ID" sz="2400"/>
              <a:t>The formal </a:t>
            </a:r>
            <a:r>
              <a:rPr lang="ja-JP" altLang="en-US" sz="2400" b="1" i="1">
                <a:solidFill>
                  <a:schemeClr val="accent1"/>
                </a:solidFill>
              </a:rPr>
              <a:t>“</a:t>
            </a:r>
            <a:r>
              <a:rPr lang="en-US" altLang="ja-JP" sz="2400" b="1" i="1">
                <a:solidFill>
                  <a:schemeClr val="accent1"/>
                </a:solidFill>
              </a:rPr>
              <a:t>go ahead</a:t>
            </a:r>
            <a:r>
              <a:rPr lang="ja-JP" altLang="en-US" sz="2400" b="1" i="1">
                <a:solidFill>
                  <a:schemeClr val="accent1"/>
                </a:solidFill>
              </a:rPr>
              <a:t>”</a:t>
            </a:r>
            <a:r>
              <a:rPr lang="en-US" altLang="ja-JP" sz="2400" i="1">
                <a:solidFill>
                  <a:schemeClr val="accent1"/>
                </a:solidFill>
              </a:rPr>
              <a:t> </a:t>
            </a:r>
            <a:r>
              <a:rPr lang="en-US" altLang="ja-JP" sz="2400"/>
              <a:t>to begin work.</a:t>
            </a:r>
          </a:p>
          <a:p>
            <a:pPr marL="533400" indent="-533400">
              <a:buNone/>
            </a:pPr>
            <a:r>
              <a:rPr lang="en-US" altLang="id-ID" sz="2400"/>
              <a:t>Contractual documentation possesses some key identifiable features: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en-US" altLang="id-ID" sz="2400"/>
              <a:t>Contractual requirements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en-US" altLang="id-ID" sz="2400"/>
              <a:t>Valid consideration</a:t>
            </a:r>
          </a:p>
          <a:p>
            <a:pPr marL="533400" indent="-533400">
              <a:buFont typeface="Wingdings" panose="05000000000000000000" pitchFamily="2" charset="2"/>
              <a:buChar char="Ø"/>
            </a:pPr>
            <a:r>
              <a:rPr lang="en-US" altLang="id-ID" sz="2400"/>
              <a:t>Contracted terms</a:t>
            </a:r>
          </a:p>
          <a:p>
            <a:pPr marL="533400" indent="-533400">
              <a:buNone/>
            </a:pPr>
            <a:r>
              <a:rPr lang="en-US" altLang="id-ID" sz="2400"/>
              <a:t>Contracts range from:</a:t>
            </a:r>
          </a:p>
          <a:p>
            <a:pPr marL="533400" indent="-533400">
              <a:buNone/>
            </a:pPr>
            <a:endParaRPr lang="en-US" altLang="id-ID" sz="2400"/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cxnSp>
        <p:nvCxnSpPr>
          <p:cNvPr id="31749" name="AutoShape 4"/>
          <p:cNvCxnSpPr>
            <a:cxnSpLocks noChangeShapeType="1"/>
            <a:stCxn id="7" idx="3"/>
          </p:cNvCxnSpPr>
          <p:nvPr/>
        </p:nvCxnSpPr>
        <p:spPr bwMode="auto">
          <a:xfrm>
            <a:off x="4224339" y="5767388"/>
            <a:ext cx="3851275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135188" y="5413376"/>
            <a:ext cx="2089150" cy="708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2060"/>
                </a:solidFill>
                <a:ea typeface="MS PGothic" panose="020B0600070205080204" pitchFamily="34" charset="-128"/>
              </a:rPr>
              <a:t>Lump Sum or</a:t>
            </a:r>
          </a:p>
          <a:p>
            <a:pPr marL="342900" indent="-342900" algn="ctr" eaLnBrk="0" fontAlgn="base" hangingPunct="0"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2060"/>
                </a:solidFill>
                <a:ea typeface="MS PGothic" panose="020B0600070205080204" pitchFamily="34" charset="-128"/>
              </a:rPr>
              <a:t>Turnkey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075613" y="5464176"/>
            <a:ext cx="1835150" cy="51911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rgbClr val="002060"/>
                </a:solidFill>
                <a:ea typeface="MS PGothic" panose="020B0600070205080204" pitchFamily="34" charset="-128"/>
              </a:rPr>
              <a:t>Cost Plus</a:t>
            </a:r>
          </a:p>
        </p:txBody>
      </p:sp>
      <p:sp>
        <p:nvSpPr>
          <p:cNvPr id="31752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24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11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958891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Scope Reporting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en-US" altLang="id-ID" i="1"/>
              <a:t>Determines </a:t>
            </a:r>
            <a:r>
              <a:rPr lang="en-US" altLang="id-ID" b="1" i="1" u="sng">
                <a:solidFill>
                  <a:schemeClr val="accent1"/>
                </a:solidFill>
              </a:rPr>
              <a:t>what</a:t>
            </a:r>
            <a:r>
              <a:rPr lang="en-US" altLang="id-ID" i="1"/>
              <a:t> types of information reported, </a:t>
            </a:r>
            <a:r>
              <a:rPr lang="en-US" altLang="id-ID" b="1" i="1" u="sng">
                <a:solidFill>
                  <a:schemeClr val="accent1"/>
                </a:solidFill>
              </a:rPr>
              <a:t>who</a:t>
            </a:r>
            <a:r>
              <a:rPr lang="en-US" altLang="id-ID" b="1" i="1"/>
              <a:t> </a:t>
            </a:r>
            <a:r>
              <a:rPr lang="en-US" altLang="id-ID" i="1"/>
              <a:t>receives copies, and </a:t>
            </a:r>
            <a:r>
              <a:rPr lang="en-US" altLang="id-ID" b="1" i="1" u="sng">
                <a:solidFill>
                  <a:schemeClr val="accent1"/>
                </a:solidFill>
              </a:rPr>
              <a:t>when</a:t>
            </a:r>
            <a:r>
              <a:rPr lang="en-US" altLang="id-ID" i="1"/>
              <a:t> and </a:t>
            </a:r>
            <a:r>
              <a:rPr lang="en-US" altLang="id-ID" b="1" i="1" u="sng">
                <a:solidFill>
                  <a:schemeClr val="accent1"/>
                </a:solidFill>
              </a:rPr>
              <a:t>how</a:t>
            </a:r>
            <a:r>
              <a:rPr lang="en-US" altLang="id-ID" i="1"/>
              <a:t> information is acquired and disseminated.</a:t>
            </a:r>
          </a:p>
          <a:p>
            <a:pPr marL="533400" indent="-533400">
              <a:buNone/>
            </a:pPr>
            <a:endParaRPr lang="en-US" altLang="id-ID" sz="1400" i="1"/>
          </a:p>
          <a:p>
            <a:pPr marL="533400" indent="-533400">
              <a:buNone/>
            </a:pPr>
            <a:r>
              <a:rPr lang="en-US" altLang="id-ID"/>
              <a:t>Typical project reports contain:</a:t>
            </a:r>
          </a:p>
          <a:p>
            <a:pPr marL="533400" indent="-533400">
              <a:buFontTx/>
              <a:buAutoNum type="arabicPeriod"/>
            </a:pPr>
            <a:r>
              <a:rPr lang="en-US" altLang="id-ID"/>
              <a:t>Cost status</a:t>
            </a:r>
          </a:p>
          <a:p>
            <a:pPr marL="533400" indent="-533400">
              <a:buFontTx/>
              <a:buAutoNum type="arabicPeriod"/>
            </a:pPr>
            <a:r>
              <a:rPr lang="en-US" altLang="id-ID"/>
              <a:t>Schedule status</a:t>
            </a:r>
          </a:p>
          <a:p>
            <a:pPr marL="533400" indent="-533400">
              <a:buFontTx/>
              <a:buAutoNum type="arabicPeriod"/>
            </a:pPr>
            <a:r>
              <a:rPr lang="en-US" altLang="id-ID"/>
              <a:t>Technical performance status</a:t>
            </a:r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262419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Pentingnya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pengelolaan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lingkup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1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1981200" y="543385"/>
            <a:ext cx="958891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Reasons Why Projects Fail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/>
              <a:t>Politics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 dirty="0"/>
              <a:t>Naïve promises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 dirty="0"/>
              <a:t>Naïve optimism of youth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 dirty="0"/>
              <a:t>Startup mentality of fledgling entrepreneurial companies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ja-JP" altLang="en-US" dirty="0"/>
              <a:t>“</a:t>
            </a:r>
            <a:r>
              <a:rPr lang="en-US" altLang="ja-JP" dirty="0"/>
              <a:t>Marine Corps</a:t>
            </a:r>
            <a:r>
              <a:rPr lang="ja-JP" altLang="en-US" dirty="0"/>
              <a:t>”</a:t>
            </a:r>
            <a:r>
              <a:rPr lang="en-US" altLang="ja-JP" dirty="0"/>
              <a:t> mentality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 dirty="0"/>
              <a:t>Intense competition caused by globalization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 dirty="0"/>
              <a:t>Intense competition caused by appearance of new technologies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 dirty="0"/>
              <a:t>Intense pressure caused by unexpected government regulations</a:t>
            </a:r>
          </a:p>
          <a:p>
            <a:pPr>
              <a:lnSpc>
                <a:spcPct val="80000"/>
              </a:lnSpc>
              <a:spcAft>
                <a:spcPct val="0"/>
              </a:spcAft>
              <a:buClr>
                <a:srgbClr val="08CC78"/>
              </a:buClr>
            </a:pPr>
            <a:r>
              <a:rPr lang="en-US" altLang="id-ID" dirty="0"/>
              <a:t>Unexpected and/or unplanned crises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379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27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191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533400"/>
            <a:ext cx="958891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Types of Control Systems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id-ID" sz="2400" dirty="0"/>
              <a:t>Configuration control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id-ID" sz="2400" dirty="0"/>
              <a:t>Design control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id-ID" sz="2400" dirty="0"/>
              <a:t>Trend monitoring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id-ID" sz="2400" dirty="0"/>
              <a:t>Document control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id-ID" sz="2400" dirty="0"/>
              <a:t>Acquisition control</a:t>
            </a:r>
          </a:p>
          <a:p>
            <a:pPr eaLnBrk="1" hangingPunct="1"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id-ID" sz="2400" dirty="0"/>
              <a:t>Specification control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4821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28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4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ea typeface="+mj-ea"/>
              </a:rPr>
              <a:t>Configuration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2338" y="2581276"/>
            <a:ext cx="7772400" cy="1027113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sz="2400" i="1" dirty="0">
                <a:solidFill>
                  <a:srgbClr val="002060"/>
                </a:solidFill>
                <a:ea typeface="ＭＳ Ｐゴシック" charset="0"/>
              </a:rPr>
              <a:t>A system of procedures that monitors emerging project scope against the baseline.  It requires documentation and management approval on any change to the baseline.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29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5846" name="TextBox 5"/>
          <p:cNvSpPr txBox="1">
            <a:spLocks noChangeArrowheads="1"/>
          </p:cNvSpPr>
          <p:nvPr/>
        </p:nvSpPr>
        <p:spPr bwMode="auto">
          <a:xfrm>
            <a:off x="2268538" y="1955801"/>
            <a:ext cx="56509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sz="2400" b="1">
                <a:solidFill>
                  <a:srgbClr val="002060"/>
                </a:solidFill>
              </a:rPr>
              <a:t>Configuration Management is defined as:</a:t>
            </a:r>
          </a:p>
        </p:txBody>
      </p:sp>
      <p:sp>
        <p:nvSpPr>
          <p:cNvPr id="35847" name="TextBox 6"/>
          <p:cNvSpPr txBox="1">
            <a:spLocks noChangeArrowheads="1"/>
          </p:cNvSpPr>
          <p:nvPr/>
        </p:nvSpPr>
        <p:spPr bwMode="auto">
          <a:xfrm>
            <a:off x="2311401" y="4097338"/>
            <a:ext cx="30893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  <a:ea typeface="MS PGothic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id-ID" sz="2400" b="1" dirty="0">
                <a:solidFill>
                  <a:srgbClr val="002060"/>
                </a:solidFill>
              </a:rPr>
              <a:t>Baseline is defined as: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201863" y="4654551"/>
            <a:ext cx="7772400" cy="7223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eaLnBrk="0" fontAlgn="base" hangingPunc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FFFFFF"/>
              </a:buClr>
              <a:defRPr/>
            </a:pPr>
            <a:r>
              <a:rPr lang="en-US" sz="2400" i="1">
                <a:solidFill>
                  <a:srgbClr val="002060"/>
                </a:solidFill>
                <a:ea typeface="MS PGothic" panose="020B0600070205080204" pitchFamily="34" charset="-128"/>
              </a:rPr>
              <a:t>The project</a:t>
            </a:r>
            <a:r>
              <a:rPr lang="ja-JP" altLang="en-US" sz="2400" i="1">
                <a:solidFill>
                  <a:srgbClr val="002060"/>
                </a:solidFill>
                <a:ea typeface="MS PGothic" panose="020B0600070205080204" pitchFamily="34" charset="-128"/>
              </a:rPr>
              <a:t>’</a:t>
            </a:r>
            <a:r>
              <a:rPr lang="en-US" altLang="ja-JP" sz="2400" i="1">
                <a:solidFill>
                  <a:srgbClr val="002060"/>
                </a:solidFill>
                <a:ea typeface="MS PGothic" panose="020B0600070205080204" pitchFamily="34" charset="-128"/>
              </a:rPr>
              <a:t>s scope fixed at a specific point in time – for example, the project</a:t>
            </a:r>
            <a:r>
              <a:rPr lang="ja-JP" altLang="en-US" sz="2400" i="1">
                <a:solidFill>
                  <a:srgbClr val="002060"/>
                </a:solidFill>
                <a:ea typeface="MS PGothic" panose="020B0600070205080204" pitchFamily="34" charset="-128"/>
              </a:rPr>
              <a:t>’</a:t>
            </a:r>
            <a:r>
              <a:rPr lang="en-US" altLang="ja-JP" sz="2400" i="1">
                <a:solidFill>
                  <a:srgbClr val="002060"/>
                </a:solidFill>
                <a:ea typeface="MS PGothic" panose="020B0600070205080204" pitchFamily="34" charset="-128"/>
              </a:rPr>
              <a:t>s scheduled start date.</a:t>
            </a:r>
            <a:endParaRPr lang="en-US" sz="2400" i="1">
              <a:solidFill>
                <a:srgbClr val="002060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8618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A9E28-C140-41A3-97A9-D5D05F4F7D12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/>
              <a:t>OUTLINE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D61CEA6A-9989-49CF-A921-863E390D402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/>
              <a:t>Gambaran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algn="just"/>
            <a:r>
              <a:rPr lang="en-US" dirty="0"/>
              <a:t>Work Breakdown Structure (WBS): </a:t>
            </a:r>
            <a:r>
              <a:rPr lang="en-US" dirty="0" err="1"/>
              <a:t>Konsep</a:t>
            </a:r>
            <a:r>
              <a:rPr lang="en-US" dirty="0"/>
              <a:t> dan </a:t>
            </a:r>
            <a:r>
              <a:rPr lang="en-US" dirty="0" err="1"/>
              <a:t>Aplikasi</a:t>
            </a:r>
            <a:endParaRPr lang="en-US" dirty="0"/>
          </a:p>
          <a:p>
            <a:pPr algn="just"/>
            <a:r>
              <a:rPr lang="en-US" dirty="0" err="1"/>
              <a:t>Pentingnya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lingkup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proyek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140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ea typeface="+mj-ea"/>
              </a:rPr>
              <a:t>Project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Occur for one of several reasons:</a:t>
            </a:r>
          </a:p>
          <a:p>
            <a:pPr>
              <a:defRPr/>
            </a:pPr>
            <a:r>
              <a:rPr lang="en-US" dirty="0"/>
              <a:t>Initial planning errors, either technological or human</a:t>
            </a:r>
          </a:p>
          <a:p>
            <a:pPr>
              <a:defRPr/>
            </a:pPr>
            <a:r>
              <a:rPr lang="en-US" dirty="0"/>
              <a:t>Additional knowledge of project or environmental conditions</a:t>
            </a:r>
          </a:p>
          <a:p>
            <a:pPr>
              <a:defRPr/>
            </a:pPr>
            <a:r>
              <a:rPr lang="en-US" dirty="0"/>
              <a:t>Uncontrollable mandates</a:t>
            </a:r>
          </a:p>
          <a:p>
            <a:pPr>
              <a:defRPr/>
            </a:pPr>
            <a:r>
              <a:rPr lang="en-US" dirty="0"/>
              <a:t>Client requests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30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528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958891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Project Closeout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i="1"/>
              <a:t>The job is not over until the paperwork is done…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d-ID" sz="1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/>
              <a:t>Closeout documentation is </a:t>
            </a:r>
            <a:r>
              <a:rPr lang="en-US" altLang="id-ID" sz="2400" b="1" i="1">
                <a:solidFill>
                  <a:schemeClr val="accent1"/>
                </a:solidFill>
              </a:rPr>
              <a:t>used to</a:t>
            </a:r>
            <a:r>
              <a:rPr lang="en-US" altLang="id-ID" sz="240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/>
              <a:t>Resolve disputes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/>
              <a:t>Train project managers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/>
              <a:t>Facilitate auditing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d-ID" sz="1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/>
              <a:t>Closeout documentation </a:t>
            </a:r>
            <a:r>
              <a:rPr lang="en-US" altLang="id-ID" sz="2400" b="1" i="1">
                <a:solidFill>
                  <a:schemeClr val="accent1"/>
                </a:solidFill>
              </a:rPr>
              <a:t>includes</a:t>
            </a:r>
            <a:r>
              <a:rPr lang="en-US" altLang="id-ID" sz="240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/>
              <a:t>Historical records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/>
              <a:t>Post project analysis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id-ID" sz="2400"/>
              <a:t>Financial closeout</a:t>
            </a:r>
          </a:p>
          <a:p>
            <a:pPr eaLnBrk="1" hangingPunct="1">
              <a:buFontTx/>
              <a:buNone/>
            </a:pPr>
            <a:endParaRPr lang="en-US" altLang="id-ID" sz="2000"/>
          </a:p>
          <a:p>
            <a:pPr eaLnBrk="1" hangingPunct="1">
              <a:buFontTx/>
              <a:buNone/>
            </a:pPr>
            <a:endParaRPr lang="en-US" altLang="id-ID" sz="2000"/>
          </a:p>
        </p:txBody>
      </p:sp>
      <p:sp>
        <p:nvSpPr>
          <p:cNvPr id="3789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64525" y="6423025"/>
            <a:ext cx="709613" cy="365125"/>
          </a:xfrm>
          <a:prstGeom prst="rect">
            <a:avLst/>
          </a:prstGeom>
        </p:spPr>
        <p:txBody>
          <a:bodyPr vert="horz" wrap="square" lIns="4572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FFFF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07163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9588910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/>
              <a:t>Understand the importance of scope management for project success.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/>
              <a:t>Understand the significance of developing a scope statement.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/>
              <a:t>Construct a Work Breakdown Structure for a project.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/>
              <a:t>Develop a Responsibility Assignment Matrix for a project.</a:t>
            </a:r>
          </a:p>
          <a:p>
            <a:pPr marL="514350" indent="-514350">
              <a:buClr>
                <a:schemeClr val="accent3"/>
              </a:buClr>
              <a:buFont typeface="+mj-lt"/>
              <a:buAutoNum type="arabicPeriod"/>
              <a:defRPr/>
            </a:pPr>
            <a:r>
              <a:rPr lang="en-US" dirty="0"/>
              <a:t>Describe the roles of changes and configuration management in assessing project scope.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ea typeface="+mn-ea"/>
            </a:endParaRPr>
          </a:p>
        </p:txBody>
      </p:sp>
      <p:sp>
        <p:nvSpPr>
          <p:cNvPr id="38916" name="Footer Placeholder 1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38917" name="Slide Number Placeholder 4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32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06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4231F690-2D2B-4F04-B485-5578F9B2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70" y="365125"/>
            <a:ext cx="5998029" cy="1325563"/>
          </a:xfrm>
        </p:spPr>
        <p:txBody>
          <a:bodyPr/>
          <a:lstStyle/>
          <a:p>
            <a:pPr algn="r"/>
            <a:r>
              <a:rPr lang="en-US" dirty="0"/>
              <a:t>REFERENCES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F8E26C-8C86-42FF-9119-A255A1060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Pinto. J.K. (2016). Project Management: Achieving Competitive Advantage. Pearson Education Limited. London. ISBN:978-1-292-09479-3, Chapter 5</a:t>
            </a:r>
            <a:br>
              <a:rPr lang="en-US" dirty="0"/>
            </a:br>
            <a:br>
              <a:rPr lang="en-US" dirty="0"/>
            </a:b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360798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98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dirty="0">
                <a:ea typeface="+mj-ea"/>
              </a:rPr>
              <a:t>PMBOK Core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>
              <a:buNone/>
              <a:defRPr/>
            </a:pPr>
            <a:r>
              <a:rPr lang="en-US" sz="2400" dirty="0"/>
              <a:t>Project Management Body of Knowledge (PMBoK) covered in this chapter includes: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Develop Project Charter (PMBoK 4.1)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Plan Scope Management (PMBoK 5.1)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Collect Requirements (PMBoK 5.2)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Define Scope (PMBoK 5.3)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Create WBS (PMBoK 5.4)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Validate Scope (PMBoK 5.5)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Control Scope (PMBoK 5.6)</a:t>
            </a:r>
          </a:p>
          <a:p>
            <a:pPr marL="182880" indent="-182880">
              <a:defRPr/>
            </a:pPr>
            <a:endParaRPr lang="en-US" sz="2400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4</a:t>
            </a:fld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9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BF0093-DF6A-409A-9A1C-879C88D43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7E966C-1C3F-427D-837B-2E43207A147B}"/>
              </a:ext>
            </a:extLst>
          </p:cNvPr>
          <p:cNvSpPr txBox="1">
            <a:spLocks/>
          </p:cNvSpPr>
          <p:nvPr/>
        </p:nvSpPr>
        <p:spPr>
          <a:xfrm>
            <a:off x="831850" y="1681746"/>
            <a:ext cx="10515600" cy="2852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Gambaran </a:t>
            </a:r>
            <a:r>
              <a:rPr lang="en-US" dirty="0" err="1">
                <a:solidFill>
                  <a:schemeClr val="bg1"/>
                </a:solidFill>
              </a:rPr>
              <a:t>umum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lingkup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proyek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584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9455426" cy="11430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Project Scope</a:t>
            </a: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28825"/>
            <a:ext cx="9455426" cy="857250"/>
          </a:xfrm>
          <a:noFill/>
          <a:ln>
            <a:noFill/>
          </a:ln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en-US" b="1" i="1"/>
              <a:t>Project scope</a:t>
            </a:r>
            <a:r>
              <a:rPr lang="en-US" i="1"/>
              <a:t> is </a:t>
            </a:r>
            <a:r>
              <a:rPr lang="en-US" b="1" i="1" u="sng"/>
              <a:t>everything about a project</a:t>
            </a:r>
            <a:r>
              <a:rPr lang="en-US" i="1"/>
              <a:t> – work content as well as expected outcomes.</a:t>
            </a:r>
          </a:p>
          <a:p>
            <a:pPr eaLnBrk="1" hangingPunct="1">
              <a:buFontTx/>
              <a:buNone/>
              <a:defRPr/>
            </a:pPr>
            <a:r>
              <a:rPr lang="en-US" sz="2400" dirty="0"/>
              <a:t>	</a:t>
            </a:r>
            <a:endParaRPr lang="en-US" sz="2400" i="1" dirty="0"/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1981200" y="3314700"/>
            <a:ext cx="9480826" cy="226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ea typeface="MS PGothic" panose="020B0600070205080204" pitchFamily="34" charset="-128"/>
              </a:rPr>
              <a:t>Scope management</a:t>
            </a:r>
            <a:r>
              <a:rPr lang="en-US" sz="2800" i="1" dirty="0">
                <a:ea typeface="MS PGothic" panose="020B0600070205080204" pitchFamily="34" charset="-128"/>
              </a:rPr>
              <a:t> is the function of </a:t>
            </a:r>
            <a:r>
              <a:rPr lang="en-US" sz="2800" b="1" i="1" u="sng" dirty="0">
                <a:ea typeface="MS PGothic" panose="020B0600070205080204" pitchFamily="34" charset="-128"/>
              </a:rPr>
              <a:t>controlling a project</a:t>
            </a:r>
            <a:r>
              <a:rPr lang="en-US" sz="2800" i="1" dirty="0">
                <a:ea typeface="MS PGothic" panose="020B0600070205080204" pitchFamily="34" charset="-128"/>
              </a:rPr>
              <a:t> in terms of its goals and objectives and consists of:</a:t>
            </a:r>
          </a:p>
          <a:p>
            <a:pPr marL="342900" indent="-342900" eaLnBrk="0" fontAlgn="base" hangingPunct="0">
              <a:lnSpc>
                <a:spcPct val="5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400" i="1" dirty="0">
              <a:ea typeface="MS PGothic" panose="020B0600070205080204" pitchFamily="34" charset="-128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MS PGothic" panose="020B0600070205080204" pitchFamily="34" charset="-128"/>
              </a:rPr>
              <a:t>1) Conceptual development		4) Scope reporting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MS PGothic" panose="020B0600070205080204" pitchFamily="34" charset="-128"/>
              </a:rPr>
              <a:t>2) Scope statement			5) Control systems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ea typeface="MS PGothic" panose="020B0600070205080204" pitchFamily="34" charset="-128"/>
              </a:rPr>
              <a:t>3) Work authorization			6) Project closeout</a:t>
            </a: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5366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6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946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Conceptual Development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i="1" dirty="0"/>
              <a:t>The </a:t>
            </a:r>
            <a:r>
              <a:rPr lang="en-US" altLang="id-ID" sz="2400" b="1" i="1" dirty="0">
                <a:solidFill>
                  <a:schemeClr val="accent1"/>
                </a:solidFill>
              </a:rPr>
              <a:t>process</a:t>
            </a:r>
            <a:r>
              <a:rPr lang="en-US" altLang="id-ID" sz="2400" b="1" i="1" dirty="0">
                <a:solidFill>
                  <a:srgbClr val="FF0000"/>
                </a:solidFill>
              </a:rPr>
              <a:t> </a:t>
            </a:r>
            <a:r>
              <a:rPr lang="en-US" altLang="id-ID" sz="2400" i="1" dirty="0"/>
              <a:t>that addresses </a:t>
            </a:r>
            <a:r>
              <a:rPr lang="en-US" altLang="id-ID" sz="2400" b="1" i="1" dirty="0">
                <a:solidFill>
                  <a:schemeClr val="accent1"/>
                </a:solidFill>
              </a:rPr>
              <a:t>project objectives</a:t>
            </a:r>
            <a:r>
              <a:rPr lang="en-US" altLang="id-ID" sz="2400" i="1" dirty="0">
                <a:solidFill>
                  <a:schemeClr val="accent1"/>
                </a:solidFill>
              </a:rPr>
              <a:t> </a:t>
            </a:r>
            <a:r>
              <a:rPr lang="en-US" altLang="id-ID" sz="2400" i="1" dirty="0"/>
              <a:t>by finding the best ways to meet them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id-ID" sz="2000" i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d-ID" sz="2400" i="1" dirty="0"/>
              <a:t>Key steps in information development</a:t>
            </a:r>
            <a:r>
              <a:rPr lang="en-US" altLang="id-ID" sz="2400" dirty="0"/>
              <a:t>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40000"/>
            </a:pPr>
            <a:r>
              <a:rPr lang="en-US" altLang="id-ID" sz="2400" dirty="0"/>
              <a:t>Problem or need statement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40000"/>
            </a:pPr>
            <a:r>
              <a:rPr lang="en-US" altLang="id-ID" sz="2400" dirty="0"/>
              <a:t>Requirements gathering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40000"/>
            </a:pPr>
            <a:r>
              <a:rPr lang="en-US" altLang="id-ID" sz="2400" dirty="0"/>
              <a:t>Information gathering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40000"/>
            </a:pPr>
            <a:r>
              <a:rPr lang="en-US" altLang="id-ID" sz="2400" dirty="0"/>
              <a:t>Constraints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40000"/>
            </a:pPr>
            <a:r>
              <a:rPr lang="en-US" altLang="id-ID" sz="2400" dirty="0"/>
              <a:t>Alternative analysis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40000"/>
            </a:pPr>
            <a:r>
              <a:rPr lang="en-US" altLang="id-ID" sz="2400" dirty="0"/>
              <a:t>Project objectives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Pct val="140000"/>
            </a:pPr>
            <a:r>
              <a:rPr lang="en-US" altLang="id-ID" sz="2400" dirty="0"/>
              <a:t>Business case</a:t>
            </a:r>
          </a:p>
          <a:p>
            <a:pPr eaLnBrk="1" hangingPunct="1"/>
            <a:endParaRPr lang="en-US" altLang="id-ID" sz="2400" dirty="0"/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6389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7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6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Statement of Work (SOW)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None/>
            </a:pPr>
            <a:r>
              <a:rPr lang="en-US" altLang="id-ID" sz="2400" i="1" dirty="0"/>
              <a:t>A SOW is a </a:t>
            </a:r>
            <a:r>
              <a:rPr lang="en-US" altLang="id-ID" sz="2400" b="1" i="1" dirty="0">
                <a:solidFill>
                  <a:schemeClr val="accent1"/>
                </a:solidFill>
              </a:rPr>
              <a:t>detailed narrative description</a:t>
            </a:r>
            <a:r>
              <a:rPr lang="en-US" altLang="id-ID" sz="2400" i="1" dirty="0">
                <a:solidFill>
                  <a:schemeClr val="accent1"/>
                </a:solidFill>
              </a:rPr>
              <a:t> </a:t>
            </a:r>
            <a:r>
              <a:rPr lang="en-US" altLang="id-ID" sz="2400" i="1" dirty="0"/>
              <a:t>of the work required for a project.</a:t>
            </a:r>
          </a:p>
          <a:p>
            <a:pPr marL="533400" indent="-533400"/>
            <a:endParaRPr lang="en-US" altLang="id-ID" sz="2400" i="1" dirty="0"/>
          </a:p>
          <a:p>
            <a:pPr marL="533400" indent="-533400">
              <a:buNone/>
            </a:pPr>
            <a:r>
              <a:rPr lang="en-US" altLang="id-ID" sz="2400" u="sng" dirty="0"/>
              <a:t>Effective SOWs contain:</a:t>
            </a:r>
            <a:endParaRPr lang="en-US" altLang="id-ID" sz="2400" dirty="0"/>
          </a:p>
          <a:p>
            <a:pPr marL="533400" indent="-533400">
              <a:buFontTx/>
              <a:buAutoNum type="arabicPeriod"/>
            </a:pPr>
            <a:r>
              <a:rPr lang="en-US" altLang="id-ID" sz="2400" dirty="0"/>
              <a:t>Introduction and background</a:t>
            </a:r>
          </a:p>
          <a:p>
            <a:pPr marL="533400" indent="-533400">
              <a:buFontTx/>
              <a:buAutoNum type="arabicPeriod"/>
            </a:pPr>
            <a:r>
              <a:rPr lang="en-US" altLang="id-ID" sz="2400" dirty="0"/>
              <a:t>Technical description of the project</a:t>
            </a:r>
          </a:p>
          <a:p>
            <a:pPr marL="533400" indent="-533400">
              <a:buFontTx/>
              <a:buAutoNum type="arabicPeriod"/>
            </a:pPr>
            <a:r>
              <a:rPr lang="en-US" altLang="id-ID" sz="2400" dirty="0"/>
              <a:t>Timeline and milestones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7413" name="Slide Number Placeholder 2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8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13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en-US" dirty="0">
                <a:ea typeface="+mj-ea"/>
              </a:rPr>
              <a:t>Statement of Work Components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id-ID"/>
              <a:t>Background</a:t>
            </a:r>
          </a:p>
          <a:p>
            <a:pPr eaLnBrk="1" hangingPunct="1"/>
            <a:r>
              <a:rPr lang="en-US" altLang="id-ID"/>
              <a:t>Objectives</a:t>
            </a:r>
          </a:p>
          <a:p>
            <a:pPr eaLnBrk="1" hangingPunct="1"/>
            <a:r>
              <a:rPr lang="en-US" altLang="id-ID"/>
              <a:t>Scope</a:t>
            </a:r>
          </a:p>
          <a:p>
            <a:pPr eaLnBrk="1" hangingPunct="1"/>
            <a:r>
              <a:rPr lang="en-US" altLang="id-ID"/>
              <a:t>Task or Requirements</a:t>
            </a:r>
          </a:p>
          <a:p>
            <a:pPr eaLnBrk="1" hangingPunct="1"/>
            <a:r>
              <a:rPr lang="en-US" altLang="id-ID"/>
              <a:t>Selection Criteria</a:t>
            </a:r>
          </a:p>
          <a:p>
            <a:pPr eaLnBrk="1" hangingPunct="1"/>
            <a:r>
              <a:rPr lang="en-US" altLang="id-ID"/>
              <a:t>Deliverables or Delivery Schedule</a:t>
            </a:r>
          </a:p>
          <a:p>
            <a:pPr eaLnBrk="1" hangingPunct="1"/>
            <a:r>
              <a:rPr lang="en-US" altLang="id-ID"/>
              <a:t>Security</a:t>
            </a:r>
          </a:p>
          <a:p>
            <a:pPr eaLnBrk="1" hangingPunct="1"/>
            <a:r>
              <a:rPr lang="en-US" altLang="id-ID"/>
              <a:t>Place of Performance</a:t>
            </a:r>
          </a:p>
          <a:p>
            <a:pPr eaLnBrk="1" hangingPunct="1"/>
            <a:r>
              <a:rPr lang="en-US" altLang="id-ID"/>
              <a:t>Period of Performance</a:t>
            </a:r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738" y="6423025"/>
            <a:ext cx="40608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Copyright ©2016 Pearson Education, Ltd.</a:t>
            </a:r>
            <a:endParaRPr lang="en-US" altLang="id-ID">
              <a:solidFill>
                <a:srgbClr val="FFFFFF"/>
              </a:solidFill>
            </a:endParaRPr>
          </a:p>
        </p:txBody>
      </p:sp>
      <p:sp>
        <p:nvSpPr>
          <p:cNvPr id="18437" name="Slide Number Placeholder 1"/>
          <p:cNvSpPr>
            <a:spLocks noGrp="1"/>
          </p:cNvSpPr>
          <p:nvPr>
            <p:ph type="sldNum" sz="quarter" idx="10"/>
          </p:nvPr>
        </p:nvSpPr>
        <p:spPr bwMode="auto">
          <a:xfrm>
            <a:off x="8264525" y="6423025"/>
            <a:ext cx="7096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id-ID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327E6C-32D8-48C7-8A14-08EE6C7E4732}" type="slidenum">
              <a:rPr lang="en-US" altLang="id-ID" smtClean="0">
                <a:solidFill>
                  <a:srgbClr val="FFFFFF"/>
                </a:solidFill>
              </a:rPr>
              <a:pPr/>
              <a:t>9</a:t>
            </a:fld>
            <a:endParaRPr lang="en-US" altLang="id-ID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49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4704617254514180C23DCC400B5999" ma:contentTypeVersion="0" ma:contentTypeDescription="Create a new document." ma:contentTypeScope="" ma:versionID="b8eff5c07d2809201dd15e8e97370bf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13257cd9829394d17656a545d5fa4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1BAB01-280F-457F-8141-CFA7F818408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22FBA21-82BD-4E0E-A391-DBCE02863E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1CDEE-9414-4F3C-AAB8-16A4A7904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1340</Words>
  <Application>Microsoft Office PowerPoint</Application>
  <PresentationFormat>Widescreen</PresentationFormat>
  <Paragraphs>247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Calibri Light</vt:lpstr>
      <vt:lpstr>Constantia</vt:lpstr>
      <vt:lpstr>Corbel</vt:lpstr>
      <vt:lpstr>Open Sans</vt:lpstr>
      <vt:lpstr>Wingdings</vt:lpstr>
      <vt:lpstr>Wingdings 2</vt:lpstr>
      <vt:lpstr>Office Theme</vt:lpstr>
      <vt:lpstr>Scope Management  Topic 6</vt:lpstr>
      <vt:lpstr>PowerPoint Presentation</vt:lpstr>
      <vt:lpstr>PowerPoint Presentation</vt:lpstr>
      <vt:lpstr>PMBOK Core Concepts</vt:lpstr>
      <vt:lpstr>PowerPoint Presentation</vt:lpstr>
      <vt:lpstr>Project Scope</vt:lpstr>
      <vt:lpstr>Conceptual Development</vt:lpstr>
      <vt:lpstr>Statement of Work (SOW)</vt:lpstr>
      <vt:lpstr>Statement of Work Components</vt:lpstr>
      <vt:lpstr>Project charter</vt:lpstr>
      <vt:lpstr>Scope Statement</vt:lpstr>
      <vt:lpstr>PowerPoint Presentation</vt:lpstr>
      <vt:lpstr>Work Breakdown Structure (WBS)</vt:lpstr>
      <vt:lpstr>Sample of Work Breakdown Structure</vt:lpstr>
      <vt:lpstr>Work Breakdown Structure purpose</vt:lpstr>
      <vt:lpstr>Defining a Work Package</vt:lpstr>
      <vt:lpstr>Partial WBS (figure 5.3)</vt:lpstr>
      <vt:lpstr>Sample WBS in Project Libre</vt:lpstr>
      <vt:lpstr>Organizational Breakdown Structure</vt:lpstr>
      <vt:lpstr>Intersection of the WBS and OBS</vt:lpstr>
      <vt:lpstr>Cost Account Rollup Using OBS (figure 5.9)</vt:lpstr>
      <vt:lpstr>Responsibility Assignment Matrix (figure 5.10)</vt:lpstr>
      <vt:lpstr>Defining a Project Work Package</vt:lpstr>
      <vt:lpstr>Work Authorization</vt:lpstr>
      <vt:lpstr>Scope Reporting</vt:lpstr>
      <vt:lpstr>PowerPoint Presentation</vt:lpstr>
      <vt:lpstr>Reasons Why Projects Fail</vt:lpstr>
      <vt:lpstr>Types of Control Systems</vt:lpstr>
      <vt:lpstr>Configuration management</vt:lpstr>
      <vt:lpstr>Project changes</vt:lpstr>
      <vt:lpstr>Project Closeout</vt:lpstr>
      <vt:lpstr>Summary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Agustin Putri A</dc:creator>
  <cp:lastModifiedBy>Dini Anggraini</cp:lastModifiedBy>
  <cp:revision>28</cp:revision>
  <dcterms:created xsi:type="dcterms:W3CDTF">2021-01-07T07:09:05Z</dcterms:created>
  <dcterms:modified xsi:type="dcterms:W3CDTF">2021-09-02T03:18:56Z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0x010100014704617254514180C23DCC400B5999</vt:lpwstr>
  </property>
</Properties>
</file>