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6" r:id="rId5"/>
    <p:sldId id="257" r:id="rId6"/>
    <p:sldId id="260" r:id="rId7"/>
    <p:sldId id="266" r:id="rId8"/>
    <p:sldId id="258" r:id="rId9"/>
    <p:sldId id="267" r:id="rId10"/>
    <p:sldId id="268" r:id="rId11"/>
    <p:sldId id="308" r:id="rId12"/>
    <p:sldId id="26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295" r:id="rId22"/>
    <p:sldId id="309" r:id="rId23"/>
    <p:sldId id="310" r:id="rId24"/>
    <p:sldId id="311" r:id="rId25"/>
    <p:sldId id="264" r:id="rId26"/>
    <p:sldId id="25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FD6D9-29A0-4CAC-A32A-2B0FD2BF67DC}" type="datetimeFigureOut">
              <a:rPr lang="en-ID" smtClean="0"/>
              <a:t>02/09/2021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67B17-7DD8-43AB-B8B8-E97BFC217B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24240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70363-45ED-4DD0-8C94-E21E9DFE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8232" y="243988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9EDAC-F747-4041-992F-314ED2031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8232" y="491956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1572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5B57C-CA10-4C31-97E9-4A8C3CDEB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9E1664-152E-42CA-A540-224C040CC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18FC4-606F-4259-A8D9-14F6DC08C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A543-2F71-4033-AA5F-ADFBFB3BE0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3A214-7704-4CF8-A53D-7B4987CF6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5D593-9AE8-4CB2-9542-43933079A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4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0DCA92-B428-4636-8738-DA66F3AF01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540CC-EED3-48BA-8BAE-F1228932D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C0B1F-B0B8-4E31-A5ED-123A85512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A543-2F71-4033-AA5F-ADFBFB3BE0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65E11-0993-4A3E-8430-B2B598C27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EBE3-575F-4238-BCD5-B2ECA0BD6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5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1532-AF48-414B-A963-F4A124745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838" y="502777"/>
            <a:ext cx="857127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1B1AA-2233-41C5-B5B7-1E59CD9E9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388" y="1963277"/>
            <a:ext cx="1053772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266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45E24-87D2-46EC-8A98-46C43CF5B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5757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5DAB0-CE46-48B1-ABEB-7E7B691D7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E3421-634B-4ABF-A9B2-3A90194EB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B18F25-105A-44DE-925A-AF8BCE15D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49CF8-2D2D-42A9-9AAA-D2D66A5E86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003782-3950-4695-9B5C-417ED13584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752B2D-ABCF-4584-BAF3-2983B409B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A543-2F71-4033-AA5F-ADFBFB3BE0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374D21-95D3-4D1C-BFA8-E70087682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3BB799-668A-45FD-A53D-D4956BC9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6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89799-07FC-4722-AE81-64FF5AE4D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B5744-58C4-455E-A8C6-D07E1ACC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A543-2F71-4033-AA5F-ADFBFB3BE0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2A5B0-CC21-44B3-A1B5-ED7335E64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F068A6-E7BA-40D3-92DD-90B22796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2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31100D-2FD0-4A45-85B8-DFA8CE0AE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A543-2F71-4033-AA5F-ADFBFB3BE0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07674A-28C9-4AB0-8703-7077A016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B1D73-86A3-4C56-861A-E14657322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0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5BE6E-4121-481F-8BEB-5716622DA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D776D-FE5E-453C-804D-BBDC60FC1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2C1AA-DDB6-4C8F-8FC7-33E44721B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7A75F5-867B-40F3-BB3A-5D75580C4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A543-2F71-4033-AA5F-ADFBFB3BE0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D0EA8-8A48-4042-BF10-A77BAA34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05754-91F2-45E0-8EB0-5015C68C4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8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4D07F-3190-47F8-B256-171A635A8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FA1511-2006-49D9-93DD-9C8DFDD2AC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C8C73-F7F9-4C02-B861-F937FD72E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6D88D-C29F-4A64-82F3-EE86395F6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A543-2F71-4033-AA5F-ADFBFB3BE0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D3F0D-978C-4BED-B35B-3B072B1D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F18C6A-EE80-4A43-AF12-DB9ECFD74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6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CDB61B-9C03-436E-86C7-709FD947A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9009F-A83D-4C9F-AD2B-0F85DB2E0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B8D3C-A53B-44AB-93A8-D04BB2626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CA543-2F71-4033-AA5F-ADFBFB3BE0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90925-F5D3-4685-B21A-7C04545E2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F875D-54AA-4DB7-94B8-883666CFC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2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B807BED6-2540-406B-A9F2-C363DA26C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0574" y="2180416"/>
            <a:ext cx="707231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tabLst>
                <a:tab pos="1320800" algn="l"/>
                <a:tab pos="2054225" algn="l"/>
              </a:tabLst>
            </a:pPr>
            <a:r>
              <a:rPr lang="en-US" sz="2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Management</a:t>
            </a:r>
            <a:endParaRPr lang="en-US" sz="3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2E3B5AB-A0A0-4BBB-86AB-9755EFA253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72930" y="3429000"/>
            <a:ext cx="7467600" cy="2384425"/>
          </a:xfrm>
          <a:noFill/>
        </p:spPr>
        <p:txBody>
          <a:bodyPr anchor="t">
            <a:normAutofit/>
          </a:bodyPr>
          <a:lstStyle/>
          <a:p>
            <a:r>
              <a:rPr lang="en-US" sz="5400" b="0" dirty="0">
                <a:solidFill>
                  <a:schemeClr val="bg1"/>
                </a:solidFill>
              </a:rPr>
              <a:t>Risk Management </a:t>
            </a:r>
            <a:br>
              <a:rPr lang="en-AU" dirty="0">
                <a:solidFill>
                  <a:schemeClr val="bg1"/>
                </a:solidFill>
              </a:rPr>
            </a:br>
            <a:br>
              <a:rPr lang="en-AU" dirty="0">
                <a:solidFill>
                  <a:schemeClr val="bg1"/>
                </a:solidFill>
              </a:rPr>
            </a:br>
            <a:r>
              <a:rPr lang="en-US" sz="2500" dirty="0">
                <a:solidFill>
                  <a:schemeClr val="bg1"/>
                </a:solidFill>
              </a:rPr>
              <a:t>Topic 7</a:t>
            </a:r>
          </a:p>
        </p:txBody>
      </p:sp>
    </p:spTree>
    <p:extLst>
      <p:ext uri="{BB962C8B-B14F-4D97-AF65-F5344CB8AC3E}">
        <p14:creationId xmlns:p14="http://schemas.microsoft.com/office/powerpoint/2010/main" val="933100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8DC3E-7CCF-4015-8F4C-E1BE198F2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Risk Clusters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6E206-8F76-455B-B30E-988909B0E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5181" y="1963277"/>
            <a:ext cx="4205766" cy="3066384"/>
          </a:xfrm>
        </p:spPr>
        <p:txBody>
          <a:bodyPr/>
          <a:lstStyle/>
          <a:p>
            <a:pPr eaLnBrk="1" hangingPunct="1">
              <a:buSzPct val="100000"/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ea typeface="+mn-ea"/>
              </a:rPr>
              <a:t> Financial</a:t>
            </a:r>
          </a:p>
          <a:p>
            <a:pPr eaLnBrk="1" hangingPunct="1">
              <a:buSzPct val="100000"/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ea typeface="+mn-ea"/>
              </a:rPr>
              <a:t> Technical</a:t>
            </a:r>
          </a:p>
          <a:p>
            <a:pPr eaLnBrk="1" hangingPunct="1">
              <a:buSzPct val="100000"/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ea typeface="+mn-ea"/>
              </a:rPr>
              <a:t> Commercial </a:t>
            </a:r>
          </a:p>
          <a:p>
            <a:pPr eaLnBrk="1" hangingPunct="1">
              <a:buSzPct val="100000"/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ea typeface="+mn-ea"/>
              </a:rPr>
              <a:t> Execution</a:t>
            </a:r>
          </a:p>
          <a:p>
            <a:pPr eaLnBrk="1" hangingPunct="1">
              <a:buSzPct val="100000"/>
              <a:buFont typeface="Wingdings" panose="05000000000000000000" pitchFamily="2" charset="2"/>
              <a:buChar char="v"/>
              <a:defRPr/>
            </a:pPr>
            <a:r>
              <a:rPr lang="en-US" dirty="0"/>
              <a:t> Contractual or Legal Risk</a:t>
            </a:r>
            <a:endParaRPr lang="en-US" sz="2800" dirty="0">
              <a:ea typeface="+mn-ea"/>
            </a:endParaRPr>
          </a:p>
          <a:p>
            <a:endParaRPr lang="en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7D6D51-196F-4E5C-B02C-3DC3C1A9590F}"/>
              </a:ext>
            </a:extLst>
          </p:cNvPr>
          <p:cNvSpPr txBox="1"/>
          <p:nvPr/>
        </p:nvSpPr>
        <p:spPr>
          <a:xfrm>
            <a:off x="1764633" y="1681198"/>
            <a:ext cx="4844716" cy="5176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buSzPct val="145000"/>
              <a:defRPr/>
            </a:pPr>
            <a:r>
              <a:rPr lang="en-US" sz="2800" b="1" i="1" dirty="0">
                <a:ea typeface="MS PGothic" panose="020B0600070205080204" pitchFamily="34" charset="-128"/>
              </a:rPr>
              <a:t>Common Types of Risks</a:t>
            </a: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ea typeface="MS PGothic" panose="020B0600070205080204" pitchFamily="34" charset="-128"/>
              </a:rPr>
              <a:t>Absenteeism</a:t>
            </a: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ea typeface="MS PGothic" panose="020B0600070205080204" pitchFamily="34" charset="-128"/>
              </a:rPr>
              <a:t>Resignation</a:t>
            </a: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ea typeface="MS PGothic" panose="020B0600070205080204" pitchFamily="34" charset="-128"/>
              </a:rPr>
              <a:t>Staff pulled away</a:t>
            </a: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ea typeface="MS PGothic" panose="020B0600070205080204" pitchFamily="34" charset="-128"/>
              </a:rPr>
              <a:t>Time overruns</a:t>
            </a: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ea typeface="MS PGothic" panose="020B0600070205080204" pitchFamily="34" charset="-128"/>
              </a:rPr>
              <a:t>Skills unavailable</a:t>
            </a: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ea typeface="MS PGothic" panose="020B0600070205080204" pitchFamily="34" charset="-128"/>
              </a:rPr>
              <a:t>Ineffective training</a:t>
            </a: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ea typeface="MS PGothic" panose="020B0600070205080204" pitchFamily="34" charset="-128"/>
              </a:rPr>
              <a:t>Specs incomplete</a:t>
            </a: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ea typeface="MS PGothic" panose="020B0600070205080204" pitchFamily="34" charset="-128"/>
              </a:rPr>
              <a:t>Change orders</a:t>
            </a: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7860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A5C4F-69AE-4855-A8ED-D907ABA6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Risk Factor Identification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AD3B5-7BF9-4A8D-AFC9-09663196B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id-ID" sz="2800" dirty="0"/>
              <a:t>Brainstorming meetings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id-ID" sz="2800" dirty="0"/>
              <a:t>Expert opinion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id-ID" sz="2800" dirty="0"/>
              <a:t>Past history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id-ID" sz="2800" dirty="0"/>
              <a:t>Multiple (or team based) assessments</a:t>
            </a:r>
          </a:p>
        </p:txBody>
      </p:sp>
    </p:spTree>
    <p:extLst>
      <p:ext uri="{BB962C8B-B14F-4D97-AF65-F5344CB8AC3E}">
        <p14:creationId xmlns:p14="http://schemas.microsoft.com/office/powerpoint/2010/main" val="3330507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C15F-CA1D-4073-B5DD-30FB19E41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838" y="502778"/>
            <a:ext cx="8571271" cy="924970"/>
          </a:xfrm>
        </p:spPr>
        <p:txBody>
          <a:bodyPr/>
          <a:lstStyle/>
          <a:p>
            <a:pPr algn="r"/>
            <a:r>
              <a:rPr lang="en-US" dirty="0"/>
              <a:t>Risk Breakdown Structure (RBS)</a:t>
            </a:r>
            <a:endParaRPr lang="en-ID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85D11E6-B755-4144-BC03-2C3EE250E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621" y="1594163"/>
            <a:ext cx="6363543" cy="506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92F13C-1B5E-4909-8B0E-550EC50E7FC2}"/>
              </a:ext>
            </a:extLst>
          </p:cNvPr>
          <p:cNvSpPr txBox="1"/>
          <p:nvPr/>
        </p:nvSpPr>
        <p:spPr>
          <a:xfrm>
            <a:off x="2903621" y="6290042"/>
            <a:ext cx="2089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Pinto (2016)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81862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24006-5F3E-4B09-9B51-64A80F376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Risk Impact Matrix</a:t>
            </a:r>
            <a:endParaRPr lang="en-ID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D8CACA0-1AF4-41D0-A993-D3677B3F7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515" y="1616336"/>
            <a:ext cx="5454316" cy="480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FE4B03-7007-4233-9353-843824ACC44B}"/>
              </a:ext>
            </a:extLst>
          </p:cNvPr>
          <p:cNvSpPr txBox="1"/>
          <p:nvPr/>
        </p:nvSpPr>
        <p:spPr>
          <a:xfrm>
            <a:off x="5646821" y="6456584"/>
            <a:ext cx="2089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Pinto (2016)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27547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2444C-EDA5-4B2A-8405-4DC835A58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Project Risk Scoring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42637-4223-4D53-B7CB-F0A31DD58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33400" indent="-533400" eaLnBrk="1" hangingPunct="1">
              <a:buFontTx/>
              <a:buAutoNum type="arabicPeriod"/>
            </a:pPr>
            <a:r>
              <a:rPr lang="en-US" altLang="id-ID" dirty="0"/>
              <a:t>Use project team</a:t>
            </a:r>
            <a:r>
              <a:rPr lang="en-US" altLang="en-US" dirty="0"/>
              <a:t>’</a:t>
            </a:r>
            <a:r>
              <a:rPr lang="en-US" altLang="id-ID" dirty="0"/>
              <a:t>s consensus to determine the score for each Probability of Failure category: Maturity (P</a:t>
            </a:r>
            <a:r>
              <a:rPr lang="en-US" altLang="id-ID" baseline="-25000" dirty="0"/>
              <a:t>m</a:t>
            </a:r>
            <a:r>
              <a:rPr lang="en-US" altLang="id-ID" dirty="0"/>
              <a:t>), Complexity (P</a:t>
            </a:r>
            <a:r>
              <a:rPr lang="en-US" altLang="id-ID" baseline="-25000" dirty="0"/>
              <a:t>c</a:t>
            </a:r>
            <a:r>
              <a:rPr lang="en-US" altLang="id-ID" dirty="0"/>
              <a:t>), and Dependency (P</a:t>
            </a:r>
            <a:r>
              <a:rPr lang="en-US" altLang="id-ID" baseline="-25000" dirty="0"/>
              <a:t>d</a:t>
            </a:r>
            <a:r>
              <a:rPr lang="en-US" altLang="id-ID" dirty="0"/>
              <a:t>).</a:t>
            </a:r>
            <a:endParaRPr lang="en-US" altLang="id-ID" baseline="-25000" dirty="0"/>
          </a:p>
          <a:p>
            <a:pPr marL="533400" indent="-533400" eaLnBrk="1" hangingPunct="1">
              <a:buFontTx/>
              <a:buAutoNum type="arabicPeriod"/>
            </a:pPr>
            <a:r>
              <a:rPr lang="en-US" altLang="id-ID" dirty="0"/>
              <a:t>Calculate overall probability.</a:t>
            </a:r>
          </a:p>
          <a:p>
            <a:pPr marL="533400" indent="-533400" eaLnBrk="1" hangingPunct="1">
              <a:buFontTx/>
              <a:buAutoNum type="arabicPeriod"/>
            </a:pPr>
            <a:endParaRPr lang="en-US" altLang="id-ID" dirty="0"/>
          </a:p>
          <a:p>
            <a:pPr marL="533400" indent="-533400" eaLnBrk="1" hangingPunct="1">
              <a:buFontTx/>
              <a:buAutoNum type="arabicPeriod"/>
            </a:pPr>
            <a:endParaRPr lang="en-US" altLang="id-ID" sz="2800" dirty="0"/>
          </a:p>
          <a:p>
            <a:pPr marL="533400" indent="-533400" eaLnBrk="1" hangingPunct="1">
              <a:buFontTx/>
              <a:buAutoNum type="arabicPeriod"/>
            </a:pPr>
            <a:endParaRPr lang="en-US" altLang="id-ID" sz="2800" dirty="0"/>
          </a:p>
          <a:p>
            <a:pPr marL="533400" indent="-533400" eaLnBrk="1" hangingPunct="1">
              <a:buFontTx/>
              <a:buAutoNum type="arabicPeriod"/>
            </a:pPr>
            <a:r>
              <a:rPr lang="en-US" altLang="id-ID" dirty="0"/>
              <a:t>Use project team</a:t>
            </a:r>
            <a:r>
              <a:rPr lang="en-US" altLang="en-US" dirty="0"/>
              <a:t>’</a:t>
            </a:r>
            <a:r>
              <a:rPr lang="en-US" altLang="id-ID" dirty="0"/>
              <a:t>s consensus to determine the score for each Consequence of Failure category: Cost (C</a:t>
            </a:r>
            <a:r>
              <a:rPr lang="en-US" altLang="id-ID" baseline="-25000" dirty="0"/>
              <a:t>c</a:t>
            </a:r>
            <a:r>
              <a:rPr lang="en-US" altLang="id-ID" dirty="0"/>
              <a:t>), Schedule (C</a:t>
            </a:r>
            <a:r>
              <a:rPr lang="en-US" altLang="id-ID" baseline="-25000" dirty="0"/>
              <a:t>s</a:t>
            </a:r>
            <a:r>
              <a:rPr lang="en-US" altLang="id-ID" dirty="0"/>
              <a:t>), Reliability (C</a:t>
            </a:r>
            <a:r>
              <a:rPr lang="en-US" altLang="id-ID" baseline="-25000" dirty="0"/>
              <a:t>r</a:t>
            </a:r>
            <a:r>
              <a:rPr lang="en-US" altLang="id-ID" dirty="0"/>
              <a:t>), and Performance (C</a:t>
            </a:r>
            <a:r>
              <a:rPr lang="en-US" altLang="id-ID" baseline="-25000" dirty="0"/>
              <a:t>p</a:t>
            </a:r>
            <a:r>
              <a:rPr lang="en-US" altLang="id-ID" dirty="0"/>
              <a:t>). </a:t>
            </a:r>
          </a:p>
          <a:p>
            <a:endParaRPr lang="en-ID" dirty="0"/>
          </a:p>
        </p:txBody>
      </p:sp>
      <p:graphicFrame>
        <p:nvGraphicFramePr>
          <p:cNvPr id="4" name="Object 29">
            <a:extLst>
              <a:ext uri="{FF2B5EF4-FFF2-40B4-BE49-F238E27FC236}">
                <a16:creationId xmlns:a16="http://schemas.microsoft.com/office/drawing/2014/main" id="{212DA837-17B4-4718-B1A9-120F520292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063004"/>
              </p:ext>
            </p:extLst>
          </p:nvPr>
        </p:nvGraphicFramePr>
        <p:xfrm>
          <a:off x="4565650" y="3732547"/>
          <a:ext cx="3060700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79032" imgH="393529" progId="">
                  <p:embed/>
                </p:oleObj>
              </mc:Choice>
              <mc:Fallback>
                <p:oleObj name="Equation" r:id="rId2" imgW="1079032" imgH="393529" progId="">
                  <p:embed/>
                  <p:pic>
                    <p:nvPicPr>
                      <p:cNvPr id="1026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650" y="3732547"/>
                        <a:ext cx="3060700" cy="111601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0808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90E6C-640D-4CD8-8E64-EA89C0F79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Project Risk Scoring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19860-1D36-461D-B65B-C8CCACFC7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  <a:defRPr/>
            </a:pPr>
            <a:r>
              <a:rPr lang="en-US" dirty="0">
                <a:ea typeface="+mn-ea"/>
              </a:rPr>
              <a:t>Calculate C</a:t>
            </a:r>
            <a:r>
              <a:rPr lang="en-US" baseline="-25000" dirty="0">
                <a:ea typeface="+mn-ea"/>
              </a:rPr>
              <a:t>f</a:t>
            </a:r>
            <a:r>
              <a:rPr lang="en-US" dirty="0">
                <a:ea typeface="+mn-ea"/>
              </a:rPr>
              <a:t> by adding the four categories and dividing by 4:</a:t>
            </a:r>
          </a:p>
          <a:p>
            <a:pPr marL="457200" indent="-457200">
              <a:buFont typeface="+mj-lt"/>
              <a:buAutoNum type="arabicPeriod" startAt="4"/>
              <a:defRPr/>
            </a:pPr>
            <a:endParaRPr lang="en-US" dirty="0">
              <a:ea typeface="+mn-ea"/>
            </a:endParaRPr>
          </a:p>
          <a:p>
            <a:pPr marL="457200" indent="-457200">
              <a:buFont typeface="+mj-lt"/>
              <a:buAutoNum type="arabicPeriod" startAt="4"/>
              <a:defRPr/>
            </a:pPr>
            <a:endParaRPr lang="en-US" dirty="0">
              <a:ea typeface="+mn-ea"/>
            </a:endParaRPr>
          </a:p>
          <a:p>
            <a:pPr marL="457200" indent="-457200">
              <a:buFont typeface="+mj-lt"/>
              <a:buAutoNum type="arabicPeriod" startAt="4"/>
              <a:defRPr/>
            </a:pPr>
            <a:r>
              <a:rPr lang="en-US" dirty="0">
                <a:ea typeface="+mn-ea"/>
              </a:rPr>
              <a:t>Calculate Overall Risk factor for the project by using the formula:</a:t>
            </a:r>
          </a:p>
          <a:p>
            <a:pPr marL="457200" indent="-457200">
              <a:buFont typeface="+mj-lt"/>
              <a:buAutoNum type="arabicPeriod" startAt="4"/>
              <a:defRPr/>
            </a:pPr>
            <a:endParaRPr lang="en-US" dirty="0">
              <a:ea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2400" dirty="0">
              <a:ea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400" b="1" i="1" u="sng" dirty="0">
                <a:ea typeface="+mn-ea"/>
              </a:rPr>
              <a:t>Rule of Thumb: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400" dirty="0">
                <a:ea typeface="+mn-ea"/>
              </a:rPr>
              <a:t>Low Risk	RF &lt; 0.30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400" dirty="0">
                <a:ea typeface="+mn-ea"/>
              </a:rPr>
              <a:t>Medium Risk	RF = 0.30 to 0.70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400" dirty="0">
                <a:ea typeface="+mn-ea"/>
              </a:rPr>
              <a:t>High Risk	RF &gt; 0.70</a:t>
            </a:r>
          </a:p>
          <a:p>
            <a:endParaRPr lang="en-ID" dirty="0"/>
          </a:p>
        </p:txBody>
      </p:sp>
      <p:graphicFrame>
        <p:nvGraphicFramePr>
          <p:cNvPr id="4" name="Object 30">
            <a:extLst>
              <a:ext uri="{FF2B5EF4-FFF2-40B4-BE49-F238E27FC236}">
                <a16:creationId xmlns:a16="http://schemas.microsoft.com/office/drawing/2014/main" id="{946F4B9C-B9A9-409C-8C5C-95CA84D834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230741"/>
              </p:ext>
            </p:extLst>
          </p:nvPr>
        </p:nvGraphicFramePr>
        <p:xfrm>
          <a:off x="4246562" y="2433888"/>
          <a:ext cx="369887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47800" imgH="419100" progId="">
                  <p:embed/>
                </p:oleObj>
              </mc:Choice>
              <mc:Fallback>
                <p:oleObj name="Equation" r:id="rId2" imgW="1447800" imgH="419100" progId="">
                  <p:embed/>
                  <p:pic>
                    <p:nvPicPr>
                      <p:cNvPr id="205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6562" y="2433888"/>
                        <a:ext cx="3698875" cy="106997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1">
            <a:extLst>
              <a:ext uri="{FF2B5EF4-FFF2-40B4-BE49-F238E27FC236}">
                <a16:creationId xmlns:a16="http://schemas.microsoft.com/office/drawing/2014/main" id="{74F0CE15-389F-412A-9CBF-7AF9D38DF5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33228"/>
              </p:ext>
            </p:extLst>
          </p:nvPr>
        </p:nvGraphicFramePr>
        <p:xfrm>
          <a:off x="3791742" y="3974474"/>
          <a:ext cx="460851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48728" imgH="241195" progId="">
                  <p:embed/>
                </p:oleObj>
              </mc:Choice>
              <mc:Fallback>
                <p:oleObj name="Equation" r:id="rId4" imgW="1548728" imgH="241195" progId="">
                  <p:embed/>
                  <p:pic>
                    <p:nvPicPr>
                      <p:cNvPr id="205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1742" y="3974474"/>
                        <a:ext cx="4608513" cy="71755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3798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5DE70-8000-4CDE-8F74-E2F5E4A6E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Risk Mitigation Strategies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4529E-3715-435E-BDA1-42BABDF20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2830" y="1963277"/>
            <a:ext cx="4486096" cy="435133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a typeface="+mn-ea"/>
              </a:rPr>
              <a:t>Accept</a:t>
            </a:r>
          </a:p>
          <a:p>
            <a:pPr eaLnBrk="1" hangingPunct="1">
              <a:lnSpc>
                <a:spcPct val="100000"/>
              </a:lnSpc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a typeface="+mn-ea"/>
              </a:rPr>
              <a:t>Minimize</a:t>
            </a:r>
          </a:p>
          <a:p>
            <a:pPr eaLnBrk="1" hangingPunct="1">
              <a:lnSpc>
                <a:spcPct val="100000"/>
              </a:lnSpc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a typeface="+mn-ea"/>
              </a:rPr>
              <a:t>Share</a:t>
            </a:r>
          </a:p>
          <a:p>
            <a:pPr eaLnBrk="1" hangingPunct="1">
              <a:lnSpc>
                <a:spcPct val="100000"/>
              </a:lnSpc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a typeface="+mn-ea"/>
              </a:rPr>
              <a:t>Transfer</a:t>
            </a:r>
          </a:p>
          <a:p>
            <a:pPr eaLnBrk="1" hangingPunct="1">
              <a:lnSpc>
                <a:spcPct val="100000"/>
              </a:lnSpc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a typeface="+mn-ea"/>
              </a:rPr>
              <a:t>Contingency Reserves</a:t>
            </a:r>
          </a:p>
          <a:p>
            <a:pPr lvl="1" eaLnBrk="1" hangingPunct="1">
              <a:lnSpc>
                <a:spcPct val="100000"/>
              </a:lnSpc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a typeface="+mn-ea"/>
              </a:rPr>
              <a:t>Task contingency</a:t>
            </a:r>
          </a:p>
          <a:p>
            <a:pPr lvl="1" eaLnBrk="1" hangingPunct="1">
              <a:lnSpc>
                <a:spcPct val="100000"/>
              </a:lnSpc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a typeface="+mn-ea"/>
              </a:rPr>
              <a:t>Managerial contingency</a:t>
            </a:r>
          </a:p>
          <a:p>
            <a:pPr lvl="1" eaLnBrk="1" hangingPunct="1">
              <a:lnSpc>
                <a:spcPct val="100000"/>
              </a:lnSpc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a typeface="+mn-ea"/>
              </a:rPr>
              <a:t>Insurance</a:t>
            </a:r>
          </a:p>
          <a:p>
            <a:pPr>
              <a:buFont typeface="Wingdings" panose="05000000000000000000" pitchFamily="2" charset="2"/>
              <a:buChar char="§"/>
            </a:pPr>
            <a:endParaRPr lang="en-ID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FCDD85-00BE-4542-AF2B-9888D3BA55D2}"/>
              </a:ext>
            </a:extLst>
          </p:cNvPr>
          <p:cNvSpPr txBox="1">
            <a:spLocks/>
          </p:cNvSpPr>
          <p:nvPr/>
        </p:nvSpPr>
        <p:spPr>
          <a:xfrm>
            <a:off x="6723000" y="1963277"/>
            <a:ext cx="44860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a typeface="+mn-ea"/>
              </a:rPr>
              <a:t>Other Mitigation Strategies</a:t>
            </a:r>
          </a:p>
          <a:p>
            <a:pPr lvl="1" eaLnBrk="1" hangingPunct="1">
              <a:lnSpc>
                <a:spcPct val="100000"/>
              </a:lnSpc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a typeface="+mn-ea"/>
              </a:rPr>
              <a:t>Mentoring</a:t>
            </a:r>
          </a:p>
          <a:p>
            <a:pPr lvl="1" eaLnBrk="1" hangingPunct="1">
              <a:lnSpc>
                <a:spcPct val="100000"/>
              </a:lnSpc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a typeface="+mn-ea"/>
              </a:rPr>
              <a:t>Cross training</a:t>
            </a:r>
          </a:p>
          <a:p>
            <a:pPr eaLnBrk="1" hangingPunct="1">
              <a:lnSpc>
                <a:spcPct val="100000"/>
              </a:lnSpc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a typeface="+mn-ea"/>
              </a:rPr>
              <a:t>Control and Documentation</a:t>
            </a:r>
          </a:p>
          <a:p>
            <a:pPr lvl="1" eaLnBrk="1" hangingPunct="1">
              <a:lnSpc>
                <a:spcPct val="100000"/>
              </a:lnSpc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a typeface="+mn-ea"/>
              </a:rPr>
              <a:t>Change management</a:t>
            </a:r>
          </a:p>
          <a:p>
            <a:pPr>
              <a:buFont typeface="Wingdings" panose="05000000000000000000" pitchFamily="2" charset="2"/>
              <a:buChar char="§"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57623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B770D-8DAD-435C-8F4C-641948694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Control &amp; Documentation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34BB0-E0D4-4C08-AD4A-9D60BAC9E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800"/>
              </a:spcBef>
              <a:buFontTx/>
              <a:buNone/>
              <a:defRPr/>
            </a:pPr>
            <a:r>
              <a:rPr lang="en-US" sz="2800" i="1" dirty="0">
                <a:ea typeface="+mn-ea"/>
              </a:rPr>
              <a:t>Helps managers classify and codify risks, responses, and outcomes</a:t>
            </a:r>
          </a:p>
          <a:p>
            <a:pPr eaLnBrk="1" hangingPunct="1">
              <a:buFontTx/>
              <a:buNone/>
              <a:defRPr/>
            </a:pPr>
            <a:endParaRPr lang="en-US" sz="1200" dirty="0">
              <a:ea typeface="+mn-ea"/>
            </a:endParaRPr>
          </a:p>
          <a:p>
            <a:pPr eaLnBrk="1" hangingPunct="1">
              <a:spcBef>
                <a:spcPts val="600"/>
              </a:spcBef>
              <a:buFontTx/>
              <a:buNone/>
              <a:defRPr/>
            </a:pPr>
            <a:r>
              <a:rPr lang="en-US" sz="2800" dirty="0">
                <a:ea typeface="+mn-ea"/>
              </a:rPr>
              <a:t>Change management report system answers:</a:t>
            </a:r>
          </a:p>
          <a:p>
            <a:pPr eaLnBrk="1" hangingPunct="1">
              <a:defRPr/>
            </a:pPr>
            <a:r>
              <a:rPr lang="en-US" sz="2400" dirty="0">
                <a:ea typeface="+mn-ea"/>
              </a:rPr>
              <a:t>What?</a:t>
            </a:r>
          </a:p>
          <a:p>
            <a:pPr eaLnBrk="1" hangingPunct="1">
              <a:defRPr/>
            </a:pPr>
            <a:r>
              <a:rPr lang="en-US" sz="2400" dirty="0">
                <a:ea typeface="+mn-ea"/>
              </a:rPr>
              <a:t>Who?</a:t>
            </a:r>
          </a:p>
          <a:p>
            <a:pPr eaLnBrk="1" hangingPunct="1">
              <a:defRPr/>
            </a:pPr>
            <a:r>
              <a:rPr lang="en-US" sz="2400" dirty="0">
                <a:ea typeface="+mn-ea"/>
              </a:rPr>
              <a:t>When?</a:t>
            </a:r>
          </a:p>
          <a:p>
            <a:pPr eaLnBrk="1" hangingPunct="1">
              <a:defRPr/>
            </a:pPr>
            <a:r>
              <a:rPr lang="en-US" sz="2400" dirty="0">
                <a:ea typeface="+mn-ea"/>
              </a:rPr>
              <a:t>Why?</a:t>
            </a:r>
          </a:p>
          <a:p>
            <a:pPr eaLnBrk="1" hangingPunct="1">
              <a:defRPr/>
            </a:pPr>
            <a:r>
              <a:rPr lang="en-US" sz="2400" dirty="0">
                <a:ea typeface="+mn-ea"/>
              </a:rPr>
              <a:t>How?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83841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BF0093-DF6A-409A-9A1C-879C88D43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7E966C-1C3F-427D-837B-2E43207A147B}"/>
              </a:ext>
            </a:extLst>
          </p:cNvPr>
          <p:cNvSpPr txBox="1">
            <a:spLocks/>
          </p:cNvSpPr>
          <p:nvPr/>
        </p:nvSpPr>
        <p:spPr>
          <a:xfrm>
            <a:off x="831850" y="1681746"/>
            <a:ext cx="10515600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Project Risk Analysis &amp; Management (PRAM)</a:t>
            </a:r>
          </a:p>
        </p:txBody>
      </p:sp>
    </p:spTree>
    <p:extLst>
      <p:ext uri="{BB962C8B-B14F-4D97-AF65-F5344CB8AC3E}">
        <p14:creationId xmlns:p14="http://schemas.microsoft.com/office/powerpoint/2010/main" val="1986779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2EFFA-A79A-46BC-9418-00E08279C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D" dirty="0"/>
              <a:t>Project Risk Analysis &amp; Management (PRAM)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79F4E-BF87-4B81-A9BE-D406FC8E3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1963277"/>
            <a:ext cx="10564270" cy="1325563"/>
          </a:xfrm>
        </p:spPr>
        <p:txBody>
          <a:bodyPr/>
          <a:lstStyle/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800" b="1" i="1" dirty="0">
                <a:ea typeface="MS PGothic" panose="020B0600070205080204" pitchFamily="34" charset="-128"/>
              </a:rPr>
              <a:t>PRAM</a:t>
            </a:r>
            <a:r>
              <a:rPr lang="en-US" sz="2800" dirty="0">
                <a:ea typeface="MS PGothic" panose="020B0600070205080204" pitchFamily="34" charset="-128"/>
              </a:rPr>
              <a:t> </a:t>
            </a:r>
            <a:r>
              <a:rPr lang="en-US" sz="2800" i="1" dirty="0">
                <a:ea typeface="MS PGothic" panose="020B0600070205080204" pitchFamily="34" charset="-128"/>
              </a:rPr>
              <a:t>presents a </a:t>
            </a:r>
            <a:r>
              <a:rPr lang="en-US" sz="2800" b="1" i="1" dirty="0">
                <a:ea typeface="MS PGothic" panose="020B0600070205080204" pitchFamily="34" charset="-128"/>
              </a:rPr>
              <a:t>generic methodology </a:t>
            </a:r>
            <a:r>
              <a:rPr lang="en-US" sz="2800" i="1" dirty="0">
                <a:ea typeface="MS PGothic" panose="020B0600070205080204" pitchFamily="34" charset="-128"/>
              </a:rPr>
              <a:t>that can be applied to 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800" i="1" dirty="0">
                <a:ea typeface="MS PGothic" panose="020B0600070205080204" pitchFamily="34" charset="-128"/>
              </a:rPr>
              <a:t>multiple project environments, and encompasses the key 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800" i="1" dirty="0">
                <a:ea typeface="MS PGothic" panose="020B0600070205080204" pitchFamily="34" charset="-128"/>
              </a:rPr>
              <a:t>components of project risk management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DF0113-9CAF-4540-965E-247DF660984C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3569161"/>
            <a:ext cx="7772400" cy="290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ctr">
              <a:buClr>
                <a:schemeClr val="accent3"/>
              </a:buClr>
              <a:buFontTx/>
              <a:buNone/>
              <a:defRPr/>
            </a:pPr>
            <a:r>
              <a:rPr lang="en-US" u="sng" dirty="0"/>
              <a:t>Key Features of PRAM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dirty="0"/>
              <a:t>Risk management follows a </a:t>
            </a:r>
            <a:r>
              <a:rPr lang="en-US" b="1" i="1" dirty="0">
                <a:solidFill>
                  <a:schemeClr val="accent1"/>
                </a:solidFill>
              </a:rPr>
              <a:t>life cycle</a:t>
            </a:r>
            <a:r>
              <a:rPr lang="en-US" dirty="0">
                <a:ea typeface="ＭＳ Ｐゴシック" charset="0"/>
              </a:rPr>
              <a:t>.</a:t>
            </a:r>
            <a:endParaRPr lang="en-US" b="1" i="1" dirty="0">
              <a:solidFill>
                <a:schemeClr val="accent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dirty="0"/>
              <a:t>Risk management </a:t>
            </a:r>
            <a:r>
              <a:rPr lang="en-US" b="1" i="1" dirty="0">
                <a:solidFill>
                  <a:schemeClr val="accent1"/>
                </a:solidFill>
              </a:rPr>
              <a:t>strategy changes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  <a:r>
              <a:rPr lang="en-US" dirty="0"/>
              <a:t>over the project life cycle.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b="1" i="1" dirty="0">
                <a:solidFill>
                  <a:schemeClr val="accent1"/>
                </a:solidFill>
              </a:rPr>
              <a:t>Synthesized, coherent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  <a:r>
              <a:rPr lang="en-US" dirty="0"/>
              <a:t>approach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46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8DFE93-CBD2-43ED-88ED-EAD44A702E07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LEARNING OUTCOMES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0016D26-1669-4B03-82DA-EB6CB0B0EC2B}"/>
              </a:ext>
            </a:extLst>
          </p:cNvPr>
          <p:cNvSpPr txBox="1">
            <a:spLocks/>
          </p:cNvSpPr>
          <p:nvPr/>
        </p:nvSpPr>
        <p:spPr>
          <a:xfrm>
            <a:off x="990600" y="18430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/>
              <a:t>After completing this chapter, you should be able to: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3200" dirty="0">
                <a:ea typeface="+mn-ea"/>
              </a:rPr>
              <a:t>Define project risk.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3200" dirty="0">
                <a:ea typeface="+mn-ea"/>
              </a:rPr>
              <a:t>Recognize four key stages in project risk management and the steps necessary to manage risk.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3200" dirty="0">
                <a:ea typeface="+mn-ea"/>
              </a:rPr>
              <a:t>Understand five primary causes of project risk and four major approaches to risk identification.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3200" dirty="0">
                <a:ea typeface="+mn-ea"/>
              </a:rPr>
              <a:t>Recognize four primary risk mitigation strategies.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3200" dirty="0">
                <a:ea typeface="+mn-ea"/>
              </a:rPr>
              <a:t>Explain the Project Risk Analysis and Management (PRAM) process.</a:t>
            </a:r>
          </a:p>
        </p:txBody>
      </p:sp>
    </p:spTree>
    <p:extLst>
      <p:ext uri="{BB962C8B-B14F-4D97-AF65-F5344CB8AC3E}">
        <p14:creationId xmlns:p14="http://schemas.microsoft.com/office/powerpoint/2010/main" val="1077529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CD7D2-F857-4433-A2DF-B236ECC61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ea typeface="+mj-ea"/>
              </a:rPr>
              <a:t>Nine Phases of Risk Assessment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4B865-E3ED-4A27-A90A-AACD875DD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5428" y="2003885"/>
            <a:ext cx="4545452" cy="435133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Corbel" panose="020B0503020204020204" pitchFamily="34" charset="0"/>
              <a:buAutoNum type="arabicPeriod"/>
            </a:pPr>
            <a:r>
              <a:rPr lang="en-US" altLang="id-ID" dirty="0"/>
              <a:t>Define</a:t>
            </a:r>
          </a:p>
          <a:p>
            <a:pPr marL="457200" indent="-457200">
              <a:buFont typeface="Corbel" panose="020B0503020204020204" pitchFamily="34" charset="0"/>
              <a:buAutoNum type="arabicPeriod"/>
            </a:pPr>
            <a:r>
              <a:rPr lang="en-US" altLang="id-ID" dirty="0"/>
              <a:t>Focus</a:t>
            </a:r>
          </a:p>
          <a:p>
            <a:pPr marL="457200" indent="-457200">
              <a:buFont typeface="Corbel" panose="020B0503020204020204" pitchFamily="34" charset="0"/>
              <a:buAutoNum type="arabicPeriod"/>
            </a:pPr>
            <a:r>
              <a:rPr lang="en-US" altLang="id-ID" dirty="0"/>
              <a:t>Identify</a:t>
            </a:r>
          </a:p>
          <a:p>
            <a:pPr marL="457200" indent="-457200">
              <a:buFont typeface="Corbel" panose="020B0503020204020204" pitchFamily="34" charset="0"/>
              <a:buAutoNum type="arabicPeriod"/>
            </a:pPr>
            <a:r>
              <a:rPr lang="en-US" altLang="id-ID" dirty="0"/>
              <a:t>Structure</a:t>
            </a:r>
          </a:p>
          <a:p>
            <a:pPr marL="457200" indent="-457200">
              <a:buFont typeface="Corbel" panose="020B0503020204020204" pitchFamily="34" charset="0"/>
              <a:buAutoNum type="arabicPeriod"/>
            </a:pPr>
            <a:r>
              <a:rPr lang="en-US" altLang="id-ID" dirty="0"/>
              <a:t>Clarify ownership of risks</a:t>
            </a:r>
          </a:p>
          <a:p>
            <a:pPr marL="457200" indent="-457200">
              <a:buFont typeface="Corbel" panose="020B0503020204020204" pitchFamily="34" charset="0"/>
              <a:buAutoNum type="arabicPeriod"/>
            </a:pPr>
            <a:r>
              <a:rPr lang="en-US" altLang="id-ID" dirty="0"/>
              <a:t>Estimate</a:t>
            </a:r>
          </a:p>
          <a:p>
            <a:pPr marL="457200" indent="-457200">
              <a:buFont typeface="Corbel" panose="020B0503020204020204" pitchFamily="34" charset="0"/>
              <a:buAutoNum type="arabicPeriod"/>
            </a:pPr>
            <a:r>
              <a:rPr lang="en-US" altLang="id-ID" dirty="0"/>
              <a:t>Evaluate</a:t>
            </a:r>
          </a:p>
          <a:p>
            <a:pPr marL="457200" indent="-457200">
              <a:buFont typeface="Corbel" panose="020B0503020204020204" pitchFamily="34" charset="0"/>
              <a:buAutoNum type="arabicPeriod"/>
            </a:pPr>
            <a:r>
              <a:rPr lang="en-US" altLang="id-ID" dirty="0"/>
              <a:t>Plan</a:t>
            </a:r>
          </a:p>
          <a:p>
            <a:pPr marL="457200" indent="-457200">
              <a:buFont typeface="Corbel" panose="020B0503020204020204" pitchFamily="34" charset="0"/>
              <a:buAutoNum type="arabicPeriod"/>
            </a:pPr>
            <a:r>
              <a:rPr lang="en-US" altLang="id-ID" dirty="0"/>
              <a:t>Manage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49943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FD8B0-17AA-4846-B548-90984AF45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Summary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17A3C-2EDB-4D90-A916-B99299979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800" dirty="0">
                <a:ea typeface="+mn-ea"/>
              </a:rPr>
              <a:t>Define project risk.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800" dirty="0">
                <a:ea typeface="+mn-ea"/>
              </a:rPr>
              <a:t>Recognize four key stages in project risk management and the steps necessary to manage risk.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800" dirty="0">
                <a:ea typeface="+mn-ea"/>
              </a:rPr>
              <a:t>Understand five primary causes of project risk and four major approaches to risk identification.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800" dirty="0">
                <a:ea typeface="+mn-ea"/>
              </a:rPr>
              <a:t>Recognize four primary risk mitigation strategies.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800" dirty="0">
                <a:ea typeface="+mn-ea"/>
              </a:rPr>
              <a:t>Explain the Project Risk Analysis and Management (PRAM) process.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93791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4231F690-2D2B-4F04-B485-5578F9B2A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770" y="365125"/>
            <a:ext cx="5998029" cy="1325563"/>
          </a:xfrm>
        </p:spPr>
        <p:txBody>
          <a:bodyPr/>
          <a:lstStyle/>
          <a:p>
            <a:pPr algn="r"/>
            <a:r>
              <a:rPr lang="en-US" dirty="0"/>
              <a:t>REFERENCES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DF8E26C-8C86-42FF-9119-A255A1060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Pinto. J.K. (2016). Project Management: Achieving Competitive Advantage. Pearson Education Limited. London. ISBN:978-1-292-09479-3, Chapter 5</a:t>
            </a:r>
            <a:br>
              <a:rPr lang="en-US" dirty="0"/>
            </a:br>
            <a:br>
              <a:rPr lang="en-US" dirty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36079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798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2A9E28-C140-41A3-97A9-D5D05F4F7D12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OUTLINE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61CEA6A-9989-49CF-A921-863E390D4027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/>
              <a:t>Gambaran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 </a:t>
            </a:r>
            <a:r>
              <a:rPr lang="en-US" dirty="0" err="1"/>
              <a:t>proyek</a:t>
            </a:r>
            <a:endParaRPr lang="en-US" dirty="0"/>
          </a:p>
          <a:p>
            <a:pPr algn="just"/>
            <a:r>
              <a:rPr lang="en-US" dirty="0"/>
              <a:t>Work Breakdown Structure (WBS): </a:t>
            </a:r>
            <a:r>
              <a:rPr lang="en-US" dirty="0" err="1"/>
              <a:t>Konsep</a:t>
            </a:r>
            <a:r>
              <a:rPr lang="en-US" dirty="0"/>
              <a:t> dan </a:t>
            </a:r>
            <a:r>
              <a:rPr lang="en-US" dirty="0" err="1"/>
              <a:t>Aplikasi</a:t>
            </a:r>
            <a:endParaRPr lang="en-US" dirty="0"/>
          </a:p>
          <a:p>
            <a:pPr algn="just"/>
            <a:r>
              <a:rPr lang="en-US" dirty="0" err="1"/>
              <a:t>Pentingnya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proyek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140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>
                <a:ea typeface="+mj-ea"/>
              </a:rPr>
              <a:t>PMBOK Core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2400" dirty="0">
                <a:ea typeface="+mn-ea"/>
              </a:rPr>
              <a:t>Project Management Body of Knowledge (</a:t>
            </a:r>
            <a:r>
              <a:rPr lang="en-US" sz="2400" dirty="0" err="1">
                <a:ea typeface="+mn-ea"/>
              </a:rPr>
              <a:t>PMBoK</a:t>
            </a:r>
            <a:r>
              <a:rPr lang="en-US" sz="2400" dirty="0">
                <a:ea typeface="+mn-ea"/>
              </a:rPr>
              <a:t>) covered in this chapter includes:</a:t>
            </a: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en-US" sz="2400" dirty="0">
                <a:ea typeface="+mn-ea"/>
              </a:rPr>
              <a:t>Plan Risk Management (</a:t>
            </a:r>
            <a:r>
              <a:rPr lang="en-US" sz="2400" dirty="0" err="1">
                <a:ea typeface="+mn-ea"/>
              </a:rPr>
              <a:t>PMBoK</a:t>
            </a:r>
            <a:r>
              <a:rPr lang="en-US" sz="2400" dirty="0">
                <a:ea typeface="+mn-ea"/>
              </a:rPr>
              <a:t> 11.1)</a:t>
            </a: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en-US" sz="2400" dirty="0">
                <a:ea typeface="+mn-ea"/>
              </a:rPr>
              <a:t>Identify Risks (</a:t>
            </a:r>
            <a:r>
              <a:rPr lang="en-US" sz="2400" dirty="0" err="1">
                <a:ea typeface="+mn-ea"/>
              </a:rPr>
              <a:t>PMBoK</a:t>
            </a:r>
            <a:r>
              <a:rPr lang="en-US" sz="2400" dirty="0">
                <a:ea typeface="+mn-ea"/>
              </a:rPr>
              <a:t> 11.2)</a:t>
            </a: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en-US" sz="2400" dirty="0">
                <a:ea typeface="+mn-ea"/>
              </a:rPr>
              <a:t>Perform Qualitative Risk Analysis (</a:t>
            </a:r>
            <a:r>
              <a:rPr lang="en-US" sz="2400" dirty="0" err="1">
                <a:ea typeface="+mn-ea"/>
              </a:rPr>
              <a:t>PMBoK</a:t>
            </a:r>
            <a:r>
              <a:rPr lang="en-US" sz="2400" dirty="0">
                <a:ea typeface="+mn-ea"/>
              </a:rPr>
              <a:t> 11.3)</a:t>
            </a: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en-US" sz="2400" dirty="0">
                <a:ea typeface="+mn-ea"/>
              </a:rPr>
              <a:t>Perform Quantitative Risk Analysis (</a:t>
            </a:r>
            <a:r>
              <a:rPr lang="en-US" sz="2400" dirty="0" err="1">
                <a:ea typeface="+mn-ea"/>
              </a:rPr>
              <a:t>PMBoK</a:t>
            </a:r>
            <a:r>
              <a:rPr lang="en-US" sz="2400" dirty="0">
                <a:ea typeface="+mn-ea"/>
              </a:rPr>
              <a:t> 11.4)</a:t>
            </a: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en-US" sz="2400" dirty="0">
                <a:ea typeface="+mn-ea"/>
              </a:rPr>
              <a:t>Plan Risk Responses (</a:t>
            </a:r>
            <a:r>
              <a:rPr lang="en-US" sz="2400" dirty="0" err="1">
                <a:ea typeface="+mn-ea"/>
              </a:rPr>
              <a:t>PMBoK</a:t>
            </a:r>
            <a:r>
              <a:rPr lang="en-US" sz="2400" dirty="0">
                <a:ea typeface="+mn-ea"/>
              </a:rPr>
              <a:t> 11.5)</a:t>
            </a: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en-US" sz="2400" dirty="0">
                <a:ea typeface="+mn-ea"/>
              </a:rPr>
              <a:t>Control Risks (</a:t>
            </a:r>
            <a:r>
              <a:rPr lang="en-US" sz="2400" dirty="0" err="1">
                <a:ea typeface="+mn-ea"/>
              </a:rPr>
              <a:t>PMBoK</a:t>
            </a:r>
            <a:r>
              <a:rPr lang="en-US" sz="2400" dirty="0">
                <a:ea typeface="+mn-ea"/>
              </a:rPr>
              <a:t> 11.6)</a:t>
            </a:r>
          </a:p>
          <a:p>
            <a:pPr marL="182880" indent="-182880">
              <a:defRPr/>
            </a:pPr>
            <a:endParaRPr lang="en-US" sz="2400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327E6C-32D8-48C7-8A14-08EE6C7E4732}" type="slidenum">
              <a:rPr lang="en-US" altLang="id-ID" smtClean="0">
                <a:solidFill>
                  <a:srgbClr val="FFFFFF"/>
                </a:solidFill>
              </a:rPr>
              <a:pPr/>
              <a:t>4</a:t>
            </a:fld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BF0093-DF6A-409A-9A1C-879C88D43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7E966C-1C3F-427D-837B-2E43207A147B}"/>
              </a:ext>
            </a:extLst>
          </p:cNvPr>
          <p:cNvSpPr txBox="1">
            <a:spLocks/>
          </p:cNvSpPr>
          <p:nvPr/>
        </p:nvSpPr>
        <p:spPr>
          <a:xfrm>
            <a:off x="831850" y="1681746"/>
            <a:ext cx="10515600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Gambaran </a:t>
            </a:r>
            <a:r>
              <a:rPr lang="en-US" dirty="0" err="1">
                <a:solidFill>
                  <a:schemeClr val="bg1"/>
                </a:solidFill>
              </a:rPr>
              <a:t>umum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tentang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manajemen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risiko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proyek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84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9455426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dirty="0">
                <a:ea typeface="+mj-ea"/>
              </a:rPr>
              <a:t>Project Risk Management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1920240"/>
            <a:ext cx="10339346" cy="1508760"/>
          </a:xfrm>
          <a:noFill/>
          <a:ln>
            <a:noFill/>
          </a:ln>
        </p:spPr>
        <p:txBody>
          <a:bodyPr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1" dirty="0">
                <a:ea typeface="MS PGothic" panose="020B0600070205080204" pitchFamily="34" charset="-128"/>
              </a:rPr>
              <a:t>Risk management –  the </a:t>
            </a:r>
            <a:r>
              <a:rPr lang="en-US" sz="2800" b="1" i="1" dirty="0">
                <a:ea typeface="MS PGothic" panose="020B0600070205080204" pitchFamily="34" charset="-128"/>
              </a:rPr>
              <a:t>art</a:t>
            </a:r>
            <a:r>
              <a:rPr lang="en-US" sz="2800" i="1" dirty="0">
                <a:ea typeface="MS PGothic" panose="020B0600070205080204" pitchFamily="34" charset="-128"/>
              </a:rPr>
              <a:t> and </a:t>
            </a:r>
            <a:r>
              <a:rPr lang="en-US" sz="2800" b="1" i="1" dirty="0">
                <a:ea typeface="MS PGothic" panose="020B0600070205080204" pitchFamily="34" charset="-128"/>
              </a:rPr>
              <a:t>science</a:t>
            </a:r>
            <a:r>
              <a:rPr lang="en-US" sz="2800" i="1" dirty="0">
                <a:ea typeface="MS PGothic" panose="020B0600070205080204" pitchFamily="34" charset="-128"/>
              </a:rPr>
              <a:t> of </a:t>
            </a:r>
            <a:r>
              <a:rPr lang="en-US" sz="2800" b="1" i="1" dirty="0">
                <a:ea typeface="MS PGothic" panose="020B0600070205080204" pitchFamily="34" charset="-128"/>
              </a:rPr>
              <a:t>identifying, analyzing, and responding</a:t>
            </a:r>
            <a:r>
              <a:rPr lang="en-US" sz="2800" i="1" dirty="0">
                <a:ea typeface="MS PGothic" panose="020B0600070205080204" pitchFamily="34" charset="-128"/>
              </a:rPr>
              <a:t> to risk factors throughout the </a:t>
            </a:r>
            <a:r>
              <a:rPr lang="en-US" sz="2800" b="1" i="1" dirty="0">
                <a:ea typeface="MS PGothic" panose="020B0600070205080204" pitchFamily="34" charset="-128"/>
              </a:rPr>
              <a:t>life of a project</a:t>
            </a:r>
            <a:r>
              <a:rPr lang="en-US" sz="2800" i="1" dirty="0">
                <a:ea typeface="MS PGothic" panose="020B0600070205080204" pitchFamily="34" charset="-128"/>
              </a:rPr>
              <a:t> and in the best interest of its objectives.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1629907" y="4056162"/>
            <a:ext cx="948082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1" dirty="0">
                <a:ea typeface="MS PGothic" panose="020B0600070205080204" pitchFamily="34" charset="-128"/>
              </a:rPr>
              <a:t>Project risk – an uncertain event or condition that, if it occurs, has a positive or negative effect on one or more project objectives such as scope, schedule, cost, or quality.</a:t>
            </a:r>
          </a:p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>
                <a:ea typeface="MS PGothic" panose="020B0600070205080204" pitchFamily="34" charset="-128"/>
              </a:rPr>
              <a:t>Risk = (Probability of Event) * (Consequences of Event)</a:t>
            </a: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15366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327E6C-32D8-48C7-8A14-08EE6C7E4732}" type="slidenum">
              <a:rPr lang="en-US" altLang="id-ID" smtClean="0">
                <a:solidFill>
                  <a:srgbClr val="FFFFFF"/>
                </a:solidFill>
              </a:rPr>
              <a:pPr/>
              <a:t>6</a:t>
            </a:fld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46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739" y="2942598"/>
            <a:ext cx="2650661" cy="13255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>
                <a:ea typeface="+mj-ea"/>
              </a:rPr>
              <a:t>Risk versus Amount at Stake: </a:t>
            </a:r>
            <a:br>
              <a:rPr lang="en-US" sz="3600" dirty="0">
                <a:ea typeface="+mj-ea"/>
              </a:rPr>
            </a:br>
            <a:r>
              <a:rPr lang="en-US" sz="3600" dirty="0">
                <a:ea typeface="+mj-ea"/>
              </a:rPr>
              <a:t>Challenge in Risk Management</a:t>
            </a:r>
            <a:br>
              <a:rPr lang="en-US" sz="3600" dirty="0">
                <a:ea typeface="+mj-ea"/>
              </a:rPr>
            </a:br>
            <a:r>
              <a:rPr lang="en-US" sz="3600" dirty="0">
                <a:ea typeface="+mj-ea"/>
              </a:rPr>
              <a:t>(figure 7.2) </a:t>
            </a:r>
          </a:p>
        </p:txBody>
      </p:sp>
      <p:sp>
        <p:nvSpPr>
          <p:cNvPr id="16389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327E6C-32D8-48C7-8A14-08EE6C7E4732}" type="slidenum">
              <a:rPr lang="en-US" altLang="id-ID" smtClean="0">
                <a:solidFill>
                  <a:srgbClr val="FFFFFF"/>
                </a:solidFill>
              </a:rPr>
              <a:pPr/>
              <a:t>7</a:t>
            </a:fld>
            <a:endParaRPr lang="en-US" altLang="id-ID">
              <a:solidFill>
                <a:srgbClr val="FFFFFF"/>
              </a:solidFill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DBD7CA75-6AA3-4EF3-AA30-09F15459C1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400" y="192422"/>
            <a:ext cx="8180800" cy="647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1811BD-BFD7-4549-B87A-64D03E6E283C}"/>
              </a:ext>
            </a:extLst>
          </p:cNvPr>
          <p:cNvSpPr txBox="1"/>
          <p:nvPr/>
        </p:nvSpPr>
        <p:spPr>
          <a:xfrm>
            <a:off x="8881374" y="6295268"/>
            <a:ext cx="2142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 : Pinto (2016)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32667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BF0093-DF6A-409A-9A1C-879C88D43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7E966C-1C3F-427D-837B-2E43207A147B}"/>
              </a:ext>
            </a:extLst>
          </p:cNvPr>
          <p:cNvSpPr txBox="1">
            <a:spLocks/>
          </p:cNvSpPr>
          <p:nvPr/>
        </p:nvSpPr>
        <p:spPr>
          <a:xfrm>
            <a:off x="831850" y="1681746"/>
            <a:ext cx="10515600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Proses di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pengelolaan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risiko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proyek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41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dirty="0">
                <a:ea typeface="+mj-ea"/>
              </a:rPr>
              <a:t>Four stages of risk management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200000"/>
              </a:lnSpc>
              <a:buFontTx/>
              <a:buAutoNum type="arabicPeriod"/>
            </a:pPr>
            <a:r>
              <a:rPr lang="en-US" altLang="id-ID" sz="2400" dirty="0"/>
              <a:t>Risk </a:t>
            </a:r>
            <a:r>
              <a:rPr lang="en-US" altLang="id-ID" sz="2400" b="1" i="1" dirty="0">
                <a:solidFill>
                  <a:schemeClr val="accent1"/>
                </a:solidFill>
              </a:rPr>
              <a:t>identification</a:t>
            </a:r>
          </a:p>
          <a:p>
            <a:pPr marL="514350" indent="-514350" eaLnBrk="1" hangingPunct="1">
              <a:lnSpc>
                <a:spcPct val="200000"/>
              </a:lnSpc>
              <a:buFontTx/>
              <a:buAutoNum type="arabicPeriod"/>
            </a:pPr>
            <a:r>
              <a:rPr lang="en-US" altLang="id-ID" sz="2400" b="1" i="1" dirty="0">
                <a:solidFill>
                  <a:schemeClr val="accent1"/>
                </a:solidFill>
              </a:rPr>
              <a:t>  Analysis</a:t>
            </a:r>
            <a:r>
              <a:rPr lang="en-US" altLang="id-ID" sz="2400" dirty="0"/>
              <a:t> of probability and consequences</a:t>
            </a:r>
          </a:p>
          <a:p>
            <a:pPr marL="514350" indent="-514350" eaLnBrk="1" hangingPunct="1">
              <a:lnSpc>
                <a:spcPct val="200000"/>
              </a:lnSpc>
              <a:buFontTx/>
              <a:buAutoNum type="arabicPeriod"/>
            </a:pPr>
            <a:r>
              <a:rPr lang="en-US" altLang="id-ID" sz="2400" dirty="0"/>
              <a:t>Risk</a:t>
            </a:r>
            <a:r>
              <a:rPr lang="en-US" altLang="id-ID" sz="2400" dirty="0">
                <a:solidFill>
                  <a:schemeClr val="accent1"/>
                </a:solidFill>
              </a:rPr>
              <a:t> </a:t>
            </a:r>
            <a:r>
              <a:rPr lang="en-US" altLang="id-ID" sz="2400" b="1" i="1" dirty="0">
                <a:solidFill>
                  <a:schemeClr val="accent1"/>
                </a:solidFill>
              </a:rPr>
              <a:t>mitigation</a:t>
            </a:r>
            <a:r>
              <a:rPr lang="en-US" altLang="id-ID" sz="2400" dirty="0">
                <a:solidFill>
                  <a:schemeClr val="accent1"/>
                </a:solidFill>
              </a:rPr>
              <a:t> </a:t>
            </a:r>
            <a:r>
              <a:rPr lang="en-US" altLang="id-ID" sz="2400" dirty="0"/>
              <a:t>strategies</a:t>
            </a:r>
          </a:p>
          <a:p>
            <a:pPr marL="514350" indent="-514350" eaLnBrk="1" hangingPunct="1">
              <a:lnSpc>
                <a:spcPct val="200000"/>
              </a:lnSpc>
              <a:buFontTx/>
              <a:buAutoNum type="arabicPeriod"/>
            </a:pPr>
            <a:r>
              <a:rPr lang="en-US" altLang="id-ID" sz="2400" b="1" i="1" dirty="0">
                <a:solidFill>
                  <a:schemeClr val="accent1"/>
                </a:solidFill>
              </a:rPr>
              <a:t>  Control</a:t>
            </a:r>
            <a:r>
              <a:rPr lang="en-US" altLang="id-ID" sz="2400" dirty="0">
                <a:solidFill>
                  <a:schemeClr val="accent1"/>
                </a:solidFill>
              </a:rPr>
              <a:t> </a:t>
            </a:r>
            <a:r>
              <a:rPr lang="en-US" altLang="id-ID" sz="2400" dirty="0"/>
              <a:t>and documentation</a:t>
            </a: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17413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327E6C-32D8-48C7-8A14-08EE6C7E4732}" type="slidenum">
              <a:rPr lang="en-US" altLang="id-ID" smtClean="0">
                <a:solidFill>
                  <a:srgbClr val="FFFFFF"/>
                </a:solidFill>
              </a:rPr>
              <a:pPr/>
              <a:t>9</a:t>
            </a:fld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13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4704617254514180C23DCC400B5999" ma:contentTypeVersion="0" ma:contentTypeDescription="Create a new document." ma:contentTypeScope="" ma:versionID="b8eff5c07d2809201dd15e8e97370bf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C1CDEE-9414-4F3C-AAB8-16A4A7904F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51BAB01-280F-457F-8141-CFA7F818408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22FBA21-82BD-4E0E-A391-DBCE02863E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733</Words>
  <Application>Microsoft Office PowerPoint</Application>
  <PresentationFormat>Widescreen</PresentationFormat>
  <Paragraphs>142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Corbel</vt:lpstr>
      <vt:lpstr>Open Sans</vt:lpstr>
      <vt:lpstr>Wingdings</vt:lpstr>
      <vt:lpstr>Wingdings 2</vt:lpstr>
      <vt:lpstr>Office Theme</vt:lpstr>
      <vt:lpstr>Equation</vt:lpstr>
      <vt:lpstr>Risk Management   Topic 7</vt:lpstr>
      <vt:lpstr>PowerPoint Presentation</vt:lpstr>
      <vt:lpstr>PowerPoint Presentation</vt:lpstr>
      <vt:lpstr>PMBOK Core Concepts</vt:lpstr>
      <vt:lpstr>PowerPoint Presentation</vt:lpstr>
      <vt:lpstr>Project Risk Management</vt:lpstr>
      <vt:lpstr>Risk versus Amount at Stake:  Challenge in Risk Management (figure 7.2) </vt:lpstr>
      <vt:lpstr>PowerPoint Presentation</vt:lpstr>
      <vt:lpstr>Four stages of risk management</vt:lpstr>
      <vt:lpstr>Risk Clusters</vt:lpstr>
      <vt:lpstr>Risk Factor Identification</vt:lpstr>
      <vt:lpstr>Risk Breakdown Structure (RBS)</vt:lpstr>
      <vt:lpstr>Risk Impact Matrix</vt:lpstr>
      <vt:lpstr>Project Risk Scoring</vt:lpstr>
      <vt:lpstr>Project Risk Scoring</vt:lpstr>
      <vt:lpstr>Risk Mitigation Strategies</vt:lpstr>
      <vt:lpstr>Control &amp; Documentation</vt:lpstr>
      <vt:lpstr>PowerPoint Presentation</vt:lpstr>
      <vt:lpstr>Project Risk Analysis &amp; Management (PRAM)</vt:lpstr>
      <vt:lpstr>Nine Phases of Risk Assessment</vt:lpstr>
      <vt:lpstr>Summary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Helena Agustin Putri A</dc:creator>
  <cp:lastModifiedBy>Dini Anggraini</cp:lastModifiedBy>
  <cp:revision>42</cp:revision>
  <dcterms:created xsi:type="dcterms:W3CDTF">2021-01-07T07:09:05Z</dcterms:created>
  <dcterms:modified xsi:type="dcterms:W3CDTF">2021-09-02T03:20:07Z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0x010100014704617254514180C23DCC400B5999</vt:lpwstr>
  </property>
</Properties>
</file>