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257" r:id="rId6"/>
    <p:sldId id="260" r:id="rId7"/>
    <p:sldId id="266" r:id="rId8"/>
    <p:sldId id="363" r:id="rId9"/>
    <p:sldId id="258" r:id="rId10"/>
    <p:sldId id="335" r:id="rId11"/>
    <p:sldId id="364"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78" r:id="rId25"/>
    <p:sldId id="379" r:id="rId26"/>
    <p:sldId id="377" r:id="rId27"/>
    <p:sldId id="380" r:id="rId28"/>
    <p:sldId id="308" r:id="rId29"/>
    <p:sldId id="381" r:id="rId30"/>
    <p:sldId id="382" r:id="rId31"/>
    <p:sldId id="383" r:id="rId32"/>
    <p:sldId id="384" r:id="rId33"/>
    <p:sldId id="385" r:id="rId34"/>
    <p:sldId id="386" r:id="rId35"/>
    <p:sldId id="387" r:id="rId36"/>
    <p:sldId id="388" r:id="rId37"/>
    <p:sldId id="389" r:id="rId38"/>
    <p:sldId id="390" r:id="rId39"/>
    <p:sldId id="391" r:id="rId40"/>
    <p:sldId id="392" r:id="rId41"/>
    <p:sldId id="264" r:id="rId42"/>
    <p:sldId id="25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0FD6D9-29A0-4CAC-A32A-2B0FD2BF67DC}" type="datetimeFigureOut">
              <a:rPr lang="en-ID" smtClean="0"/>
              <a:t>02/09/2021</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267B17-7DD8-43AB-B8B8-E97BFC217BF8}" type="slidenum">
              <a:rPr lang="en-ID" smtClean="0"/>
              <a:t>‹#›</a:t>
            </a:fld>
            <a:endParaRPr lang="en-ID"/>
          </a:p>
        </p:txBody>
      </p:sp>
    </p:spTree>
    <p:extLst>
      <p:ext uri="{BB962C8B-B14F-4D97-AF65-F5344CB8AC3E}">
        <p14:creationId xmlns:p14="http://schemas.microsoft.com/office/powerpoint/2010/main" val="412424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70363-45ED-4DD0-8C94-E21E9DFE60F7}"/>
              </a:ext>
            </a:extLst>
          </p:cNvPr>
          <p:cNvSpPr>
            <a:spLocks noGrp="1"/>
          </p:cNvSpPr>
          <p:nvPr>
            <p:ph type="ctrTitle"/>
          </p:nvPr>
        </p:nvSpPr>
        <p:spPr>
          <a:xfrm>
            <a:off x="2448232" y="2439885"/>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09EDAC-F747-4041-992F-314ED2031AD0}"/>
              </a:ext>
            </a:extLst>
          </p:cNvPr>
          <p:cNvSpPr>
            <a:spLocks noGrp="1"/>
          </p:cNvSpPr>
          <p:nvPr>
            <p:ph type="subTitle" idx="1"/>
          </p:nvPr>
        </p:nvSpPr>
        <p:spPr>
          <a:xfrm>
            <a:off x="2448232" y="491956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1572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B57C-CA10-4C31-97E9-4A8C3CDEB2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9E1664-152E-42CA-A540-224C040CC1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18FC4-606F-4259-A8D9-14F6DC08C237}"/>
              </a:ext>
            </a:extLst>
          </p:cNvPr>
          <p:cNvSpPr>
            <a:spLocks noGrp="1"/>
          </p:cNvSpPr>
          <p:nvPr>
            <p:ph type="dt" sz="half" idx="10"/>
          </p:nvPr>
        </p:nvSpPr>
        <p:spPr/>
        <p:txBody>
          <a:bodyPr/>
          <a:lstStyle/>
          <a:p>
            <a:fld id="{E9DCA543-2F71-4033-AA5F-ADFBFB3BE009}" type="datetimeFigureOut">
              <a:rPr lang="en-US" smtClean="0"/>
              <a:t>9/2/2021</a:t>
            </a:fld>
            <a:endParaRPr lang="en-US"/>
          </a:p>
        </p:txBody>
      </p:sp>
      <p:sp>
        <p:nvSpPr>
          <p:cNvPr id="5" name="Footer Placeholder 4">
            <a:extLst>
              <a:ext uri="{FF2B5EF4-FFF2-40B4-BE49-F238E27FC236}">
                <a16:creationId xmlns:a16="http://schemas.microsoft.com/office/drawing/2014/main" id="{AB73A214-7704-4CF8-A53D-7B4987CF6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5D593-9AE8-4CB2-9542-43933079A11B}"/>
              </a:ext>
            </a:extLst>
          </p:cNvPr>
          <p:cNvSpPr>
            <a:spLocks noGrp="1"/>
          </p:cNvSpPr>
          <p:nvPr>
            <p:ph type="sldNum" sz="quarter" idx="12"/>
          </p:nvPr>
        </p:nvSpPr>
        <p:spPr/>
        <p:txBody>
          <a:bodyPr/>
          <a:lstStyle/>
          <a:p>
            <a:fld id="{F8311697-A65C-49AB-9993-95C5A942F87E}" type="slidenum">
              <a:rPr lang="en-US" smtClean="0"/>
              <a:t>‹#›</a:t>
            </a:fld>
            <a:endParaRPr lang="en-US"/>
          </a:p>
        </p:txBody>
      </p:sp>
    </p:spTree>
    <p:extLst>
      <p:ext uri="{BB962C8B-B14F-4D97-AF65-F5344CB8AC3E}">
        <p14:creationId xmlns:p14="http://schemas.microsoft.com/office/powerpoint/2010/main" val="3321741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DCA92-B428-4636-8738-DA66F3AF01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1540CC-EED3-48BA-8BAE-F1228932DE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C0B1F-B0B8-4E31-A5ED-123A85512B67}"/>
              </a:ext>
            </a:extLst>
          </p:cNvPr>
          <p:cNvSpPr>
            <a:spLocks noGrp="1"/>
          </p:cNvSpPr>
          <p:nvPr>
            <p:ph type="dt" sz="half" idx="10"/>
          </p:nvPr>
        </p:nvSpPr>
        <p:spPr/>
        <p:txBody>
          <a:bodyPr/>
          <a:lstStyle/>
          <a:p>
            <a:fld id="{E9DCA543-2F71-4033-AA5F-ADFBFB3BE009}" type="datetimeFigureOut">
              <a:rPr lang="en-US" smtClean="0"/>
              <a:t>9/2/2021</a:t>
            </a:fld>
            <a:endParaRPr lang="en-US"/>
          </a:p>
        </p:txBody>
      </p:sp>
      <p:sp>
        <p:nvSpPr>
          <p:cNvPr id="5" name="Footer Placeholder 4">
            <a:extLst>
              <a:ext uri="{FF2B5EF4-FFF2-40B4-BE49-F238E27FC236}">
                <a16:creationId xmlns:a16="http://schemas.microsoft.com/office/drawing/2014/main" id="{A4165E11-0993-4A3E-8430-B2B598C27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3EBE3-575F-4238-BCD5-B2ECA0BD6E1B}"/>
              </a:ext>
            </a:extLst>
          </p:cNvPr>
          <p:cNvSpPr>
            <a:spLocks noGrp="1"/>
          </p:cNvSpPr>
          <p:nvPr>
            <p:ph type="sldNum" sz="quarter" idx="12"/>
          </p:nvPr>
        </p:nvSpPr>
        <p:spPr/>
        <p:txBody>
          <a:bodyPr/>
          <a:lstStyle/>
          <a:p>
            <a:fld id="{F8311697-A65C-49AB-9993-95C5A942F87E}" type="slidenum">
              <a:rPr lang="en-US" smtClean="0"/>
              <a:t>‹#›</a:t>
            </a:fld>
            <a:endParaRPr lang="en-US"/>
          </a:p>
        </p:txBody>
      </p:sp>
    </p:spTree>
    <p:extLst>
      <p:ext uri="{BB962C8B-B14F-4D97-AF65-F5344CB8AC3E}">
        <p14:creationId xmlns:p14="http://schemas.microsoft.com/office/powerpoint/2010/main" val="327795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81532-AF48-414B-A963-F4A12474523C}"/>
              </a:ext>
            </a:extLst>
          </p:cNvPr>
          <p:cNvSpPr>
            <a:spLocks noGrp="1"/>
          </p:cNvSpPr>
          <p:nvPr>
            <p:ph type="title"/>
          </p:nvPr>
        </p:nvSpPr>
        <p:spPr>
          <a:xfrm>
            <a:off x="2998838" y="502777"/>
            <a:ext cx="8571271"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4A1B1AA-2233-41C5-B5B7-1E59CD9E9297}"/>
              </a:ext>
            </a:extLst>
          </p:cNvPr>
          <p:cNvSpPr>
            <a:spLocks noGrp="1"/>
          </p:cNvSpPr>
          <p:nvPr>
            <p:ph idx="1"/>
          </p:nvPr>
        </p:nvSpPr>
        <p:spPr>
          <a:xfrm>
            <a:off x="1032388" y="1963277"/>
            <a:ext cx="1053772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6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445E24-87D2-46EC-8A98-46C43CF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85757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7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5DAB0-CE46-48B1-ABEB-7E7B691D78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8E3421-634B-4ABF-A9B2-3A90194EB8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B18F25-105A-44DE-925A-AF8BCE15D5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949CF8-2D2D-42A9-9AAA-D2D66A5E86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003782-3950-4695-9B5C-417ED13584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752B2D-ABCF-4584-BAF3-2983B409BEA0}"/>
              </a:ext>
            </a:extLst>
          </p:cNvPr>
          <p:cNvSpPr>
            <a:spLocks noGrp="1"/>
          </p:cNvSpPr>
          <p:nvPr>
            <p:ph type="dt" sz="half" idx="10"/>
          </p:nvPr>
        </p:nvSpPr>
        <p:spPr/>
        <p:txBody>
          <a:bodyPr/>
          <a:lstStyle/>
          <a:p>
            <a:fld id="{E9DCA543-2F71-4033-AA5F-ADFBFB3BE009}" type="datetimeFigureOut">
              <a:rPr lang="en-US" smtClean="0"/>
              <a:t>9/2/2021</a:t>
            </a:fld>
            <a:endParaRPr lang="en-US"/>
          </a:p>
        </p:txBody>
      </p:sp>
      <p:sp>
        <p:nvSpPr>
          <p:cNvPr id="8" name="Footer Placeholder 7">
            <a:extLst>
              <a:ext uri="{FF2B5EF4-FFF2-40B4-BE49-F238E27FC236}">
                <a16:creationId xmlns:a16="http://schemas.microsoft.com/office/drawing/2014/main" id="{3C374D21-95D3-4D1C-BFA8-E700876825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3BB799-668A-45FD-A53D-D4956BC95ECB}"/>
              </a:ext>
            </a:extLst>
          </p:cNvPr>
          <p:cNvSpPr>
            <a:spLocks noGrp="1"/>
          </p:cNvSpPr>
          <p:nvPr>
            <p:ph type="sldNum" sz="quarter" idx="12"/>
          </p:nvPr>
        </p:nvSpPr>
        <p:spPr/>
        <p:txBody>
          <a:bodyPr/>
          <a:lstStyle/>
          <a:p>
            <a:fld id="{F8311697-A65C-49AB-9993-95C5A942F87E}" type="slidenum">
              <a:rPr lang="en-US" smtClean="0"/>
              <a:t>‹#›</a:t>
            </a:fld>
            <a:endParaRPr lang="en-US"/>
          </a:p>
        </p:txBody>
      </p:sp>
    </p:spTree>
    <p:extLst>
      <p:ext uri="{BB962C8B-B14F-4D97-AF65-F5344CB8AC3E}">
        <p14:creationId xmlns:p14="http://schemas.microsoft.com/office/powerpoint/2010/main" val="98556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89799-07FC-4722-AE81-64FF5AE4D2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EB5744-58C4-455E-A8C6-D07E1ACC6435}"/>
              </a:ext>
            </a:extLst>
          </p:cNvPr>
          <p:cNvSpPr>
            <a:spLocks noGrp="1"/>
          </p:cNvSpPr>
          <p:nvPr>
            <p:ph type="dt" sz="half" idx="10"/>
          </p:nvPr>
        </p:nvSpPr>
        <p:spPr/>
        <p:txBody>
          <a:bodyPr/>
          <a:lstStyle/>
          <a:p>
            <a:fld id="{E9DCA543-2F71-4033-AA5F-ADFBFB3BE009}" type="datetimeFigureOut">
              <a:rPr lang="en-US" smtClean="0"/>
              <a:t>9/2/2021</a:t>
            </a:fld>
            <a:endParaRPr lang="en-US"/>
          </a:p>
        </p:txBody>
      </p:sp>
      <p:sp>
        <p:nvSpPr>
          <p:cNvPr id="4" name="Footer Placeholder 3">
            <a:extLst>
              <a:ext uri="{FF2B5EF4-FFF2-40B4-BE49-F238E27FC236}">
                <a16:creationId xmlns:a16="http://schemas.microsoft.com/office/drawing/2014/main" id="{1782A5B0-CC21-44B3-A1B5-ED7335E648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F068A6-E7BA-40D3-92DD-90B227965A69}"/>
              </a:ext>
            </a:extLst>
          </p:cNvPr>
          <p:cNvSpPr>
            <a:spLocks noGrp="1"/>
          </p:cNvSpPr>
          <p:nvPr>
            <p:ph type="sldNum" sz="quarter" idx="12"/>
          </p:nvPr>
        </p:nvSpPr>
        <p:spPr/>
        <p:txBody>
          <a:bodyPr/>
          <a:lstStyle/>
          <a:p>
            <a:fld id="{F8311697-A65C-49AB-9993-95C5A942F87E}" type="slidenum">
              <a:rPr lang="en-US" smtClean="0"/>
              <a:t>‹#›</a:t>
            </a:fld>
            <a:endParaRPr lang="en-US"/>
          </a:p>
        </p:txBody>
      </p:sp>
    </p:spTree>
    <p:extLst>
      <p:ext uri="{BB962C8B-B14F-4D97-AF65-F5344CB8AC3E}">
        <p14:creationId xmlns:p14="http://schemas.microsoft.com/office/powerpoint/2010/main" val="158072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31100D-2FD0-4A45-85B8-DFA8CE0AEBE3}"/>
              </a:ext>
            </a:extLst>
          </p:cNvPr>
          <p:cNvSpPr>
            <a:spLocks noGrp="1"/>
          </p:cNvSpPr>
          <p:nvPr>
            <p:ph type="dt" sz="half" idx="10"/>
          </p:nvPr>
        </p:nvSpPr>
        <p:spPr/>
        <p:txBody>
          <a:bodyPr/>
          <a:lstStyle/>
          <a:p>
            <a:fld id="{E9DCA543-2F71-4033-AA5F-ADFBFB3BE009}" type="datetimeFigureOut">
              <a:rPr lang="en-US" smtClean="0"/>
              <a:t>9/2/2021</a:t>
            </a:fld>
            <a:endParaRPr lang="en-US"/>
          </a:p>
        </p:txBody>
      </p:sp>
      <p:sp>
        <p:nvSpPr>
          <p:cNvPr id="3" name="Footer Placeholder 2">
            <a:extLst>
              <a:ext uri="{FF2B5EF4-FFF2-40B4-BE49-F238E27FC236}">
                <a16:creationId xmlns:a16="http://schemas.microsoft.com/office/drawing/2014/main" id="{6107674A-28C9-4AB0-8703-7077A016CD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4B1D73-86A3-4C56-861A-E14657322B96}"/>
              </a:ext>
            </a:extLst>
          </p:cNvPr>
          <p:cNvSpPr>
            <a:spLocks noGrp="1"/>
          </p:cNvSpPr>
          <p:nvPr>
            <p:ph type="sldNum" sz="quarter" idx="12"/>
          </p:nvPr>
        </p:nvSpPr>
        <p:spPr/>
        <p:txBody>
          <a:bodyPr/>
          <a:lstStyle/>
          <a:p>
            <a:fld id="{F8311697-A65C-49AB-9993-95C5A942F87E}" type="slidenum">
              <a:rPr lang="en-US" smtClean="0"/>
              <a:t>‹#›</a:t>
            </a:fld>
            <a:endParaRPr lang="en-US"/>
          </a:p>
        </p:txBody>
      </p:sp>
    </p:spTree>
    <p:extLst>
      <p:ext uri="{BB962C8B-B14F-4D97-AF65-F5344CB8AC3E}">
        <p14:creationId xmlns:p14="http://schemas.microsoft.com/office/powerpoint/2010/main" val="213940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5BE6E-4121-481F-8BEB-5716622DA3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9D776D-FE5E-453C-804D-BBDC60FC16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C2C1AA-DDB6-4C8F-8FC7-33E44721BD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A75F5-867B-40F3-BB3A-5D75580C4419}"/>
              </a:ext>
            </a:extLst>
          </p:cNvPr>
          <p:cNvSpPr>
            <a:spLocks noGrp="1"/>
          </p:cNvSpPr>
          <p:nvPr>
            <p:ph type="dt" sz="half" idx="10"/>
          </p:nvPr>
        </p:nvSpPr>
        <p:spPr/>
        <p:txBody>
          <a:bodyPr/>
          <a:lstStyle/>
          <a:p>
            <a:fld id="{E9DCA543-2F71-4033-AA5F-ADFBFB3BE009}" type="datetimeFigureOut">
              <a:rPr lang="en-US" smtClean="0"/>
              <a:t>9/2/2021</a:t>
            </a:fld>
            <a:endParaRPr lang="en-US"/>
          </a:p>
        </p:txBody>
      </p:sp>
      <p:sp>
        <p:nvSpPr>
          <p:cNvPr id="6" name="Footer Placeholder 5">
            <a:extLst>
              <a:ext uri="{FF2B5EF4-FFF2-40B4-BE49-F238E27FC236}">
                <a16:creationId xmlns:a16="http://schemas.microsoft.com/office/drawing/2014/main" id="{FB2D0EA8-8A48-4042-BF10-A77BAA34A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B05754-91F2-45E0-8EB0-5015C68C46F2}"/>
              </a:ext>
            </a:extLst>
          </p:cNvPr>
          <p:cNvSpPr>
            <a:spLocks noGrp="1"/>
          </p:cNvSpPr>
          <p:nvPr>
            <p:ph type="sldNum" sz="quarter" idx="12"/>
          </p:nvPr>
        </p:nvSpPr>
        <p:spPr/>
        <p:txBody>
          <a:bodyPr/>
          <a:lstStyle/>
          <a:p>
            <a:fld id="{F8311697-A65C-49AB-9993-95C5A942F87E}" type="slidenum">
              <a:rPr lang="en-US" smtClean="0"/>
              <a:t>‹#›</a:t>
            </a:fld>
            <a:endParaRPr lang="en-US"/>
          </a:p>
        </p:txBody>
      </p:sp>
    </p:spTree>
    <p:extLst>
      <p:ext uri="{BB962C8B-B14F-4D97-AF65-F5344CB8AC3E}">
        <p14:creationId xmlns:p14="http://schemas.microsoft.com/office/powerpoint/2010/main" val="4243185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D07F-3190-47F8-B256-171A635A89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FA1511-2006-49D9-93DD-9C8DFDD2AC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7C8C73-F7F9-4C02-B861-F937FD72E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26D88D-C29F-4A64-82F3-EE86395F6C9D}"/>
              </a:ext>
            </a:extLst>
          </p:cNvPr>
          <p:cNvSpPr>
            <a:spLocks noGrp="1"/>
          </p:cNvSpPr>
          <p:nvPr>
            <p:ph type="dt" sz="half" idx="10"/>
          </p:nvPr>
        </p:nvSpPr>
        <p:spPr/>
        <p:txBody>
          <a:bodyPr/>
          <a:lstStyle/>
          <a:p>
            <a:fld id="{E9DCA543-2F71-4033-AA5F-ADFBFB3BE009}" type="datetimeFigureOut">
              <a:rPr lang="en-US" smtClean="0"/>
              <a:t>9/2/2021</a:t>
            </a:fld>
            <a:endParaRPr lang="en-US"/>
          </a:p>
        </p:txBody>
      </p:sp>
      <p:sp>
        <p:nvSpPr>
          <p:cNvPr id="6" name="Footer Placeholder 5">
            <a:extLst>
              <a:ext uri="{FF2B5EF4-FFF2-40B4-BE49-F238E27FC236}">
                <a16:creationId xmlns:a16="http://schemas.microsoft.com/office/drawing/2014/main" id="{DFCD3F0D-978C-4BED-B35B-3B072B1D95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F18C6A-EE80-4A43-AF12-DB9ECFD740AA}"/>
              </a:ext>
            </a:extLst>
          </p:cNvPr>
          <p:cNvSpPr>
            <a:spLocks noGrp="1"/>
          </p:cNvSpPr>
          <p:nvPr>
            <p:ph type="sldNum" sz="quarter" idx="12"/>
          </p:nvPr>
        </p:nvSpPr>
        <p:spPr/>
        <p:txBody>
          <a:bodyPr/>
          <a:lstStyle/>
          <a:p>
            <a:fld id="{F8311697-A65C-49AB-9993-95C5A942F87E}" type="slidenum">
              <a:rPr lang="en-US" smtClean="0"/>
              <a:t>‹#›</a:t>
            </a:fld>
            <a:endParaRPr lang="en-US"/>
          </a:p>
        </p:txBody>
      </p:sp>
    </p:spTree>
    <p:extLst>
      <p:ext uri="{BB962C8B-B14F-4D97-AF65-F5344CB8AC3E}">
        <p14:creationId xmlns:p14="http://schemas.microsoft.com/office/powerpoint/2010/main" val="201786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CDB61B-9C03-436E-86C7-709FD947AA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19009F-A83D-4C9F-AD2B-0F85DB2E00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B8D3C-A53B-44AB-93A8-D04BB26268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CA543-2F71-4033-AA5F-ADFBFB3BE009}" type="datetimeFigureOut">
              <a:rPr lang="en-US" smtClean="0"/>
              <a:t>9/2/2021</a:t>
            </a:fld>
            <a:endParaRPr lang="en-US"/>
          </a:p>
        </p:txBody>
      </p:sp>
      <p:sp>
        <p:nvSpPr>
          <p:cNvPr id="5" name="Footer Placeholder 4">
            <a:extLst>
              <a:ext uri="{FF2B5EF4-FFF2-40B4-BE49-F238E27FC236}">
                <a16:creationId xmlns:a16="http://schemas.microsoft.com/office/drawing/2014/main" id="{17D90925-F5D3-4685-B21A-7C04545E2B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4F875D-54AA-4DB7-94B8-883666CFC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11697-A65C-49AB-9993-95C5A942F87E}" type="slidenum">
              <a:rPr lang="en-US" smtClean="0"/>
              <a:t>‹#›</a:t>
            </a:fld>
            <a:endParaRPr lang="en-US"/>
          </a:p>
        </p:txBody>
      </p:sp>
    </p:spTree>
    <p:extLst>
      <p:ext uri="{BB962C8B-B14F-4D97-AF65-F5344CB8AC3E}">
        <p14:creationId xmlns:p14="http://schemas.microsoft.com/office/powerpoint/2010/main" val="3421228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B807BED6-2540-406B-A9F2-C363DA26C1B3}"/>
              </a:ext>
            </a:extLst>
          </p:cNvPr>
          <p:cNvSpPr>
            <a:spLocks noChangeArrowheads="1"/>
          </p:cNvSpPr>
          <p:nvPr/>
        </p:nvSpPr>
        <p:spPr bwMode="auto">
          <a:xfrm>
            <a:off x="3770574" y="2180416"/>
            <a:ext cx="7072313" cy="935038"/>
          </a:xfrm>
          <a:prstGeom prst="rect">
            <a:avLst/>
          </a:prstGeom>
          <a:noFill/>
          <a:ln w="9525">
            <a:noFill/>
            <a:miter lim="800000"/>
            <a:headEnd/>
            <a:tailEnd/>
          </a:ln>
        </p:spPr>
        <p:txBody>
          <a:bodyPr/>
          <a:lstStyle/>
          <a:p>
            <a:pPr algn="ctr">
              <a:spcBef>
                <a:spcPct val="20000"/>
              </a:spcBef>
              <a:tabLst>
                <a:tab pos="1320800" algn="l"/>
                <a:tab pos="2054225" algn="l"/>
              </a:tabLst>
            </a:pPr>
            <a:r>
              <a:rPr lang="en-US" sz="24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Project Management</a:t>
            </a: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6">
            <a:extLst>
              <a:ext uri="{FF2B5EF4-FFF2-40B4-BE49-F238E27FC236}">
                <a16:creationId xmlns:a16="http://schemas.microsoft.com/office/drawing/2014/main" id="{92E3B5AB-A0A0-4BBB-86AB-9755EFA25311}"/>
              </a:ext>
            </a:extLst>
          </p:cNvPr>
          <p:cNvSpPr>
            <a:spLocks noGrp="1" noChangeArrowheads="1"/>
          </p:cNvSpPr>
          <p:nvPr>
            <p:ph type="ctrTitle"/>
          </p:nvPr>
        </p:nvSpPr>
        <p:spPr>
          <a:xfrm>
            <a:off x="3572930" y="3429000"/>
            <a:ext cx="7467600" cy="2384425"/>
          </a:xfrm>
          <a:noFill/>
        </p:spPr>
        <p:txBody>
          <a:bodyPr anchor="t">
            <a:normAutofit fontScale="90000"/>
          </a:bodyPr>
          <a:lstStyle/>
          <a:p>
            <a:r>
              <a:rPr lang="id-ID" sz="4400" b="1" dirty="0">
                <a:solidFill>
                  <a:schemeClr val="bg1"/>
                </a:solidFill>
                <a:effectLst/>
                <a:latin typeface="+mn-lt"/>
                <a:ea typeface="Times New Roman" panose="02020603050405020304" pitchFamily="18" charset="0"/>
                <a:cs typeface="Times New Roman" panose="02020603050405020304" pitchFamily="18" charset="0"/>
              </a:rPr>
              <a:t>Project Scheduling: Lagging, Crashing, And Activity Networks </a:t>
            </a:r>
            <a:br>
              <a:rPr lang="en-US" sz="4400" dirty="0">
                <a:solidFill>
                  <a:schemeClr val="bg1"/>
                </a:solidFill>
                <a:effectLst/>
                <a:latin typeface="+mn-lt"/>
                <a:ea typeface="Times New Roman" panose="02020603050405020304" pitchFamily="18" charset="0"/>
                <a:cs typeface="Times New Roman" panose="02020603050405020304" pitchFamily="18" charset="0"/>
              </a:rPr>
            </a:br>
            <a:br>
              <a:rPr lang="en-AU" dirty="0">
                <a:solidFill>
                  <a:schemeClr val="bg1"/>
                </a:solidFill>
              </a:rPr>
            </a:br>
            <a:br>
              <a:rPr lang="en-AU" dirty="0">
                <a:solidFill>
                  <a:schemeClr val="bg1"/>
                </a:solidFill>
              </a:rPr>
            </a:br>
            <a:r>
              <a:rPr lang="en-US" sz="2500" dirty="0">
                <a:solidFill>
                  <a:schemeClr val="bg1"/>
                </a:solidFill>
              </a:rPr>
              <a:t>Topic  8</a:t>
            </a:r>
          </a:p>
        </p:txBody>
      </p:sp>
    </p:spTree>
    <p:extLst>
      <p:ext uri="{BB962C8B-B14F-4D97-AF65-F5344CB8AC3E}">
        <p14:creationId xmlns:p14="http://schemas.microsoft.com/office/powerpoint/2010/main" val="933100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0DDF8-43EF-4F87-81E4-A190B807957C}"/>
              </a:ext>
            </a:extLst>
          </p:cNvPr>
          <p:cNvSpPr>
            <a:spLocks noGrp="1"/>
          </p:cNvSpPr>
          <p:nvPr>
            <p:ph type="title"/>
          </p:nvPr>
        </p:nvSpPr>
        <p:spPr/>
        <p:txBody>
          <a:bodyPr/>
          <a:lstStyle/>
          <a:p>
            <a:pPr algn="r"/>
            <a:r>
              <a:rPr lang="en-US" dirty="0">
                <a:ea typeface="+mj-ea"/>
                <a:cs typeface="+mj-cs"/>
              </a:rPr>
              <a:t>Finish to Finish</a:t>
            </a:r>
            <a:endParaRPr lang="en-ID" dirty="0"/>
          </a:p>
        </p:txBody>
      </p:sp>
      <p:grpSp>
        <p:nvGrpSpPr>
          <p:cNvPr id="4" name="Group 16">
            <a:extLst>
              <a:ext uri="{FF2B5EF4-FFF2-40B4-BE49-F238E27FC236}">
                <a16:creationId xmlns:a16="http://schemas.microsoft.com/office/drawing/2014/main" id="{E2EF6C5A-4020-429F-BABA-684EAF765517}"/>
              </a:ext>
            </a:extLst>
          </p:cNvPr>
          <p:cNvGrpSpPr>
            <a:grpSpLocks/>
          </p:cNvGrpSpPr>
          <p:nvPr/>
        </p:nvGrpSpPr>
        <p:grpSpPr bwMode="auto">
          <a:xfrm>
            <a:off x="2541105" y="2941638"/>
            <a:ext cx="8004175" cy="2954337"/>
            <a:chOff x="381000" y="3246435"/>
            <a:chExt cx="8003582" cy="2954003"/>
          </a:xfrm>
        </p:grpSpPr>
        <p:sp>
          <p:nvSpPr>
            <p:cNvPr id="5" name="Text Box 5">
              <a:extLst>
                <a:ext uri="{FF2B5EF4-FFF2-40B4-BE49-F238E27FC236}">
                  <a16:creationId xmlns:a16="http://schemas.microsoft.com/office/drawing/2014/main" id="{D4C3210B-10E0-4398-BBE9-1FAC006DCDCE}"/>
                </a:ext>
              </a:extLst>
            </p:cNvPr>
            <p:cNvSpPr txBox="1">
              <a:spLocks noChangeArrowheads="1"/>
            </p:cNvSpPr>
            <p:nvPr/>
          </p:nvSpPr>
          <p:spPr bwMode="auto">
            <a:xfrm>
              <a:off x="381000" y="4876800"/>
              <a:ext cx="1828800" cy="13236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en-US" altLang="id-ID" sz="2000"/>
            </a:p>
            <a:p>
              <a:pPr algn="ctr" eaLnBrk="0" fontAlgn="base" hangingPunct="0">
                <a:spcBef>
                  <a:spcPct val="0"/>
                </a:spcBef>
                <a:spcAft>
                  <a:spcPct val="0"/>
                </a:spcAft>
              </a:pPr>
              <a:r>
                <a:rPr lang="en-US" altLang="id-ID" sz="2000"/>
                <a:t>31      S      33</a:t>
              </a:r>
            </a:p>
            <a:p>
              <a:pPr algn="ctr" eaLnBrk="0" fontAlgn="base" hangingPunct="0">
                <a:spcBef>
                  <a:spcPct val="0"/>
                </a:spcBef>
                <a:spcAft>
                  <a:spcPct val="0"/>
                </a:spcAft>
              </a:pPr>
              <a:r>
                <a:rPr lang="en-US" altLang="id-ID" sz="2000"/>
                <a:t>Plumbing</a:t>
              </a:r>
            </a:p>
            <a:p>
              <a:pPr algn="ctr" eaLnBrk="0" fontAlgn="base" hangingPunct="0">
                <a:spcBef>
                  <a:spcPct val="0"/>
                </a:spcBef>
                <a:spcAft>
                  <a:spcPct val="0"/>
                </a:spcAft>
              </a:pPr>
              <a:r>
                <a:rPr lang="en-US" altLang="id-ID" sz="2000"/>
                <a:t> 2</a:t>
              </a:r>
            </a:p>
          </p:txBody>
        </p:sp>
        <p:sp>
          <p:nvSpPr>
            <p:cNvPr id="6" name="Text Box 6">
              <a:extLst>
                <a:ext uri="{FF2B5EF4-FFF2-40B4-BE49-F238E27FC236}">
                  <a16:creationId xmlns:a16="http://schemas.microsoft.com/office/drawing/2014/main" id="{9B6C12ED-0E19-41F6-AC42-3F20F49D4FA4}"/>
                </a:ext>
              </a:extLst>
            </p:cNvPr>
            <p:cNvSpPr txBox="1">
              <a:spLocks noChangeArrowheads="1"/>
            </p:cNvSpPr>
            <p:nvPr/>
          </p:nvSpPr>
          <p:spPr bwMode="auto">
            <a:xfrm>
              <a:off x="3124200" y="4876800"/>
              <a:ext cx="1828800" cy="13236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en-US" altLang="id-ID" sz="2000"/>
            </a:p>
            <a:p>
              <a:pPr algn="ctr" eaLnBrk="0" fontAlgn="base" hangingPunct="0">
                <a:spcBef>
                  <a:spcPct val="0"/>
                </a:spcBef>
                <a:spcAft>
                  <a:spcPct val="0"/>
                </a:spcAft>
              </a:pPr>
              <a:r>
                <a:rPr lang="en-US" altLang="id-ID" sz="2000"/>
                <a:t>33     T      36</a:t>
              </a:r>
            </a:p>
            <a:p>
              <a:pPr algn="ctr" eaLnBrk="0" fontAlgn="base" hangingPunct="0">
                <a:spcBef>
                  <a:spcPct val="0"/>
                </a:spcBef>
                <a:spcAft>
                  <a:spcPct val="0"/>
                </a:spcAft>
              </a:pPr>
              <a:r>
                <a:rPr lang="en-US" altLang="id-ID" sz="2000"/>
                <a:t>HVAC</a:t>
              </a:r>
            </a:p>
            <a:p>
              <a:pPr algn="ctr" eaLnBrk="0" fontAlgn="base" hangingPunct="0">
                <a:spcBef>
                  <a:spcPct val="0"/>
                </a:spcBef>
                <a:spcAft>
                  <a:spcPct val="0"/>
                </a:spcAft>
              </a:pPr>
              <a:r>
                <a:rPr lang="en-US" altLang="id-ID" sz="2000"/>
                <a:t>3</a:t>
              </a:r>
            </a:p>
          </p:txBody>
        </p:sp>
        <p:sp>
          <p:nvSpPr>
            <p:cNvPr id="7" name="Text Box 7">
              <a:extLst>
                <a:ext uri="{FF2B5EF4-FFF2-40B4-BE49-F238E27FC236}">
                  <a16:creationId xmlns:a16="http://schemas.microsoft.com/office/drawing/2014/main" id="{9AFFFE70-C2B4-4A75-BC20-7C1684F6DE81}"/>
                </a:ext>
              </a:extLst>
            </p:cNvPr>
            <p:cNvSpPr txBox="1">
              <a:spLocks noChangeArrowheads="1"/>
            </p:cNvSpPr>
            <p:nvPr/>
          </p:nvSpPr>
          <p:spPr bwMode="auto">
            <a:xfrm>
              <a:off x="6084887" y="4868863"/>
              <a:ext cx="2299695" cy="13236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en-US" altLang="id-ID" sz="2000"/>
            </a:p>
            <a:p>
              <a:pPr algn="ctr" eaLnBrk="0" fontAlgn="base" hangingPunct="0">
                <a:spcBef>
                  <a:spcPct val="0"/>
                </a:spcBef>
                <a:spcAft>
                  <a:spcPct val="0"/>
                </a:spcAft>
              </a:pPr>
              <a:r>
                <a:rPr lang="en-US" altLang="id-ID" sz="2000"/>
                <a:t>36      U      42</a:t>
              </a:r>
            </a:p>
            <a:p>
              <a:pPr algn="ctr" eaLnBrk="0" fontAlgn="base" hangingPunct="0">
                <a:spcBef>
                  <a:spcPct val="0"/>
                </a:spcBef>
                <a:spcAft>
                  <a:spcPct val="0"/>
                </a:spcAft>
              </a:pPr>
              <a:r>
                <a:rPr lang="en-US" altLang="id-ID" sz="2000"/>
                <a:t>Under construction</a:t>
              </a:r>
            </a:p>
            <a:p>
              <a:pPr algn="ctr" eaLnBrk="0" fontAlgn="base" hangingPunct="0">
                <a:spcBef>
                  <a:spcPct val="0"/>
                </a:spcBef>
                <a:spcAft>
                  <a:spcPct val="0"/>
                </a:spcAft>
              </a:pPr>
              <a:r>
                <a:rPr lang="en-US" altLang="id-ID" sz="2000"/>
                <a:t>   6</a:t>
              </a:r>
            </a:p>
          </p:txBody>
        </p:sp>
        <p:cxnSp>
          <p:nvCxnSpPr>
            <p:cNvPr id="8" name="AutoShape 8">
              <a:extLst>
                <a:ext uri="{FF2B5EF4-FFF2-40B4-BE49-F238E27FC236}">
                  <a16:creationId xmlns:a16="http://schemas.microsoft.com/office/drawing/2014/main" id="{FC4060CE-44D3-41D2-859C-D4659CE299C8}"/>
                </a:ext>
              </a:extLst>
            </p:cNvPr>
            <p:cNvCxnSpPr>
              <a:cxnSpLocks noChangeShapeType="1"/>
              <a:stCxn id="5" idx="3"/>
              <a:endCxn id="6" idx="1"/>
            </p:cNvCxnSpPr>
            <p:nvPr/>
          </p:nvCxnSpPr>
          <p:spPr bwMode="auto">
            <a:xfrm>
              <a:off x="2209800" y="5538619"/>
              <a:ext cx="914400" cy="0"/>
            </a:xfrm>
            <a:prstGeom prst="straightConnector1">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9" name="AutoShape 9">
              <a:extLst>
                <a:ext uri="{FF2B5EF4-FFF2-40B4-BE49-F238E27FC236}">
                  <a16:creationId xmlns:a16="http://schemas.microsoft.com/office/drawing/2014/main" id="{D4941A10-FABF-48A3-B62C-F737D9851D85}"/>
                </a:ext>
              </a:extLst>
            </p:cNvPr>
            <p:cNvCxnSpPr>
              <a:cxnSpLocks noChangeShapeType="1"/>
              <a:stCxn id="6" idx="3"/>
              <a:endCxn id="7" idx="1"/>
            </p:cNvCxnSpPr>
            <p:nvPr/>
          </p:nvCxnSpPr>
          <p:spPr bwMode="auto">
            <a:xfrm flipV="1">
              <a:off x="4953000" y="5530683"/>
              <a:ext cx="1131887" cy="7936"/>
            </a:xfrm>
            <a:prstGeom prst="straightConnector1">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cxnSp>
        <p:sp>
          <p:nvSpPr>
            <p:cNvPr id="10" name="Text Box 12">
              <a:extLst>
                <a:ext uri="{FF2B5EF4-FFF2-40B4-BE49-F238E27FC236}">
                  <a16:creationId xmlns:a16="http://schemas.microsoft.com/office/drawing/2014/main" id="{D6F5F0E8-E563-4DB1-83CF-8929A9B8AB24}"/>
                </a:ext>
              </a:extLst>
            </p:cNvPr>
            <p:cNvSpPr txBox="1">
              <a:spLocks noChangeArrowheads="1"/>
            </p:cNvSpPr>
            <p:nvPr/>
          </p:nvSpPr>
          <p:spPr bwMode="auto">
            <a:xfrm>
              <a:off x="409518" y="3246435"/>
              <a:ext cx="1828800" cy="13236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en-US" altLang="id-ID" sz="2000" dirty="0"/>
            </a:p>
            <a:p>
              <a:pPr algn="ctr" eaLnBrk="0" fontAlgn="base" hangingPunct="0">
                <a:spcBef>
                  <a:spcPct val="0"/>
                </a:spcBef>
                <a:spcAft>
                  <a:spcPct val="0"/>
                </a:spcAft>
              </a:pPr>
              <a:r>
                <a:rPr lang="en-US" altLang="id-ID" sz="2000" dirty="0"/>
                <a:t>30      R      36</a:t>
              </a:r>
            </a:p>
            <a:p>
              <a:pPr algn="ctr" eaLnBrk="0" fontAlgn="base" hangingPunct="0">
                <a:spcBef>
                  <a:spcPct val="0"/>
                </a:spcBef>
                <a:spcAft>
                  <a:spcPct val="0"/>
                </a:spcAft>
              </a:pPr>
              <a:r>
                <a:rPr lang="en-US" altLang="id-ID" sz="2000" dirty="0"/>
                <a:t>Wiring</a:t>
              </a:r>
            </a:p>
            <a:p>
              <a:pPr algn="ctr" eaLnBrk="0" fontAlgn="base" hangingPunct="0">
                <a:spcBef>
                  <a:spcPct val="0"/>
                </a:spcBef>
                <a:spcAft>
                  <a:spcPct val="0"/>
                </a:spcAft>
              </a:pPr>
              <a:r>
                <a:rPr lang="en-US" altLang="id-ID" sz="2000" dirty="0"/>
                <a:t> 6</a:t>
              </a:r>
            </a:p>
          </p:txBody>
        </p:sp>
        <p:grpSp>
          <p:nvGrpSpPr>
            <p:cNvPr id="11" name="Group 16">
              <a:extLst>
                <a:ext uri="{FF2B5EF4-FFF2-40B4-BE49-F238E27FC236}">
                  <a16:creationId xmlns:a16="http://schemas.microsoft.com/office/drawing/2014/main" id="{94EEACFB-B8ED-4523-B1AC-F64D8B42659B}"/>
                </a:ext>
              </a:extLst>
            </p:cNvPr>
            <p:cNvGrpSpPr>
              <a:grpSpLocks/>
            </p:cNvGrpSpPr>
            <p:nvPr/>
          </p:nvGrpSpPr>
          <p:grpSpPr bwMode="auto">
            <a:xfrm>
              <a:off x="2235168" y="4041775"/>
              <a:ext cx="2732120" cy="792163"/>
              <a:chOff x="1383" y="2546"/>
              <a:chExt cx="1746" cy="499"/>
            </a:xfrm>
          </p:grpSpPr>
          <p:sp>
            <p:nvSpPr>
              <p:cNvPr id="12" name="Line 14">
                <a:extLst>
                  <a:ext uri="{FF2B5EF4-FFF2-40B4-BE49-F238E27FC236}">
                    <a16:creationId xmlns:a16="http://schemas.microsoft.com/office/drawing/2014/main" id="{47433D73-7033-4E31-8655-0FCFEFB653C6}"/>
                  </a:ext>
                </a:extLst>
              </p:cNvPr>
              <p:cNvSpPr>
                <a:spLocks noChangeShapeType="1"/>
              </p:cNvSpPr>
              <p:nvPr/>
            </p:nvSpPr>
            <p:spPr bwMode="auto">
              <a:xfrm>
                <a:off x="1383" y="2546"/>
                <a:ext cx="1746"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id-ID">
                  <a:ea typeface="MS PGothic" panose="020B0600070205080204" pitchFamily="34" charset="-128"/>
                </a:endParaRPr>
              </a:p>
            </p:txBody>
          </p:sp>
          <p:sp>
            <p:nvSpPr>
              <p:cNvPr id="13" name="Line 15">
                <a:extLst>
                  <a:ext uri="{FF2B5EF4-FFF2-40B4-BE49-F238E27FC236}">
                    <a16:creationId xmlns:a16="http://schemas.microsoft.com/office/drawing/2014/main" id="{55282B5E-6F37-460C-836E-2B3715268A53}"/>
                  </a:ext>
                </a:extLst>
              </p:cNvPr>
              <p:cNvSpPr>
                <a:spLocks noChangeShapeType="1"/>
              </p:cNvSpPr>
              <p:nvPr/>
            </p:nvSpPr>
            <p:spPr bwMode="auto">
              <a:xfrm>
                <a:off x="3129" y="2546"/>
                <a:ext cx="0" cy="49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id-ID">
                  <a:ea typeface="MS PGothic" panose="020B0600070205080204" pitchFamily="34" charset="-128"/>
                </a:endParaRPr>
              </a:p>
            </p:txBody>
          </p:sp>
        </p:grpSp>
      </p:grpSp>
      <p:sp>
        <p:nvSpPr>
          <p:cNvPr id="14" name="TextBox 13">
            <a:extLst>
              <a:ext uri="{FF2B5EF4-FFF2-40B4-BE49-F238E27FC236}">
                <a16:creationId xmlns:a16="http://schemas.microsoft.com/office/drawing/2014/main" id="{12042672-2E63-4142-863C-8260B37255F0}"/>
              </a:ext>
            </a:extLst>
          </p:cNvPr>
          <p:cNvSpPr txBox="1"/>
          <p:nvPr/>
        </p:nvSpPr>
        <p:spPr>
          <a:xfrm>
            <a:off x="5051355" y="6121771"/>
            <a:ext cx="2089290" cy="369332"/>
          </a:xfrm>
          <a:prstGeom prst="rect">
            <a:avLst/>
          </a:prstGeom>
          <a:noFill/>
        </p:spPr>
        <p:txBody>
          <a:bodyPr wrap="none" rtlCol="0">
            <a:spAutoFit/>
          </a:bodyPr>
          <a:lstStyle/>
          <a:p>
            <a:r>
              <a:rPr lang="en-US" dirty="0"/>
              <a:t>Source: Pinto (2016)</a:t>
            </a:r>
            <a:endParaRPr lang="en-ID" dirty="0"/>
          </a:p>
        </p:txBody>
      </p:sp>
      <p:sp>
        <p:nvSpPr>
          <p:cNvPr id="15" name="Rectangle 3">
            <a:extLst>
              <a:ext uri="{FF2B5EF4-FFF2-40B4-BE49-F238E27FC236}">
                <a16:creationId xmlns:a16="http://schemas.microsoft.com/office/drawing/2014/main" id="{FEF078D7-412B-4FE4-B2FB-9973A483E44C}"/>
              </a:ext>
            </a:extLst>
          </p:cNvPr>
          <p:cNvSpPr txBox="1">
            <a:spLocks noChangeArrowheads="1"/>
          </p:cNvSpPr>
          <p:nvPr/>
        </p:nvSpPr>
        <p:spPr>
          <a:xfrm>
            <a:off x="2816087" y="1657351"/>
            <a:ext cx="8229600" cy="107156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45000"/>
              <a:buFontTx/>
              <a:buNone/>
            </a:pPr>
            <a:r>
              <a:rPr lang="en-US" altLang="id-ID" sz="2400"/>
              <a:t>Two activities share a similar completion point (wiring and HVAC).</a:t>
            </a:r>
          </a:p>
          <a:p>
            <a:pPr lvl="1"/>
            <a:r>
              <a:rPr lang="en-US" altLang="id-ID"/>
              <a:t>The under construction cannot happen until wiring, plumbing, and HVAC installation are complete.</a:t>
            </a:r>
            <a:endParaRPr lang="en-US" altLang="id-ID" dirty="0"/>
          </a:p>
        </p:txBody>
      </p:sp>
    </p:spTree>
    <p:extLst>
      <p:ext uri="{BB962C8B-B14F-4D97-AF65-F5344CB8AC3E}">
        <p14:creationId xmlns:p14="http://schemas.microsoft.com/office/powerpoint/2010/main" val="2433879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4C31-8E82-4C4C-91E5-32D2D7EFB91E}"/>
              </a:ext>
            </a:extLst>
          </p:cNvPr>
          <p:cNvSpPr>
            <a:spLocks noGrp="1"/>
          </p:cNvSpPr>
          <p:nvPr>
            <p:ph type="title"/>
          </p:nvPr>
        </p:nvSpPr>
        <p:spPr/>
        <p:txBody>
          <a:bodyPr/>
          <a:lstStyle/>
          <a:p>
            <a:pPr algn="r"/>
            <a:r>
              <a:rPr lang="en-US" dirty="0">
                <a:ea typeface="+mj-ea"/>
                <a:cs typeface="+mj-cs"/>
              </a:rPr>
              <a:t>Finish to Finish Lag</a:t>
            </a:r>
            <a:endParaRPr lang="en-ID" dirty="0"/>
          </a:p>
        </p:txBody>
      </p:sp>
      <p:grpSp>
        <p:nvGrpSpPr>
          <p:cNvPr id="4" name="Group 16">
            <a:extLst>
              <a:ext uri="{FF2B5EF4-FFF2-40B4-BE49-F238E27FC236}">
                <a16:creationId xmlns:a16="http://schemas.microsoft.com/office/drawing/2014/main" id="{90DE9E26-DB2B-4C2F-A1F9-DCBFEF74D126}"/>
              </a:ext>
            </a:extLst>
          </p:cNvPr>
          <p:cNvGrpSpPr>
            <a:grpSpLocks/>
          </p:cNvGrpSpPr>
          <p:nvPr/>
        </p:nvGrpSpPr>
        <p:grpSpPr bwMode="auto">
          <a:xfrm>
            <a:off x="2421835" y="3429000"/>
            <a:ext cx="8004175" cy="2954337"/>
            <a:chOff x="381000" y="3246435"/>
            <a:chExt cx="8003582" cy="2954003"/>
          </a:xfrm>
        </p:grpSpPr>
        <p:sp>
          <p:nvSpPr>
            <p:cNvPr id="5" name="Text Box 5">
              <a:extLst>
                <a:ext uri="{FF2B5EF4-FFF2-40B4-BE49-F238E27FC236}">
                  <a16:creationId xmlns:a16="http://schemas.microsoft.com/office/drawing/2014/main" id="{975FF3F0-6A1A-4180-A8C1-CA4BBAD32474}"/>
                </a:ext>
              </a:extLst>
            </p:cNvPr>
            <p:cNvSpPr txBox="1">
              <a:spLocks noChangeArrowheads="1"/>
            </p:cNvSpPr>
            <p:nvPr/>
          </p:nvSpPr>
          <p:spPr bwMode="auto">
            <a:xfrm>
              <a:off x="381000" y="4876800"/>
              <a:ext cx="1828800" cy="13236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en-US" altLang="id-ID" sz="2000"/>
            </a:p>
            <a:p>
              <a:pPr algn="ctr" eaLnBrk="0" fontAlgn="base" hangingPunct="0">
                <a:spcBef>
                  <a:spcPct val="0"/>
                </a:spcBef>
                <a:spcAft>
                  <a:spcPct val="0"/>
                </a:spcAft>
              </a:pPr>
              <a:r>
                <a:rPr lang="en-US" altLang="id-ID" sz="2000"/>
                <a:t>34      S      36</a:t>
              </a:r>
            </a:p>
            <a:p>
              <a:pPr algn="ctr" eaLnBrk="0" fontAlgn="base" hangingPunct="0">
                <a:spcBef>
                  <a:spcPct val="0"/>
                </a:spcBef>
                <a:spcAft>
                  <a:spcPct val="0"/>
                </a:spcAft>
              </a:pPr>
              <a:r>
                <a:rPr lang="en-US" altLang="id-ID" sz="2000"/>
                <a:t>Plumbing</a:t>
              </a:r>
            </a:p>
            <a:p>
              <a:pPr algn="ctr" eaLnBrk="0" fontAlgn="base" hangingPunct="0">
                <a:spcBef>
                  <a:spcPct val="0"/>
                </a:spcBef>
                <a:spcAft>
                  <a:spcPct val="0"/>
                </a:spcAft>
              </a:pPr>
              <a:r>
                <a:rPr lang="en-US" altLang="id-ID" sz="2000"/>
                <a:t> 2</a:t>
              </a:r>
            </a:p>
          </p:txBody>
        </p:sp>
        <p:sp>
          <p:nvSpPr>
            <p:cNvPr id="6" name="Text Box 6">
              <a:extLst>
                <a:ext uri="{FF2B5EF4-FFF2-40B4-BE49-F238E27FC236}">
                  <a16:creationId xmlns:a16="http://schemas.microsoft.com/office/drawing/2014/main" id="{4CF84A6F-AD2D-415D-AC46-2D1037093022}"/>
                </a:ext>
              </a:extLst>
            </p:cNvPr>
            <p:cNvSpPr txBox="1">
              <a:spLocks noChangeArrowheads="1"/>
            </p:cNvSpPr>
            <p:nvPr/>
          </p:nvSpPr>
          <p:spPr bwMode="auto">
            <a:xfrm>
              <a:off x="3124200" y="4876800"/>
              <a:ext cx="1828800" cy="13236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en-US" altLang="id-ID" sz="2000"/>
            </a:p>
            <a:p>
              <a:pPr algn="ctr" eaLnBrk="0" fontAlgn="base" hangingPunct="0">
                <a:spcBef>
                  <a:spcPct val="0"/>
                </a:spcBef>
                <a:spcAft>
                  <a:spcPct val="0"/>
                </a:spcAft>
              </a:pPr>
              <a:r>
                <a:rPr lang="en-US" altLang="id-ID" sz="2000"/>
                <a:t>36     T      39</a:t>
              </a:r>
            </a:p>
            <a:p>
              <a:pPr algn="ctr" eaLnBrk="0" fontAlgn="base" hangingPunct="0">
                <a:spcBef>
                  <a:spcPct val="0"/>
                </a:spcBef>
                <a:spcAft>
                  <a:spcPct val="0"/>
                </a:spcAft>
              </a:pPr>
              <a:r>
                <a:rPr lang="en-US" altLang="id-ID" sz="2000"/>
                <a:t>HVAC</a:t>
              </a:r>
            </a:p>
            <a:p>
              <a:pPr algn="ctr" eaLnBrk="0" fontAlgn="base" hangingPunct="0">
                <a:spcBef>
                  <a:spcPct val="0"/>
                </a:spcBef>
                <a:spcAft>
                  <a:spcPct val="0"/>
                </a:spcAft>
              </a:pPr>
              <a:r>
                <a:rPr lang="en-US" altLang="id-ID" sz="2000"/>
                <a:t>3</a:t>
              </a:r>
            </a:p>
          </p:txBody>
        </p:sp>
        <p:sp>
          <p:nvSpPr>
            <p:cNvPr id="7" name="Text Box 7">
              <a:extLst>
                <a:ext uri="{FF2B5EF4-FFF2-40B4-BE49-F238E27FC236}">
                  <a16:creationId xmlns:a16="http://schemas.microsoft.com/office/drawing/2014/main" id="{6EBD87DB-16BF-4D8C-BFBE-44A46B4920FE}"/>
                </a:ext>
              </a:extLst>
            </p:cNvPr>
            <p:cNvSpPr txBox="1">
              <a:spLocks noChangeArrowheads="1"/>
            </p:cNvSpPr>
            <p:nvPr/>
          </p:nvSpPr>
          <p:spPr bwMode="auto">
            <a:xfrm>
              <a:off x="6084887" y="4868863"/>
              <a:ext cx="2299695" cy="13236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en-US" altLang="id-ID" sz="2000"/>
            </a:p>
            <a:p>
              <a:pPr algn="ctr" eaLnBrk="0" fontAlgn="base" hangingPunct="0">
                <a:spcBef>
                  <a:spcPct val="0"/>
                </a:spcBef>
                <a:spcAft>
                  <a:spcPct val="0"/>
                </a:spcAft>
              </a:pPr>
              <a:r>
                <a:rPr lang="en-US" altLang="id-ID" sz="2000"/>
                <a:t>39      U      45</a:t>
              </a:r>
            </a:p>
            <a:p>
              <a:pPr algn="ctr" eaLnBrk="0" fontAlgn="base" hangingPunct="0">
                <a:spcBef>
                  <a:spcPct val="0"/>
                </a:spcBef>
                <a:spcAft>
                  <a:spcPct val="0"/>
                </a:spcAft>
              </a:pPr>
              <a:r>
                <a:rPr lang="en-US" altLang="id-ID" sz="2000"/>
                <a:t>Under construction</a:t>
              </a:r>
            </a:p>
            <a:p>
              <a:pPr algn="ctr" eaLnBrk="0" fontAlgn="base" hangingPunct="0">
                <a:spcBef>
                  <a:spcPct val="0"/>
                </a:spcBef>
                <a:spcAft>
                  <a:spcPct val="0"/>
                </a:spcAft>
              </a:pPr>
              <a:r>
                <a:rPr lang="en-US" altLang="id-ID" sz="2000"/>
                <a:t>   6</a:t>
              </a:r>
            </a:p>
          </p:txBody>
        </p:sp>
        <p:cxnSp>
          <p:nvCxnSpPr>
            <p:cNvPr id="8" name="AutoShape 8">
              <a:extLst>
                <a:ext uri="{FF2B5EF4-FFF2-40B4-BE49-F238E27FC236}">
                  <a16:creationId xmlns:a16="http://schemas.microsoft.com/office/drawing/2014/main" id="{509C6E8D-8E89-4051-8246-F2D91DFC64FD}"/>
                </a:ext>
              </a:extLst>
            </p:cNvPr>
            <p:cNvCxnSpPr>
              <a:cxnSpLocks noChangeShapeType="1"/>
              <a:stCxn id="5" idx="3"/>
              <a:endCxn id="6" idx="1"/>
            </p:cNvCxnSpPr>
            <p:nvPr/>
          </p:nvCxnSpPr>
          <p:spPr bwMode="auto">
            <a:xfrm>
              <a:off x="2209800" y="5538619"/>
              <a:ext cx="914400" cy="0"/>
            </a:xfrm>
            <a:prstGeom prst="straightConnector1">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9" name="AutoShape 9">
              <a:extLst>
                <a:ext uri="{FF2B5EF4-FFF2-40B4-BE49-F238E27FC236}">
                  <a16:creationId xmlns:a16="http://schemas.microsoft.com/office/drawing/2014/main" id="{AAC1607A-D4DD-4799-B9C6-1B9E91992DCF}"/>
                </a:ext>
              </a:extLst>
            </p:cNvPr>
            <p:cNvCxnSpPr>
              <a:cxnSpLocks noChangeShapeType="1"/>
              <a:stCxn id="6" idx="3"/>
              <a:endCxn id="7" idx="1"/>
            </p:cNvCxnSpPr>
            <p:nvPr/>
          </p:nvCxnSpPr>
          <p:spPr bwMode="auto">
            <a:xfrm flipV="1">
              <a:off x="4953000" y="5530683"/>
              <a:ext cx="1131887" cy="7936"/>
            </a:xfrm>
            <a:prstGeom prst="straightConnector1">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cxnSp>
        <p:sp>
          <p:nvSpPr>
            <p:cNvPr id="10" name="Text Box 12">
              <a:extLst>
                <a:ext uri="{FF2B5EF4-FFF2-40B4-BE49-F238E27FC236}">
                  <a16:creationId xmlns:a16="http://schemas.microsoft.com/office/drawing/2014/main" id="{5C97BB72-3F42-4F50-8114-126A8641032F}"/>
                </a:ext>
              </a:extLst>
            </p:cNvPr>
            <p:cNvSpPr txBox="1">
              <a:spLocks noChangeArrowheads="1"/>
            </p:cNvSpPr>
            <p:nvPr/>
          </p:nvSpPr>
          <p:spPr bwMode="auto">
            <a:xfrm>
              <a:off x="409518" y="3246435"/>
              <a:ext cx="1828800" cy="13236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en-US" altLang="id-ID" sz="2000" dirty="0"/>
            </a:p>
            <a:p>
              <a:pPr algn="ctr" eaLnBrk="0" fontAlgn="base" hangingPunct="0">
                <a:spcBef>
                  <a:spcPct val="0"/>
                </a:spcBef>
                <a:spcAft>
                  <a:spcPct val="0"/>
                </a:spcAft>
              </a:pPr>
              <a:r>
                <a:rPr lang="en-US" altLang="id-ID" sz="2000" dirty="0"/>
                <a:t>30      R      36</a:t>
              </a:r>
            </a:p>
            <a:p>
              <a:pPr algn="ctr" eaLnBrk="0" fontAlgn="base" hangingPunct="0">
                <a:spcBef>
                  <a:spcPct val="0"/>
                </a:spcBef>
                <a:spcAft>
                  <a:spcPct val="0"/>
                </a:spcAft>
              </a:pPr>
              <a:r>
                <a:rPr lang="en-US" altLang="id-ID" sz="2000" dirty="0"/>
                <a:t>Wiring</a:t>
              </a:r>
            </a:p>
            <a:p>
              <a:pPr algn="ctr" eaLnBrk="0" fontAlgn="base" hangingPunct="0">
                <a:spcBef>
                  <a:spcPct val="0"/>
                </a:spcBef>
                <a:spcAft>
                  <a:spcPct val="0"/>
                </a:spcAft>
              </a:pPr>
              <a:r>
                <a:rPr lang="en-US" altLang="id-ID" sz="2000" dirty="0"/>
                <a:t> 6</a:t>
              </a:r>
            </a:p>
          </p:txBody>
        </p:sp>
        <p:grpSp>
          <p:nvGrpSpPr>
            <p:cNvPr id="11" name="Group 16">
              <a:extLst>
                <a:ext uri="{FF2B5EF4-FFF2-40B4-BE49-F238E27FC236}">
                  <a16:creationId xmlns:a16="http://schemas.microsoft.com/office/drawing/2014/main" id="{D21CDDB4-644A-4A9D-88A7-5B0BEED89DF6}"/>
                </a:ext>
              </a:extLst>
            </p:cNvPr>
            <p:cNvGrpSpPr>
              <a:grpSpLocks/>
            </p:cNvGrpSpPr>
            <p:nvPr/>
          </p:nvGrpSpPr>
          <p:grpSpPr bwMode="auto">
            <a:xfrm>
              <a:off x="2235168" y="4041775"/>
              <a:ext cx="2732120" cy="792163"/>
              <a:chOff x="1383" y="2546"/>
              <a:chExt cx="1746" cy="499"/>
            </a:xfrm>
          </p:grpSpPr>
          <p:sp>
            <p:nvSpPr>
              <p:cNvPr id="12" name="Line 14">
                <a:extLst>
                  <a:ext uri="{FF2B5EF4-FFF2-40B4-BE49-F238E27FC236}">
                    <a16:creationId xmlns:a16="http://schemas.microsoft.com/office/drawing/2014/main" id="{B8C1D357-CB14-494C-A858-ABD8FB03BC81}"/>
                  </a:ext>
                </a:extLst>
              </p:cNvPr>
              <p:cNvSpPr>
                <a:spLocks noChangeShapeType="1"/>
              </p:cNvSpPr>
              <p:nvPr/>
            </p:nvSpPr>
            <p:spPr bwMode="auto">
              <a:xfrm>
                <a:off x="1383" y="2546"/>
                <a:ext cx="1746"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id-ID">
                  <a:ea typeface="MS PGothic" panose="020B0600070205080204" pitchFamily="34" charset="-128"/>
                </a:endParaRPr>
              </a:p>
            </p:txBody>
          </p:sp>
          <p:sp>
            <p:nvSpPr>
              <p:cNvPr id="13" name="Line 15">
                <a:extLst>
                  <a:ext uri="{FF2B5EF4-FFF2-40B4-BE49-F238E27FC236}">
                    <a16:creationId xmlns:a16="http://schemas.microsoft.com/office/drawing/2014/main" id="{2B302304-2BD6-44A1-BAD1-579E0B502731}"/>
                  </a:ext>
                </a:extLst>
              </p:cNvPr>
              <p:cNvSpPr>
                <a:spLocks noChangeShapeType="1"/>
              </p:cNvSpPr>
              <p:nvPr/>
            </p:nvSpPr>
            <p:spPr bwMode="auto">
              <a:xfrm>
                <a:off x="3129" y="2546"/>
                <a:ext cx="0" cy="49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id-ID">
                  <a:ea typeface="MS PGothic" panose="020B0600070205080204" pitchFamily="34" charset="-128"/>
                </a:endParaRPr>
              </a:p>
            </p:txBody>
          </p:sp>
        </p:grpSp>
      </p:grpSp>
      <p:sp>
        <p:nvSpPr>
          <p:cNvPr id="14" name="Text Box 18">
            <a:extLst>
              <a:ext uri="{FF2B5EF4-FFF2-40B4-BE49-F238E27FC236}">
                <a16:creationId xmlns:a16="http://schemas.microsoft.com/office/drawing/2014/main" id="{351C295A-3E08-49AC-8A95-537E972360E2}"/>
              </a:ext>
            </a:extLst>
          </p:cNvPr>
          <p:cNvSpPr txBox="1">
            <a:spLocks noChangeArrowheads="1"/>
          </p:cNvSpPr>
          <p:nvPr/>
        </p:nvSpPr>
        <p:spPr bwMode="auto">
          <a:xfrm>
            <a:off x="5508205" y="3821367"/>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r>
              <a:rPr lang="en-US" altLang="id-ID" sz="2000" b="1" dirty="0"/>
              <a:t>Lag 3</a:t>
            </a:r>
          </a:p>
        </p:txBody>
      </p:sp>
      <p:sp>
        <p:nvSpPr>
          <p:cNvPr id="16" name="Rectangle 3">
            <a:extLst>
              <a:ext uri="{FF2B5EF4-FFF2-40B4-BE49-F238E27FC236}">
                <a16:creationId xmlns:a16="http://schemas.microsoft.com/office/drawing/2014/main" id="{C18E494E-78D0-43B1-8243-ED393BDDB133}"/>
              </a:ext>
            </a:extLst>
          </p:cNvPr>
          <p:cNvSpPr txBox="1">
            <a:spLocks noChangeArrowheads="1"/>
          </p:cNvSpPr>
          <p:nvPr/>
        </p:nvSpPr>
        <p:spPr>
          <a:xfrm>
            <a:off x="2196410" y="1671177"/>
            <a:ext cx="8229600" cy="9699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45000"/>
              <a:buFontTx/>
              <a:buNone/>
            </a:pPr>
            <a:r>
              <a:rPr lang="en-US" altLang="id-ID" sz="2200" dirty="0"/>
              <a:t>It may be appropriate for two or more activities to conclude at the same time. For example, a contractor building an office complex cannot begin interior wall construction until all wiring, plumbing, and HVAC have been installed; she may include lag to ensure the completion of all preceding activities all occur at the same time.</a:t>
            </a:r>
          </a:p>
        </p:txBody>
      </p:sp>
      <p:sp>
        <p:nvSpPr>
          <p:cNvPr id="17" name="TextBox 16">
            <a:extLst>
              <a:ext uri="{FF2B5EF4-FFF2-40B4-BE49-F238E27FC236}">
                <a16:creationId xmlns:a16="http://schemas.microsoft.com/office/drawing/2014/main" id="{8293D9E1-A976-42D2-898A-577220E72DC9}"/>
              </a:ext>
            </a:extLst>
          </p:cNvPr>
          <p:cNvSpPr txBox="1"/>
          <p:nvPr/>
        </p:nvSpPr>
        <p:spPr>
          <a:xfrm>
            <a:off x="5051355" y="6383337"/>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4184405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A7AFE-80A8-4569-BF5A-711183FA25F4}"/>
              </a:ext>
            </a:extLst>
          </p:cNvPr>
          <p:cNvSpPr>
            <a:spLocks noGrp="1"/>
          </p:cNvSpPr>
          <p:nvPr>
            <p:ph type="title"/>
          </p:nvPr>
        </p:nvSpPr>
        <p:spPr/>
        <p:txBody>
          <a:bodyPr/>
          <a:lstStyle/>
          <a:p>
            <a:pPr algn="r"/>
            <a:r>
              <a:rPr lang="en-US" dirty="0">
                <a:ea typeface="+mj-ea"/>
                <a:cs typeface="+mj-cs"/>
              </a:rPr>
              <a:t>Start to Start Lag</a:t>
            </a:r>
            <a:endParaRPr lang="en-ID" dirty="0"/>
          </a:p>
        </p:txBody>
      </p:sp>
      <p:grpSp>
        <p:nvGrpSpPr>
          <p:cNvPr id="7" name="Group 20">
            <a:extLst>
              <a:ext uri="{FF2B5EF4-FFF2-40B4-BE49-F238E27FC236}">
                <a16:creationId xmlns:a16="http://schemas.microsoft.com/office/drawing/2014/main" id="{568ED5A7-D967-4643-8705-75DAD7D59534}"/>
              </a:ext>
            </a:extLst>
          </p:cNvPr>
          <p:cNvGrpSpPr>
            <a:grpSpLocks/>
          </p:cNvGrpSpPr>
          <p:nvPr/>
        </p:nvGrpSpPr>
        <p:grpSpPr bwMode="auto">
          <a:xfrm>
            <a:off x="2349155" y="2970673"/>
            <a:ext cx="7967662" cy="3384550"/>
            <a:chOff x="719138" y="2735253"/>
            <a:chExt cx="7967662" cy="3385787"/>
          </a:xfrm>
        </p:grpSpPr>
        <p:sp>
          <p:nvSpPr>
            <p:cNvPr id="8" name="Text Box 13">
              <a:extLst>
                <a:ext uri="{FF2B5EF4-FFF2-40B4-BE49-F238E27FC236}">
                  <a16:creationId xmlns:a16="http://schemas.microsoft.com/office/drawing/2014/main" id="{DDAA096D-5860-46A7-B2F0-756585362E5F}"/>
                </a:ext>
              </a:extLst>
            </p:cNvPr>
            <p:cNvSpPr txBox="1">
              <a:spLocks noChangeArrowheads="1"/>
            </p:cNvSpPr>
            <p:nvPr/>
          </p:nvSpPr>
          <p:spPr bwMode="auto">
            <a:xfrm>
              <a:off x="719138" y="4797425"/>
              <a:ext cx="1828800" cy="132361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en-US" altLang="id-ID" sz="2000"/>
            </a:p>
            <a:p>
              <a:pPr algn="ctr" eaLnBrk="0" fontAlgn="base" hangingPunct="0">
                <a:spcBef>
                  <a:spcPct val="0"/>
                </a:spcBef>
                <a:spcAft>
                  <a:spcPct val="0"/>
                </a:spcAft>
              </a:pPr>
              <a:r>
                <a:rPr lang="en-US" altLang="id-ID" sz="2000"/>
                <a:t>31      S      33</a:t>
              </a:r>
            </a:p>
            <a:p>
              <a:pPr algn="ctr" eaLnBrk="0" fontAlgn="base" hangingPunct="0">
                <a:spcBef>
                  <a:spcPct val="0"/>
                </a:spcBef>
                <a:spcAft>
                  <a:spcPct val="0"/>
                </a:spcAft>
              </a:pPr>
              <a:r>
                <a:rPr lang="en-US" altLang="id-ID" sz="2000"/>
                <a:t>Plumbing</a:t>
              </a:r>
            </a:p>
            <a:p>
              <a:pPr algn="ctr" eaLnBrk="0" fontAlgn="base" hangingPunct="0">
                <a:spcBef>
                  <a:spcPct val="0"/>
                </a:spcBef>
                <a:spcAft>
                  <a:spcPct val="0"/>
                </a:spcAft>
              </a:pPr>
              <a:r>
                <a:rPr lang="en-US" altLang="id-ID" sz="2000"/>
                <a:t> 2</a:t>
              </a:r>
            </a:p>
          </p:txBody>
        </p:sp>
        <p:sp>
          <p:nvSpPr>
            <p:cNvPr id="9" name="Text Box 14">
              <a:extLst>
                <a:ext uri="{FF2B5EF4-FFF2-40B4-BE49-F238E27FC236}">
                  <a16:creationId xmlns:a16="http://schemas.microsoft.com/office/drawing/2014/main" id="{C685F8BB-1CEB-4E0A-9794-F3C2930C4ADE}"/>
                </a:ext>
              </a:extLst>
            </p:cNvPr>
            <p:cNvSpPr txBox="1">
              <a:spLocks noChangeArrowheads="1"/>
            </p:cNvSpPr>
            <p:nvPr/>
          </p:nvSpPr>
          <p:spPr bwMode="auto">
            <a:xfrm>
              <a:off x="3448051" y="4408488"/>
              <a:ext cx="1828800" cy="132361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en-US" altLang="id-ID" sz="2000" b="1" dirty="0"/>
            </a:p>
            <a:p>
              <a:pPr algn="ctr" eaLnBrk="0" fontAlgn="base" hangingPunct="0">
                <a:spcBef>
                  <a:spcPct val="0"/>
                </a:spcBef>
                <a:spcAft>
                  <a:spcPct val="0"/>
                </a:spcAft>
              </a:pPr>
              <a:r>
                <a:rPr lang="en-US" altLang="id-ID" sz="2000" b="1" dirty="0"/>
                <a:t>33</a:t>
              </a:r>
              <a:r>
                <a:rPr lang="en-US" altLang="id-ID" sz="2000" dirty="0"/>
                <a:t>      T      36</a:t>
              </a:r>
            </a:p>
            <a:p>
              <a:pPr algn="ctr" eaLnBrk="0" fontAlgn="base" hangingPunct="0">
                <a:spcBef>
                  <a:spcPct val="0"/>
                </a:spcBef>
                <a:spcAft>
                  <a:spcPct val="0"/>
                </a:spcAft>
              </a:pPr>
              <a:r>
                <a:rPr lang="en-US" altLang="id-ID" sz="2000" dirty="0"/>
                <a:t>HVAC</a:t>
              </a:r>
            </a:p>
            <a:p>
              <a:pPr algn="ctr" eaLnBrk="0" fontAlgn="base" hangingPunct="0">
                <a:spcBef>
                  <a:spcPct val="0"/>
                </a:spcBef>
                <a:spcAft>
                  <a:spcPct val="0"/>
                </a:spcAft>
              </a:pPr>
              <a:r>
                <a:rPr lang="en-US" altLang="id-ID" sz="2000" dirty="0"/>
                <a:t>3</a:t>
              </a:r>
            </a:p>
          </p:txBody>
        </p:sp>
        <p:sp>
          <p:nvSpPr>
            <p:cNvPr id="10" name="Text Box 15">
              <a:extLst>
                <a:ext uri="{FF2B5EF4-FFF2-40B4-BE49-F238E27FC236}">
                  <a16:creationId xmlns:a16="http://schemas.microsoft.com/office/drawing/2014/main" id="{8A2BC230-6D37-4FC9-9F74-A995CC920CC0}"/>
                </a:ext>
              </a:extLst>
            </p:cNvPr>
            <p:cNvSpPr txBox="1">
              <a:spLocks noChangeArrowheads="1"/>
            </p:cNvSpPr>
            <p:nvPr/>
          </p:nvSpPr>
          <p:spPr bwMode="auto">
            <a:xfrm>
              <a:off x="6408737" y="4400550"/>
              <a:ext cx="2278063" cy="132361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en-US" altLang="id-ID" sz="2000"/>
            </a:p>
            <a:p>
              <a:pPr algn="ctr" eaLnBrk="0" fontAlgn="base" hangingPunct="0">
                <a:spcBef>
                  <a:spcPct val="0"/>
                </a:spcBef>
                <a:spcAft>
                  <a:spcPct val="0"/>
                </a:spcAft>
              </a:pPr>
              <a:r>
                <a:rPr lang="en-US" altLang="id-ID" sz="2000"/>
                <a:t>36      U     42</a:t>
              </a:r>
            </a:p>
            <a:p>
              <a:pPr algn="ctr" eaLnBrk="0" fontAlgn="base" hangingPunct="0">
                <a:spcBef>
                  <a:spcPct val="0"/>
                </a:spcBef>
                <a:spcAft>
                  <a:spcPct val="0"/>
                </a:spcAft>
              </a:pPr>
              <a:r>
                <a:rPr lang="en-US" altLang="id-ID" sz="2000"/>
                <a:t>Under construction</a:t>
              </a:r>
            </a:p>
            <a:p>
              <a:pPr algn="ctr" eaLnBrk="0" fontAlgn="base" hangingPunct="0">
                <a:spcBef>
                  <a:spcPct val="0"/>
                </a:spcBef>
                <a:spcAft>
                  <a:spcPct val="0"/>
                </a:spcAft>
              </a:pPr>
              <a:r>
                <a:rPr lang="en-US" altLang="id-ID" sz="2000"/>
                <a:t> 6</a:t>
              </a:r>
            </a:p>
          </p:txBody>
        </p:sp>
        <p:cxnSp>
          <p:nvCxnSpPr>
            <p:cNvPr id="11" name="AutoShape 17">
              <a:extLst>
                <a:ext uri="{FF2B5EF4-FFF2-40B4-BE49-F238E27FC236}">
                  <a16:creationId xmlns:a16="http://schemas.microsoft.com/office/drawing/2014/main" id="{E053DABD-E78E-44F5-91B1-9D266CD44908}"/>
                </a:ext>
              </a:extLst>
            </p:cNvPr>
            <p:cNvCxnSpPr>
              <a:cxnSpLocks noChangeShapeType="1"/>
              <a:stCxn id="9" idx="3"/>
              <a:endCxn id="10" idx="1"/>
            </p:cNvCxnSpPr>
            <p:nvPr/>
          </p:nvCxnSpPr>
          <p:spPr bwMode="auto">
            <a:xfrm flipV="1">
              <a:off x="5276851" y="5062358"/>
              <a:ext cx="1131886" cy="7938"/>
            </a:xfrm>
            <a:prstGeom prst="straightConnector1">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Text Box 18">
              <a:extLst>
                <a:ext uri="{FF2B5EF4-FFF2-40B4-BE49-F238E27FC236}">
                  <a16:creationId xmlns:a16="http://schemas.microsoft.com/office/drawing/2014/main" id="{79BADD36-45BC-44CE-B23E-69CA6979AE8E}"/>
                </a:ext>
              </a:extLst>
            </p:cNvPr>
            <p:cNvSpPr txBox="1">
              <a:spLocks noChangeArrowheads="1"/>
            </p:cNvSpPr>
            <p:nvPr/>
          </p:nvSpPr>
          <p:spPr bwMode="auto">
            <a:xfrm>
              <a:off x="738135" y="2735253"/>
              <a:ext cx="1828800" cy="132361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en-US" altLang="id-ID" sz="2000" b="1"/>
            </a:p>
            <a:p>
              <a:pPr algn="ctr" eaLnBrk="0" fontAlgn="base" hangingPunct="0">
                <a:spcBef>
                  <a:spcPct val="0"/>
                </a:spcBef>
                <a:spcAft>
                  <a:spcPct val="0"/>
                </a:spcAft>
              </a:pPr>
              <a:r>
                <a:rPr lang="en-US" altLang="id-ID" sz="2000"/>
                <a:t>30      R      36</a:t>
              </a:r>
            </a:p>
            <a:p>
              <a:pPr algn="ctr" eaLnBrk="0" fontAlgn="base" hangingPunct="0">
                <a:spcBef>
                  <a:spcPct val="0"/>
                </a:spcBef>
                <a:spcAft>
                  <a:spcPct val="0"/>
                </a:spcAft>
              </a:pPr>
              <a:r>
                <a:rPr lang="en-US" altLang="id-ID" sz="2000"/>
                <a:t>Wiring</a:t>
              </a:r>
            </a:p>
            <a:p>
              <a:pPr algn="ctr" eaLnBrk="0" fontAlgn="base" hangingPunct="0">
                <a:spcBef>
                  <a:spcPct val="0"/>
                </a:spcBef>
                <a:spcAft>
                  <a:spcPct val="0"/>
                </a:spcAft>
              </a:pPr>
              <a:r>
                <a:rPr lang="en-US" altLang="id-ID" sz="2000"/>
                <a:t> 6</a:t>
              </a:r>
            </a:p>
          </p:txBody>
        </p:sp>
        <p:cxnSp>
          <p:nvCxnSpPr>
            <p:cNvPr id="13" name="AutoShape 22">
              <a:extLst>
                <a:ext uri="{FF2B5EF4-FFF2-40B4-BE49-F238E27FC236}">
                  <a16:creationId xmlns:a16="http://schemas.microsoft.com/office/drawing/2014/main" id="{AC8FB48D-6B64-4C84-ADA4-9AB2EA780FD1}"/>
                </a:ext>
              </a:extLst>
            </p:cNvPr>
            <p:cNvCxnSpPr>
              <a:cxnSpLocks noChangeShapeType="1"/>
              <a:stCxn id="8" idx="3"/>
              <a:endCxn id="9" idx="1"/>
            </p:cNvCxnSpPr>
            <p:nvPr/>
          </p:nvCxnSpPr>
          <p:spPr bwMode="auto">
            <a:xfrm flipV="1">
              <a:off x="2547938" y="5070296"/>
              <a:ext cx="900113" cy="388937"/>
            </a:xfrm>
            <a:prstGeom prst="bentConnector3">
              <a:avLst>
                <a:gd name="adj1" fmla="val 50000"/>
              </a:avLst>
            </a:prstGeom>
            <a:noFill/>
            <a:ln w="38100">
              <a:solidFill>
                <a:schemeClr val="tx1"/>
              </a:solidFill>
              <a:miter lim="800000"/>
              <a:headEnd/>
              <a:tailEnd type="triangle" w="lg" len="lg"/>
            </a:ln>
            <a:extLst>
              <a:ext uri="{909E8E84-426E-40DD-AFC4-6F175D3DCCD1}">
                <a14:hiddenFill xmlns:a14="http://schemas.microsoft.com/office/drawing/2010/main">
                  <a:noFill/>
                </a14:hiddenFill>
              </a:ext>
            </a:extLst>
          </p:spPr>
        </p:cxnSp>
        <p:sp>
          <p:nvSpPr>
            <p:cNvPr id="14" name="Text Box 33">
              <a:extLst>
                <a:ext uri="{FF2B5EF4-FFF2-40B4-BE49-F238E27FC236}">
                  <a16:creationId xmlns:a16="http://schemas.microsoft.com/office/drawing/2014/main" id="{968551B9-71EA-4AD2-9E07-00BFCD61FE72}"/>
                </a:ext>
              </a:extLst>
            </p:cNvPr>
            <p:cNvSpPr txBox="1">
              <a:spLocks noChangeArrowheads="1"/>
            </p:cNvSpPr>
            <p:nvPr/>
          </p:nvSpPr>
          <p:spPr bwMode="auto">
            <a:xfrm>
              <a:off x="1763713" y="4073912"/>
              <a:ext cx="1143000" cy="4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r>
                <a:rPr lang="en-US" altLang="id-ID" sz="2000" b="1" dirty="0"/>
                <a:t>Lag 3</a:t>
              </a:r>
            </a:p>
          </p:txBody>
        </p:sp>
        <p:cxnSp>
          <p:nvCxnSpPr>
            <p:cNvPr id="15" name="Elbow Connector 18">
              <a:extLst>
                <a:ext uri="{FF2B5EF4-FFF2-40B4-BE49-F238E27FC236}">
                  <a16:creationId xmlns:a16="http://schemas.microsoft.com/office/drawing/2014/main" id="{274607B8-D2C0-41C1-A981-0A7741A8962D}"/>
                </a:ext>
              </a:extLst>
            </p:cNvPr>
            <p:cNvCxnSpPr>
              <a:cxnSpLocks noChangeShapeType="1"/>
            </p:cNvCxnSpPr>
            <p:nvPr/>
          </p:nvCxnSpPr>
          <p:spPr bwMode="auto">
            <a:xfrm>
              <a:off x="738135" y="4027915"/>
              <a:ext cx="2709916" cy="467886"/>
            </a:xfrm>
            <a:prstGeom prst="bentConnector3">
              <a:avLst>
                <a:gd name="adj1" fmla="val 727"/>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cxnSp>
      </p:grpSp>
      <p:sp>
        <p:nvSpPr>
          <p:cNvPr id="16" name="Text Box 36">
            <a:extLst>
              <a:ext uri="{FF2B5EF4-FFF2-40B4-BE49-F238E27FC236}">
                <a16:creationId xmlns:a16="http://schemas.microsoft.com/office/drawing/2014/main" id="{C7C48B3B-09F4-4E60-AB95-22BD33732A8D}"/>
              </a:ext>
            </a:extLst>
          </p:cNvPr>
          <p:cNvSpPr txBox="1">
            <a:spLocks noChangeArrowheads="1"/>
          </p:cNvSpPr>
          <p:nvPr/>
        </p:nvSpPr>
        <p:spPr bwMode="auto">
          <a:xfrm rot="326420">
            <a:off x="5359054" y="2633435"/>
            <a:ext cx="3095625" cy="1428750"/>
          </a:xfrm>
          <a:prstGeom prst="rect">
            <a:avLst/>
          </a:prstGeom>
          <a:solidFill>
            <a:schemeClr val="accent5">
              <a:lumMod val="40000"/>
              <a:lumOff val="60000"/>
            </a:schemeClr>
          </a:solidFill>
          <a:ln w="9525">
            <a:noFill/>
            <a:miter lim="800000"/>
            <a:headEnd/>
            <a:tailEnd/>
          </a:ln>
        </p:spPr>
        <p:txBody>
          <a:bodyPr>
            <a:spAutoFit/>
          </a:bodyPr>
          <a:lstStyle/>
          <a:p>
            <a:pPr lvl="1" eaLnBrk="0" fontAlgn="base" hangingPunct="0">
              <a:lnSpc>
                <a:spcPct val="90000"/>
              </a:lnSpc>
              <a:spcBef>
                <a:spcPct val="20000"/>
              </a:spcBef>
              <a:spcAft>
                <a:spcPct val="0"/>
              </a:spcAft>
              <a:buSzPct val="145000"/>
              <a:defRPr/>
            </a:pPr>
            <a:r>
              <a:rPr lang="en-US" sz="2400" dirty="0">
                <a:solidFill>
                  <a:srgbClr val="002060"/>
                </a:solidFill>
                <a:ea typeface="MS PGothic" panose="020B0600070205080204" pitchFamily="34" charset="-128"/>
              </a:rPr>
              <a:t>Logic must be maintained by both forward and backward pass.</a:t>
            </a:r>
          </a:p>
        </p:txBody>
      </p:sp>
      <p:sp>
        <p:nvSpPr>
          <p:cNvPr id="17" name="TextBox 16">
            <a:extLst>
              <a:ext uri="{FF2B5EF4-FFF2-40B4-BE49-F238E27FC236}">
                <a16:creationId xmlns:a16="http://schemas.microsoft.com/office/drawing/2014/main" id="{FCC58F01-6B6E-4E3A-8A54-A00DA590DE1B}"/>
              </a:ext>
            </a:extLst>
          </p:cNvPr>
          <p:cNvSpPr txBox="1"/>
          <p:nvPr/>
        </p:nvSpPr>
        <p:spPr>
          <a:xfrm>
            <a:off x="4947823" y="6083277"/>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1974569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E729-7EEF-41B3-A99B-5B7DDDCBB426}"/>
              </a:ext>
            </a:extLst>
          </p:cNvPr>
          <p:cNvSpPr>
            <a:spLocks noGrp="1"/>
          </p:cNvSpPr>
          <p:nvPr>
            <p:ph type="title"/>
          </p:nvPr>
        </p:nvSpPr>
        <p:spPr/>
        <p:txBody>
          <a:bodyPr/>
          <a:lstStyle/>
          <a:p>
            <a:pPr algn="r"/>
            <a:r>
              <a:rPr lang="en-US" dirty="0">
                <a:ea typeface="+mj-ea"/>
                <a:cs typeface="+mj-cs"/>
              </a:rPr>
              <a:t>Start to Finish Lag</a:t>
            </a:r>
            <a:endParaRPr lang="en-ID" dirty="0"/>
          </a:p>
        </p:txBody>
      </p:sp>
      <p:sp>
        <p:nvSpPr>
          <p:cNvPr id="4" name="Text Box 14">
            <a:extLst>
              <a:ext uri="{FF2B5EF4-FFF2-40B4-BE49-F238E27FC236}">
                <a16:creationId xmlns:a16="http://schemas.microsoft.com/office/drawing/2014/main" id="{A987CD8C-EF3E-4185-99EB-BB3777373C2A}"/>
              </a:ext>
            </a:extLst>
          </p:cNvPr>
          <p:cNvSpPr txBox="1">
            <a:spLocks noChangeArrowheads="1"/>
          </p:cNvSpPr>
          <p:nvPr/>
        </p:nvSpPr>
        <p:spPr bwMode="auto">
          <a:xfrm>
            <a:off x="2661410" y="4797287"/>
            <a:ext cx="1828800" cy="13239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en-US" altLang="id-ID" sz="2000"/>
          </a:p>
          <a:p>
            <a:pPr algn="ctr" eaLnBrk="0" fontAlgn="base" hangingPunct="0">
              <a:spcBef>
                <a:spcPct val="0"/>
              </a:spcBef>
              <a:spcAft>
                <a:spcPct val="0"/>
              </a:spcAft>
            </a:pPr>
            <a:r>
              <a:rPr lang="en-US" altLang="id-ID" sz="2000"/>
              <a:t>18      X      20</a:t>
            </a:r>
          </a:p>
          <a:p>
            <a:pPr algn="ctr" eaLnBrk="0" fontAlgn="base" hangingPunct="0">
              <a:spcBef>
                <a:spcPct val="0"/>
              </a:spcBef>
              <a:spcAft>
                <a:spcPct val="0"/>
              </a:spcAft>
            </a:pPr>
            <a:endParaRPr lang="en-US" altLang="id-ID" sz="2000"/>
          </a:p>
          <a:p>
            <a:pPr algn="ctr" eaLnBrk="0" fontAlgn="base" hangingPunct="0">
              <a:spcBef>
                <a:spcPct val="0"/>
              </a:spcBef>
              <a:spcAft>
                <a:spcPct val="0"/>
              </a:spcAft>
            </a:pPr>
            <a:r>
              <a:rPr lang="en-US" altLang="id-ID" sz="2000"/>
              <a:t>2</a:t>
            </a:r>
          </a:p>
        </p:txBody>
      </p:sp>
      <p:sp>
        <p:nvSpPr>
          <p:cNvPr id="5" name="Text Box 15">
            <a:extLst>
              <a:ext uri="{FF2B5EF4-FFF2-40B4-BE49-F238E27FC236}">
                <a16:creationId xmlns:a16="http://schemas.microsoft.com/office/drawing/2014/main" id="{9B22BA05-94E3-4081-ABDB-3834A0BFCE3C}"/>
              </a:ext>
            </a:extLst>
          </p:cNvPr>
          <p:cNvSpPr txBox="1">
            <a:spLocks noChangeArrowheads="1"/>
          </p:cNvSpPr>
          <p:nvPr/>
        </p:nvSpPr>
        <p:spPr bwMode="auto">
          <a:xfrm>
            <a:off x="5390322" y="4797287"/>
            <a:ext cx="1828800" cy="13239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en-US" altLang="id-ID" sz="2000"/>
          </a:p>
          <a:p>
            <a:pPr algn="ctr" eaLnBrk="0" fontAlgn="base" hangingPunct="0">
              <a:spcBef>
                <a:spcPct val="0"/>
              </a:spcBef>
              <a:spcAft>
                <a:spcPct val="0"/>
              </a:spcAft>
            </a:pPr>
            <a:r>
              <a:rPr lang="en-US" altLang="id-ID" sz="2000"/>
              <a:t>20      Y     </a:t>
            </a:r>
            <a:r>
              <a:rPr lang="en-US" altLang="id-ID" sz="2000" b="1"/>
              <a:t>23</a:t>
            </a:r>
          </a:p>
          <a:p>
            <a:pPr algn="ctr" eaLnBrk="0" fontAlgn="base" hangingPunct="0">
              <a:spcBef>
                <a:spcPct val="0"/>
              </a:spcBef>
              <a:spcAft>
                <a:spcPct val="0"/>
              </a:spcAft>
            </a:pPr>
            <a:endParaRPr lang="en-US" altLang="id-ID" sz="2000"/>
          </a:p>
          <a:p>
            <a:pPr algn="ctr" eaLnBrk="0" fontAlgn="base" hangingPunct="0">
              <a:spcBef>
                <a:spcPct val="0"/>
              </a:spcBef>
              <a:spcAft>
                <a:spcPct val="0"/>
              </a:spcAft>
            </a:pPr>
            <a:r>
              <a:rPr lang="en-US" altLang="id-ID" sz="2000"/>
              <a:t>3</a:t>
            </a:r>
          </a:p>
        </p:txBody>
      </p:sp>
      <p:sp>
        <p:nvSpPr>
          <p:cNvPr id="6" name="Text Box 16">
            <a:extLst>
              <a:ext uri="{FF2B5EF4-FFF2-40B4-BE49-F238E27FC236}">
                <a16:creationId xmlns:a16="http://schemas.microsoft.com/office/drawing/2014/main" id="{29E75D02-A495-49C2-8975-1BA15C344870}"/>
              </a:ext>
            </a:extLst>
          </p:cNvPr>
          <p:cNvSpPr txBox="1">
            <a:spLocks noChangeArrowheads="1"/>
          </p:cNvSpPr>
          <p:nvPr/>
        </p:nvSpPr>
        <p:spPr bwMode="auto">
          <a:xfrm>
            <a:off x="8351010" y="4789350"/>
            <a:ext cx="1828800" cy="13239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en-US" altLang="id-ID" sz="2000"/>
          </a:p>
          <a:p>
            <a:pPr algn="ctr" eaLnBrk="0" fontAlgn="base" hangingPunct="0">
              <a:spcBef>
                <a:spcPct val="0"/>
              </a:spcBef>
              <a:spcAft>
                <a:spcPct val="0"/>
              </a:spcAft>
            </a:pPr>
            <a:r>
              <a:rPr lang="en-US" altLang="id-ID" sz="2000"/>
              <a:t>23      Z      29</a:t>
            </a:r>
          </a:p>
          <a:p>
            <a:pPr algn="ctr" eaLnBrk="0" fontAlgn="base" hangingPunct="0">
              <a:spcBef>
                <a:spcPct val="0"/>
              </a:spcBef>
              <a:spcAft>
                <a:spcPct val="0"/>
              </a:spcAft>
            </a:pPr>
            <a:endParaRPr lang="en-US" altLang="id-ID" sz="2000"/>
          </a:p>
          <a:p>
            <a:pPr algn="ctr" eaLnBrk="0" fontAlgn="base" hangingPunct="0">
              <a:spcBef>
                <a:spcPct val="0"/>
              </a:spcBef>
              <a:spcAft>
                <a:spcPct val="0"/>
              </a:spcAft>
            </a:pPr>
            <a:r>
              <a:rPr lang="en-US" altLang="id-ID" sz="2000"/>
              <a:t>6</a:t>
            </a:r>
          </a:p>
        </p:txBody>
      </p:sp>
      <p:cxnSp>
        <p:nvCxnSpPr>
          <p:cNvPr id="7" name="AutoShape 17">
            <a:extLst>
              <a:ext uri="{FF2B5EF4-FFF2-40B4-BE49-F238E27FC236}">
                <a16:creationId xmlns:a16="http://schemas.microsoft.com/office/drawing/2014/main" id="{2018782B-3A3E-4BAB-9630-BF43284EED5C}"/>
              </a:ext>
            </a:extLst>
          </p:cNvPr>
          <p:cNvCxnSpPr>
            <a:cxnSpLocks noChangeShapeType="1"/>
            <a:stCxn id="5" idx="3"/>
            <a:endCxn id="6" idx="1"/>
          </p:cNvCxnSpPr>
          <p:nvPr/>
        </p:nvCxnSpPr>
        <p:spPr bwMode="auto">
          <a:xfrm flipV="1">
            <a:off x="7219122" y="5451337"/>
            <a:ext cx="1131888" cy="7938"/>
          </a:xfrm>
          <a:prstGeom prst="straightConnector1">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cxnSp>
      <p:sp>
        <p:nvSpPr>
          <p:cNvPr id="8" name="Text Box 18">
            <a:extLst>
              <a:ext uri="{FF2B5EF4-FFF2-40B4-BE49-F238E27FC236}">
                <a16:creationId xmlns:a16="http://schemas.microsoft.com/office/drawing/2014/main" id="{0C6AB817-8C0D-4248-B5E0-7750AEE9C3FD}"/>
              </a:ext>
            </a:extLst>
          </p:cNvPr>
          <p:cNvSpPr txBox="1">
            <a:spLocks noChangeArrowheads="1"/>
          </p:cNvSpPr>
          <p:nvPr/>
        </p:nvSpPr>
        <p:spPr bwMode="auto">
          <a:xfrm>
            <a:off x="2661410" y="2654162"/>
            <a:ext cx="1828800" cy="13223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en-US" altLang="id-ID" sz="2000" b="1"/>
          </a:p>
          <a:p>
            <a:pPr algn="ctr" eaLnBrk="0" fontAlgn="base" hangingPunct="0">
              <a:spcBef>
                <a:spcPct val="0"/>
              </a:spcBef>
              <a:spcAft>
                <a:spcPct val="0"/>
              </a:spcAft>
            </a:pPr>
            <a:r>
              <a:rPr lang="en-US" altLang="id-ID" sz="2000"/>
              <a:t>20      W      26</a:t>
            </a:r>
          </a:p>
          <a:p>
            <a:pPr algn="ctr" eaLnBrk="0" fontAlgn="base" hangingPunct="0">
              <a:spcBef>
                <a:spcPct val="0"/>
              </a:spcBef>
              <a:spcAft>
                <a:spcPct val="0"/>
              </a:spcAft>
            </a:pPr>
            <a:endParaRPr lang="en-US" altLang="id-ID" sz="2000"/>
          </a:p>
          <a:p>
            <a:pPr algn="ctr" eaLnBrk="0" fontAlgn="base" hangingPunct="0">
              <a:spcBef>
                <a:spcPct val="0"/>
              </a:spcBef>
              <a:spcAft>
                <a:spcPct val="0"/>
              </a:spcAft>
            </a:pPr>
            <a:r>
              <a:rPr lang="en-US" altLang="id-ID" sz="2000"/>
              <a:t>6</a:t>
            </a:r>
          </a:p>
        </p:txBody>
      </p:sp>
      <p:cxnSp>
        <p:nvCxnSpPr>
          <p:cNvPr id="9" name="AutoShape 19">
            <a:extLst>
              <a:ext uri="{FF2B5EF4-FFF2-40B4-BE49-F238E27FC236}">
                <a16:creationId xmlns:a16="http://schemas.microsoft.com/office/drawing/2014/main" id="{69AC7EDC-96E1-4B20-9CFB-E1610E51A27D}"/>
              </a:ext>
            </a:extLst>
          </p:cNvPr>
          <p:cNvCxnSpPr>
            <a:cxnSpLocks noChangeShapeType="1"/>
            <a:stCxn id="4" idx="3"/>
            <a:endCxn id="5" idx="1"/>
          </p:cNvCxnSpPr>
          <p:nvPr/>
        </p:nvCxnSpPr>
        <p:spPr bwMode="auto">
          <a:xfrm>
            <a:off x="4490210" y="5459275"/>
            <a:ext cx="900112" cy="12700"/>
          </a:xfrm>
          <a:prstGeom prst="bentConnector3">
            <a:avLst>
              <a:gd name="adj1" fmla="val 50000"/>
            </a:avLst>
          </a:prstGeom>
          <a:noFill/>
          <a:ln w="38100">
            <a:solidFill>
              <a:schemeClr val="tx1"/>
            </a:solidFill>
            <a:miter lim="800000"/>
            <a:headEnd/>
            <a:tailEnd type="triangle" w="lg" len="lg"/>
          </a:ln>
          <a:extLst>
            <a:ext uri="{909E8E84-426E-40DD-AFC4-6F175D3DCCD1}">
              <a14:hiddenFill xmlns:a14="http://schemas.microsoft.com/office/drawing/2010/main">
                <a:noFill/>
              </a14:hiddenFill>
            </a:ext>
          </a:extLst>
        </p:spPr>
      </p:cxnSp>
      <p:grpSp>
        <p:nvGrpSpPr>
          <p:cNvPr id="10" name="Group 27">
            <a:extLst>
              <a:ext uri="{FF2B5EF4-FFF2-40B4-BE49-F238E27FC236}">
                <a16:creationId xmlns:a16="http://schemas.microsoft.com/office/drawing/2014/main" id="{66663A28-3C3D-4B54-B915-29F846D848EF}"/>
              </a:ext>
            </a:extLst>
          </p:cNvPr>
          <p:cNvGrpSpPr>
            <a:grpSpLocks/>
          </p:cNvGrpSpPr>
          <p:nvPr/>
        </p:nvGrpSpPr>
        <p:grpSpPr bwMode="auto">
          <a:xfrm>
            <a:off x="2661410" y="3898762"/>
            <a:ext cx="4572000" cy="855663"/>
            <a:chOff x="249" y="2506"/>
            <a:chExt cx="2880" cy="539"/>
          </a:xfrm>
        </p:grpSpPr>
        <p:sp>
          <p:nvSpPr>
            <p:cNvPr id="11" name="Text Box 23">
              <a:extLst>
                <a:ext uri="{FF2B5EF4-FFF2-40B4-BE49-F238E27FC236}">
                  <a16:creationId xmlns:a16="http://schemas.microsoft.com/office/drawing/2014/main" id="{148D35FC-3C80-4609-A34F-728608B5ED4C}"/>
                </a:ext>
              </a:extLst>
            </p:cNvPr>
            <p:cNvSpPr txBox="1">
              <a:spLocks noChangeArrowheads="1"/>
            </p:cNvSpPr>
            <p:nvPr/>
          </p:nvSpPr>
          <p:spPr bwMode="auto">
            <a:xfrm>
              <a:off x="1859" y="2506"/>
              <a:ext cx="72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r>
                <a:rPr lang="en-US" altLang="id-ID" sz="2000" b="1"/>
                <a:t>Lag 3</a:t>
              </a:r>
            </a:p>
          </p:txBody>
        </p:sp>
        <p:sp>
          <p:nvSpPr>
            <p:cNvPr id="12" name="Line 24">
              <a:extLst>
                <a:ext uri="{FF2B5EF4-FFF2-40B4-BE49-F238E27FC236}">
                  <a16:creationId xmlns:a16="http://schemas.microsoft.com/office/drawing/2014/main" id="{F60459D7-06E5-4044-9680-391B5D9F84AF}"/>
                </a:ext>
              </a:extLst>
            </p:cNvPr>
            <p:cNvSpPr>
              <a:spLocks noChangeShapeType="1"/>
            </p:cNvSpPr>
            <p:nvPr/>
          </p:nvSpPr>
          <p:spPr bwMode="auto">
            <a:xfrm>
              <a:off x="249" y="2772"/>
              <a:ext cx="2880"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id-ID">
                <a:ea typeface="MS PGothic" panose="020B0600070205080204" pitchFamily="34" charset="-128"/>
              </a:endParaRPr>
            </a:p>
          </p:txBody>
        </p:sp>
        <p:sp>
          <p:nvSpPr>
            <p:cNvPr id="13" name="Line 25">
              <a:extLst>
                <a:ext uri="{FF2B5EF4-FFF2-40B4-BE49-F238E27FC236}">
                  <a16:creationId xmlns:a16="http://schemas.microsoft.com/office/drawing/2014/main" id="{D8446D54-A2F5-4830-8FD3-47B530E74D1B}"/>
                </a:ext>
              </a:extLst>
            </p:cNvPr>
            <p:cNvSpPr>
              <a:spLocks noChangeShapeType="1"/>
            </p:cNvSpPr>
            <p:nvPr/>
          </p:nvSpPr>
          <p:spPr bwMode="auto">
            <a:xfrm>
              <a:off x="3129" y="2772"/>
              <a:ext cx="0" cy="273"/>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id-ID">
                <a:ea typeface="MS PGothic" panose="020B0600070205080204" pitchFamily="34" charset="-128"/>
              </a:endParaRPr>
            </a:p>
          </p:txBody>
        </p:sp>
        <p:sp>
          <p:nvSpPr>
            <p:cNvPr id="14" name="Line 26">
              <a:extLst>
                <a:ext uri="{FF2B5EF4-FFF2-40B4-BE49-F238E27FC236}">
                  <a16:creationId xmlns:a16="http://schemas.microsoft.com/office/drawing/2014/main" id="{4B4523AD-20A8-43A7-9E5F-D9088B18911B}"/>
                </a:ext>
              </a:extLst>
            </p:cNvPr>
            <p:cNvSpPr>
              <a:spLocks noChangeShapeType="1"/>
            </p:cNvSpPr>
            <p:nvPr/>
          </p:nvSpPr>
          <p:spPr bwMode="auto">
            <a:xfrm>
              <a:off x="249" y="2568"/>
              <a:ext cx="0" cy="204"/>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id-ID">
                <a:ea typeface="MS PGothic" panose="020B0600070205080204" pitchFamily="34" charset="-128"/>
              </a:endParaRPr>
            </a:p>
          </p:txBody>
        </p:sp>
      </p:grpSp>
      <p:sp>
        <p:nvSpPr>
          <p:cNvPr id="15" name="Rectangle 3">
            <a:extLst>
              <a:ext uri="{FF2B5EF4-FFF2-40B4-BE49-F238E27FC236}">
                <a16:creationId xmlns:a16="http://schemas.microsoft.com/office/drawing/2014/main" id="{E0365DCD-F8C9-4BAB-AC16-0CA01A5AEC6F}"/>
              </a:ext>
            </a:extLst>
          </p:cNvPr>
          <p:cNvSpPr txBox="1">
            <a:spLocks noChangeArrowheads="1"/>
          </p:cNvSpPr>
          <p:nvPr/>
        </p:nvSpPr>
        <p:spPr>
          <a:xfrm>
            <a:off x="5788785" y="2097744"/>
            <a:ext cx="6083300" cy="12176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45000"/>
            </a:pPr>
            <a:r>
              <a:rPr lang="en-US" altLang="id-ID" sz="2400"/>
              <a:t>Least common type of lag relationship</a:t>
            </a:r>
          </a:p>
          <a:p>
            <a:pPr>
              <a:buSzPct val="145000"/>
            </a:pPr>
            <a:r>
              <a:rPr lang="en-US" altLang="id-ID" sz="2400"/>
              <a:t>Successor</a:t>
            </a:r>
            <a:r>
              <a:rPr lang="en-US" altLang="en-US" sz="2400"/>
              <a:t>’</a:t>
            </a:r>
            <a:r>
              <a:rPr lang="en-US" altLang="id-ID" sz="2400"/>
              <a:t>s finish dependent on predecessor</a:t>
            </a:r>
            <a:r>
              <a:rPr lang="en-US" altLang="en-US" sz="2400"/>
              <a:t>’</a:t>
            </a:r>
            <a:r>
              <a:rPr lang="en-US" altLang="id-ID" sz="2400"/>
              <a:t>s start</a:t>
            </a:r>
            <a:endParaRPr lang="en-US" altLang="id-ID" sz="2400" dirty="0"/>
          </a:p>
        </p:txBody>
      </p:sp>
      <p:sp>
        <p:nvSpPr>
          <p:cNvPr id="16" name="TextBox 15">
            <a:extLst>
              <a:ext uri="{FF2B5EF4-FFF2-40B4-BE49-F238E27FC236}">
                <a16:creationId xmlns:a16="http://schemas.microsoft.com/office/drawing/2014/main" id="{D466264B-CBA4-43C3-86F4-66458C084C20}"/>
              </a:ext>
            </a:extLst>
          </p:cNvPr>
          <p:cNvSpPr txBox="1"/>
          <p:nvPr/>
        </p:nvSpPr>
        <p:spPr>
          <a:xfrm>
            <a:off x="5315640" y="6272353"/>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806305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F6B93-3602-4B7C-B59C-00C95B86DECD}"/>
              </a:ext>
            </a:extLst>
          </p:cNvPr>
          <p:cNvSpPr>
            <a:spLocks noGrp="1"/>
          </p:cNvSpPr>
          <p:nvPr>
            <p:ph type="title"/>
          </p:nvPr>
        </p:nvSpPr>
        <p:spPr/>
        <p:txBody>
          <a:bodyPr/>
          <a:lstStyle/>
          <a:p>
            <a:pPr algn="r"/>
            <a:r>
              <a:rPr lang="en-US" dirty="0">
                <a:ea typeface="+mj-ea"/>
                <a:cs typeface="+mj-cs"/>
              </a:rPr>
              <a:t>Gantt Charts</a:t>
            </a:r>
            <a:endParaRPr lang="en-ID" dirty="0"/>
          </a:p>
        </p:txBody>
      </p:sp>
      <p:sp>
        <p:nvSpPr>
          <p:cNvPr id="3" name="Content Placeholder 2">
            <a:extLst>
              <a:ext uri="{FF2B5EF4-FFF2-40B4-BE49-F238E27FC236}">
                <a16:creationId xmlns:a16="http://schemas.microsoft.com/office/drawing/2014/main" id="{3ACE2CF4-0E25-4936-BAA9-09F41D6BAF36}"/>
              </a:ext>
            </a:extLst>
          </p:cNvPr>
          <p:cNvSpPr>
            <a:spLocks noGrp="1"/>
          </p:cNvSpPr>
          <p:nvPr>
            <p:ph idx="1"/>
          </p:nvPr>
        </p:nvSpPr>
        <p:spPr>
          <a:xfrm>
            <a:off x="1032388" y="1732436"/>
            <a:ext cx="5063612" cy="4351338"/>
          </a:xfrm>
        </p:spPr>
        <p:txBody>
          <a:bodyPr>
            <a:normAutofit fontScale="92500" lnSpcReduction="10000"/>
          </a:bodyPr>
          <a:lstStyle/>
          <a:p>
            <a:pPr marL="533400" indent="-533400" eaLnBrk="1" hangingPunct="1">
              <a:buFont typeface="Wingdings" panose="05000000000000000000" pitchFamily="2" charset="2"/>
              <a:buChar char="ü"/>
            </a:pPr>
            <a:r>
              <a:rPr lang="en-US" altLang="id-ID" sz="2800" dirty="0"/>
              <a:t>Establish a </a:t>
            </a:r>
            <a:r>
              <a:rPr lang="en-US" altLang="id-ID" sz="2800" b="1" i="1" dirty="0"/>
              <a:t>time-phased network</a:t>
            </a:r>
          </a:p>
          <a:p>
            <a:pPr marL="533400" indent="-533400" eaLnBrk="1" hangingPunct="1">
              <a:buFont typeface="Wingdings" panose="05000000000000000000" pitchFamily="2" charset="2"/>
              <a:buChar char="ü"/>
            </a:pPr>
            <a:r>
              <a:rPr lang="en-US" altLang="id-ID" sz="2800" dirty="0"/>
              <a:t>Can be used as a </a:t>
            </a:r>
            <a:r>
              <a:rPr lang="en-US" altLang="id-ID" sz="2800" b="1" i="1" dirty="0"/>
              <a:t>tracking tool</a:t>
            </a:r>
          </a:p>
          <a:p>
            <a:pPr marL="533400" indent="-533400" eaLnBrk="1" hangingPunct="1">
              <a:buFontTx/>
              <a:buNone/>
            </a:pPr>
            <a:r>
              <a:rPr lang="en-US" altLang="id-ID" sz="2800" u="sng" dirty="0"/>
              <a:t>Benefits of Gantt charts</a:t>
            </a:r>
          </a:p>
          <a:p>
            <a:pPr marL="533400" indent="-533400" eaLnBrk="1" hangingPunct="1">
              <a:buFontTx/>
              <a:buAutoNum type="arabicPeriod"/>
            </a:pPr>
            <a:r>
              <a:rPr lang="en-US" altLang="id-ID" sz="2800" dirty="0"/>
              <a:t>Easy to </a:t>
            </a:r>
            <a:r>
              <a:rPr lang="en-US" altLang="id-ID" sz="2800" b="1" i="1" dirty="0"/>
              <a:t>comprehend</a:t>
            </a:r>
          </a:p>
          <a:p>
            <a:pPr marL="533400" indent="-533400" eaLnBrk="1" hangingPunct="1">
              <a:buFontTx/>
              <a:buAutoNum type="arabicPeriod"/>
            </a:pPr>
            <a:r>
              <a:rPr lang="en-US" altLang="id-ID" sz="2800" dirty="0"/>
              <a:t>Identify the schedule</a:t>
            </a:r>
            <a:r>
              <a:rPr lang="en-US" altLang="id-ID" sz="2800" i="1" dirty="0"/>
              <a:t> </a:t>
            </a:r>
            <a:r>
              <a:rPr lang="en-US" altLang="id-ID" sz="2800" b="1" i="1" dirty="0"/>
              <a:t>baseline</a:t>
            </a:r>
            <a:r>
              <a:rPr lang="en-US" altLang="id-ID" sz="2800" i="1" dirty="0"/>
              <a:t> </a:t>
            </a:r>
            <a:r>
              <a:rPr lang="en-US" altLang="id-ID" sz="2800" dirty="0"/>
              <a:t>network</a:t>
            </a:r>
          </a:p>
          <a:p>
            <a:pPr marL="533400" indent="-533400" eaLnBrk="1" hangingPunct="1">
              <a:buFontTx/>
              <a:buAutoNum type="arabicPeriod"/>
            </a:pPr>
            <a:r>
              <a:rPr lang="en-US" altLang="id-ID" sz="2800" dirty="0"/>
              <a:t>Allow for </a:t>
            </a:r>
            <a:r>
              <a:rPr lang="en-US" altLang="id-ID" sz="2800" b="1" i="1" dirty="0"/>
              <a:t>updatin</a:t>
            </a:r>
            <a:r>
              <a:rPr lang="en-US" altLang="id-ID" sz="2800" b="1" dirty="0"/>
              <a:t>g</a:t>
            </a:r>
            <a:r>
              <a:rPr lang="en-US" altLang="id-ID" sz="2800" dirty="0"/>
              <a:t> and </a:t>
            </a:r>
            <a:r>
              <a:rPr lang="en-US" altLang="id-ID" sz="2800" b="1" i="1" dirty="0"/>
              <a:t>control</a:t>
            </a:r>
          </a:p>
          <a:p>
            <a:pPr marL="533400" indent="-533400" eaLnBrk="1" hangingPunct="1">
              <a:buFontTx/>
              <a:buAutoNum type="arabicPeriod"/>
            </a:pPr>
            <a:r>
              <a:rPr lang="en-US" altLang="id-ID" sz="2800" dirty="0"/>
              <a:t>Identify </a:t>
            </a:r>
            <a:r>
              <a:rPr lang="en-US" altLang="id-ID" sz="2800" b="1" i="1" dirty="0"/>
              <a:t>resource needs</a:t>
            </a:r>
          </a:p>
          <a:p>
            <a:pPr marL="533400" indent="-533400" eaLnBrk="1" hangingPunct="1">
              <a:buFontTx/>
              <a:buAutoNum type="arabicPeriod"/>
            </a:pPr>
            <a:r>
              <a:rPr lang="en-US" altLang="id-ID" sz="2800" dirty="0"/>
              <a:t>Easy to </a:t>
            </a:r>
            <a:r>
              <a:rPr lang="en-US" altLang="id-ID" sz="2800" b="1" i="1" dirty="0"/>
              <a:t>create</a:t>
            </a:r>
          </a:p>
          <a:p>
            <a:endParaRPr lang="en-ID" dirty="0"/>
          </a:p>
        </p:txBody>
      </p:sp>
      <p:pic>
        <p:nvPicPr>
          <p:cNvPr id="4" name="Content Placeholder 5">
            <a:extLst>
              <a:ext uri="{FF2B5EF4-FFF2-40B4-BE49-F238E27FC236}">
                <a16:creationId xmlns:a16="http://schemas.microsoft.com/office/drawing/2014/main" id="{6147091A-32A9-457A-BF6A-A0A6AE956CD6}"/>
              </a:ext>
            </a:extLst>
          </p:cNvPr>
          <p:cNvPicPr>
            <a:picLocks noChangeAspect="1"/>
          </p:cNvPicPr>
          <p:nvPr/>
        </p:nvPicPr>
        <p:blipFill rotWithShape="1">
          <a:blip r:embed="rId2"/>
          <a:srcRect l="582" t="3485" r="2674" b="758"/>
          <a:stretch/>
        </p:blipFill>
        <p:spPr>
          <a:xfrm>
            <a:off x="6096000" y="1732436"/>
            <a:ext cx="5574164" cy="2863040"/>
          </a:xfrm>
          <a:prstGeom prst="rect">
            <a:avLst/>
          </a:prstGeom>
        </p:spPr>
      </p:pic>
      <p:pic>
        <p:nvPicPr>
          <p:cNvPr id="5" name="Picture 4">
            <a:extLst>
              <a:ext uri="{FF2B5EF4-FFF2-40B4-BE49-F238E27FC236}">
                <a16:creationId xmlns:a16="http://schemas.microsoft.com/office/drawing/2014/main" id="{B6761A94-0AB5-49B1-92BB-F82A1F9D8157}"/>
              </a:ext>
            </a:extLst>
          </p:cNvPr>
          <p:cNvPicPr>
            <a:picLocks noChangeAspect="1"/>
          </p:cNvPicPr>
          <p:nvPr/>
        </p:nvPicPr>
        <p:blipFill>
          <a:blip r:embed="rId3"/>
          <a:stretch>
            <a:fillRect/>
          </a:stretch>
        </p:blipFill>
        <p:spPr>
          <a:xfrm>
            <a:off x="6096000" y="4842948"/>
            <a:ext cx="1379665" cy="1725836"/>
          </a:xfrm>
          <a:prstGeom prst="rect">
            <a:avLst/>
          </a:prstGeom>
        </p:spPr>
      </p:pic>
      <p:sp>
        <p:nvSpPr>
          <p:cNvPr id="6" name="TextBox 5">
            <a:extLst>
              <a:ext uri="{FF2B5EF4-FFF2-40B4-BE49-F238E27FC236}">
                <a16:creationId xmlns:a16="http://schemas.microsoft.com/office/drawing/2014/main" id="{9A0EF259-C992-4596-AD01-C5EFDAA9B79D}"/>
              </a:ext>
            </a:extLst>
          </p:cNvPr>
          <p:cNvSpPr txBox="1"/>
          <p:nvPr/>
        </p:nvSpPr>
        <p:spPr>
          <a:xfrm>
            <a:off x="7609469" y="6028469"/>
            <a:ext cx="3340829" cy="646331"/>
          </a:xfrm>
          <a:prstGeom prst="rect">
            <a:avLst/>
          </a:prstGeom>
          <a:noFill/>
        </p:spPr>
        <p:txBody>
          <a:bodyPr wrap="square" rtlCol="0">
            <a:spAutoFit/>
          </a:bodyPr>
          <a:lstStyle/>
          <a:p>
            <a:r>
              <a:rPr lang="en-US" dirty="0"/>
              <a:t>Gantt Chart was invented by Henry Gantt in 1910</a:t>
            </a:r>
            <a:endParaRPr lang="en-ID" dirty="0"/>
          </a:p>
        </p:txBody>
      </p:sp>
    </p:spTree>
    <p:extLst>
      <p:ext uri="{BB962C8B-B14F-4D97-AF65-F5344CB8AC3E}">
        <p14:creationId xmlns:p14="http://schemas.microsoft.com/office/powerpoint/2010/main" val="580817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79B33-7B8E-41B0-8A37-2F06D96F7A7A}"/>
              </a:ext>
            </a:extLst>
          </p:cNvPr>
          <p:cNvSpPr>
            <a:spLocks noGrp="1"/>
          </p:cNvSpPr>
          <p:nvPr>
            <p:ph type="title"/>
          </p:nvPr>
        </p:nvSpPr>
        <p:spPr/>
        <p:txBody>
          <a:bodyPr>
            <a:normAutofit fontScale="90000"/>
          </a:bodyPr>
          <a:lstStyle/>
          <a:p>
            <a:pPr algn="r"/>
            <a:r>
              <a:rPr lang="en-US" dirty="0">
                <a:ea typeface="+mj-ea"/>
                <a:cs typeface="+mj-cs"/>
              </a:rPr>
              <a:t>Completed Gantt Chart for Project Delta</a:t>
            </a:r>
            <a:br>
              <a:rPr lang="en-US" dirty="0">
                <a:ea typeface="+mj-ea"/>
                <a:cs typeface="+mj-cs"/>
              </a:rPr>
            </a:br>
            <a:r>
              <a:rPr lang="en-US" sz="1800" dirty="0">
                <a:ea typeface="+mj-ea"/>
                <a:cs typeface="+mj-cs"/>
              </a:rPr>
              <a:t>(figure 10.8)</a:t>
            </a:r>
            <a:endParaRPr lang="en-ID" dirty="0"/>
          </a:p>
        </p:txBody>
      </p:sp>
      <p:pic>
        <p:nvPicPr>
          <p:cNvPr id="4" name="Picture 2">
            <a:extLst>
              <a:ext uri="{FF2B5EF4-FFF2-40B4-BE49-F238E27FC236}">
                <a16:creationId xmlns:a16="http://schemas.microsoft.com/office/drawing/2014/main" id="{B30F5940-3C6C-4FCB-BDB5-C5DBB1C1CC9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8459" y="2557670"/>
            <a:ext cx="10071650" cy="32732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A6F26B3-C70A-48B8-A53D-995BD0FE10D6}"/>
              </a:ext>
            </a:extLst>
          </p:cNvPr>
          <p:cNvSpPr txBox="1"/>
          <p:nvPr/>
        </p:nvSpPr>
        <p:spPr>
          <a:xfrm>
            <a:off x="5328893" y="6072836"/>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37679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9A945-7401-45B0-82C5-4B4D0B9232ED}"/>
              </a:ext>
            </a:extLst>
          </p:cNvPr>
          <p:cNvSpPr>
            <a:spLocks noGrp="1"/>
          </p:cNvSpPr>
          <p:nvPr>
            <p:ph type="title"/>
          </p:nvPr>
        </p:nvSpPr>
        <p:spPr/>
        <p:txBody>
          <a:bodyPr>
            <a:normAutofit fontScale="90000"/>
          </a:bodyPr>
          <a:lstStyle/>
          <a:p>
            <a:pPr algn="r"/>
            <a:r>
              <a:rPr lang="en-US" sz="4400" dirty="0">
                <a:ea typeface="+mj-ea"/>
                <a:cs typeface="+mj-cs"/>
              </a:rPr>
              <a:t>Gantt Chart for Project Delta with Critical Path Highlighted</a:t>
            </a:r>
            <a:br>
              <a:rPr lang="en-US" sz="4400" dirty="0">
                <a:ea typeface="+mj-ea"/>
                <a:cs typeface="+mj-cs"/>
              </a:rPr>
            </a:br>
            <a:r>
              <a:rPr lang="en-US" sz="2000" dirty="0">
                <a:ea typeface="+mj-ea"/>
                <a:cs typeface="+mj-cs"/>
              </a:rPr>
              <a:t>(figure 10.9)</a:t>
            </a:r>
            <a:endParaRPr lang="en-ID" dirty="0"/>
          </a:p>
        </p:txBody>
      </p:sp>
      <p:pic>
        <p:nvPicPr>
          <p:cNvPr id="4" name="Picture 2">
            <a:extLst>
              <a:ext uri="{FF2B5EF4-FFF2-40B4-BE49-F238E27FC236}">
                <a16:creationId xmlns:a16="http://schemas.microsoft.com/office/drawing/2014/main" id="{DFEB3F25-D3C6-4932-AAD4-D547C61B0DA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4244" y="2584174"/>
            <a:ext cx="9957232" cy="33115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3C83FD-29B3-4848-AA16-F8710FFDD178}"/>
              </a:ext>
            </a:extLst>
          </p:cNvPr>
          <p:cNvSpPr txBox="1"/>
          <p:nvPr/>
        </p:nvSpPr>
        <p:spPr>
          <a:xfrm>
            <a:off x="5328893" y="6072836"/>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3273290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477A1-80DC-47FE-A436-CA9226FADEE9}"/>
              </a:ext>
            </a:extLst>
          </p:cNvPr>
          <p:cNvSpPr>
            <a:spLocks noGrp="1"/>
          </p:cNvSpPr>
          <p:nvPr>
            <p:ph type="title"/>
          </p:nvPr>
        </p:nvSpPr>
        <p:spPr/>
        <p:txBody>
          <a:bodyPr/>
          <a:lstStyle/>
          <a:p>
            <a:pPr algn="r"/>
            <a:r>
              <a:rPr lang="en-US" dirty="0">
                <a:ea typeface="+mj-ea"/>
                <a:cs typeface="+mj-cs"/>
              </a:rPr>
              <a:t>Gantt Chart with Resources Specified</a:t>
            </a:r>
            <a:br>
              <a:rPr lang="en-US" sz="4000" dirty="0">
                <a:ea typeface="+mj-ea"/>
                <a:cs typeface="+mj-cs"/>
              </a:rPr>
            </a:br>
            <a:r>
              <a:rPr lang="en-US" sz="2000" dirty="0">
                <a:ea typeface="+mj-ea"/>
                <a:cs typeface="+mj-cs"/>
              </a:rPr>
              <a:t>(figure 10.10)</a:t>
            </a:r>
            <a:endParaRPr lang="en-ID" dirty="0"/>
          </a:p>
        </p:txBody>
      </p:sp>
      <p:pic>
        <p:nvPicPr>
          <p:cNvPr id="4" name="Picture 1">
            <a:extLst>
              <a:ext uri="{FF2B5EF4-FFF2-40B4-BE49-F238E27FC236}">
                <a16:creationId xmlns:a16="http://schemas.microsoft.com/office/drawing/2014/main" id="{705166B3-944E-4CE2-8562-F198F28B48C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5030" y="2160106"/>
            <a:ext cx="10635079" cy="38431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EEC99DC-5652-44BB-B56A-E0A3792FC718}"/>
              </a:ext>
            </a:extLst>
          </p:cNvPr>
          <p:cNvSpPr txBox="1"/>
          <p:nvPr/>
        </p:nvSpPr>
        <p:spPr>
          <a:xfrm>
            <a:off x="5328893" y="6072836"/>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1939664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9B53F-10AF-4E69-8655-94AF15BE51A1}"/>
              </a:ext>
            </a:extLst>
          </p:cNvPr>
          <p:cNvSpPr>
            <a:spLocks noGrp="1"/>
          </p:cNvSpPr>
          <p:nvPr>
            <p:ph type="title"/>
          </p:nvPr>
        </p:nvSpPr>
        <p:spPr/>
        <p:txBody>
          <a:bodyPr/>
          <a:lstStyle/>
          <a:p>
            <a:pPr algn="r"/>
            <a:r>
              <a:rPr lang="en-US" dirty="0">
                <a:ea typeface="+mj-ea"/>
                <a:cs typeface="+mj-cs"/>
              </a:rPr>
              <a:t>Gantt Chart with Lag Relationships</a:t>
            </a:r>
            <a:br>
              <a:rPr lang="en-US" dirty="0">
                <a:ea typeface="+mj-ea"/>
                <a:cs typeface="+mj-cs"/>
              </a:rPr>
            </a:br>
            <a:r>
              <a:rPr lang="en-US" sz="1800" dirty="0">
                <a:ea typeface="+mj-ea"/>
                <a:cs typeface="+mj-cs"/>
              </a:rPr>
              <a:t>(figure 10.11)</a:t>
            </a:r>
            <a:endParaRPr lang="en-ID" dirty="0"/>
          </a:p>
        </p:txBody>
      </p:sp>
      <p:pic>
        <p:nvPicPr>
          <p:cNvPr id="4" name="Picture 1">
            <a:extLst>
              <a:ext uri="{FF2B5EF4-FFF2-40B4-BE49-F238E27FC236}">
                <a16:creationId xmlns:a16="http://schemas.microsoft.com/office/drawing/2014/main" id="{9B3C09DA-84D2-4F27-A14D-C4F21DC44BE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3100" y="2396718"/>
            <a:ext cx="11025799" cy="31824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5E366B-39D1-49C6-B12C-434B3CCBFF72}"/>
              </a:ext>
            </a:extLst>
          </p:cNvPr>
          <p:cNvSpPr txBox="1"/>
          <p:nvPr/>
        </p:nvSpPr>
        <p:spPr>
          <a:xfrm>
            <a:off x="5328893" y="5706131"/>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3049088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EFF3-82C7-443F-A1DA-B0DF9DE0229B}"/>
              </a:ext>
            </a:extLst>
          </p:cNvPr>
          <p:cNvSpPr>
            <a:spLocks noGrp="1"/>
          </p:cNvSpPr>
          <p:nvPr>
            <p:ph type="title"/>
          </p:nvPr>
        </p:nvSpPr>
        <p:spPr/>
        <p:txBody>
          <a:bodyPr/>
          <a:lstStyle/>
          <a:p>
            <a:pPr algn="r"/>
            <a:r>
              <a:rPr lang="en-US" dirty="0">
                <a:ea typeface="+mj-ea"/>
                <a:cs typeface="+mj-cs"/>
              </a:rPr>
              <a:t>Crashing</a:t>
            </a:r>
            <a:endParaRPr lang="en-ID" dirty="0"/>
          </a:p>
        </p:txBody>
      </p:sp>
      <p:sp>
        <p:nvSpPr>
          <p:cNvPr id="3" name="Content Placeholder 2">
            <a:extLst>
              <a:ext uri="{FF2B5EF4-FFF2-40B4-BE49-F238E27FC236}">
                <a16:creationId xmlns:a16="http://schemas.microsoft.com/office/drawing/2014/main" id="{AF3199D8-D493-4683-9840-6BA0FEDE4338}"/>
              </a:ext>
            </a:extLst>
          </p:cNvPr>
          <p:cNvSpPr>
            <a:spLocks noGrp="1"/>
          </p:cNvSpPr>
          <p:nvPr>
            <p:ph idx="1"/>
          </p:nvPr>
        </p:nvSpPr>
        <p:spPr/>
        <p:txBody>
          <a:bodyPr/>
          <a:lstStyle/>
          <a:p>
            <a:pPr marL="273050" indent="-273050" eaLnBrk="1" hangingPunct="1">
              <a:lnSpc>
                <a:spcPct val="80000"/>
              </a:lnSpc>
              <a:spcAft>
                <a:spcPct val="0"/>
              </a:spcAft>
              <a:buClr>
                <a:srgbClr val="08CC78"/>
              </a:buClr>
              <a:buFontTx/>
              <a:buNone/>
            </a:pPr>
            <a:r>
              <a:rPr lang="en-US" altLang="id-ID" sz="2800" dirty="0"/>
              <a:t>The </a:t>
            </a:r>
            <a:r>
              <a:rPr lang="en-US" altLang="id-ID" sz="2800" b="1" i="1" dirty="0">
                <a:solidFill>
                  <a:schemeClr val="accent1"/>
                </a:solidFill>
              </a:rPr>
              <a:t>process of accelerating </a:t>
            </a:r>
            <a:r>
              <a:rPr lang="en-US" altLang="id-ID" sz="2800" dirty="0"/>
              <a:t>a project</a:t>
            </a:r>
          </a:p>
          <a:p>
            <a:pPr marL="273050" indent="-273050" eaLnBrk="1" hangingPunct="1">
              <a:lnSpc>
                <a:spcPct val="80000"/>
              </a:lnSpc>
              <a:spcAft>
                <a:spcPct val="0"/>
              </a:spcAft>
              <a:buClr>
                <a:srgbClr val="08CC78"/>
              </a:buClr>
              <a:buFontTx/>
              <a:buNone/>
            </a:pPr>
            <a:endParaRPr lang="en-US" altLang="id-ID" sz="1400" dirty="0"/>
          </a:p>
          <a:p>
            <a:pPr marL="273050" indent="-273050" algn="ctr" eaLnBrk="1" hangingPunct="1">
              <a:lnSpc>
                <a:spcPct val="80000"/>
              </a:lnSpc>
              <a:spcAft>
                <a:spcPct val="0"/>
              </a:spcAft>
              <a:buClr>
                <a:srgbClr val="08CC78"/>
              </a:buClr>
              <a:buFontTx/>
              <a:buNone/>
            </a:pPr>
            <a:r>
              <a:rPr lang="en-US" altLang="id-ID" sz="2800" u="sng" dirty="0"/>
              <a:t>Primary methods for crashing:</a:t>
            </a:r>
          </a:p>
          <a:p>
            <a:pPr marL="273050" indent="-273050" eaLnBrk="1" hangingPunct="1">
              <a:lnSpc>
                <a:spcPct val="80000"/>
              </a:lnSpc>
              <a:spcAft>
                <a:spcPct val="0"/>
              </a:spcAft>
              <a:buFont typeface="Corbel" panose="020B0503020204020204" pitchFamily="34" charset="0"/>
              <a:buAutoNum type="arabicPeriod"/>
            </a:pPr>
            <a:r>
              <a:rPr lang="en-US" altLang="id-ID" sz="2800" dirty="0"/>
              <a:t>Improving existing resources</a:t>
            </a:r>
            <a:r>
              <a:rPr lang="ja-JP" altLang="en-US" sz="2800" dirty="0"/>
              <a:t>’</a:t>
            </a:r>
            <a:r>
              <a:rPr lang="en-US" altLang="ja-JP" sz="2800" dirty="0"/>
              <a:t> </a:t>
            </a:r>
            <a:r>
              <a:rPr lang="en-US" altLang="ja-JP" sz="2800" b="1" i="1" dirty="0">
                <a:solidFill>
                  <a:schemeClr val="accent1"/>
                </a:solidFill>
              </a:rPr>
              <a:t>productivity</a:t>
            </a:r>
          </a:p>
          <a:p>
            <a:pPr marL="273050" indent="-273050" eaLnBrk="1" hangingPunct="1">
              <a:lnSpc>
                <a:spcPct val="80000"/>
              </a:lnSpc>
              <a:spcAft>
                <a:spcPct val="0"/>
              </a:spcAft>
              <a:buFont typeface="Corbel" panose="020B0503020204020204" pitchFamily="34" charset="0"/>
              <a:buAutoNum type="arabicPeriod"/>
            </a:pPr>
            <a:r>
              <a:rPr lang="en-US" altLang="id-ID" sz="2800" dirty="0"/>
              <a:t>Changing work </a:t>
            </a:r>
            <a:r>
              <a:rPr lang="en-US" altLang="id-ID" sz="2800" b="1" i="1" dirty="0">
                <a:solidFill>
                  <a:schemeClr val="accent1"/>
                </a:solidFill>
              </a:rPr>
              <a:t>methods</a:t>
            </a:r>
          </a:p>
          <a:p>
            <a:pPr marL="273050" indent="-273050" eaLnBrk="1" hangingPunct="1">
              <a:lnSpc>
                <a:spcPct val="80000"/>
              </a:lnSpc>
              <a:spcAft>
                <a:spcPct val="0"/>
              </a:spcAft>
              <a:buFont typeface="Corbel" panose="020B0503020204020204" pitchFamily="34" charset="0"/>
              <a:buAutoNum type="arabicPeriod"/>
            </a:pPr>
            <a:r>
              <a:rPr lang="en-US" altLang="id-ID" sz="2800" dirty="0"/>
              <a:t>Compromise </a:t>
            </a:r>
            <a:r>
              <a:rPr lang="en-US" altLang="id-ID" sz="2800" b="1" i="1" dirty="0">
                <a:solidFill>
                  <a:schemeClr val="accent1"/>
                </a:solidFill>
              </a:rPr>
              <a:t>quality</a:t>
            </a:r>
            <a:r>
              <a:rPr lang="en-US" altLang="id-ID" sz="2800" dirty="0"/>
              <a:t> and/or reduce </a:t>
            </a:r>
            <a:r>
              <a:rPr lang="en-US" altLang="id-ID" sz="2800" b="1" i="1" dirty="0">
                <a:solidFill>
                  <a:schemeClr val="accent1"/>
                </a:solidFill>
              </a:rPr>
              <a:t>project scope</a:t>
            </a:r>
          </a:p>
          <a:p>
            <a:pPr marL="273050" indent="-273050" eaLnBrk="1" hangingPunct="1">
              <a:lnSpc>
                <a:spcPct val="80000"/>
              </a:lnSpc>
              <a:spcAft>
                <a:spcPct val="0"/>
              </a:spcAft>
              <a:buFont typeface="Corbel" panose="020B0503020204020204" pitchFamily="34" charset="0"/>
              <a:buAutoNum type="arabicPeriod"/>
            </a:pPr>
            <a:r>
              <a:rPr lang="en-US" altLang="id-ID" sz="2800" dirty="0"/>
              <a:t>Institute </a:t>
            </a:r>
            <a:r>
              <a:rPr lang="en-US" altLang="id-ID" sz="2800" b="1" i="1" dirty="0">
                <a:solidFill>
                  <a:schemeClr val="accent1"/>
                </a:solidFill>
              </a:rPr>
              <a:t>fast-tracking</a:t>
            </a:r>
          </a:p>
          <a:p>
            <a:pPr marL="273050" indent="-273050" eaLnBrk="1" hangingPunct="1">
              <a:lnSpc>
                <a:spcPct val="80000"/>
              </a:lnSpc>
              <a:spcAft>
                <a:spcPct val="0"/>
              </a:spcAft>
              <a:buFont typeface="Corbel" panose="020B0503020204020204" pitchFamily="34" charset="0"/>
              <a:buAutoNum type="arabicPeriod"/>
            </a:pPr>
            <a:r>
              <a:rPr lang="en-US" altLang="id-ID" sz="2800" dirty="0"/>
              <a:t>Work </a:t>
            </a:r>
            <a:r>
              <a:rPr lang="en-US" altLang="id-ID" sz="2800" b="1" i="1" dirty="0">
                <a:solidFill>
                  <a:schemeClr val="accent1"/>
                </a:solidFill>
              </a:rPr>
              <a:t>overtime</a:t>
            </a:r>
          </a:p>
          <a:p>
            <a:pPr marL="273050" indent="-273050" eaLnBrk="1" hangingPunct="1">
              <a:lnSpc>
                <a:spcPct val="80000"/>
              </a:lnSpc>
              <a:spcAft>
                <a:spcPct val="0"/>
              </a:spcAft>
              <a:buFont typeface="Corbel" panose="020B0503020204020204" pitchFamily="34" charset="0"/>
              <a:buAutoNum type="arabicPeriod"/>
            </a:pPr>
            <a:r>
              <a:rPr lang="en-US" altLang="id-ID" sz="2800" dirty="0"/>
              <a:t>Increasing the </a:t>
            </a:r>
            <a:r>
              <a:rPr lang="en-US" altLang="id-ID" sz="2800" b="1" i="1" dirty="0">
                <a:solidFill>
                  <a:schemeClr val="accent1"/>
                </a:solidFill>
              </a:rPr>
              <a:t>quantity</a:t>
            </a:r>
            <a:r>
              <a:rPr lang="en-US" altLang="id-ID" sz="2800" dirty="0"/>
              <a:t> of resources</a:t>
            </a:r>
            <a:endParaRPr lang="en-ID" dirty="0"/>
          </a:p>
        </p:txBody>
      </p:sp>
    </p:spTree>
    <p:extLst>
      <p:ext uri="{BB962C8B-B14F-4D97-AF65-F5344CB8AC3E}">
        <p14:creationId xmlns:p14="http://schemas.microsoft.com/office/powerpoint/2010/main" val="1316586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8DFE93-CBD2-43ED-88ED-EAD44A702E07}"/>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LEARNING OUTCOMES</a:t>
            </a:r>
          </a:p>
        </p:txBody>
      </p:sp>
      <p:sp>
        <p:nvSpPr>
          <p:cNvPr id="5" name="Content Placeholder 1">
            <a:extLst>
              <a:ext uri="{FF2B5EF4-FFF2-40B4-BE49-F238E27FC236}">
                <a16:creationId xmlns:a16="http://schemas.microsoft.com/office/drawing/2014/main" id="{30016D26-1669-4B03-82DA-EB6CB0B0EC2B}"/>
              </a:ext>
            </a:extLst>
          </p:cNvPr>
          <p:cNvSpPr txBox="1">
            <a:spLocks/>
          </p:cNvSpPr>
          <p:nvPr/>
        </p:nvSpPr>
        <p:spPr>
          <a:xfrm>
            <a:off x="990600" y="1591296"/>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3200" dirty="0"/>
              <a:t>After completing this chapter, you should be able to:</a:t>
            </a:r>
          </a:p>
          <a:p>
            <a:pPr marL="514350" indent="-514350" eaLnBrk="1" fontAlgn="auto" hangingPunct="1">
              <a:spcAft>
                <a:spcPts val="0"/>
              </a:spcAft>
              <a:buClr>
                <a:schemeClr val="accent3"/>
              </a:buClr>
              <a:buFont typeface="+mj-lt"/>
              <a:buAutoNum type="arabicPeriod"/>
              <a:defRPr/>
            </a:pPr>
            <a:r>
              <a:rPr lang="en-US" sz="3000" dirty="0">
                <a:ea typeface="+mn-ea"/>
                <a:cs typeface="+mn-cs"/>
              </a:rPr>
              <a:t>Apply lag relationships to project activities.</a:t>
            </a:r>
          </a:p>
          <a:p>
            <a:pPr marL="514350" indent="-514350" eaLnBrk="1" fontAlgn="auto" hangingPunct="1">
              <a:spcAft>
                <a:spcPts val="0"/>
              </a:spcAft>
              <a:buClr>
                <a:schemeClr val="accent3"/>
              </a:buClr>
              <a:buFont typeface="+mj-lt"/>
              <a:buAutoNum type="arabicPeriod"/>
              <a:defRPr/>
            </a:pPr>
            <a:r>
              <a:rPr lang="en-US" sz="3000" dirty="0">
                <a:ea typeface="+mn-ea"/>
                <a:cs typeface="+mn-cs"/>
              </a:rPr>
              <a:t>Construct and comprehend Gantt charts.</a:t>
            </a:r>
          </a:p>
          <a:p>
            <a:pPr marL="514350" indent="-514350" eaLnBrk="1" fontAlgn="auto" hangingPunct="1">
              <a:spcAft>
                <a:spcPts val="0"/>
              </a:spcAft>
              <a:buClr>
                <a:schemeClr val="accent3"/>
              </a:buClr>
              <a:buFont typeface="+mj-lt"/>
              <a:buAutoNum type="arabicPeriod"/>
              <a:defRPr/>
            </a:pPr>
            <a:r>
              <a:rPr lang="en-US" sz="3000" dirty="0">
                <a:ea typeface="+mn-ea"/>
                <a:cs typeface="+mn-cs"/>
              </a:rPr>
              <a:t>Recognize alternative means to accelerate projects, including their benefits and drawbacks.</a:t>
            </a:r>
          </a:p>
          <a:p>
            <a:pPr marL="514350" indent="-514350" eaLnBrk="1" fontAlgn="auto" hangingPunct="1">
              <a:spcAft>
                <a:spcPts val="0"/>
              </a:spcAft>
              <a:buClr>
                <a:schemeClr val="accent3"/>
              </a:buClr>
              <a:buFont typeface="+mj-lt"/>
              <a:buAutoNum type="arabicPeriod"/>
              <a:defRPr/>
            </a:pPr>
            <a:r>
              <a:rPr lang="en-US" sz="3000" dirty="0">
                <a:ea typeface="+mn-ea"/>
                <a:cs typeface="+mn-cs"/>
              </a:rPr>
              <a:t>Understand the trade-offs required in the decision to crash project activities.</a:t>
            </a:r>
          </a:p>
          <a:p>
            <a:pPr marL="514350" indent="-514350" eaLnBrk="1" fontAlgn="auto" hangingPunct="1">
              <a:spcAft>
                <a:spcPts val="0"/>
              </a:spcAft>
              <a:buClr>
                <a:schemeClr val="accent3"/>
              </a:buClr>
              <a:buFont typeface="+mj-lt"/>
              <a:buAutoNum type="arabicPeriod"/>
              <a:defRPr/>
            </a:pPr>
            <a:r>
              <a:rPr lang="en-US" sz="3000" dirty="0">
                <a:ea typeface="+mn-ea"/>
                <a:cs typeface="+mn-cs"/>
              </a:rPr>
              <a:t>Develop activity networks using Activity-on-Arrow techniques.</a:t>
            </a:r>
          </a:p>
          <a:p>
            <a:pPr marL="514350" indent="-514350" eaLnBrk="1" fontAlgn="auto" hangingPunct="1">
              <a:spcAft>
                <a:spcPts val="0"/>
              </a:spcAft>
              <a:buClr>
                <a:schemeClr val="accent3"/>
              </a:buClr>
              <a:buFont typeface="+mj-lt"/>
              <a:buAutoNum type="arabicPeriod"/>
              <a:defRPr/>
            </a:pPr>
            <a:r>
              <a:rPr lang="en-US" sz="3000" dirty="0">
                <a:ea typeface="+mn-ea"/>
                <a:cs typeface="+mn-cs"/>
              </a:rPr>
              <a:t>Understand the differences in AON and AOA and recognize the advantages and disadvantages of each technique.</a:t>
            </a:r>
          </a:p>
        </p:txBody>
      </p:sp>
    </p:spTree>
    <p:extLst>
      <p:ext uri="{BB962C8B-B14F-4D97-AF65-F5344CB8AC3E}">
        <p14:creationId xmlns:p14="http://schemas.microsoft.com/office/powerpoint/2010/main" val="1077529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AB50-87D3-41FA-AEE0-2A3077C5159C}"/>
              </a:ext>
            </a:extLst>
          </p:cNvPr>
          <p:cNvSpPr>
            <a:spLocks noGrp="1"/>
          </p:cNvSpPr>
          <p:nvPr>
            <p:ph type="title"/>
          </p:nvPr>
        </p:nvSpPr>
        <p:spPr/>
        <p:txBody>
          <a:bodyPr/>
          <a:lstStyle/>
          <a:p>
            <a:pPr algn="r"/>
            <a:r>
              <a:rPr lang="en-US" dirty="0">
                <a:ea typeface="+mj-ea"/>
                <a:cs typeface="+mj-cs"/>
              </a:rPr>
              <a:t>Crash process</a:t>
            </a:r>
            <a:endParaRPr lang="en-ID" dirty="0"/>
          </a:p>
        </p:txBody>
      </p:sp>
      <p:sp>
        <p:nvSpPr>
          <p:cNvPr id="3" name="Content Placeholder 2">
            <a:extLst>
              <a:ext uri="{FF2B5EF4-FFF2-40B4-BE49-F238E27FC236}">
                <a16:creationId xmlns:a16="http://schemas.microsoft.com/office/drawing/2014/main" id="{235086F6-4AFE-4E9D-BB9D-782632DBBAFE}"/>
              </a:ext>
            </a:extLst>
          </p:cNvPr>
          <p:cNvSpPr>
            <a:spLocks noGrp="1"/>
          </p:cNvSpPr>
          <p:nvPr>
            <p:ph idx="1"/>
          </p:nvPr>
        </p:nvSpPr>
        <p:spPr/>
        <p:txBody>
          <a:bodyPr/>
          <a:lstStyle/>
          <a:p>
            <a:pPr eaLnBrk="1" hangingPunct="1">
              <a:lnSpc>
                <a:spcPct val="125000"/>
              </a:lnSpc>
            </a:pPr>
            <a:r>
              <a:rPr lang="en-US" altLang="id-ID" sz="2400" dirty="0"/>
              <a:t>Determine activity </a:t>
            </a:r>
            <a:r>
              <a:rPr lang="en-US" altLang="id-ID" sz="2400" b="1" u="sng" dirty="0"/>
              <a:t>fixed and variable costs</a:t>
            </a:r>
          </a:p>
          <a:p>
            <a:pPr eaLnBrk="1" hangingPunct="1">
              <a:lnSpc>
                <a:spcPct val="125000"/>
              </a:lnSpc>
            </a:pPr>
            <a:r>
              <a:rPr lang="en-US" altLang="id-ID" sz="2400" dirty="0"/>
              <a:t>The </a:t>
            </a:r>
            <a:r>
              <a:rPr lang="en-US" altLang="id-ID" sz="2400" b="1" u="sng" dirty="0"/>
              <a:t>crash point</a:t>
            </a:r>
            <a:r>
              <a:rPr lang="en-US" altLang="id-ID" sz="2400" dirty="0"/>
              <a:t> is the fully expedited activity</a:t>
            </a:r>
          </a:p>
          <a:p>
            <a:pPr eaLnBrk="1" hangingPunct="1">
              <a:lnSpc>
                <a:spcPct val="125000"/>
              </a:lnSpc>
            </a:pPr>
            <a:r>
              <a:rPr lang="en-US" altLang="id-ID" sz="2400" dirty="0"/>
              <a:t>Optimize </a:t>
            </a:r>
            <a:r>
              <a:rPr lang="en-US" altLang="id-ID" sz="2400" b="1" u="sng" dirty="0"/>
              <a:t>time-cost tradeoffs</a:t>
            </a:r>
          </a:p>
          <a:p>
            <a:pPr eaLnBrk="1" hangingPunct="1">
              <a:lnSpc>
                <a:spcPct val="125000"/>
              </a:lnSpc>
            </a:pPr>
            <a:r>
              <a:rPr lang="en-US" altLang="id-ID" sz="2400" dirty="0"/>
              <a:t>Shorten activities on the </a:t>
            </a:r>
            <a:r>
              <a:rPr lang="en-US" altLang="id-ID" sz="2400" b="1" u="sng" dirty="0"/>
              <a:t>critical path</a:t>
            </a:r>
          </a:p>
          <a:p>
            <a:pPr eaLnBrk="1" hangingPunct="1">
              <a:lnSpc>
                <a:spcPct val="125000"/>
              </a:lnSpc>
            </a:pPr>
            <a:r>
              <a:rPr lang="en-US" altLang="id-ID" sz="2400" dirty="0"/>
              <a:t>Cease crashing when:</a:t>
            </a:r>
          </a:p>
          <a:p>
            <a:pPr lvl="1" eaLnBrk="1" hangingPunct="1"/>
            <a:r>
              <a:rPr lang="en-US" altLang="id-ID" sz="2400" dirty="0"/>
              <a:t>the </a:t>
            </a:r>
            <a:r>
              <a:rPr lang="en-US" altLang="id-ID" sz="2400" b="1" u="sng" dirty="0"/>
              <a:t>target completion time</a:t>
            </a:r>
            <a:r>
              <a:rPr lang="en-US" altLang="id-ID" sz="2400" dirty="0"/>
              <a:t> is reached</a:t>
            </a:r>
          </a:p>
          <a:p>
            <a:pPr lvl="1" eaLnBrk="1" hangingPunct="1"/>
            <a:r>
              <a:rPr lang="en-US" altLang="id-ID" sz="2400" dirty="0"/>
              <a:t>the </a:t>
            </a:r>
            <a:r>
              <a:rPr lang="en-US" altLang="id-ID" sz="2400" b="1" u="sng" dirty="0"/>
              <a:t>crashing cost exceeds the penalty cost</a:t>
            </a:r>
            <a:endParaRPr lang="en-US" altLang="id-ID" sz="2400" dirty="0"/>
          </a:p>
        </p:txBody>
      </p:sp>
    </p:spTree>
    <p:extLst>
      <p:ext uri="{BB962C8B-B14F-4D97-AF65-F5344CB8AC3E}">
        <p14:creationId xmlns:p14="http://schemas.microsoft.com/office/powerpoint/2010/main" val="2163247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75620-F5B1-412E-B09C-DCF1ABFD8382}"/>
              </a:ext>
            </a:extLst>
          </p:cNvPr>
          <p:cNvSpPr>
            <a:spLocks noGrp="1"/>
          </p:cNvSpPr>
          <p:nvPr>
            <p:ph type="title"/>
          </p:nvPr>
        </p:nvSpPr>
        <p:spPr/>
        <p:txBody>
          <a:bodyPr/>
          <a:lstStyle/>
          <a:p>
            <a:pPr algn="r"/>
            <a:r>
              <a:rPr lang="en-US" dirty="0">
                <a:ea typeface="+mj-ea"/>
                <a:cs typeface="+mj-cs"/>
              </a:rPr>
              <a:t>Project Activities and Costs</a:t>
            </a:r>
            <a:br>
              <a:rPr lang="en-US" dirty="0">
                <a:ea typeface="+mj-ea"/>
                <a:cs typeface="+mj-cs"/>
              </a:rPr>
            </a:br>
            <a:r>
              <a:rPr lang="en-US" sz="1800" dirty="0">
                <a:ea typeface="+mj-ea"/>
                <a:cs typeface="+mj-cs"/>
              </a:rPr>
              <a:t>(table 10.1)</a:t>
            </a:r>
            <a:endParaRPr lang="en-ID" dirty="0"/>
          </a:p>
        </p:txBody>
      </p:sp>
      <p:pic>
        <p:nvPicPr>
          <p:cNvPr id="4" name="Snagit_PPT325B">
            <a:extLst>
              <a:ext uri="{FF2B5EF4-FFF2-40B4-BE49-F238E27FC236}">
                <a16:creationId xmlns:a16="http://schemas.microsoft.com/office/drawing/2014/main" id="{873FE4DB-9E14-49D2-93FC-F5330F737D1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1722" y="1723857"/>
            <a:ext cx="9488555" cy="43880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1CA0043-8D4F-4B47-93A1-B067C3B03A23}"/>
              </a:ext>
            </a:extLst>
          </p:cNvPr>
          <p:cNvSpPr txBox="1"/>
          <p:nvPr/>
        </p:nvSpPr>
        <p:spPr>
          <a:xfrm>
            <a:off x="5051354" y="6170557"/>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3900179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389B9-B6A4-4CEB-A329-5B248465173E}"/>
              </a:ext>
            </a:extLst>
          </p:cNvPr>
          <p:cNvSpPr>
            <a:spLocks noGrp="1"/>
          </p:cNvSpPr>
          <p:nvPr>
            <p:ph type="title"/>
          </p:nvPr>
        </p:nvSpPr>
        <p:spPr/>
        <p:txBody>
          <a:bodyPr/>
          <a:lstStyle/>
          <a:p>
            <a:pPr algn="r"/>
            <a:r>
              <a:rPr lang="en-US" dirty="0">
                <a:ea typeface="+mj-ea"/>
                <a:cs typeface="+mj-cs"/>
              </a:rPr>
              <a:t>Fully crashed project activity network</a:t>
            </a:r>
            <a:br>
              <a:rPr lang="en-US" dirty="0">
                <a:ea typeface="+mj-ea"/>
                <a:cs typeface="+mj-cs"/>
              </a:rPr>
            </a:br>
            <a:r>
              <a:rPr lang="en-US" sz="1800" dirty="0">
                <a:ea typeface="+mj-ea"/>
                <a:cs typeface="+mj-cs"/>
              </a:rPr>
              <a:t>(figure 10.15)</a:t>
            </a:r>
            <a:endParaRPr lang="en-ID" dirty="0"/>
          </a:p>
        </p:txBody>
      </p:sp>
      <p:pic>
        <p:nvPicPr>
          <p:cNvPr id="4" name="Picture 1">
            <a:extLst>
              <a:ext uri="{FF2B5EF4-FFF2-40B4-BE49-F238E27FC236}">
                <a16:creationId xmlns:a16="http://schemas.microsoft.com/office/drawing/2014/main" id="{B22241E8-0AEA-432B-A1E0-483B611FFD1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895" y="2179646"/>
            <a:ext cx="7063409" cy="435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838B6F7-221B-4634-98CA-7D9EE82C0F2B}"/>
              </a:ext>
            </a:extLst>
          </p:cNvPr>
          <p:cNvSpPr txBox="1"/>
          <p:nvPr/>
        </p:nvSpPr>
        <p:spPr>
          <a:xfrm>
            <a:off x="5051355" y="5892262"/>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50842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1BF12-F27A-4AF0-8008-8D6239D95D6E}"/>
              </a:ext>
            </a:extLst>
          </p:cNvPr>
          <p:cNvSpPr>
            <a:spLocks noGrp="1"/>
          </p:cNvSpPr>
          <p:nvPr>
            <p:ph type="title"/>
          </p:nvPr>
        </p:nvSpPr>
        <p:spPr/>
        <p:txBody>
          <a:bodyPr>
            <a:normAutofit fontScale="90000"/>
          </a:bodyPr>
          <a:lstStyle/>
          <a:p>
            <a:pPr algn="r"/>
            <a:r>
              <a:rPr lang="en-US" dirty="0">
                <a:ea typeface="+mj-ea"/>
                <a:cs typeface="+mj-cs"/>
              </a:rPr>
              <a:t>Time/cost trade-offs for crashing activities</a:t>
            </a:r>
            <a:br>
              <a:rPr lang="en-US" dirty="0">
                <a:ea typeface="+mj-ea"/>
                <a:cs typeface="+mj-cs"/>
              </a:rPr>
            </a:br>
            <a:r>
              <a:rPr lang="en-US" sz="1800" dirty="0">
                <a:ea typeface="+mj-ea"/>
                <a:cs typeface="+mj-cs"/>
              </a:rPr>
              <a:t>(figure 10.14)</a:t>
            </a:r>
            <a:endParaRPr lang="en-ID" dirty="0"/>
          </a:p>
        </p:txBody>
      </p:sp>
      <p:pic>
        <p:nvPicPr>
          <p:cNvPr id="4" name="Picture 1">
            <a:extLst>
              <a:ext uri="{FF2B5EF4-FFF2-40B4-BE49-F238E27FC236}">
                <a16:creationId xmlns:a16="http://schemas.microsoft.com/office/drawing/2014/main" id="{67AD576A-C6D8-4EE2-B50D-E0E977819D8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5148" y="1489250"/>
            <a:ext cx="7076661" cy="522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A87ED06-E256-4B0B-88F8-4CA521E9BEE1}"/>
              </a:ext>
            </a:extLst>
          </p:cNvPr>
          <p:cNvSpPr txBox="1"/>
          <p:nvPr/>
        </p:nvSpPr>
        <p:spPr>
          <a:xfrm>
            <a:off x="5963478" y="5613966"/>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2598785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105A-B8F8-4975-A20E-1E4DD770211C}"/>
              </a:ext>
            </a:extLst>
          </p:cNvPr>
          <p:cNvSpPr>
            <a:spLocks noGrp="1"/>
          </p:cNvSpPr>
          <p:nvPr>
            <p:ph type="title"/>
          </p:nvPr>
        </p:nvSpPr>
        <p:spPr/>
        <p:txBody>
          <a:bodyPr>
            <a:normAutofit fontScale="90000"/>
          </a:bodyPr>
          <a:lstStyle/>
          <a:p>
            <a:pPr algn="r"/>
            <a:r>
              <a:rPr lang="en-US" dirty="0">
                <a:ea typeface="+mj-ea"/>
                <a:cs typeface="+mj-cs"/>
              </a:rPr>
              <a:t>Relationship between cost and days saved in crashed project</a:t>
            </a:r>
            <a:br>
              <a:rPr lang="en-US" dirty="0">
                <a:ea typeface="+mj-ea"/>
                <a:cs typeface="+mj-cs"/>
              </a:rPr>
            </a:br>
            <a:r>
              <a:rPr lang="en-US" sz="1800" dirty="0">
                <a:ea typeface="+mj-ea"/>
                <a:cs typeface="+mj-cs"/>
              </a:rPr>
              <a:t>(figure 10.16)</a:t>
            </a:r>
            <a:endParaRPr lang="en-ID" dirty="0"/>
          </a:p>
        </p:txBody>
      </p:sp>
      <p:pic>
        <p:nvPicPr>
          <p:cNvPr id="4" name="Picture 1">
            <a:extLst>
              <a:ext uri="{FF2B5EF4-FFF2-40B4-BE49-F238E27FC236}">
                <a16:creationId xmlns:a16="http://schemas.microsoft.com/office/drawing/2014/main" id="{FAA9AC3D-0B07-4C3F-A23F-E25B7C9F79A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7791" y="1611586"/>
            <a:ext cx="7116417" cy="508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76E7C7B-A4BD-45CF-9869-D120688E121F}"/>
              </a:ext>
            </a:extLst>
          </p:cNvPr>
          <p:cNvSpPr txBox="1"/>
          <p:nvPr/>
        </p:nvSpPr>
        <p:spPr>
          <a:xfrm>
            <a:off x="5698435" y="5693479"/>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2385247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BF0093-DF6A-409A-9A1C-879C88D43777}"/>
              </a:ext>
            </a:extLst>
          </p:cNvPr>
          <p:cNvSpPr>
            <a:spLocks noGrp="1"/>
          </p:cNvSpPr>
          <p:nvPr>
            <p:ph type="body" idx="1"/>
          </p:nvPr>
        </p:nvSpPr>
        <p:spPr/>
        <p:txBody>
          <a:bodyPr/>
          <a:lstStyle/>
          <a:p>
            <a:endParaRPr lang="en-US" dirty="0"/>
          </a:p>
        </p:txBody>
      </p:sp>
      <p:sp>
        <p:nvSpPr>
          <p:cNvPr id="4" name="Title 3">
            <a:extLst>
              <a:ext uri="{FF2B5EF4-FFF2-40B4-BE49-F238E27FC236}">
                <a16:creationId xmlns:a16="http://schemas.microsoft.com/office/drawing/2014/main" id="{4C7E966C-1C3F-427D-837B-2E43207A147B}"/>
              </a:ext>
            </a:extLst>
          </p:cNvPr>
          <p:cNvSpPr txBox="1">
            <a:spLocks/>
          </p:cNvSpPr>
          <p:nvPr/>
        </p:nvSpPr>
        <p:spPr>
          <a:xfrm>
            <a:off x="831850" y="1681746"/>
            <a:ext cx="10515600" cy="28527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err="1">
                <a:solidFill>
                  <a:schemeClr val="bg1"/>
                </a:solidFill>
              </a:rPr>
              <a:t>Membangun</a:t>
            </a:r>
            <a:r>
              <a:rPr lang="en-US" dirty="0">
                <a:solidFill>
                  <a:schemeClr val="bg1"/>
                </a:solidFill>
              </a:rPr>
              <a:t> </a:t>
            </a:r>
            <a:r>
              <a:rPr lang="en-US" dirty="0" err="1">
                <a:solidFill>
                  <a:schemeClr val="bg1"/>
                </a:solidFill>
              </a:rPr>
              <a:t>Jaringan</a:t>
            </a:r>
            <a:r>
              <a:rPr lang="en-US" dirty="0">
                <a:solidFill>
                  <a:schemeClr val="bg1"/>
                </a:solidFill>
              </a:rPr>
              <a:t> </a:t>
            </a:r>
            <a:r>
              <a:rPr lang="en-US" dirty="0" err="1">
                <a:solidFill>
                  <a:schemeClr val="bg1"/>
                </a:solidFill>
              </a:rPr>
              <a:t>Aktivitas</a:t>
            </a:r>
            <a:r>
              <a:rPr lang="en-US" dirty="0">
                <a:solidFill>
                  <a:schemeClr val="bg1"/>
                </a:solidFill>
              </a:rPr>
              <a:t> </a:t>
            </a:r>
            <a:r>
              <a:rPr lang="en-US" dirty="0" err="1">
                <a:solidFill>
                  <a:schemeClr val="bg1"/>
                </a:solidFill>
              </a:rPr>
              <a:t>dengan</a:t>
            </a:r>
            <a:r>
              <a:rPr lang="en-US" dirty="0">
                <a:solidFill>
                  <a:schemeClr val="bg1"/>
                </a:solidFill>
              </a:rPr>
              <a:t> </a:t>
            </a:r>
            <a:r>
              <a:rPr lang="en-US" dirty="0" err="1">
                <a:solidFill>
                  <a:schemeClr val="bg1"/>
                </a:solidFill>
              </a:rPr>
              <a:t>Activty</a:t>
            </a:r>
            <a:r>
              <a:rPr lang="en-US" dirty="0">
                <a:solidFill>
                  <a:schemeClr val="bg1"/>
                </a:solidFill>
              </a:rPr>
              <a:t> on Arrow (</a:t>
            </a:r>
            <a:r>
              <a:rPr lang="en-US" dirty="0" err="1">
                <a:solidFill>
                  <a:schemeClr val="bg1"/>
                </a:solidFill>
              </a:rPr>
              <a:t>AoA</a:t>
            </a:r>
            <a:r>
              <a:rPr lang="en-US" dirty="0">
                <a:solidFill>
                  <a:schemeClr val="bg1"/>
                </a:solidFill>
              </a:rPr>
              <a:t>)</a:t>
            </a:r>
          </a:p>
        </p:txBody>
      </p:sp>
    </p:spTree>
    <p:extLst>
      <p:ext uri="{BB962C8B-B14F-4D97-AF65-F5344CB8AC3E}">
        <p14:creationId xmlns:p14="http://schemas.microsoft.com/office/powerpoint/2010/main" val="2356441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9E41F-B1B9-42FE-9159-8159611B4939}"/>
              </a:ext>
            </a:extLst>
          </p:cNvPr>
          <p:cNvSpPr>
            <a:spLocks noGrp="1"/>
          </p:cNvSpPr>
          <p:nvPr>
            <p:ph type="title"/>
          </p:nvPr>
        </p:nvSpPr>
        <p:spPr/>
        <p:txBody>
          <a:bodyPr/>
          <a:lstStyle/>
          <a:p>
            <a:pPr algn="r"/>
            <a:r>
              <a:rPr lang="en-US" dirty="0">
                <a:ea typeface="+mj-ea"/>
                <a:cs typeface="+mj-cs"/>
              </a:rPr>
              <a:t>Activity on Arrow Networks</a:t>
            </a:r>
            <a:endParaRPr lang="en-ID" dirty="0"/>
          </a:p>
        </p:txBody>
      </p:sp>
      <p:sp>
        <p:nvSpPr>
          <p:cNvPr id="3" name="Content Placeholder 2">
            <a:extLst>
              <a:ext uri="{FF2B5EF4-FFF2-40B4-BE49-F238E27FC236}">
                <a16:creationId xmlns:a16="http://schemas.microsoft.com/office/drawing/2014/main" id="{33152C63-BE3F-48B3-9942-BA98E40B21C8}"/>
              </a:ext>
            </a:extLst>
          </p:cNvPr>
          <p:cNvSpPr>
            <a:spLocks noGrp="1"/>
          </p:cNvSpPr>
          <p:nvPr>
            <p:ph idx="1"/>
          </p:nvPr>
        </p:nvSpPr>
        <p:spPr/>
        <p:txBody>
          <a:bodyPr/>
          <a:lstStyle/>
          <a:p>
            <a:pPr eaLnBrk="1" hangingPunct="1">
              <a:lnSpc>
                <a:spcPct val="130000"/>
              </a:lnSpc>
              <a:buFont typeface="Wingdings" panose="05000000000000000000" pitchFamily="2" charset="2"/>
              <a:buChar char="ü"/>
            </a:pPr>
            <a:r>
              <a:rPr lang="en-US" altLang="id-ID" sz="2800" b="1" i="1" dirty="0">
                <a:solidFill>
                  <a:schemeClr val="accent1"/>
                </a:solidFill>
              </a:rPr>
              <a:t>Activities</a:t>
            </a:r>
            <a:r>
              <a:rPr lang="en-US" altLang="id-ID" sz="2800" b="1" dirty="0">
                <a:solidFill>
                  <a:schemeClr val="accent1"/>
                </a:solidFill>
              </a:rPr>
              <a:t> </a:t>
            </a:r>
            <a:r>
              <a:rPr lang="en-US" altLang="id-ID" sz="2800" dirty="0"/>
              <a:t>represented by </a:t>
            </a:r>
            <a:r>
              <a:rPr lang="en-US" altLang="id-ID" sz="2800" b="1" i="1" dirty="0">
                <a:solidFill>
                  <a:schemeClr val="accent1"/>
                </a:solidFill>
              </a:rPr>
              <a:t>arrows</a:t>
            </a:r>
          </a:p>
          <a:p>
            <a:pPr eaLnBrk="1" hangingPunct="1">
              <a:lnSpc>
                <a:spcPct val="130000"/>
              </a:lnSpc>
              <a:buFont typeface="Wingdings" panose="05000000000000000000" pitchFamily="2" charset="2"/>
              <a:buChar char="ü"/>
            </a:pPr>
            <a:r>
              <a:rPr lang="en-US" altLang="id-ID" sz="2800" dirty="0"/>
              <a:t>Widely used in </a:t>
            </a:r>
            <a:r>
              <a:rPr lang="en-US" altLang="id-ID" sz="2800" b="1" i="1" dirty="0">
                <a:solidFill>
                  <a:schemeClr val="accent1"/>
                </a:solidFill>
              </a:rPr>
              <a:t>construction</a:t>
            </a:r>
          </a:p>
          <a:p>
            <a:pPr eaLnBrk="1" hangingPunct="1">
              <a:lnSpc>
                <a:spcPct val="130000"/>
              </a:lnSpc>
              <a:buFont typeface="Wingdings" panose="05000000000000000000" pitchFamily="2" charset="2"/>
              <a:buChar char="ü"/>
            </a:pPr>
            <a:r>
              <a:rPr lang="en-US" altLang="id-ID" sz="2800" b="1" i="1" dirty="0">
                <a:solidFill>
                  <a:schemeClr val="accent1"/>
                </a:solidFill>
              </a:rPr>
              <a:t>Event nodes</a:t>
            </a:r>
            <a:r>
              <a:rPr lang="en-US" altLang="id-ID" sz="2800" b="1" dirty="0">
                <a:solidFill>
                  <a:schemeClr val="accent1"/>
                </a:solidFill>
              </a:rPr>
              <a:t> </a:t>
            </a:r>
            <a:r>
              <a:rPr lang="en-US" altLang="id-ID" sz="2800" dirty="0"/>
              <a:t>easy to flag</a:t>
            </a:r>
          </a:p>
          <a:p>
            <a:pPr eaLnBrk="1" hangingPunct="1">
              <a:lnSpc>
                <a:spcPct val="130000"/>
              </a:lnSpc>
              <a:buFont typeface="Wingdings" panose="05000000000000000000" pitchFamily="2" charset="2"/>
              <a:buChar char="ü"/>
            </a:pPr>
            <a:r>
              <a:rPr lang="en-US" altLang="id-ID" sz="2800" dirty="0"/>
              <a:t>Forward and backward pass </a:t>
            </a:r>
            <a:r>
              <a:rPr lang="en-US" altLang="id-ID" sz="2800" b="1" i="1" dirty="0">
                <a:solidFill>
                  <a:schemeClr val="accent1"/>
                </a:solidFill>
              </a:rPr>
              <a:t>logic similar to AON</a:t>
            </a:r>
          </a:p>
          <a:p>
            <a:pPr eaLnBrk="1" hangingPunct="1">
              <a:lnSpc>
                <a:spcPct val="130000"/>
              </a:lnSpc>
              <a:buFont typeface="Wingdings" panose="05000000000000000000" pitchFamily="2" charset="2"/>
              <a:buChar char="ü"/>
            </a:pPr>
            <a:r>
              <a:rPr lang="en-US" altLang="id-ID" sz="2800" dirty="0"/>
              <a:t> Two activities may not begin and end at </a:t>
            </a:r>
            <a:r>
              <a:rPr lang="en-US" altLang="id-ID" sz="2800" b="1" i="1" dirty="0">
                <a:solidFill>
                  <a:schemeClr val="accent1"/>
                </a:solidFill>
              </a:rPr>
              <a:t>common nodes</a:t>
            </a:r>
          </a:p>
          <a:p>
            <a:pPr eaLnBrk="1" hangingPunct="1">
              <a:lnSpc>
                <a:spcPct val="130000"/>
              </a:lnSpc>
              <a:buFont typeface="Wingdings" panose="05000000000000000000" pitchFamily="2" charset="2"/>
              <a:buChar char="ü"/>
            </a:pPr>
            <a:r>
              <a:rPr lang="en-US" altLang="id-ID" sz="2800" b="1" i="1" dirty="0">
                <a:solidFill>
                  <a:schemeClr val="accent1"/>
                </a:solidFill>
              </a:rPr>
              <a:t>Dummy activities</a:t>
            </a:r>
            <a:r>
              <a:rPr lang="en-US" altLang="id-ID" sz="2800" b="1" dirty="0">
                <a:solidFill>
                  <a:schemeClr val="accent1"/>
                </a:solidFill>
              </a:rPr>
              <a:t> </a:t>
            </a:r>
            <a:r>
              <a:rPr lang="en-US" altLang="id-ID" sz="2800" dirty="0"/>
              <a:t>may be required</a:t>
            </a:r>
          </a:p>
          <a:p>
            <a:endParaRPr lang="en-ID" dirty="0"/>
          </a:p>
        </p:txBody>
      </p:sp>
    </p:spTree>
    <p:extLst>
      <p:ext uri="{BB962C8B-B14F-4D97-AF65-F5344CB8AC3E}">
        <p14:creationId xmlns:p14="http://schemas.microsoft.com/office/powerpoint/2010/main" val="1662956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A46A-CF46-4B73-9855-2FB8B606D2B4}"/>
              </a:ext>
            </a:extLst>
          </p:cNvPr>
          <p:cNvSpPr>
            <a:spLocks noGrp="1"/>
          </p:cNvSpPr>
          <p:nvPr>
            <p:ph type="title"/>
          </p:nvPr>
        </p:nvSpPr>
        <p:spPr/>
        <p:txBody>
          <a:bodyPr>
            <a:normAutofit fontScale="90000"/>
          </a:bodyPr>
          <a:lstStyle/>
          <a:p>
            <a:pPr algn="r"/>
            <a:r>
              <a:rPr lang="en-US" dirty="0">
                <a:ea typeface="+mj-ea"/>
                <a:cs typeface="+mj-cs"/>
              </a:rPr>
              <a:t>Notation for Activity-on-Arrow (AOA) Networks</a:t>
            </a:r>
            <a:br>
              <a:rPr lang="en-US" dirty="0">
                <a:ea typeface="+mj-ea"/>
                <a:cs typeface="+mj-cs"/>
              </a:rPr>
            </a:br>
            <a:r>
              <a:rPr lang="en-US" sz="1800" dirty="0">
                <a:ea typeface="+mj-ea"/>
                <a:cs typeface="+mj-cs"/>
              </a:rPr>
              <a:t>(figure 10.18)</a:t>
            </a:r>
            <a:endParaRPr lang="en-ID" dirty="0"/>
          </a:p>
        </p:txBody>
      </p:sp>
      <p:pic>
        <p:nvPicPr>
          <p:cNvPr id="4" name="Picture 2">
            <a:extLst>
              <a:ext uri="{FF2B5EF4-FFF2-40B4-BE49-F238E27FC236}">
                <a16:creationId xmlns:a16="http://schemas.microsoft.com/office/drawing/2014/main" id="{C2F6ED7A-BBA5-4B89-9732-533B75CF933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2845" y="1870164"/>
            <a:ext cx="9586310" cy="448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9FF54DB-1251-4AB4-8BE0-9CD25A9356E4}"/>
              </a:ext>
            </a:extLst>
          </p:cNvPr>
          <p:cNvSpPr txBox="1"/>
          <p:nvPr/>
        </p:nvSpPr>
        <p:spPr>
          <a:xfrm>
            <a:off x="5698435" y="5693479"/>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738003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EA5E2-2AF7-4524-8F1A-1B7D8AA925E9}"/>
              </a:ext>
            </a:extLst>
          </p:cNvPr>
          <p:cNvSpPr>
            <a:spLocks noGrp="1"/>
          </p:cNvSpPr>
          <p:nvPr>
            <p:ph type="title"/>
          </p:nvPr>
        </p:nvSpPr>
        <p:spPr/>
        <p:txBody>
          <a:bodyPr>
            <a:normAutofit fontScale="90000"/>
          </a:bodyPr>
          <a:lstStyle/>
          <a:p>
            <a:pPr algn="r"/>
            <a:r>
              <a:rPr lang="en-US" dirty="0">
                <a:ea typeface="+mj-ea"/>
                <a:cs typeface="+mj-cs"/>
              </a:rPr>
              <a:t>Sample Network Diagram Using AOA Approach</a:t>
            </a:r>
            <a:br>
              <a:rPr lang="en-US" dirty="0">
                <a:ea typeface="+mj-ea"/>
                <a:cs typeface="+mj-cs"/>
              </a:rPr>
            </a:br>
            <a:r>
              <a:rPr lang="en-US" sz="1800" dirty="0">
                <a:ea typeface="+mj-ea"/>
                <a:cs typeface="+mj-cs"/>
              </a:rPr>
              <a:t>(figure 10.19)</a:t>
            </a:r>
            <a:endParaRPr lang="en-ID" dirty="0"/>
          </a:p>
        </p:txBody>
      </p:sp>
      <p:pic>
        <p:nvPicPr>
          <p:cNvPr id="4" name="Picture 2">
            <a:extLst>
              <a:ext uri="{FF2B5EF4-FFF2-40B4-BE49-F238E27FC236}">
                <a16:creationId xmlns:a16="http://schemas.microsoft.com/office/drawing/2014/main" id="{6BAC4F60-0D3B-452D-AF1D-B348CEE1862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0379" y="2233214"/>
            <a:ext cx="8151242" cy="432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E9F574F-4FBF-4350-95DE-EFCDFF779186}"/>
              </a:ext>
            </a:extLst>
          </p:cNvPr>
          <p:cNvSpPr txBox="1"/>
          <p:nvPr/>
        </p:nvSpPr>
        <p:spPr>
          <a:xfrm>
            <a:off x="5051355" y="5786244"/>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891167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38EA-08B6-4201-AB74-AC73A4276E2E}"/>
              </a:ext>
            </a:extLst>
          </p:cNvPr>
          <p:cNvSpPr>
            <a:spLocks noGrp="1"/>
          </p:cNvSpPr>
          <p:nvPr>
            <p:ph type="title"/>
          </p:nvPr>
        </p:nvSpPr>
        <p:spPr/>
        <p:txBody>
          <a:bodyPr>
            <a:normAutofit fontScale="90000"/>
          </a:bodyPr>
          <a:lstStyle/>
          <a:p>
            <a:pPr algn="r"/>
            <a:r>
              <a:rPr lang="en-US" dirty="0">
                <a:ea typeface="+mj-ea"/>
                <a:cs typeface="+mj-cs"/>
              </a:rPr>
              <a:t>Representing Activities with Two or More Immediate Successors (Wrong) </a:t>
            </a:r>
            <a:br>
              <a:rPr lang="en-US" dirty="0">
                <a:ea typeface="+mj-ea"/>
                <a:cs typeface="+mj-cs"/>
              </a:rPr>
            </a:br>
            <a:r>
              <a:rPr lang="en-US" sz="1800" dirty="0">
                <a:ea typeface="+mj-ea"/>
                <a:cs typeface="+mj-cs"/>
              </a:rPr>
              <a:t>(figure 10.20a)</a:t>
            </a:r>
            <a:endParaRPr lang="en-ID" dirty="0"/>
          </a:p>
        </p:txBody>
      </p:sp>
      <p:pic>
        <p:nvPicPr>
          <p:cNvPr id="4" name="Picture 2">
            <a:extLst>
              <a:ext uri="{FF2B5EF4-FFF2-40B4-BE49-F238E27FC236}">
                <a16:creationId xmlns:a16="http://schemas.microsoft.com/office/drawing/2014/main" id="{051FBF3A-D3E5-45E0-BFFB-0E0BF241014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1888" y="2202877"/>
            <a:ext cx="7968224" cy="415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33FB161-4463-488E-9314-8986E439EF7F}"/>
              </a:ext>
            </a:extLst>
          </p:cNvPr>
          <p:cNvSpPr txBox="1"/>
          <p:nvPr/>
        </p:nvSpPr>
        <p:spPr>
          <a:xfrm>
            <a:off x="7010400" y="5985891"/>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366898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2A9E28-C140-41A3-97A9-D5D05F4F7D12}"/>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OUTLINE</a:t>
            </a:r>
          </a:p>
        </p:txBody>
      </p:sp>
      <p:sp>
        <p:nvSpPr>
          <p:cNvPr id="5" name="Content Placeholder 1">
            <a:extLst>
              <a:ext uri="{FF2B5EF4-FFF2-40B4-BE49-F238E27FC236}">
                <a16:creationId xmlns:a16="http://schemas.microsoft.com/office/drawing/2014/main" id="{D61CEA6A-9989-49CF-A921-863E390D4027}"/>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Optimasi</a:t>
            </a:r>
            <a:r>
              <a:rPr lang="en-US" dirty="0"/>
              <a:t> </a:t>
            </a:r>
            <a:r>
              <a:rPr lang="en-US" dirty="0" err="1"/>
              <a:t>Jadwal</a:t>
            </a:r>
            <a:r>
              <a:rPr lang="en-US" dirty="0"/>
              <a:t>: </a:t>
            </a:r>
            <a:r>
              <a:rPr lang="en-US" dirty="0" err="1"/>
              <a:t>Menerapkan</a:t>
            </a:r>
            <a:r>
              <a:rPr lang="en-US" dirty="0"/>
              <a:t> </a:t>
            </a:r>
            <a:r>
              <a:rPr lang="en-US" i="1" dirty="0"/>
              <a:t>Leads, Lags </a:t>
            </a:r>
            <a:r>
              <a:rPr lang="en-US" dirty="0"/>
              <a:t>dan</a:t>
            </a:r>
            <a:r>
              <a:rPr lang="en-US" i="1" dirty="0"/>
              <a:t> Crashing</a:t>
            </a:r>
          </a:p>
          <a:p>
            <a:r>
              <a:rPr lang="en-US" dirty="0" err="1"/>
              <a:t>Membangun</a:t>
            </a:r>
            <a:r>
              <a:rPr lang="en-US" dirty="0"/>
              <a:t> </a:t>
            </a:r>
            <a:r>
              <a:rPr lang="en-US" dirty="0" err="1"/>
              <a:t>Jaringan</a:t>
            </a:r>
            <a:r>
              <a:rPr lang="en-US" dirty="0"/>
              <a:t> </a:t>
            </a:r>
            <a:r>
              <a:rPr lang="en-US" dirty="0" err="1"/>
              <a:t>Aktivitas</a:t>
            </a:r>
            <a:r>
              <a:rPr lang="en-US" dirty="0"/>
              <a:t> </a:t>
            </a:r>
            <a:r>
              <a:rPr lang="en-US" dirty="0" err="1"/>
              <a:t>dengan</a:t>
            </a:r>
            <a:r>
              <a:rPr lang="en-US" dirty="0"/>
              <a:t> </a:t>
            </a:r>
            <a:r>
              <a:rPr lang="en-US" dirty="0" err="1"/>
              <a:t>teknik</a:t>
            </a:r>
            <a:r>
              <a:rPr lang="en-US" dirty="0"/>
              <a:t> Activity </a:t>
            </a:r>
            <a:r>
              <a:rPr lang="en-US"/>
              <a:t>on Arrow</a:t>
            </a:r>
            <a:endParaRPr lang="en-US" dirty="0"/>
          </a:p>
        </p:txBody>
      </p:sp>
    </p:spTree>
    <p:extLst>
      <p:ext uri="{BB962C8B-B14F-4D97-AF65-F5344CB8AC3E}">
        <p14:creationId xmlns:p14="http://schemas.microsoft.com/office/powerpoint/2010/main" val="1966140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0C49-4614-4163-B255-1F508890E4ED}"/>
              </a:ext>
            </a:extLst>
          </p:cNvPr>
          <p:cNvSpPr>
            <a:spLocks noGrp="1"/>
          </p:cNvSpPr>
          <p:nvPr>
            <p:ph type="title"/>
          </p:nvPr>
        </p:nvSpPr>
        <p:spPr>
          <a:xfrm>
            <a:off x="2998838" y="661803"/>
            <a:ext cx="8571271" cy="1325563"/>
          </a:xfrm>
        </p:spPr>
        <p:txBody>
          <a:bodyPr>
            <a:normAutofit fontScale="90000"/>
          </a:bodyPr>
          <a:lstStyle/>
          <a:p>
            <a:pPr algn="r"/>
            <a:r>
              <a:rPr lang="en-US" dirty="0">
                <a:ea typeface="+mj-ea"/>
                <a:cs typeface="+mj-cs"/>
              </a:rPr>
              <a:t>Alternative Way to Represent Activities with Two or More Immediate Successors (Wrong) </a:t>
            </a:r>
            <a:br>
              <a:rPr lang="en-US" dirty="0">
                <a:ea typeface="+mj-ea"/>
                <a:cs typeface="+mj-cs"/>
              </a:rPr>
            </a:br>
            <a:r>
              <a:rPr lang="en-US" sz="1800" dirty="0">
                <a:ea typeface="+mj-ea"/>
                <a:cs typeface="+mj-cs"/>
              </a:rPr>
              <a:t>(figure 10.20B)</a:t>
            </a:r>
            <a:endParaRPr lang="en-ID" dirty="0"/>
          </a:p>
        </p:txBody>
      </p:sp>
      <p:pic>
        <p:nvPicPr>
          <p:cNvPr id="5" name="Picture 2">
            <a:extLst>
              <a:ext uri="{FF2B5EF4-FFF2-40B4-BE49-F238E27FC236}">
                <a16:creationId xmlns:a16="http://schemas.microsoft.com/office/drawing/2014/main" id="{CE093907-DD43-4190-8BD1-6336ED12B6B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7085" y="3356428"/>
            <a:ext cx="9947808" cy="182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CE34E5E-6C8F-463F-B001-D2D15CDDCF9B}"/>
              </a:ext>
            </a:extLst>
          </p:cNvPr>
          <p:cNvSpPr txBox="1"/>
          <p:nvPr/>
        </p:nvSpPr>
        <p:spPr>
          <a:xfrm>
            <a:off x="5366344" y="5826865"/>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3723149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7849-C9ED-4B89-8DC6-3C8529A05854}"/>
              </a:ext>
            </a:extLst>
          </p:cNvPr>
          <p:cNvSpPr>
            <a:spLocks noGrp="1"/>
          </p:cNvSpPr>
          <p:nvPr>
            <p:ph type="title"/>
          </p:nvPr>
        </p:nvSpPr>
        <p:spPr/>
        <p:txBody>
          <a:bodyPr>
            <a:normAutofit fontScale="90000"/>
          </a:bodyPr>
          <a:lstStyle/>
          <a:p>
            <a:pPr algn="r"/>
            <a:r>
              <a:rPr lang="en-US" dirty="0">
                <a:ea typeface="+mj-ea"/>
                <a:cs typeface="+mj-cs"/>
              </a:rPr>
              <a:t>Representing Activities with Two or More Immediate Successors Using Dummy Activities (Better) </a:t>
            </a:r>
            <a:br>
              <a:rPr lang="en-US" dirty="0">
                <a:ea typeface="+mj-ea"/>
                <a:cs typeface="+mj-cs"/>
              </a:rPr>
            </a:br>
            <a:r>
              <a:rPr lang="en-US" sz="1800" dirty="0">
                <a:ea typeface="+mj-ea"/>
                <a:cs typeface="+mj-cs"/>
              </a:rPr>
              <a:t>(figure 10.20C)</a:t>
            </a:r>
            <a:endParaRPr lang="en-ID" dirty="0"/>
          </a:p>
        </p:txBody>
      </p:sp>
      <p:pic>
        <p:nvPicPr>
          <p:cNvPr id="4" name="Picture 2">
            <a:extLst>
              <a:ext uri="{FF2B5EF4-FFF2-40B4-BE49-F238E27FC236}">
                <a16:creationId xmlns:a16="http://schemas.microsoft.com/office/drawing/2014/main" id="{1F30BABB-7DEE-4663-B65A-0B5CCF27C84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2200" y="2559055"/>
            <a:ext cx="9728652" cy="375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7D48AA4-0B25-486A-AB2E-FEEE82F35E74}"/>
              </a:ext>
            </a:extLst>
          </p:cNvPr>
          <p:cNvSpPr txBox="1"/>
          <p:nvPr/>
        </p:nvSpPr>
        <p:spPr>
          <a:xfrm>
            <a:off x="7010400" y="5985891"/>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1796148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641D-137B-4436-928D-3CD57F358B29}"/>
              </a:ext>
            </a:extLst>
          </p:cNvPr>
          <p:cNvSpPr>
            <a:spLocks noGrp="1"/>
          </p:cNvSpPr>
          <p:nvPr>
            <p:ph type="title"/>
          </p:nvPr>
        </p:nvSpPr>
        <p:spPr/>
        <p:txBody>
          <a:bodyPr>
            <a:normAutofit fontScale="90000"/>
          </a:bodyPr>
          <a:lstStyle/>
          <a:p>
            <a:pPr algn="r"/>
            <a:r>
              <a:rPr lang="en-US" dirty="0">
                <a:ea typeface="+mj-ea"/>
                <a:cs typeface="+mj-cs"/>
              </a:rPr>
              <a:t>Partial Project Delta Network Using AOA Notation</a:t>
            </a:r>
            <a:br>
              <a:rPr lang="en-US" dirty="0">
                <a:ea typeface="+mj-ea"/>
                <a:cs typeface="+mj-cs"/>
              </a:rPr>
            </a:br>
            <a:r>
              <a:rPr lang="en-US" sz="1800" dirty="0">
                <a:ea typeface="+mj-ea"/>
                <a:cs typeface="+mj-cs"/>
              </a:rPr>
              <a:t>(figure 10.21)</a:t>
            </a:r>
            <a:endParaRPr lang="en-ID" dirty="0"/>
          </a:p>
        </p:txBody>
      </p:sp>
      <p:pic>
        <p:nvPicPr>
          <p:cNvPr id="4" name="Picture 2">
            <a:extLst>
              <a:ext uri="{FF2B5EF4-FFF2-40B4-BE49-F238E27FC236}">
                <a16:creationId xmlns:a16="http://schemas.microsoft.com/office/drawing/2014/main" id="{08EBD9ED-5192-43C7-9CA9-CA8799353DB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7583" y="2112513"/>
            <a:ext cx="8706678" cy="434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F577BD4-A851-43E1-8BE2-2FABE2284165}"/>
              </a:ext>
            </a:extLst>
          </p:cNvPr>
          <p:cNvSpPr txBox="1"/>
          <p:nvPr/>
        </p:nvSpPr>
        <p:spPr>
          <a:xfrm>
            <a:off x="5632174" y="5985891"/>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925609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D6D5-D3ED-46B5-A960-4338A6E8F0D7}"/>
              </a:ext>
            </a:extLst>
          </p:cNvPr>
          <p:cNvSpPr>
            <a:spLocks noGrp="1"/>
          </p:cNvSpPr>
          <p:nvPr>
            <p:ph type="title"/>
          </p:nvPr>
        </p:nvSpPr>
        <p:spPr/>
        <p:txBody>
          <a:bodyPr>
            <a:normAutofit fontScale="90000"/>
          </a:bodyPr>
          <a:lstStyle/>
          <a:p>
            <a:pPr algn="r"/>
            <a:r>
              <a:rPr lang="en-US" dirty="0">
                <a:ea typeface="+mj-ea"/>
                <a:cs typeface="+mj-cs"/>
              </a:rPr>
              <a:t>Completed Project Delta AOA Network</a:t>
            </a:r>
            <a:br>
              <a:rPr lang="en-US" dirty="0">
                <a:ea typeface="+mj-ea"/>
                <a:cs typeface="+mj-cs"/>
              </a:rPr>
            </a:br>
            <a:r>
              <a:rPr lang="en-US" sz="1800" dirty="0">
                <a:ea typeface="+mj-ea"/>
                <a:cs typeface="+mj-cs"/>
              </a:rPr>
              <a:t>(figure 10.22)</a:t>
            </a:r>
            <a:endParaRPr lang="en-ID" dirty="0"/>
          </a:p>
        </p:txBody>
      </p:sp>
      <p:pic>
        <p:nvPicPr>
          <p:cNvPr id="4" name="Picture 2">
            <a:extLst>
              <a:ext uri="{FF2B5EF4-FFF2-40B4-BE49-F238E27FC236}">
                <a16:creationId xmlns:a16="http://schemas.microsoft.com/office/drawing/2014/main" id="{0B88B885-6CC6-43AE-8B26-E8401B70D20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4729" y="2302222"/>
            <a:ext cx="11075236" cy="391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EBF8918-E9B8-4CEF-AD52-C5D705CF630E}"/>
              </a:ext>
            </a:extLst>
          </p:cNvPr>
          <p:cNvSpPr txBox="1"/>
          <p:nvPr/>
        </p:nvSpPr>
        <p:spPr>
          <a:xfrm>
            <a:off x="5195183" y="5985891"/>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2611320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84ED-A32C-4F94-B72F-DDB2C9C76837}"/>
              </a:ext>
            </a:extLst>
          </p:cNvPr>
          <p:cNvSpPr>
            <a:spLocks noGrp="1"/>
          </p:cNvSpPr>
          <p:nvPr>
            <p:ph type="title"/>
          </p:nvPr>
        </p:nvSpPr>
        <p:spPr/>
        <p:txBody>
          <a:bodyPr>
            <a:normAutofit fontScale="90000"/>
          </a:bodyPr>
          <a:lstStyle/>
          <a:p>
            <a:pPr algn="r"/>
            <a:r>
              <a:rPr lang="en-US" dirty="0">
                <a:ea typeface="+mj-ea"/>
                <a:cs typeface="+mj-cs"/>
              </a:rPr>
              <a:t>Project Delta Forward Pass Using AOA Network </a:t>
            </a:r>
            <a:br>
              <a:rPr lang="en-US" dirty="0">
                <a:ea typeface="+mj-ea"/>
                <a:cs typeface="+mj-cs"/>
              </a:rPr>
            </a:br>
            <a:r>
              <a:rPr lang="en-US" sz="1800" dirty="0">
                <a:ea typeface="+mj-ea"/>
                <a:cs typeface="+mj-cs"/>
              </a:rPr>
              <a:t>(figure 10.23)</a:t>
            </a:r>
            <a:endParaRPr lang="en-ID" dirty="0"/>
          </a:p>
        </p:txBody>
      </p:sp>
      <p:pic>
        <p:nvPicPr>
          <p:cNvPr id="4" name="Picture 2">
            <a:extLst>
              <a:ext uri="{FF2B5EF4-FFF2-40B4-BE49-F238E27FC236}">
                <a16:creationId xmlns:a16="http://schemas.microsoft.com/office/drawing/2014/main" id="{B4752995-370E-4A91-BB4C-BF52E6AE5CB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9959" y="2206317"/>
            <a:ext cx="10060150" cy="355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127578C-DEE8-4A11-9B2C-BF6A55056DD6}"/>
              </a:ext>
            </a:extLst>
          </p:cNvPr>
          <p:cNvSpPr txBox="1"/>
          <p:nvPr/>
        </p:nvSpPr>
        <p:spPr>
          <a:xfrm>
            <a:off x="5051355" y="5700928"/>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4065652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C4861-D748-45CE-ABDB-44603F29E9E6}"/>
              </a:ext>
            </a:extLst>
          </p:cNvPr>
          <p:cNvSpPr>
            <a:spLocks noGrp="1"/>
          </p:cNvSpPr>
          <p:nvPr>
            <p:ph type="title"/>
          </p:nvPr>
        </p:nvSpPr>
        <p:spPr/>
        <p:txBody>
          <a:bodyPr>
            <a:normAutofit fontScale="90000"/>
          </a:bodyPr>
          <a:lstStyle/>
          <a:p>
            <a:pPr algn="r"/>
            <a:r>
              <a:rPr lang="en-US" dirty="0">
                <a:ea typeface="+mj-ea"/>
                <a:cs typeface="+mj-cs"/>
              </a:rPr>
              <a:t>Project Delta Backward Pass Using AOA Network</a:t>
            </a:r>
            <a:br>
              <a:rPr lang="en-US" dirty="0">
                <a:ea typeface="+mj-ea"/>
                <a:cs typeface="+mj-cs"/>
              </a:rPr>
            </a:br>
            <a:r>
              <a:rPr lang="en-US" sz="1800" dirty="0">
                <a:ea typeface="+mj-ea"/>
                <a:cs typeface="+mj-cs"/>
              </a:rPr>
              <a:t>(figure 10.24)</a:t>
            </a:r>
            <a:endParaRPr lang="en-ID" dirty="0"/>
          </a:p>
        </p:txBody>
      </p:sp>
      <p:pic>
        <p:nvPicPr>
          <p:cNvPr id="4" name="Picture 2">
            <a:extLst>
              <a:ext uri="{FF2B5EF4-FFF2-40B4-BE49-F238E27FC236}">
                <a16:creationId xmlns:a16="http://schemas.microsoft.com/office/drawing/2014/main" id="{346492A2-077C-4D4B-A65F-203C8315366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8409" y="2391977"/>
            <a:ext cx="10634599" cy="375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59E338F-E5AE-4753-A393-806935119223}"/>
              </a:ext>
            </a:extLst>
          </p:cNvPr>
          <p:cNvSpPr txBox="1"/>
          <p:nvPr/>
        </p:nvSpPr>
        <p:spPr>
          <a:xfrm>
            <a:off x="5051355" y="5871450"/>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1758671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DC8FF-7B6B-4BC5-BF52-DB9265CC4B42}"/>
              </a:ext>
            </a:extLst>
          </p:cNvPr>
          <p:cNvSpPr>
            <a:spLocks noGrp="1"/>
          </p:cNvSpPr>
          <p:nvPr>
            <p:ph type="title"/>
          </p:nvPr>
        </p:nvSpPr>
        <p:spPr/>
        <p:txBody>
          <a:bodyPr/>
          <a:lstStyle/>
          <a:p>
            <a:pPr algn="r"/>
            <a:r>
              <a:rPr lang="en-US" dirty="0">
                <a:ea typeface="+mj-ea"/>
                <a:cs typeface="+mj-cs"/>
              </a:rPr>
              <a:t>Controversies in the Use of Networks</a:t>
            </a:r>
            <a:endParaRPr lang="en-ID" dirty="0"/>
          </a:p>
        </p:txBody>
      </p:sp>
      <p:sp>
        <p:nvSpPr>
          <p:cNvPr id="3" name="Content Placeholder 2">
            <a:extLst>
              <a:ext uri="{FF2B5EF4-FFF2-40B4-BE49-F238E27FC236}">
                <a16:creationId xmlns:a16="http://schemas.microsoft.com/office/drawing/2014/main" id="{1C86287C-4553-4BE6-BCAB-EA6F58C88520}"/>
              </a:ext>
            </a:extLst>
          </p:cNvPr>
          <p:cNvSpPr>
            <a:spLocks noGrp="1"/>
          </p:cNvSpPr>
          <p:nvPr>
            <p:ph idx="1"/>
          </p:nvPr>
        </p:nvSpPr>
        <p:spPr/>
        <p:txBody>
          <a:bodyPr/>
          <a:lstStyle/>
          <a:p>
            <a:pPr marL="457200" indent="-457200" eaLnBrk="1" hangingPunct="1">
              <a:lnSpc>
                <a:spcPct val="130000"/>
              </a:lnSpc>
              <a:buFont typeface="Corbel" panose="020B0503020204020204" pitchFamily="34" charset="0"/>
              <a:buAutoNum type="arabicPeriod"/>
            </a:pPr>
            <a:r>
              <a:rPr lang="en-US" altLang="id-ID" sz="2800" dirty="0"/>
              <a:t>Networks can be </a:t>
            </a:r>
            <a:r>
              <a:rPr lang="en-US" altLang="id-ID" sz="2800" b="1" i="1" dirty="0">
                <a:solidFill>
                  <a:schemeClr val="accent1"/>
                </a:solidFill>
              </a:rPr>
              <a:t>too complex</a:t>
            </a:r>
            <a:r>
              <a:rPr lang="en-US" altLang="id-ID" sz="2800" dirty="0"/>
              <a:t>.</a:t>
            </a:r>
            <a:endParaRPr lang="en-US" altLang="id-ID" sz="2800" b="1" i="1" dirty="0">
              <a:solidFill>
                <a:schemeClr val="accent1"/>
              </a:solidFill>
            </a:endParaRPr>
          </a:p>
          <a:p>
            <a:pPr marL="457200" indent="-457200" eaLnBrk="1" hangingPunct="1">
              <a:lnSpc>
                <a:spcPct val="130000"/>
              </a:lnSpc>
              <a:buFont typeface="Corbel" panose="020B0503020204020204" pitchFamily="34" charset="0"/>
              <a:buAutoNum type="arabicPeriod"/>
            </a:pPr>
            <a:r>
              <a:rPr lang="en-US" altLang="id-ID" sz="2800" dirty="0"/>
              <a:t>Poor </a:t>
            </a:r>
            <a:r>
              <a:rPr lang="en-US" altLang="id-ID" sz="2800" b="1" i="1" dirty="0">
                <a:solidFill>
                  <a:schemeClr val="accent1"/>
                </a:solidFill>
              </a:rPr>
              <a:t>network construction </a:t>
            </a:r>
            <a:r>
              <a:rPr lang="en-US" altLang="id-ID" sz="2800" dirty="0"/>
              <a:t>creates problems.</a:t>
            </a:r>
          </a:p>
          <a:p>
            <a:pPr marL="457200" indent="-457200" eaLnBrk="1" hangingPunct="1">
              <a:lnSpc>
                <a:spcPct val="130000"/>
              </a:lnSpc>
              <a:buFont typeface="Corbel" panose="020B0503020204020204" pitchFamily="34" charset="0"/>
              <a:buAutoNum type="arabicPeriod"/>
            </a:pPr>
            <a:r>
              <a:rPr lang="en-US" altLang="id-ID" sz="2800" dirty="0"/>
              <a:t>Networks may be used </a:t>
            </a:r>
            <a:r>
              <a:rPr lang="en-US" altLang="id-ID" sz="2800" b="1" i="1" dirty="0">
                <a:solidFill>
                  <a:schemeClr val="accent1"/>
                </a:solidFill>
              </a:rPr>
              <a:t>inappropriately</a:t>
            </a:r>
            <a:r>
              <a:rPr lang="en-US" altLang="id-ID" sz="2800" dirty="0"/>
              <a:t>.</a:t>
            </a:r>
            <a:endParaRPr lang="en-US" altLang="id-ID" sz="2800" b="1" i="1" dirty="0">
              <a:solidFill>
                <a:schemeClr val="accent1"/>
              </a:solidFill>
            </a:endParaRPr>
          </a:p>
          <a:p>
            <a:pPr marL="457200" indent="-457200" eaLnBrk="1" hangingPunct="1">
              <a:lnSpc>
                <a:spcPct val="130000"/>
              </a:lnSpc>
              <a:buFont typeface="Corbel" panose="020B0503020204020204" pitchFamily="34" charset="0"/>
              <a:buAutoNum type="arabicPeriod"/>
            </a:pPr>
            <a:r>
              <a:rPr lang="en-US" altLang="id-ID" sz="2800" dirty="0"/>
              <a:t>Networks pose </a:t>
            </a:r>
            <a:r>
              <a:rPr lang="en-US" altLang="id-ID" sz="2800" b="1" i="1" dirty="0">
                <a:solidFill>
                  <a:schemeClr val="accent1"/>
                </a:solidFill>
              </a:rPr>
              <a:t>special dangers </a:t>
            </a:r>
            <a:r>
              <a:rPr lang="en-US" altLang="id-ID" sz="2800" dirty="0"/>
              <a:t>because contractors may create their own networks.</a:t>
            </a:r>
          </a:p>
          <a:p>
            <a:pPr marL="457200" indent="-457200" eaLnBrk="1" hangingPunct="1">
              <a:lnSpc>
                <a:spcPct val="130000"/>
              </a:lnSpc>
              <a:buFont typeface="Corbel" panose="020B0503020204020204" pitchFamily="34" charset="0"/>
              <a:buAutoNum type="arabicPeriod"/>
            </a:pPr>
            <a:r>
              <a:rPr lang="en-US" altLang="id-ID" sz="2800" b="1" i="1" dirty="0">
                <a:solidFill>
                  <a:schemeClr val="accent1"/>
                </a:solidFill>
              </a:rPr>
              <a:t>  Positive bias</a:t>
            </a:r>
            <a:r>
              <a:rPr lang="en-US" altLang="id-ID" sz="2800" i="1" dirty="0">
                <a:solidFill>
                  <a:schemeClr val="accent1"/>
                </a:solidFill>
              </a:rPr>
              <a:t> </a:t>
            </a:r>
            <a:r>
              <a:rPr lang="en-US" altLang="id-ID" sz="2800" dirty="0"/>
              <a:t>exists in PERT networks.</a:t>
            </a:r>
          </a:p>
          <a:p>
            <a:endParaRPr lang="en-ID" dirty="0"/>
          </a:p>
        </p:txBody>
      </p:sp>
    </p:spTree>
    <p:extLst>
      <p:ext uri="{BB962C8B-B14F-4D97-AF65-F5344CB8AC3E}">
        <p14:creationId xmlns:p14="http://schemas.microsoft.com/office/powerpoint/2010/main" val="1328394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9E206-5703-47C7-AA03-EF7FEAB98ADD}"/>
              </a:ext>
            </a:extLst>
          </p:cNvPr>
          <p:cNvSpPr>
            <a:spLocks noGrp="1"/>
          </p:cNvSpPr>
          <p:nvPr>
            <p:ph type="title"/>
          </p:nvPr>
        </p:nvSpPr>
        <p:spPr/>
        <p:txBody>
          <a:bodyPr/>
          <a:lstStyle/>
          <a:p>
            <a:pPr algn="r"/>
            <a:r>
              <a:rPr lang="en-US" dirty="0">
                <a:ea typeface="+mj-ea"/>
                <a:cs typeface="+mj-cs"/>
              </a:rPr>
              <a:t>Summary</a:t>
            </a:r>
            <a:endParaRPr lang="en-ID" dirty="0"/>
          </a:p>
        </p:txBody>
      </p:sp>
      <p:sp>
        <p:nvSpPr>
          <p:cNvPr id="3" name="Content Placeholder 2">
            <a:extLst>
              <a:ext uri="{FF2B5EF4-FFF2-40B4-BE49-F238E27FC236}">
                <a16:creationId xmlns:a16="http://schemas.microsoft.com/office/drawing/2014/main" id="{C65E5887-9C11-4F16-8D72-AB5527036267}"/>
              </a:ext>
            </a:extLst>
          </p:cNvPr>
          <p:cNvSpPr>
            <a:spLocks noGrp="1"/>
          </p:cNvSpPr>
          <p:nvPr>
            <p:ph idx="1"/>
          </p:nvPr>
        </p:nvSpPr>
        <p:spPr/>
        <p:txBody>
          <a:bodyPr/>
          <a:lstStyle/>
          <a:p>
            <a:pPr marL="457200" indent="-457200" eaLnBrk="1" fontAlgn="auto" hangingPunct="1">
              <a:spcAft>
                <a:spcPts val="0"/>
              </a:spcAft>
              <a:buClr>
                <a:schemeClr val="accent3"/>
              </a:buClr>
              <a:buFont typeface="+mj-lt"/>
              <a:buAutoNum type="arabicPeriod"/>
              <a:defRPr/>
            </a:pPr>
            <a:r>
              <a:rPr lang="en-US" sz="2800" dirty="0">
                <a:ea typeface="+mn-ea"/>
                <a:cs typeface="+mn-cs"/>
              </a:rPr>
              <a:t>Apply lag relationships to project activities.</a:t>
            </a:r>
          </a:p>
          <a:p>
            <a:pPr marL="457200" indent="-457200" eaLnBrk="1" fontAlgn="auto" hangingPunct="1">
              <a:spcAft>
                <a:spcPts val="0"/>
              </a:spcAft>
              <a:buClr>
                <a:schemeClr val="accent3"/>
              </a:buClr>
              <a:buFont typeface="+mj-lt"/>
              <a:buAutoNum type="arabicPeriod"/>
              <a:defRPr/>
            </a:pPr>
            <a:r>
              <a:rPr lang="en-US" sz="2800" dirty="0">
                <a:ea typeface="+mn-ea"/>
                <a:cs typeface="+mn-cs"/>
              </a:rPr>
              <a:t>Construct and comprehend Gantt charts.</a:t>
            </a:r>
          </a:p>
          <a:p>
            <a:pPr marL="457200" indent="-457200" eaLnBrk="1" fontAlgn="auto" hangingPunct="1">
              <a:spcAft>
                <a:spcPts val="0"/>
              </a:spcAft>
              <a:buClr>
                <a:schemeClr val="accent3"/>
              </a:buClr>
              <a:buFont typeface="+mj-lt"/>
              <a:buAutoNum type="arabicPeriod"/>
              <a:defRPr/>
            </a:pPr>
            <a:r>
              <a:rPr lang="en-US" sz="2800" dirty="0">
                <a:ea typeface="+mn-ea"/>
                <a:cs typeface="+mn-cs"/>
              </a:rPr>
              <a:t>Recognize alternative means to accelerate projects, including their benefits and drawbacks.</a:t>
            </a:r>
          </a:p>
          <a:p>
            <a:pPr marL="457200" indent="-457200" eaLnBrk="1" fontAlgn="auto" hangingPunct="1">
              <a:spcAft>
                <a:spcPts val="0"/>
              </a:spcAft>
              <a:buClr>
                <a:schemeClr val="accent3"/>
              </a:buClr>
              <a:buFont typeface="+mj-lt"/>
              <a:buAutoNum type="arabicPeriod"/>
              <a:defRPr/>
            </a:pPr>
            <a:r>
              <a:rPr lang="en-US" sz="2800" dirty="0">
                <a:ea typeface="+mn-ea"/>
                <a:cs typeface="+mn-cs"/>
              </a:rPr>
              <a:t>Understand the trade-offs required in the decision to crash project activities.</a:t>
            </a:r>
          </a:p>
          <a:p>
            <a:pPr marL="457200" indent="-457200" eaLnBrk="1" fontAlgn="auto" hangingPunct="1">
              <a:spcAft>
                <a:spcPts val="0"/>
              </a:spcAft>
              <a:buClr>
                <a:schemeClr val="accent3"/>
              </a:buClr>
              <a:buFont typeface="+mj-lt"/>
              <a:buAutoNum type="arabicPeriod"/>
              <a:defRPr/>
            </a:pPr>
            <a:r>
              <a:rPr lang="en-US" sz="2800" dirty="0">
                <a:ea typeface="+mn-ea"/>
                <a:cs typeface="+mn-cs"/>
              </a:rPr>
              <a:t>Develop activity networks using Activity-on-Arrow techniques.</a:t>
            </a:r>
          </a:p>
          <a:p>
            <a:pPr marL="457200" indent="-457200" eaLnBrk="1" fontAlgn="auto" hangingPunct="1">
              <a:spcAft>
                <a:spcPts val="0"/>
              </a:spcAft>
              <a:buClr>
                <a:schemeClr val="accent3"/>
              </a:buClr>
              <a:buFont typeface="+mj-lt"/>
              <a:buAutoNum type="arabicPeriod"/>
              <a:defRPr/>
            </a:pPr>
            <a:r>
              <a:rPr lang="en-US" sz="2800" dirty="0">
                <a:ea typeface="+mn-ea"/>
                <a:cs typeface="+mn-cs"/>
              </a:rPr>
              <a:t>Understand the differences in AON and AOA and recognize the advantages and disadvantages of each technique.</a:t>
            </a:r>
          </a:p>
          <a:p>
            <a:endParaRPr lang="en-ID" dirty="0"/>
          </a:p>
        </p:txBody>
      </p:sp>
    </p:spTree>
    <p:extLst>
      <p:ext uri="{BB962C8B-B14F-4D97-AF65-F5344CB8AC3E}">
        <p14:creationId xmlns:p14="http://schemas.microsoft.com/office/powerpoint/2010/main" val="3840982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231F690-2D2B-4F04-B485-5578F9B2AE22}"/>
              </a:ext>
            </a:extLst>
          </p:cNvPr>
          <p:cNvSpPr>
            <a:spLocks noGrp="1"/>
          </p:cNvSpPr>
          <p:nvPr>
            <p:ph type="title"/>
          </p:nvPr>
        </p:nvSpPr>
        <p:spPr>
          <a:xfrm>
            <a:off x="5355770" y="365125"/>
            <a:ext cx="5998029" cy="1325563"/>
          </a:xfrm>
        </p:spPr>
        <p:txBody>
          <a:bodyPr/>
          <a:lstStyle/>
          <a:p>
            <a:pPr algn="r"/>
            <a:r>
              <a:rPr lang="en-US" dirty="0"/>
              <a:t>REFERENCES</a:t>
            </a:r>
          </a:p>
        </p:txBody>
      </p:sp>
      <p:sp>
        <p:nvSpPr>
          <p:cNvPr id="5" name="Content Placeholder 3">
            <a:extLst>
              <a:ext uri="{FF2B5EF4-FFF2-40B4-BE49-F238E27FC236}">
                <a16:creationId xmlns:a16="http://schemas.microsoft.com/office/drawing/2014/main" id="{ADF8E26C-8C86-42FF-9119-A255A106050E}"/>
              </a:ext>
            </a:extLst>
          </p:cNvPr>
          <p:cNvSpPr>
            <a:spLocks noGrp="1"/>
          </p:cNvSpPr>
          <p:nvPr>
            <p:ph idx="1"/>
          </p:nvPr>
        </p:nvSpPr>
        <p:spPr>
          <a:xfrm>
            <a:off x="838200" y="1825625"/>
            <a:ext cx="10515600" cy="4351338"/>
          </a:xfrm>
        </p:spPr>
        <p:txBody>
          <a:bodyPr/>
          <a:lstStyle/>
          <a:p>
            <a:pPr marL="0" indent="0">
              <a:buNone/>
            </a:pPr>
            <a:r>
              <a:rPr lang="en-US" dirty="0"/>
              <a:t>Pinto. J.K. (2016). Project Management: Achieving Competitive Advantage. Pearson Education Limited. London. ISBN:978-1-292-09479-3, Chapter 5</a:t>
            </a:r>
            <a:br>
              <a:rPr lang="en-US" dirty="0"/>
            </a:br>
            <a:br>
              <a:rPr lang="en-US" dirty="0"/>
            </a:br>
            <a:endParaRPr lang="id-ID" dirty="0"/>
          </a:p>
        </p:txBody>
      </p:sp>
    </p:spTree>
    <p:extLst>
      <p:ext uri="{BB962C8B-B14F-4D97-AF65-F5344CB8AC3E}">
        <p14:creationId xmlns:p14="http://schemas.microsoft.com/office/powerpoint/2010/main" val="2236079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798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US" dirty="0">
                <a:ea typeface="+mj-ea"/>
              </a:rPr>
              <a:t>PMBOK Core Concepts</a:t>
            </a:r>
          </a:p>
        </p:txBody>
      </p:sp>
      <p:sp>
        <p:nvSpPr>
          <p:cNvPr id="3" name="Content Placeholder 2"/>
          <p:cNvSpPr>
            <a:spLocks noGrp="1"/>
          </p:cNvSpPr>
          <p:nvPr>
            <p:ph idx="1"/>
          </p:nvPr>
        </p:nvSpPr>
        <p:spPr/>
        <p:txBody>
          <a:bodyPr rtlCol="0">
            <a:noAutofit/>
          </a:bodyPr>
          <a:lstStyle/>
          <a:p>
            <a:pPr marL="0" indent="0" eaLnBrk="1" fontAlgn="auto" hangingPunct="1">
              <a:buFont typeface="Wingdings" panose="05000000000000000000" pitchFamily="2" charset="2"/>
              <a:buNone/>
              <a:defRPr/>
            </a:pPr>
            <a:r>
              <a:rPr lang="en-US" sz="2400" dirty="0">
                <a:ea typeface="+mn-ea"/>
              </a:rPr>
              <a:t>Project Management Body of Knowledge (PMB0K) covered in this chapter includes:</a:t>
            </a:r>
          </a:p>
          <a:p>
            <a:pPr marL="457200" indent="-457200" eaLnBrk="1" fontAlgn="auto" hangingPunct="1">
              <a:buFont typeface="+mj-lt"/>
              <a:buAutoNum type="arabicPeriod"/>
              <a:defRPr/>
            </a:pPr>
            <a:r>
              <a:rPr lang="en-US" sz="2400" dirty="0">
                <a:ea typeface="+mn-ea"/>
                <a:cs typeface="+mn-cs"/>
              </a:rPr>
              <a:t>Plan Schedule Management (</a:t>
            </a:r>
            <a:r>
              <a:rPr lang="en-US" sz="2400" dirty="0" err="1">
                <a:ea typeface="+mn-ea"/>
                <a:cs typeface="+mn-cs"/>
              </a:rPr>
              <a:t>PMBoK</a:t>
            </a:r>
            <a:r>
              <a:rPr lang="en-US" sz="2400" dirty="0">
                <a:ea typeface="+mn-ea"/>
                <a:cs typeface="+mn-cs"/>
              </a:rPr>
              <a:t> 6.1)</a:t>
            </a:r>
          </a:p>
          <a:p>
            <a:pPr marL="457200" indent="-457200" eaLnBrk="1" fontAlgn="auto" hangingPunct="1">
              <a:buFont typeface="+mj-lt"/>
              <a:buAutoNum type="arabicPeriod"/>
              <a:defRPr/>
            </a:pPr>
            <a:r>
              <a:rPr lang="en-US" sz="2400" dirty="0">
                <a:ea typeface="+mn-ea"/>
                <a:cs typeface="+mn-cs"/>
              </a:rPr>
              <a:t>Define Activities (</a:t>
            </a:r>
            <a:r>
              <a:rPr lang="en-US" sz="2400" dirty="0" err="1">
                <a:ea typeface="+mn-ea"/>
                <a:cs typeface="+mn-cs"/>
              </a:rPr>
              <a:t>PMBoK</a:t>
            </a:r>
            <a:r>
              <a:rPr lang="en-US" sz="2400" dirty="0">
                <a:ea typeface="+mn-ea"/>
                <a:cs typeface="+mn-cs"/>
              </a:rPr>
              <a:t> 6.2)</a:t>
            </a:r>
          </a:p>
          <a:p>
            <a:pPr marL="457200" indent="-457200" eaLnBrk="1" fontAlgn="auto" hangingPunct="1">
              <a:buFont typeface="+mj-lt"/>
              <a:buAutoNum type="arabicPeriod"/>
              <a:defRPr/>
            </a:pPr>
            <a:r>
              <a:rPr lang="en-US" sz="2400" dirty="0">
                <a:ea typeface="+mn-ea"/>
                <a:cs typeface="+mn-cs"/>
              </a:rPr>
              <a:t>Sequence Activities (</a:t>
            </a:r>
            <a:r>
              <a:rPr lang="en-US" sz="2400" dirty="0" err="1">
                <a:ea typeface="+mn-ea"/>
                <a:cs typeface="+mn-cs"/>
              </a:rPr>
              <a:t>PMBoK</a:t>
            </a:r>
            <a:r>
              <a:rPr lang="en-US" sz="2400" dirty="0">
                <a:ea typeface="+mn-ea"/>
                <a:cs typeface="+mn-cs"/>
              </a:rPr>
              <a:t> 6.3)</a:t>
            </a:r>
          </a:p>
          <a:p>
            <a:pPr marL="457200" indent="-457200" eaLnBrk="1" fontAlgn="auto" hangingPunct="1">
              <a:buFont typeface="+mj-lt"/>
              <a:buAutoNum type="arabicPeriod"/>
              <a:defRPr/>
            </a:pPr>
            <a:r>
              <a:rPr lang="en-US" sz="2400" dirty="0">
                <a:ea typeface="+mn-ea"/>
                <a:cs typeface="+mn-cs"/>
              </a:rPr>
              <a:t>Precedence Diagramming Method (</a:t>
            </a:r>
            <a:r>
              <a:rPr lang="en-US" sz="2400" dirty="0" err="1">
                <a:ea typeface="+mn-ea"/>
                <a:cs typeface="+mn-cs"/>
              </a:rPr>
              <a:t>PMBoK</a:t>
            </a:r>
            <a:r>
              <a:rPr lang="en-US" sz="2400" dirty="0">
                <a:ea typeface="+mn-ea"/>
                <a:cs typeface="+mn-cs"/>
              </a:rPr>
              <a:t> 6.3.2.1)</a:t>
            </a:r>
          </a:p>
          <a:p>
            <a:pPr marL="457200" indent="-457200" eaLnBrk="1" fontAlgn="auto" hangingPunct="1">
              <a:buFont typeface="+mj-lt"/>
              <a:buAutoNum type="arabicPeriod"/>
              <a:defRPr/>
            </a:pPr>
            <a:r>
              <a:rPr lang="en-US" sz="2400" dirty="0">
                <a:ea typeface="+mn-ea"/>
                <a:cs typeface="+mn-cs"/>
              </a:rPr>
              <a:t>Leads and Lags (</a:t>
            </a:r>
            <a:r>
              <a:rPr lang="en-US" sz="2400" dirty="0" err="1">
                <a:ea typeface="+mn-ea"/>
                <a:cs typeface="+mn-cs"/>
              </a:rPr>
              <a:t>PMBoK</a:t>
            </a:r>
            <a:r>
              <a:rPr lang="en-US" sz="2400" dirty="0">
                <a:ea typeface="+mn-ea"/>
                <a:cs typeface="+mn-cs"/>
              </a:rPr>
              <a:t> 6.3.2.3)</a:t>
            </a:r>
          </a:p>
          <a:p>
            <a:pPr marL="457200" indent="-457200" eaLnBrk="1" fontAlgn="auto" hangingPunct="1">
              <a:buFont typeface="+mj-lt"/>
              <a:buAutoNum type="arabicPeriod"/>
              <a:defRPr/>
            </a:pPr>
            <a:endParaRPr lang="en-US" sz="2400" dirty="0">
              <a:ea typeface="+mn-ea"/>
            </a:endParaRPr>
          </a:p>
        </p:txBody>
      </p:sp>
      <p:sp>
        <p:nvSpPr>
          <p:cNvPr id="14340" name="Slide Number Placeholder 3"/>
          <p:cNvSpPr>
            <a:spLocks noGrp="1"/>
          </p:cNvSpPr>
          <p:nvPr>
            <p:ph type="sldNum" sz="quarter" idx="10"/>
          </p:nvPr>
        </p:nvSpPr>
        <p:spPr bwMode="auto">
          <a:xfrm>
            <a:off x="8264525" y="6423025"/>
            <a:ext cx="7096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anchor="ctr" anchorCtr="0" compatLnSpc="1">
            <a:prstTxWarp prst="textNoShape">
              <a:avLst/>
            </a:prstTxWarp>
          </a:bodyPr>
          <a:lstStyle>
            <a:defPPr>
              <a:defRPr lang="id-ID"/>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327E6C-32D8-48C7-8A14-08EE6C7E4732}" type="slidenum">
              <a:rPr lang="en-US" altLang="id-ID" smtClean="0">
                <a:solidFill>
                  <a:srgbClr val="FFFFFF"/>
                </a:solidFill>
              </a:rPr>
              <a:pPr/>
              <a:t>4</a:t>
            </a:fld>
            <a:endParaRPr lang="en-US" altLang="id-ID">
              <a:solidFill>
                <a:srgbClr val="FFFFFF"/>
              </a:solidFill>
            </a:endParaRPr>
          </a:p>
        </p:txBody>
      </p:sp>
      <p:sp>
        <p:nvSpPr>
          <p:cNvPr id="14341" name="Footer Placeholder 4"/>
          <p:cNvSpPr>
            <a:spLocks noGrp="1"/>
          </p:cNvSpPr>
          <p:nvPr>
            <p:ph type="ftr" sz="quarter" idx="11"/>
          </p:nvPr>
        </p:nvSpPr>
        <p:spPr bwMode="auto">
          <a:xfrm>
            <a:off x="58738" y="6423025"/>
            <a:ext cx="4060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id-ID"/>
            </a:defPPr>
            <a:lvl1pPr marL="0" algn="l" defTabSz="914400" rtl="0" eaLnBrk="1" latinLnBrk="0" hangingPunct="1">
              <a:defRPr sz="1600" kern="1200" dirty="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FFFFFF"/>
                </a:solidFill>
              </a:rPr>
              <a:t>Copyright ©2016 Pearson Education, Ltd.</a:t>
            </a:r>
            <a:endParaRPr lang="en-US" altLang="id-ID">
              <a:solidFill>
                <a:srgbClr val="FFFFFF"/>
              </a:solidFill>
            </a:endParaRPr>
          </a:p>
        </p:txBody>
      </p:sp>
    </p:spTree>
    <p:extLst>
      <p:ext uri="{BB962C8B-B14F-4D97-AF65-F5344CB8AC3E}">
        <p14:creationId xmlns:p14="http://schemas.microsoft.com/office/powerpoint/2010/main" val="7819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US" dirty="0">
                <a:ea typeface="+mj-ea"/>
              </a:rPr>
              <a:t>PMBOK Core Concepts</a:t>
            </a:r>
          </a:p>
        </p:txBody>
      </p:sp>
      <p:sp>
        <p:nvSpPr>
          <p:cNvPr id="3" name="Content Placeholder 2"/>
          <p:cNvSpPr>
            <a:spLocks noGrp="1"/>
          </p:cNvSpPr>
          <p:nvPr>
            <p:ph idx="1"/>
          </p:nvPr>
        </p:nvSpPr>
        <p:spPr/>
        <p:txBody>
          <a:bodyPr rtlCol="0">
            <a:noAutofit/>
          </a:bodyPr>
          <a:lstStyle/>
          <a:p>
            <a:pPr marL="0" indent="0" eaLnBrk="1" fontAlgn="auto" hangingPunct="1">
              <a:buFont typeface="Wingdings" panose="05000000000000000000" pitchFamily="2" charset="2"/>
              <a:buNone/>
              <a:defRPr/>
            </a:pPr>
            <a:r>
              <a:rPr lang="en-US" sz="2400" dirty="0">
                <a:ea typeface="+mn-ea"/>
              </a:rPr>
              <a:t>Project Management Body of Knowledge (PMB0K) covered in this chapter includes:</a:t>
            </a:r>
          </a:p>
          <a:p>
            <a:pPr marL="457200" indent="-457200" eaLnBrk="1" fontAlgn="auto" hangingPunct="1">
              <a:buFont typeface="+mj-lt"/>
              <a:buAutoNum type="arabicPeriod" startAt="6"/>
              <a:defRPr/>
            </a:pPr>
            <a:r>
              <a:rPr lang="en-US" sz="2400" dirty="0">
                <a:ea typeface="+mn-ea"/>
                <a:cs typeface="+mn-cs"/>
              </a:rPr>
              <a:t>Estimate Activity Resources (</a:t>
            </a:r>
            <a:r>
              <a:rPr lang="en-US" sz="2400" dirty="0" err="1">
                <a:ea typeface="+mn-ea"/>
                <a:cs typeface="+mn-cs"/>
              </a:rPr>
              <a:t>PMBoK</a:t>
            </a:r>
            <a:r>
              <a:rPr lang="en-US" sz="2400" dirty="0">
                <a:ea typeface="+mn-ea"/>
                <a:cs typeface="+mn-cs"/>
              </a:rPr>
              <a:t> 6.4)</a:t>
            </a:r>
          </a:p>
          <a:p>
            <a:pPr marL="457200" indent="-457200" eaLnBrk="1" fontAlgn="auto" hangingPunct="1">
              <a:buFont typeface="+mj-lt"/>
              <a:buAutoNum type="arabicPeriod" startAt="6"/>
              <a:defRPr/>
            </a:pPr>
            <a:r>
              <a:rPr lang="en-US" sz="2400" dirty="0">
                <a:ea typeface="+mn-ea"/>
                <a:cs typeface="+mn-cs"/>
              </a:rPr>
              <a:t>Estimate Activity Durations (</a:t>
            </a:r>
            <a:r>
              <a:rPr lang="en-US" sz="2400" dirty="0" err="1">
                <a:ea typeface="+mn-ea"/>
                <a:cs typeface="+mn-cs"/>
              </a:rPr>
              <a:t>PMBoK</a:t>
            </a:r>
            <a:r>
              <a:rPr lang="en-US" sz="2400" dirty="0">
                <a:ea typeface="+mn-ea"/>
                <a:cs typeface="+mn-cs"/>
              </a:rPr>
              <a:t> 6.5)</a:t>
            </a:r>
          </a:p>
          <a:p>
            <a:pPr marL="457200" indent="-457200" eaLnBrk="1" fontAlgn="auto" hangingPunct="1">
              <a:buFont typeface="+mj-lt"/>
              <a:buAutoNum type="arabicPeriod" startAt="6"/>
              <a:defRPr/>
            </a:pPr>
            <a:r>
              <a:rPr lang="en-US" sz="2400" dirty="0">
                <a:ea typeface="+mn-ea"/>
                <a:cs typeface="+mn-cs"/>
              </a:rPr>
              <a:t>Develop Schedule (</a:t>
            </a:r>
            <a:r>
              <a:rPr lang="en-US" sz="2400" dirty="0" err="1">
                <a:ea typeface="+mn-ea"/>
                <a:cs typeface="+mn-cs"/>
              </a:rPr>
              <a:t>PMBoK</a:t>
            </a:r>
            <a:r>
              <a:rPr lang="en-US" sz="2400" dirty="0">
                <a:ea typeface="+mn-ea"/>
                <a:cs typeface="+mn-cs"/>
              </a:rPr>
              <a:t> 6.6)</a:t>
            </a:r>
          </a:p>
          <a:p>
            <a:pPr marL="457200" indent="-457200" eaLnBrk="1" fontAlgn="auto" hangingPunct="1">
              <a:buFont typeface="+mj-lt"/>
              <a:buAutoNum type="arabicPeriod" startAt="6"/>
              <a:defRPr/>
            </a:pPr>
            <a:r>
              <a:rPr lang="en-US" sz="2400" dirty="0">
                <a:ea typeface="+mn-ea"/>
                <a:cs typeface="+mn-cs"/>
              </a:rPr>
              <a:t>Schedule Compression (</a:t>
            </a:r>
            <a:r>
              <a:rPr lang="en-US" sz="2400" dirty="0" err="1">
                <a:ea typeface="+mn-ea"/>
                <a:cs typeface="+mn-cs"/>
              </a:rPr>
              <a:t>PMBoK</a:t>
            </a:r>
            <a:r>
              <a:rPr lang="en-US" sz="2400" dirty="0">
                <a:ea typeface="+mn-ea"/>
                <a:cs typeface="+mn-cs"/>
              </a:rPr>
              <a:t> 6.6.2.7)</a:t>
            </a:r>
          </a:p>
          <a:p>
            <a:pPr marL="457200" indent="-457200" eaLnBrk="1" fontAlgn="auto" hangingPunct="1">
              <a:buFont typeface="+mj-lt"/>
              <a:buAutoNum type="arabicPeriod" startAt="6"/>
              <a:defRPr/>
            </a:pPr>
            <a:r>
              <a:rPr lang="en-US" sz="2400" dirty="0">
                <a:ea typeface="+mn-ea"/>
                <a:cs typeface="+mn-cs"/>
              </a:rPr>
              <a:t>Control Schedule (</a:t>
            </a:r>
            <a:r>
              <a:rPr lang="en-US" sz="2400" dirty="0" err="1">
                <a:ea typeface="+mn-ea"/>
                <a:cs typeface="+mn-cs"/>
              </a:rPr>
              <a:t>PMBoK</a:t>
            </a:r>
            <a:r>
              <a:rPr lang="en-US" sz="2400" dirty="0">
                <a:ea typeface="+mn-ea"/>
                <a:cs typeface="+mn-cs"/>
              </a:rPr>
              <a:t> 6.7)</a:t>
            </a:r>
          </a:p>
          <a:p>
            <a:pPr marL="0" indent="0" eaLnBrk="1" fontAlgn="auto" hangingPunct="1">
              <a:buNone/>
              <a:defRPr/>
            </a:pPr>
            <a:endParaRPr lang="en-US" sz="2400" dirty="0">
              <a:ea typeface="+mn-ea"/>
            </a:endParaRPr>
          </a:p>
        </p:txBody>
      </p:sp>
      <p:sp>
        <p:nvSpPr>
          <p:cNvPr id="14340" name="Slide Number Placeholder 3"/>
          <p:cNvSpPr>
            <a:spLocks noGrp="1"/>
          </p:cNvSpPr>
          <p:nvPr>
            <p:ph type="sldNum" sz="quarter" idx="10"/>
          </p:nvPr>
        </p:nvSpPr>
        <p:spPr bwMode="auto">
          <a:xfrm>
            <a:off x="8264525" y="6423025"/>
            <a:ext cx="7096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anchor="ctr" anchorCtr="0" compatLnSpc="1">
            <a:prstTxWarp prst="textNoShape">
              <a:avLst/>
            </a:prstTxWarp>
          </a:bodyPr>
          <a:lstStyle>
            <a:defPPr>
              <a:defRPr lang="id-ID"/>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327E6C-32D8-48C7-8A14-08EE6C7E4732}" type="slidenum">
              <a:rPr lang="en-US" altLang="id-ID" smtClean="0">
                <a:solidFill>
                  <a:srgbClr val="FFFFFF"/>
                </a:solidFill>
              </a:rPr>
              <a:pPr/>
              <a:t>5</a:t>
            </a:fld>
            <a:endParaRPr lang="en-US" altLang="id-ID">
              <a:solidFill>
                <a:srgbClr val="FFFFFF"/>
              </a:solidFill>
            </a:endParaRPr>
          </a:p>
        </p:txBody>
      </p:sp>
      <p:sp>
        <p:nvSpPr>
          <p:cNvPr id="14341" name="Footer Placeholder 4"/>
          <p:cNvSpPr>
            <a:spLocks noGrp="1"/>
          </p:cNvSpPr>
          <p:nvPr>
            <p:ph type="ftr" sz="quarter" idx="11"/>
          </p:nvPr>
        </p:nvSpPr>
        <p:spPr bwMode="auto">
          <a:xfrm>
            <a:off x="58738" y="6423025"/>
            <a:ext cx="4060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id-ID"/>
            </a:defPPr>
            <a:lvl1pPr marL="0" algn="l" defTabSz="914400" rtl="0" eaLnBrk="1" latinLnBrk="0" hangingPunct="1">
              <a:defRPr sz="1600" kern="1200" dirty="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FFFFFF"/>
                </a:solidFill>
              </a:rPr>
              <a:t>Copyright ©2016 Pearson Education, Ltd.</a:t>
            </a:r>
            <a:endParaRPr lang="en-US" altLang="id-ID">
              <a:solidFill>
                <a:srgbClr val="FFFFFF"/>
              </a:solidFill>
            </a:endParaRPr>
          </a:p>
        </p:txBody>
      </p:sp>
    </p:spTree>
    <p:extLst>
      <p:ext uri="{BB962C8B-B14F-4D97-AF65-F5344CB8AC3E}">
        <p14:creationId xmlns:p14="http://schemas.microsoft.com/office/powerpoint/2010/main" val="1982572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BF0093-DF6A-409A-9A1C-879C88D43777}"/>
              </a:ext>
            </a:extLst>
          </p:cNvPr>
          <p:cNvSpPr>
            <a:spLocks noGrp="1"/>
          </p:cNvSpPr>
          <p:nvPr>
            <p:ph type="body" idx="1"/>
          </p:nvPr>
        </p:nvSpPr>
        <p:spPr/>
        <p:txBody>
          <a:bodyPr/>
          <a:lstStyle/>
          <a:p>
            <a:endParaRPr lang="en-US" dirty="0"/>
          </a:p>
        </p:txBody>
      </p:sp>
      <p:sp>
        <p:nvSpPr>
          <p:cNvPr id="4" name="Title 3">
            <a:extLst>
              <a:ext uri="{FF2B5EF4-FFF2-40B4-BE49-F238E27FC236}">
                <a16:creationId xmlns:a16="http://schemas.microsoft.com/office/drawing/2014/main" id="{4C7E966C-1C3F-427D-837B-2E43207A147B}"/>
              </a:ext>
            </a:extLst>
          </p:cNvPr>
          <p:cNvSpPr txBox="1">
            <a:spLocks/>
          </p:cNvSpPr>
          <p:nvPr/>
        </p:nvSpPr>
        <p:spPr>
          <a:xfrm>
            <a:off x="831850" y="1736726"/>
            <a:ext cx="10515600" cy="28527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err="1">
                <a:solidFill>
                  <a:schemeClr val="bg1"/>
                </a:solidFill>
              </a:rPr>
              <a:t>Optimasi</a:t>
            </a:r>
            <a:r>
              <a:rPr lang="en-US" dirty="0">
                <a:solidFill>
                  <a:schemeClr val="bg1"/>
                </a:solidFill>
              </a:rPr>
              <a:t> </a:t>
            </a:r>
            <a:r>
              <a:rPr lang="en-US" dirty="0" err="1">
                <a:solidFill>
                  <a:schemeClr val="bg1"/>
                </a:solidFill>
              </a:rPr>
              <a:t>Jadwal</a:t>
            </a:r>
            <a:r>
              <a:rPr lang="en-US" dirty="0">
                <a:solidFill>
                  <a:schemeClr val="bg1"/>
                </a:solidFill>
              </a:rPr>
              <a:t>: </a:t>
            </a:r>
            <a:r>
              <a:rPr lang="en-US" dirty="0" err="1">
                <a:solidFill>
                  <a:schemeClr val="bg1"/>
                </a:solidFill>
              </a:rPr>
              <a:t>Menerapkan</a:t>
            </a:r>
            <a:r>
              <a:rPr lang="en-US" dirty="0">
                <a:solidFill>
                  <a:schemeClr val="bg1"/>
                </a:solidFill>
              </a:rPr>
              <a:t> </a:t>
            </a:r>
            <a:r>
              <a:rPr lang="en-US" i="1" dirty="0">
                <a:solidFill>
                  <a:schemeClr val="bg1"/>
                </a:solidFill>
              </a:rPr>
              <a:t>Leads, Lags </a:t>
            </a:r>
            <a:r>
              <a:rPr lang="en-US" dirty="0">
                <a:solidFill>
                  <a:schemeClr val="bg1"/>
                </a:solidFill>
              </a:rPr>
              <a:t>dan</a:t>
            </a:r>
            <a:r>
              <a:rPr lang="en-US" i="1" dirty="0">
                <a:solidFill>
                  <a:schemeClr val="bg1"/>
                </a:solidFill>
              </a:rPr>
              <a:t> Crashing</a:t>
            </a:r>
          </a:p>
        </p:txBody>
      </p:sp>
    </p:spTree>
    <p:extLst>
      <p:ext uri="{BB962C8B-B14F-4D97-AF65-F5344CB8AC3E}">
        <p14:creationId xmlns:p14="http://schemas.microsoft.com/office/powerpoint/2010/main" val="3608584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AACD-4FCC-441E-BD58-E1095723DFE9}"/>
              </a:ext>
            </a:extLst>
          </p:cNvPr>
          <p:cNvSpPr>
            <a:spLocks noGrp="1"/>
          </p:cNvSpPr>
          <p:nvPr>
            <p:ph type="title"/>
          </p:nvPr>
        </p:nvSpPr>
        <p:spPr/>
        <p:txBody>
          <a:bodyPr/>
          <a:lstStyle/>
          <a:p>
            <a:pPr algn="r"/>
            <a:r>
              <a:rPr lang="en-US" dirty="0"/>
              <a:t>Project Scheduling</a:t>
            </a:r>
            <a:endParaRPr lang="en-ID" dirty="0"/>
          </a:p>
        </p:txBody>
      </p:sp>
      <p:sp>
        <p:nvSpPr>
          <p:cNvPr id="4" name="TextBox 3">
            <a:extLst>
              <a:ext uri="{FF2B5EF4-FFF2-40B4-BE49-F238E27FC236}">
                <a16:creationId xmlns:a16="http://schemas.microsoft.com/office/drawing/2014/main" id="{4DEDCA48-6A34-422C-BAB1-502D155C1B53}"/>
              </a:ext>
            </a:extLst>
          </p:cNvPr>
          <p:cNvSpPr txBox="1"/>
          <p:nvPr/>
        </p:nvSpPr>
        <p:spPr>
          <a:xfrm>
            <a:off x="1951831" y="1828340"/>
            <a:ext cx="8313738" cy="1938337"/>
          </a:xfrm>
          <a:prstGeom prst="rect">
            <a:avLst/>
          </a:prstGeom>
          <a:noFill/>
          <a:ln>
            <a:noFill/>
          </a:ln>
        </p:spPr>
        <p:txBody>
          <a:bodyPr>
            <a:spAutoFit/>
          </a:bodyPr>
          <a:lstStyle/>
          <a:p>
            <a:pPr eaLnBrk="0" fontAlgn="base" hangingPunct="0">
              <a:spcBef>
                <a:spcPct val="0"/>
              </a:spcBef>
              <a:spcAft>
                <a:spcPct val="0"/>
              </a:spcAft>
              <a:defRPr/>
            </a:pPr>
            <a:r>
              <a:rPr lang="en-US" sz="2400" b="1" i="1" dirty="0">
                <a:ea typeface="MS PGothic" panose="020B0600070205080204" pitchFamily="34" charset="-128"/>
              </a:rPr>
              <a:t>Project scheduling </a:t>
            </a:r>
            <a:r>
              <a:rPr lang="en-US" sz="2400" dirty="0">
                <a:ea typeface="MS PGothic" panose="020B0600070205080204" pitchFamily="34" charset="-128"/>
              </a:rPr>
              <a:t>requires us to follow some carefully </a:t>
            </a:r>
          </a:p>
          <a:p>
            <a:pPr eaLnBrk="0" fontAlgn="base" hangingPunct="0">
              <a:spcBef>
                <a:spcPct val="0"/>
              </a:spcBef>
              <a:spcAft>
                <a:spcPct val="0"/>
              </a:spcAft>
              <a:defRPr/>
            </a:pPr>
            <a:r>
              <a:rPr lang="en-US" sz="2400" dirty="0">
                <a:ea typeface="MS PGothic" panose="020B0600070205080204" pitchFamily="34" charset="-128"/>
              </a:rPr>
              <a:t>laid-out steps, in order, for the schedule to take shape. </a:t>
            </a:r>
            <a:r>
              <a:rPr lang="en-US" sz="2400" dirty="0" err="1">
                <a:ea typeface="MS PGothic" panose="020B0600070205080204" pitchFamily="34" charset="-128"/>
              </a:rPr>
              <a:t>PMBoK</a:t>
            </a:r>
            <a:endParaRPr lang="en-US" sz="2400" dirty="0">
              <a:ea typeface="MS PGothic" panose="020B0600070205080204" pitchFamily="34" charset="-128"/>
            </a:endParaRPr>
          </a:p>
          <a:p>
            <a:pPr eaLnBrk="0" fontAlgn="base" hangingPunct="0">
              <a:spcBef>
                <a:spcPct val="0"/>
              </a:spcBef>
              <a:spcAft>
                <a:spcPct val="0"/>
              </a:spcAft>
              <a:defRPr/>
            </a:pPr>
            <a:r>
              <a:rPr lang="en-US" sz="2400" dirty="0">
                <a:ea typeface="MS PGothic" panose="020B0600070205080204" pitchFamily="34" charset="-128"/>
              </a:rPr>
              <a:t>states, </a:t>
            </a:r>
            <a:r>
              <a:rPr lang="ja-JP" altLang="en-US" sz="2400" dirty="0">
                <a:ea typeface="MS PGothic" panose="020B0600070205080204" pitchFamily="34" charset="-128"/>
              </a:rPr>
              <a:t>“</a:t>
            </a:r>
            <a:r>
              <a:rPr lang="en-US" altLang="ja-JP" sz="2400" dirty="0">
                <a:ea typeface="MS PGothic" panose="020B0600070205080204" pitchFamily="34" charset="-128"/>
              </a:rPr>
              <a:t>an output of a schedule model that presents linked</a:t>
            </a:r>
          </a:p>
          <a:p>
            <a:pPr eaLnBrk="0" fontAlgn="base" hangingPunct="0">
              <a:spcBef>
                <a:spcPct val="0"/>
              </a:spcBef>
              <a:spcAft>
                <a:spcPct val="0"/>
              </a:spcAft>
              <a:defRPr/>
            </a:pPr>
            <a:r>
              <a:rPr lang="en-US" sz="2400" dirty="0">
                <a:ea typeface="MS PGothic" panose="020B0600070205080204" pitchFamily="34" charset="-128"/>
              </a:rPr>
              <a:t>activities with planned dates, durations, milestones, and resources.</a:t>
            </a:r>
            <a:r>
              <a:rPr lang="ja-JP" altLang="en-US" sz="2400" dirty="0">
                <a:ea typeface="MS PGothic" panose="020B0600070205080204" pitchFamily="34" charset="-128"/>
              </a:rPr>
              <a:t>”</a:t>
            </a:r>
            <a:endParaRPr lang="en-US" sz="2400" dirty="0">
              <a:ea typeface="MS PGothic" panose="020B0600070205080204" pitchFamily="34" charset="-128"/>
            </a:endParaRPr>
          </a:p>
        </p:txBody>
      </p:sp>
      <p:sp>
        <p:nvSpPr>
          <p:cNvPr id="5" name="Content Placeholder 3">
            <a:extLst>
              <a:ext uri="{FF2B5EF4-FFF2-40B4-BE49-F238E27FC236}">
                <a16:creationId xmlns:a16="http://schemas.microsoft.com/office/drawing/2014/main" id="{391F388B-BCCF-4598-9313-0F5C21F32323}"/>
              </a:ext>
            </a:extLst>
          </p:cNvPr>
          <p:cNvSpPr>
            <a:spLocks noGrp="1"/>
          </p:cNvSpPr>
          <p:nvPr>
            <p:ph idx="1"/>
          </p:nvPr>
        </p:nvSpPr>
        <p:spPr>
          <a:xfrm>
            <a:off x="1951831" y="3997785"/>
            <a:ext cx="8288337" cy="2357438"/>
          </a:xfrm>
          <a:noFill/>
          <a:ln>
            <a:noFill/>
          </a:ln>
        </p:spPr>
        <p:txBody>
          <a:bodyPr>
            <a:noAutofit/>
          </a:bodyPr>
          <a:lstStyle/>
          <a:p>
            <a:pPr marL="0" indent="0" eaLnBrk="1" fontAlgn="auto" hangingPunct="1">
              <a:spcAft>
                <a:spcPts val="0"/>
              </a:spcAft>
              <a:buClr>
                <a:schemeClr val="accent3"/>
              </a:buClr>
              <a:buFont typeface="Wingdings" panose="05000000000000000000" pitchFamily="2" charset="2"/>
              <a:buNone/>
              <a:defRPr/>
            </a:pPr>
            <a:r>
              <a:rPr lang="en-US" sz="2400" b="1" i="1" dirty="0">
                <a:ea typeface="+mn-ea"/>
              </a:rPr>
              <a:t>Project planning</a:t>
            </a:r>
            <a:r>
              <a:rPr lang="en-US" sz="2400" dirty="0">
                <a:ea typeface="+mn-ea"/>
              </a:rPr>
              <a:t>, as it relates to the scheduling process, has been defined by the PMBoK as:</a:t>
            </a:r>
          </a:p>
          <a:p>
            <a:pPr marL="393192" lvl="1" indent="0" eaLnBrk="1" fontAlgn="auto" hangingPunct="1">
              <a:spcBef>
                <a:spcPts val="2000"/>
              </a:spcBef>
              <a:spcAft>
                <a:spcPts val="0"/>
              </a:spcAft>
              <a:buFont typeface="Wingdings 2"/>
              <a:buNone/>
              <a:defRPr/>
            </a:pPr>
            <a:r>
              <a:rPr lang="en-US" sz="2400" i="1" dirty="0">
                <a:ea typeface="+mn-ea"/>
              </a:rPr>
              <a:t>The identification of the project objectives and the ordered activity necessary to complete the project including the identification of resource types and quantities required to carry out each activity or task.</a:t>
            </a:r>
          </a:p>
        </p:txBody>
      </p:sp>
    </p:spTree>
    <p:extLst>
      <p:ext uri="{BB962C8B-B14F-4D97-AF65-F5344CB8AC3E}">
        <p14:creationId xmlns:p14="http://schemas.microsoft.com/office/powerpoint/2010/main" val="1537057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48E5-444A-4973-B0FA-6FF06BE4DA17}"/>
              </a:ext>
            </a:extLst>
          </p:cNvPr>
          <p:cNvSpPr>
            <a:spLocks noGrp="1"/>
          </p:cNvSpPr>
          <p:nvPr>
            <p:ph type="title"/>
          </p:nvPr>
        </p:nvSpPr>
        <p:spPr/>
        <p:txBody>
          <a:bodyPr/>
          <a:lstStyle/>
          <a:p>
            <a:pPr algn="r"/>
            <a:r>
              <a:rPr lang="en-US" dirty="0">
                <a:ea typeface="+mj-ea"/>
                <a:cs typeface="+mj-cs"/>
              </a:rPr>
              <a:t>Lags in Precedence Relationships</a:t>
            </a:r>
            <a:endParaRPr lang="en-ID" dirty="0"/>
          </a:p>
        </p:txBody>
      </p:sp>
      <p:sp>
        <p:nvSpPr>
          <p:cNvPr id="4" name="TextBox 3">
            <a:extLst>
              <a:ext uri="{FF2B5EF4-FFF2-40B4-BE49-F238E27FC236}">
                <a16:creationId xmlns:a16="http://schemas.microsoft.com/office/drawing/2014/main" id="{B7A27371-0642-45C5-B869-630E48B61F16}"/>
              </a:ext>
            </a:extLst>
          </p:cNvPr>
          <p:cNvSpPr txBox="1"/>
          <p:nvPr/>
        </p:nvSpPr>
        <p:spPr>
          <a:xfrm>
            <a:off x="2327551" y="2204762"/>
            <a:ext cx="7854950" cy="831850"/>
          </a:xfrm>
          <a:prstGeom prst="rect">
            <a:avLst/>
          </a:prstGeom>
          <a:noFill/>
          <a:ln>
            <a:noFill/>
          </a:ln>
        </p:spPr>
        <p:txBody>
          <a:bodyPr wrap="none">
            <a:spAutoFit/>
          </a:bodyPr>
          <a:lstStyle/>
          <a:p>
            <a:pPr eaLnBrk="0" fontAlgn="base" hangingPunct="0">
              <a:spcBef>
                <a:spcPct val="0"/>
              </a:spcBef>
              <a:spcAft>
                <a:spcPct val="0"/>
              </a:spcAft>
              <a:defRPr/>
            </a:pPr>
            <a:r>
              <a:rPr lang="en-US" sz="2400" b="1" i="1" dirty="0">
                <a:ea typeface="MS PGothic" panose="020B0600070205080204" pitchFamily="34" charset="-128"/>
              </a:rPr>
              <a:t>The logical relationship between the start and finish of one </a:t>
            </a:r>
          </a:p>
          <a:p>
            <a:pPr eaLnBrk="0" fontAlgn="base" hangingPunct="0">
              <a:spcBef>
                <a:spcPct val="0"/>
              </a:spcBef>
              <a:spcAft>
                <a:spcPct val="0"/>
              </a:spcAft>
              <a:defRPr/>
            </a:pPr>
            <a:r>
              <a:rPr lang="en-US" sz="2400" b="1" i="1" dirty="0">
                <a:ea typeface="MS PGothic" panose="020B0600070205080204" pitchFamily="34" charset="-128"/>
              </a:rPr>
              <a:t>activity and the start and finish of another activity.</a:t>
            </a:r>
            <a:endParaRPr lang="en-US" sz="2400" dirty="0">
              <a:ea typeface="MS PGothic" panose="020B0600070205080204" pitchFamily="34" charset="-128"/>
            </a:endParaRPr>
          </a:p>
        </p:txBody>
      </p:sp>
      <p:sp>
        <p:nvSpPr>
          <p:cNvPr id="5" name="Rectangle 3">
            <a:extLst>
              <a:ext uri="{FF2B5EF4-FFF2-40B4-BE49-F238E27FC236}">
                <a16:creationId xmlns:a16="http://schemas.microsoft.com/office/drawing/2014/main" id="{18C5E75A-EE34-489D-933E-3AF289837AB6}"/>
              </a:ext>
            </a:extLst>
          </p:cNvPr>
          <p:cNvSpPr txBox="1">
            <a:spLocks noChangeArrowheads="1"/>
          </p:cNvSpPr>
          <p:nvPr/>
        </p:nvSpPr>
        <p:spPr>
          <a:xfrm>
            <a:off x="2327551" y="3557174"/>
            <a:ext cx="7772400" cy="24733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buFontTx/>
              <a:buNone/>
            </a:pPr>
            <a:r>
              <a:rPr lang="en-US" altLang="id-ID" u="sng"/>
              <a:t>Four logical relationships between tasks:</a:t>
            </a:r>
          </a:p>
          <a:p>
            <a:pPr marL="533400" indent="-533400">
              <a:buFontTx/>
              <a:buAutoNum type="arabicPeriod"/>
            </a:pPr>
            <a:r>
              <a:rPr lang="en-US" altLang="id-ID"/>
              <a:t>Finish to Start</a:t>
            </a:r>
          </a:p>
          <a:p>
            <a:pPr marL="533400" indent="-533400">
              <a:buFontTx/>
              <a:buAutoNum type="arabicPeriod"/>
            </a:pPr>
            <a:r>
              <a:rPr lang="en-US" altLang="id-ID"/>
              <a:t>Finish to Finish</a:t>
            </a:r>
          </a:p>
          <a:p>
            <a:pPr marL="533400" indent="-533400">
              <a:buFontTx/>
              <a:buAutoNum type="arabicPeriod"/>
            </a:pPr>
            <a:r>
              <a:rPr lang="en-US" altLang="id-ID"/>
              <a:t>Start to Start</a:t>
            </a:r>
          </a:p>
          <a:p>
            <a:pPr marL="533400" indent="-533400">
              <a:buFontTx/>
              <a:buAutoNum type="arabicPeriod"/>
            </a:pPr>
            <a:r>
              <a:rPr lang="en-US" altLang="id-ID"/>
              <a:t>Start to Finish</a:t>
            </a:r>
            <a:endParaRPr lang="en-US" altLang="id-ID" dirty="0"/>
          </a:p>
        </p:txBody>
      </p:sp>
    </p:spTree>
    <p:extLst>
      <p:ext uri="{BB962C8B-B14F-4D97-AF65-F5344CB8AC3E}">
        <p14:creationId xmlns:p14="http://schemas.microsoft.com/office/powerpoint/2010/main" val="3703577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97D06-6DE2-4949-896C-B6C22595D914}"/>
              </a:ext>
            </a:extLst>
          </p:cNvPr>
          <p:cNvSpPr>
            <a:spLocks noGrp="1"/>
          </p:cNvSpPr>
          <p:nvPr>
            <p:ph type="title"/>
          </p:nvPr>
        </p:nvSpPr>
        <p:spPr/>
        <p:txBody>
          <a:bodyPr/>
          <a:lstStyle/>
          <a:p>
            <a:pPr algn="r"/>
            <a:r>
              <a:rPr lang="en-US" dirty="0">
                <a:ea typeface="+mj-ea"/>
                <a:cs typeface="+mj-cs"/>
              </a:rPr>
              <a:t>Finish to Start Lag</a:t>
            </a:r>
            <a:endParaRPr lang="en-ID" dirty="0"/>
          </a:p>
        </p:txBody>
      </p:sp>
      <p:sp>
        <p:nvSpPr>
          <p:cNvPr id="6" name="Rectangle 3">
            <a:extLst>
              <a:ext uri="{FF2B5EF4-FFF2-40B4-BE49-F238E27FC236}">
                <a16:creationId xmlns:a16="http://schemas.microsoft.com/office/drawing/2014/main" id="{F0195521-80CD-4459-B5A7-67C4D983C7B3}"/>
              </a:ext>
            </a:extLst>
          </p:cNvPr>
          <p:cNvSpPr txBox="1">
            <a:spLocks noChangeArrowheads="1"/>
          </p:cNvSpPr>
          <p:nvPr/>
        </p:nvSpPr>
        <p:spPr>
          <a:xfrm>
            <a:off x="2105785" y="1934380"/>
            <a:ext cx="8229600" cy="156368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00000"/>
              <a:buFont typeface="Wingdings" panose="05000000000000000000" pitchFamily="2" charset="2"/>
              <a:buChar char="§"/>
            </a:pPr>
            <a:r>
              <a:rPr lang="en-US" altLang="id-ID" sz="2400" dirty="0"/>
              <a:t>Most common type of sequencing</a:t>
            </a:r>
          </a:p>
          <a:p>
            <a:pPr>
              <a:buSzPct val="100000"/>
              <a:buFont typeface="Wingdings" panose="05000000000000000000" pitchFamily="2" charset="2"/>
              <a:buChar char="§"/>
            </a:pPr>
            <a:r>
              <a:rPr lang="en-US" altLang="id-ID" sz="2400" dirty="0"/>
              <a:t>Shown on the line joining the modes</a:t>
            </a:r>
          </a:p>
          <a:p>
            <a:pPr lvl="1">
              <a:buFont typeface="Wingdings" panose="05000000000000000000" pitchFamily="2" charset="2"/>
              <a:buChar char="§"/>
            </a:pPr>
            <a:r>
              <a:rPr lang="en-US" altLang="id-ID" dirty="0"/>
              <a:t>Added during forward pass</a:t>
            </a:r>
          </a:p>
          <a:p>
            <a:pPr lvl="1">
              <a:buFont typeface="Wingdings" panose="05000000000000000000" pitchFamily="2" charset="2"/>
              <a:buChar char="§"/>
            </a:pPr>
            <a:r>
              <a:rPr lang="en-US" altLang="id-ID" dirty="0"/>
              <a:t>Subtracted during backward pass</a:t>
            </a:r>
          </a:p>
        </p:txBody>
      </p:sp>
      <p:grpSp>
        <p:nvGrpSpPr>
          <p:cNvPr id="7" name="Group 15">
            <a:extLst>
              <a:ext uri="{FF2B5EF4-FFF2-40B4-BE49-F238E27FC236}">
                <a16:creationId xmlns:a16="http://schemas.microsoft.com/office/drawing/2014/main" id="{229F9585-97B5-4CF9-A44D-2D95F29398FB}"/>
              </a:ext>
            </a:extLst>
          </p:cNvPr>
          <p:cNvGrpSpPr>
            <a:grpSpLocks/>
          </p:cNvGrpSpPr>
          <p:nvPr/>
        </p:nvGrpSpPr>
        <p:grpSpPr bwMode="auto">
          <a:xfrm>
            <a:off x="2334385" y="4351821"/>
            <a:ext cx="8001000" cy="1631950"/>
            <a:chOff x="381000" y="4648200"/>
            <a:chExt cx="8001000" cy="1631768"/>
          </a:xfrm>
        </p:grpSpPr>
        <p:sp>
          <p:nvSpPr>
            <p:cNvPr id="8" name="Text Box 4">
              <a:extLst>
                <a:ext uri="{FF2B5EF4-FFF2-40B4-BE49-F238E27FC236}">
                  <a16:creationId xmlns:a16="http://schemas.microsoft.com/office/drawing/2014/main" id="{93052929-0C6F-4C9F-819E-9ABCBA2F251E}"/>
                </a:ext>
              </a:extLst>
            </p:cNvPr>
            <p:cNvSpPr txBox="1">
              <a:spLocks noChangeArrowheads="1"/>
            </p:cNvSpPr>
            <p:nvPr/>
          </p:nvSpPr>
          <p:spPr bwMode="auto">
            <a:xfrm>
              <a:off x="381000" y="4648200"/>
              <a:ext cx="1828800" cy="163176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en-US" altLang="id-ID" sz="2000"/>
            </a:p>
            <a:p>
              <a:pPr algn="ctr" eaLnBrk="0" fontAlgn="base" hangingPunct="0">
                <a:spcBef>
                  <a:spcPct val="0"/>
                </a:spcBef>
                <a:spcAft>
                  <a:spcPct val="0"/>
                </a:spcAft>
              </a:pPr>
              <a:r>
                <a:rPr lang="en-US" altLang="id-ID" sz="2000"/>
                <a:t>0      A      6</a:t>
              </a:r>
            </a:p>
            <a:p>
              <a:pPr algn="ctr" eaLnBrk="0" fontAlgn="base" hangingPunct="0">
                <a:spcBef>
                  <a:spcPct val="0"/>
                </a:spcBef>
                <a:spcAft>
                  <a:spcPct val="0"/>
                </a:spcAft>
              </a:pPr>
              <a:r>
                <a:rPr lang="en-US" altLang="id-ID" sz="2000"/>
                <a:t>Spec Design</a:t>
              </a:r>
            </a:p>
            <a:p>
              <a:pPr algn="ctr" eaLnBrk="0" fontAlgn="base" hangingPunct="0">
                <a:spcBef>
                  <a:spcPct val="0"/>
                </a:spcBef>
                <a:spcAft>
                  <a:spcPct val="0"/>
                </a:spcAft>
              </a:pPr>
              <a:r>
                <a:rPr lang="en-US" altLang="id-ID" sz="2000"/>
                <a:t>6</a:t>
              </a:r>
            </a:p>
            <a:p>
              <a:pPr algn="ctr" eaLnBrk="0" fontAlgn="base" hangingPunct="0">
                <a:spcBef>
                  <a:spcPct val="0"/>
                </a:spcBef>
                <a:spcAft>
                  <a:spcPct val="0"/>
                </a:spcAft>
              </a:pPr>
              <a:endParaRPr lang="en-US" altLang="id-ID" sz="2000"/>
            </a:p>
          </p:txBody>
        </p:sp>
        <p:sp>
          <p:nvSpPr>
            <p:cNvPr id="9" name="Text Box 5">
              <a:extLst>
                <a:ext uri="{FF2B5EF4-FFF2-40B4-BE49-F238E27FC236}">
                  <a16:creationId xmlns:a16="http://schemas.microsoft.com/office/drawing/2014/main" id="{FE8DA460-FFAE-4670-874A-F24A417DD906}"/>
                </a:ext>
              </a:extLst>
            </p:cNvPr>
            <p:cNvSpPr txBox="1">
              <a:spLocks noChangeArrowheads="1"/>
            </p:cNvSpPr>
            <p:nvPr/>
          </p:nvSpPr>
          <p:spPr bwMode="auto">
            <a:xfrm>
              <a:off x="3124200" y="4648200"/>
              <a:ext cx="1828800" cy="163176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en-US" altLang="id-ID" sz="2000"/>
            </a:p>
            <a:p>
              <a:pPr algn="ctr" eaLnBrk="0" fontAlgn="base" hangingPunct="0">
                <a:spcBef>
                  <a:spcPct val="0"/>
                </a:spcBef>
                <a:spcAft>
                  <a:spcPct val="0"/>
                </a:spcAft>
              </a:pPr>
              <a:r>
                <a:rPr lang="en-US" altLang="id-ID" sz="2000"/>
                <a:t>6        B      </a:t>
              </a:r>
              <a:r>
                <a:rPr lang="en-US" altLang="id-ID" sz="2000" b="1"/>
                <a:t>11</a:t>
              </a:r>
            </a:p>
            <a:p>
              <a:pPr algn="ctr" eaLnBrk="0" fontAlgn="base" hangingPunct="0">
                <a:spcBef>
                  <a:spcPct val="0"/>
                </a:spcBef>
                <a:spcAft>
                  <a:spcPct val="0"/>
                </a:spcAft>
              </a:pPr>
              <a:r>
                <a:rPr lang="en-US" altLang="id-ID" sz="2000"/>
                <a:t>Design Check</a:t>
              </a:r>
            </a:p>
            <a:p>
              <a:pPr algn="ctr" eaLnBrk="0" fontAlgn="base" hangingPunct="0">
                <a:spcBef>
                  <a:spcPct val="0"/>
                </a:spcBef>
                <a:spcAft>
                  <a:spcPct val="0"/>
                </a:spcAft>
              </a:pPr>
              <a:r>
                <a:rPr lang="en-US" altLang="id-ID" sz="2000"/>
                <a:t>5</a:t>
              </a:r>
            </a:p>
            <a:p>
              <a:pPr eaLnBrk="0" fontAlgn="base" hangingPunct="0">
                <a:spcBef>
                  <a:spcPct val="0"/>
                </a:spcBef>
                <a:spcAft>
                  <a:spcPct val="0"/>
                </a:spcAft>
              </a:pPr>
              <a:endParaRPr lang="en-US" altLang="id-ID" sz="2000"/>
            </a:p>
          </p:txBody>
        </p:sp>
        <p:sp>
          <p:nvSpPr>
            <p:cNvPr id="10" name="Text Box 6">
              <a:extLst>
                <a:ext uri="{FF2B5EF4-FFF2-40B4-BE49-F238E27FC236}">
                  <a16:creationId xmlns:a16="http://schemas.microsoft.com/office/drawing/2014/main" id="{2B24356C-D3F8-457A-B353-DCD767899225}"/>
                </a:ext>
              </a:extLst>
            </p:cNvPr>
            <p:cNvSpPr txBox="1">
              <a:spLocks noChangeArrowheads="1"/>
            </p:cNvSpPr>
            <p:nvPr/>
          </p:nvSpPr>
          <p:spPr bwMode="auto">
            <a:xfrm>
              <a:off x="6553200" y="4648200"/>
              <a:ext cx="1828800" cy="163176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en-US" altLang="id-ID" sz="2000" b="1"/>
            </a:p>
            <a:p>
              <a:pPr algn="ctr" eaLnBrk="0" fontAlgn="base" hangingPunct="0">
                <a:spcBef>
                  <a:spcPct val="0"/>
                </a:spcBef>
                <a:spcAft>
                  <a:spcPct val="0"/>
                </a:spcAft>
              </a:pPr>
              <a:r>
                <a:rPr lang="en-US" altLang="id-ID" sz="2000" b="1"/>
                <a:t>15</a:t>
              </a:r>
              <a:r>
                <a:rPr lang="en-US" altLang="id-ID" sz="2000"/>
                <a:t>      C      22</a:t>
              </a:r>
            </a:p>
            <a:p>
              <a:pPr algn="ctr" eaLnBrk="0" fontAlgn="base" hangingPunct="0">
                <a:spcBef>
                  <a:spcPct val="0"/>
                </a:spcBef>
                <a:spcAft>
                  <a:spcPct val="0"/>
                </a:spcAft>
              </a:pPr>
              <a:r>
                <a:rPr lang="en-US" altLang="id-ID" sz="2000"/>
                <a:t>Blueprinting</a:t>
              </a:r>
            </a:p>
            <a:p>
              <a:pPr algn="ctr" eaLnBrk="0" fontAlgn="base" hangingPunct="0">
                <a:spcBef>
                  <a:spcPct val="0"/>
                </a:spcBef>
                <a:spcAft>
                  <a:spcPct val="0"/>
                </a:spcAft>
              </a:pPr>
              <a:r>
                <a:rPr lang="en-US" altLang="id-ID" sz="2000"/>
                <a:t>   7</a:t>
              </a:r>
            </a:p>
            <a:p>
              <a:pPr eaLnBrk="0" fontAlgn="base" hangingPunct="0">
                <a:spcBef>
                  <a:spcPct val="0"/>
                </a:spcBef>
                <a:spcAft>
                  <a:spcPct val="0"/>
                </a:spcAft>
              </a:pPr>
              <a:endParaRPr lang="en-US" altLang="id-ID" sz="2000"/>
            </a:p>
          </p:txBody>
        </p:sp>
        <p:cxnSp>
          <p:nvCxnSpPr>
            <p:cNvPr id="11" name="AutoShape 8">
              <a:extLst>
                <a:ext uri="{FF2B5EF4-FFF2-40B4-BE49-F238E27FC236}">
                  <a16:creationId xmlns:a16="http://schemas.microsoft.com/office/drawing/2014/main" id="{2A72F5F2-2182-4250-846C-4FA0D853CB79}"/>
                </a:ext>
              </a:extLst>
            </p:cNvPr>
            <p:cNvCxnSpPr>
              <a:cxnSpLocks noChangeShapeType="1"/>
              <a:stCxn id="8" idx="3"/>
              <a:endCxn id="9" idx="1"/>
            </p:cNvCxnSpPr>
            <p:nvPr/>
          </p:nvCxnSpPr>
          <p:spPr bwMode="auto">
            <a:xfrm>
              <a:off x="2209800" y="5464084"/>
              <a:ext cx="914400" cy="0"/>
            </a:xfrm>
            <a:prstGeom prst="straightConnector1">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2" name="AutoShape 9">
              <a:extLst>
                <a:ext uri="{FF2B5EF4-FFF2-40B4-BE49-F238E27FC236}">
                  <a16:creationId xmlns:a16="http://schemas.microsoft.com/office/drawing/2014/main" id="{AE10F5A4-CE59-42C5-84EB-5FF30C397B85}"/>
                </a:ext>
              </a:extLst>
            </p:cNvPr>
            <p:cNvCxnSpPr>
              <a:cxnSpLocks noChangeShapeType="1"/>
              <a:stCxn id="9" idx="3"/>
              <a:endCxn id="10" idx="1"/>
            </p:cNvCxnSpPr>
            <p:nvPr/>
          </p:nvCxnSpPr>
          <p:spPr bwMode="auto">
            <a:xfrm>
              <a:off x="4953000" y="5464084"/>
              <a:ext cx="1600200" cy="0"/>
            </a:xfrm>
            <a:prstGeom prst="straightConnector1">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cxnSp>
        <p:sp>
          <p:nvSpPr>
            <p:cNvPr id="13" name="Text Box 10">
              <a:extLst>
                <a:ext uri="{FF2B5EF4-FFF2-40B4-BE49-F238E27FC236}">
                  <a16:creationId xmlns:a16="http://schemas.microsoft.com/office/drawing/2014/main" id="{C4EA3FB6-B7C8-44A5-8BEC-138D36EB9534}"/>
                </a:ext>
              </a:extLst>
            </p:cNvPr>
            <p:cNvSpPr txBox="1">
              <a:spLocks noChangeArrowheads="1"/>
            </p:cNvSpPr>
            <p:nvPr/>
          </p:nvSpPr>
          <p:spPr bwMode="auto">
            <a:xfrm>
              <a:off x="5105400" y="4876800"/>
              <a:ext cx="1143000" cy="40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algn="ctr" eaLnBrk="0" fontAlgn="base" hangingPunct="0">
                <a:spcBef>
                  <a:spcPct val="0"/>
                </a:spcBef>
                <a:spcAft>
                  <a:spcPct val="0"/>
                </a:spcAft>
              </a:pPr>
              <a:r>
                <a:rPr lang="en-US" altLang="id-ID" sz="2000" b="1"/>
                <a:t>Lag 4</a:t>
              </a:r>
            </a:p>
          </p:txBody>
        </p:sp>
      </p:grpSp>
      <p:sp>
        <p:nvSpPr>
          <p:cNvPr id="14" name="Text Box 11">
            <a:extLst>
              <a:ext uri="{FF2B5EF4-FFF2-40B4-BE49-F238E27FC236}">
                <a16:creationId xmlns:a16="http://schemas.microsoft.com/office/drawing/2014/main" id="{2C222B2C-E856-4DAD-9202-CD394AA1E622}"/>
              </a:ext>
            </a:extLst>
          </p:cNvPr>
          <p:cNvSpPr txBox="1">
            <a:spLocks noChangeArrowheads="1"/>
          </p:cNvSpPr>
          <p:nvPr/>
        </p:nvSpPr>
        <p:spPr bwMode="auto">
          <a:xfrm rot="20150490">
            <a:off x="7302031" y="3383230"/>
            <a:ext cx="2057400" cy="884237"/>
          </a:xfrm>
          <a:prstGeom prst="rect">
            <a:avLst/>
          </a:prstGeom>
          <a:solidFill>
            <a:schemeClr val="accent5">
              <a:lumMod val="40000"/>
              <a:lumOff val="60000"/>
            </a:schemeClr>
          </a:solidFill>
          <a:ln w="9525">
            <a:noFill/>
            <a:miter lim="800000"/>
            <a:headEnd/>
            <a:tailEnd/>
          </a:ln>
        </p:spPr>
        <p:txBody>
          <a:bodyPr>
            <a:spAutoFit/>
          </a:bodyPr>
          <a:lstStyle/>
          <a:p>
            <a:pPr eaLnBrk="0" fontAlgn="base" hangingPunct="0">
              <a:lnSpc>
                <a:spcPct val="85000"/>
              </a:lnSpc>
              <a:spcBef>
                <a:spcPct val="0"/>
              </a:spcBef>
              <a:spcAft>
                <a:spcPct val="0"/>
              </a:spcAft>
              <a:defRPr/>
            </a:pPr>
            <a:r>
              <a:rPr lang="en-US" sz="2000" dirty="0">
                <a:solidFill>
                  <a:srgbClr val="002060"/>
                </a:solidFill>
                <a:ea typeface="MS PGothic" panose="020B0600070205080204" pitchFamily="34" charset="-128"/>
              </a:rPr>
              <a:t>This lag is not the same as activity slack.</a:t>
            </a:r>
          </a:p>
        </p:txBody>
      </p:sp>
      <p:sp>
        <p:nvSpPr>
          <p:cNvPr id="15" name="TextBox 14">
            <a:extLst>
              <a:ext uri="{FF2B5EF4-FFF2-40B4-BE49-F238E27FC236}">
                <a16:creationId xmlns:a16="http://schemas.microsoft.com/office/drawing/2014/main" id="{6720D729-18BB-4686-B6CC-B40ED0D6FC22}"/>
              </a:ext>
            </a:extLst>
          </p:cNvPr>
          <p:cNvSpPr txBox="1"/>
          <p:nvPr/>
        </p:nvSpPr>
        <p:spPr>
          <a:xfrm>
            <a:off x="4947340" y="6207092"/>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1127228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14704617254514180C23DCC400B5999" ma:contentTypeVersion="0" ma:contentTypeDescription="Create a new document." ma:contentTypeScope="" ma:versionID="b8eff5c07d2809201dd15e8e97370bfa">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1BAB01-280F-457F-8141-CFA7F818408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4C1CDEE-9414-4F3C-AAB8-16A4A7904F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22FBA21-82BD-4E0E-A391-DBCE02863E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262</TotalTime>
  <Words>1311</Words>
  <Application>Microsoft Office PowerPoint</Application>
  <PresentationFormat>Widescreen</PresentationFormat>
  <Paragraphs>239</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Corbel</vt:lpstr>
      <vt:lpstr>Open Sans</vt:lpstr>
      <vt:lpstr>Wingdings</vt:lpstr>
      <vt:lpstr>Wingdings 2</vt:lpstr>
      <vt:lpstr>Office Theme</vt:lpstr>
      <vt:lpstr>Project Scheduling: Lagging, Crashing, And Activity Networks    Topic  8</vt:lpstr>
      <vt:lpstr>PowerPoint Presentation</vt:lpstr>
      <vt:lpstr>PowerPoint Presentation</vt:lpstr>
      <vt:lpstr>PMBOK Core Concepts</vt:lpstr>
      <vt:lpstr>PMBOK Core Concepts</vt:lpstr>
      <vt:lpstr>PowerPoint Presentation</vt:lpstr>
      <vt:lpstr>Project Scheduling</vt:lpstr>
      <vt:lpstr>Lags in Precedence Relationships</vt:lpstr>
      <vt:lpstr>Finish to Start Lag</vt:lpstr>
      <vt:lpstr>Finish to Finish</vt:lpstr>
      <vt:lpstr>Finish to Finish Lag</vt:lpstr>
      <vt:lpstr>Start to Start Lag</vt:lpstr>
      <vt:lpstr>Start to Finish Lag</vt:lpstr>
      <vt:lpstr>Gantt Charts</vt:lpstr>
      <vt:lpstr>Completed Gantt Chart for Project Delta (figure 10.8)</vt:lpstr>
      <vt:lpstr>Gantt Chart for Project Delta with Critical Path Highlighted (figure 10.9)</vt:lpstr>
      <vt:lpstr>Gantt Chart with Resources Specified (figure 10.10)</vt:lpstr>
      <vt:lpstr>Gantt Chart with Lag Relationships (figure 10.11)</vt:lpstr>
      <vt:lpstr>Crashing</vt:lpstr>
      <vt:lpstr>Crash process</vt:lpstr>
      <vt:lpstr>Project Activities and Costs (table 10.1)</vt:lpstr>
      <vt:lpstr>Fully crashed project activity network (figure 10.15)</vt:lpstr>
      <vt:lpstr>Time/cost trade-offs for crashing activities (figure 10.14)</vt:lpstr>
      <vt:lpstr>Relationship between cost and days saved in crashed project (figure 10.16)</vt:lpstr>
      <vt:lpstr>PowerPoint Presentation</vt:lpstr>
      <vt:lpstr>Activity on Arrow Networks</vt:lpstr>
      <vt:lpstr>Notation for Activity-on-Arrow (AOA) Networks (figure 10.18)</vt:lpstr>
      <vt:lpstr>Sample Network Diagram Using AOA Approach (figure 10.19)</vt:lpstr>
      <vt:lpstr>Representing Activities with Two or More Immediate Successors (Wrong)  (figure 10.20a)</vt:lpstr>
      <vt:lpstr>Alternative Way to Represent Activities with Two or More Immediate Successors (Wrong)  (figure 10.20B)</vt:lpstr>
      <vt:lpstr>Representing Activities with Two or More Immediate Successors Using Dummy Activities (Better)  (figure 10.20C)</vt:lpstr>
      <vt:lpstr>Partial Project Delta Network Using AOA Notation (figure 10.21)</vt:lpstr>
      <vt:lpstr>Completed Project Delta AOA Network (figure 10.22)</vt:lpstr>
      <vt:lpstr>Project Delta Forward Pass Using AOA Network  (figure 10.23)</vt:lpstr>
      <vt:lpstr>Project Delta Backward Pass Using AOA Network (figure 10.24)</vt:lpstr>
      <vt:lpstr>Controversies in the Use of Networks</vt:lpstr>
      <vt:lpstr>Summary</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Helena Agustin Putri A</dc:creator>
  <cp:lastModifiedBy>Dini Anggraini</cp:lastModifiedBy>
  <cp:revision>187</cp:revision>
  <dcterms:created xsi:type="dcterms:W3CDTF">2021-01-07T07:09:05Z</dcterms:created>
  <dcterms:modified xsi:type="dcterms:W3CDTF">2021-09-02T03:19:26Z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0x010100014704617254514180C23DCC400B5999</vt:lpwstr>
  </property>
</Properties>
</file>