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257" r:id="rId6"/>
    <p:sldId id="334" r:id="rId7"/>
    <p:sldId id="260" r:id="rId8"/>
    <p:sldId id="266" r:id="rId9"/>
    <p:sldId id="258"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08" r:id="rId25"/>
    <p:sldId id="349" r:id="rId26"/>
    <p:sldId id="350" r:id="rId27"/>
    <p:sldId id="351" r:id="rId28"/>
    <p:sldId id="352" r:id="rId29"/>
    <p:sldId id="324" r:id="rId30"/>
    <p:sldId id="354" r:id="rId31"/>
    <p:sldId id="355" r:id="rId32"/>
    <p:sldId id="356" r:id="rId33"/>
    <p:sldId id="357" r:id="rId34"/>
    <p:sldId id="358" r:id="rId35"/>
    <p:sldId id="359" r:id="rId36"/>
    <p:sldId id="360" r:id="rId37"/>
    <p:sldId id="353" r:id="rId38"/>
    <p:sldId id="361" r:id="rId39"/>
    <p:sldId id="362" r:id="rId40"/>
    <p:sldId id="264" r:id="rId41"/>
    <p:sldId id="25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FD6D9-29A0-4CAC-A32A-2B0FD2BF67DC}" type="datetimeFigureOut">
              <a:rPr lang="en-ID" smtClean="0"/>
              <a:t>02/09/2021</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267B17-7DD8-43AB-B8B8-E97BFC217BF8}" type="slidenum">
              <a:rPr lang="en-ID" smtClean="0"/>
              <a:t>‹#›</a:t>
            </a:fld>
            <a:endParaRPr lang="en-ID"/>
          </a:p>
        </p:txBody>
      </p:sp>
    </p:spTree>
    <p:extLst>
      <p:ext uri="{BB962C8B-B14F-4D97-AF65-F5344CB8AC3E}">
        <p14:creationId xmlns:p14="http://schemas.microsoft.com/office/powerpoint/2010/main" val="4124240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70363-45ED-4DD0-8C94-E21E9DFE60F7}"/>
              </a:ext>
            </a:extLst>
          </p:cNvPr>
          <p:cNvSpPr>
            <a:spLocks noGrp="1"/>
          </p:cNvSpPr>
          <p:nvPr>
            <p:ph type="ctrTitle"/>
          </p:nvPr>
        </p:nvSpPr>
        <p:spPr>
          <a:xfrm>
            <a:off x="2448232" y="2439885"/>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09EDAC-F747-4041-992F-314ED2031AD0}"/>
              </a:ext>
            </a:extLst>
          </p:cNvPr>
          <p:cNvSpPr>
            <a:spLocks noGrp="1"/>
          </p:cNvSpPr>
          <p:nvPr>
            <p:ph type="subTitle" idx="1"/>
          </p:nvPr>
        </p:nvSpPr>
        <p:spPr>
          <a:xfrm>
            <a:off x="2448232" y="491956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015720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B57C-CA10-4C31-97E9-4A8C3CDEB2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9E1664-152E-42CA-A540-224C040CC1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18FC4-606F-4259-A8D9-14F6DC08C237}"/>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5" name="Footer Placeholder 4">
            <a:extLst>
              <a:ext uri="{FF2B5EF4-FFF2-40B4-BE49-F238E27FC236}">
                <a16:creationId xmlns:a16="http://schemas.microsoft.com/office/drawing/2014/main" id="{AB73A214-7704-4CF8-A53D-7B4987CF6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5D593-9AE8-4CB2-9542-43933079A11B}"/>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3321741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DCA92-B428-4636-8738-DA66F3AF01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1540CC-EED3-48BA-8BAE-F1228932DE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BC0B1F-B0B8-4E31-A5ED-123A85512B67}"/>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5" name="Footer Placeholder 4">
            <a:extLst>
              <a:ext uri="{FF2B5EF4-FFF2-40B4-BE49-F238E27FC236}">
                <a16:creationId xmlns:a16="http://schemas.microsoft.com/office/drawing/2014/main" id="{A4165E11-0993-4A3E-8430-B2B598C27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33EBE3-575F-4238-BCD5-B2ECA0BD6E1B}"/>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327795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81532-AF48-414B-A963-F4A12474523C}"/>
              </a:ext>
            </a:extLst>
          </p:cNvPr>
          <p:cNvSpPr>
            <a:spLocks noGrp="1"/>
          </p:cNvSpPr>
          <p:nvPr>
            <p:ph type="title"/>
          </p:nvPr>
        </p:nvSpPr>
        <p:spPr>
          <a:xfrm>
            <a:off x="2998838" y="502777"/>
            <a:ext cx="8571271"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4A1B1AA-2233-41C5-B5B7-1E59CD9E9297}"/>
              </a:ext>
            </a:extLst>
          </p:cNvPr>
          <p:cNvSpPr>
            <a:spLocks noGrp="1"/>
          </p:cNvSpPr>
          <p:nvPr>
            <p:ph idx="1"/>
          </p:nvPr>
        </p:nvSpPr>
        <p:spPr>
          <a:xfrm>
            <a:off x="1032388" y="1963277"/>
            <a:ext cx="1053772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6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445E24-87D2-46EC-8A98-46C43CF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8575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DAB0-CE46-48B1-ABEB-7E7B691D78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8E3421-634B-4ABF-A9B2-3A90194EB8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B18F25-105A-44DE-925A-AF8BCE15D5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949CF8-2D2D-42A9-9AAA-D2D66A5E86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003782-3950-4695-9B5C-417ED13584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752B2D-ABCF-4584-BAF3-2983B409BEA0}"/>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8" name="Footer Placeholder 7">
            <a:extLst>
              <a:ext uri="{FF2B5EF4-FFF2-40B4-BE49-F238E27FC236}">
                <a16:creationId xmlns:a16="http://schemas.microsoft.com/office/drawing/2014/main" id="{3C374D21-95D3-4D1C-BFA8-E700876825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3BB799-668A-45FD-A53D-D4956BC95ECB}"/>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98556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9799-07FC-4722-AE81-64FF5AE4D2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EB5744-58C4-455E-A8C6-D07E1ACC6435}"/>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4" name="Footer Placeholder 3">
            <a:extLst>
              <a:ext uri="{FF2B5EF4-FFF2-40B4-BE49-F238E27FC236}">
                <a16:creationId xmlns:a16="http://schemas.microsoft.com/office/drawing/2014/main" id="{1782A5B0-CC21-44B3-A1B5-ED7335E648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F068A6-E7BA-40D3-92DD-90B227965A69}"/>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158072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31100D-2FD0-4A45-85B8-DFA8CE0AEBE3}"/>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3" name="Footer Placeholder 2">
            <a:extLst>
              <a:ext uri="{FF2B5EF4-FFF2-40B4-BE49-F238E27FC236}">
                <a16:creationId xmlns:a16="http://schemas.microsoft.com/office/drawing/2014/main" id="{6107674A-28C9-4AB0-8703-7077A016CD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4B1D73-86A3-4C56-861A-E14657322B96}"/>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2139401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5BE6E-4121-481F-8BEB-5716622DA3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9D776D-FE5E-453C-804D-BBDC60FC16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C2C1AA-DDB6-4C8F-8FC7-33E44721BD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A75F5-867B-40F3-BB3A-5D75580C4419}"/>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6" name="Footer Placeholder 5">
            <a:extLst>
              <a:ext uri="{FF2B5EF4-FFF2-40B4-BE49-F238E27FC236}">
                <a16:creationId xmlns:a16="http://schemas.microsoft.com/office/drawing/2014/main" id="{FB2D0EA8-8A48-4042-BF10-A77BAA34AB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05754-91F2-45E0-8EB0-5015C68C46F2}"/>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4243185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D07F-3190-47F8-B256-171A635A8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FA1511-2006-49D9-93DD-9C8DFDD2AC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7C8C73-F7F9-4C02-B861-F937FD72E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26D88D-C29F-4A64-82F3-EE86395F6C9D}"/>
              </a:ext>
            </a:extLst>
          </p:cNvPr>
          <p:cNvSpPr>
            <a:spLocks noGrp="1"/>
          </p:cNvSpPr>
          <p:nvPr>
            <p:ph type="dt" sz="half" idx="10"/>
          </p:nvPr>
        </p:nvSpPr>
        <p:spPr/>
        <p:txBody>
          <a:bodyPr/>
          <a:lstStyle/>
          <a:p>
            <a:fld id="{E9DCA543-2F71-4033-AA5F-ADFBFB3BE009}" type="datetimeFigureOut">
              <a:rPr lang="en-US" smtClean="0"/>
              <a:t>9/2/2021</a:t>
            </a:fld>
            <a:endParaRPr lang="en-US"/>
          </a:p>
        </p:txBody>
      </p:sp>
      <p:sp>
        <p:nvSpPr>
          <p:cNvPr id="6" name="Footer Placeholder 5">
            <a:extLst>
              <a:ext uri="{FF2B5EF4-FFF2-40B4-BE49-F238E27FC236}">
                <a16:creationId xmlns:a16="http://schemas.microsoft.com/office/drawing/2014/main" id="{DFCD3F0D-978C-4BED-B35B-3B072B1D95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F18C6A-EE80-4A43-AF12-DB9ECFD740AA}"/>
              </a:ext>
            </a:extLst>
          </p:cNvPr>
          <p:cNvSpPr>
            <a:spLocks noGrp="1"/>
          </p:cNvSpPr>
          <p:nvPr>
            <p:ph type="sldNum" sz="quarter" idx="12"/>
          </p:nvPr>
        </p:nvSpPr>
        <p:spPr/>
        <p:txBody>
          <a:bodyPr/>
          <a:lstStyle/>
          <a:p>
            <a:fld id="{F8311697-A65C-49AB-9993-95C5A942F87E}" type="slidenum">
              <a:rPr lang="en-US" smtClean="0"/>
              <a:t>‹#›</a:t>
            </a:fld>
            <a:endParaRPr lang="en-US"/>
          </a:p>
        </p:txBody>
      </p:sp>
    </p:spTree>
    <p:extLst>
      <p:ext uri="{BB962C8B-B14F-4D97-AF65-F5344CB8AC3E}">
        <p14:creationId xmlns:p14="http://schemas.microsoft.com/office/powerpoint/2010/main" val="201786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CDB61B-9C03-436E-86C7-709FD947AA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19009F-A83D-4C9F-AD2B-0F85DB2E0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B8D3C-A53B-44AB-93A8-D04BB26268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CA543-2F71-4033-AA5F-ADFBFB3BE009}" type="datetimeFigureOut">
              <a:rPr lang="en-US" smtClean="0"/>
              <a:t>9/2/2021</a:t>
            </a:fld>
            <a:endParaRPr lang="en-US"/>
          </a:p>
        </p:txBody>
      </p:sp>
      <p:sp>
        <p:nvSpPr>
          <p:cNvPr id="5" name="Footer Placeholder 4">
            <a:extLst>
              <a:ext uri="{FF2B5EF4-FFF2-40B4-BE49-F238E27FC236}">
                <a16:creationId xmlns:a16="http://schemas.microsoft.com/office/drawing/2014/main" id="{17D90925-F5D3-4685-B21A-7C04545E2B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4F875D-54AA-4DB7-94B8-883666CFC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311697-A65C-49AB-9993-95C5A942F87E}" type="slidenum">
              <a:rPr lang="en-US" smtClean="0"/>
              <a:t>‹#›</a:t>
            </a:fld>
            <a:endParaRPr lang="en-US"/>
          </a:p>
        </p:txBody>
      </p:sp>
    </p:spTree>
    <p:extLst>
      <p:ext uri="{BB962C8B-B14F-4D97-AF65-F5344CB8AC3E}">
        <p14:creationId xmlns:p14="http://schemas.microsoft.com/office/powerpoint/2010/main" val="3421228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807BED6-2540-406B-A9F2-C363DA26C1B3}"/>
              </a:ext>
            </a:extLst>
          </p:cNvPr>
          <p:cNvSpPr>
            <a:spLocks noChangeArrowheads="1"/>
          </p:cNvSpPr>
          <p:nvPr/>
        </p:nvSpPr>
        <p:spPr bwMode="auto">
          <a:xfrm>
            <a:off x="3770574" y="2180416"/>
            <a:ext cx="7072313" cy="935038"/>
          </a:xfrm>
          <a:prstGeom prst="rect">
            <a:avLst/>
          </a:prstGeom>
          <a:noFill/>
          <a:ln w="9525">
            <a:noFill/>
            <a:miter lim="800000"/>
            <a:headEnd/>
            <a:tailEnd/>
          </a:ln>
        </p:spPr>
        <p:txBody>
          <a:bodyPr/>
          <a:lstStyle/>
          <a:p>
            <a:pPr algn="ctr">
              <a:spcBef>
                <a:spcPct val="20000"/>
              </a:spcBef>
              <a:tabLst>
                <a:tab pos="1320800" algn="l"/>
                <a:tab pos="2054225" algn="l"/>
              </a:tabLst>
            </a:pPr>
            <a:r>
              <a:rPr lang="en-US" sz="24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Project Management</a:t>
            </a: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6">
            <a:extLst>
              <a:ext uri="{FF2B5EF4-FFF2-40B4-BE49-F238E27FC236}">
                <a16:creationId xmlns:a16="http://schemas.microsoft.com/office/drawing/2014/main" id="{92E3B5AB-A0A0-4BBB-86AB-9755EFA25311}"/>
              </a:ext>
            </a:extLst>
          </p:cNvPr>
          <p:cNvSpPr>
            <a:spLocks noGrp="1" noChangeArrowheads="1"/>
          </p:cNvSpPr>
          <p:nvPr>
            <p:ph type="ctrTitle"/>
          </p:nvPr>
        </p:nvSpPr>
        <p:spPr>
          <a:xfrm>
            <a:off x="3572930" y="3429000"/>
            <a:ext cx="7467600" cy="2384425"/>
          </a:xfrm>
          <a:noFill/>
        </p:spPr>
        <p:txBody>
          <a:bodyPr anchor="t">
            <a:normAutofit fontScale="90000"/>
          </a:bodyPr>
          <a:lstStyle/>
          <a:p>
            <a:r>
              <a:rPr lang="id-ID" sz="4400" b="1" dirty="0">
                <a:solidFill>
                  <a:schemeClr val="bg1"/>
                </a:solidFill>
                <a:effectLst/>
                <a:latin typeface="+mn-lt"/>
                <a:ea typeface="Times New Roman" panose="02020603050405020304" pitchFamily="18" charset="0"/>
              </a:rPr>
              <a:t>Project Scheduling: Networks, Duration Estimation, And Critical Path</a:t>
            </a:r>
            <a:br>
              <a:rPr lang="en-AU" dirty="0">
                <a:solidFill>
                  <a:schemeClr val="bg1"/>
                </a:solidFill>
              </a:rPr>
            </a:br>
            <a:br>
              <a:rPr lang="en-AU" dirty="0">
                <a:solidFill>
                  <a:schemeClr val="bg1"/>
                </a:solidFill>
              </a:rPr>
            </a:br>
            <a:r>
              <a:rPr lang="en-US" sz="2500" dirty="0">
                <a:solidFill>
                  <a:schemeClr val="bg1"/>
                </a:solidFill>
              </a:rPr>
              <a:t>Session  9</a:t>
            </a:r>
            <a:endParaRPr lang="en-US" sz="2500" dirty="0">
              <a:solidFill>
                <a:srgbClr val="FFFF00"/>
              </a:solidFill>
            </a:endParaRPr>
          </a:p>
        </p:txBody>
      </p:sp>
    </p:spTree>
    <p:extLst>
      <p:ext uri="{BB962C8B-B14F-4D97-AF65-F5344CB8AC3E}">
        <p14:creationId xmlns:p14="http://schemas.microsoft.com/office/powerpoint/2010/main" val="933100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D2933-DC77-426E-9302-4D2EE5EEF55D}"/>
              </a:ext>
            </a:extLst>
          </p:cNvPr>
          <p:cNvSpPr>
            <a:spLocks noGrp="1"/>
          </p:cNvSpPr>
          <p:nvPr>
            <p:ph type="title"/>
          </p:nvPr>
        </p:nvSpPr>
        <p:spPr/>
        <p:txBody>
          <a:bodyPr/>
          <a:lstStyle/>
          <a:p>
            <a:pPr algn="r"/>
            <a:r>
              <a:rPr lang="en-US" dirty="0">
                <a:ea typeface="+mj-ea"/>
              </a:rPr>
              <a:t>Project Scheduling Terms</a:t>
            </a:r>
            <a:endParaRPr lang="en-ID" dirty="0"/>
          </a:p>
        </p:txBody>
      </p:sp>
      <p:sp>
        <p:nvSpPr>
          <p:cNvPr id="3" name="Content Placeholder 2">
            <a:extLst>
              <a:ext uri="{FF2B5EF4-FFF2-40B4-BE49-F238E27FC236}">
                <a16:creationId xmlns:a16="http://schemas.microsoft.com/office/drawing/2014/main" id="{91C79E60-65CF-43E4-9D98-AE9827E18B93}"/>
              </a:ext>
            </a:extLst>
          </p:cNvPr>
          <p:cNvSpPr>
            <a:spLocks noGrp="1"/>
          </p:cNvSpPr>
          <p:nvPr>
            <p:ph idx="1"/>
          </p:nvPr>
        </p:nvSpPr>
        <p:spPr>
          <a:xfrm>
            <a:off x="1032387" y="2427103"/>
            <a:ext cx="10537722" cy="3244827"/>
          </a:xfrm>
        </p:spPr>
        <p:txBody>
          <a:bodyPr/>
          <a:lstStyle/>
          <a:p>
            <a:r>
              <a:rPr lang="en-US" altLang="id-ID" sz="2800" b="1" i="1" dirty="0"/>
              <a:t>Project Network Diagram</a:t>
            </a:r>
            <a:r>
              <a:rPr lang="en-US" altLang="id-ID" sz="2800" i="1" dirty="0"/>
              <a:t>: Any schematic display of the logical relationships of project activities.</a:t>
            </a:r>
          </a:p>
          <a:p>
            <a:r>
              <a:rPr lang="en-US" altLang="id-ID" sz="2800" b="1" i="1" dirty="0"/>
              <a:t>Path</a:t>
            </a:r>
            <a:r>
              <a:rPr lang="en-US" altLang="id-ID" sz="2800" i="1" dirty="0"/>
              <a:t>: A sequence of activities defined by the project network logic.</a:t>
            </a:r>
          </a:p>
          <a:p>
            <a:r>
              <a:rPr lang="en-US" altLang="id-ID" sz="2800" b="1" i="1" dirty="0"/>
              <a:t>Event</a:t>
            </a:r>
            <a:r>
              <a:rPr lang="en-US" altLang="id-ID" sz="2800" i="1" dirty="0"/>
              <a:t>: A point when an activity is either started or completed.</a:t>
            </a:r>
          </a:p>
          <a:p>
            <a:r>
              <a:rPr lang="en-US" altLang="id-ID" sz="2800" b="1" i="1" dirty="0"/>
              <a:t>Node</a:t>
            </a:r>
            <a:r>
              <a:rPr lang="en-US" altLang="id-ID" sz="2800" i="1" dirty="0"/>
              <a:t>: One of the defining points of a network; a junction point joined to some or all of the other dependency lines (paths).</a:t>
            </a:r>
          </a:p>
          <a:p>
            <a:endParaRPr lang="en-ID" dirty="0"/>
          </a:p>
        </p:txBody>
      </p:sp>
    </p:spTree>
    <p:extLst>
      <p:ext uri="{BB962C8B-B14F-4D97-AF65-F5344CB8AC3E}">
        <p14:creationId xmlns:p14="http://schemas.microsoft.com/office/powerpoint/2010/main" val="166813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8084D-DE35-4C38-A536-0879B1C78B52}"/>
              </a:ext>
            </a:extLst>
          </p:cNvPr>
          <p:cNvSpPr>
            <a:spLocks noGrp="1"/>
          </p:cNvSpPr>
          <p:nvPr>
            <p:ph type="title"/>
          </p:nvPr>
        </p:nvSpPr>
        <p:spPr/>
        <p:txBody>
          <a:bodyPr/>
          <a:lstStyle/>
          <a:p>
            <a:pPr algn="r"/>
            <a:r>
              <a:rPr lang="en-US" dirty="0">
                <a:ea typeface="+mj-ea"/>
              </a:rPr>
              <a:t>Project Scheduling Terms</a:t>
            </a:r>
            <a:endParaRPr lang="en-ID" dirty="0"/>
          </a:p>
        </p:txBody>
      </p:sp>
      <p:sp>
        <p:nvSpPr>
          <p:cNvPr id="3" name="Content Placeholder 2">
            <a:extLst>
              <a:ext uri="{FF2B5EF4-FFF2-40B4-BE49-F238E27FC236}">
                <a16:creationId xmlns:a16="http://schemas.microsoft.com/office/drawing/2014/main" id="{758238A3-99AF-45BF-AD9F-7A9940DF60C6}"/>
              </a:ext>
            </a:extLst>
          </p:cNvPr>
          <p:cNvSpPr>
            <a:spLocks noGrp="1"/>
          </p:cNvSpPr>
          <p:nvPr>
            <p:ph idx="1"/>
          </p:nvPr>
        </p:nvSpPr>
        <p:spPr/>
        <p:txBody>
          <a:bodyPr/>
          <a:lstStyle/>
          <a:p>
            <a:r>
              <a:rPr lang="en-US" altLang="id-ID" sz="2800" b="1" i="1" dirty="0"/>
              <a:t>Predecessors</a:t>
            </a:r>
            <a:r>
              <a:rPr lang="en-US" altLang="id-ID" sz="2800" i="1" dirty="0"/>
              <a:t>: Those activities that must be completed prior to initiation of a later activity in the network.</a:t>
            </a:r>
          </a:p>
          <a:p>
            <a:r>
              <a:rPr lang="en-US" altLang="id-ID" sz="2800" b="1" i="1" dirty="0"/>
              <a:t>Successors</a:t>
            </a:r>
            <a:r>
              <a:rPr lang="en-US" altLang="id-ID" sz="2800" i="1" dirty="0"/>
              <a:t>: Activities that cannot be started until previous activities have been completed. These activities follow predecessor tasks.</a:t>
            </a:r>
          </a:p>
          <a:p>
            <a:r>
              <a:rPr lang="en-US" altLang="id-ID" sz="2800" b="1" i="1" dirty="0"/>
              <a:t>Early start (ES) date</a:t>
            </a:r>
            <a:r>
              <a:rPr lang="en-US" altLang="id-ID" sz="2800" i="1" dirty="0"/>
              <a:t>: The earliest possible date the uncompleted portions of an activity can start.</a:t>
            </a:r>
          </a:p>
          <a:p>
            <a:r>
              <a:rPr lang="en-US" altLang="id-ID" sz="2800" b="1" i="1" dirty="0"/>
              <a:t>Late start (LS) date</a:t>
            </a:r>
            <a:r>
              <a:rPr lang="en-US" altLang="id-ID" sz="2800" i="1" dirty="0"/>
              <a:t>: The latest possible date that an activity may begin without delaying a specified milestone.</a:t>
            </a:r>
          </a:p>
          <a:p>
            <a:endParaRPr lang="en-ID" dirty="0"/>
          </a:p>
        </p:txBody>
      </p:sp>
    </p:spTree>
    <p:extLst>
      <p:ext uri="{BB962C8B-B14F-4D97-AF65-F5344CB8AC3E}">
        <p14:creationId xmlns:p14="http://schemas.microsoft.com/office/powerpoint/2010/main" val="398459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6190-6A1C-4341-9B3B-E634F5109424}"/>
              </a:ext>
            </a:extLst>
          </p:cNvPr>
          <p:cNvSpPr>
            <a:spLocks noGrp="1"/>
          </p:cNvSpPr>
          <p:nvPr>
            <p:ph type="title"/>
          </p:nvPr>
        </p:nvSpPr>
        <p:spPr/>
        <p:txBody>
          <a:bodyPr/>
          <a:lstStyle/>
          <a:p>
            <a:pPr algn="r"/>
            <a:r>
              <a:rPr lang="en-US" dirty="0">
                <a:ea typeface="+mj-ea"/>
              </a:rPr>
              <a:t>Project Scheduling Terms</a:t>
            </a:r>
            <a:endParaRPr lang="en-ID" dirty="0"/>
          </a:p>
        </p:txBody>
      </p:sp>
      <p:sp>
        <p:nvSpPr>
          <p:cNvPr id="3" name="Content Placeholder 2">
            <a:extLst>
              <a:ext uri="{FF2B5EF4-FFF2-40B4-BE49-F238E27FC236}">
                <a16:creationId xmlns:a16="http://schemas.microsoft.com/office/drawing/2014/main" id="{85BF479A-8A24-429E-AB02-C76D3D9A3CF3}"/>
              </a:ext>
            </a:extLst>
          </p:cNvPr>
          <p:cNvSpPr>
            <a:spLocks noGrp="1"/>
          </p:cNvSpPr>
          <p:nvPr>
            <p:ph idx="1"/>
          </p:nvPr>
        </p:nvSpPr>
        <p:spPr/>
        <p:txBody>
          <a:bodyPr/>
          <a:lstStyle/>
          <a:p>
            <a:r>
              <a:rPr lang="en-US" altLang="id-ID" sz="2800" b="1" i="1" dirty="0"/>
              <a:t>Forward pass</a:t>
            </a:r>
            <a:r>
              <a:rPr lang="en-US" altLang="id-ID" sz="2800" i="1" dirty="0"/>
              <a:t>: Network calculations to determine earliest start/earliest finish for an activity through working forward through each activity in network.</a:t>
            </a:r>
          </a:p>
          <a:p>
            <a:r>
              <a:rPr lang="en-US" altLang="id-ID" sz="2800" b="1" i="1" dirty="0"/>
              <a:t>Backward pass</a:t>
            </a:r>
            <a:r>
              <a:rPr lang="en-US" altLang="id-ID" sz="2800" i="1" dirty="0"/>
              <a:t>: Network calculations to determine late start/late finish for uncompleted tasks through working backward through each activity in network.</a:t>
            </a:r>
          </a:p>
          <a:p>
            <a:r>
              <a:rPr lang="en-US" altLang="id-ID" sz="2800" b="1" i="1" dirty="0"/>
              <a:t>Merge activity</a:t>
            </a:r>
            <a:r>
              <a:rPr lang="en-US" altLang="id-ID" sz="2800" i="1" dirty="0"/>
              <a:t>: An activity with two or more immediate predecessors.</a:t>
            </a:r>
          </a:p>
          <a:p>
            <a:r>
              <a:rPr lang="en-US" altLang="id-ID" sz="2800" b="1" i="1" dirty="0"/>
              <a:t>Burst activity</a:t>
            </a:r>
            <a:r>
              <a:rPr lang="en-US" altLang="id-ID" sz="2800" i="1" dirty="0"/>
              <a:t>: An activity with two or more immediate successors.</a:t>
            </a:r>
          </a:p>
          <a:p>
            <a:endParaRPr lang="en-ID" dirty="0"/>
          </a:p>
        </p:txBody>
      </p:sp>
    </p:spTree>
    <p:extLst>
      <p:ext uri="{BB962C8B-B14F-4D97-AF65-F5344CB8AC3E}">
        <p14:creationId xmlns:p14="http://schemas.microsoft.com/office/powerpoint/2010/main" val="139727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AFC0-6D19-47F6-959C-574AEC178413}"/>
              </a:ext>
            </a:extLst>
          </p:cNvPr>
          <p:cNvSpPr>
            <a:spLocks noGrp="1"/>
          </p:cNvSpPr>
          <p:nvPr>
            <p:ph type="title"/>
          </p:nvPr>
        </p:nvSpPr>
        <p:spPr/>
        <p:txBody>
          <a:bodyPr/>
          <a:lstStyle/>
          <a:p>
            <a:pPr algn="r"/>
            <a:r>
              <a:rPr lang="en-US" dirty="0">
                <a:ea typeface="+mj-ea"/>
              </a:rPr>
              <a:t>Project Scheduling Terms</a:t>
            </a:r>
            <a:endParaRPr lang="en-ID" dirty="0"/>
          </a:p>
        </p:txBody>
      </p:sp>
      <p:sp>
        <p:nvSpPr>
          <p:cNvPr id="3" name="Content Placeholder 2">
            <a:extLst>
              <a:ext uri="{FF2B5EF4-FFF2-40B4-BE49-F238E27FC236}">
                <a16:creationId xmlns:a16="http://schemas.microsoft.com/office/drawing/2014/main" id="{D5BF80BA-015C-41C1-89B0-35399C8A87ED}"/>
              </a:ext>
            </a:extLst>
          </p:cNvPr>
          <p:cNvSpPr>
            <a:spLocks noGrp="1"/>
          </p:cNvSpPr>
          <p:nvPr>
            <p:ph idx="1"/>
          </p:nvPr>
        </p:nvSpPr>
        <p:spPr/>
        <p:txBody>
          <a:bodyPr/>
          <a:lstStyle/>
          <a:p>
            <a:r>
              <a:rPr lang="en-US" altLang="id-ID" sz="2800" b="1" i="1" dirty="0"/>
              <a:t>Float: </a:t>
            </a:r>
            <a:r>
              <a:rPr lang="en-US" altLang="id-ID" sz="2800" i="1" dirty="0"/>
              <a:t>The amount of time an activity may be delayed from its early start without delaying the finish of the project.</a:t>
            </a:r>
          </a:p>
          <a:p>
            <a:r>
              <a:rPr lang="en-US" altLang="id-ID" sz="2800" b="1" i="1" dirty="0"/>
              <a:t>Critical path</a:t>
            </a:r>
            <a:r>
              <a:rPr lang="en-US" altLang="id-ID" sz="2800" i="1" dirty="0"/>
              <a:t>: The path through project network with the longest duration.</a:t>
            </a:r>
          </a:p>
          <a:p>
            <a:r>
              <a:rPr lang="en-US" altLang="id-ID" sz="2800" b="1" i="1" dirty="0"/>
              <a:t>Critical Path Method</a:t>
            </a:r>
            <a:r>
              <a:rPr lang="en-US" altLang="id-ID" sz="2800" i="1" dirty="0"/>
              <a:t>: A network analysis technique used to determine the amount of schedule flexibility on logical network paths in project schedule network and to determine minimum project duration.</a:t>
            </a:r>
          </a:p>
          <a:p>
            <a:r>
              <a:rPr lang="en-US" altLang="id-ID" sz="2800" b="1" i="1" dirty="0"/>
              <a:t>Resource-limited schedule</a:t>
            </a:r>
            <a:r>
              <a:rPr lang="en-US" altLang="id-ID" sz="2800" i="1" dirty="0"/>
              <a:t>: Start and finish dates reflect expected resource availability.</a:t>
            </a:r>
          </a:p>
          <a:p>
            <a:endParaRPr lang="en-ID" dirty="0"/>
          </a:p>
        </p:txBody>
      </p:sp>
    </p:spTree>
    <p:extLst>
      <p:ext uri="{BB962C8B-B14F-4D97-AF65-F5344CB8AC3E}">
        <p14:creationId xmlns:p14="http://schemas.microsoft.com/office/powerpoint/2010/main" val="247974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5A7B-56CF-44F9-8D52-A86DF17AC95A}"/>
              </a:ext>
            </a:extLst>
          </p:cNvPr>
          <p:cNvSpPr>
            <a:spLocks noGrp="1"/>
          </p:cNvSpPr>
          <p:nvPr>
            <p:ph type="title"/>
          </p:nvPr>
        </p:nvSpPr>
        <p:spPr/>
        <p:txBody>
          <a:bodyPr/>
          <a:lstStyle/>
          <a:p>
            <a:pPr algn="r"/>
            <a:r>
              <a:rPr lang="en-US" dirty="0">
                <a:ea typeface="+mj-ea"/>
              </a:rPr>
              <a:t>AOA Versus AON</a:t>
            </a:r>
            <a:endParaRPr lang="en-ID" dirty="0"/>
          </a:p>
        </p:txBody>
      </p:sp>
      <p:sp>
        <p:nvSpPr>
          <p:cNvPr id="4" name="Rectangle 3">
            <a:extLst>
              <a:ext uri="{FF2B5EF4-FFF2-40B4-BE49-F238E27FC236}">
                <a16:creationId xmlns:a16="http://schemas.microsoft.com/office/drawing/2014/main" id="{1B5C3B90-9066-4DE9-AF61-7312BD3AC302}"/>
              </a:ext>
            </a:extLst>
          </p:cNvPr>
          <p:cNvSpPr txBox="1">
            <a:spLocks noChangeArrowheads="1"/>
          </p:cNvSpPr>
          <p:nvPr/>
        </p:nvSpPr>
        <p:spPr>
          <a:xfrm>
            <a:off x="1634435" y="1758765"/>
            <a:ext cx="8923130" cy="1117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id-ID" dirty="0">
                <a:solidFill>
                  <a:schemeClr val="accent1"/>
                </a:solidFill>
              </a:rPr>
              <a:t>	The same mini-project is shown with </a:t>
            </a:r>
            <a:r>
              <a:rPr lang="en-US" altLang="id-ID" b="1" i="1" u="sng" dirty="0">
                <a:solidFill>
                  <a:schemeClr val="accent1"/>
                </a:solidFill>
              </a:rPr>
              <a:t>activities on arc</a:t>
            </a:r>
            <a:r>
              <a:rPr lang="en-US" altLang="id-ID" dirty="0">
                <a:solidFill>
                  <a:schemeClr val="accent1"/>
                </a:solidFill>
              </a:rPr>
              <a:t>…</a:t>
            </a:r>
          </a:p>
        </p:txBody>
      </p:sp>
      <p:grpSp>
        <p:nvGrpSpPr>
          <p:cNvPr id="5" name="Group 39">
            <a:extLst>
              <a:ext uri="{FF2B5EF4-FFF2-40B4-BE49-F238E27FC236}">
                <a16:creationId xmlns:a16="http://schemas.microsoft.com/office/drawing/2014/main" id="{CE6D2A37-ECD6-4477-8AD8-B4221D99C030}"/>
              </a:ext>
            </a:extLst>
          </p:cNvPr>
          <p:cNvGrpSpPr>
            <a:grpSpLocks/>
          </p:cNvGrpSpPr>
          <p:nvPr/>
        </p:nvGrpSpPr>
        <p:grpSpPr bwMode="auto">
          <a:xfrm>
            <a:off x="3388209" y="4515884"/>
            <a:ext cx="5954712" cy="2019300"/>
            <a:chOff x="1476375" y="4545013"/>
            <a:chExt cx="5954713" cy="2019300"/>
          </a:xfrm>
        </p:grpSpPr>
        <p:grpSp>
          <p:nvGrpSpPr>
            <p:cNvPr id="6" name="Group 11">
              <a:extLst>
                <a:ext uri="{FF2B5EF4-FFF2-40B4-BE49-F238E27FC236}">
                  <a16:creationId xmlns:a16="http://schemas.microsoft.com/office/drawing/2014/main" id="{DF39C164-B9EE-44ED-8C6D-B5DD9C50A233}"/>
                </a:ext>
              </a:extLst>
            </p:cNvPr>
            <p:cNvGrpSpPr>
              <a:grpSpLocks/>
            </p:cNvGrpSpPr>
            <p:nvPr/>
          </p:nvGrpSpPr>
          <p:grpSpPr bwMode="auto">
            <a:xfrm>
              <a:off x="3743325" y="5783263"/>
              <a:ext cx="914400" cy="781050"/>
              <a:chOff x="1776" y="3552"/>
              <a:chExt cx="576" cy="576"/>
            </a:xfrm>
          </p:grpSpPr>
          <p:sp>
            <p:nvSpPr>
              <p:cNvPr id="21" name="Oval 12">
                <a:extLst>
                  <a:ext uri="{FF2B5EF4-FFF2-40B4-BE49-F238E27FC236}">
                    <a16:creationId xmlns:a16="http://schemas.microsoft.com/office/drawing/2014/main" id="{B9628D78-85B0-4EE0-9F2D-7C5A99F381BA}"/>
                  </a:ext>
                </a:extLst>
              </p:cNvPr>
              <p:cNvSpPr>
                <a:spLocks noChangeArrowheads="1"/>
              </p:cNvSpPr>
              <p:nvPr/>
            </p:nvSpPr>
            <p:spPr bwMode="auto">
              <a:xfrm>
                <a:off x="1776" y="3552"/>
                <a:ext cx="576" cy="576"/>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id-ID" altLang="id-ID">
                  <a:solidFill>
                    <a:schemeClr val="accent1"/>
                  </a:solidFill>
                  <a:latin typeface="Constantia" panose="02030602050306030303" pitchFamily="18" charset="0"/>
                </a:endParaRPr>
              </a:p>
            </p:txBody>
          </p:sp>
          <p:sp>
            <p:nvSpPr>
              <p:cNvPr id="22" name="Text Box 13">
                <a:extLst>
                  <a:ext uri="{FF2B5EF4-FFF2-40B4-BE49-F238E27FC236}">
                    <a16:creationId xmlns:a16="http://schemas.microsoft.com/office/drawing/2014/main" id="{DDBB6F43-583A-43B5-B827-A4EB6708C37E}"/>
                  </a:ext>
                </a:extLst>
              </p:cNvPr>
              <p:cNvSpPr txBox="1">
                <a:spLocks noChangeArrowheads="1"/>
              </p:cNvSpPr>
              <p:nvPr/>
            </p:nvSpPr>
            <p:spPr bwMode="auto">
              <a:xfrm>
                <a:off x="1950" y="3680"/>
                <a:ext cx="229"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50000"/>
                  </a:spcBef>
                  <a:spcAft>
                    <a:spcPct val="0"/>
                  </a:spcAft>
                </a:pPr>
                <a:r>
                  <a:rPr lang="en-US" altLang="id-ID" sz="2400">
                    <a:solidFill>
                      <a:schemeClr val="accent1"/>
                    </a:solidFill>
                  </a:rPr>
                  <a:t>C</a:t>
                </a:r>
              </a:p>
            </p:txBody>
          </p:sp>
        </p:grpSp>
        <p:grpSp>
          <p:nvGrpSpPr>
            <p:cNvPr id="7" name="Group 89">
              <a:extLst>
                <a:ext uri="{FF2B5EF4-FFF2-40B4-BE49-F238E27FC236}">
                  <a16:creationId xmlns:a16="http://schemas.microsoft.com/office/drawing/2014/main" id="{39FA06D8-1E4A-49DB-8B52-08D2BBB33D51}"/>
                </a:ext>
              </a:extLst>
            </p:cNvPr>
            <p:cNvGrpSpPr>
              <a:grpSpLocks/>
            </p:cNvGrpSpPr>
            <p:nvPr/>
          </p:nvGrpSpPr>
          <p:grpSpPr bwMode="auto">
            <a:xfrm>
              <a:off x="1476375" y="4545013"/>
              <a:ext cx="5954713" cy="1628775"/>
              <a:chOff x="930" y="2863"/>
              <a:chExt cx="3751" cy="1026"/>
            </a:xfrm>
          </p:grpSpPr>
          <p:sp>
            <p:nvSpPr>
              <p:cNvPr id="8" name="Oval 9">
                <a:extLst>
                  <a:ext uri="{FF2B5EF4-FFF2-40B4-BE49-F238E27FC236}">
                    <a16:creationId xmlns:a16="http://schemas.microsoft.com/office/drawing/2014/main" id="{35783E4E-B581-403A-98E2-5CD8353CC1D8}"/>
                  </a:ext>
                </a:extLst>
              </p:cNvPr>
              <p:cNvSpPr>
                <a:spLocks noChangeArrowheads="1"/>
              </p:cNvSpPr>
              <p:nvPr/>
            </p:nvSpPr>
            <p:spPr bwMode="auto">
              <a:xfrm>
                <a:off x="3176" y="2863"/>
                <a:ext cx="576" cy="492"/>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id-ID" altLang="id-ID">
                  <a:solidFill>
                    <a:schemeClr val="accent1"/>
                  </a:solidFill>
                  <a:latin typeface="Constantia" panose="02030602050306030303" pitchFamily="18" charset="0"/>
                </a:endParaRPr>
              </a:p>
            </p:txBody>
          </p:sp>
          <p:sp>
            <p:nvSpPr>
              <p:cNvPr id="9" name="Text Box 10">
                <a:extLst>
                  <a:ext uri="{FF2B5EF4-FFF2-40B4-BE49-F238E27FC236}">
                    <a16:creationId xmlns:a16="http://schemas.microsoft.com/office/drawing/2014/main" id="{46B533A1-374C-458F-A944-036FFB74A26B}"/>
                  </a:ext>
                </a:extLst>
              </p:cNvPr>
              <p:cNvSpPr txBox="1">
                <a:spLocks noChangeArrowheads="1"/>
              </p:cNvSpPr>
              <p:nvPr/>
            </p:nvSpPr>
            <p:spPr bwMode="auto">
              <a:xfrm>
                <a:off x="3332" y="2972"/>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50000"/>
                  </a:spcBef>
                  <a:spcAft>
                    <a:spcPct val="0"/>
                  </a:spcAft>
                </a:pPr>
                <a:r>
                  <a:rPr lang="en-US" altLang="id-ID" sz="2400">
                    <a:solidFill>
                      <a:schemeClr val="accent1"/>
                    </a:solidFill>
                  </a:rPr>
                  <a:t>E</a:t>
                </a:r>
              </a:p>
            </p:txBody>
          </p:sp>
          <p:sp>
            <p:nvSpPr>
              <p:cNvPr id="10" name="Oval 15">
                <a:extLst>
                  <a:ext uri="{FF2B5EF4-FFF2-40B4-BE49-F238E27FC236}">
                    <a16:creationId xmlns:a16="http://schemas.microsoft.com/office/drawing/2014/main" id="{26F67CAE-FE00-4D19-8EB1-D309BD2B5B09}"/>
                  </a:ext>
                </a:extLst>
              </p:cNvPr>
              <p:cNvSpPr>
                <a:spLocks noChangeArrowheads="1"/>
              </p:cNvSpPr>
              <p:nvPr/>
            </p:nvSpPr>
            <p:spPr bwMode="auto">
              <a:xfrm>
                <a:off x="2019" y="2863"/>
                <a:ext cx="576" cy="492"/>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id-ID" altLang="id-ID">
                  <a:solidFill>
                    <a:schemeClr val="accent1"/>
                  </a:solidFill>
                  <a:latin typeface="Constantia" panose="02030602050306030303" pitchFamily="18" charset="0"/>
                </a:endParaRPr>
              </a:p>
            </p:txBody>
          </p:sp>
          <p:sp>
            <p:nvSpPr>
              <p:cNvPr id="11" name="Text Box 16">
                <a:extLst>
                  <a:ext uri="{FF2B5EF4-FFF2-40B4-BE49-F238E27FC236}">
                    <a16:creationId xmlns:a16="http://schemas.microsoft.com/office/drawing/2014/main" id="{4F0058CC-CDF6-4804-A204-58AD62849E62}"/>
                  </a:ext>
                </a:extLst>
              </p:cNvPr>
              <p:cNvSpPr txBox="1">
                <a:spLocks noChangeArrowheads="1"/>
              </p:cNvSpPr>
              <p:nvPr/>
            </p:nvSpPr>
            <p:spPr bwMode="auto">
              <a:xfrm>
                <a:off x="2190" y="2991"/>
                <a:ext cx="2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50000"/>
                  </a:spcBef>
                  <a:spcAft>
                    <a:spcPct val="0"/>
                  </a:spcAft>
                </a:pPr>
                <a:r>
                  <a:rPr lang="en-US" altLang="id-ID" sz="2400">
                    <a:solidFill>
                      <a:schemeClr val="accent1"/>
                    </a:solidFill>
                  </a:rPr>
                  <a:t>D</a:t>
                </a:r>
              </a:p>
            </p:txBody>
          </p:sp>
          <p:sp>
            <p:nvSpPr>
              <p:cNvPr id="12" name="Oval 18">
                <a:extLst>
                  <a:ext uri="{FF2B5EF4-FFF2-40B4-BE49-F238E27FC236}">
                    <a16:creationId xmlns:a16="http://schemas.microsoft.com/office/drawing/2014/main" id="{DB623D0E-5686-446C-A089-C7CFB9137774}"/>
                  </a:ext>
                </a:extLst>
              </p:cNvPr>
              <p:cNvSpPr>
                <a:spLocks noChangeArrowheads="1"/>
              </p:cNvSpPr>
              <p:nvPr/>
            </p:nvSpPr>
            <p:spPr bwMode="auto">
              <a:xfrm>
                <a:off x="930" y="3212"/>
                <a:ext cx="576" cy="492"/>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id-ID" altLang="id-ID">
                  <a:solidFill>
                    <a:schemeClr val="accent1"/>
                  </a:solidFill>
                  <a:latin typeface="Constantia" panose="02030602050306030303" pitchFamily="18" charset="0"/>
                </a:endParaRPr>
              </a:p>
            </p:txBody>
          </p:sp>
          <p:sp>
            <p:nvSpPr>
              <p:cNvPr id="13" name="Text Box 19">
                <a:extLst>
                  <a:ext uri="{FF2B5EF4-FFF2-40B4-BE49-F238E27FC236}">
                    <a16:creationId xmlns:a16="http://schemas.microsoft.com/office/drawing/2014/main" id="{88F2463A-AF01-4518-803D-228E0414AB67}"/>
                  </a:ext>
                </a:extLst>
              </p:cNvPr>
              <p:cNvSpPr txBox="1">
                <a:spLocks noChangeArrowheads="1"/>
              </p:cNvSpPr>
              <p:nvPr/>
            </p:nvSpPr>
            <p:spPr bwMode="auto">
              <a:xfrm>
                <a:off x="1099" y="334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50000"/>
                  </a:spcBef>
                  <a:spcAft>
                    <a:spcPct val="0"/>
                  </a:spcAft>
                </a:pPr>
                <a:r>
                  <a:rPr lang="en-US" altLang="id-ID" sz="2400">
                    <a:solidFill>
                      <a:schemeClr val="accent1"/>
                    </a:solidFill>
                  </a:rPr>
                  <a:t>B</a:t>
                </a:r>
              </a:p>
            </p:txBody>
          </p:sp>
          <p:cxnSp>
            <p:nvCxnSpPr>
              <p:cNvPr id="14" name="AutoShape 20">
                <a:extLst>
                  <a:ext uri="{FF2B5EF4-FFF2-40B4-BE49-F238E27FC236}">
                    <a16:creationId xmlns:a16="http://schemas.microsoft.com/office/drawing/2014/main" id="{8B281658-2DFF-4A7B-9340-AE86BD4C7352}"/>
                  </a:ext>
                </a:extLst>
              </p:cNvPr>
              <p:cNvCxnSpPr>
                <a:cxnSpLocks noChangeShapeType="1"/>
                <a:stCxn id="12" idx="6"/>
                <a:endCxn id="10" idx="2"/>
              </p:cNvCxnSpPr>
              <p:nvPr/>
            </p:nvCxnSpPr>
            <p:spPr bwMode="auto">
              <a:xfrm flipV="1">
                <a:off x="1518" y="3109"/>
                <a:ext cx="489" cy="349"/>
              </a:xfrm>
              <a:prstGeom prst="straightConnector1">
                <a:avLst/>
              </a:prstGeom>
              <a:noFill/>
              <a:ln w="38100">
                <a:solidFill>
                  <a:schemeClr val="accent1"/>
                </a:solidFill>
                <a:round/>
                <a:headEnd/>
                <a:tailEnd type="triangle" w="lg" len="lg"/>
              </a:ln>
              <a:extLst>
                <a:ext uri="{909E8E84-426E-40DD-AFC4-6F175D3DCCD1}">
                  <a14:hiddenFill xmlns:a14="http://schemas.microsoft.com/office/drawing/2010/main">
                    <a:noFill/>
                  </a14:hiddenFill>
                </a:ext>
              </a:extLst>
            </p:spPr>
          </p:cxnSp>
          <p:cxnSp>
            <p:nvCxnSpPr>
              <p:cNvPr id="15" name="AutoShape 21">
                <a:extLst>
                  <a:ext uri="{FF2B5EF4-FFF2-40B4-BE49-F238E27FC236}">
                    <a16:creationId xmlns:a16="http://schemas.microsoft.com/office/drawing/2014/main" id="{7320F42E-377F-4261-A311-8313431B0D3F}"/>
                  </a:ext>
                </a:extLst>
              </p:cNvPr>
              <p:cNvCxnSpPr>
                <a:cxnSpLocks noChangeShapeType="1"/>
                <a:stCxn id="12" idx="6"/>
                <a:endCxn id="21" idx="2"/>
              </p:cNvCxnSpPr>
              <p:nvPr/>
            </p:nvCxnSpPr>
            <p:spPr bwMode="auto">
              <a:xfrm>
                <a:off x="1518" y="3458"/>
                <a:ext cx="828" cy="431"/>
              </a:xfrm>
              <a:prstGeom prst="straightConnector1">
                <a:avLst/>
              </a:prstGeom>
              <a:noFill/>
              <a:ln w="38100">
                <a:solidFill>
                  <a:schemeClr val="accent1"/>
                </a:solidFill>
                <a:round/>
                <a:headEnd/>
                <a:tailEnd type="triangle" w="lg" len="lg"/>
              </a:ln>
              <a:extLst>
                <a:ext uri="{909E8E84-426E-40DD-AFC4-6F175D3DCCD1}">
                  <a14:hiddenFill xmlns:a14="http://schemas.microsoft.com/office/drawing/2010/main">
                    <a:noFill/>
                  </a14:hiddenFill>
                </a:ext>
              </a:extLst>
            </p:spPr>
          </p:cxnSp>
          <p:cxnSp>
            <p:nvCxnSpPr>
              <p:cNvPr id="16" name="AutoShape 22">
                <a:extLst>
                  <a:ext uri="{FF2B5EF4-FFF2-40B4-BE49-F238E27FC236}">
                    <a16:creationId xmlns:a16="http://schemas.microsoft.com/office/drawing/2014/main" id="{6713B3AB-C97A-4F80-8F3A-0B915FED682B}"/>
                  </a:ext>
                </a:extLst>
              </p:cNvPr>
              <p:cNvCxnSpPr>
                <a:cxnSpLocks noChangeShapeType="1"/>
                <a:stCxn id="10" idx="6"/>
                <a:endCxn id="8" idx="2"/>
              </p:cNvCxnSpPr>
              <p:nvPr/>
            </p:nvCxnSpPr>
            <p:spPr bwMode="auto">
              <a:xfrm>
                <a:off x="2607" y="3109"/>
                <a:ext cx="557" cy="0"/>
              </a:xfrm>
              <a:prstGeom prst="straightConnector1">
                <a:avLst/>
              </a:prstGeom>
              <a:noFill/>
              <a:ln w="38100">
                <a:solidFill>
                  <a:schemeClr val="accent1"/>
                </a:solidFill>
                <a:round/>
                <a:headEnd/>
                <a:tailEnd type="triangle" w="lg" len="lg"/>
              </a:ln>
              <a:extLst>
                <a:ext uri="{909E8E84-426E-40DD-AFC4-6F175D3DCCD1}">
                  <a14:hiddenFill xmlns:a14="http://schemas.microsoft.com/office/drawing/2010/main">
                    <a:noFill/>
                  </a14:hiddenFill>
                </a:ext>
              </a:extLst>
            </p:spPr>
          </p:cxnSp>
          <p:sp>
            <p:nvSpPr>
              <p:cNvPr id="17" name="Oval 76">
                <a:extLst>
                  <a:ext uri="{FF2B5EF4-FFF2-40B4-BE49-F238E27FC236}">
                    <a16:creationId xmlns:a16="http://schemas.microsoft.com/office/drawing/2014/main" id="{D7802209-1567-4FCA-9C20-2CA366A52DBA}"/>
                  </a:ext>
                </a:extLst>
              </p:cNvPr>
              <p:cNvSpPr>
                <a:spLocks noChangeArrowheads="1"/>
              </p:cNvSpPr>
              <p:nvPr/>
            </p:nvSpPr>
            <p:spPr bwMode="auto">
              <a:xfrm>
                <a:off x="4105" y="3249"/>
                <a:ext cx="576" cy="492"/>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id-ID" altLang="id-ID">
                  <a:solidFill>
                    <a:schemeClr val="accent1"/>
                  </a:solidFill>
                  <a:latin typeface="Constantia" panose="02030602050306030303" pitchFamily="18" charset="0"/>
                </a:endParaRPr>
              </a:p>
            </p:txBody>
          </p:sp>
          <p:sp>
            <p:nvSpPr>
              <p:cNvPr id="18" name="Text Box 77">
                <a:extLst>
                  <a:ext uri="{FF2B5EF4-FFF2-40B4-BE49-F238E27FC236}">
                    <a16:creationId xmlns:a16="http://schemas.microsoft.com/office/drawing/2014/main" id="{FB5DDBCC-12DA-4037-BDF1-6040AF3D96CD}"/>
                  </a:ext>
                </a:extLst>
              </p:cNvPr>
              <p:cNvSpPr txBox="1">
                <a:spLocks noChangeArrowheads="1"/>
              </p:cNvSpPr>
              <p:nvPr/>
            </p:nvSpPr>
            <p:spPr bwMode="auto">
              <a:xfrm>
                <a:off x="4261" y="3358"/>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50000"/>
                  </a:spcBef>
                  <a:spcAft>
                    <a:spcPct val="0"/>
                  </a:spcAft>
                </a:pPr>
                <a:r>
                  <a:rPr lang="en-US" altLang="id-ID" sz="2400">
                    <a:solidFill>
                      <a:schemeClr val="accent1"/>
                    </a:solidFill>
                  </a:rPr>
                  <a:t>F</a:t>
                </a:r>
              </a:p>
            </p:txBody>
          </p:sp>
          <p:cxnSp>
            <p:nvCxnSpPr>
              <p:cNvPr id="19" name="AutoShape 78">
                <a:extLst>
                  <a:ext uri="{FF2B5EF4-FFF2-40B4-BE49-F238E27FC236}">
                    <a16:creationId xmlns:a16="http://schemas.microsoft.com/office/drawing/2014/main" id="{80F5FF11-D5D5-4E1E-8C06-825592F2FDA6}"/>
                  </a:ext>
                </a:extLst>
              </p:cNvPr>
              <p:cNvCxnSpPr>
                <a:cxnSpLocks noChangeShapeType="1"/>
                <a:stCxn id="8" idx="6"/>
                <a:endCxn id="17" idx="2"/>
              </p:cNvCxnSpPr>
              <p:nvPr/>
            </p:nvCxnSpPr>
            <p:spPr bwMode="auto">
              <a:xfrm>
                <a:off x="3764" y="3109"/>
                <a:ext cx="329" cy="386"/>
              </a:xfrm>
              <a:prstGeom prst="straightConnector1">
                <a:avLst/>
              </a:prstGeom>
              <a:noFill/>
              <a:ln w="38100">
                <a:solidFill>
                  <a:schemeClr val="accent1"/>
                </a:solidFill>
                <a:round/>
                <a:headEnd/>
                <a:tailEnd type="triangle" w="lg" len="lg"/>
              </a:ln>
              <a:extLst>
                <a:ext uri="{909E8E84-426E-40DD-AFC4-6F175D3DCCD1}">
                  <a14:hiddenFill xmlns:a14="http://schemas.microsoft.com/office/drawing/2010/main">
                    <a:noFill/>
                  </a14:hiddenFill>
                </a:ext>
              </a:extLst>
            </p:spPr>
          </p:cxnSp>
          <p:cxnSp>
            <p:nvCxnSpPr>
              <p:cNvPr id="20" name="AutoShape 79">
                <a:extLst>
                  <a:ext uri="{FF2B5EF4-FFF2-40B4-BE49-F238E27FC236}">
                    <a16:creationId xmlns:a16="http://schemas.microsoft.com/office/drawing/2014/main" id="{4B83D309-DB99-4D0F-BC2F-97E92E6FCEB7}"/>
                  </a:ext>
                </a:extLst>
              </p:cNvPr>
              <p:cNvCxnSpPr>
                <a:cxnSpLocks noChangeShapeType="1"/>
                <a:stCxn id="21" idx="6"/>
                <a:endCxn id="17" idx="2"/>
              </p:cNvCxnSpPr>
              <p:nvPr/>
            </p:nvCxnSpPr>
            <p:spPr bwMode="auto">
              <a:xfrm flipV="1">
                <a:off x="2946" y="3495"/>
                <a:ext cx="1147" cy="394"/>
              </a:xfrm>
              <a:prstGeom prst="straightConnector1">
                <a:avLst/>
              </a:prstGeom>
              <a:noFill/>
              <a:ln w="38100">
                <a:solidFill>
                  <a:schemeClr val="accent1"/>
                </a:solidFill>
                <a:round/>
                <a:headEnd/>
                <a:tailEnd type="triangle" w="lg" len="lg"/>
              </a:ln>
              <a:extLst>
                <a:ext uri="{909E8E84-426E-40DD-AFC4-6F175D3DCCD1}">
                  <a14:hiddenFill xmlns:a14="http://schemas.microsoft.com/office/drawing/2010/main">
                    <a:noFill/>
                  </a14:hiddenFill>
                </a:ext>
              </a:extLst>
            </p:spPr>
          </p:cxnSp>
        </p:grpSp>
      </p:grpSp>
      <p:grpSp>
        <p:nvGrpSpPr>
          <p:cNvPr id="23" name="Group 90">
            <a:extLst>
              <a:ext uri="{FF2B5EF4-FFF2-40B4-BE49-F238E27FC236}">
                <a16:creationId xmlns:a16="http://schemas.microsoft.com/office/drawing/2014/main" id="{27AB9355-66BD-4296-8660-B3B356BD8C30}"/>
              </a:ext>
            </a:extLst>
          </p:cNvPr>
          <p:cNvGrpSpPr>
            <a:grpSpLocks/>
          </p:cNvGrpSpPr>
          <p:nvPr/>
        </p:nvGrpSpPr>
        <p:grpSpPr bwMode="auto">
          <a:xfrm>
            <a:off x="2151546" y="2262140"/>
            <a:ext cx="8296275" cy="1393825"/>
            <a:chOff x="249" y="1230"/>
            <a:chExt cx="5226" cy="878"/>
          </a:xfrm>
        </p:grpSpPr>
        <p:sp>
          <p:nvSpPr>
            <p:cNvPr id="24" name="Oval 54">
              <a:extLst>
                <a:ext uri="{FF2B5EF4-FFF2-40B4-BE49-F238E27FC236}">
                  <a16:creationId xmlns:a16="http://schemas.microsoft.com/office/drawing/2014/main" id="{3E4E0CF3-870B-432E-8B7E-B0578AD5FA26}"/>
                </a:ext>
              </a:extLst>
            </p:cNvPr>
            <p:cNvSpPr>
              <a:spLocks noChangeArrowheads="1"/>
            </p:cNvSpPr>
            <p:nvPr/>
          </p:nvSpPr>
          <p:spPr bwMode="auto">
            <a:xfrm>
              <a:off x="249" y="1616"/>
              <a:ext cx="576" cy="492"/>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id-ID" altLang="id-ID">
                <a:solidFill>
                  <a:schemeClr val="accent1"/>
                </a:solidFill>
                <a:latin typeface="Constantia" panose="02030602050306030303" pitchFamily="18" charset="0"/>
              </a:endParaRPr>
            </a:p>
          </p:txBody>
        </p:sp>
        <p:sp>
          <p:nvSpPr>
            <p:cNvPr id="25" name="Oval 57">
              <a:extLst>
                <a:ext uri="{FF2B5EF4-FFF2-40B4-BE49-F238E27FC236}">
                  <a16:creationId xmlns:a16="http://schemas.microsoft.com/office/drawing/2014/main" id="{38A90783-0300-4F34-8FC0-4CE7204D64E2}"/>
                </a:ext>
              </a:extLst>
            </p:cNvPr>
            <p:cNvSpPr>
              <a:spLocks noChangeArrowheads="1"/>
            </p:cNvSpPr>
            <p:nvPr/>
          </p:nvSpPr>
          <p:spPr bwMode="auto">
            <a:xfrm>
              <a:off x="3810" y="1616"/>
              <a:ext cx="576" cy="492"/>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id-ID" altLang="id-ID">
                <a:solidFill>
                  <a:schemeClr val="accent1"/>
                </a:solidFill>
                <a:latin typeface="Constantia" panose="02030602050306030303" pitchFamily="18" charset="0"/>
              </a:endParaRPr>
            </a:p>
          </p:txBody>
        </p:sp>
        <p:sp>
          <p:nvSpPr>
            <p:cNvPr id="26" name="Text Box 58">
              <a:extLst>
                <a:ext uri="{FF2B5EF4-FFF2-40B4-BE49-F238E27FC236}">
                  <a16:creationId xmlns:a16="http://schemas.microsoft.com/office/drawing/2014/main" id="{5DD35D9B-0065-4BD6-80DC-BDBB8FC91825}"/>
                </a:ext>
              </a:extLst>
            </p:cNvPr>
            <p:cNvSpPr txBox="1">
              <a:spLocks noChangeArrowheads="1"/>
            </p:cNvSpPr>
            <p:nvPr/>
          </p:nvSpPr>
          <p:spPr bwMode="auto">
            <a:xfrm>
              <a:off x="3479" y="1421"/>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50000"/>
                </a:spcBef>
                <a:spcAft>
                  <a:spcPct val="0"/>
                </a:spcAft>
              </a:pPr>
              <a:r>
                <a:rPr lang="en-US" altLang="id-ID" sz="2400">
                  <a:solidFill>
                    <a:schemeClr val="accent1"/>
                  </a:solidFill>
                </a:rPr>
                <a:t>E</a:t>
              </a:r>
            </a:p>
          </p:txBody>
        </p:sp>
        <p:sp>
          <p:nvSpPr>
            <p:cNvPr id="27" name="Text Box 61">
              <a:extLst>
                <a:ext uri="{FF2B5EF4-FFF2-40B4-BE49-F238E27FC236}">
                  <a16:creationId xmlns:a16="http://schemas.microsoft.com/office/drawing/2014/main" id="{1AF20A61-9158-44EB-9C32-4EC7582AD929}"/>
                </a:ext>
              </a:extLst>
            </p:cNvPr>
            <p:cNvSpPr txBox="1">
              <a:spLocks noChangeArrowheads="1"/>
            </p:cNvSpPr>
            <p:nvPr/>
          </p:nvSpPr>
          <p:spPr bwMode="auto">
            <a:xfrm>
              <a:off x="2789" y="1820"/>
              <a:ext cx="22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50000"/>
                </a:spcBef>
                <a:spcAft>
                  <a:spcPct val="0"/>
                </a:spcAft>
              </a:pPr>
              <a:r>
                <a:rPr lang="en-US" altLang="id-ID" sz="2400">
                  <a:solidFill>
                    <a:schemeClr val="accent1"/>
                  </a:solidFill>
                </a:rPr>
                <a:t>C</a:t>
              </a:r>
            </a:p>
          </p:txBody>
        </p:sp>
        <p:sp>
          <p:nvSpPr>
            <p:cNvPr id="28" name="Oval 63">
              <a:extLst>
                <a:ext uri="{FF2B5EF4-FFF2-40B4-BE49-F238E27FC236}">
                  <a16:creationId xmlns:a16="http://schemas.microsoft.com/office/drawing/2014/main" id="{8F032C6C-97C2-4528-B3AD-30D932EFFDA5}"/>
                </a:ext>
              </a:extLst>
            </p:cNvPr>
            <p:cNvSpPr>
              <a:spLocks noChangeArrowheads="1"/>
            </p:cNvSpPr>
            <p:nvPr/>
          </p:nvSpPr>
          <p:spPr bwMode="auto">
            <a:xfrm>
              <a:off x="2608" y="1230"/>
              <a:ext cx="576" cy="492"/>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id-ID" altLang="id-ID">
                <a:solidFill>
                  <a:schemeClr val="accent1"/>
                </a:solidFill>
                <a:latin typeface="Constantia" panose="02030602050306030303" pitchFamily="18" charset="0"/>
              </a:endParaRPr>
            </a:p>
          </p:txBody>
        </p:sp>
        <p:sp>
          <p:nvSpPr>
            <p:cNvPr id="29" name="Text Box 64">
              <a:extLst>
                <a:ext uri="{FF2B5EF4-FFF2-40B4-BE49-F238E27FC236}">
                  <a16:creationId xmlns:a16="http://schemas.microsoft.com/office/drawing/2014/main" id="{40D1824D-6C62-41EC-AA2E-BDB3E5345E63}"/>
                </a:ext>
              </a:extLst>
            </p:cNvPr>
            <p:cNvSpPr txBox="1">
              <a:spLocks noChangeArrowheads="1"/>
            </p:cNvSpPr>
            <p:nvPr/>
          </p:nvSpPr>
          <p:spPr bwMode="auto">
            <a:xfrm>
              <a:off x="2177" y="1411"/>
              <a:ext cx="2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50000"/>
                </a:spcBef>
                <a:spcAft>
                  <a:spcPct val="0"/>
                </a:spcAft>
              </a:pPr>
              <a:r>
                <a:rPr lang="en-US" altLang="id-ID" sz="2400">
                  <a:solidFill>
                    <a:schemeClr val="accent1"/>
                  </a:solidFill>
                </a:rPr>
                <a:t>D</a:t>
              </a:r>
            </a:p>
          </p:txBody>
        </p:sp>
        <p:sp>
          <p:nvSpPr>
            <p:cNvPr id="30" name="Oval 66">
              <a:extLst>
                <a:ext uri="{FF2B5EF4-FFF2-40B4-BE49-F238E27FC236}">
                  <a16:creationId xmlns:a16="http://schemas.microsoft.com/office/drawing/2014/main" id="{2CF67A58-E29F-4959-AC32-EA2840C60FC8}"/>
                </a:ext>
              </a:extLst>
            </p:cNvPr>
            <p:cNvSpPr>
              <a:spLocks noChangeArrowheads="1"/>
            </p:cNvSpPr>
            <p:nvPr/>
          </p:nvSpPr>
          <p:spPr bwMode="auto">
            <a:xfrm>
              <a:off x="1519" y="1616"/>
              <a:ext cx="576" cy="492"/>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id-ID" altLang="id-ID">
                <a:solidFill>
                  <a:schemeClr val="accent1"/>
                </a:solidFill>
                <a:latin typeface="Constantia" panose="02030602050306030303" pitchFamily="18" charset="0"/>
              </a:endParaRPr>
            </a:p>
          </p:txBody>
        </p:sp>
        <p:sp>
          <p:nvSpPr>
            <p:cNvPr id="31" name="Text Box 67">
              <a:extLst>
                <a:ext uri="{FF2B5EF4-FFF2-40B4-BE49-F238E27FC236}">
                  <a16:creationId xmlns:a16="http://schemas.microsoft.com/office/drawing/2014/main" id="{4CAAB9B2-CBD8-4D7C-9B47-C3B8C26B1A52}"/>
                </a:ext>
              </a:extLst>
            </p:cNvPr>
            <p:cNvSpPr txBox="1">
              <a:spLocks noChangeArrowheads="1"/>
            </p:cNvSpPr>
            <p:nvPr/>
          </p:nvSpPr>
          <p:spPr bwMode="auto">
            <a:xfrm>
              <a:off x="1043" y="157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50000"/>
                </a:spcBef>
                <a:spcAft>
                  <a:spcPct val="0"/>
                </a:spcAft>
              </a:pPr>
              <a:r>
                <a:rPr lang="en-US" altLang="id-ID" sz="2400">
                  <a:solidFill>
                    <a:schemeClr val="accent1"/>
                  </a:solidFill>
                </a:rPr>
                <a:t>B</a:t>
              </a:r>
            </a:p>
          </p:txBody>
        </p:sp>
        <p:cxnSp>
          <p:nvCxnSpPr>
            <p:cNvPr id="32" name="AutoShape 68">
              <a:extLst>
                <a:ext uri="{FF2B5EF4-FFF2-40B4-BE49-F238E27FC236}">
                  <a16:creationId xmlns:a16="http://schemas.microsoft.com/office/drawing/2014/main" id="{65AF2B28-D3B0-40B9-B9AD-873C5FDC51F0}"/>
                </a:ext>
              </a:extLst>
            </p:cNvPr>
            <p:cNvCxnSpPr>
              <a:cxnSpLocks noChangeShapeType="1"/>
              <a:stCxn id="30" idx="6"/>
              <a:endCxn id="28" idx="2"/>
            </p:cNvCxnSpPr>
            <p:nvPr/>
          </p:nvCxnSpPr>
          <p:spPr bwMode="auto">
            <a:xfrm flipV="1">
              <a:off x="2107" y="1476"/>
              <a:ext cx="489" cy="386"/>
            </a:xfrm>
            <a:prstGeom prst="straightConnector1">
              <a:avLst/>
            </a:prstGeom>
            <a:noFill/>
            <a:ln w="38100">
              <a:solidFill>
                <a:schemeClr val="accent1"/>
              </a:solidFill>
              <a:round/>
              <a:headEnd/>
              <a:tailEnd type="triangle" w="lg" len="lg"/>
            </a:ln>
            <a:extLst>
              <a:ext uri="{909E8E84-426E-40DD-AFC4-6F175D3DCCD1}">
                <a14:hiddenFill xmlns:a14="http://schemas.microsoft.com/office/drawing/2010/main">
                  <a:noFill/>
                </a14:hiddenFill>
              </a:ext>
            </a:extLst>
          </p:spPr>
        </p:cxnSp>
        <p:cxnSp>
          <p:nvCxnSpPr>
            <p:cNvPr id="33" name="AutoShape 69">
              <a:extLst>
                <a:ext uri="{FF2B5EF4-FFF2-40B4-BE49-F238E27FC236}">
                  <a16:creationId xmlns:a16="http://schemas.microsoft.com/office/drawing/2014/main" id="{F7A75DD4-CF5A-408B-ACD4-95F3E500A480}"/>
                </a:ext>
              </a:extLst>
            </p:cNvPr>
            <p:cNvCxnSpPr>
              <a:cxnSpLocks noChangeShapeType="1"/>
              <a:stCxn id="30" idx="6"/>
              <a:endCxn id="25" idx="2"/>
            </p:cNvCxnSpPr>
            <p:nvPr/>
          </p:nvCxnSpPr>
          <p:spPr bwMode="auto">
            <a:xfrm>
              <a:off x="2107" y="1862"/>
              <a:ext cx="1691" cy="0"/>
            </a:xfrm>
            <a:prstGeom prst="straightConnector1">
              <a:avLst/>
            </a:prstGeom>
            <a:noFill/>
            <a:ln w="38100">
              <a:solidFill>
                <a:schemeClr val="accent1"/>
              </a:solidFill>
              <a:round/>
              <a:headEnd/>
              <a:tailEnd type="triangle" w="lg" len="lg"/>
            </a:ln>
            <a:extLst>
              <a:ext uri="{909E8E84-426E-40DD-AFC4-6F175D3DCCD1}">
                <a14:hiddenFill xmlns:a14="http://schemas.microsoft.com/office/drawing/2010/main">
                  <a:noFill/>
                </a14:hiddenFill>
              </a:ext>
            </a:extLst>
          </p:spPr>
        </p:cxnSp>
        <p:cxnSp>
          <p:nvCxnSpPr>
            <p:cNvPr id="34" name="AutoShape 70">
              <a:extLst>
                <a:ext uri="{FF2B5EF4-FFF2-40B4-BE49-F238E27FC236}">
                  <a16:creationId xmlns:a16="http://schemas.microsoft.com/office/drawing/2014/main" id="{33BE0C63-3B7C-4001-A614-A44AB8D8E6A6}"/>
                </a:ext>
              </a:extLst>
            </p:cNvPr>
            <p:cNvCxnSpPr>
              <a:cxnSpLocks noChangeShapeType="1"/>
              <a:stCxn id="28" idx="6"/>
              <a:endCxn id="25" idx="2"/>
            </p:cNvCxnSpPr>
            <p:nvPr/>
          </p:nvCxnSpPr>
          <p:spPr bwMode="auto">
            <a:xfrm>
              <a:off x="3196" y="1476"/>
              <a:ext cx="602" cy="386"/>
            </a:xfrm>
            <a:prstGeom prst="straightConnector1">
              <a:avLst/>
            </a:prstGeom>
            <a:noFill/>
            <a:ln w="38100">
              <a:solidFill>
                <a:schemeClr val="accent1"/>
              </a:solidFill>
              <a:round/>
              <a:headEnd/>
              <a:tailEnd type="triangle" w="lg" len="lg"/>
            </a:ln>
            <a:extLst>
              <a:ext uri="{909E8E84-426E-40DD-AFC4-6F175D3DCCD1}">
                <a14:hiddenFill xmlns:a14="http://schemas.microsoft.com/office/drawing/2010/main">
                  <a:noFill/>
                </a14:hiddenFill>
              </a:ext>
            </a:extLst>
          </p:spPr>
        </p:cxnSp>
        <p:cxnSp>
          <p:nvCxnSpPr>
            <p:cNvPr id="35" name="AutoShape 74">
              <a:extLst>
                <a:ext uri="{FF2B5EF4-FFF2-40B4-BE49-F238E27FC236}">
                  <a16:creationId xmlns:a16="http://schemas.microsoft.com/office/drawing/2014/main" id="{371B7D73-E189-4825-B2DB-854B4FC2CCF3}"/>
                </a:ext>
              </a:extLst>
            </p:cNvPr>
            <p:cNvCxnSpPr>
              <a:cxnSpLocks noChangeShapeType="1"/>
              <a:stCxn id="24" idx="6"/>
              <a:endCxn id="30" idx="2"/>
            </p:cNvCxnSpPr>
            <p:nvPr/>
          </p:nvCxnSpPr>
          <p:spPr bwMode="auto">
            <a:xfrm>
              <a:off x="837" y="1862"/>
              <a:ext cx="670" cy="0"/>
            </a:xfrm>
            <a:prstGeom prst="straightConnector1">
              <a:avLst/>
            </a:prstGeom>
            <a:noFill/>
            <a:ln w="38100">
              <a:solidFill>
                <a:schemeClr val="accent1"/>
              </a:solidFill>
              <a:round/>
              <a:headEnd/>
              <a:tailEnd type="triangle" w="lg" len="lg"/>
            </a:ln>
            <a:extLst>
              <a:ext uri="{909E8E84-426E-40DD-AFC4-6F175D3DCCD1}">
                <a14:hiddenFill xmlns:a14="http://schemas.microsoft.com/office/drawing/2010/main">
                  <a:noFill/>
                </a14:hiddenFill>
              </a:ext>
            </a:extLst>
          </p:spPr>
        </p:cxnSp>
        <p:sp>
          <p:nvSpPr>
            <p:cNvPr id="36" name="Oval 80">
              <a:extLst>
                <a:ext uri="{FF2B5EF4-FFF2-40B4-BE49-F238E27FC236}">
                  <a16:creationId xmlns:a16="http://schemas.microsoft.com/office/drawing/2014/main" id="{9268F612-A1FC-47B4-86DB-6436B380B4C5}"/>
                </a:ext>
              </a:extLst>
            </p:cNvPr>
            <p:cNvSpPr>
              <a:spLocks noChangeArrowheads="1"/>
            </p:cNvSpPr>
            <p:nvPr/>
          </p:nvSpPr>
          <p:spPr bwMode="auto">
            <a:xfrm>
              <a:off x="4899" y="1616"/>
              <a:ext cx="576" cy="492"/>
            </a:xfrm>
            <a:prstGeom prst="ellipse">
              <a:avLst/>
            </a:prstGeom>
            <a:noFill/>
            <a:ln w="381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0"/>
                </a:spcBef>
                <a:spcAft>
                  <a:spcPct val="0"/>
                </a:spcAft>
              </a:pPr>
              <a:endParaRPr lang="id-ID" altLang="id-ID">
                <a:solidFill>
                  <a:schemeClr val="accent1"/>
                </a:solidFill>
                <a:latin typeface="Constantia" panose="02030602050306030303" pitchFamily="18" charset="0"/>
              </a:endParaRPr>
            </a:p>
          </p:txBody>
        </p:sp>
        <p:sp>
          <p:nvSpPr>
            <p:cNvPr id="37" name="Text Box 81">
              <a:extLst>
                <a:ext uri="{FF2B5EF4-FFF2-40B4-BE49-F238E27FC236}">
                  <a16:creationId xmlns:a16="http://schemas.microsoft.com/office/drawing/2014/main" id="{B63DB5B5-B686-4CAA-BF90-D854E7EFDD16}"/>
                </a:ext>
              </a:extLst>
            </p:cNvPr>
            <p:cNvSpPr txBox="1">
              <a:spLocks noChangeArrowheads="1"/>
            </p:cNvSpPr>
            <p:nvPr/>
          </p:nvSpPr>
          <p:spPr bwMode="auto">
            <a:xfrm>
              <a:off x="4468" y="1533"/>
              <a:ext cx="24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eaLnBrk="0" fontAlgn="base" hangingPunct="0">
                <a:spcBef>
                  <a:spcPct val="50000"/>
                </a:spcBef>
                <a:spcAft>
                  <a:spcPct val="0"/>
                </a:spcAft>
              </a:pPr>
              <a:r>
                <a:rPr lang="en-US" altLang="id-ID" sz="2400">
                  <a:solidFill>
                    <a:schemeClr val="accent1"/>
                  </a:solidFill>
                </a:rPr>
                <a:t>F</a:t>
              </a:r>
            </a:p>
          </p:txBody>
        </p:sp>
        <p:cxnSp>
          <p:nvCxnSpPr>
            <p:cNvPr id="38" name="AutoShape 82">
              <a:extLst>
                <a:ext uri="{FF2B5EF4-FFF2-40B4-BE49-F238E27FC236}">
                  <a16:creationId xmlns:a16="http://schemas.microsoft.com/office/drawing/2014/main" id="{C34B674F-E212-497B-A2B2-C8CA59B7ADCF}"/>
                </a:ext>
              </a:extLst>
            </p:cNvPr>
            <p:cNvCxnSpPr>
              <a:cxnSpLocks noChangeShapeType="1"/>
              <a:stCxn id="25" idx="6"/>
              <a:endCxn id="36" idx="2"/>
            </p:cNvCxnSpPr>
            <p:nvPr/>
          </p:nvCxnSpPr>
          <p:spPr bwMode="auto">
            <a:xfrm>
              <a:off x="4398" y="1862"/>
              <a:ext cx="489" cy="0"/>
            </a:xfrm>
            <a:prstGeom prst="straightConnector1">
              <a:avLst/>
            </a:prstGeom>
            <a:noFill/>
            <a:ln w="38100">
              <a:solidFill>
                <a:schemeClr val="accent1"/>
              </a:solidFill>
              <a:round/>
              <a:headEnd/>
              <a:tailEnd type="triangle" w="lg" len="lg"/>
            </a:ln>
            <a:extLst>
              <a:ext uri="{909E8E84-426E-40DD-AFC4-6F175D3DCCD1}">
                <a14:hiddenFill xmlns:a14="http://schemas.microsoft.com/office/drawing/2010/main">
                  <a:noFill/>
                </a14:hiddenFill>
              </a:ext>
            </a:extLst>
          </p:spPr>
        </p:cxnSp>
      </p:grpSp>
      <p:sp>
        <p:nvSpPr>
          <p:cNvPr id="39" name="Rectangle 88">
            <a:extLst>
              <a:ext uri="{FF2B5EF4-FFF2-40B4-BE49-F238E27FC236}">
                <a16:creationId xmlns:a16="http://schemas.microsoft.com/office/drawing/2014/main" id="{17BE0552-5693-47C8-ADBF-DD4CAF064843}"/>
              </a:ext>
            </a:extLst>
          </p:cNvPr>
          <p:cNvSpPr>
            <a:spLocks noChangeArrowheads="1"/>
          </p:cNvSpPr>
          <p:nvPr/>
        </p:nvSpPr>
        <p:spPr bwMode="auto">
          <a:xfrm>
            <a:off x="2553184" y="4026659"/>
            <a:ext cx="8229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orbel" panose="020B0503020204020204" pitchFamily="34" charset="0"/>
                <a:ea typeface="MS PGothic" panose="020B0600070205080204" pitchFamily="34" charset="-128"/>
              </a:defRPr>
            </a:lvl1pPr>
            <a:lvl2pPr marL="742950" indent="-285750">
              <a:defRPr>
                <a:solidFill>
                  <a:schemeClr val="tx1"/>
                </a:solidFill>
                <a:latin typeface="Corbel" panose="020B0503020204020204" pitchFamily="34" charset="0"/>
                <a:ea typeface="MS PGothic" panose="020B0600070205080204" pitchFamily="34" charset="-128"/>
              </a:defRPr>
            </a:lvl2pPr>
            <a:lvl3pPr marL="1143000" indent="-228600">
              <a:defRPr>
                <a:solidFill>
                  <a:schemeClr val="tx1"/>
                </a:solidFill>
                <a:latin typeface="Corbel" panose="020B0503020204020204" pitchFamily="34" charset="0"/>
                <a:ea typeface="MS PGothic" panose="020B0600070205080204" pitchFamily="34" charset="-128"/>
              </a:defRPr>
            </a:lvl3pPr>
            <a:lvl4pPr marL="1600200" indent="-228600">
              <a:defRPr>
                <a:solidFill>
                  <a:schemeClr val="tx1"/>
                </a:solidFill>
                <a:latin typeface="Corbel" panose="020B0503020204020204" pitchFamily="34" charset="0"/>
                <a:ea typeface="MS PGothic" panose="020B0600070205080204" pitchFamily="34" charset="-128"/>
              </a:defRPr>
            </a:lvl4pPr>
            <a:lvl5pPr marL="2057400" indent="-228600">
              <a:defRPr>
                <a:solidFill>
                  <a:schemeClr val="tx1"/>
                </a:solidFill>
                <a:latin typeface="Corbel" panose="020B0503020204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orbel" panose="020B0503020204020204" pitchFamily="34" charset="0"/>
                <a:ea typeface="MS PGothic" panose="020B0600070205080204" pitchFamily="34" charset="-128"/>
              </a:defRPr>
            </a:lvl9pPr>
          </a:lstStyle>
          <a:p>
            <a:pPr algn="r" eaLnBrk="0" fontAlgn="base" hangingPunct="0">
              <a:spcBef>
                <a:spcPct val="20000"/>
              </a:spcBef>
              <a:spcAft>
                <a:spcPct val="0"/>
              </a:spcAft>
            </a:pPr>
            <a:r>
              <a:rPr lang="en-US" altLang="id-ID" sz="2800">
                <a:solidFill>
                  <a:schemeClr val="accent1"/>
                </a:solidFill>
                <a:latin typeface="Constantia" panose="02030602050306030303" pitchFamily="18" charset="0"/>
              </a:rPr>
              <a:t>	</a:t>
            </a:r>
            <a:r>
              <a:rPr lang="en-US" altLang="id-ID" sz="2800">
                <a:solidFill>
                  <a:schemeClr val="accent1"/>
                </a:solidFill>
              </a:rPr>
              <a:t>…and </a:t>
            </a:r>
            <a:r>
              <a:rPr lang="en-US" altLang="id-ID" sz="2800" b="1" i="1" u="sng">
                <a:solidFill>
                  <a:schemeClr val="accent1"/>
                </a:solidFill>
              </a:rPr>
              <a:t>activities on node</a:t>
            </a:r>
            <a:r>
              <a:rPr lang="en-US" altLang="id-ID" sz="2800">
                <a:solidFill>
                  <a:schemeClr val="accent1"/>
                </a:solidFill>
                <a:latin typeface="Constantia" panose="02030602050306030303" pitchFamily="18" charset="0"/>
              </a:rPr>
              <a:t>.</a:t>
            </a:r>
          </a:p>
        </p:txBody>
      </p:sp>
      <p:sp>
        <p:nvSpPr>
          <p:cNvPr id="40" name="TextBox 39">
            <a:extLst>
              <a:ext uri="{FF2B5EF4-FFF2-40B4-BE49-F238E27FC236}">
                <a16:creationId xmlns:a16="http://schemas.microsoft.com/office/drawing/2014/main" id="{38D686ED-6484-4C7A-9C89-44E3547F273C}"/>
              </a:ext>
            </a:extLst>
          </p:cNvPr>
          <p:cNvSpPr txBox="1"/>
          <p:nvPr/>
        </p:nvSpPr>
        <p:spPr>
          <a:xfrm>
            <a:off x="8688665" y="6100362"/>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959290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03DF-66B5-46D1-8591-C1D0CF5FCD5B}"/>
              </a:ext>
            </a:extLst>
          </p:cNvPr>
          <p:cNvSpPr>
            <a:spLocks noGrp="1"/>
          </p:cNvSpPr>
          <p:nvPr>
            <p:ph type="title"/>
          </p:nvPr>
        </p:nvSpPr>
        <p:spPr/>
        <p:txBody>
          <a:bodyPr/>
          <a:lstStyle/>
          <a:p>
            <a:pPr algn="r"/>
            <a:r>
              <a:rPr lang="en-US" dirty="0">
                <a:ea typeface="+mj-ea"/>
              </a:rPr>
              <a:t>Node Labels</a:t>
            </a:r>
            <a:br>
              <a:rPr lang="en-US" dirty="0">
                <a:ea typeface="+mj-ea"/>
              </a:rPr>
            </a:br>
            <a:r>
              <a:rPr lang="en-US" sz="1800" dirty="0">
                <a:ea typeface="+mj-ea"/>
              </a:rPr>
              <a:t>(figure 9.3)</a:t>
            </a:r>
            <a:endParaRPr lang="en-ID" dirty="0"/>
          </a:p>
        </p:txBody>
      </p:sp>
      <p:pic>
        <p:nvPicPr>
          <p:cNvPr id="4" name="Picture 1">
            <a:extLst>
              <a:ext uri="{FF2B5EF4-FFF2-40B4-BE49-F238E27FC236}">
                <a16:creationId xmlns:a16="http://schemas.microsoft.com/office/drawing/2014/main" id="{838C9414-3E45-4F43-9675-E124A990D9F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8157" y="1978827"/>
            <a:ext cx="7474226" cy="40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A30A9D6-57A2-47F7-982B-322E45E2CC0A}"/>
              </a:ext>
            </a:extLst>
          </p:cNvPr>
          <p:cNvSpPr txBox="1"/>
          <p:nvPr/>
        </p:nvSpPr>
        <p:spPr>
          <a:xfrm>
            <a:off x="5051355" y="6104257"/>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1395110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DF330-04C2-4891-8448-2ACA989ECC4D}"/>
              </a:ext>
            </a:extLst>
          </p:cNvPr>
          <p:cNvSpPr>
            <a:spLocks noGrp="1"/>
          </p:cNvSpPr>
          <p:nvPr>
            <p:ph type="title"/>
          </p:nvPr>
        </p:nvSpPr>
        <p:spPr/>
        <p:txBody>
          <a:bodyPr/>
          <a:lstStyle/>
          <a:p>
            <a:pPr algn="r"/>
            <a:r>
              <a:rPr lang="en-US" dirty="0">
                <a:ea typeface="+mj-ea"/>
              </a:rPr>
              <a:t>Serial Activities</a:t>
            </a:r>
            <a:br>
              <a:rPr lang="en-US" dirty="0">
                <a:ea typeface="+mj-ea"/>
              </a:rPr>
            </a:br>
            <a:r>
              <a:rPr lang="en-US" sz="1800" dirty="0">
                <a:ea typeface="+mj-ea"/>
              </a:rPr>
              <a:t>(figure 9.5)</a:t>
            </a:r>
            <a:endParaRPr lang="en-ID" dirty="0"/>
          </a:p>
        </p:txBody>
      </p:sp>
      <p:sp>
        <p:nvSpPr>
          <p:cNvPr id="4" name="TextBox 2">
            <a:extLst>
              <a:ext uri="{FF2B5EF4-FFF2-40B4-BE49-F238E27FC236}">
                <a16:creationId xmlns:a16="http://schemas.microsoft.com/office/drawing/2014/main" id="{ECF37C78-4D1D-40A0-86DC-5BC05E88F4EA}"/>
              </a:ext>
            </a:extLst>
          </p:cNvPr>
          <p:cNvSpPr txBox="1">
            <a:spLocks noChangeArrowheads="1"/>
          </p:cNvSpPr>
          <p:nvPr/>
        </p:nvSpPr>
        <p:spPr bwMode="auto">
          <a:xfrm>
            <a:off x="2203450" y="2286000"/>
            <a:ext cx="7785100" cy="954088"/>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en-US" sz="2800" b="1" i="1" dirty="0">
                <a:latin typeface="Constantia" pitchFamily="18" charset="0"/>
                <a:ea typeface="MS PGothic" panose="020B0600070205080204" pitchFamily="34" charset="-128"/>
              </a:rPr>
              <a:t>Serial activities </a:t>
            </a:r>
            <a:r>
              <a:rPr lang="en-US" sz="2800" dirty="0">
                <a:latin typeface="Constantia" pitchFamily="18" charset="0"/>
                <a:ea typeface="MS PGothic" panose="020B0600070205080204" pitchFamily="34" charset="-128"/>
              </a:rPr>
              <a:t>are those that flow from one to </a:t>
            </a:r>
          </a:p>
          <a:p>
            <a:pPr eaLnBrk="0" fontAlgn="base" hangingPunct="0">
              <a:spcBef>
                <a:spcPct val="0"/>
              </a:spcBef>
              <a:spcAft>
                <a:spcPct val="0"/>
              </a:spcAft>
              <a:defRPr/>
            </a:pPr>
            <a:r>
              <a:rPr lang="en-US" sz="2800" dirty="0">
                <a:latin typeface="Constantia" pitchFamily="18" charset="0"/>
                <a:ea typeface="MS PGothic" panose="020B0600070205080204" pitchFamily="34" charset="-128"/>
              </a:rPr>
              <a:t>the next, in sequence.</a:t>
            </a:r>
          </a:p>
        </p:txBody>
      </p:sp>
      <p:pic>
        <p:nvPicPr>
          <p:cNvPr id="5" name="Picture 2">
            <a:extLst>
              <a:ext uri="{FF2B5EF4-FFF2-40B4-BE49-F238E27FC236}">
                <a16:creationId xmlns:a16="http://schemas.microsoft.com/office/drawing/2014/main" id="{B07904D5-5618-49F1-AA7B-D9F655D56A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29669" y="3617913"/>
            <a:ext cx="7332662"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7456C56-F425-4A63-B3B5-7CF39F68910C}"/>
              </a:ext>
            </a:extLst>
          </p:cNvPr>
          <p:cNvSpPr txBox="1"/>
          <p:nvPr/>
        </p:nvSpPr>
        <p:spPr>
          <a:xfrm>
            <a:off x="5051355" y="5817672"/>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851793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C0DB3-C048-4AB1-BFD8-F30629F20444}"/>
              </a:ext>
            </a:extLst>
          </p:cNvPr>
          <p:cNvSpPr>
            <a:spLocks noGrp="1"/>
          </p:cNvSpPr>
          <p:nvPr>
            <p:ph type="title"/>
          </p:nvPr>
        </p:nvSpPr>
        <p:spPr/>
        <p:txBody>
          <a:bodyPr/>
          <a:lstStyle/>
          <a:p>
            <a:pPr algn="r"/>
            <a:r>
              <a:rPr lang="en-US" dirty="0">
                <a:ea typeface="+mj-ea"/>
              </a:rPr>
              <a:t>Concurrent activities</a:t>
            </a:r>
            <a:br>
              <a:rPr lang="en-US" dirty="0">
                <a:ea typeface="+mj-ea"/>
              </a:rPr>
            </a:br>
            <a:r>
              <a:rPr lang="en-US" sz="1800" dirty="0">
                <a:ea typeface="+mj-ea"/>
              </a:rPr>
              <a:t>(figure 9.6)</a:t>
            </a:r>
            <a:endParaRPr lang="en-ID" dirty="0"/>
          </a:p>
        </p:txBody>
      </p:sp>
      <p:pic>
        <p:nvPicPr>
          <p:cNvPr id="4" name="Picture 2">
            <a:extLst>
              <a:ext uri="{FF2B5EF4-FFF2-40B4-BE49-F238E27FC236}">
                <a16:creationId xmlns:a16="http://schemas.microsoft.com/office/drawing/2014/main" id="{B0CD8C87-A460-475E-BED1-B1E912188AB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6513" y="3570921"/>
            <a:ext cx="7638974" cy="225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a:extLst>
              <a:ext uri="{FF2B5EF4-FFF2-40B4-BE49-F238E27FC236}">
                <a16:creationId xmlns:a16="http://schemas.microsoft.com/office/drawing/2014/main" id="{CB6F9DBF-ED5A-4EB1-A273-62F2840945DE}"/>
              </a:ext>
            </a:extLst>
          </p:cNvPr>
          <p:cNvSpPr txBox="1">
            <a:spLocks noChangeArrowheads="1"/>
          </p:cNvSpPr>
          <p:nvPr/>
        </p:nvSpPr>
        <p:spPr bwMode="auto">
          <a:xfrm>
            <a:off x="2139329" y="1815056"/>
            <a:ext cx="8367712" cy="1570037"/>
          </a:xfrm>
          <a:prstGeom prst="rect">
            <a:avLst/>
          </a:prstGeom>
          <a:noFill/>
          <a:ln w="9525">
            <a:noFill/>
            <a:miter lim="800000"/>
            <a:headEnd/>
            <a:tailEnd/>
          </a:ln>
        </p:spPr>
        <p:txBody>
          <a:bodyPr>
            <a:spAutoFit/>
          </a:bodyPr>
          <a:lstStyle/>
          <a:p>
            <a:pPr eaLnBrk="0" fontAlgn="base" hangingPunct="0">
              <a:spcBef>
                <a:spcPct val="0"/>
              </a:spcBef>
              <a:spcAft>
                <a:spcPct val="0"/>
              </a:spcAft>
              <a:defRPr/>
            </a:pPr>
            <a:r>
              <a:rPr lang="en-US" sz="2400" dirty="0">
                <a:latin typeface="Constantia" pitchFamily="18" charset="0"/>
                <a:ea typeface="MS PGothic" panose="020B0600070205080204" pitchFamily="34" charset="-128"/>
              </a:rPr>
              <a:t>When the nature of the work allows for more than one activity to be accomplished at the same time, these activities are called </a:t>
            </a:r>
            <a:r>
              <a:rPr lang="en-US" sz="2400" b="1" i="1" dirty="0">
                <a:latin typeface="Constantia" pitchFamily="18" charset="0"/>
                <a:ea typeface="MS PGothic" panose="020B0600070205080204" pitchFamily="34" charset="-128"/>
              </a:rPr>
              <a:t>concurrent</a:t>
            </a:r>
            <a:r>
              <a:rPr lang="en-US" sz="2400" dirty="0">
                <a:latin typeface="Constantia" pitchFamily="18" charset="0"/>
                <a:ea typeface="MS PGothic" panose="020B0600070205080204" pitchFamily="34" charset="-128"/>
              </a:rPr>
              <a:t>, and </a:t>
            </a:r>
            <a:r>
              <a:rPr lang="en-US" sz="2400" b="1" i="1" dirty="0">
                <a:latin typeface="Constantia" pitchFamily="18" charset="0"/>
                <a:ea typeface="MS PGothic" panose="020B0600070205080204" pitchFamily="34" charset="-128"/>
              </a:rPr>
              <a:t>parallel project paths </a:t>
            </a:r>
            <a:r>
              <a:rPr lang="en-US" sz="2400" dirty="0">
                <a:latin typeface="Constantia" pitchFamily="18" charset="0"/>
                <a:ea typeface="MS PGothic" panose="020B0600070205080204" pitchFamily="34" charset="-128"/>
              </a:rPr>
              <a:t>are constructed through the network.</a:t>
            </a:r>
          </a:p>
        </p:txBody>
      </p:sp>
      <p:sp>
        <p:nvSpPr>
          <p:cNvPr id="6" name="TextBox 5">
            <a:extLst>
              <a:ext uri="{FF2B5EF4-FFF2-40B4-BE49-F238E27FC236}">
                <a16:creationId xmlns:a16="http://schemas.microsoft.com/office/drawing/2014/main" id="{93D90746-0202-4085-A269-C6FFE2F23349}"/>
              </a:ext>
            </a:extLst>
          </p:cNvPr>
          <p:cNvSpPr txBox="1"/>
          <p:nvPr/>
        </p:nvSpPr>
        <p:spPr>
          <a:xfrm>
            <a:off x="5051355" y="5985891"/>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220802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C61B8-B5AD-4910-B8BB-6217F69A7156}"/>
              </a:ext>
            </a:extLst>
          </p:cNvPr>
          <p:cNvSpPr>
            <a:spLocks noGrp="1"/>
          </p:cNvSpPr>
          <p:nvPr>
            <p:ph type="title"/>
          </p:nvPr>
        </p:nvSpPr>
        <p:spPr/>
        <p:txBody>
          <a:bodyPr/>
          <a:lstStyle/>
          <a:p>
            <a:pPr algn="r"/>
            <a:r>
              <a:rPr lang="en-US" dirty="0">
                <a:ea typeface="+mj-ea"/>
              </a:rPr>
              <a:t>Merge Activity</a:t>
            </a:r>
            <a:br>
              <a:rPr lang="en-US" dirty="0">
                <a:ea typeface="+mj-ea"/>
              </a:rPr>
            </a:br>
            <a:r>
              <a:rPr lang="en-US" sz="1800" dirty="0">
                <a:ea typeface="+mj-ea"/>
              </a:rPr>
              <a:t>(figure 9.7)</a:t>
            </a:r>
            <a:endParaRPr lang="en-ID" dirty="0"/>
          </a:p>
        </p:txBody>
      </p:sp>
      <p:pic>
        <p:nvPicPr>
          <p:cNvPr id="4" name="Picture 2">
            <a:extLst>
              <a:ext uri="{FF2B5EF4-FFF2-40B4-BE49-F238E27FC236}">
                <a16:creationId xmlns:a16="http://schemas.microsoft.com/office/drawing/2014/main" id="{9B8D1F19-9B6E-4217-A519-C18F9D1CA3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3408" y="2169874"/>
            <a:ext cx="5685183" cy="40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A16FA75-9EE9-4E45-89F2-5753D12652BD}"/>
              </a:ext>
            </a:extLst>
          </p:cNvPr>
          <p:cNvSpPr txBox="1"/>
          <p:nvPr/>
        </p:nvSpPr>
        <p:spPr>
          <a:xfrm>
            <a:off x="5195183" y="5985891"/>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349788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C002-D9F5-452F-AE88-C0AED7F9A0C6}"/>
              </a:ext>
            </a:extLst>
          </p:cNvPr>
          <p:cNvSpPr>
            <a:spLocks noGrp="1"/>
          </p:cNvSpPr>
          <p:nvPr>
            <p:ph type="title"/>
          </p:nvPr>
        </p:nvSpPr>
        <p:spPr/>
        <p:txBody>
          <a:bodyPr/>
          <a:lstStyle/>
          <a:p>
            <a:pPr algn="r"/>
            <a:r>
              <a:rPr lang="en-US" dirty="0">
                <a:ea typeface="+mj-ea"/>
              </a:rPr>
              <a:t>Burst Activity</a:t>
            </a:r>
            <a:br>
              <a:rPr lang="en-US" dirty="0">
                <a:ea typeface="+mj-ea"/>
              </a:rPr>
            </a:br>
            <a:r>
              <a:rPr lang="en-US" sz="1800" dirty="0">
                <a:ea typeface="+mj-ea"/>
              </a:rPr>
              <a:t>(figure 9.8)</a:t>
            </a:r>
            <a:endParaRPr lang="en-ID" dirty="0"/>
          </a:p>
        </p:txBody>
      </p:sp>
      <p:pic>
        <p:nvPicPr>
          <p:cNvPr id="4" name="Picture 2">
            <a:extLst>
              <a:ext uri="{FF2B5EF4-FFF2-40B4-BE49-F238E27FC236}">
                <a16:creationId xmlns:a16="http://schemas.microsoft.com/office/drawing/2014/main" id="{62D592BC-E8C7-49DD-986D-EE127CE17BA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3374" y="2035610"/>
            <a:ext cx="4982817" cy="461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922B3BD-07D5-4799-B0C0-A13B499977C2}"/>
              </a:ext>
            </a:extLst>
          </p:cNvPr>
          <p:cNvSpPr txBox="1"/>
          <p:nvPr/>
        </p:nvSpPr>
        <p:spPr>
          <a:xfrm>
            <a:off x="4479566" y="5985891"/>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2214479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8DFE93-CBD2-43ED-88ED-EAD44A702E0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LEARNING OUTCOMES</a:t>
            </a:r>
          </a:p>
        </p:txBody>
      </p:sp>
      <p:sp>
        <p:nvSpPr>
          <p:cNvPr id="5" name="Content Placeholder 1">
            <a:extLst>
              <a:ext uri="{FF2B5EF4-FFF2-40B4-BE49-F238E27FC236}">
                <a16:creationId xmlns:a16="http://schemas.microsoft.com/office/drawing/2014/main" id="{30016D26-1669-4B03-82DA-EB6CB0B0EC2B}"/>
              </a:ext>
            </a:extLst>
          </p:cNvPr>
          <p:cNvSpPr txBox="1">
            <a:spLocks/>
          </p:cNvSpPr>
          <p:nvPr/>
        </p:nvSpPr>
        <p:spPr>
          <a:xfrm>
            <a:off x="990600" y="1591296"/>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dirty="0"/>
              <a:t>After completing this chapter, you should be able to:</a:t>
            </a:r>
          </a:p>
          <a:p>
            <a:pPr marL="457200" indent="-457200" eaLnBrk="1" fontAlgn="auto" hangingPunct="1">
              <a:spcAft>
                <a:spcPts val="0"/>
              </a:spcAft>
              <a:buClr>
                <a:schemeClr val="accent3"/>
              </a:buClr>
              <a:buFont typeface="+mj-lt"/>
              <a:buAutoNum type="arabicPeriod"/>
              <a:defRPr/>
            </a:pPr>
            <a:r>
              <a:rPr lang="en-US" sz="3200" dirty="0">
                <a:ea typeface="+mn-ea"/>
              </a:rPr>
              <a:t>Understand and apply key scheduling terminology.</a:t>
            </a:r>
          </a:p>
          <a:p>
            <a:pPr marL="457200" indent="-457200" eaLnBrk="1" fontAlgn="auto" hangingPunct="1">
              <a:spcAft>
                <a:spcPts val="0"/>
              </a:spcAft>
              <a:buClr>
                <a:schemeClr val="accent3"/>
              </a:buClr>
              <a:buFont typeface="+mj-lt"/>
              <a:buAutoNum type="arabicPeriod"/>
              <a:defRPr/>
            </a:pPr>
            <a:r>
              <a:rPr lang="en-US" sz="3200" dirty="0">
                <a:ea typeface="+mn-ea"/>
              </a:rPr>
              <a:t>Apply the logic used to create activity networks, including predecessor and successor tasks.</a:t>
            </a:r>
          </a:p>
          <a:p>
            <a:pPr marL="457200" indent="-457200" eaLnBrk="1" fontAlgn="auto" hangingPunct="1">
              <a:spcAft>
                <a:spcPts val="0"/>
              </a:spcAft>
              <a:buClr>
                <a:schemeClr val="accent3"/>
              </a:buClr>
              <a:buFont typeface="+mj-lt"/>
              <a:buAutoNum type="arabicPeriod"/>
              <a:defRPr/>
            </a:pPr>
            <a:r>
              <a:rPr lang="en-US" sz="3200" dirty="0">
                <a:ea typeface="+mn-ea"/>
              </a:rPr>
              <a:t>Develop an activity network using Activity-on-Node (AON) techniques.</a:t>
            </a:r>
          </a:p>
          <a:p>
            <a:pPr marL="457200" indent="-457200" eaLnBrk="1" fontAlgn="auto" hangingPunct="1">
              <a:spcAft>
                <a:spcPts val="0"/>
              </a:spcAft>
              <a:buClr>
                <a:schemeClr val="accent3"/>
              </a:buClr>
              <a:buFont typeface="+mj-lt"/>
              <a:buAutoNum type="arabicPeriod"/>
              <a:defRPr/>
            </a:pPr>
            <a:r>
              <a:rPr lang="en-US" sz="3200" dirty="0">
                <a:ea typeface="+mn-ea"/>
              </a:rPr>
              <a:t>Perform activity duration estimation based on the use of probabilistic estimating techniques.</a:t>
            </a:r>
          </a:p>
        </p:txBody>
      </p:sp>
    </p:spTree>
    <p:extLst>
      <p:ext uri="{BB962C8B-B14F-4D97-AF65-F5344CB8AC3E}">
        <p14:creationId xmlns:p14="http://schemas.microsoft.com/office/powerpoint/2010/main" val="1077529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3361-1632-4E78-9AD1-C8EED59AEB51}"/>
              </a:ext>
            </a:extLst>
          </p:cNvPr>
          <p:cNvSpPr>
            <a:spLocks noGrp="1"/>
          </p:cNvSpPr>
          <p:nvPr>
            <p:ph type="title"/>
          </p:nvPr>
        </p:nvSpPr>
        <p:spPr/>
        <p:txBody>
          <a:bodyPr/>
          <a:lstStyle/>
          <a:p>
            <a:pPr algn="r"/>
            <a:r>
              <a:rPr lang="en-US" dirty="0">
                <a:ea typeface="+mj-ea"/>
              </a:rPr>
              <a:t>Complete Activity Network</a:t>
            </a:r>
            <a:br>
              <a:rPr lang="en-US" dirty="0">
                <a:ea typeface="+mj-ea"/>
              </a:rPr>
            </a:br>
            <a:r>
              <a:rPr lang="en-US" sz="1800" dirty="0">
                <a:ea typeface="+mj-ea"/>
              </a:rPr>
              <a:t>(figure 9.10)</a:t>
            </a:r>
            <a:endParaRPr lang="en-ID" dirty="0"/>
          </a:p>
        </p:txBody>
      </p:sp>
      <p:pic>
        <p:nvPicPr>
          <p:cNvPr id="4" name="Picture 2">
            <a:extLst>
              <a:ext uri="{FF2B5EF4-FFF2-40B4-BE49-F238E27FC236}">
                <a16:creationId xmlns:a16="http://schemas.microsoft.com/office/drawing/2014/main" id="{E93333BE-1357-472A-AFF6-61795C90133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3113" y="1828340"/>
            <a:ext cx="8295861" cy="411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FADE731-D3C9-4553-9D0A-2B7004B9F729}"/>
              </a:ext>
            </a:extLst>
          </p:cNvPr>
          <p:cNvSpPr txBox="1"/>
          <p:nvPr/>
        </p:nvSpPr>
        <p:spPr>
          <a:xfrm>
            <a:off x="4797618" y="5985891"/>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560793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BF0093-DF6A-409A-9A1C-879C88D43777}"/>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4C7E966C-1C3F-427D-837B-2E43207A147B}"/>
              </a:ext>
            </a:extLst>
          </p:cNvPr>
          <p:cNvSpPr txBox="1">
            <a:spLocks/>
          </p:cNvSpPr>
          <p:nvPr/>
        </p:nvSpPr>
        <p:spPr>
          <a:xfrm>
            <a:off x="831850" y="1681746"/>
            <a:ext cx="10515600" cy="2852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Proses </a:t>
            </a:r>
            <a:r>
              <a:rPr lang="en-US" dirty="0" err="1">
                <a:solidFill>
                  <a:schemeClr val="bg1"/>
                </a:solidFill>
              </a:rPr>
              <a:t>Estimasi</a:t>
            </a:r>
            <a:r>
              <a:rPr lang="en-US" dirty="0">
                <a:solidFill>
                  <a:schemeClr val="bg1"/>
                </a:solidFill>
              </a:rPr>
              <a:t> </a:t>
            </a:r>
            <a:r>
              <a:rPr lang="en-US" dirty="0" err="1">
                <a:solidFill>
                  <a:schemeClr val="bg1"/>
                </a:solidFill>
              </a:rPr>
              <a:t>Durasi</a:t>
            </a:r>
            <a:r>
              <a:rPr lang="en-US" dirty="0">
                <a:solidFill>
                  <a:schemeClr val="bg1"/>
                </a:solidFill>
              </a:rPr>
              <a:t> </a:t>
            </a:r>
            <a:r>
              <a:rPr lang="en-US" dirty="0" err="1">
                <a:solidFill>
                  <a:schemeClr val="bg1"/>
                </a:solidFill>
              </a:rPr>
              <a:t>Proyek</a:t>
            </a:r>
            <a:endParaRPr lang="en-US" dirty="0">
              <a:solidFill>
                <a:schemeClr val="bg1"/>
              </a:solidFill>
            </a:endParaRPr>
          </a:p>
        </p:txBody>
      </p:sp>
    </p:spTree>
    <p:extLst>
      <p:ext uri="{BB962C8B-B14F-4D97-AF65-F5344CB8AC3E}">
        <p14:creationId xmlns:p14="http://schemas.microsoft.com/office/powerpoint/2010/main" val="2356441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2B7F-3A83-413E-BBB5-8C514A4A1E77}"/>
              </a:ext>
            </a:extLst>
          </p:cNvPr>
          <p:cNvSpPr>
            <a:spLocks noGrp="1"/>
          </p:cNvSpPr>
          <p:nvPr>
            <p:ph type="title"/>
          </p:nvPr>
        </p:nvSpPr>
        <p:spPr/>
        <p:txBody>
          <a:bodyPr/>
          <a:lstStyle/>
          <a:p>
            <a:pPr algn="r"/>
            <a:r>
              <a:rPr lang="en-US" dirty="0">
                <a:solidFill>
                  <a:schemeClr val="accent3">
                    <a:lumMod val="50000"/>
                  </a:schemeClr>
                </a:solidFill>
                <a:ea typeface="+mj-ea"/>
              </a:rPr>
              <a:t>Duration Estimation</a:t>
            </a:r>
            <a:endParaRPr lang="en-ID" dirty="0"/>
          </a:p>
        </p:txBody>
      </p:sp>
      <p:sp>
        <p:nvSpPr>
          <p:cNvPr id="4" name="Rectangle 3">
            <a:extLst>
              <a:ext uri="{FF2B5EF4-FFF2-40B4-BE49-F238E27FC236}">
                <a16:creationId xmlns:a16="http://schemas.microsoft.com/office/drawing/2014/main" id="{E9374590-CB34-461A-A480-9CD850469FB5}"/>
              </a:ext>
            </a:extLst>
          </p:cNvPr>
          <p:cNvSpPr>
            <a:spLocks noGrp="1" noChangeArrowheads="1"/>
          </p:cNvSpPr>
          <p:nvPr>
            <p:ph idx="1"/>
          </p:nvPr>
        </p:nvSpPr>
        <p:spPr>
          <a:xfrm>
            <a:off x="1058787" y="1972469"/>
            <a:ext cx="4666151" cy="2913062"/>
          </a:xfrm>
        </p:spPr>
        <p:txBody>
          <a:bodyPr/>
          <a:lstStyle/>
          <a:p>
            <a:pPr eaLnBrk="1" hangingPunct="1"/>
            <a:r>
              <a:rPr lang="en-US" altLang="id-ID" sz="2400" dirty="0"/>
              <a:t>Experience</a:t>
            </a:r>
          </a:p>
          <a:p>
            <a:pPr eaLnBrk="1" hangingPunct="1"/>
            <a:r>
              <a:rPr lang="en-US" altLang="id-ID" sz="2400" dirty="0"/>
              <a:t>Expert opinion</a:t>
            </a:r>
          </a:p>
          <a:p>
            <a:pPr eaLnBrk="1" hangingPunct="1"/>
            <a:r>
              <a:rPr lang="en-US" altLang="id-ID" sz="2400" dirty="0"/>
              <a:t>Mathematical derivation – Beta distribution</a:t>
            </a:r>
          </a:p>
          <a:p>
            <a:pPr lvl="1" eaLnBrk="1" hangingPunct="1"/>
            <a:r>
              <a:rPr lang="en-US" altLang="id-ID" sz="2400" dirty="0"/>
              <a:t>Most likely (m)</a:t>
            </a:r>
          </a:p>
          <a:p>
            <a:pPr lvl="1" eaLnBrk="1" hangingPunct="1"/>
            <a:r>
              <a:rPr lang="en-US" altLang="id-ID" sz="2400" dirty="0"/>
              <a:t>Most pessimistic (b)</a:t>
            </a:r>
          </a:p>
          <a:p>
            <a:pPr lvl="1" eaLnBrk="1" hangingPunct="1"/>
            <a:r>
              <a:rPr lang="en-US" altLang="id-ID" sz="2400" dirty="0"/>
              <a:t>Most optimistic (a)</a:t>
            </a:r>
          </a:p>
        </p:txBody>
      </p:sp>
      <p:graphicFrame>
        <p:nvGraphicFramePr>
          <p:cNvPr id="5" name="Object 66">
            <a:extLst>
              <a:ext uri="{FF2B5EF4-FFF2-40B4-BE49-F238E27FC236}">
                <a16:creationId xmlns:a16="http://schemas.microsoft.com/office/drawing/2014/main" id="{06F419D4-3732-4E62-A9AD-F3314B16B29E}"/>
              </a:ext>
            </a:extLst>
          </p:cNvPr>
          <p:cNvGraphicFramePr>
            <a:graphicFrameLocks noChangeAspect="1"/>
          </p:cNvGraphicFramePr>
          <p:nvPr>
            <p:extLst>
              <p:ext uri="{D42A27DB-BD31-4B8C-83A1-F6EECF244321}">
                <p14:modId xmlns:p14="http://schemas.microsoft.com/office/powerpoint/2010/main" val="3900048738"/>
              </p:ext>
            </p:extLst>
          </p:nvPr>
        </p:nvGraphicFramePr>
        <p:xfrm>
          <a:off x="6670675" y="1973263"/>
          <a:ext cx="4462463" cy="1165225"/>
        </p:xfrm>
        <a:graphic>
          <a:graphicData uri="http://schemas.openxmlformats.org/presentationml/2006/ole">
            <mc:AlternateContent xmlns:mc="http://schemas.openxmlformats.org/markup-compatibility/2006">
              <mc:Choice xmlns:v="urn:schemas-microsoft-com:vml" Requires="v">
                <p:oleObj name="Equation" r:id="rId2" imgW="2095500" imgH="469900" progId="">
                  <p:embed/>
                </p:oleObj>
              </mc:Choice>
              <mc:Fallback>
                <p:oleObj name="Equation" r:id="rId2" imgW="2095500" imgH="469900" progId="">
                  <p:embed/>
                  <p:pic>
                    <p:nvPicPr>
                      <p:cNvPr id="1026" name="Object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675" y="1973263"/>
                        <a:ext cx="4462463" cy="1165225"/>
                      </a:xfrm>
                      <a:prstGeom prst="rect">
                        <a:avLst/>
                      </a:prstGeom>
                      <a:noFill/>
                      <a:ln>
                        <a:solidFill>
                          <a:schemeClr val="tx1"/>
                        </a:solidFill>
                      </a:ln>
                    </p:spPr>
                  </p:pic>
                </p:oleObj>
              </mc:Fallback>
            </mc:AlternateContent>
          </a:graphicData>
        </a:graphic>
      </p:graphicFrame>
      <p:graphicFrame>
        <p:nvGraphicFramePr>
          <p:cNvPr id="6" name="Object 67">
            <a:extLst>
              <a:ext uri="{FF2B5EF4-FFF2-40B4-BE49-F238E27FC236}">
                <a16:creationId xmlns:a16="http://schemas.microsoft.com/office/drawing/2014/main" id="{5DA9F9E8-9569-414F-8341-4BB02FDB2C3E}"/>
              </a:ext>
            </a:extLst>
          </p:cNvPr>
          <p:cNvGraphicFramePr>
            <a:graphicFrameLocks noChangeAspect="1"/>
          </p:cNvGraphicFramePr>
          <p:nvPr>
            <p:extLst>
              <p:ext uri="{D42A27DB-BD31-4B8C-83A1-F6EECF244321}">
                <p14:modId xmlns:p14="http://schemas.microsoft.com/office/powerpoint/2010/main" val="2476242700"/>
              </p:ext>
            </p:extLst>
          </p:nvPr>
        </p:nvGraphicFramePr>
        <p:xfrm>
          <a:off x="417990" y="5029660"/>
          <a:ext cx="5400675" cy="1011237"/>
        </p:xfrm>
        <a:graphic>
          <a:graphicData uri="http://schemas.openxmlformats.org/presentationml/2006/ole">
            <mc:AlternateContent xmlns:mc="http://schemas.openxmlformats.org/markup-compatibility/2006">
              <mc:Choice xmlns:v="urn:schemas-microsoft-com:vml" Requires="v">
                <p:oleObj name="Equation" r:id="rId4" imgW="2286000" imgH="393700" progId="">
                  <p:embed/>
                </p:oleObj>
              </mc:Choice>
              <mc:Fallback>
                <p:oleObj name="Equation" r:id="rId4" imgW="2286000" imgH="393700" progId="">
                  <p:embed/>
                  <p:pic>
                    <p:nvPicPr>
                      <p:cNvPr id="1027" name="Object 6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990" y="5029660"/>
                        <a:ext cx="5400675" cy="1011237"/>
                      </a:xfrm>
                      <a:prstGeom prst="rect">
                        <a:avLst/>
                      </a:prstGeom>
                      <a:noFill/>
                      <a:ln>
                        <a:solidFill>
                          <a:schemeClr val="tx1"/>
                        </a:solidFill>
                      </a:ln>
                    </p:spPr>
                  </p:pic>
                </p:oleObj>
              </mc:Fallback>
            </mc:AlternateContent>
          </a:graphicData>
        </a:graphic>
      </p:graphicFrame>
      <p:sp>
        <p:nvSpPr>
          <p:cNvPr id="8" name="TextBox 7">
            <a:extLst>
              <a:ext uri="{FF2B5EF4-FFF2-40B4-BE49-F238E27FC236}">
                <a16:creationId xmlns:a16="http://schemas.microsoft.com/office/drawing/2014/main" id="{7ACB4079-581A-4BA3-AFFB-9EFF10CA0604}"/>
              </a:ext>
            </a:extLst>
          </p:cNvPr>
          <p:cNvSpPr txBox="1"/>
          <p:nvPr/>
        </p:nvSpPr>
        <p:spPr>
          <a:xfrm>
            <a:off x="7978797" y="6355223"/>
            <a:ext cx="2653099" cy="369332"/>
          </a:xfrm>
          <a:prstGeom prst="rect">
            <a:avLst/>
          </a:prstGeom>
          <a:noFill/>
        </p:spPr>
        <p:txBody>
          <a:bodyPr wrap="none" rtlCol="0">
            <a:spAutoFit/>
          </a:bodyPr>
          <a:lstStyle/>
          <a:p>
            <a:r>
              <a:rPr lang="en-US" dirty="0"/>
              <a:t>Source: vosesoftware.com</a:t>
            </a:r>
            <a:endParaRPr lang="en-ID" dirty="0"/>
          </a:p>
        </p:txBody>
      </p:sp>
      <p:pic>
        <p:nvPicPr>
          <p:cNvPr id="9" name="Picture 8">
            <a:extLst>
              <a:ext uri="{FF2B5EF4-FFF2-40B4-BE49-F238E27FC236}">
                <a16:creationId xmlns:a16="http://schemas.microsoft.com/office/drawing/2014/main" id="{F81567BA-0DCB-48EB-8DBC-A2065F447B63}"/>
              </a:ext>
            </a:extLst>
          </p:cNvPr>
          <p:cNvPicPr>
            <a:picLocks noChangeAspect="1"/>
          </p:cNvPicPr>
          <p:nvPr/>
        </p:nvPicPr>
        <p:blipFill>
          <a:blip r:embed="rId6"/>
          <a:stretch>
            <a:fillRect/>
          </a:stretch>
        </p:blipFill>
        <p:spPr>
          <a:xfrm>
            <a:off x="5964439" y="3442162"/>
            <a:ext cx="6029490" cy="2918922"/>
          </a:xfrm>
          <a:prstGeom prst="rect">
            <a:avLst/>
          </a:prstGeom>
        </p:spPr>
      </p:pic>
    </p:spTree>
    <p:extLst>
      <p:ext uri="{BB962C8B-B14F-4D97-AF65-F5344CB8AC3E}">
        <p14:creationId xmlns:p14="http://schemas.microsoft.com/office/powerpoint/2010/main" val="327712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67442-5D8A-4CE5-BE61-9C3EA3985491}"/>
              </a:ext>
            </a:extLst>
          </p:cNvPr>
          <p:cNvSpPr>
            <a:spLocks noGrp="1"/>
          </p:cNvSpPr>
          <p:nvPr>
            <p:ph type="title"/>
          </p:nvPr>
        </p:nvSpPr>
        <p:spPr/>
        <p:txBody>
          <a:bodyPr>
            <a:normAutofit fontScale="90000"/>
          </a:bodyPr>
          <a:lstStyle/>
          <a:p>
            <a:pPr algn="r"/>
            <a:r>
              <a:rPr lang="en-US" dirty="0">
                <a:ea typeface="+mj-ea"/>
              </a:rPr>
              <a:t>Symmetrical (normal) distribution for activity duration estimation</a:t>
            </a:r>
            <a:br>
              <a:rPr lang="en-US" dirty="0">
                <a:ea typeface="+mj-ea"/>
              </a:rPr>
            </a:br>
            <a:r>
              <a:rPr lang="en-US" sz="1800" dirty="0">
                <a:ea typeface="+mj-ea"/>
              </a:rPr>
              <a:t>(figure 9.14)</a:t>
            </a:r>
            <a:endParaRPr lang="en-ID" dirty="0"/>
          </a:p>
        </p:txBody>
      </p:sp>
      <p:pic>
        <p:nvPicPr>
          <p:cNvPr id="4" name="Picture 1">
            <a:extLst>
              <a:ext uri="{FF2B5EF4-FFF2-40B4-BE49-F238E27FC236}">
                <a16:creationId xmlns:a16="http://schemas.microsoft.com/office/drawing/2014/main" id="{AD24E805-4403-44E5-8572-4D84FCA1F65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4330" y="1807049"/>
            <a:ext cx="8571271" cy="428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548A111D-0618-4215-9697-521503C28FEE}"/>
              </a:ext>
            </a:extLst>
          </p:cNvPr>
          <p:cNvSpPr txBox="1"/>
          <p:nvPr/>
        </p:nvSpPr>
        <p:spPr>
          <a:xfrm>
            <a:off x="5051355" y="6088196"/>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736294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8836-3EC7-4AC8-B9BC-D2AED3904E5B}"/>
              </a:ext>
            </a:extLst>
          </p:cNvPr>
          <p:cNvSpPr>
            <a:spLocks noGrp="1"/>
          </p:cNvSpPr>
          <p:nvPr>
            <p:ph type="title"/>
          </p:nvPr>
        </p:nvSpPr>
        <p:spPr/>
        <p:txBody>
          <a:bodyPr>
            <a:normAutofit fontScale="90000"/>
          </a:bodyPr>
          <a:lstStyle/>
          <a:p>
            <a:pPr algn="r"/>
            <a:r>
              <a:rPr lang="en-US" dirty="0">
                <a:ea typeface="+mj-ea"/>
              </a:rPr>
              <a:t>Asymmetrical (beta) distribution for activity duration estimation</a:t>
            </a:r>
            <a:br>
              <a:rPr lang="en-US" dirty="0">
                <a:ea typeface="+mj-ea"/>
              </a:rPr>
            </a:br>
            <a:r>
              <a:rPr lang="en-US" sz="1800" dirty="0">
                <a:ea typeface="+mj-ea"/>
              </a:rPr>
              <a:t>(figure 9.15)</a:t>
            </a:r>
            <a:endParaRPr lang="en-ID" dirty="0"/>
          </a:p>
        </p:txBody>
      </p:sp>
      <p:pic>
        <p:nvPicPr>
          <p:cNvPr id="4" name="Picture 1">
            <a:extLst>
              <a:ext uri="{FF2B5EF4-FFF2-40B4-BE49-F238E27FC236}">
                <a16:creationId xmlns:a16="http://schemas.microsoft.com/office/drawing/2014/main" id="{FB31D97F-6EBC-4A5D-9FB5-CCCFA984CD0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9017" y="2676939"/>
            <a:ext cx="10175562" cy="284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0F1984E-A0FE-4BD8-96E7-22EE6572D7E3}"/>
              </a:ext>
            </a:extLst>
          </p:cNvPr>
          <p:cNvSpPr txBox="1"/>
          <p:nvPr/>
        </p:nvSpPr>
        <p:spPr>
          <a:xfrm>
            <a:off x="5252153" y="5690631"/>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1612376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25171-0AA5-48F2-80CE-D407FC94AD1F}"/>
              </a:ext>
            </a:extLst>
          </p:cNvPr>
          <p:cNvSpPr>
            <a:spLocks noGrp="1"/>
          </p:cNvSpPr>
          <p:nvPr>
            <p:ph type="title"/>
          </p:nvPr>
        </p:nvSpPr>
        <p:spPr/>
        <p:txBody>
          <a:bodyPr/>
          <a:lstStyle/>
          <a:p>
            <a:pPr algn="r"/>
            <a:r>
              <a:rPr lang="en-US" dirty="0">
                <a:ea typeface="+mj-ea"/>
              </a:rPr>
              <a:t>Activity Duration and Variance</a:t>
            </a:r>
            <a:br>
              <a:rPr lang="en-US" dirty="0">
                <a:ea typeface="+mj-ea"/>
              </a:rPr>
            </a:br>
            <a:r>
              <a:rPr lang="en-US" sz="1800" dirty="0">
                <a:ea typeface="+mj-ea"/>
              </a:rPr>
              <a:t>(table 9.2)</a:t>
            </a:r>
            <a:endParaRPr lang="en-ID" dirty="0"/>
          </a:p>
        </p:txBody>
      </p:sp>
      <p:pic>
        <p:nvPicPr>
          <p:cNvPr id="8" name="Content Placeholder 7">
            <a:extLst>
              <a:ext uri="{FF2B5EF4-FFF2-40B4-BE49-F238E27FC236}">
                <a16:creationId xmlns:a16="http://schemas.microsoft.com/office/drawing/2014/main" id="{5EAC7FE9-D7CE-48D7-80FA-C3B940F15AF8}"/>
              </a:ext>
            </a:extLst>
          </p:cNvPr>
          <p:cNvPicPr>
            <a:picLocks noGrp="1" noChangeAspect="1"/>
          </p:cNvPicPr>
          <p:nvPr>
            <p:ph idx="1"/>
          </p:nvPr>
        </p:nvPicPr>
        <p:blipFill>
          <a:blip r:embed="rId2"/>
          <a:stretch>
            <a:fillRect/>
          </a:stretch>
        </p:blipFill>
        <p:spPr>
          <a:xfrm>
            <a:off x="1526800" y="1828340"/>
            <a:ext cx="9760008" cy="4351337"/>
          </a:xfrm>
        </p:spPr>
      </p:pic>
      <p:sp>
        <p:nvSpPr>
          <p:cNvPr id="9" name="TextBox 8">
            <a:extLst>
              <a:ext uri="{FF2B5EF4-FFF2-40B4-BE49-F238E27FC236}">
                <a16:creationId xmlns:a16="http://schemas.microsoft.com/office/drawing/2014/main" id="{E8055164-8958-4A9F-AAAE-7D82E8AC6066}"/>
              </a:ext>
            </a:extLst>
          </p:cNvPr>
          <p:cNvSpPr txBox="1"/>
          <p:nvPr/>
        </p:nvSpPr>
        <p:spPr>
          <a:xfrm>
            <a:off x="5362159" y="5995011"/>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546611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BF0093-DF6A-409A-9A1C-879C88D43777}"/>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4C7E966C-1C3F-427D-837B-2E43207A147B}"/>
              </a:ext>
            </a:extLst>
          </p:cNvPr>
          <p:cNvSpPr txBox="1">
            <a:spLocks/>
          </p:cNvSpPr>
          <p:nvPr/>
        </p:nvSpPr>
        <p:spPr>
          <a:xfrm>
            <a:off x="831850" y="1681746"/>
            <a:ext cx="10515600" cy="2852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err="1">
                <a:solidFill>
                  <a:schemeClr val="bg1"/>
                </a:solidFill>
              </a:rPr>
              <a:t>Penentuan</a:t>
            </a:r>
            <a:r>
              <a:rPr lang="en-US" dirty="0">
                <a:solidFill>
                  <a:schemeClr val="bg1"/>
                </a:solidFill>
              </a:rPr>
              <a:t> Jalur </a:t>
            </a:r>
            <a:r>
              <a:rPr lang="en-US" dirty="0" err="1">
                <a:solidFill>
                  <a:schemeClr val="bg1"/>
                </a:solidFill>
              </a:rPr>
              <a:t>Kritis</a:t>
            </a:r>
            <a:r>
              <a:rPr lang="en-US" dirty="0">
                <a:solidFill>
                  <a:schemeClr val="bg1"/>
                </a:solidFill>
              </a:rPr>
              <a:t> </a:t>
            </a:r>
            <a:r>
              <a:rPr lang="en-US" dirty="0" err="1">
                <a:solidFill>
                  <a:schemeClr val="bg1"/>
                </a:solidFill>
              </a:rPr>
              <a:t>Dalam</a:t>
            </a:r>
            <a:r>
              <a:rPr lang="en-US" dirty="0">
                <a:solidFill>
                  <a:schemeClr val="bg1"/>
                </a:solidFill>
              </a:rPr>
              <a:t> Diagram </a:t>
            </a:r>
            <a:r>
              <a:rPr lang="en-US" dirty="0" err="1">
                <a:solidFill>
                  <a:schemeClr val="bg1"/>
                </a:solidFill>
              </a:rPr>
              <a:t>Jaringan</a:t>
            </a:r>
            <a:endParaRPr lang="en-US" dirty="0">
              <a:solidFill>
                <a:schemeClr val="bg1"/>
              </a:solidFill>
            </a:endParaRPr>
          </a:p>
        </p:txBody>
      </p:sp>
    </p:spTree>
    <p:extLst>
      <p:ext uri="{BB962C8B-B14F-4D97-AF65-F5344CB8AC3E}">
        <p14:creationId xmlns:p14="http://schemas.microsoft.com/office/powerpoint/2010/main" val="2860371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C11F2-6302-4087-A7E9-8B1DA128E367}"/>
              </a:ext>
            </a:extLst>
          </p:cNvPr>
          <p:cNvSpPr>
            <a:spLocks noGrp="1"/>
          </p:cNvSpPr>
          <p:nvPr>
            <p:ph type="title"/>
          </p:nvPr>
        </p:nvSpPr>
        <p:spPr/>
        <p:txBody>
          <a:bodyPr>
            <a:normAutofit fontScale="90000"/>
          </a:bodyPr>
          <a:lstStyle/>
          <a:p>
            <a:pPr algn="r"/>
            <a:r>
              <a:rPr lang="en-US" dirty="0">
                <a:ea typeface="+mj-ea"/>
              </a:rPr>
              <a:t>Partial project activity network with task durations</a:t>
            </a:r>
            <a:br>
              <a:rPr lang="en-US" dirty="0">
                <a:ea typeface="+mj-ea"/>
              </a:rPr>
            </a:br>
            <a:r>
              <a:rPr lang="en-US" sz="2000" dirty="0">
                <a:ea typeface="+mj-ea"/>
              </a:rPr>
              <a:t>(figure 9.16)</a:t>
            </a:r>
            <a:endParaRPr lang="en-ID" dirty="0"/>
          </a:p>
        </p:txBody>
      </p:sp>
      <p:pic>
        <p:nvPicPr>
          <p:cNvPr id="4" name="Picture 1">
            <a:extLst>
              <a:ext uri="{FF2B5EF4-FFF2-40B4-BE49-F238E27FC236}">
                <a16:creationId xmlns:a16="http://schemas.microsoft.com/office/drawing/2014/main" id="{D62CFE2A-C5CD-450B-B9F8-2A19994BB66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1687" y="1734968"/>
            <a:ext cx="8388626" cy="432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3C64CE3-8C45-4B6C-B946-F8E94F734557}"/>
              </a:ext>
            </a:extLst>
          </p:cNvPr>
          <p:cNvSpPr txBox="1"/>
          <p:nvPr/>
        </p:nvSpPr>
        <p:spPr>
          <a:xfrm>
            <a:off x="5051355" y="6170557"/>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1628654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1B68-0474-4FE4-9CA1-8F91608FB255}"/>
              </a:ext>
            </a:extLst>
          </p:cNvPr>
          <p:cNvSpPr>
            <a:spLocks noGrp="1"/>
          </p:cNvSpPr>
          <p:nvPr>
            <p:ph type="title"/>
          </p:nvPr>
        </p:nvSpPr>
        <p:spPr/>
        <p:txBody>
          <a:bodyPr/>
          <a:lstStyle/>
          <a:p>
            <a:pPr algn="r"/>
            <a:r>
              <a:rPr lang="en-US" dirty="0">
                <a:ea typeface="+mj-ea"/>
              </a:rPr>
              <a:t>Activity Network with Forward Pass</a:t>
            </a:r>
            <a:br>
              <a:rPr lang="en-US" dirty="0">
                <a:ea typeface="+mj-ea"/>
              </a:rPr>
            </a:br>
            <a:r>
              <a:rPr lang="en-US" sz="1800" dirty="0">
                <a:ea typeface="+mj-ea"/>
              </a:rPr>
              <a:t>(figure 9.18)</a:t>
            </a:r>
            <a:endParaRPr lang="en-ID" dirty="0"/>
          </a:p>
        </p:txBody>
      </p:sp>
      <p:pic>
        <p:nvPicPr>
          <p:cNvPr id="4" name="Picture 1">
            <a:extLst>
              <a:ext uri="{FF2B5EF4-FFF2-40B4-BE49-F238E27FC236}">
                <a16:creationId xmlns:a16="http://schemas.microsoft.com/office/drawing/2014/main" id="{EC44BBF3-5B41-453B-810D-ED5654771FB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5878" y="1774686"/>
            <a:ext cx="8571271" cy="442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C580A82-1FA8-4894-AC4A-B9E6258B6E48}"/>
              </a:ext>
            </a:extLst>
          </p:cNvPr>
          <p:cNvSpPr txBox="1"/>
          <p:nvPr/>
        </p:nvSpPr>
        <p:spPr>
          <a:xfrm>
            <a:off x="5051355" y="6170557"/>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913542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A0160-82AF-49B2-AF2F-30622A84672C}"/>
              </a:ext>
            </a:extLst>
          </p:cNvPr>
          <p:cNvSpPr>
            <a:spLocks noGrp="1"/>
          </p:cNvSpPr>
          <p:nvPr>
            <p:ph type="title"/>
          </p:nvPr>
        </p:nvSpPr>
        <p:spPr/>
        <p:txBody>
          <a:bodyPr/>
          <a:lstStyle/>
          <a:p>
            <a:pPr algn="r"/>
            <a:r>
              <a:rPr lang="en-US" dirty="0">
                <a:ea typeface="+mj-ea"/>
              </a:rPr>
              <a:t>Activity Network with Backward Pass</a:t>
            </a:r>
            <a:br>
              <a:rPr lang="en-US" dirty="0">
                <a:ea typeface="+mj-ea"/>
              </a:rPr>
            </a:br>
            <a:r>
              <a:rPr lang="en-US" sz="2000" dirty="0">
                <a:ea typeface="+mj-ea"/>
              </a:rPr>
              <a:t>(figure 9.19)</a:t>
            </a:r>
            <a:endParaRPr lang="en-ID" dirty="0"/>
          </a:p>
        </p:txBody>
      </p:sp>
      <p:pic>
        <p:nvPicPr>
          <p:cNvPr id="4" name="Picture 1">
            <a:extLst>
              <a:ext uri="{FF2B5EF4-FFF2-40B4-BE49-F238E27FC236}">
                <a16:creationId xmlns:a16="http://schemas.microsoft.com/office/drawing/2014/main" id="{84E349B1-B58B-45E8-B072-5495D24799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7126" y="1664754"/>
            <a:ext cx="8571271" cy="448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8230BDD-191E-44E0-90D5-0996DB5E3F71}"/>
              </a:ext>
            </a:extLst>
          </p:cNvPr>
          <p:cNvSpPr txBox="1"/>
          <p:nvPr/>
        </p:nvSpPr>
        <p:spPr>
          <a:xfrm>
            <a:off x="5051355" y="6170557"/>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361214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8DFE93-CBD2-43ED-88ED-EAD44A702E07}"/>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LEARNING OUTCOMES</a:t>
            </a:r>
          </a:p>
        </p:txBody>
      </p:sp>
      <p:sp>
        <p:nvSpPr>
          <p:cNvPr id="5" name="Content Placeholder 1">
            <a:extLst>
              <a:ext uri="{FF2B5EF4-FFF2-40B4-BE49-F238E27FC236}">
                <a16:creationId xmlns:a16="http://schemas.microsoft.com/office/drawing/2014/main" id="{30016D26-1669-4B03-82DA-EB6CB0B0EC2B}"/>
              </a:ext>
            </a:extLst>
          </p:cNvPr>
          <p:cNvSpPr txBox="1">
            <a:spLocks/>
          </p:cNvSpPr>
          <p:nvPr/>
        </p:nvSpPr>
        <p:spPr>
          <a:xfrm>
            <a:off x="990600" y="1591296"/>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dirty="0"/>
              <a:t>After completing this chapter, you should be able to:</a:t>
            </a:r>
          </a:p>
          <a:p>
            <a:pPr marL="514350" indent="-514350" eaLnBrk="1" fontAlgn="auto" hangingPunct="1">
              <a:spcAft>
                <a:spcPts val="0"/>
              </a:spcAft>
              <a:buClr>
                <a:schemeClr val="accent3"/>
              </a:buClr>
              <a:buFont typeface="+mj-lt"/>
              <a:buAutoNum type="arabicPeriod" startAt="5"/>
              <a:defRPr/>
            </a:pPr>
            <a:r>
              <a:rPr lang="en-US" sz="3200" dirty="0">
                <a:ea typeface="+mn-ea"/>
              </a:rPr>
              <a:t>Construct the critical path for a project schedule network using forward and backward passes.</a:t>
            </a:r>
          </a:p>
          <a:p>
            <a:pPr marL="514350" indent="-514350" eaLnBrk="1" fontAlgn="auto" hangingPunct="1">
              <a:spcAft>
                <a:spcPts val="0"/>
              </a:spcAft>
              <a:buClr>
                <a:schemeClr val="accent3"/>
              </a:buClr>
              <a:buFont typeface="+mj-lt"/>
              <a:buAutoNum type="arabicPeriod" startAt="5"/>
              <a:defRPr/>
            </a:pPr>
            <a:r>
              <a:rPr lang="en-US" sz="3200" dirty="0">
                <a:ea typeface="+mn-ea"/>
              </a:rPr>
              <a:t>Identify activity float and the manner in which it is determined.</a:t>
            </a:r>
          </a:p>
          <a:p>
            <a:pPr marL="514350" indent="-514350" eaLnBrk="1" fontAlgn="auto" hangingPunct="1">
              <a:spcAft>
                <a:spcPts val="0"/>
              </a:spcAft>
              <a:buClr>
                <a:schemeClr val="accent3"/>
              </a:buClr>
              <a:buFont typeface="+mj-lt"/>
              <a:buAutoNum type="arabicPeriod" startAt="5"/>
              <a:defRPr/>
            </a:pPr>
            <a:r>
              <a:rPr lang="en-US" sz="3200" dirty="0">
                <a:ea typeface="+mn-ea"/>
              </a:rPr>
              <a:t>Calculate the probability of a project finishing on time under PERT estimates.</a:t>
            </a:r>
          </a:p>
          <a:p>
            <a:pPr marL="514350" indent="-514350" eaLnBrk="1" fontAlgn="auto" hangingPunct="1">
              <a:spcAft>
                <a:spcPts val="0"/>
              </a:spcAft>
              <a:buClr>
                <a:schemeClr val="accent3"/>
              </a:buClr>
              <a:buFont typeface="+mj-lt"/>
              <a:buAutoNum type="arabicPeriod" startAt="5"/>
              <a:defRPr/>
            </a:pPr>
            <a:r>
              <a:rPr lang="en-US" sz="3200" dirty="0">
                <a:ea typeface="+mn-ea"/>
              </a:rPr>
              <a:t>Understand the steps that can be employed to reduce the critical path.</a:t>
            </a:r>
          </a:p>
          <a:p>
            <a:pPr marL="0" indent="0" eaLnBrk="1" fontAlgn="auto" hangingPunct="1">
              <a:spcAft>
                <a:spcPts val="0"/>
              </a:spcAft>
              <a:buClr>
                <a:schemeClr val="accent3"/>
              </a:buClr>
              <a:buNone/>
              <a:defRPr/>
            </a:pPr>
            <a:endParaRPr lang="en-US" sz="3200" dirty="0">
              <a:ea typeface="+mn-ea"/>
            </a:endParaRPr>
          </a:p>
        </p:txBody>
      </p:sp>
    </p:spTree>
    <p:extLst>
      <p:ext uri="{BB962C8B-B14F-4D97-AF65-F5344CB8AC3E}">
        <p14:creationId xmlns:p14="http://schemas.microsoft.com/office/powerpoint/2010/main" val="3241013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69BAF-9DEC-4647-8436-37A32CF87CEC}"/>
              </a:ext>
            </a:extLst>
          </p:cNvPr>
          <p:cNvSpPr>
            <a:spLocks noGrp="1"/>
          </p:cNvSpPr>
          <p:nvPr>
            <p:ph type="title"/>
          </p:nvPr>
        </p:nvSpPr>
        <p:spPr/>
        <p:txBody>
          <a:bodyPr>
            <a:normAutofit fontScale="90000"/>
          </a:bodyPr>
          <a:lstStyle/>
          <a:p>
            <a:pPr algn="r"/>
            <a:r>
              <a:rPr lang="en-US" dirty="0"/>
              <a:t>Project Network with Activity Slack and Critical Path</a:t>
            </a:r>
            <a:br>
              <a:rPr lang="en-US" dirty="0"/>
            </a:br>
            <a:r>
              <a:rPr lang="en-US" sz="2400" dirty="0"/>
              <a:t>(figure 9.20)</a:t>
            </a:r>
            <a:endParaRPr lang="en-ID" sz="2400" dirty="0"/>
          </a:p>
        </p:txBody>
      </p:sp>
      <p:pic>
        <p:nvPicPr>
          <p:cNvPr id="4" name="Picture 1">
            <a:extLst>
              <a:ext uri="{FF2B5EF4-FFF2-40B4-BE49-F238E27FC236}">
                <a16:creationId xmlns:a16="http://schemas.microsoft.com/office/drawing/2014/main" id="{2F8EE1F4-CF4E-460C-9A09-1084635B036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4209" y="1828340"/>
            <a:ext cx="8123582" cy="468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E79325E-ED80-4402-A8F3-A1C87B195F81}"/>
              </a:ext>
            </a:extLst>
          </p:cNvPr>
          <p:cNvSpPr txBox="1"/>
          <p:nvPr/>
        </p:nvSpPr>
        <p:spPr>
          <a:xfrm>
            <a:off x="5051355" y="6170557"/>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1406247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52E8F-97CC-4BE6-9A96-5DFA5DC029D1}"/>
              </a:ext>
            </a:extLst>
          </p:cNvPr>
          <p:cNvSpPr>
            <a:spLocks noGrp="1"/>
          </p:cNvSpPr>
          <p:nvPr>
            <p:ph type="title"/>
          </p:nvPr>
        </p:nvSpPr>
        <p:spPr/>
        <p:txBody>
          <a:bodyPr/>
          <a:lstStyle/>
          <a:p>
            <a:pPr algn="r"/>
            <a:r>
              <a:rPr lang="en-US" dirty="0">
                <a:ea typeface="+mj-ea"/>
              </a:rPr>
              <a:t>AON Network with Laddering Effect</a:t>
            </a:r>
            <a:br>
              <a:rPr lang="en-US" dirty="0">
                <a:ea typeface="+mj-ea"/>
              </a:rPr>
            </a:br>
            <a:r>
              <a:rPr lang="en-US" sz="1800" dirty="0">
                <a:ea typeface="+mj-ea"/>
              </a:rPr>
              <a:t>(figure 9.24)</a:t>
            </a:r>
            <a:endParaRPr lang="en-ID" dirty="0"/>
          </a:p>
        </p:txBody>
      </p:sp>
      <p:pic>
        <p:nvPicPr>
          <p:cNvPr id="4" name="Picture 1">
            <a:extLst>
              <a:ext uri="{FF2B5EF4-FFF2-40B4-BE49-F238E27FC236}">
                <a16:creationId xmlns:a16="http://schemas.microsoft.com/office/drawing/2014/main" id="{99168450-B6FE-450F-87E3-AC53CA6D5E1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2783" y="1963491"/>
            <a:ext cx="9501808" cy="395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96AC34A-6BAC-45D2-8D12-8C4A69C5CE43}"/>
              </a:ext>
            </a:extLst>
          </p:cNvPr>
          <p:cNvSpPr txBox="1"/>
          <p:nvPr/>
        </p:nvSpPr>
        <p:spPr>
          <a:xfrm>
            <a:off x="5051355" y="6170557"/>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1230526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E918-89E2-4189-951D-6BBCFC159F2E}"/>
              </a:ext>
            </a:extLst>
          </p:cNvPr>
          <p:cNvSpPr>
            <a:spLocks noGrp="1"/>
          </p:cNvSpPr>
          <p:nvPr>
            <p:ph type="title"/>
          </p:nvPr>
        </p:nvSpPr>
        <p:spPr/>
        <p:txBody>
          <a:bodyPr/>
          <a:lstStyle/>
          <a:p>
            <a:pPr algn="r"/>
            <a:r>
              <a:rPr lang="en-US" dirty="0">
                <a:ea typeface="+mj-ea"/>
              </a:rPr>
              <a:t>Example of a Hammock Activity</a:t>
            </a:r>
            <a:br>
              <a:rPr lang="en-US" dirty="0">
                <a:ea typeface="+mj-ea"/>
              </a:rPr>
            </a:br>
            <a:r>
              <a:rPr lang="en-US" sz="1800" dirty="0">
                <a:ea typeface="+mj-ea"/>
              </a:rPr>
              <a:t>(figure 9.25)</a:t>
            </a:r>
            <a:endParaRPr lang="en-ID" dirty="0"/>
          </a:p>
        </p:txBody>
      </p:sp>
      <p:pic>
        <p:nvPicPr>
          <p:cNvPr id="4" name="Picture 1">
            <a:extLst>
              <a:ext uri="{FF2B5EF4-FFF2-40B4-BE49-F238E27FC236}">
                <a16:creationId xmlns:a16="http://schemas.microsoft.com/office/drawing/2014/main" id="{9C836B0F-4002-414D-8856-6896D6B0E10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7217" y="2224323"/>
            <a:ext cx="8017565" cy="423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C90289F-EDD7-4CEA-A700-5ACA66185A1B}"/>
              </a:ext>
            </a:extLst>
          </p:cNvPr>
          <p:cNvSpPr txBox="1"/>
          <p:nvPr/>
        </p:nvSpPr>
        <p:spPr>
          <a:xfrm>
            <a:off x="8443912" y="6170557"/>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1875692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308F6-B8EC-4C5F-8BDE-3DE575C38C42}"/>
              </a:ext>
            </a:extLst>
          </p:cNvPr>
          <p:cNvSpPr>
            <a:spLocks noGrp="1"/>
          </p:cNvSpPr>
          <p:nvPr>
            <p:ph type="title"/>
          </p:nvPr>
        </p:nvSpPr>
        <p:spPr/>
        <p:txBody>
          <a:bodyPr/>
          <a:lstStyle/>
          <a:p>
            <a:r>
              <a:rPr lang="en-US" dirty="0">
                <a:ea typeface="+mj-ea"/>
              </a:rPr>
              <a:t>Options for Reducing the Critical Path</a:t>
            </a:r>
            <a:endParaRPr lang="en-ID" dirty="0"/>
          </a:p>
        </p:txBody>
      </p:sp>
      <p:sp>
        <p:nvSpPr>
          <p:cNvPr id="3" name="Content Placeholder 2">
            <a:extLst>
              <a:ext uri="{FF2B5EF4-FFF2-40B4-BE49-F238E27FC236}">
                <a16:creationId xmlns:a16="http://schemas.microsoft.com/office/drawing/2014/main" id="{30D1E552-22B4-4263-AB5A-818098DB9A58}"/>
              </a:ext>
            </a:extLst>
          </p:cNvPr>
          <p:cNvSpPr>
            <a:spLocks noGrp="1"/>
          </p:cNvSpPr>
          <p:nvPr>
            <p:ph idx="1"/>
          </p:nvPr>
        </p:nvSpPr>
        <p:spPr/>
        <p:txBody>
          <a:bodyPr/>
          <a:lstStyle/>
          <a:p>
            <a:pPr marL="457200" indent="-457200" eaLnBrk="1" hangingPunct="1">
              <a:buFont typeface="Corbel" panose="020B0503020204020204" pitchFamily="34" charset="0"/>
              <a:buAutoNum type="arabicPeriod"/>
            </a:pPr>
            <a:r>
              <a:rPr lang="en-US" altLang="id-ID" dirty="0"/>
              <a:t>Eliminate tasks on the critical path.</a:t>
            </a:r>
          </a:p>
          <a:p>
            <a:pPr marL="457200" indent="-457200" eaLnBrk="1" hangingPunct="1">
              <a:buFont typeface="Corbel" panose="020B0503020204020204" pitchFamily="34" charset="0"/>
              <a:buAutoNum type="arabicPeriod"/>
            </a:pPr>
            <a:r>
              <a:rPr lang="en-US" altLang="id-ID" dirty="0"/>
              <a:t>Replan serial paths to be in parallel.</a:t>
            </a:r>
          </a:p>
          <a:p>
            <a:pPr marL="457200" indent="-457200" eaLnBrk="1" hangingPunct="1">
              <a:buFont typeface="Corbel" panose="020B0503020204020204" pitchFamily="34" charset="0"/>
              <a:buAutoNum type="arabicPeriod"/>
            </a:pPr>
            <a:r>
              <a:rPr lang="en-US" altLang="id-ID" dirty="0"/>
              <a:t>Overlap sequential tasks.</a:t>
            </a:r>
          </a:p>
          <a:p>
            <a:pPr marL="457200" indent="-457200" eaLnBrk="1" hangingPunct="1">
              <a:buFont typeface="Corbel" panose="020B0503020204020204" pitchFamily="34" charset="0"/>
              <a:buAutoNum type="arabicPeriod"/>
            </a:pPr>
            <a:r>
              <a:rPr lang="en-US" altLang="id-ID" dirty="0"/>
              <a:t>Shorten the duration on critical path tasks.</a:t>
            </a:r>
          </a:p>
          <a:p>
            <a:pPr marL="457200" indent="-457200" eaLnBrk="1" hangingPunct="1">
              <a:buFont typeface="Corbel" panose="020B0503020204020204" pitchFamily="34" charset="0"/>
              <a:buAutoNum type="arabicPeriod"/>
            </a:pPr>
            <a:r>
              <a:rPr lang="en-US" altLang="id-ID" dirty="0"/>
              <a:t>Shorten early tasks.</a:t>
            </a:r>
          </a:p>
          <a:p>
            <a:pPr marL="457200" indent="-457200" eaLnBrk="1" hangingPunct="1">
              <a:buFont typeface="Corbel" panose="020B0503020204020204" pitchFamily="34" charset="0"/>
              <a:buAutoNum type="arabicPeriod"/>
            </a:pPr>
            <a:r>
              <a:rPr lang="en-US" altLang="id-ID" dirty="0"/>
              <a:t>Shorten longest tasks.</a:t>
            </a:r>
          </a:p>
          <a:p>
            <a:pPr marL="457200" indent="-457200" eaLnBrk="1" hangingPunct="1">
              <a:buFont typeface="Corbel" panose="020B0503020204020204" pitchFamily="34" charset="0"/>
              <a:buAutoNum type="arabicPeriod"/>
            </a:pPr>
            <a:r>
              <a:rPr lang="en-US" altLang="id-ID" dirty="0"/>
              <a:t>Shorten easiest tasks.</a:t>
            </a:r>
          </a:p>
          <a:p>
            <a:pPr marL="457200" indent="-457200" eaLnBrk="1" hangingPunct="1">
              <a:buFont typeface="Corbel" panose="020B0503020204020204" pitchFamily="34" charset="0"/>
              <a:buAutoNum type="arabicPeriod"/>
            </a:pPr>
            <a:r>
              <a:rPr lang="en-US" altLang="id-ID" dirty="0"/>
              <a:t>Shorten tasks that cost the least to speed up.</a:t>
            </a:r>
            <a:endParaRPr lang="en-ID" dirty="0"/>
          </a:p>
        </p:txBody>
      </p:sp>
    </p:spTree>
    <p:extLst>
      <p:ext uri="{BB962C8B-B14F-4D97-AF65-F5344CB8AC3E}">
        <p14:creationId xmlns:p14="http://schemas.microsoft.com/office/powerpoint/2010/main" val="1548680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A31F0-FDF1-4EB6-81D1-BFC029871166}"/>
              </a:ext>
            </a:extLst>
          </p:cNvPr>
          <p:cNvSpPr>
            <a:spLocks noGrp="1"/>
          </p:cNvSpPr>
          <p:nvPr>
            <p:ph type="title"/>
          </p:nvPr>
        </p:nvSpPr>
        <p:spPr/>
        <p:txBody>
          <a:bodyPr/>
          <a:lstStyle/>
          <a:p>
            <a:pPr algn="r"/>
            <a:r>
              <a:rPr lang="en-US" dirty="0">
                <a:ea typeface="+mj-ea"/>
              </a:rPr>
              <a:t>Constructing the Critical Path</a:t>
            </a:r>
            <a:endParaRPr lang="en-ID" dirty="0"/>
          </a:p>
        </p:txBody>
      </p:sp>
      <p:sp>
        <p:nvSpPr>
          <p:cNvPr id="3" name="Content Placeholder 2">
            <a:extLst>
              <a:ext uri="{FF2B5EF4-FFF2-40B4-BE49-F238E27FC236}">
                <a16:creationId xmlns:a16="http://schemas.microsoft.com/office/drawing/2014/main" id="{A2CAEFB6-F2BC-4B9D-91E8-E5DB17FF6029}"/>
              </a:ext>
            </a:extLst>
          </p:cNvPr>
          <p:cNvSpPr>
            <a:spLocks noGrp="1"/>
          </p:cNvSpPr>
          <p:nvPr>
            <p:ph idx="1"/>
          </p:nvPr>
        </p:nvSpPr>
        <p:spPr>
          <a:xfrm>
            <a:off x="1032387" y="2466860"/>
            <a:ext cx="10537722" cy="3417106"/>
          </a:xfrm>
        </p:spPr>
        <p:txBody>
          <a:bodyPr/>
          <a:lstStyle/>
          <a:p>
            <a:pPr eaLnBrk="1" hangingPunct="1"/>
            <a:r>
              <a:rPr lang="en-US" altLang="id-ID" sz="2800" dirty="0"/>
              <a:t>Forward pass – an </a:t>
            </a:r>
            <a:r>
              <a:rPr lang="en-US" altLang="id-ID" sz="2800" b="1" i="1" dirty="0"/>
              <a:t>additive move</a:t>
            </a:r>
            <a:r>
              <a:rPr lang="en-US" altLang="id-ID" sz="2800" dirty="0"/>
              <a:t> through the network from </a:t>
            </a:r>
            <a:r>
              <a:rPr lang="en-US" altLang="id-ID" sz="2800" b="1" i="1" dirty="0"/>
              <a:t>start to finish</a:t>
            </a:r>
          </a:p>
          <a:p>
            <a:pPr eaLnBrk="1" hangingPunct="1">
              <a:buFont typeface="Wingdings" panose="05000000000000000000" pitchFamily="2" charset="2"/>
              <a:buNone/>
            </a:pPr>
            <a:endParaRPr lang="en-US" altLang="id-ID" sz="1600" dirty="0"/>
          </a:p>
          <a:p>
            <a:pPr eaLnBrk="1" hangingPunct="1"/>
            <a:r>
              <a:rPr lang="en-US" altLang="id-ID" sz="2800" dirty="0"/>
              <a:t>Backward pass – a </a:t>
            </a:r>
            <a:r>
              <a:rPr lang="en-US" altLang="id-ID" sz="2800" b="1" i="1" dirty="0"/>
              <a:t>subtractive move</a:t>
            </a:r>
            <a:r>
              <a:rPr lang="en-US" altLang="id-ID" sz="2800" dirty="0"/>
              <a:t> through the network from </a:t>
            </a:r>
            <a:r>
              <a:rPr lang="en-US" altLang="id-ID" sz="2800" b="1" i="1" dirty="0"/>
              <a:t>finish to start</a:t>
            </a:r>
          </a:p>
          <a:p>
            <a:pPr eaLnBrk="1" hangingPunct="1">
              <a:buFont typeface="Wingdings" panose="05000000000000000000" pitchFamily="2" charset="2"/>
              <a:buNone/>
            </a:pPr>
            <a:endParaRPr lang="en-US" altLang="id-ID" sz="1600" dirty="0"/>
          </a:p>
          <a:p>
            <a:pPr eaLnBrk="1" hangingPunct="1"/>
            <a:r>
              <a:rPr lang="en-US" altLang="id-ID" sz="2800" dirty="0"/>
              <a:t>Critical path – the </a:t>
            </a:r>
            <a:r>
              <a:rPr lang="en-US" altLang="id-ID" sz="2800" b="1" i="1" dirty="0"/>
              <a:t>longest path</a:t>
            </a:r>
            <a:r>
              <a:rPr lang="en-US" altLang="id-ID" sz="2800" dirty="0"/>
              <a:t> from end to end which determines the </a:t>
            </a:r>
            <a:r>
              <a:rPr lang="en-US" altLang="id-ID" sz="2800" b="1" i="1" dirty="0"/>
              <a:t>shortest project length</a:t>
            </a:r>
          </a:p>
          <a:p>
            <a:endParaRPr lang="en-ID" dirty="0"/>
          </a:p>
        </p:txBody>
      </p:sp>
    </p:spTree>
    <p:extLst>
      <p:ext uri="{BB962C8B-B14F-4D97-AF65-F5344CB8AC3E}">
        <p14:creationId xmlns:p14="http://schemas.microsoft.com/office/powerpoint/2010/main" val="1630355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9C189-488D-44E8-9EF6-259FAEEC85E5}"/>
              </a:ext>
            </a:extLst>
          </p:cNvPr>
          <p:cNvSpPr>
            <a:spLocks noGrp="1"/>
          </p:cNvSpPr>
          <p:nvPr>
            <p:ph type="title"/>
          </p:nvPr>
        </p:nvSpPr>
        <p:spPr/>
        <p:txBody>
          <a:bodyPr/>
          <a:lstStyle/>
          <a:p>
            <a:pPr algn="r"/>
            <a:r>
              <a:rPr lang="en-US" dirty="0"/>
              <a:t>Summary</a:t>
            </a:r>
            <a:endParaRPr lang="en-ID" dirty="0"/>
          </a:p>
        </p:txBody>
      </p:sp>
      <p:sp>
        <p:nvSpPr>
          <p:cNvPr id="3" name="Content Placeholder 2">
            <a:extLst>
              <a:ext uri="{FF2B5EF4-FFF2-40B4-BE49-F238E27FC236}">
                <a16:creationId xmlns:a16="http://schemas.microsoft.com/office/drawing/2014/main" id="{8E490EDB-9F04-4B27-A463-40C22C2BAB45}"/>
              </a:ext>
            </a:extLst>
          </p:cNvPr>
          <p:cNvSpPr>
            <a:spLocks noGrp="1"/>
          </p:cNvSpPr>
          <p:nvPr>
            <p:ph idx="1"/>
          </p:nvPr>
        </p:nvSpPr>
        <p:spPr/>
        <p:txBody>
          <a:bodyPr/>
          <a:lstStyle/>
          <a:p>
            <a:pPr marL="514350" indent="-514350" eaLnBrk="1" hangingPunct="1">
              <a:buClr>
                <a:schemeClr val="accent3">
                  <a:lumMod val="75000"/>
                </a:schemeClr>
              </a:buClr>
              <a:buFont typeface="Calibri" pitchFamily="34" charset="0"/>
              <a:buAutoNum type="arabicPeriod"/>
              <a:defRPr/>
            </a:pPr>
            <a:r>
              <a:rPr lang="en-US" sz="2800" dirty="0">
                <a:ea typeface="+mn-ea"/>
              </a:rPr>
              <a:t>Understand and apply key scheduling terminology.</a:t>
            </a:r>
          </a:p>
          <a:p>
            <a:pPr marL="514350" indent="-514350" eaLnBrk="1" hangingPunct="1">
              <a:buClr>
                <a:schemeClr val="accent3">
                  <a:lumMod val="75000"/>
                </a:schemeClr>
              </a:buClr>
              <a:buFont typeface="Calibri" pitchFamily="34" charset="0"/>
              <a:buAutoNum type="arabicPeriod"/>
              <a:defRPr/>
            </a:pPr>
            <a:r>
              <a:rPr lang="en-US" sz="2800" dirty="0">
                <a:ea typeface="+mn-ea"/>
              </a:rPr>
              <a:t>Apply the logic used to create activity networks, including predecessor and successor tasks.</a:t>
            </a:r>
          </a:p>
          <a:p>
            <a:pPr marL="514350" indent="-514350" eaLnBrk="1" hangingPunct="1">
              <a:buClr>
                <a:schemeClr val="accent3">
                  <a:lumMod val="75000"/>
                </a:schemeClr>
              </a:buClr>
              <a:buFont typeface="Calibri" pitchFamily="34" charset="0"/>
              <a:buAutoNum type="arabicPeriod"/>
              <a:defRPr/>
            </a:pPr>
            <a:r>
              <a:rPr lang="en-US" sz="2800" dirty="0">
                <a:ea typeface="+mn-ea"/>
              </a:rPr>
              <a:t>Develop an activity network using Activity-on-Node (AON) techniques.</a:t>
            </a:r>
          </a:p>
          <a:p>
            <a:pPr marL="514350" indent="-514350" eaLnBrk="1" hangingPunct="1">
              <a:buClr>
                <a:schemeClr val="accent3">
                  <a:lumMod val="75000"/>
                </a:schemeClr>
              </a:buClr>
              <a:buFont typeface="Calibri" pitchFamily="34" charset="0"/>
              <a:buAutoNum type="arabicPeriod"/>
              <a:defRPr/>
            </a:pPr>
            <a:r>
              <a:rPr lang="en-US" sz="2800" dirty="0">
                <a:ea typeface="+mn-ea"/>
              </a:rPr>
              <a:t>Perform activity duration estimation based on the use of probabilistic estimating techniques.</a:t>
            </a:r>
          </a:p>
          <a:p>
            <a:endParaRPr lang="en-ID" dirty="0"/>
          </a:p>
        </p:txBody>
      </p:sp>
    </p:spTree>
    <p:extLst>
      <p:ext uri="{BB962C8B-B14F-4D97-AF65-F5344CB8AC3E}">
        <p14:creationId xmlns:p14="http://schemas.microsoft.com/office/powerpoint/2010/main" val="2783152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B4EF-2110-4677-9256-8492248A71F6}"/>
              </a:ext>
            </a:extLst>
          </p:cNvPr>
          <p:cNvSpPr>
            <a:spLocks noGrp="1"/>
          </p:cNvSpPr>
          <p:nvPr>
            <p:ph type="title"/>
          </p:nvPr>
        </p:nvSpPr>
        <p:spPr/>
        <p:txBody>
          <a:bodyPr/>
          <a:lstStyle/>
          <a:p>
            <a:pPr algn="r"/>
            <a:r>
              <a:rPr lang="en-US" dirty="0"/>
              <a:t>Summary</a:t>
            </a:r>
            <a:endParaRPr lang="en-ID" dirty="0"/>
          </a:p>
        </p:txBody>
      </p:sp>
      <p:sp>
        <p:nvSpPr>
          <p:cNvPr id="3" name="Content Placeholder 2">
            <a:extLst>
              <a:ext uri="{FF2B5EF4-FFF2-40B4-BE49-F238E27FC236}">
                <a16:creationId xmlns:a16="http://schemas.microsoft.com/office/drawing/2014/main" id="{D0AA29E5-80AF-4D9B-8571-AC679DFF40C7}"/>
              </a:ext>
            </a:extLst>
          </p:cNvPr>
          <p:cNvSpPr>
            <a:spLocks noGrp="1"/>
          </p:cNvSpPr>
          <p:nvPr>
            <p:ph idx="1"/>
          </p:nvPr>
        </p:nvSpPr>
        <p:spPr/>
        <p:txBody>
          <a:bodyPr/>
          <a:lstStyle/>
          <a:p>
            <a:pPr marL="514350" indent="-514350" eaLnBrk="1" fontAlgn="auto" hangingPunct="1">
              <a:spcAft>
                <a:spcPts val="0"/>
              </a:spcAft>
              <a:buClr>
                <a:schemeClr val="accent3"/>
              </a:buClr>
              <a:buFont typeface="+mj-lt"/>
              <a:buAutoNum type="arabicPeriod" startAt="5"/>
              <a:defRPr/>
            </a:pPr>
            <a:r>
              <a:rPr lang="en-US" sz="2800" dirty="0">
                <a:ea typeface="+mn-ea"/>
              </a:rPr>
              <a:t>Construct the critical path for a project schedule network using forward and backward passes.</a:t>
            </a:r>
          </a:p>
          <a:p>
            <a:pPr marL="514350" indent="-514350" eaLnBrk="1" fontAlgn="auto" hangingPunct="1">
              <a:spcAft>
                <a:spcPts val="0"/>
              </a:spcAft>
              <a:buClr>
                <a:schemeClr val="accent3"/>
              </a:buClr>
              <a:buFont typeface="+mj-lt"/>
              <a:buAutoNum type="arabicPeriod" startAt="5"/>
              <a:defRPr/>
            </a:pPr>
            <a:r>
              <a:rPr lang="en-US" sz="2800" dirty="0">
                <a:ea typeface="+mn-ea"/>
              </a:rPr>
              <a:t>Identify activity float and the manner in which it is determined.</a:t>
            </a:r>
          </a:p>
          <a:p>
            <a:pPr marL="514350" indent="-514350" eaLnBrk="1" fontAlgn="auto" hangingPunct="1">
              <a:spcAft>
                <a:spcPts val="0"/>
              </a:spcAft>
              <a:buClr>
                <a:schemeClr val="accent3"/>
              </a:buClr>
              <a:buFont typeface="+mj-lt"/>
              <a:buAutoNum type="arabicPeriod" startAt="5"/>
              <a:defRPr/>
            </a:pPr>
            <a:r>
              <a:rPr lang="en-US" sz="2800" dirty="0">
                <a:ea typeface="+mn-ea"/>
              </a:rPr>
              <a:t>Calculate the probability of a project finishing on time under PERT estimates.</a:t>
            </a:r>
          </a:p>
          <a:p>
            <a:pPr marL="514350" indent="-514350" eaLnBrk="1" fontAlgn="auto" hangingPunct="1">
              <a:spcAft>
                <a:spcPts val="0"/>
              </a:spcAft>
              <a:buClr>
                <a:schemeClr val="accent3"/>
              </a:buClr>
              <a:buFont typeface="+mj-lt"/>
              <a:buAutoNum type="arabicPeriod" startAt="5"/>
              <a:defRPr/>
            </a:pPr>
            <a:r>
              <a:rPr lang="en-US" sz="2800" dirty="0">
                <a:ea typeface="+mn-ea"/>
              </a:rPr>
              <a:t>Understand the steps that can be employed to reduce the critical path.</a:t>
            </a:r>
          </a:p>
          <a:p>
            <a:endParaRPr lang="en-ID" dirty="0"/>
          </a:p>
        </p:txBody>
      </p:sp>
    </p:spTree>
    <p:extLst>
      <p:ext uri="{BB962C8B-B14F-4D97-AF65-F5344CB8AC3E}">
        <p14:creationId xmlns:p14="http://schemas.microsoft.com/office/powerpoint/2010/main" val="1990537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4231F690-2D2B-4F04-B485-5578F9B2AE22}"/>
              </a:ext>
            </a:extLst>
          </p:cNvPr>
          <p:cNvSpPr>
            <a:spLocks noGrp="1"/>
          </p:cNvSpPr>
          <p:nvPr>
            <p:ph type="title"/>
          </p:nvPr>
        </p:nvSpPr>
        <p:spPr>
          <a:xfrm>
            <a:off x="5355770" y="365125"/>
            <a:ext cx="5998029" cy="1325563"/>
          </a:xfrm>
        </p:spPr>
        <p:txBody>
          <a:bodyPr/>
          <a:lstStyle/>
          <a:p>
            <a:pPr algn="r"/>
            <a:r>
              <a:rPr lang="en-US" dirty="0"/>
              <a:t>REFERENCES</a:t>
            </a:r>
          </a:p>
        </p:txBody>
      </p:sp>
      <p:sp>
        <p:nvSpPr>
          <p:cNvPr id="5" name="Content Placeholder 3">
            <a:extLst>
              <a:ext uri="{FF2B5EF4-FFF2-40B4-BE49-F238E27FC236}">
                <a16:creationId xmlns:a16="http://schemas.microsoft.com/office/drawing/2014/main" id="{ADF8E26C-8C86-42FF-9119-A255A106050E}"/>
              </a:ext>
            </a:extLst>
          </p:cNvPr>
          <p:cNvSpPr>
            <a:spLocks noGrp="1"/>
          </p:cNvSpPr>
          <p:nvPr>
            <p:ph idx="1"/>
          </p:nvPr>
        </p:nvSpPr>
        <p:spPr>
          <a:xfrm>
            <a:off x="838200" y="1825625"/>
            <a:ext cx="10515600" cy="4351338"/>
          </a:xfrm>
        </p:spPr>
        <p:txBody>
          <a:bodyPr/>
          <a:lstStyle/>
          <a:p>
            <a:pPr marL="0" indent="0">
              <a:buNone/>
            </a:pPr>
            <a:r>
              <a:rPr lang="en-US" dirty="0"/>
              <a:t>Pinto. J.K. (2016). Project Management: Achieving Competitive Advantage. Pearson Education Limited. London. ISBN:978-1-292-09479-3, Chapter 5</a:t>
            </a:r>
            <a:br>
              <a:rPr lang="en-US" dirty="0"/>
            </a:br>
            <a:br>
              <a:rPr lang="en-US" dirty="0"/>
            </a:br>
            <a:endParaRPr lang="id-ID" dirty="0"/>
          </a:p>
        </p:txBody>
      </p:sp>
    </p:spTree>
    <p:extLst>
      <p:ext uri="{BB962C8B-B14F-4D97-AF65-F5344CB8AC3E}">
        <p14:creationId xmlns:p14="http://schemas.microsoft.com/office/powerpoint/2010/main" val="2236079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798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2A9E28-C140-41A3-97A9-D5D05F4F7D12}"/>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OUTLINE</a:t>
            </a:r>
          </a:p>
        </p:txBody>
      </p:sp>
      <p:sp>
        <p:nvSpPr>
          <p:cNvPr id="5" name="Content Placeholder 1">
            <a:extLst>
              <a:ext uri="{FF2B5EF4-FFF2-40B4-BE49-F238E27FC236}">
                <a16:creationId xmlns:a16="http://schemas.microsoft.com/office/drawing/2014/main" id="{D61CEA6A-9989-49CF-A921-863E390D4027}"/>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Membentuk</a:t>
            </a:r>
            <a:r>
              <a:rPr lang="en-US" dirty="0"/>
              <a:t> Diagram </a:t>
            </a:r>
            <a:r>
              <a:rPr lang="en-US" dirty="0" err="1"/>
              <a:t>Jaringan</a:t>
            </a:r>
            <a:endParaRPr lang="en-US" dirty="0"/>
          </a:p>
          <a:p>
            <a:r>
              <a:rPr lang="en-US" dirty="0"/>
              <a:t>Proses </a:t>
            </a:r>
            <a:r>
              <a:rPr lang="en-US" dirty="0" err="1"/>
              <a:t>Estimasi</a:t>
            </a:r>
            <a:r>
              <a:rPr lang="en-US" dirty="0"/>
              <a:t> </a:t>
            </a:r>
            <a:r>
              <a:rPr lang="en-US" dirty="0" err="1"/>
              <a:t>Durasi</a:t>
            </a:r>
            <a:r>
              <a:rPr lang="en-US" dirty="0"/>
              <a:t> </a:t>
            </a:r>
            <a:r>
              <a:rPr lang="en-US" dirty="0" err="1"/>
              <a:t>Proyek</a:t>
            </a:r>
            <a:endParaRPr lang="en-US" dirty="0"/>
          </a:p>
          <a:p>
            <a:r>
              <a:rPr lang="en-US" dirty="0" err="1"/>
              <a:t>Penentuan</a:t>
            </a:r>
            <a:r>
              <a:rPr lang="en-US" dirty="0"/>
              <a:t> Jalur </a:t>
            </a:r>
            <a:r>
              <a:rPr lang="en-US" dirty="0" err="1"/>
              <a:t>Kritis</a:t>
            </a:r>
            <a:r>
              <a:rPr lang="en-US" dirty="0"/>
              <a:t> </a:t>
            </a:r>
            <a:r>
              <a:rPr lang="en-US" dirty="0" err="1"/>
              <a:t>Dalam</a:t>
            </a:r>
            <a:r>
              <a:rPr lang="en-US" dirty="0"/>
              <a:t> Diagram </a:t>
            </a:r>
            <a:r>
              <a:rPr lang="en-US" dirty="0" err="1"/>
              <a:t>Jaringan</a:t>
            </a:r>
            <a:endParaRPr lang="en-US" dirty="0"/>
          </a:p>
        </p:txBody>
      </p:sp>
    </p:spTree>
    <p:extLst>
      <p:ext uri="{BB962C8B-B14F-4D97-AF65-F5344CB8AC3E}">
        <p14:creationId xmlns:p14="http://schemas.microsoft.com/office/powerpoint/2010/main" val="196614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US" dirty="0">
                <a:ea typeface="+mj-ea"/>
              </a:rPr>
              <a:t>PMBOK Core Concepts</a:t>
            </a:r>
          </a:p>
        </p:txBody>
      </p:sp>
      <p:sp>
        <p:nvSpPr>
          <p:cNvPr id="3" name="Content Placeholder 2"/>
          <p:cNvSpPr>
            <a:spLocks noGrp="1"/>
          </p:cNvSpPr>
          <p:nvPr>
            <p:ph idx="1"/>
          </p:nvPr>
        </p:nvSpPr>
        <p:spPr/>
        <p:txBody>
          <a:bodyPr rtlCol="0">
            <a:noAutofit/>
          </a:bodyPr>
          <a:lstStyle/>
          <a:p>
            <a:pPr marL="0" indent="0" eaLnBrk="1" fontAlgn="auto" hangingPunct="1">
              <a:buFont typeface="Wingdings" panose="05000000000000000000" pitchFamily="2" charset="2"/>
              <a:buNone/>
              <a:defRPr/>
            </a:pPr>
            <a:r>
              <a:rPr lang="en-US" sz="2400" dirty="0">
                <a:ea typeface="+mn-ea"/>
              </a:rPr>
              <a:t>Project Management Body of Knowledge (PMB0K) covered in this chapter includes:</a:t>
            </a:r>
          </a:p>
          <a:p>
            <a:pPr marL="457200" indent="-457200" eaLnBrk="1" fontAlgn="auto" hangingPunct="1">
              <a:buFont typeface="+mj-lt"/>
              <a:buAutoNum type="arabicPeriod"/>
              <a:defRPr/>
            </a:pPr>
            <a:r>
              <a:rPr lang="en-US" sz="2400" dirty="0">
                <a:ea typeface="+mn-ea"/>
              </a:rPr>
              <a:t>Plan Schedule Management (</a:t>
            </a:r>
            <a:r>
              <a:rPr lang="en-US" sz="2400" dirty="0" err="1">
                <a:ea typeface="+mn-ea"/>
              </a:rPr>
              <a:t>PMBoK</a:t>
            </a:r>
            <a:r>
              <a:rPr lang="en-US" sz="2400" dirty="0">
                <a:ea typeface="+mn-ea"/>
              </a:rPr>
              <a:t> 6.1)</a:t>
            </a:r>
          </a:p>
          <a:p>
            <a:pPr marL="457200" indent="-457200" eaLnBrk="1" fontAlgn="auto" hangingPunct="1">
              <a:buFont typeface="+mj-lt"/>
              <a:buAutoNum type="arabicPeriod"/>
              <a:defRPr/>
            </a:pPr>
            <a:r>
              <a:rPr lang="en-US" sz="2400" dirty="0">
                <a:ea typeface="+mn-ea"/>
              </a:rPr>
              <a:t>Define Activities (</a:t>
            </a:r>
            <a:r>
              <a:rPr lang="en-US" sz="2400" dirty="0" err="1">
                <a:ea typeface="+mn-ea"/>
              </a:rPr>
              <a:t>PMBoK</a:t>
            </a:r>
            <a:r>
              <a:rPr lang="en-US" sz="2400" dirty="0">
                <a:ea typeface="+mn-ea"/>
              </a:rPr>
              <a:t> 6.2)</a:t>
            </a:r>
          </a:p>
          <a:p>
            <a:pPr marL="457200" indent="-457200" eaLnBrk="1" fontAlgn="auto" hangingPunct="1">
              <a:buFont typeface="+mj-lt"/>
              <a:buAutoNum type="arabicPeriod"/>
              <a:defRPr/>
            </a:pPr>
            <a:r>
              <a:rPr lang="en-US" sz="2400" dirty="0">
                <a:ea typeface="+mn-ea"/>
              </a:rPr>
              <a:t>Sequence Activities (</a:t>
            </a:r>
            <a:r>
              <a:rPr lang="en-US" sz="2400" dirty="0" err="1">
                <a:ea typeface="+mn-ea"/>
              </a:rPr>
              <a:t>PMBoK</a:t>
            </a:r>
            <a:r>
              <a:rPr lang="en-US" sz="2400" dirty="0">
                <a:ea typeface="+mn-ea"/>
              </a:rPr>
              <a:t> 6.3)</a:t>
            </a:r>
          </a:p>
          <a:p>
            <a:pPr marL="457200" indent="-457200" eaLnBrk="1" fontAlgn="auto" hangingPunct="1">
              <a:buFont typeface="+mj-lt"/>
              <a:buAutoNum type="arabicPeriod"/>
              <a:defRPr/>
            </a:pPr>
            <a:r>
              <a:rPr lang="en-US" sz="2400" dirty="0">
                <a:ea typeface="+mn-ea"/>
              </a:rPr>
              <a:t>Estimate Activity Resources (</a:t>
            </a:r>
            <a:r>
              <a:rPr lang="en-US" sz="2400" dirty="0" err="1">
                <a:ea typeface="+mn-ea"/>
              </a:rPr>
              <a:t>PMBoK</a:t>
            </a:r>
            <a:r>
              <a:rPr lang="en-US" sz="2400" dirty="0">
                <a:ea typeface="+mn-ea"/>
              </a:rPr>
              <a:t> 6.4)</a:t>
            </a:r>
          </a:p>
          <a:p>
            <a:pPr marL="457200" indent="-457200" eaLnBrk="1" fontAlgn="auto" hangingPunct="1">
              <a:buFont typeface="+mj-lt"/>
              <a:buAutoNum type="arabicPeriod"/>
              <a:defRPr/>
            </a:pPr>
            <a:r>
              <a:rPr lang="en-US" sz="2400" dirty="0">
                <a:ea typeface="+mn-ea"/>
              </a:rPr>
              <a:t>Estimate Activity Durations (</a:t>
            </a:r>
            <a:r>
              <a:rPr lang="en-US" sz="2400" dirty="0" err="1">
                <a:ea typeface="+mn-ea"/>
              </a:rPr>
              <a:t>PMBoK</a:t>
            </a:r>
            <a:r>
              <a:rPr lang="en-US" sz="2400" dirty="0">
                <a:ea typeface="+mn-ea"/>
              </a:rPr>
              <a:t> 6.5)</a:t>
            </a:r>
          </a:p>
          <a:p>
            <a:pPr marL="457200" indent="-457200" eaLnBrk="1" fontAlgn="auto" hangingPunct="1">
              <a:buFont typeface="+mj-lt"/>
              <a:buAutoNum type="arabicPeriod"/>
              <a:defRPr/>
            </a:pPr>
            <a:r>
              <a:rPr lang="en-US" sz="2400" dirty="0">
                <a:ea typeface="+mn-ea"/>
              </a:rPr>
              <a:t>Develop Schedule (</a:t>
            </a:r>
            <a:r>
              <a:rPr lang="en-US" sz="2400" dirty="0" err="1">
                <a:ea typeface="+mn-ea"/>
              </a:rPr>
              <a:t>PMBoK</a:t>
            </a:r>
            <a:r>
              <a:rPr lang="en-US" sz="2400" dirty="0">
                <a:ea typeface="+mn-ea"/>
              </a:rPr>
              <a:t> 6.6)</a:t>
            </a:r>
          </a:p>
          <a:p>
            <a:pPr marL="457200" indent="-457200" eaLnBrk="1" fontAlgn="auto" hangingPunct="1">
              <a:buFont typeface="+mj-lt"/>
              <a:buAutoNum type="arabicPeriod"/>
              <a:defRPr/>
            </a:pPr>
            <a:r>
              <a:rPr lang="en-US" sz="2400" dirty="0">
                <a:ea typeface="+mn-ea"/>
              </a:rPr>
              <a:t>Control Schedule (</a:t>
            </a:r>
            <a:r>
              <a:rPr lang="en-US" sz="2400" dirty="0" err="1">
                <a:ea typeface="+mn-ea"/>
              </a:rPr>
              <a:t>PMBoK</a:t>
            </a:r>
            <a:r>
              <a:rPr lang="en-US" sz="2400" dirty="0">
                <a:ea typeface="+mn-ea"/>
              </a:rPr>
              <a:t> 6.7)</a:t>
            </a:r>
          </a:p>
        </p:txBody>
      </p:sp>
      <p:sp>
        <p:nvSpPr>
          <p:cNvPr id="14340" name="Slide Number Placeholder 3"/>
          <p:cNvSpPr>
            <a:spLocks noGrp="1"/>
          </p:cNvSpPr>
          <p:nvPr>
            <p:ph type="sldNum" sz="quarter" idx="10"/>
          </p:nvPr>
        </p:nvSpPr>
        <p:spPr bwMode="auto">
          <a:xfrm>
            <a:off x="8264525" y="6423025"/>
            <a:ext cx="7096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91440" bIns="45720" numCol="1" anchor="ctr" anchorCtr="0" compatLnSpc="1">
            <a:prstTxWarp prst="textNoShape">
              <a:avLst/>
            </a:prstTxWarp>
          </a:bodyPr>
          <a:lstStyle>
            <a:defPPr>
              <a:defRPr lang="id-ID"/>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327E6C-32D8-48C7-8A14-08EE6C7E4732}" type="slidenum">
              <a:rPr lang="en-US" altLang="id-ID" smtClean="0">
                <a:solidFill>
                  <a:srgbClr val="FFFFFF"/>
                </a:solidFill>
              </a:rPr>
              <a:pPr/>
              <a:t>5</a:t>
            </a:fld>
            <a:endParaRPr lang="en-US" altLang="id-ID">
              <a:solidFill>
                <a:srgbClr val="FFFFFF"/>
              </a:solidFill>
            </a:endParaRPr>
          </a:p>
        </p:txBody>
      </p:sp>
      <p:sp>
        <p:nvSpPr>
          <p:cNvPr id="14341" name="Footer Placeholder 4"/>
          <p:cNvSpPr>
            <a:spLocks noGrp="1"/>
          </p:cNvSpPr>
          <p:nvPr>
            <p:ph type="ftr" sz="quarter" idx="11"/>
          </p:nvPr>
        </p:nvSpPr>
        <p:spPr bwMode="auto">
          <a:xfrm>
            <a:off x="58738" y="6423025"/>
            <a:ext cx="4060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id-ID"/>
            </a:defPPr>
            <a:lvl1pPr marL="0" algn="l" defTabSz="914400" rtl="0" eaLnBrk="1" latinLnBrk="0" hangingPunct="1">
              <a:defRPr sz="1600" kern="1200" dirty="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FFFFFF"/>
                </a:solidFill>
              </a:rPr>
              <a:t>Copyright ©2016 Pearson Education, Ltd.</a:t>
            </a:r>
            <a:endParaRPr lang="en-US" altLang="id-ID">
              <a:solidFill>
                <a:srgbClr val="FFFFFF"/>
              </a:solidFill>
            </a:endParaRPr>
          </a:p>
        </p:txBody>
      </p:sp>
    </p:spTree>
    <p:extLst>
      <p:ext uri="{BB962C8B-B14F-4D97-AF65-F5344CB8AC3E}">
        <p14:creationId xmlns:p14="http://schemas.microsoft.com/office/powerpoint/2010/main" val="7819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BF0093-DF6A-409A-9A1C-879C88D43777}"/>
              </a:ext>
            </a:extLst>
          </p:cNvPr>
          <p:cNvSpPr>
            <a:spLocks noGrp="1"/>
          </p:cNvSpPr>
          <p:nvPr>
            <p:ph type="body" idx="1"/>
          </p:nvPr>
        </p:nvSpPr>
        <p:spPr/>
        <p:txBody>
          <a:bodyPr/>
          <a:lstStyle/>
          <a:p>
            <a:endParaRPr lang="en-US" dirty="0"/>
          </a:p>
        </p:txBody>
      </p:sp>
      <p:sp>
        <p:nvSpPr>
          <p:cNvPr id="4" name="Title 3">
            <a:extLst>
              <a:ext uri="{FF2B5EF4-FFF2-40B4-BE49-F238E27FC236}">
                <a16:creationId xmlns:a16="http://schemas.microsoft.com/office/drawing/2014/main" id="{4C7E966C-1C3F-427D-837B-2E43207A147B}"/>
              </a:ext>
            </a:extLst>
          </p:cNvPr>
          <p:cNvSpPr txBox="1">
            <a:spLocks/>
          </p:cNvSpPr>
          <p:nvPr/>
        </p:nvSpPr>
        <p:spPr>
          <a:xfrm>
            <a:off x="831850" y="1681746"/>
            <a:ext cx="10515600" cy="285273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err="1">
                <a:solidFill>
                  <a:schemeClr val="bg1"/>
                </a:solidFill>
              </a:rPr>
              <a:t>Membentuk</a:t>
            </a:r>
            <a:r>
              <a:rPr lang="en-US" dirty="0">
                <a:solidFill>
                  <a:schemeClr val="bg1"/>
                </a:solidFill>
              </a:rPr>
              <a:t> Diagram </a:t>
            </a:r>
            <a:r>
              <a:rPr lang="en-US" dirty="0" err="1">
                <a:solidFill>
                  <a:schemeClr val="bg1"/>
                </a:solidFill>
              </a:rPr>
              <a:t>Jaringan</a:t>
            </a:r>
            <a:endParaRPr lang="en-US" dirty="0">
              <a:solidFill>
                <a:schemeClr val="bg1"/>
              </a:solidFill>
            </a:endParaRPr>
          </a:p>
        </p:txBody>
      </p:sp>
    </p:spTree>
    <p:extLst>
      <p:ext uri="{BB962C8B-B14F-4D97-AF65-F5344CB8AC3E}">
        <p14:creationId xmlns:p14="http://schemas.microsoft.com/office/powerpoint/2010/main" val="3608584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AACD-4FCC-441E-BD58-E1095723DFE9}"/>
              </a:ext>
            </a:extLst>
          </p:cNvPr>
          <p:cNvSpPr>
            <a:spLocks noGrp="1"/>
          </p:cNvSpPr>
          <p:nvPr>
            <p:ph type="title"/>
          </p:nvPr>
        </p:nvSpPr>
        <p:spPr/>
        <p:txBody>
          <a:bodyPr/>
          <a:lstStyle/>
          <a:p>
            <a:pPr algn="r"/>
            <a:r>
              <a:rPr lang="en-US" dirty="0"/>
              <a:t>Project Scheduling</a:t>
            </a:r>
            <a:endParaRPr lang="en-ID" dirty="0"/>
          </a:p>
        </p:txBody>
      </p:sp>
      <p:sp>
        <p:nvSpPr>
          <p:cNvPr id="4" name="TextBox 3">
            <a:extLst>
              <a:ext uri="{FF2B5EF4-FFF2-40B4-BE49-F238E27FC236}">
                <a16:creationId xmlns:a16="http://schemas.microsoft.com/office/drawing/2014/main" id="{4DEDCA48-6A34-422C-BAB1-502D155C1B53}"/>
              </a:ext>
            </a:extLst>
          </p:cNvPr>
          <p:cNvSpPr txBox="1"/>
          <p:nvPr/>
        </p:nvSpPr>
        <p:spPr>
          <a:xfrm>
            <a:off x="1951831" y="1828340"/>
            <a:ext cx="8313738" cy="1938337"/>
          </a:xfrm>
          <a:prstGeom prst="rect">
            <a:avLst/>
          </a:prstGeom>
          <a:noFill/>
          <a:ln>
            <a:noFill/>
          </a:ln>
        </p:spPr>
        <p:txBody>
          <a:bodyPr>
            <a:spAutoFit/>
          </a:bodyPr>
          <a:lstStyle/>
          <a:p>
            <a:pPr eaLnBrk="0" fontAlgn="base" hangingPunct="0">
              <a:spcBef>
                <a:spcPct val="0"/>
              </a:spcBef>
              <a:spcAft>
                <a:spcPct val="0"/>
              </a:spcAft>
              <a:defRPr/>
            </a:pPr>
            <a:r>
              <a:rPr lang="en-US" sz="2400" b="1" i="1" dirty="0">
                <a:ea typeface="MS PGothic" panose="020B0600070205080204" pitchFamily="34" charset="-128"/>
              </a:rPr>
              <a:t>Project scheduling </a:t>
            </a:r>
            <a:r>
              <a:rPr lang="en-US" sz="2400" dirty="0">
                <a:ea typeface="MS PGothic" panose="020B0600070205080204" pitchFamily="34" charset="-128"/>
              </a:rPr>
              <a:t>requires us to follow some carefully </a:t>
            </a:r>
          </a:p>
          <a:p>
            <a:pPr eaLnBrk="0" fontAlgn="base" hangingPunct="0">
              <a:spcBef>
                <a:spcPct val="0"/>
              </a:spcBef>
              <a:spcAft>
                <a:spcPct val="0"/>
              </a:spcAft>
              <a:defRPr/>
            </a:pPr>
            <a:r>
              <a:rPr lang="en-US" sz="2400" dirty="0">
                <a:ea typeface="MS PGothic" panose="020B0600070205080204" pitchFamily="34" charset="-128"/>
              </a:rPr>
              <a:t>laid-out steps, in order, for the schedule to take shape. </a:t>
            </a:r>
            <a:r>
              <a:rPr lang="en-US" sz="2400" dirty="0" err="1">
                <a:ea typeface="MS PGothic" panose="020B0600070205080204" pitchFamily="34" charset="-128"/>
              </a:rPr>
              <a:t>PMBoK</a:t>
            </a:r>
            <a:endParaRPr lang="en-US" sz="2400" dirty="0">
              <a:ea typeface="MS PGothic" panose="020B0600070205080204" pitchFamily="34" charset="-128"/>
            </a:endParaRPr>
          </a:p>
          <a:p>
            <a:pPr eaLnBrk="0" fontAlgn="base" hangingPunct="0">
              <a:spcBef>
                <a:spcPct val="0"/>
              </a:spcBef>
              <a:spcAft>
                <a:spcPct val="0"/>
              </a:spcAft>
              <a:defRPr/>
            </a:pPr>
            <a:r>
              <a:rPr lang="en-US" sz="2400" dirty="0">
                <a:ea typeface="MS PGothic" panose="020B0600070205080204" pitchFamily="34" charset="-128"/>
              </a:rPr>
              <a:t>states, </a:t>
            </a:r>
            <a:r>
              <a:rPr lang="ja-JP" altLang="en-US" sz="2400" dirty="0">
                <a:ea typeface="MS PGothic" panose="020B0600070205080204" pitchFamily="34" charset="-128"/>
              </a:rPr>
              <a:t>“</a:t>
            </a:r>
            <a:r>
              <a:rPr lang="en-US" altLang="ja-JP" sz="2400" dirty="0">
                <a:ea typeface="MS PGothic" panose="020B0600070205080204" pitchFamily="34" charset="-128"/>
              </a:rPr>
              <a:t>an output of a schedule model that presents linked</a:t>
            </a:r>
          </a:p>
          <a:p>
            <a:pPr eaLnBrk="0" fontAlgn="base" hangingPunct="0">
              <a:spcBef>
                <a:spcPct val="0"/>
              </a:spcBef>
              <a:spcAft>
                <a:spcPct val="0"/>
              </a:spcAft>
              <a:defRPr/>
            </a:pPr>
            <a:r>
              <a:rPr lang="en-US" sz="2400" dirty="0">
                <a:ea typeface="MS PGothic" panose="020B0600070205080204" pitchFamily="34" charset="-128"/>
              </a:rPr>
              <a:t>activities with planned dates, durations, milestones, and resources.</a:t>
            </a:r>
            <a:r>
              <a:rPr lang="ja-JP" altLang="en-US" sz="2400" dirty="0">
                <a:ea typeface="MS PGothic" panose="020B0600070205080204" pitchFamily="34" charset="-128"/>
              </a:rPr>
              <a:t>”</a:t>
            </a:r>
            <a:endParaRPr lang="en-US" sz="2400" dirty="0">
              <a:ea typeface="MS PGothic" panose="020B0600070205080204" pitchFamily="34" charset="-128"/>
            </a:endParaRPr>
          </a:p>
        </p:txBody>
      </p:sp>
      <p:sp>
        <p:nvSpPr>
          <p:cNvPr id="5" name="Content Placeholder 3">
            <a:extLst>
              <a:ext uri="{FF2B5EF4-FFF2-40B4-BE49-F238E27FC236}">
                <a16:creationId xmlns:a16="http://schemas.microsoft.com/office/drawing/2014/main" id="{391F388B-BCCF-4598-9313-0F5C21F32323}"/>
              </a:ext>
            </a:extLst>
          </p:cNvPr>
          <p:cNvSpPr>
            <a:spLocks noGrp="1"/>
          </p:cNvSpPr>
          <p:nvPr>
            <p:ph idx="1"/>
          </p:nvPr>
        </p:nvSpPr>
        <p:spPr>
          <a:xfrm>
            <a:off x="1951831" y="3997785"/>
            <a:ext cx="8288337" cy="2357438"/>
          </a:xfrm>
          <a:noFill/>
          <a:ln>
            <a:noFill/>
          </a:ln>
        </p:spPr>
        <p:txBody>
          <a:bodyPr>
            <a:noAutofit/>
          </a:bodyPr>
          <a:lstStyle/>
          <a:p>
            <a:pPr marL="0" indent="0" eaLnBrk="1" fontAlgn="auto" hangingPunct="1">
              <a:spcAft>
                <a:spcPts val="0"/>
              </a:spcAft>
              <a:buClr>
                <a:schemeClr val="accent3"/>
              </a:buClr>
              <a:buFont typeface="Wingdings" panose="05000000000000000000" pitchFamily="2" charset="2"/>
              <a:buNone/>
              <a:defRPr/>
            </a:pPr>
            <a:r>
              <a:rPr lang="en-US" sz="2400" b="1" i="1" dirty="0">
                <a:ea typeface="+mn-ea"/>
              </a:rPr>
              <a:t>Project planning</a:t>
            </a:r>
            <a:r>
              <a:rPr lang="en-US" sz="2400" dirty="0">
                <a:ea typeface="+mn-ea"/>
              </a:rPr>
              <a:t>, as it relates to the scheduling process, has been defined by the PMBoK as:</a:t>
            </a:r>
          </a:p>
          <a:p>
            <a:pPr marL="393192" lvl="1" indent="0" eaLnBrk="1" fontAlgn="auto" hangingPunct="1">
              <a:spcBef>
                <a:spcPts val="2000"/>
              </a:spcBef>
              <a:spcAft>
                <a:spcPts val="0"/>
              </a:spcAft>
              <a:buFont typeface="Wingdings 2"/>
              <a:buNone/>
              <a:defRPr/>
            </a:pPr>
            <a:r>
              <a:rPr lang="en-US" sz="2400" i="1" dirty="0">
                <a:ea typeface="+mn-ea"/>
              </a:rPr>
              <a:t>The identification of the project objectives and the ordered activity necessary to complete the project including the identification of resource types and quantities required to carry out each activity or task.</a:t>
            </a:r>
          </a:p>
        </p:txBody>
      </p:sp>
    </p:spTree>
    <p:extLst>
      <p:ext uri="{BB962C8B-B14F-4D97-AF65-F5344CB8AC3E}">
        <p14:creationId xmlns:p14="http://schemas.microsoft.com/office/powerpoint/2010/main" val="1537057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BC73-BB9A-47AF-9E2F-9C8D7D556B5C}"/>
              </a:ext>
            </a:extLst>
          </p:cNvPr>
          <p:cNvSpPr>
            <a:spLocks noGrp="1"/>
          </p:cNvSpPr>
          <p:nvPr>
            <p:ph type="title"/>
          </p:nvPr>
        </p:nvSpPr>
        <p:spPr/>
        <p:txBody>
          <a:bodyPr>
            <a:normAutofit fontScale="90000"/>
          </a:bodyPr>
          <a:lstStyle/>
          <a:p>
            <a:pPr algn="r"/>
            <a:r>
              <a:rPr lang="en-US" altLang="id-ID" sz="4400" cap="none" dirty="0"/>
              <a:t>NETWORK DIAGRAM – SERIAL </a:t>
            </a:r>
            <a:br>
              <a:rPr lang="en-US" altLang="id-ID" sz="4400" cap="none" dirty="0"/>
            </a:br>
            <a:r>
              <a:rPr lang="en-US" altLang="id-ID" sz="4400" cap="none" dirty="0"/>
              <a:t>SEQUENTIAL LOGIC</a:t>
            </a:r>
            <a:br>
              <a:rPr lang="en-US" altLang="id-ID" sz="4400" cap="none" dirty="0"/>
            </a:br>
            <a:r>
              <a:rPr lang="en-US" altLang="id-ID" sz="2000" cap="none" dirty="0"/>
              <a:t>(FIGURE 9.2A)</a:t>
            </a:r>
            <a:endParaRPr lang="en-ID" dirty="0"/>
          </a:p>
        </p:txBody>
      </p:sp>
      <p:pic>
        <p:nvPicPr>
          <p:cNvPr id="4" name="Picture 2">
            <a:extLst>
              <a:ext uri="{FF2B5EF4-FFF2-40B4-BE49-F238E27FC236}">
                <a16:creationId xmlns:a16="http://schemas.microsoft.com/office/drawing/2014/main" id="{87FC7C89-8779-45CD-8B11-EAB4B325CD6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3137" y="2354264"/>
            <a:ext cx="10666972" cy="321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BBAA7FC-9F0E-4FE8-818B-208FA595CBE6}"/>
              </a:ext>
            </a:extLst>
          </p:cNvPr>
          <p:cNvSpPr txBox="1"/>
          <p:nvPr/>
        </p:nvSpPr>
        <p:spPr>
          <a:xfrm>
            <a:off x="5698435" y="5870713"/>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416543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F39C-6A81-42F0-8747-938999C967A8}"/>
              </a:ext>
            </a:extLst>
          </p:cNvPr>
          <p:cNvSpPr>
            <a:spLocks noGrp="1"/>
          </p:cNvSpPr>
          <p:nvPr>
            <p:ph type="title"/>
          </p:nvPr>
        </p:nvSpPr>
        <p:spPr/>
        <p:txBody>
          <a:bodyPr>
            <a:normAutofit fontScale="90000"/>
          </a:bodyPr>
          <a:lstStyle/>
          <a:p>
            <a:pPr algn="r"/>
            <a:r>
              <a:rPr lang="en-US" altLang="id-ID" sz="4400" cap="none" dirty="0"/>
              <a:t>NETWORK DIAGRAM – NONSERIAL SEQUENTIAL LOGIC</a:t>
            </a:r>
            <a:br>
              <a:rPr lang="en-US" altLang="id-ID" sz="4400" cap="none" dirty="0"/>
            </a:br>
            <a:r>
              <a:rPr lang="en-US" altLang="id-ID" sz="2000" cap="none" dirty="0"/>
              <a:t>(FIGURE 9.2B)</a:t>
            </a:r>
            <a:endParaRPr lang="en-ID" dirty="0"/>
          </a:p>
        </p:txBody>
      </p:sp>
      <p:pic>
        <p:nvPicPr>
          <p:cNvPr id="4" name="Picture 2">
            <a:extLst>
              <a:ext uri="{FF2B5EF4-FFF2-40B4-BE49-F238E27FC236}">
                <a16:creationId xmlns:a16="http://schemas.microsoft.com/office/drawing/2014/main" id="{72E5A600-A6E2-44DE-9435-79F5B78E93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561" y="2365283"/>
            <a:ext cx="11698878" cy="296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4592B43-BFFA-4CAA-A1C3-44C036D9B02A}"/>
              </a:ext>
            </a:extLst>
          </p:cNvPr>
          <p:cNvSpPr txBox="1"/>
          <p:nvPr/>
        </p:nvSpPr>
        <p:spPr>
          <a:xfrm>
            <a:off x="5051355" y="5870712"/>
            <a:ext cx="2089290" cy="369332"/>
          </a:xfrm>
          <a:prstGeom prst="rect">
            <a:avLst/>
          </a:prstGeom>
          <a:noFill/>
        </p:spPr>
        <p:txBody>
          <a:bodyPr wrap="none" rtlCol="0">
            <a:spAutoFit/>
          </a:bodyPr>
          <a:lstStyle/>
          <a:p>
            <a:r>
              <a:rPr lang="en-US" dirty="0"/>
              <a:t>Source: Pinto (2016)</a:t>
            </a:r>
            <a:endParaRPr lang="en-ID" dirty="0"/>
          </a:p>
        </p:txBody>
      </p:sp>
    </p:spTree>
    <p:extLst>
      <p:ext uri="{BB962C8B-B14F-4D97-AF65-F5344CB8AC3E}">
        <p14:creationId xmlns:p14="http://schemas.microsoft.com/office/powerpoint/2010/main" val="4251393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4704617254514180C23DCC400B5999" ma:contentTypeVersion="0" ma:contentTypeDescription="Create a new document." ma:contentTypeScope="" ma:versionID="b8eff5c07d2809201dd15e8e97370bfa">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1BAB01-280F-457F-8141-CFA7F818408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4C1CDEE-9414-4F3C-AAB8-16A4A7904F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22FBA21-82BD-4E0E-A391-DBCE02863E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201</TotalTime>
  <Words>1273</Words>
  <Application>Microsoft Office PowerPoint</Application>
  <PresentationFormat>Widescreen</PresentationFormat>
  <Paragraphs>154</Paragraphs>
  <Slides>38</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Calibri Light</vt:lpstr>
      <vt:lpstr>Constantia</vt:lpstr>
      <vt:lpstr>Corbel</vt:lpstr>
      <vt:lpstr>Open Sans</vt:lpstr>
      <vt:lpstr>Wingdings</vt:lpstr>
      <vt:lpstr>Wingdings 2</vt:lpstr>
      <vt:lpstr>Office Theme</vt:lpstr>
      <vt:lpstr>Equation</vt:lpstr>
      <vt:lpstr>Project Scheduling: Networks, Duration Estimation, And Critical Path  Session  9</vt:lpstr>
      <vt:lpstr>PowerPoint Presentation</vt:lpstr>
      <vt:lpstr>PowerPoint Presentation</vt:lpstr>
      <vt:lpstr>PowerPoint Presentation</vt:lpstr>
      <vt:lpstr>PMBOK Core Concepts</vt:lpstr>
      <vt:lpstr>PowerPoint Presentation</vt:lpstr>
      <vt:lpstr>Project Scheduling</vt:lpstr>
      <vt:lpstr>NETWORK DIAGRAM – SERIAL  SEQUENTIAL LOGIC (FIGURE 9.2A)</vt:lpstr>
      <vt:lpstr>NETWORK DIAGRAM – NONSERIAL SEQUENTIAL LOGIC (FIGURE 9.2B)</vt:lpstr>
      <vt:lpstr>Project Scheduling Terms</vt:lpstr>
      <vt:lpstr>Project Scheduling Terms</vt:lpstr>
      <vt:lpstr>Project Scheduling Terms</vt:lpstr>
      <vt:lpstr>Project Scheduling Terms</vt:lpstr>
      <vt:lpstr>AOA Versus AON</vt:lpstr>
      <vt:lpstr>Node Labels (figure 9.3)</vt:lpstr>
      <vt:lpstr>Serial Activities (figure 9.5)</vt:lpstr>
      <vt:lpstr>Concurrent activities (figure 9.6)</vt:lpstr>
      <vt:lpstr>Merge Activity (figure 9.7)</vt:lpstr>
      <vt:lpstr>Burst Activity (figure 9.8)</vt:lpstr>
      <vt:lpstr>Complete Activity Network (figure 9.10)</vt:lpstr>
      <vt:lpstr>PowerPoint Presentation</vt:lpstr>
      <vt:lpstr>Duration Estimation</vt:lpstr>
      <vt:lpstr>Symmetrical (normal) distribution for activity duration estimation (figure 9.14)</vt:lpstr>
      <vt:lpstr>Asymmetrical (beta) distribution for activity duration estimation (figure 9.15)</vt:lpstr>
      <vt:lpstr>Activity Duration and Variance (table 9.2)</vt:lpstr>
      <vt:lpstr>PowerPoint Presentation</vt:lpstr>
      <vt:lpstr>Partial project activity network with task durations (figure 9.16)</vt:lpstr>
      <vt:lpstr>Activity Network with Forward Pass (figure 9.18)</vt:lpstr>
      <vt:lpstr>Activity Network with Backward Pass (figure 9.19)</vt:lpstr>
      <vt:lpstr>Project Network with Activity Slack and Critical Path (figure 9.20)</vt:lpstr>
      <vt:lpstr>AON Network with Laddering Effect (figure 9.24)</vt:lpstr>
      <vt:lpstr>Example of a Hammock Activity (figure 9.25)</vt:lpstr>
      <vt:lpstr>Options for Reducing the Critical Path</vt:lpstr>
      <vt:lpstr>Constructing the Critical Path</vt:lpstr>
      <vt:lpstr>Summary</vt:lpstr>
      <vt:lpstr>Summary</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Helena Agustin Putri A</dc:creator>
  <cp:lastModifiedBy>Dini Anggraini</cp:lastModifiedBy>
  <cp:revision>137</cp:revision>
  <dcterms:created xsi:type="dcterms:W3CDTF">2021-01-07T07:09:05Z</dcterms:created>
  <dcterms:modified xsi:type="dcterms:W3CDTF">2021-09-02T03:19:47Z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0x010100014704617254514180C23DCC400B5999</vt:lpwstr>
  </property>
</Properties>
</file>