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sldIdLst>
    <p:sldId id="256" r:id="rId2"/>
    <p:sldId id="483" r:id="rId3"/>
    <p:sldId id="257" r:id="rId4"/>
    <p:sldId id="259" r:id="rId5"/>
    <p:sldId id="476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260" r:id="rId17"/>
    <p:sldId id="480" r:id="rId18"/>
    <p:sldId id="386" r:id="rId19"/>
    <p:sldId id="490" r:id="rId20"/>
    <p:sldId id="510" r:id="rId21"/>
    <p:sldId id="493" r:id="rId22"/>
    <p:sldId id="495" r:id="rId23"/>
    <p:sldId id="511" r:id="rId24"/>
    <p:sldId id="512" r:id="rId25"/>
    <p:sldId id="513" r:id="rId26"/>
    <p:sldId id="514" r:id="rId27"/>
    <p:sldId id="494" r:id="rId28"/>
    <p:sldId id="497" r:id="rId29"/>
    <p:sldId id="496" r:id="rId30"/>
    <p:sldId id="515" r:id="rId31"/>
    <p:sldId id="498" r:id="rId32"/>
    <p:sldId id="499" r:id="rId33"/>
    <p:sldId id="25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4" d="100"/>
          <a:sy n="64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C2EB-8F54-4CD8-AF0A-A635CEA337BA}" type="datetimeFigureOut">
              <a:rPr lang="id-ID" smtClean="0"/>
              <a:pPr/>
              <a:t>02/09/2021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89C8-E506-4085-9975-BF182D395BF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18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363-45ED-4DD0-8C94-E21E9DFE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2439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EDAC-F747-4041-992F-314ED203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232" y="49195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57C-CA10-4C31-97E9-4A8C3CD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1664-152E-42CA-A540-224C040C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8FC4-606F-4259-A8D9-14F6DC0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A214-7704-4CF8-A53D-7B4987C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593-9AE8-4CB2-9542-4393307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CA92-B428-4636-8738-DA66F3AF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540CC-EED3-48BA-8BAE-F1228932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0B1F-B0B8-4E31-A5ED-123A855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5E11-0993-4A3E-8430-B2B598C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EBE3-575F-4238-BCD5-B2ECA0BD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&lt;&lt;Sub Topic&gt;&gt;</a:t>
            </a:r>
          </a:p>
        </p:txBody>
      </p:sp>
    </p:spTree>
    <p:extLst>
      <p:ext uri="{BB962C8B-B14F-4D97-AF65-F5344CB8AC3E}">
        <p14:creationId xmlns:p14="http://schemas.microsoft.com/office/powerpoint/2010/main" val="236768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2133601"/>
            <a:ext cx="4673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2133601"/>
            <a:ext cx="4673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673600" y="914400"/>
            <a:ext cx="751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&lt;&lt;Title&gt;&gt;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2438400" y="3886200"/>
            <a:ext cx="955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dwardian Script ITC" pitchFamily="66" charset="0"/>
                <a:ea typeface="+mn-ea"/>
                <a:cs typeface="+mn-cs"/>
              </a:rPr>
              <a:t>Thank You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532-AF48-414B-A963-F4A1247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7"/>
            <a:ext cx="85712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1AA-2233-41C5-B5B7-1E59CD9E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963277"/>
            <a:ext cx="105377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5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45E24-87D2-46EC-8A98-46C43CF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45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36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AB0-CE46-48B1-ABEB-7E7B691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3421-634B-4ABF-A9B2-3A90194E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18F25-105A-44DE-925A-AF8BCE15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9CF8-2D2D-42A9-9AAA-D2D66A5E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03782-3950-4695-9B5C-417ED135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2B2D-ABCF-4584-BAF3-2983B409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74D21-95D3-4D1C-BFA8-E7008768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BB799-668A-45FD-A53D-D4956BC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799-07FC-4722-AE81-64FF5AE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B5744-58C4-455E-A8C6-D07E1ACC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2A5B0-CC21-44B3-A1B5-ED7335E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068A6-E7BA-40D3-92DD-90B22796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1100D-2FD0-4A45-85B8-DFA8CE0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674A-28C9-4AB0-8703-7077A016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1D73-86A3-4C56-861A-E1465732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56F6F-BBBE-4837-A023-B94FC9C7D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DC8CBFD-03E6-4184-9D42-88A2B43C74B2}"/>
              </a:ext>
            </a:extLst>
          </p:cNvPr>
          <p:cNvSpPr txBox="1">
            <a:spLocks/>
          </p:cNvSpPr>
          <p:nvPr userDrawn="1"/>
        </p:nvSpPr>
        <p:spPr>
          <a:xfrm>
            <a:off x="2438400" y="3886200"/>
            <a:ext cx="955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dwardian Script ITC" pitchFamily="66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053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E6E-4121-481F-8BEB-5716622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76D-FE5E-453C-804D-BBDC60F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2C1AA-DDB6-4C8F-8FC7-33E44721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75F5-867B-40F3-BB3A-5D75580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0EA8-8A48-4042-BF10-A77BAA3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5754-91F2-45E0-8EB0-5015C68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07F-3190-47F8-B256-171A635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A1511-2006-49D9-93DD-9C8DFDD2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8C73-F7F9-4C02-B861-F937FD72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D88D-C29F-4A64-82F3-EE86395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3F0D-978C-4BED-B35B-3B072B1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8C6A-EE80-4A43-AF12-DB9ECFD7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B61B-9C03-436E-86C7-709FD94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9009F-A83D-4C9F-AD2B-0F85DB2E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8D3C-A53B-44AB-93A8-D04BB2626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0925-F5D3-4685-B21A-7C04545E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875D-54AA-4DB7-94B8-883666CF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8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2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5634" y="1981200"/>
            <a:ext cx="5324168" cy="989115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tabLst>
                <a:tab pos="1320800" algn="l"/>
                <a:tab pos="2054225" algn="l"/>
              </a:tabLst>
            </a:pPr>
            <a:br>
              <a:rPr lang="en-AU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  <a:latin typeface="Open Sans"/>
              </a:rPr>
            </a:br>
            <a:r>
              <a:rPr lang="en-US" sz="2800" dirty="0">
                <a:solidFill>
                  <a:schemeClr val="bg1"/>
                </a:solidFill>
                <a:latin typeface="Open Sans"/>
              </a:rPr>
              <a:t>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7696200" cy="3505200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Advanced Topics In Planning And Scheduling: Agile And Critical Chain</a:t>
            </a:r>
            <a:endParaRPr lang="en-US" sz="54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Topic </a:t>
            </a:r>
            <a:r>
              <a:rPr lang="id-ID" sz="2800" b="1" dirty="0">
                <a:solidFill>
                  <a:schemeClr val="bg1"/>
                </a:solidFill>
              </a:rPr>
              <a:t>11 </a:t>
            </a:r>
          </a:p>
          <a:p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In Agile PM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Sprint </a:t>
            </a:r>
            <a:r>
              <a:rPr lang="en-US" dirty="0"/>
              <a:t>– one iteration of the Agile planning and executing cycle.</a:t>
            </a:r>
            <a:endParaRPr lang="id-ID" dirty="0"/>
          </a:p>
          <a:p>
            <a:r>
              <a:rPr lang="en-US" b="1" dirty="0"/>
              <a:t>Scrum</a:t>
            </a:r>
            <a:r>
              <a:rPr lang="en-US" dirty="0"/>
              <a:t> – the development strategy agreed to by all key members of the project.</a:t>
            </a:r>
            <a:endParaRPr lang="id-ID" dirty="0"/>
          </a:p>
          <a:p>
            <a:r>
              <a:rPr lang="en-US" b="1" dirty="0"/>
              <a:t>Time-box</a:t>
            </a:r>
            <a:r>
              <a:rPr lang="en-US" dirty="0"/>
              <a:t> – the length of any particular sprint, fixed in advance, during the Scrum meeting.</a:t>
            </a:r>
            <a:endParaRPr lang="id-ID" dirty="0"/>
          </a:p>
          <a:p>
            <a:r>
              <a:rPr lang="en-US" b="1" dirty="0"/>
              <a:t>User stories </a:t>
            </a:r>
            <a:r>
              <a:rPr lang="en-US" dirty="0"/>
              <a:t>– short explanation of the end user that captures what they do or what they need from the project under development</a:t>
            </a:r>
            <a:endParaRPr lang="id-ID" dirty="0"/>
          </a:p>
          <a:p>
            <a:r>
              <a:rPr lang="en-US" b="1" dirty="0"/>
              <a:t>Scrum Master </a:t>
            </a:r>
            <a:r>
              <a:rPr lang="en-US" dirty="0"/>
              <a:t>– person on the project team responsible for moving the project forward between iterations, removing impediments, or resolving differences of opinions between major stakeholders.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In Agile PM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Sprint backlog </a:t>
            </a:r>
            <a:r>
              <a:rPr lang="en-US" dirty="0"/>
              <a:t>– the set of product backlog items selected for the Sprint, plus a plan for delivering the Sprint Goal.</a:t>
            </a:r>
            <a:endParaRPr lang="id-ID" dirty="0"/>
          </a:p>
          <a:p>
            <a:r>
              <a:rPr lang="en-US" b="1" dirty="0" err="1"/>
              <a:t>Burndown</a:t>
            </a:r>
            <a:r>
              <a:rPr lang="en-US" b="1" dirty="0"/>
              <a:t> chart </a:t>
            </a:r>
            <a:r>
              <a:rPr lang="en-US" dirty="0"/>
              <a:t>– remaining work in the Sprint backlog.</a:t>
            </a:r>
            <a:endParaRPr lang="id-ID" dirty="0"/>
          </a:p>
          <a:p>
            <a:r>
              <a:rPr lang="en-US" b="1" dirty="0"/>
              <a:t>Product owner </a:t>
            </a:r>
            <a:r>
              <a:rPr lang="en-US" dirty="0"/>
              <a:t>– person representing the stakeholders and serving as the “voice of the customer.”</a:t>
            </a:r>
            <a:endParaRPr lang="id-ID" dirty="0"/>
          </a:p>
          <a:p>
            <a:r>
              <a:rPr lang="en-US" b="1" dirty="0"/>
              <a:t>Development team </a:t>
            </a:r>
            <a:r>
              <a:rPr lang="en-US" dirty="0"/>
              <a:t>– organizational unit responsible for delivering the product at the end of the iteration (Sprint).</a:t>
            </a:r>
            <a:endParaRPr lang="id-ID" dirty="0"/>
          </a:p>
          <a:p>
            <a:r>
              <a:rPr lang="en-US" b="1" dirty="0"/>
              <a:t>Product backlog </a:t>
            </a:r>
            <a:r>
              <a:rPr lang="en-US" dirty="0"/>
              <a:t>– a prioritized list of everything that might be needed in completed product and source of requirements for any changes.</a:t>
            </a:r>
            <a:endParaRPr lang="id-ID" dirty="0"/>
          </a:p>
          <a:p>
            <a:r>
              <a:rPr lang="en-US" b="1" dirty="0"/>
              <a:t>Work backlog </a:t>
            </a:r>
            <a:r>
              <a:rPr lang="en-US" dirty="0"/>
              <a:t>– evolving, prioritized queue of business and technical functionality that needs to be developed into a system.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Steps in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Sprint Planning 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Daily Scrums 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Development Work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Sprint Review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Sprint Retrospective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 Stages in a Sprint</a:t>
            </a:r>
          </a:p>
        </p:txBody>
      </p:sp>
      <p:pic>
        <p:nvPicPr>
          <p:cNvPr id="3074" name="Picture 2" descr="H:\Atin\BINUS OL\BOL 27_2021\IPD\BAHAN\chapter 11\spr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472" y="2667000"/>
            <a:ext cx="7633528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620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Keys To Success With Agile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 Cross-functional teams</a:t>
            </a:r>
          </a:p>
          <a:p>
            <a:r>
              <a:rPr lang="id-ID" dirty="0"/>
              <a:t>Empowered team members</a:t>
            </a:r>
          </a:p>
          <a:p>
            <a:r>
              <a:rPr lang="id-ID" dirty="0"/>
              <a:t>Shared accountability</a:t>
            </a:r>
          </a:p>
          <a:p>
            <a:r>
              <a:rPr lang="id-ID" dirty="0"/>
              <a:t>Servant leadership</a:t>
            </a:r>
          </a:p>
          <a:p>
            <a:r>
              <a:rPr lang="id-ID" dirty="0"/>
              <a:t> Continuous flow of value.</a:t>
            </a:r>
          </a:p>
          <a:p>
            <a:r>
              <a:rPr lang="id-ID" dirty="0"/>
              <a:t>Attention to technical excellence</a:t>
            </a:r>
          </a:p>
          <a:p>
            <a:r>
              <a:rPr lang="id-ID" dirty="0"/>
              <a:t>Rapid risk reduction</a:t>
            </a:r>
          </a:p>
          <a:p>
            <a:r>
              <a:rPr lang="id-ID" dirty="0"/>
              <a:t>Early feedback and adaptation</a:t>
            </a:r>
          </a:p>
          <a:p>
            <a:r>
              <a:rPr lang="id-ID" dirty="0"/>
              <a:t>Total openness and transparency</a:t>
            </a:r>
          </a:p>
          <a:p>
            <a:r>
              <a:rPr lang="id-ID" dirty="0"/>
              <a:t> Trust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Problems With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Active user involvement and close collaboration of the Scrum team are critical throughout the development cycle.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Evolving requirements can lead to potential for scope creep.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is harder to predict at beginning of project what the end product will actually resemble.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Agile requirements are kept to minimum, which can lead to confusion about the final outcomes.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Testing is integrated throughout lifecycle, which can add cost to project.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Frequent delivery of project features puts a burden on product owners.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it is misapplied to traditional projects, it can be an expensive approach without delivering benefits.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Extreme programming (XP)</a:t>
            </a:r>
            <a:br>
              <a:rPr lang="en-US" sz="5400" dirty="0"/>
            </a:br>
            <a:endParaRPr lang="id-ID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AC3B-00EA-4484-A40E-DB7710FD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620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id-ID" dirty="0"/>
              <a:t>Extreme programming (XP)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more aggressive form of Scrum; a software development methodology intended to improve software quality and responsiveness to changing customer requirements.</a:t>
            </a:r>
            <a:endParaRPr lang="id-ID" dirty="0"/>
          </a:p>
          <a:p>
            <a:r>
              <a:rPr lang="en-US" dirty="0"/>
              <a:t>Two guiding features of XP:</a:t>
            </a:r>
            <a:endParaRPr lang="id-ID" dirty="0"/>
          </a:p>
          <a:p>
            <a:pPr marL="920750"/>
            <a:r>
              <a:rPr lang="en-US" dirty="0"/>
              <a:t>Refactoring</a:t>
            </a:r>
            <a:endParaRPr lang="id-ID" dirty="0"/>
          </a:p>
          <a:p>
            <a:pPr marL="920750"/>
            <a:r>
              <a:rPr lang="en-US" dirty="0"/>
              <a:t>Pair programming</a:t>
            </a:r>
            <a:endParaRPr lang="id-ID" dirty="0"/>
          </a:p>
          <a:p>
            <a:r>
              <a:rPr lang="en-US" dirty="0"/>
              <a:t>Advantage of XP is whole process is visible and accountable.</a:t>
            </a:r>
            <a:endParaRPr lang="id-ID" dirty="0"/>
          </a:p>
          <a:p>
            <a:r>
              <a:rPr lang="en-US" dirty="0"/>
              <a:t>Agile PM and XP have grown out of need to combine the discipline of project management methodology with the needs of modern enterprise to respond quickly.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262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3962401"/>
            <a:ext cx="7772400" cy="1806575"/>
          </a:xfrm>
        </p:spPr>
        <p:txBody>
          <a:bodyPr/>
          <a:lstStyle/>
          <a:p>
            <a:pPr lvl="0"/>
            <a:r>
              <a:rPr lang="en-US" dirty="0"/>
              <a:t>Theory of Constraints &amp; Critical Chain Project Scheduling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762000"/>
            <a:ext cx="6781800" cy="1143000"/>
          </a:xfrm>
        </p:spPr>
        <p:txBody>
          <a:bodyPr/>
          <a:lstStyle/>
          <a:p>
            <a:r>
              <a:rPr lang="id-ID" sz="3600" dirty="0"/>
              <a:t>Theory Of Constraints (TOC)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A constraint limits any system’s output.</a:t>
            </a:r>
          </a:p>
          <a:p>
            <a:pPr marL="3482975">
              <a:buNone/>
            </a:pPr>
            <a:r>
              <a:rPr lang="id-ID" dirty="0"/>
              <a:t>The Goal – Goldratt</a:t>
            </a:r>
          </a:p>
          <a:p>
            <a:r>
              <a:rPr lang="id-ID" dirty="0"/>
              <a:t>TOC Methodology</a:t>
            </a:r>
          </a:p>
          <a:p>
            <a:pPr marL="971550" indent="-514350">
              <a:buFont typeface="+mj-lt"/>
              <a:buAutoNum type="arabicPeriod"/>
            </a:pPr>
            <a:r>
              <a:rPr lang="id-ID" dirty="0"/>
              <a:t>Identify the constraint.</a:t>
            </a:r>
          </a:p>
          <a:p>
            <a:pPr marL="971550" indent="-514350">
              <a:buFont typeface="+mj-lt"/>
              <a:buAutoNum type="arabicPeriod"/>
            </a:pPr>
            <a:r>
              <a:rPr lang="id-ID" dirty="0"/>
              <a:t>Exploit the constraint.</a:t>
            </a:r>
          </a:p>
          <a:p>
            <a:pPr marL="971550" indent="-514350">
              <a:buFont typeface="+mj-lt"/>
              <a:buAutoNum type="arabicPeriod"/>
            </a:pPr>
            <a:r>
              <a:rPr lang="id-ID" dirty="0"/>
              <a:t>Subordinate the system constraint.</a:t>
            </a:r>
          </a:p>
          <a:p>
            <a:pPr marL="971550" indent="-514350">
              <a:buFont typeface="+mj-lt"/>
              <a:buAutoNum type="arabicPeriod"/>
            </a:pPr>
            <a:r>
              <a:rPr lang="id-ID" dirty="0"/>
              <a:t>Elevate the constraint.</a:t>
            </a:r>
          </a:p>
          <a:p>
            <a:pPr marL="971550" indent="-514350">
              <a:buFont typeface="+mj-lt"/>
              <a:buAutoNum type="arabicPeriod"/>
            </a:pPr>
            <a:r>
              <a:rPr lang="id-ID" dirty="0"/>
              <a:t>Repeat the process.</a:t>
            </a:r>
          </a:p>
        </p:txBody>
      </p:sp>
    </p:spTree>
    <p:extLst>
      <p:ext uri="{BB962C8B-B14F-4D97-AF65-F5344CB8AC3E}">
        <p14:creationId xmlns:p14="http://schemas.microsoft.com/office/powerpoint/2010/main" val="194411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80010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After completing this chapter, you should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why Agile Project Management was developed and its advantages in planning for certain types of projects.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key features of the Extreme Programming (XP) planning process for software projects.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logic behind Theory of Constraints and its implications for Critical Chain scheduling.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Distinguish between critical path and critical chain project scheduling techniques.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how critical chain methodology resolves project resource conflicts.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critical chain project management to project portfolios.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708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762000"/>
            <a:ext cx="6781800" cy="1143000"/>
          </a:xfrm>
        </p:spPr>
        <p:txBody>
          <a:bodyPr/>
          <a:lstStyle/>
          <a:p>
            <a:r>
              <a:rPr lang="en-US" sz="3600" dirty="0"/>
              <a:t>Five Key Steps in Theory of Constraints Methodology</a:t>
            </a:r>
            <a:endParaRPr lang="id-ID" sz="3600" dirty="0"/>
          </a:p>
        </p:txBody>
      </p:sp>
      <p:pic>
        <p:nvPicPr>
          <p:cNvPr id="4" name="Content Placeholder 3" descr="H:\Atin\BINUS OL\BOL 27_2021\IPD\BAHAN\chapter 11\11.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11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Critical </a:t>
            </a:r>
            <a:r>
              <a:rPr lang="en-US" dirty="0"/>
              <a:t>Chain Solution to Project Scheduling</a:t>
            </a:r>
          </a:p>
        </p:txBody>
      </p:sp>
    </p:spTree>
    <p:extLst>
      <p:ext uri="{BB962C8B-B14F-4D97-AF65-F5344CB8AC3E}">
        <p14:creationId xmlns:p14="http://schemas.microsoft.com/office/powerpoint/2010/main" val="3280132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0"/>
            <a:ext cx="7315200" cy="1143000"/>
          </a:xfrm>
        </p:spPr>
        <p:txBody>
          <a:bodyPr/>
          <a:lstStyle/>
          <a:p>
            <a:r>
              <a:rPr lang="id-ID" sz="3600" dirty="0"/>
              <a:t>Critical </a:t>
            </a:r>
            <a:r>
              <a:rPr lang="en-US" sz="3600" dirty="0"/>
              <a:t>Chain Solution</a:t>
            </a:r>
            <a:r>
              <a:rPr lang="id-ID" sz="3600" dirty="0"/>
              <a:t>s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8001000" cy="4267200"/>
          </a:xfrm>
        </p:spPr>
        <p:txBody>
          <a:bodyPr>
            <a:normAutofit/>
          </a:bodyPr>
          <a:lstStyle/>
          <a:p>
            <a:pPr marL="514350" indent="-514350"/>
            <a:r>
              <a:rPr lang="id-ID" sz="2800" dirty="0"/>
              <a:t>Central Limit Theorem</a:t>
            </a:r>
          </a:p>
          <a:p>
            <a:pPr marL="514350" indent="-514350"/>
            <a:r>
              <a:rPr lang="id-ID" sz="2800" dirty="0"/>
              <a:t>Activity durations estimated at 50% level</a:t>
            </a:r>
          </a:p>
          <a:p>
            <a:pPr marL="514350" indent="-514350"/>
            <a:r>
              <a:rPr lang="id-ID" sz="2800" dirty="0"/>
              <a:t>Buffer reapplied at project level</a:t>
            </a:r>
          </a:p>
          <a:p>
            <a:pPr marL="914400" indent="-349250"/>
            <a:r>
              <a:rPr lang="id-ID" sz="2800" dirty="0"/>
              <a:t>Goldratt rule of thumb (50%)</a:t>
            </a:r>
          </a:p>
          <a:p>
            <a:pPr marL="914400" indent="-349250"/>
            <a:r>
              <a:rPr lang="id-ID" sz="2800" dirty="0"/>
              <a:t>Newbold formula</a:t>
            </a:r>
          </a:p>
          <a:p>
            <a:pPr marL="514350" indent="-514350"/>
            <a:r>
              <a:rPr lang="id-ID" sz="2800" dirty="0"/>
              <a:t>Feeder buffers for non-critical paths</a:t>
            </a:r>
          </a:p>
        </p:txBody>
      </p:sp>
    </p:spTree>
    <p:extLst>
      <p:ext uri="{BB962C8B-B14F-4D97-AF65-F5344CB8AC3E}">
        <p14:creationId xmlns:p14="http://schemas.microsoft.com/office/powerpoint/2010/main" val="387371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7620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Reduction in Project Duration After Aggregation</a:t>
            </a:r>
            <a:endParaRPr lang="id-ID" dirty="0"/>
          </a:p>
        </p:txBody>
      </p:sp>
      <p:pic>
        <p:nvPicPr>
          <p:cNvPr id="4098" name="Picture 2" descr="H:\Atin\BINUS OL\BOL 27_2021\IPD\BAHAN\chapter 11\Capture 11.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2514600"/>
            <a:ext cx="727169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620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The Critical Chain Activity Network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 leveling is not required because resources are leveled within the project in the process of identifying the critical chain.</a:t>
            </a:r>
            <a:endParaRPr lang="id-ID" dirty="0"/>
          </a:p>
          <a:p>
            <a:r>
              <a:rPr lang="en-US" dirty="0"/>
              <a:t>CCPM advocates putting off all noncritical activities as late as possible, while providing each noncritical path in the network with its own buffer.</a:t>
            </a:r>
            <a:endParaRPr lang="id-ID" dirty="0"/>
          </a:p>
          <a:p>
            <a:r>
              <a:rPr lang="en-US" dirty="0"/>
              <a:t>Noncritical buffers are referred to as feeder buffers.</a:t>
            </a:r>
            <a:endParaRPr lang="id-ID" dirty="0"/>
          </a:p>
          <a:p>
            <a:r>
              <a:rPr lang="en-US" dirty="0"/>
              <a:t>Feeding buffer duration is calculated similarly to the process used to create the overall project buffer.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id-ID" dirty="0"/>
              <a:t>CCPM Employing Feeder Buffer</a:t>
            </a:r>
          </a:p>
        </p:txBody>
      </p:sp>
      <p:pic>
        <p:nvPicPr>
          <p:cNvPr id="5122" name="Picture 2" descr="H:\Atin\BINUS OL\BOL 27_2021\IPD\BAHAN\chapter 11\Capture 11.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0"/>
            <a:ext cx="7574591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620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In Critical Change Example</a:t>
            </a:r>
            <a:endParaRPr lang="id-ID" dirty="0"/>
          </a:p>
        </p:txBody>
      </p:sp>
      <p:pic>
        <p:nvPicPr>
          <p:cNvPr id="6146" name="Picture 2" descr="H:\Atin\BINUS OL\BOL 27_2021\IPD\BAHAN\chapter 11\Capture 11.9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1"/>
            <a:ext cx="5791200" cy="1761455"/>
          </a:xfrm>
          <a:prstGeom prst="rect">
            <a:avLst/>
          </a:prstGeom>
          <a:noFill/>
        </p:spPr>
      </p:pic>
      <p:pic>
        <p:nvPicPr>
          <p:cNvPr id="6147" name="Picture 3" descr="H:\Atin\BINUS OL\BOL 27_2021\IPD\BAHAN\chapter 11\Capture11.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1" y="3886201"/>
            <a:ext cx="3048000" cy="1513726"/>
          </a:xfrm>
          <a:prstGeom prst="rect">
            <a:avLst/>
          </a:prstGeom>
          <a:noFill/>
        </p:spPr>
      </p:pic>
      <p:pic>
        <p:nvPicPr>
          <p:cNvPr id="6148" name="Picture 4" descr="H:\Atin\BINUS OL\BOL 27_2021\IPD\BAHAN\chapter 11\Capture 11.9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62401"/>
            <a:ext cx="4876800" cy="182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Critical Chain Solutions to Resource Conflicts</a:t>
            </a:r>
          </a:p>
        </p:txBody>
      </p:sp>
    </p:spTree>
    <p:extLst>
      <p:ext uri="{BB962C8B-B14F-4D97-AF65-F5344CB8AC3E}">
        <p14:creationId xmlns:p14="http://schemas.microsoft.com/office/powerpoint/2010/main" val="3273182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Scheduling Using Late Start for Project Activities</a:t>
            </a:r>
            <a:endParaRPr lang="id-ID" dirty="0"/>
          </a:p>
        </p:txBody>
      </p:sp>
      <p:pic>
        <p:nvPicPr>
          <p:cNvPr id="6" name="Content Placeholder 5" descr="G:\Atin\BINUS OL\BOL 27_2021\IPD\BAHAN\chapter 11\11.1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495800"/>
            <a:ext cx="6325483" cy="202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:\Atin\BINUS OL\BOL 27_2021\IPD\BAHAN\chapter 11\11.1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63246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65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chain project portfolio management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Capacity constraint buffer (CCP) refers to a safety margin separating different projects scheduled to use the same resource.</a:t>
            </a:r>
            <a:endParaRPr lang="id-ID" dirty="0"/>
          </a:p>
          <a:p>
            <a:r>
              <a:rPr lang="en-US" dirty="0"/>
              <a:t>Drum buffers are extra safety applied to a project immediately before the use of the constrained resource to ensure that the resource will not be starved for work.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717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762000"/>
            <a:ext cx="5638800" cy="1143000"/>
          </a:xfrm>
        </p:spPr>
        <p:txBody>
          <a:bodyPr/>
          <a:lstStyle/>
          <a:p>
            <a:r>
              <a:rPr lang="id-ID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133600"/>
            <a:ext cx="7315200" cy="4267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Agile Project Management 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Extreme Programming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Theory of Constraints </a:t>
            </a:r>
            <a:r>
              <a:rPr lang="en-ID" sz="2800" dirty="0" err="1"/>
              <a:t>dan</a:t>
            </a:r>
            <a:r>
              <a:rPr lang="en-ID" sz="2800" dirty="0"/>
              <a:t> Critical Chain 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Critical Chain Solution to Project Scheduling 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Critical Chain Solutions to Resource Conflicts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Critical Chain Project Management </a:t>
            </a:r>
            <a:endParaRPr lang="id-ID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Critical Chain Project</a:t>
            </a:r>
            <a:r>
              <a:rPr lang="id-ID" dirty="0"/>
              <a:t> </a:t>
            </a:r>
            <a:r>
              <a:rPr lang="en-ID" dirty="0"/>
              <a:t>Management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3182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62000"/>
            <a:ext cx="5943600" cy="1143000"/>
          </a:xfrm>
        </p:spPr>
        <p:txBody>
          <a:bodyPr/>
          <a:lstStyle/>
          <a:p>
            <a:r>
              <a:rPr lang="id-ID" dirty="0"/>
              <a:t>Critiques of CCPM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362200"/>
            <a:ext cx="8001000" cy="4267200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Lack of project milestones</a:t>
            </a:r>
            <a:endParaRPr lang="en-US" dirty="0"/>
          </a:p>
          <a:p>
            <a:r>
              <a:rPr lang="id-ID" dirty="0"/>
              <a:t>The “newness” of CCPM</a:t>
            </a:r>
            <a:endParaRPr lang="en-US" dirty="0"/>
          </a:p>
          <a:p>
            <a:r>
              <a:rPr lang="en-US" dirty="0"/>
              <a:t>CCPM argues for dedicated resources</a:t>
            </a:r>
          </a:p>
          <a:p>
            <a:r>
              <a:rPr lang="en-US" dirty="0"/>
              <a:t>Evidence of success with CCPM is still almost exclusively anecdotal and based on single-case </a:t>
            </a:r>
            <a:r>
              <a:rPr lang="id-ID" dirty="0"/>
              <a:t>studies</a:t>
            </a:r>
            <a:endParaRPr lang="en-US" dirty="0"/>
          </a:p>
          <a:p>
            <a:r>
              <a:rPr lang="en-US" dirty="0"/>
              <a:t>A review of CCPM contended that although it does offer several valuable concepts</a:t>
            </a:r>
          </a:p>
          <a:p>
            <a:r>
              <a:rPr lang="en-US" dirty="0"/>
              <a:t>Critics also charge that </a:t>
            </a:r>
            <a:r>
              <a:rPr lang="en-US" dirty="0" err="1"/>
              <a:t>Goldratt’s</a:t>
            </a:r>
            <a:r>
              <a:rPr lang="en-US" dirty="0"/>
              <a:t> evaluation of duration estimation is overly negative and </a:t>
            </a:r>
            <a:r>
              <a:rPr lang="id-ID" dirty="0"/>
              <a:t>critical</a:t>
            </a:r>
            <a:endParaRPr lang="en-US" dirty="0"/>
          </a:p>
          <a:p>
            <a:r>
              <a:rPr lang="id-ID" dirty="0"/>
              <a:t>underestimates the difficulties associated</a:t>
            </a:r>
          </a:p>
          <a:p>
            <a:r>
              <a:rPr lang="en-US" dirty="0"/>
              <a:t>with achieving the type of corporate wide cultural changes necessary to successfully implement </a:t>
            </a:r>
            <a:r>
              <a:rPr lang="id-ID" dirty="0"/>
              <a:t>CCPM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Jeffrey Pinto, 2021, </a:t>
            </a:r>
            <a:r>
              <a:rPr lang="en-ID" i="1" dirty="0"/>
              <a:t>Project Management Achieving Competitive Advantage, </a:t>
            </a:r>
            <a:r>
              <a:rPr lang="en-ID" dirty="0"/>
              <a:t>Fifth Edition, </a:t>
            </a:r>
            <a:r>
              <a:rPr lang="id-ID" dirty="0"/>
              <a:t>Pearson Education Limited</a:t>
            </a:r>
            <a:r>
              <a:rPr lang="en-US" dirty="0"/>
              <a:t>, </a:t>
            </a:r>
            <a:r>
              <a:rPr lang="id-ID" dirty="0"/>
              <a:t>United Kingdom</a:t>
            </a:r>
            <a:r>
              <a:rPr lang="en-US" dirty="0"/>
              <a:t>, ISBN </a:t>
            </a:r>
            <a:r>
              <a:rPr lang="id-ID" dirty="0"/>
              <a:t>978-1-292-26914-6</a:t>
            </a:r>
            <a:r>
              <a:rPr lang="en-US" dirty="0"/>
              <a:t>.</a:t>
            </a:r>
            <a:r>
              <a:rPr lang="en-ID" i="1" dirty="0"/>
              <a:t> </a:t>
            </a:r>
            <a:r>
              <a:rPr lang="en-ID" dirty="0"/>
              <a:t>Chapter </a:t>
            </a:r>
            <a:r>
              <a:rPr lang="id-ID" dirty="0"/>
              <a:t>11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3841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/>
              <a:t>Agile Project Management 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1CCD-3992-4587-9C42-D6A0ABD7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762000"/>
            <a:ext cx="6096000" cy="1143000"/>
          </a:xfrm>
        </p:spPr>
        <p:txBody>
          <a:bodyPr/>
          <a:lstStyle/>
          <a:p>
            <a:r>
              <a:rPr lang="id-ID" dirty="0"/>
              <a:t>Agile PM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A593-7EEF-4779-B2AD-6F5D2319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id-ID" dirty="0"/>
              <a:t>A</a:t>
            </a:r>
            <a:r>
              <a:rPr lang="en-US" dirty="0" err="1"/>
              <a:t>gile</a:t>
            </a:r>
            <a:r>
              <a:rPr lang="en-US" dirty="0"/>
              <a:t> Project Management (Agile PM) reflects a new era in</a:t>
            </a:r>
            <a:r>
              <a:rPr lang="id-ID" dirty="0"/>
              <a:t> </a:t>
            </a:r>
            <a:r>
              <a:rPr lang="en-US" dirty="0"/>
              <a:t>project planning that places a premium on flexibility and</a:t>
            </a:r>
            <a:r>
              <a:rPr lang="id-ID" dirty="0"/>
              <a:t> </a:t>
            </a:r>
            <a:r>
              <a:rPr lang="en-US" dirty="0"/>
              <a:t>evolving customer requirements throughout the development</a:t>
            </a:r>
            <a:r>
              <a:rPr lang="id-ID" dirty="0"/>
              <a:t> </a:t>
            </a:r>
            <a:r>
              <a:rPr lang="en-US" dirty="0"/>
              <a:t>process.</a:t>
            </a:r>
            <a:r>
              <a:rPr lang="id-ID" dirty="0"/>
              <a:t> </a:t>
            </a:r>
          </a:p>
          <a:p>
            <a:pPr marL="228600" indent="-228600"/>
            <a:r>
              <a:rPr lang="en-US" dirty="0"/>
              <a:t>Planning the work and then working the plan</a:t>
            </a:r>
            <a:endParaRPr lang="id-ID" dirty="0"/>
          </a:p>
          <a:p>
            <a:pPr marL="228600" indent="-228600"/>
            <a:r>
              <a:rPr lang="en-US" dirty="0"/>
              <a:t>Customer needs may evolve and change over course of project</a:t>
            </a:r>
            <a:r>
              <a:rPr lang="id-ID" dirty="0"/>
              <a:t> </a:t>
            </a:r>
          </a:p>
          <a:p>
            <a:pPr marL="228600" indent="-228600"/>
            <a:r>
              <a:rPr lang="en-US" dirty="0"/>
              <a:t>Importance of evolving customer needs leads to incremental, iterative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421058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Model for Project Development</a:t>
            </a:r>
            <a:endParaRPr lang="id-ID" dirty="0"/>
          </a:p>
        </p:txBody>
      </p:sp>
      <p:pic>
        <p:nvPicPr>
          <p:cNvPr id="1026" name="Picture 2" descr="H:\Atin\BINUS OL\BOL 27_2021\IPD\BAHAN\chapter 11\ag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47792"/>
            <a:ext cx="7467600" cy="4656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Waterfall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Waterfall model Waterfall project development process works well when:</a:t>
            </a:r>
            <a:endParaRPr lang="id-ID" dirty="0"/>
          </a:p>
          <a:p>
            <a:r>
              <a:rPr lang="en-US" dirty="0"/>
              <a:t>Requirements are very well understood and fixed at the outset of the project.</a:t>
            </a:r>
            <a:endParaRPr lang="id-ID" dirty="0"/>
          </a:p>
          <a:p>
            <a:r>
              <a:rPr lang="en-US" dirty="0"/>
              <a:t>Product definition is stable and not subject to changes.</a:t>
            </a:r>
            <a:endParaRPr lang="id-ID" dirty="0"/>
          </a:p>
          <a:p>
            <a:r>
              <a:rPr lang="en-US" dirty="0"/>
              <a:t>Technology is understood.</a:t>
            </a:r>
            <a:endParaRPr lang="id-ID" dirty="0"/>
          </a:p>
          <a:p>
            <a:r>
              <a:rPr lang="en-US" dirty="0"/>
              <a:t>Ample resources with required expertise are available freely.</a:t>
            </a:r>
            <a:endParaRPr lang="id-ID" dirty="0"/>
          </a:p>
          <a:p>
            <a:r>
              <a:rPr lang="en-US" dirty="0"/>
              <a:t>The project is of short duration.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620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Unique feature of Agile P</a:t>
            </a:r>
            <a:r>
              <a:rPr lang="id-ID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Agile PM, referred to as </a:t>
            </a:r>
            <a:r>
              <a:rPr lang="en-US" i="1" dirty="0"/>
              <a:t>Scrum</a:t>
            </a:r>
            <a:r>
              <a:rPr lang="en-US" dirty="0"/>
              <a:t>, recognizes mistakes of assuming once initial project conceptualization and planning are completed, project will be executed to original specifications.</a:t>
            </a:r>
            <a:endParaRPr lang="id-ID" dirty="0"/>
          </a:p>
          <a:p>
            <a:pPr marL="685800" indent="-350838"/>
            <a:r>
              <a:rPr lang="en-US" dirty="0"/>
              <a:t>Example, software projects are prone to constant changes.</a:t>
            </a:r>
            <a:endParaRPr lang="id-ID" dirty="0"/>
          </a:p>
          <a:p>
            <a:r>
              <a:rPr lang="en-US" dirty="0"/>
              <a:t>Flexible, iterative system designed for the challenge of managing projects in midst of change and uncertainty</a:t>
            </a:r>
            <a:endParaRPr lang="id-ID" dirty="0"/>
          </a:p>
          <a:p>
            <a:r>
              <a:rPr lang="en-US" dirty="0"/>
              <a:t>“Rolling wave” process of continuous plan-execute-evaluate cycle</a:t>
            </a:r>
            <a:endParaRPr lang="id-ID" dirty="0"/>
          </a:p>
          <a:p>
            <a:r>
              <a:rPr lang="en-US" dirty="0"/>
              <a:t>Emphasis on adaptation, flexibility, and coordinated efforts of multiple disciplines</a:t>
            </a: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Scrum Process for Product Development</a:t>
            </a:r>
            <a:endParaRPr lang="id-ID" dirty="0"/>
          </a:p>
        </p:txBody>
      </p:sp>
      <p:pic>
        <p:nvPicPr>
          <p:cNvPr id="2050" name="Picture 2" descr="H:\Atin\BINUS OL\BOL 27_2021\IPD\BAHAN\chapter 11\scr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2438400"/>
            <a:ext cx="769619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Baru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Baru 2021</Template>
  <TotalTime>3102</TotalTime>
  <Words>1184</Words>
  <Application>Microsoft Office PowerPoint</Application>
  <PresentationFormat>Widescreen</PresentationFormat>
  <Paragraphs>130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Edwardian Script ITC</vt:lpstr>
      <vt:lpstr>Open Sans</vt:lpstr>
      <vt:lpstr>Template Baru 2021</vt:lpstr>
      <vt:lpstr>  Project Management</vt:lpstr>
      <vt:lpstr>LEARNING OUTCOMES</vt:lpstr>
      <vt:lpstr>Outline</vt:lpstr>
      <vt:lpstr>Agile Project Management </vt:lpstr>
      <vt:lpstr>Agile PM</vt:lpstr>
      <vt:lpstr>Waterfall Model for Project Development</vt:lpstr>
      <vt:lpstr>Waterfall Model</vt:lpstr>
      <vt:lpstr>Unique feature of Agile PM</vt:lpstr>
      <vt:lpstr> Scrum Process for Product Development</vt:lpstr>
      <vt:lpstr>Key Terms In Agile PM</vt:lpstr>
      <vt:lpstr>Key Terms In Agile PM</vt:lpstr>
      <vt:lpstr>Steps in Agile</vt:lpstr>
      <vt:lpstr> Stages in a Sprint</vt:lpstr>
      <vt:lpstr>Keys To Success With Agile</vt:lpstr>
      <vt:lpstr>Problems With Agile</vt:lpstr>
      <vt:lpstr>Extreme programming (XP) </vt:lpstr>
      <vt:lpstr>Extreme programming (XP)</vt:lpstr>
      <vt:lpstr>Theory of Constraints &amp; Critical Chain Project Scheduling</vt:lpstr>
      <vt:lpstr>Theory Of Constraints (TOC)</vt:lpstr>
      <vt:lpstr>Five Key Steps in Theory of Constraints Methodology</vt:lpstr>
      <vt:lpstr>Critical Chain Solution to Project Scheduling</vt:lpstr>
      <vt:lpstr>Critical Chain Solutions</vt:lpstr>
      <vt:lpstr>Reduction in Project Duration After Aggregation</vt:lpstr>
      <vt:lpstr>Developing The Critical Chain Activity Network</vt:lpstr>
      <vt:lpstr>CCPM Employing Feeder Buffer</vt:lpstr>
      <vt:lpstr>Changes In Critical Change Example</vt:lpstr>
      <vt:lpstr>Critical Chain Solutions to Resource Conflicts</vt:lpstr>
      <vt:lpstr> Scheduling Using Late Start for Project Activities</vt:lpstr>
      <vt:lpstr>Critical chain project portfolio management</vt:lpstr>
      <vt:lpstr>Critical Chain Project Management </vt:lpstr>
      <vt:lpstr>Critiques of CCPM</vt:lpstr>
      <vt:lpstr>Reference</vt:lpstr>
      <vt:lpstr>PowerPoint Presentation</vt:lpstr>
    </vt:vector>
  </TitlesOfParts>
  <Company>BINA NUSANTARA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BINUS</dc:creator>
  <cp:lastModifiedBy>Dini Anggraini</cp:lastModifiedBy>
  <cp:revision>163</cp:revision>
  <dcterms:created xsi:type="dcterms:W3CDTF">2014-10-15T04:35:38Z</dcterms:created>
  <dcterms:modified xsi:type="dcterms:W3CDTF">2021-09-02T03:15:10Z</dcterms:modified>
</cp:coreProperties>
</file>