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489"/>
    <a:srgbClr val="14505B"/>
    <a:srgbClr val="109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1E9CA-6CC4-40F1-B7D5-D5124C999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58E87-BB0C-441F-8653-B9DDA9619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5165C-E577-4282-8F4D-EA24FEA7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EB005-064B-4C14-857D-3EED5EFC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6DAE0-C775-4560-9014-63D1D3C59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8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61978-7909-489E-A205-5C7412C3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0D92FE-047C-453A-B945-184B18D86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2CCC5-B918-437A-97FE-4903750B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151CE-014E-40FD-9A6B-9AE8702B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41D98-D2BE-48E2-91B7-48F72A86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2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3C570-7329-4554-984C-4AAB5E02A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F6CC7-1F58-4DFE-B1F5-B13B73290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BA738-392C-438E-A47A-F31BF37A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3E9A-9B8D-48A1-8ABA-A99F55C9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8113B-EE78-47B6-A8F4-A35D2A88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3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737A-8547-4510-9EBD-8E593EB9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11FB-02DB-4F12-A08E-A65889CC1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1BB89-1E34-4187-871F-3418440B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2DA3-AF66-4B89-9429-F54F0003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059B2-20DB-4C06-A9DD-6F404845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1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F1CA-8D70-471F-8411-D2523947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5D7EC-7B92-4EB5-A6A4-D757080A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8BEDC-4296-48DA-9910-827378B5C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CEB0-F4B2-45F6-B059-3EBBA75B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6D078-015A-4FFA-9A13-5507D486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5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5BE66-6990-4172-8218-15CCB3912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49F32-E344-46AB-825D-8AB9121F1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053D4-E108-4D5A-9A84-DDAD7B6AC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10D5E-6966-4EEF-A374-3F28077F5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92447-75E7-4268-BB33-E80E41697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D8EBA-6D33-4DE5-B317-CA7919AC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5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18119-2362-4595-8771-395D2A40B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3557B-835D-457D-9112-8E3165158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153C0-5041-4D29-9186-9F69CCFDA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E09B0-640A-46E1-8FEC-C6C5D2189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48380-0DD7-4814-B2BB-BAADE0473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D1016-B6DA-4F10-95D8-35C36C01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11C1D3-517E-4899-8091-916A2BF0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4435D2-3710-44FD-9ED2-EE8BEF06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49A6A-6D4B-42C7-913C-764D5294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CAE59-0157-49C2-B777-01356DB5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918FA-F0A7-4E6E-9732-2F342373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BF9CD-E4B4-4AE0-8ACF-202B5EDB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3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B4367E-A561-4DAE-9357-9C1123C1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1570D-1123-43E9-AEE8-AADBB2B1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8D19C-4CEF-4C62-998B-40719E15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9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B626-D373-40DF-8455-9FAD5420E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C5E5E-46DE-4710-A812-7DACA8A1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858ED-7477-490D-85AA-5A76CC60A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8A64B-B405-485C-A010-4E3CE31A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655B5-9538-4A8D-809C-F61911E2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84FA1-09B9-4659-AE96-77E85EA4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7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F9590-755D-42EE-83B9-19984BFA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5C3F9-8FE4-47A5-A941-BF939FEB22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A850D-4458-4224-952C-9269BF9D8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82FEF-BE3D-463E-A84E-88A87031F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0BCE9-933D-44E0-AF6F-18E200E4D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938DA-88E0-4E36-BD32-C0D100A5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3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4D20A1-D693-4BD3-9087-4565B413C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DB0AB-1C11-4226-9BCA-EE15BE190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3DC1E-98FC-460A-B7AA-0C6105273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AC4C-B246-40C0-9AA9-656735BA0832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B5BF2-C07D-45F6-BDD8-4438D6843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F2671-71D7-4AB1-9C16-C0D9B7FB8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1B84-D797-4A99-BE73-D1034930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A21B6E4-0F0D-4D2B-9E9D-FC04AC8F3F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797778"/>
              </p:ext>
            </p:extLst>
          </p:nvPr>
        </p:nvGraphicFramePr>
        <p:xfrm>
          <a:off x="-20096" y="-30144"/>
          <a:ext cx="3863662" cy="390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4863391" imgH="4919262" progId="CorelDraw.Graphic.18">
                  <p:embed/>
                </p:oleObj>
              </mc:Choice>
              <mc:Fallback>
                <p:oleObj name="CorelDRAW" r:id="rId2" imgW="4863391" imgH="4919262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20096" y="-30144"/>
                        <a:ext cx="3863662" cy="3907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3C03F09-DFB4-412D-B7E2-2D79990E8A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667232"/>
              </p:ext>
            </p:extLst>
          </p:nvPr>
        </p:nvGraphicFramePr>
        <p:xfrm>
          <a:off x="9143981" y="3239005"/>
          <a:ext cx="3078163" cy="365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3078042" imgH="3658861" progId="CorelDraw.Graphic.18">
                  <p:embed/>
                </p:oleObj>
              </mc:Choice>
              <mc:Fallback>
                <p:oleObj name="CorelDRAW" r:id="rId4" imgW="3078042" imgH="3658861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3981" y="3239005"/>
                        <a:ext cx="3078163" cy="365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43DBED7-4396-41DC-925C-5122608AF4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129351"/>
              </p:ext>
            </p:extLst>
          </p:nvPr>
        </p:nvGraphicFramePr>
        <p:xfrm>
          <a:off x="10417949" y="-30144"/>
          <a:ext cx="15668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6" imgW="1566812" imgH="754643" progId="CorelDraw.Graphic.18">
                  <p:embed/>
                </p:oleObj>
              </mc:Choice>
              <mc:Fallback>
                <p:oleObj name="CorelDRAW" r:id="rId6" imgW="1566812" imgH="754643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17949" y="-30144"/>
                        <a:ext cx="1566863" cy="75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D8050D0-B528-45A9-BD60-6EE622DE87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697628"/>
              </p:ext>
            </p:extLst>
          </p:nvPr>
        </p:nvGraphicFramePr>
        <p:xfrm>
          <a:off x="-12032" y="5777164"/>
          <a:ext cx="18383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8" imgW="1838825" imgH="1105688" progId="CorelDraw.Graphic.18">
                  <p:embed/>
                </p:oleObj>
              </mc:Choice>
              <mc:Fallback>
                <p:oleObj name="CorelDRAW" r:id="rId8" imgW="1838825" imgH="1105688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-12032" y="5777164"/>
                        <a:ext cx="1838325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FBCB4BC-B54B-47A0-A776-3FA89B3B9A67}"/>
              </a:ext>
            </a:extLst>
          </p:cNvPr>
          <p:cNvSpPr txBox="1"/>
          <p:nvPr/>
        </p:nvSpPr>
        <p:spPr>
          <a:xfrm>
            <a:off x="3640087" y="2767280"/>
            <a:ext cx="47083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Montserrat" panose="00000500000000000000" pitchFamily="50" charset="0"/>
              </a:rPr>
              <a:t>TUJUAN PERPUSTAKAAN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7CC9B5-DEAE-4109-83FD-70DDD140AB79}"/>
              </a:ext>
            </a:extLst>
          </p:cNvPr>
          <p:cNvSpPr txBox="1"/>
          <p:nvPr/>
        </p:nvSpPr>
        <p:spPr>
          <a:xfrm>
            <a:off x="2227266" y="5991060"/>
            <a:ext cx="323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Montserrat" panose="00000500000000000000" pitchFamily="50" charset="0"/>
              </a:rPr>
              <a:t>Rahmat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Fadhli</a:t>
            </a:r>
            <a:r>
              <a:rPr lang="en-US" sz="1600" dirty="0">
                <a:latin typeface="Montserrat" panose="00000500000000000000" pitchFamily="50" charset="0"/>
              </a:rPr>
              <a:t>, S.IIP., M.A.</a:t>
            </a:r>
          </a:p>
        </p:txBody>
      </p:sp>
    </p:spTree>
    <p:extLst>
      <p:ext uri="{BB962C8B-B14F-4D97-AF65-F5344CB8AC3E}">
        <p14:creationId xmlns:p14="http://schemas.microsoft.com/office/powerpoint/2010/main" val="140119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1635126-9B44-4B05-B585-CBDB26C535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242213"/>
              </p:ext>
            </p:extLst>
          </p:nvPr>
        </p:nvGraphicFramePr>
        <p:xfrm>
          <a:off x="0" y="0"/>
          <a:ext cx="15668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566812" imgH="754643" progId="CorelDraw.Graphic.18">
                  <p:embed/>
                </p:oleObj>
              </mc:Choice>
              <mc:Fallback>
                <p:oleObj name="CorelDRAW" r:id="rId2" imgW="1566812" imgH="754643" progId="CorelDraw.Graphic.18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7CF73B5-5C23-47D3-BEFE-357155010F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66863" cy="75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6F82A9-D036-4B6A-88F7-153D96B6BD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472822"/>
              </p:ext>
            </p:extLst>
          </p:nvPr>
        </p:nvGraphicFramePr>
        <p:xfrm>
          <a:off x="9977228" y="5943598"/>
          <a:ext cx="2226804" cy="950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86454" imgH="1231812" progId="CorelDraw.Graphic.18">
                  <p:embed/>
                </p:oleObj>
              </mc:Choice>
              <mc:Fallback>
                <p:oleObj name="CorelDRAW" r:id="rId4" imgW="2886454" imgH="1231812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77228" y="5943598"/>
                        <a:ext cx="2226804" cy="950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BE816E8-011D-4B2F-A4EE-A6CC2E1B51CF}"/>
              </a:ext>
            </a:extLst>
          </p:cNvPr>
          <p:cNvSpPr/>
          <p:nvPr/>
        </p:nvSpPr>
        <p:spPr>
          <a:xfrm>
            <a:off x="2058182" y="2282638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1478AD-51FA-4772-9B57-3BD60D3A0857}"/>
              </a:ext>
            </a:extLst>
          </p:cNvPr>
          <p:cNvSpPr/>
          <p:nvPr/>
        </p:nvSpPr>
        <p:spPr>
          <a:xfrm>
            <a:off x="3505555" y="2173456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Montserrat" panose="00000500000000000000" pitchFamily="50" charset="0"/>
              </a:rPr>
              <a:t>Mendidik dirinya sendiri secara berkesimbungan</a:t>
            </a:r>
            <a:endParaRPr lang="en-US" sz="2000" dirty="0">
              <a:latin typeface="Montserrat" panose="00000500000000000000" pitchFamily="5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9A9C87-59CB-4AD2-81A4-E6CA1C300E3C}"/>
              </a:ext>
            </a:extLst>
          </p:cNvPr>
          <p:cNvSpPr/>
          <p:nvPr/>
        </p:nvSpPr>
        <p:spPr>
          <a:xfrm>
            <a:off x="2058182" y="3758667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D92DC-C6B7-448C-A476-1EE20CB9B5CD}"/>
              </a:ext>
            </a:extLst>
          </p:cNvPr>
          <p:cNvSpPr/>
          <p:nvPr/>
        </p:nvSpPr>
        <p:spPr>
          <a:xfrm>
            <a:off x="3505554" y="3646966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Tanggap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dalam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kemajuan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ilmu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pengetahuan</a:t>
            </a:r>
            <a:r>
              <a:rPr lang="en-US" sz="2000" dirty="0">
                <a:latin typeface="Montserrat" panose="00000500000000000000" pitchFamily="50" charset="0"/>
              </a:rPr>
              <a:t>, </a:t>
            </a:r>
            <a:r>
              <a:rPr lang="en-US" sz="2000" dirty="0" err="1">
                <a:latin typeface="Montserrat" panose="00000500000000000000" pitchFamily="50" charset="0"/>
              </a:rPr>
              <a:t>sosial</a:t>
            </a:r>
            <a:r>
              <a:rPr lang="en-US" sz="2000" dirty="0">
                <a:latin typeface="Montserrat" panose="00000500000000000000" pitchFamily="50" charset="0"/>
              </a:rPr>
              <a:t>, dan </a:t>
            </a:r>
            <a:r>
              <a:rPr lang="en-US" sz="2000" dirty="0" err="1">
                <a:latin typeface="Montserrat" panose="00000500000000000000" pitchFamily="50" charset="0"/>
              </a:rPr>
              <a:t>politik</a:t>
            </a:r>
            <a:endParaRPr lang="en-US" sz="2000" dirty="0">
              <a:latin typeface="Montserrat" panose="00000500000000000000" pitchFamily="50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22760A-5CD8-49E4-A3DE-114B30DF109C}"/>
              </a:ext>
            </a:extLst>
          </p:cNvPr>
          <p:cNvSpPr/>
          <p:nvPr/>
        </p:nvSpPr>
        <p:spPr>
          <a:xfrm>
            <a:off x="2058182" y="5229658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C57AD8-6AC9-44D9-B71C-1355A3FFD270}"/>
              </a:ext>
            </a:extLst>
          </p:cNvPr>
          <p:cNvSpPr/>
          <p:nvPr/>
        </p:nvSpPr>
        <p:spPr>
          <a:xfrm>
            <a:off x="3505555" y="5120476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Memelihara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kemerdekaan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berpikir</a:t>
            </a:r>
            <a:r>
              <a:rPr lang="en-US" sz="2000" dirty="0">
                <a:latin typeface="Montserrat" panose="00000500000000000000" pitchFamily="50" charset="0"/>
              </a:rPr>
              <a:t> yang </a:t>
            </a:r>
            <a:r>
              <a:rPr lang="en-US" sz="2000" dirty="0" err="1">
                <a:latin typeface="Montserrat" panose="00000500000000000000" pitchFamily="50" charset="0"/>
              </a:rPr>
              <a:t>konstruktif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untuk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menjadi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anggota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keluarga</a:t>
            </a:r>
            <a:r>
              <a:rPr lang="en-US" sz="2000" dirty="0">
                <a:latin typeface="Montserrat" panose="00000500000000000000" pitchFamily="50" charset="0"/>
              </a:rPr>
              <a:t> dan </a:t>
            </a:r>
            <a:r>
              <a:rPr lang="en-US" sz="2000" dirty="0" err="1">
                <a:latin typeface="Montserrat" panose="00000500000000000000" pitchFamily="50" charset="0"/>
              </a:rPr>
              <a:t>masyarakat</a:t>
            </a:r>
            <a:r>
              <a:rPr lang="en-US" sz="2000" dirty="0">
                <a:latin typeface="Montserrat" panose="00000500000000000000" pitchFamily="50" charset="0"/>
              </a:rPr>
              <a:t> yang </a:t>
            </a:r>
            <a:r>
              <a:rPr lang="en-US" sz="2000" dirty="0" err="1">
                <a:latin typeface="Montserrat" panose="00000500000000000000" pitchFamily="50" charset="0"/>
              </a:rPr>
              <a:t>lebih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baik</a:t>
            </a:r>
            <a:endParaRPr lang="en-US" sz="2000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7D0E02-87AF-429A-ABF2-CE45554D7FB7}"/>
              </a:ext>
            </a:extLst>
          </p:cNvPr>
          <p:cNvSpPr txBox="1"/>
          <p:nvPr/>
        </p:nvSpPr>
        <p:spPr>
          <a:xfrm>
            <a:off x="3524622" y="107732"/>
            <a:ext cx="5142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Montserrat" panose="00000500000000000000" pitchFamily="50" charset="0"/>
              </a:rPr>
              <a:t>Tujuan</a:t>
            </a:r>
            <a:r>
              <a:rPr lang="en-US" sz="3600" dirty="0">
                <a:latin typeface="Montserrat" panose="00000500000000000000" pitchFamily="50" charset="0"/>
              </a:rPr>
              <a:t> </a:t>
            </a:r>
            <a:r>
              <a:rPr lang="en-US" sz="3600" dirty="0" err="1">
                <a:latin typeface="Montserrat" panose="00000500000000000000" pitchFamily="50" charset="0"/>
              </a:rPr>
              <a:t>Perpustakaan</a:t>
            </a:r>
            <a:endParaRPr lang="en-US" sz="3600" dirty="0">
              <a:latin typeface="Montserrat" panose="00000500000000000000" pitchFamily="50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2E3A74-AA58-4C40-BF59-CC4AB6BE4572}"/>
              </a:ext>
            </a:extLst>
          </p:cNvPr>
          <p:cNvCxnSpPr/>
          <p:nvPr/>
        </p:nvCxnSpPr>
        <p:spPr>
          <a:xfrm>
            <a:off x="3120517" y="754063"/>
            <a:ext cx="5690937" cy="0"/>
          </a:xfrm>
          <a:prstGeom prst="line">
            <a:avLst/>
          </a:prstGeom>
          <a:ln>
            <a:solidFill>
              <a:srgbClr val="0B74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C125C03-0BF1-429D-9A4F-8651ACF4FF9C}"/>
              </a:ext>
            </a:extLst>
          </p:cNvPr>
          <p:cNvSpPr txBox="1"/>
          <p:nvPr/>
        </p:nvSpPr>
        <p:spPr>
          <a:xfrm>
            <a:off x="3120517" y="968742"/>
            <a:ext cx="5690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Montserrat" panose="00000500000000000000" pitchFamily="50" charset="0"/>
              </a:rPr>
              <a:t>untuk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membantu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masyarakat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segala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umur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guna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memberikan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kesempatan</a:t>
            </a:r>
            <a:r>
              <a:rPr lang="en-US" sz="1600" dirty="0">
                <a:latin typeface="Montserrat" panose="00000500000000000000" pitchFamily="50" charset="0"/>
              </a:rPr>
              <a:t> dan </a:t>
            </a:r>
            <a:r>
              <a:rPr lang="en-US" sz="1600" dirty="0" err="1">
                <a:latin typeface="Montserrat" panose="00000500000000000000" pitchFamily="50" charset="0"/>
              </a:rPr>
              <a:t>dorongan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melalui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jasa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pelayanan</a:t>
            </a:r>
            <a:r>
              <a:rPr lang="en-US" sz="1600" dirty="0">
                <a:latin typeface="Montserrat" panose="00000500000000000000" pitchFamily="50" charset="0"/>
              </a:rPr>
              <a:t> </a:t>
            </a:r>
            <a:r>
              <a:rPr lang="en-US" sz="1600" dirty="0" err="1">
                <a:latin typeface="Montserrat" panose="00000500000000000000" pitchFamily="50" charset="0"/>
              </a:rPr>
              <a:t>perpustakaan</a:t>
            </a:r>
            <a:r>
              <a:rPr lang="en-US" sz="1600" dirty="0">
                <a:latin typeface="Montserrat" panose="00000500000000000000" pitchFamily="50" charset="0"/>
              </a:rPr>
              <a:t> agar </a:t>
            </a:r>
            <a:r>
              <a:rPr lang="en-US" sz="1600" dirty="0" err="1">
                <a:latin typeface="Montserrat" panose="00000500000000000000" pitchFamily="50" charset="0"/>
              </a:rPr>
              <a:t>mereka</a:t>
            </a:r>
            <a:r>
              <a:rPr lang="en-US" sz="1600" dirty="0">
                <a:latin typeface="Montserrat" panose="00000500000000000000" pitchFamily="50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91056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1635126-9B44-4B05-B585-CBDB26C535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976808"/>
              </p:ext>
            </p:extLst>
          </p:nvPr>
        </p:nvGraphicFramePr>
        <p:xfrm>
          <a:off x="0" y="0"/>
          <a:ext cx="15668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566812" imgH="754643" progId="CorelDraw.Graphic.18">
                  <p:embed/>
                </p:oleObj>
              </mc:Choice>
              <mc:Fallback>
                <p:oleObj name="CorelDRAW" r:id="rId2" imgW="1566812" imgH="754643" progId="CorelDraw.Graphic.18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1635126-9B44-4B05-B585-CBDB26C535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66863" cy="75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6F82A9-D036-4B6A-88F7-153D96B6B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7228" y="5943598"/>
          <a:ext cx="2226804" cy="950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86454" imgH="1231812" progId="CorelDraw.Graphic.18">
                  <p:embed/>
                </p:oleObj>
              </mc:Choice>
              <mc:Fallback>
                <p:oleObj name="CorelDRAW" r:id="rId4" imgW="2886454" imgH="1231812" progId="CorelDraw.Graphic.1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36F82A9-D036-4B6A-88F7-153D96B6BD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77228" y="5943598"/>
                        <a:ext cx="2226804" cy="950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BE816E8-011D-4B2F-A4EE-A6CC2E1B51CF}"/>
              </a:ext>
            </a:extLst>
          </p:cNvPr>
          <p:cNvSpPr/>
          <p:nvPr/>
        </p:nvSpPr>
        <p:spPr>
          <a:xfrm>
            <a:off x="2058182" y="1072020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1478AD-51FA-4772-9B57-3BD60D3A0857}"/>
              </a:ext>
            </a:extLst>
          </p:cNvPr>
          <p:cNvSpPr/>
          <p:nvPr/>
        </p:nvSpPr>
        <p:spPr>
          <a:xfrm>
            <a:off x="3505555" y="962838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Montserrat" panose="00000500000000000000" pitchFamily="50" charset="0"/>
              </a:rPr>
              <a:t>Mengembangkan kemampuan berpikir kreatif, membina rohani, dan menggunakan kemampuannya menghargai hasil seni dan budaya</a:t>
            </a:r>
            <a:endParaRPr lang="en-US" dirty="0">
              <a:latin typeface="Montserrat" panose="00000500000000000000" pitchFamily="5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9A9C87-59CB-4AD2-81A4-E6CA1C300E3C}"/>
              </a:ext>
            </a:extLst>
          </p:cNvPr>
          <p:cNvSpPr/>
          <p:nvPr/>
        </p:nvSpPr>
        <p:spPr>
          <a:xfrm>
            <a:off x="2058182" y="2548049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D92DC-C6B7-448C-A476-1EE20CB9B5CD}"/>
              </a:ext>
            </a:extLst>
          </p:cNvPr>
          <p:cNvSpPr/>
          <p:nvPr/>
        </p:nvSpPr>
        <p:spPr>
          <a:xfrm>
            <a:off x="3505554" y="2436348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>
                <a:latin typeface="Montserrat" panose="00000500000000000000" pitchFamily="50" charset="0"/>
              </a:rPr>
              <a:t>Meningkatkan tarap kehidupan </a:t>
            </a:r>
          </a:p>
          <a:p>
            <a:pPr algn="ctr"/>
            <a:r>
              <a:rPr lang="fi-FI" sz="2000" dirty="0">
                <a:latin typeface="Montserrat" panose="00000500000000000000" pitchFamily="50" charset="0"/>
              </a:rPr>
              <a:t>sehari-hari dan lapangan pekerjaannya</a:t>
            </a:r>
            <a:endParaRPr lang="en-US" sz="2000" dirty="0">
              <a:latin typeface="Montserrat" panose="00000500000000000000" pitchFamily="50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22760A-5CD8-49E4-A3DE-114B30DF109C}"/>
              </a:ext>
            </a:extLst>
          </p:cNvPr>
          <p:cNvSpPr/>
          <p:nvPr/>
        </p:nvSpPr>
        <p:spPr>
          <a:xfrm>
            <a:off x="2058182" y="4019040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C57AD8-6AC9-44D9-B71C-1355A3FFD270}"/>
              </a:ext>
            </a:extLst>
          </p:cNvPr>
          <p:cNvSpPr/>
          <p:nvPr/>
        </p:nvSpPr>
        <p:spPr>
          <a:xfrm>
            <a:off x="3505555" y="3909858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Menjadi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warga</a:t>
            </a:r>
            <a:r>
              <a:rPr lang="en-US" sz="2000" dirty="0">
                <a:latin typeface="Montserrat" panose="00000500000000000000" pitchFamily="50" charset="0"/>
              </a:rPr>
              <a:t> negara yang </a:t>
            </a:r>
            <a:r>
              <a:rPr lang="en-US" sz="2000" dirty="0" err="1">
                <a:latin typeface="Montserrat" panose="00000500000000000000" pitchFamily="50" charset="0"/>
              </a:rPr>
              <a:t>baik</a:t>
            </a:r>
            <a:r>
              <a:rPr lang="en-US" sz="2000" dirty="0">
                <a:latin typeface="Montserrat" panose="00000500000000000000" pitchFamily="50" charset="0"/>
              </a:rPr>
              <a:t> dan </a:t>
            </a:r>
          </a:p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berpartisipasi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aktif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dalam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pembangunan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nasional</a:t>
            </a:r>
            <a:endParaRPr lang="en-US" sz="2000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7D0E02-87AF-429A-ABF2-CE45554D7FB7}"/>
              </a:ext>
            </a:extLst>
          </p:cNvPr>
          <p:cNvSpPr txBox="1"/>
          <p:nvPr/>
        </p:nvSpPr>
        <p:spPr>
          <a:xfrm>
            <a:off x="3524622" y="107732"/>
            <a:ext cx="5142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Montserrat" panose="00000500000000000000" pitchFamily="50" charset="0"/>
              </a:rPr>
              <a:t>Tujuan</a:t>
            </a:r>
            <a:r>
              <a:rPr lang="en-US" sz="3600" dirty="0">
                <a:latin typeface="Montserrat" panose="00000500000000000000" pitchFamily="50" charset="0"/>
              </a:rPr>
              <a:t> </a:t>
            </a:r>
            <a:r>
              <a:rPr lang="en-US" sz="3600" dirty="0" err="1">
                <a:latin typeface="Montserrat" panose="00000500000000000000" pitchFamily="50" charset="0"/>
              </a:rPr>
              <a:t>Perpustakaan</a:t>
            </a:r>
            <a:endParaRPr lang="en-US" sz="3600" dirty="0">
              <a:latin typeface="Montserrat" panose="00000500000000000000" pitchFamily="50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2E3A74-AA58-4C40-BF59-CC4AB6BE4572}"/>
              </a:ext>
            </a:extLst>
          </p:cNvPr>
          <p:cNvCxnSpPr/>
          <p:nvPr/>
        </p:nvCxnSpPr>
        <p:spPr>
          <a:xfrm>
            <a:off x="3120517" y="754063"/>
            <a:ext cx="5690937" cy="0"/>
          </a:xfrm>
          <a:prstGeom prst="line">
            <a:avLst/>
          </a:prstGeom>
          <a:ln>
            <a:solidFill>
              <a:srgbClr val="0B74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796B37CC-B8C8-4629-B828-B8DC51AFE704}"/>
              </a:ext>
            </a:extLst>
          </p:cNvPr>
          <p:cNvSpPr/>
          <p:nvPr/>
        </p:nvSpPr>
        <p:spPr>
          <a:xfrm>
            <a:off x="2058181" y="5408672"/>
            <a:ext cx="1026790" cy="1026790"/>
          </a:xfrm>
          <a:prstGeom prst="ellipse">
            <a:avLst/>
          </a:prstGeom>
          <a:solidFill>
            <a:srgbClr val="145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Montserrat" panose="00000500000000000000" pitchFamily="50" charset="0"/>
              </a:rPr>
              <a:t>07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E116-AEBD-4458-842E-D647827C9F7F}"/>
              </a:ext>
            </a:extLst>
          </p:cNvPr>
          <p:cNvSpPr/>
          <p:nvPr/>
        </p:nvSpPr>
        <p:spPr>
          <a:xfrm>
            <a:off x="3505554" y="5299490"/>
            <a:ext cx="6075173" cy="1222369"/>
          </a:xfrm>
          <a:prstGeom prst="rect">
            <a:avLst/>
          </a:prstGeom>
          <a:solidFill>
            <a:srgbClr val="0B7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Menggunakan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waktu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senggang</a:t>
            </a:r>
            <a:r>
              <a:rPr lang="en-US" sz="2000" dirty="0">
                <a:latin typeface="Montserrat" panose="00000500000000000000" pitchFamily="50" charset="0"/>
              </a:rPr>
              <a:t> agar </a:t>
            </a:r>
          </a:p>
          <a:p>
            <a:pPr algn="ctr"/>
            <a:r>
              <a:rPr lang="en-US" sz="2000" dirty="0" err="1">
                <a:latin typeface="Montserrat" panose="00000500000000000000" pitchFamily="50" charset="0"/>
              </a:rPr>
              <a:t>bermanfaat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bagi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kehidupan</a:t>
            </a:r>
            <a:r>
              <a:rPr lang="en-US" sz="2000" dirty="0">
                <a:latin typeface="Montserrat" panose="00000500000000000000" pitchFamily="50" charset="0"/>
              </a:rPr>
              <a:t> </a:t>
            </a:r>
            <a:r>
              <a:rPr lang="en-US" sz="2000" dirty="0" err="1">
                <a:latin typeface="Montserrat" panose="00000500000000000000" pitchFamily="50" charset="0"/>
              </a:rPr>
              <a:t>pribadi</a:t>
            </a:r>
            <a:r>
              <a:rPr lang="en-US" sz="2000" dirty="0">
                <a:latin typeface="Montserrat" panose="00000500000000000000" pitchFamily="50" charset="0"/>
              </a:rPr>
              <a:t> dan </a:t>
            </a:r>
            <a:r>
              <a:rPr lang="en-US" sz="2000" dirty="0" err="1">
                <a:latin typeface="Montserrat" panose="00000500000000000000" pitchFamily="50" charset="0"/>
              </a:rPr>
              <a:t>sosial</a:t>
            </a:r>
            <a:endParaRPr lang="en-US" sz="2000" dirty="0"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26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5" grpId="0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114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Office Theme</vt:lpstr>
      <vt:lpstr>CorelDRAW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16</cp:revision>
  <dcterms:created xsi:type="dcterms:W3CDTF">2021-05-29T03:47:21Z</dcterms:created>
  <dcterms:modified xsi:type="dcterms:W3CDTF">2021-06-01T09:48:36Z</dcterms:modified>
</cp:coreProperties>
</file>