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59" r:id="rId4"/>
    <p:sldId id="260" r:id="rId5"/>
    <p:sldId id="261" r:id="rId6"/>
    <p:sldId id="271" r:id="rId7"/>
    <p:sldId id="272" r:id="rId8"/>
    <p:sldId id="273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0096"/>
    <a:srgbClr val="3EFF9B"/>
    <a:srgbClr val="1500B4"/>
    <a:srgbClr val="1D0065"/>
    <a:srgbClr val="171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100000">
              <a:schemeClr val="bg1">
                <a:lumMod val="95000"/>
              </a:schemeClr>
            </a:gs>
            <a:gs pos="0">
              <a:schemeClr val="bg1">
                <a:lumMod val="9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0767B-F89E-4182-A408-11933B428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1045E-A0ED-4613-84EF-309677FD5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1" name="Google Shape;635;p53">
            <a:extLst>
              <a:ext uri="{FF2B5EF4-FFF2-40B4-BE49-F238E27FC236}">
                <a16:creationId xmlns:a16="http://schemas.microsoft.com/office/drawing/2014/main" id="{32B0FD0E-99AE-49A4-8FAD-3BE51739F32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0"/>
            <a:ext cx="1207000" cy="120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627;p53">
            <a:extLst>
              <a:ext uri="{FF2B5EF4-FFF2-40B4-BE49-F238E27FC236}">
                <a16:creationId xmlns:a16="http://schemas.microsoft.com/office/drawing/2014/main" id="{5F8BDFA5-7958-42BA-AB3A-C7EA5B48A71A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33" name="Google Shape;628;p53">
              <a:extLst>
                <a:ext uri="{FF2B5EF4-FFF2-40B4-BE49-F238E27FC236}">
                  <a16:creationId xmlns:a16="http://schemas.microsoft.com/office/drawing/2014/main" id="{0817EB72-52DC-474D-A7FB-42456DBCF969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rgbClr val="666666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34" name="Google Shape;629;p53">
              <a:extLst>
                <a:ext uri="{FF2B5EF4-FFF2-40B4-BE49-F238E27FC236}">
                  <a16:creationId xmlns:a16="http://schemas.microsoft.com/office/drawing/2014/main" id="{F40558EA-6445-4369-A601-6CC6EFA6F68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5" name="Google Shape;630;p53">
              <a:extLst>
                <a:ext uri="{FF2B5EF4-FFF2-40B4-BE49-F238E27FC236}">
                  <a16:creationId xmlns:a16="http://schemas.microsoft.com/office/drawing/2014/main" id="{00379B29-B0D6-4853-945B-4DCC139749EA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0D55C6A7-8CA1-4F7E-82EA-A3C1A72B963D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arallelogram 37">
            <a:extLst>
              <a:ext uri="{FF2B5EF4-FFF2-40B4-BE49-F238E27FC236}">
                <a16:creationId xmlns:a16="http://schemas.microsoft.com/office/drawing/2014/main" id="{7DDDFCF0-E6B3-487A-96B2-E61E6EA18422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358961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duan Warna Tular Na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2;p51">
            <a:extLst>
              <a:ext uri="{FF2B5EF4-FFF2-40B4-BE49-F238E27FC236}">
                <a16:creationId xmlns:a16="http://schemas.microsoft.com/office/drawing/2014/main" id="{38543138-B800-47B5-BE72-483734639B86}"/>
              </a:ext>
            </a:extLst>
          </p:cNvPr>
          <p:cNvSpPr/>
          <p:nvPr userDrawn="1"/>
        </p:nvSpPr>
        <p:spPr>
          <a:xfrm flipH="1">
            <a:off x="1094180" y="1727200"/>
            <a:ext cx="868530" cy="879101"/>
          </a:xfrm>
          <a:prstGeom prst="rect">
            <a:avLst/>
          </a:prstGeom>
          <a:solidFill>
            <a:srgbClr val="3EFF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583;p51">
            <a:extLst>
              <a:ext uri="{FF2B5EF4-FFF2-40B4-BE49-F238E27FC236}">
                <a16:creationId xmlns:a16="http://schemas.microsoft.com/office/drawing/2014/main" id="{8A83A85B-F93C-441F-9C41-8C8BD331EBA9}"/>
              </a:ext>
            </a:extLst>
          </p:cNvPr>
          <p:cNvSpPr/>
          <p:nvPr userDrawn="1"/>
        </p:nvSpPr>
        <p:spPr>
          <a:xfrm flipH="1">
            <a:off x="2211307" y="1727200"/>
            <a:ext cx="868530" cy="879101"/>
          </a:xfrm>
          <a:prstGeom prst="rect">
            <a:avLst/>
          </a:prstGeom>
          <a:solidFill>
            <a:srgbClr val="610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584;p51">
            <a:extLst>
              <a:ext uri="{FF2B5EF4-FFF2-40B4-BE49-F238E27FC236}">
                <a16:creationId xmlns:a16="http://schemas.microsoft.com/office/drawing/2014/main" id="{978DDDC0-CDA2-4005-B5B5-479E9C3F3E43}"/>
              </a:ext>
            </a:extLst>
          </p:cNvPr>
          <p:cNvSpPr/>
          <p:nvPr userDrawn="1"/>
        </p:nvSpPr>
        <p:spPr>
          <a:xfrm flipH="1">
            <a:off x="3332638" y="1728765"/>
            <a:ext cx="868530" cy="879101"/>
          </a:xfrm>
          <a:prstGeom prst="rect">
            <a:avLst/>
          </a:prstGeom>
          <a:solidFill>
            <a:srgbClr val="1500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585;p51">
            <a:extLst>
              <a:ext uri="{FF2B5EF4-FFF2-40B4-BE49-F238E27FC236}">
                <a16:creationId xmlns:a16="http://schemas.microsoft.com/office/drawing/2014/main" id="{736E42A3-6924-4A9C-9F66-0C4CF642C8FF}"/>
              </a:ext>
            </a:extLst>
          </p:cNvPr>
          <p:cNvSpPr/>
          <p:nvPr userDrawn="1"/>
        </p:nvSpPr>
        <p:spPr>
          <a:xfrm flipH="1">
            <a:off x="4453969" y="1731604"/>
            <a:ext cx="868530" cy="879101"/>
          </a:xfrm>
          <a:prstGeom prst="rect">
            <a:avLst/>
          </a:prstGeom>
          <a:solidFill>
            <a:srgbClr val="1D00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586;p51">
            <a:extLst>
              <a:ext uri="{FF2B5EF4-FFF2-40B4-BE49-F238E27FC236}">
                <a16:creationId xmlns:a16="http://schemas.microsoft.com/office/drawing/2014/main" id="{47F11E68-6462-453C-89F7-9D27D069DB25}"/>
              </a:ext>
            </a:extLst>
          </p:cNvPr>
          <p:cNvSpPr/>
          <p:nvPr userDrawn="1"/>
        </p:nvSpPr>
        <p:spPr>
          <a:xfrm flipH="1">
            <a:off x="5575300" y="1728765"/>
            <a:ext cx="868530" cy="879101"/>
          </a:xfrm>
          <a:prstGeom prst="rect">
            <a:avLst/>
          </a:prstGeom>
          <a:solidFill>
            <a:srgbClr val="171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D5660C8-74B1-4C0B-95A2-FB574DD75C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600"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 dirty="0"/>
              <a:t>Panduan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Tular</a:t>
            </a:r>
            <a:r>
              <a:rPr lang="en-US" dirty="0"/>
              <a:t> </a:t>
            </a:r>
            <a:r>
              <a:rPr lang="en-US" dirty="0" err="1"/>
              <a:t>Nalar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606E72-C521-4844-A642-4826AECEABF6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8A4E276-7A0E-4832-8E50-955E2857B2D6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166476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4C38-480D-4ACC-95BC-EDFB9FD8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6" y="544219"/>
            <a:ext cx="9870707" cy="1325563"/>
          </a:xfrm>
        </p:spPr>
        <p:txBody>
          <a:bodyPr>
            <a:normAutofit/>
          </a:bodyPr>
          <a:lstStyle>
            <a:lvl1pPr>
              <a:defRPr sz="3600"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EB7B9-0C7A-4837-B68E-6A16FF38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5" y="1923783"/>
            <a:ext cx="9870707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oogle Shape;627;p53">
            <a:extLst>
              <a:ext uri="{FF2B5EF4-FFF2-40B4-BE49-F238E27FC236}">
                <a16:creationId xmlns:a16="http://schemas.microsoft.com/office/drawing/2014/main" id="{B165E1C0-81EA-40A9-8A9F-7807FD8BF976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11" name="Google Shape;628;p53">
              <a:extLst>
                <a:ext uri="{FF2B5EF4-FFF2-40B4-BE49-F238E27FC236}">
                  <a16:creationId xmlns:a16="http://schemas.microsoft.com/office/drawing/2014/main" id="{56D72711-2D36-4FB2-8B43-99E179312847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rgbClr val="666666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12" name="Google Shape;629;p53">
              <a:extLst>
                <a:ext uri="{FF2B5EF4-FFF2-40B4-BE49-F238E27FC236}">
                  <a16:creationId xmlns:a16="http://schemas.microsoft.com/office/drawing/2014/main" id="{F71D58BA-BFB7-43C6-BC93-CD55DD05958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Google Shape;630;p53">
              <a:extLst>
                <a:ext uri="{FF2B5EF4-FFF2-40B4-BE49-F238E27FC236}">
                  <a16:creationId xmlns:a16="http://schemas.microsoft.com/office/drawing/2014/main" id="{B489D417-FF15-4F17-90E7-1139990DF631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BA36264-8202-43C2-880B-7610C14ADBD7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4B448B7B-303B-4EAB-A33E-AD80CC1DFDFB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154844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4C38-480D-4ACC-95BC-EDFB9FD8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6" y="544219"/>
            <a:ext cx="9870707" cy="1325563"/>
          </a:xfrm>
        </p:spPr>
        <p:txBody>
          <a:bodyPr>
            <a:normAutofit/>
          </a:bodyPr>
          <a:lstStyle>
            <a:lvl1pPr>
              <a:defRPr sz="3600"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EB7B9-0C7A-4837-B68E-6A16FF38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5" y="1923783"/>
            <a:ext cx="9870707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oogle Shape;627;p53">
            <a:extLst>
              <a:ext uri="{FF2B5EF4-FFF2-40B4-BE49-F238E27FC236}">
                <a16:creationId xmlns:a16="http://schemas.microsoft.com/office/drawing/2014/main" id="{B165E1C0-81EA-40A9-8A9F-7807FD8BF976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11" name="Google Shape;628;p53">
              <a:extLst>
                <a:ext uri="{FF2B5EF4-FFF2-40B4-BE49-F238E27FC236}">
                  <a16:creationId xmlns:a16="http://schemas.microsoft.com/office/drawing/2014/main" id="{56D72711-2D36-4FB2-8B43-99E179312847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rgbClr val="666666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12" name="Google Shape;629;p53">
              <a:extLst>
                <a:ext uri="{FF2B5EF4-FFF2-40B4-BE49-F238E27FC236}">
                  <a16:creationId xmlns:a16="http://schemas.microsoft.com/office/drawing/2014/main" id="{F71D58BA-BFB7-43C6-BC93-CD55DD05958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Google Shape;630;p53">
              <a:extLst>
                <a:ext uri="{FF2B5EF4-FFF2-40B4-BE49-F238E27FC236}">
                  <a16:creationId xmlns:a16="http://schemas.microsoft.com/office/drawing/2014/main" id="{B489D417-FF15-4F17-90E7-1139990DF631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4" name="Google Shape;634;p53">
            <a:extLst>
              <a:ext uri="{FF2B5EF4-FFF2-40B4-BE49-F238E27FC236}">
                <a16:creationId xmlns:a16="http://schemas.microsoft.com/office/drawing/2014/main" id="{E8251954-F829-42FA-8500-0610B2CE4A5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996847" y="4009819"/>
            <a:ext cx="1207000" cy="120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BA36264-8202-43C2-880B-7610C14ADBD7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4B448B7B-303B-4EAB-A33E-AD80CC1DFDFB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235131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4C38-480D-4ACC-95BC-EDFB9FD8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6" y="544219"/>
            <a:ext cx="9870707" cy="1325563"/>
          </a:xfrm>
        </p:spPr>
        <p:txBody>
          <a:bodyPr>
            <a:normAutofit/>
          </a:bodyPr>
          <a:lstStyle>
            <a:lvl1pPr>
              <a:defRPr sz="3600"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EB7B9-0C7A-4837-B68E-6A16FF38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5" y="1923783"/>
            <a:ext cx="9870707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oogle Shape;627;p53">
            <a:extLst>
              <a:ext uri="{FF2B5EF4-FFF2-40B4-BE49-F238E27FC236}">
                <a16:creationId xmlns:a16="http://schemas.microsoft.com/office/drawing/2014/main" id="{B165E1C0-81EA-40A9-8A9F-7807FD8BF976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11" name="Google Shape;628;p53">
              <a:extLst>
                <a:ext uri="{FF2B5EF4-FFF2-40B4-BE49-F238E27FC236}">
                  <a16:creationId xmlns:a16="http://schemas.microsoft.com/office/drawing/2014/main" id="{56D72711-2D36-4FB2-8B43-99E179312847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rgbClr val="666666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12" name="Google Shape;629;p53">
              <a:extLst>
                <a:ext uri="{FF2B5EF4-FFF2-40B4-BE49-F238E27FC236}">
                  <a16:creationId xmlns:a16="http://schemas.microsoft.com/office/drawing/2014/main" id="{F71D58BA-BFB7-43C6-BC93-CD55DD05958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Google Shape;630;p53">
              <a:extLst>
                <a:ext uri="{FF2B5EF4-FFF2-40B4-BE49-F238E27FC236}">
                  <a16:creationId xmlns:a16="http://schemas.microsoft.com/office/drawing/2014/main" id="{B489D417-FF15-4F17-90E7-1139990DF631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5" name="Google Shape;633;p53">
            <a:extLst>
              <a:ext uri="{FF2B5EF4-FFF2-40B4-BE49-F238E27FC236}">
                <a16:creationId xmlns:a16="http://schemas.microsoft.com/office/drawing/2014/main" id="{9DD217A0-C832-43D9-8F5E-2062042DF5F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50000"/>
          <a:stretch/>
        </p:blipFill>
        <p:spPr>
          <a:xfrm rot="10800000">
            <a:off x="11315994" y="3059659"/>
            <a:ext cx="876006" cy="175200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FF4FEBC-B70E-4995-9B69-686FEAA50C0E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D5D6A729-E917-40EB-8769-D947E70C6E37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102010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A33BD-E55E-4C70-BEEC-B0837EB3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C594A-11BB-4EE7-9FD4-B4E55BF48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853723-12D9-4609-99F8-6CC31D9A7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D8C000-4D9A-4905-87C5-9DAF95A6738B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1BFC16C4-ACEE-441D-A996-C2A69AF438D8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392112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FD3AD5-15C9-4998-80DE-B2E2CFEC54C2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DD9C8B5C-5F3F-42BB-B840-87BDEF7E9913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325448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Purple">
    <p:bg>
      <p:bgPr>
        <a:gradFill flip="none" rotWithShape="1">
          <a:gsLst>
            <a:gs pos="30000">
              <a:srgbClr val="1D0065"/>
            </a:gs>
            <a:gs pos="100000">
              <a:srgbClr val="610096"/>
            </a:gs>
            <a:gs pos="0">
              <a:srgbClr val="1500B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4C38-480D-4ACC-95BC-EDFB9FD8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6" y="544219"/>
            <a:ext cx="9870707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EB7B9-0C7A-4837-B68E-6A16FF38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5" y="1923783"/>
            <a:ext cx="9870707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5" name="Google Shape;627;p53">
            <a:extLst>
              <a:ext uri="{FF2B5EF4-FFF2-40B4-BE49-F238E27FC236}">
                <a16:creationId xmlns:a16="http://schemas.microsoft.com/office/drawing/2014/main" id="{B7EE8771-C153-435F-A7F6-802FF2BD2105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16" name="Google Shape;628;p53">
              <a:extLst>
                <a:ext uri="{FF2B5EF4-FFF2-40B4-BE49-F238E27FC236}">
                  <a16:creationId xmlns:a16="http://schemas.microsoft.com/office/drawing/2014/main" id="{689F28D3-6E1E-48AD-A4FA-64C4D7A30664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chemeClr val="bg1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19" name="Google Shape;629;p53">
              <a:extLst>
                <a:ext uri="{FF2B5EF4-FFF2-40B4-BE49-F238E27FC236}">
                  <a16:creationId xmlns:a16="http://schemas.microsoft.com/office/drawing/2014/main" id="{EFA9B2B5-094A-49B2-9C67-CDA86EA0A28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" name="Google Shape;630;p53">
              <a:extLst>
                <a:ext uri="{FF2B5EF4-FFF2-40B4-BE49-F238E27FC236}">
                  <a16:creationId xmlns:a16="http://schemas.microsoft.com/office/drawing/2014/main" id="{699DCBDB-FE32-4E57-8B4E-400F364F077F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D65D5D4-CB7C-4DB2-B21B-1336B7424DDA}"/>
              </a:ext>
            </a:extLst>
          </p:cNvPr>
          <p:cNvSpPr txBox="1"/>
          <p:nvPr userDrawn="1"/>
        </p:nvSpPr>
        <p:spPr>
          <a:xfrm>
            <a:off x="3048000" y="652136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  <p:pic>
        <p:nvPicPr>
          <p:cNvPr id="22" name="Google Shape;400;p37">
            <a:extLst>
              <a:ext uri="{FF2B5EF4-FFF2-40B4-BE49-F238E27FC236}">
                <a16:creationId xmlns:a16="http://schemas.microsoft.com/office/drawing/2014/main" id="{1619B3B4-804A-45AA-B5A0-06CEC760ACE9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0776315" y="5435625"/>
            <a:ext cx="1422394" cy="1422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373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ckground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84FD8-0AEE-4B6D-99E9-0D039F13E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971" y="1842759"/>
            <a:ext cx="7362058" cy="2611326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" name="Google Shape;627;p53">
            <a:extLst>
              <a:ext uri="{FF2B5EF4-FFF2-40B4-BE49-F238E27FC236}">
                <a16:creationId xmlns:a16="http://schemas.microsoft.com/office/drawing/2014/main" id="{4C5DB871-0320-406D-BD3D-5DB74B0F5123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9" name="Google Shape;628;p53">
              <a:extLst>
                <a:ext uri="{FF2B5EF4-FFF2-40B4-BE49-F238E27FC236}">
                  <a16:creationId xmlns:a16="http://schemas.microsoft.com/office/drawing/2014/main" id="{8EE9FD0B-E2B6-4911-BED9-CA80F2B489FF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chemeClr val="bg1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10" name="Google Shape;629;p53">
              <a:extLst>
                <a:ext uri="{FF2B5EF4-FFF2-40B4-BE49-F238E27FC236}">
                  <a16:creationId xmlns:a16="http://schemas.microsoft.com/office/drawing/2014/main" id="{2C57B090-04E7-4B01-9868-6E8C8CC0328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" name="Google Shape;630;p53">
              <a:extLst>
                <a:ext uri="{FF2B5EF4-FFF2-40B4-BE49-F238E27FC236}">
                  <a16:creationId xmlns:a16="http://schemas.microsoft.com/office/drawing/2014/main" id="{5EEDEBBF-436E-486C-B51F-2FC1E36F73F6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70B12F2-865B-4022-B8FA-40FDB25360F1}"/>
              </a:ext>
            </a:extLst>
          </p:cNvPr>
          <p:cNvSpPr txBox="1"/>
          <p:nvPr userDrawn="1"/>
        </p:nvSpPr>
        <p:spPr>
          <a:xfrm>
            <a:off x="3048000" y="652136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98126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84FD8-0AEE-4B6D-99E9-0D039F13E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1173162"/>
            <a:ext cx="3810000" cy="479107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610096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" name="Google Shape;627;p53">
            <a:extLst>
              <a:ext uri="{FF2B5EF4-FFF2-40B4-BE49-F238E27FC236}">
                <a16:creationId xmlns:a16="http://schemas.microsoft.com/office/drawing/2014/main" id="{4C5DB871-0320-406D-BD3D-5DB74B0F5123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9" name="Google Shape;628;p53">
              <a:extLst>
                <a:ext uri="{FF2B5EF4-FFF2-40B4-BE49-F238E27FC236}">
                  <a16:creationId xmlns:a16="http://schemas.microsoft.com/office/drawing/2014/main" id="{8EE9FD0B-E2B6-4911-BED9-CA80F2B489FF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chemeClr val="bg1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10" name="Google Shape;629;p53">
              <a:extLst>
                <a:ext uri="{FF2B5EF4-FFF2-40B4-BE49-F238E27FC236}">
                  <a16:creationId xmlns:a16="http://schemas.microsoft.com/office/drawing/2014/main" id="{2C57B090-04E7-4B01-9868-6E8C8CC0328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" name="Google Shape;630;p53">
              <a:extLst>
                <a:ext uri="{FF2B5EF4-FFF2-40B4-BE49-F238E27FC236}">
                  <a16:creationId xmlns:a16="http://schemas.microsoft.com/office/drawing/2014/main" id="{5EEDEBBF-436E-486C-B51F-2FC1E36F73F6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27EC7C4-E499-4E41-99CD-D101BEA70601}"/>
              </a:ext>
            </a:extLst>
          </p:cNvPr>
          <p:cNvSpPr txBox="1"/>
          <p:nvPr userDrawn="1"/>
        </p:nvSpPr>
        <p:spPr>
          <a:xfrm>
            <a:off x="3048000" y="652136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1EBF93-F93E-405A-9559-F264FF599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5743" y="1631683"/>
            <a:ext cx="4323074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640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2DB10C-99D3-4F12-8B26-3818A65E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66D9B-4979-4ED4-B074-35752F816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030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2" r:id="rId3"/>
    <p:sldLayoutId id="2147483663" r:id="rId4"/>
    <p:sldLayoutId id="2147483652" r:id="rId5"/>
    <p:sldLayoutId id="2147483655" r:id="rId6"/>
    <p:sldLayoutId id="2147483668" r:id="rId7"/>
    <p:sldLayoutId id="2147483667" r:id="rId8"/>
    <p:sldLayoutId id="2147483654" r:id="rId9"/>
    <p:sldLayoutId id="214748366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Rubik" pitchFamily="2" charset="-79"/>
          <a:ea typeface="+mj-ea"/>
          <a:cs typeface="Rubik" pitchFamily="2" charset="-79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Rubik" pitchFamily="2" charset="-79"/>
          <a:ea typeface="+mn-ea"/>
          <a:cs typeface="Rubik" pitchFamily="2" charset="-79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Rubik" pitchFamily="2" charset="-79"/>
          <a:ea typeface="+mn-ea"/>
          <a:cs typeface="Rubik" pitchFamily="2" charset="-79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Rubik" pitchFamily="2" charset="-79"/>
          <a:ea typeface="+mn-ea"/>
          <a:cs typeface="Rubik" pitchFamily="2" charset="-79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Rubik" pitchFamily="2" charset="-79"/>
          <a:ea typeface="+mn-ea"/>
          <a:cs typeface="Rubik" pitchFamily="2" charset="-79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Rubik" pitchFamily="2" charset="-79"/>
          <a:ea typeface="+mn-ea"/>
          <a:cs typeface="Rubik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vaccess.org/" TargetMode="External"/><Relationship Id="rId2" Type="http://schemas.openxmlformats.org/officeDocument/2006/relationships/hyperlink" Target="http://www.freedomscientific.com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urnbackhoax.id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ularnalar.id/tentang-kami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3BC70-CB26-6441-9206-E9EC93660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971" y="2123337"/>
            <a:ext cx="7362058" cy="2611326"/>
          </a:xfrm>
        </p:spPr>
        <p:txBody>
          <a:bodyPr/>
          <a:lstStyle/>
          <a:p>
            <a:pPr algn="ctr"/>
            <a:r>
              <a:rPr lang="en-US" dirty="0">
                <a:latin typeface="Apple Braille" pitchFamily="2" charset="0"/>
              </a:rPr>
              <a:t>INTERNET MERANGKUL SESAMA</a:t>
            </a:r>
          </a:p>
        </p:txBody>
      </p:sp>
    </p:spTree>
    <p:extLst>
      <p:ext uri="{BB962C8B-B14F-4D97-AF65-F5344CB8AC3E}">
        <p14:creationId xmlns:p14="http://schemas.microsoft.com/office/powerpoint/2010/main" val="176810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4A105-0E5F-D146-9E76-F11075708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6" y="913187"/>
            <a:ext cx="9870707" cy="1325563"/>
          </a:xfrm>
        </p:spPr>
        <p:txBody>
          <a:bodyPr/>
          <a:lstStyle/>
          <a:p>
            <a:r>
              <a:rPr lang="en-US" dirty="0">
                <a:latin typeface="Apple Braille" pitchFamily="2" charset="0"/>
              </a:rPr>
              <a:t>CPL </a:t>
            </a:r>
            <a:r>
              <a:rPr lang="en-US" dirty="0" err="1">
                <a:latin typeface="Apple Braille" pitchFamily="2" charset="0"/>
              </a:rPr>
              <a:t>Materi</a:t>
            </a:r>
            <a:endParaRPr lang="en-US" dirty="0">
              <a:latin typeface="Apple Braille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6129D-F116-7A40-8AEC-5D9221410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6" y="2389061"/>
            <a:ext cx="9870707" cy="1894238"/>
          </a:xfrm>
        </p:spPr>
        <p:txBody>
          <a:bodyPr/>
          <a:lstStyle/>
          <a:p>
            <a:pPr marL="177800" indent="-177800" fontAlgn="base">
              <a:buFont typeface="Arial" panose="020B0604020202020204" pitchFamily="34" charset="0"/>
              <a:buChar char="•"/>
            </a:pPr>
            <a:r>
              <a:rPr lang="en-ID" dirty="0" err="1">
                <a:latin typeface="Apple Braille" pitchFamily="2" charset="0"/>
              </a:rPr>
              <a:t>Kawan</a:t>
            </a:r>
            <a:r>
              <a:rPr lang="en-ID" dirty="0">
                <a:latin typeface="Apple Braille" pitchFamily="2" charset="0"/>
              </a:rPr>
              <a:t> </a:t>
            </a:r>
            <a:r>
              <a:rPr lang="en-ID" dirty="0" err="1">
                <a:latin typeface="Apple Braille" pitchFamily="2" charset="0"/>
              </a:rPr>
              <a:t>Tular</a:t>
            </a:r>
            <a:r>
              <a:rPr lang="en-ID" dirty="0">
                <a:latin typeface="Apple Braille" pitchFamily="2" charset="0"/>
              </a:rPr>
              <a:t> </a:t>
            </a:r>
            <a:r>
              <a:rPr lang="en-ID" dirty="0" err="1">
                <a:latin typeface="Apple Braille" pitchFamily="2" charset="0"/>
              </a:rPr>
              <a:t>Nalar</a:t>
            </a:r>
            <a:r>
              <a:rPr lang="en-ID" dirty="0">
                <a:latin typeface="Apple Braille" pitchFamily="2" charset="0"/>
              </a:rPr>
              <a:t> </a:t>
            </a:r>
            <a:r>
              <a:rPr lang="en-ID" dirty="0" err="1">
                <a:latin typeface="Apple Braille" pitchFamily="2" charset="0"/>
              </a:rPr>
              <a:t>memahami</a:t>
            </a:r>
            <a:r>
              <a:rPr lang="en-ID" dirty="0">
                <a:latin typeface="Apple Braille" pitchFamily="2" charset="0"/>
              </a:rPr>
              <a:t> </a:t>
            </a:r>
            <a:r>
              <a:rPr lang="en-ID" dirty="0" err="1">
                <a:latin typeface="Apple Braille" pitchFamily="2" charset="0"/>
              </a:rPr>
              <a:t>peran</a:t>
            </a:r>
            <a:r>
              <a:rPr lang="en-ID" dirty="0">
                <a:latin typeface="Apple Braille" pitchFamily="2" charset="0"/>
              </a:rPr>
              <a:t> dan </a:t>
            </a:r>
            <a:r>
              <a:rPr lang="en-ID" dirty="0" err="1">
                <a:latin typeface="Apple Braille" pitchFamily="2" charset="0"/>
              </a:rPr>
              <a:t>fungsi</a:t>
            </a:r>
            <a:r>
              <a:rPr lang="en-ID" dirty="0">
                <a:latin typeface="Apple Braille" pitchFamily="2" charset="0"/>
              </a:rPr>
              <a:t> Internet </a:t>
            </a:r>
            <a:r>
              <a:rPr lang="en-ID" dirty="0" err="1">
                <a:latin typeface="Apple Braille" pitchFamily="2" charset="0"/>
              </a:rPr>
              <a:t>bagi</a:t>
            </a:r>
            <a:r>
              <a:rPr lang="en-ID" dirty="0">
                <a:latin typeface="Apple Braille" pitchFamily="2" charset="0"/>
              </a:rPr>
              <a:t> </a:t>
            </a:r>
            <a:r>
              <a:rPr lang="en-ID" dirty="0" err="1">
                <a:latin typeface="Apple Braille" pitchFamily="2" charset="0"/>
              </a:rPr>
              <a:t>tunanetra</a:t>
            </a:r>
            <a:endParaRPr lang="en-ID" dirty="0">
              <a:latin typeface="Apple Braille" pitchFamily="2" charset="0"/>
            </a:endParaRPr>
          </a:p>
          <a:p>
            <a:pPr marL="177800" indent="-177800" fontAlgn="base">
              <a:buFont typeface="Arial" panose="020B0604020202020204" pitchFamily="34" charset="0"/>
              <a:buChar char="•"/>
            </a:pPr>
            <a:r>
              <a:rPr lang="en-ID" dirty="0" err="1">
                <a:latin typeface="Apple Braille" pitchFamily="2" charset="0"/>
              </a:rPr>
              <a:t>Kawan</a:t>
            </a:r>
            <a:r>
              <a:rPr lang="en-ID" dirty="0">
                <a:latin typeface="Apple Braille" pitchFamily="2" charset="0"/>
              </a:rPr>
              <a:t> </a:t>
            </a:r>
            <a:r>
              <a:rPr lang="en-ID" dirty="0" err="1">
                <a:latin typeface="Apple Braille" pitchFamily="2" charset="0"/>
              </a:rPr>
              <a:t>Tular</a:t>
            </a:r>
            <a:r>
              <a:rPr lang="en-ID" dirty="0">
                <a:latin typeface="Apple Braille" pitchFamily="2" charset="0"/>
              </a:rPr>
              <a:t> </a:t>
            </a:r>
            <a:r>
              <a:rPr lang="en-ID" dirty="0" err="1">
                <a:latin typeface="Apple Braille" pitchFamily="2" charset="0"/>
              </a:rPr>
              <a:t>Nalar</a:t>
            </a:r>
            <a:r>
              <a:rPr lang="en-ID" dirty="0">
                <a:latin typeface="Apple Braille" pitchFamily="2" charset="0"/>
              </a:rPr>
              <a:t> </a:t>
            </a:r>
            <a:r>
              <a:rPr lang="en-ID" dirty="0" err="1">
                <a:latin typeface="Apple Braille" pitchFamily="2" charset="0"/>
              </a:rPr>
              <a:t>mampu</a:t>
            </a:r>
            <a:r>
              <a:rPr lang="en-ID" dirty="0">
                <a:latin typeface="Apple Braille" pitchFamily="2" charset="0"/>
              </a:rPr>
              <a:t> </a:t>
            </a:r>
            <a:r>
              <a:rPr lang="en-ID" dirty="0" err="1">
                <a:latin typeface="Apple Braille" pitchFamily="2" charset="0"/>
              </a:rPr>
              <a:t>menganalisis</a:t>
            </a:r>
            <a:r>
              <a:rPr lang="en-ID" dirty="0">
                <a:latin typeface="Apple Braille" pitchFamily="2" charset="0"/>
              </a:rPr>
              <a:t> </a:t>
            </a:r>
            <a:r>
              <a:rPr lang="en-ID" dirty="0" err="1">
                <a:latin typeface="Apple Braille" pitchFamily="2" charset="0"/>
              </a:rPr>
              <a:t>pemanfaatan</a:t>
            </a:r>
            <a:r>
              <a:rPr lang="en-ID" dirty="0">
                <a:latin typeface="Apple Braille" pitchFamily="2" charset="0"/>
              </a:rPr>
              <a:t> Internet </a:t>
            </a:r>
            <a:r>
              <a:rPr lang="en-ID" dirty="0" err="1">
                <a:latin typeface="Apple Braille" pitchFamily="2" charset="0"/>
              </a:rPr>
              <a:t>bagi</a:t>
            </a:r>
            <a:r>
              <a:rPr lang="en-ID" dirty="0">
                <a:latin typeface="Apple Braille" pitchFamily="2" charset="0"/>
              </a:rPr>
              <a:t> </a:t>
            </a:r>
            <a:r>
              <a:rPr lang="en-ID" dirty="0" err="1">
                <a:latin typeface="Apple Braille" pitchFamily="2" charset="0"/>
              </a:rPr>
              <a:t>tunanetra</a:t>
            </a:r>
            <a:endParaRPr lang="en-ID" dirty="0">
              <a:latin typeface="Apple Braille" pitchFamily="2" charset="0"/>
            </a:endParaRPr>
          </a:p>
          <a:p>
            <a:pPr marL="177800" indent="-177800" fontAlgn="base">
              <a:buFont typeface="Arial" panose="020B0604020202020204" pitchFamily="34" charset="0"/>
              <a:buChar char="•"/>
            </a:pPr>
            <a:r>
              <a:rPr lang="en-ID" dirty="0" err="1">
                <a:latin typeface="Apple Braille" pitchFamily="2" charset="0"/>
              </a:rPr>
              <a:t>Kawan</a:t>
            </a:r>
            <a:r>
              <a:rPr lang="en-ID" dirty="0">
                <a:latin typeface="Apple Braille" pitchFamily="2" charset="0"/>
              </a:rPr>
              <a:t> </a:t>
            </a:r>
            <a:r>
              <a:rPr lang="en-ID" dirty="0" err="1">
                <a:latin typeface="Apple Braille" pitchFamily="2" charset="0"/>
              </a:rPr>
              <a:t>Tular</a:t>
            </a:r>
            <a:r>
              <a:rPr lang="en-ID" dirty="0">
                <a:latin typeface="Apple Braille" pitchFamily="2" charset="0"/>
              </a:rPr>
              <a:t> </a:t>
            </a:r>
            <a:r>
              <a:rPr lang="en-ID" dirty="0" err="1">
                <a:latin typeface="Apple Braille" pitchFamily="2" charset="0"/>
              </a:rPr>
              <a:t>Nalar</a:t>
            </a:r>
            <a:r>
              <a:rPr lang="en-ID" dirty="0">
                <a:latin typeface="Apple Braille" pitchFamily="2" charset="0"/>
              </a:rPr>
              <a:t> </a:t>
            </a:r>
            <a:r>
              <a:rPr lang="en-ID" dirty="0" err="1">
                <a:latin typeface="Apple Braille" pitchFamily="2" charset="0"/>
              </a:rPr>
              <a:t>mampu</a:t>
            </a:r>
            <a:r>
              <a:rPr lang="en-ID" dirty="0">
                <a:latin typeface="Apple Braille" pitchFamily="2" charset="0"/>
              </a:rPr>
              <a:t> </a:t>
            </a:r>
            <a:r>
              <a:rPr lang="en-ID" dirty="0" err="1">
                <a:latin typeface="Apple Braille" pitchFamily="2" charset="0"/>
              </a:rPr>
              <a:t>mendorong</a:t>
            </a:r>
            <a:r>
              <a:rPr lang="en-ID" dirty="0">
                <a:latin typeface="Apple Braille" pitchFamily="2" charset="0"/>
              </a:rPr>
              <a:t> </a:t>
            </a:r>
            <a:r>
              <a:rPr lang="en-ID" dirty="0" err="1">
                <a:latin typeface="Apple Braille" pitchFamily="2" charset="0"/>
              </a:rPr>
              <a:t>pemanfaatan</a:t>
            </a:r>
            <a:r>
              <a:rPr lang="en-ID" dirty="0">
                <a:latin typeface="Apple Braille" pitchFamily="2" charset="0"/>
              </a:rPr>
              <a:t> Internet </a:t>
            </a:r>
            <a:r>
              <a:rPr lang="en-ID" dirty="0" err="1">
                <a:latin typeface="Apple Braille" pitchFamily="2" charset="0"/>
              </a:rPr>
              <a:t>bagi</a:t>
            </a:r>
            <a:r>
              <a:rPr lang="en-ID" dirty="0">
                <a:latin typeface="Apple Braille" pitchFamily="2" charset="0"/>
              </a:rPr>
              <a:t> </a:t>
            </a:r>
            <a:r>
              <a:rPr lang="en-ID" dirty="0" err="1">
                <a:latin typeface="Apple Braille" pitchFamily="2" charset="0"/>
              </a:rPr>
              <a:t>tunanetra</a:t>
            </a:r>
            <a:r>
              <a:rPr lang="en-ID" dirty="0">
                <a:latin typeface="Apple Braille" pitchFamily="2" charset="0"/>
              </a:rPr>
              <a:t> dan </a:t>
            </a:r>
            <a:r>
              <a:rPr lang="en-ID" dirty="0" err="1">
                <a:latin typeface="Apple Braille" pitchFamily="2" charset="0"/>
              </a:rPr>
              <a:t>menyusun</a:t>
            </a:r>
            <a:r>
              <a:rPr lang="en-ID" dirty="0">
                <a:latin typeface="Apple Braille" pitchFamily="2" charset="0"/>
              </a:rPr>
              <a:t> </a:t>
            </a:r>
            <a:r>
              <a:rPr lang="en-ID" dirty="0" err="1">
                <a:latin typeface="Apple Braille" pitchFamily="2" charset="0"/>
              </a:rPr>
              <a:t>konten</a:t>
            </a:r>
            <a:r>
              <a:rPr lang="en-ID" dirty="0">
                <a:latin typeface="Apple Braille" pitchFamily="2" charset="0"/>
              </a:rPr>
              <a:t> </a:t>
            </a:r>
            <a:r>
              <a:rPr lang="en-ID" dirty="0" err="1">
                <a:latin typeface="Apple Braille" pitchFamily="2" charset="0"/>
              </a:rPr>
              <a:t>ramah</a:t>
            </a:r>
            <a:r>
              <a:rPr lang="en-ID" dirty="0">
                <a:latin typeface="Apple Braille" pitchFamily="2" charset="0"/>
              </a:rPr>
              <a:t> </a:t>
            </a:r>
            <a:r>
              <a:rPr lang="en-ID" dirty="0" err="1">
                <a:latin typeface="Apple Braille" pitchFamily="2" charset="0"/>
              </a:rPr>
              <a:t>difabel</a:t>
            </a:r>
            <a:r>
              <a:rPr lang="en-ID" dirty="0">
                <a:latin typeface="Apple Braille" pitchFamily="2" charset="0"/>
              </a:rPr>
              <a:t> </a:t>
            </a:r>
            <a:r>
              <a:rPr lang="en-ID" dirty="0" err="1">
                <a:latin typeface="Apple Braille" pitchFamily="2" charset="0"/>
              </a:rPr>
              <a:t>netra</a:t>
            </a:r>
            <a:endParaRPr lang="en-ID" b="1" dirty="0">
              <a:latin typeface="Apple Braille" pitchFamily="2" charset="0"/>
            </a:endParaRPr>
          </a:p>
          <a:p>
            <a:pPr marL="177800" lvl="0" indent="-177800" fontAlgn="base"/>
            <a:endParaRPr lang="en-US" dirty="0">
              <a:latin typeface="Apple Brai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088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7C38558-39B6-2241-9721-0F233C214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831" y="620378"/>
            <a:ext cx="10515600" cy="1325563"/>
          </a:xfrm>
        </p:spPr>
        <p:txBody>
          <a:bodyPr/>
          <a:lstStyle/>
          <a:p>
            <a:r>
              <a:rPr lang="en-US" dirty="0" err="1">
                <a:latin typeface="Apple Braille" pitchFamily="2" charset="0"/>
              </a:rPr>
              <a:t>Difabel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Berdaya</a:t>
            </a:r>
            <a:r>
              <a:rPr lang="en-US" dirty="0">
                <a:latin typeface="Apple Braille" pitchFamily="2" charset="0"/>
              </a:rPr>
              <a:t> di Internet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B558F02-D6BB-7344-8EDC-DE7C96E2B2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6005" y="1960896"/>
            <a:ext cx="9139989" cy="4543091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pple Braille" pitchFamily="2" charset="0"/>
              </a:rPr>
              <a:t>Sebagai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bagian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dari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masyarakat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kawan-kawan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difabel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atau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penyandang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disabilitas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atau</a:t>
            </a:r>
            <a:r>
              <a:rPr lang="en-US" dirty="0">
                <a:latin typeface="Apple Braille" pitchFamily="2" charset="0"/>
              </a:rPr>
              <a:t> orang </a:t>
            </a:r>
            <a:r>
              <a:rPr lang="en-US" dirty="0" err="1">
                <a:latin typeface="Apple Braille" pitchFamily="2" charset="0"/>
              </a:rPr>
              <a:t>berkebutuhan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khusus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adalah</a:t>
            </a:r>
            <a:r>
              <a:rPr lang="en-US" dirty="0">
                <a:latin typeface="Apple Braille" pitchFamily="2" charset="0"/>
              </a:rPr>
              <a:t> orang-orang yang </a:t>
            </a:r>
            <a:r>
              <a:rPr lang="en-US" dirty="0" err="1">
                <a:latin typeface="Apple Braille" pitchFamily="2" charset="0"/>
              </a:rPr>
              <a:t>mempunyai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keterbatasan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fisik</a:t>
            </a:r>
            <a:r>
              <a:rPr lang="en-US" dirty="0">
                <a:latin typeface="Apple Braille" pitchFamily="2" charset="0"/>
              </a:rPr>
              <a:t> juga </a:t>
            </a:r>
            <a:r>
              <a:rPr lang="en-US" dirty="0" err="1">
                <a:latin typeface="Apple Braille" pitchFamily="2" charset="0"/>
              </a:rPr>
              <a:t>memiliki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hak</a:t>
            </a:r>
            <a:r>
              <a:rPr lang="en-US" dirty="0">
                <a:latin typeface="Apple Braille" pitchFamily="2" charset="0"/>
              </a:rPr>
              <a:t> yang </a:t>
            </a:r>
            <a:r>
              <a:rPr lang="en-US" dirty="0" err="1">
                <a:latin typeface="Apple Braille" pitchFamily="2" charset="0"/>
              </a:rPr>
              <a:t>sama</a:t>
            </a:r>
            <a:r>
              <a:rPr lang="en-US" dirty="0">
                <a:latin typeface="Apple Braille" pitchFamily="2" charset="0"/>
              </a:rPr>
              <a:t> di Internet. </a:t>
            </a:r>
          </a:p>
          <a:p>
            <a:r>
              <a:rPr lang="en-US" dirty="0">
                <a:latin typeface="Apple Braille" pitchFamily="2" charset="0"/>
              </a:rPr>
              <a:t>Pada </a:t>
            </a:r>
            <a:r>
              <a:rPr lang="en-US" dirty="0" err="1">
                <a:latin typeface="Apple Braille" pitchFamily="2" charset="0"/>
              </a:rPr>
              <a:t>dasarnya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ada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dua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jenis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penyandang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disabilitas</a:t>
            </a:r>
            <a:r>
              <a:rPr lang="en-US" dirty="0">
                <a:latin typeface="Apple Braille" pitchFamily="2" charset="0"/>
              </a:rPr>
              <a:t> yang </a:t>
            </a:r>
            <a:r>
              <a:rPr lang="en-US" dirty="0" err="1">
                <a:latin typeface="Apple Braille" pitchFamily="2" charset="0"/>
              </a:rPr>
              <a:t>terdampak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langsung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atas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keterbatasan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dalam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mengakses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hak</a:t>
            </a:r>
            <a:r>
              <a:rPr lang="en-US" dirty="0">
                <a:latin typeface="Apple Braille" pitchFamily="2" charset="0"/>
              </a:rPr>
              <a:t> di Internet.</a:t>
            </a:r>
          </a:p>
          <a:p>
            <a:pPr marL="539750" lvl="1" indent="-301625">
              <a:buFont typeface="+mj-lt"/>
              <a:buAutoNum type="alphaLcPeriod"/>
            </a:pPr>
            <a:r>
              <a:rPr lang="en-US" sz="2000" dirty="0" err="1">
                <a:latin typeface="Apple Braille" pitchFamily="2" charset="0"/>
              </a:rPr>
              <a:t>Pertama</a:t>
            </a:r>
            <a:r>
              <a:rPr lang="en-US" sz="2000" dirty="0">
                <a:latin typeface="Apple Braille" pitchFamily="2" charset="0"/>
              </a:rPr>
              <a:t>, </a:t>
            </a:r>
            <a:r>
              <a:rPr lang="en-US" sz="2000" dirty="0" err="1">
                <a:latin typeface="Apple Braille" pitchFamily="2" charset="0"/>
              </a:rPr>
              <a:t>kawan</a:t>
            </a:r>
            <a:r>
              <a:rPr lang="en-US" sz="2000" dirty="0">
                <a:latin typeface="Apple Braille" pitchFamily="2" charset="0"/>
              </a:rPr>
              <a:t> </a:t>
            </a:r>
            <a:r>
              <a:rPr lang="en-US" sz="2000" dirty="0" err="1">
                <a:latin typeface="Apple Braille" pitchFamily="2" charset="0"/>
              </a:rPr>
              <a:t>tunanetra</a:t>
            </a:r>
            <a:r>
              <a:rPr lang="en-US" sz="2000" dirty="0">
                <a:latin typeface="Apple Braille" pitchFamily="2" charset="0"/>
              </a:rPr>
              <a:t> </a:t>
            </a:r>
            <a:r>
              <a:rPr lang="en-US" sz="2000" dirty="0" err="1">
                <a:latin typeface="Apple Braille" pitchFamily="2" charset="0"/>
              </a:rPr>
              <a:t>karena</a:t>
            </a:r>
            <a:r>
              <a:rPr lang="en-US" sz="2000" dirty="0">
                <a:latin typeface="Apple Braille" pitchFamily="2" charset="0"/>
              </a:rPr>
              <a:t> </a:t>
            </a:r>
            <a:r>
              <a:rPr lang="en-US" sz="2000" dirty="0" err="1">
                <a:latin typeface="Apple Braille" pitchFamily="2" charset="0"/>
              </a:rPr>
              <a:t>tak</a:t>
            </a:r>
            <a:r>
              <a:rPr lang="en-US" sz="2000" dirty="0">
                <a:latin typeface="Apple Braille" pitchFamily="2" charset="0"/>
              </a:rPr>
              <a:t> </a:t>
            </a:r>
            <a:r>
              <a:rPr lang="en-US" sz="2000" dirty="0" err="1">
                <a:latin typeface="Apple Braille" pitchFamily="2" charset="0"/>
              </a:rPr>
              <a:t>dapat</a:t>
            </a:r>
            <a:r>
              <a:rPr lang="en-US" sz="2000" dirty="0">
                <a:latin typeface="Apple Braille" pitchFamily="2" charset="0"/>
              </a:rPr>
              <a:t>/</a:t>
            </a:r>
            <a:r>
              <a:rPr lang="en-US" sz="2000" dirty="0" err="1">
                <a:latin typeface="Apple Braille" pitchFamily="2" charset="0"/>
              </a:rPr>
              <a:t>atau</a:t>
            </a:r>
            <a:r>
              <a:rPr lang="en-US" sz="2000" dirty="0">
                <a:latin typeface="Apple Braille" pitchFamily="2" charset="0"/>
              </a:rPr>
              <a:t> </a:t>
            </a:r>
            <a:r>
              <a:rPr lang="en-US" sz="2000" dirty="0" err="1">
                <a:latin typeface="Apple Braille" pitchFamily="2" charset="0"/>
              </a:rPr>
              <a:t>kurang</a:t>
            </a:r>
            <a:r>
              <a:rPr lang="en-US" sz="2000" dirty="0">
                <a:latin typeface="Apple Braille" pitchFamily="2" charset="0"/>
              </a:rPr>
              <a:t> </a:t>
            </a:r>
            <a:r>
              <a:rPr lang="en-US" sz="2000" dirty="0" err="1">
                <a:latin typeface="Apple Braille" pitchFamily="2" charset="0"/>
              </a:rPr>
              <a:t>dapat</a:t>
            </a:r>
            <a:r>
              <a:rPr lang="en-US" sz="2000" dirty="0">
                <a:latin typeface="Apple Braille" pitchFamily="2" charset="0"/>
              </a:rPr>
              <a:t> </a:t>
            </a:r>
            <a:r>
              <a:rPr lang="en-US" sz="2000" dirty="0" err="1">
                <a:latin typeface="Apple Braille" pitchFamily="2" charset="0"/>
              </a:rPr>
              <a:t>memanfaatkan</a:t>
            </a:r>
            <a:r>
              <a:rPr lang="en-US" sz="2000" dirty="0">
                <a:latin typeface="Apple Braille" pitchFamily="2" charset="0"/>
              </a:rPr>
              <a:t> </a:t>
            </a:r>
            <a:r>
              <a:rPr lang="en-US" sz="2000" dirty="0" err="1">
                <a:latin typeface="Apple Braille" pitchFamily="2" charset="0"/>
              </a:rPr>
              <a:t>indera</a:t>
            </a:r>
            <a:r>
              <a:rPr lang="en-US" sz="2000" dirty="0">
                <a:latin typeface="Apple Braille" pitchFamily="2" charset="0"/>
              </a:rPr>
              <a:t> </a:t>
            </a:r>
            <a:r>
              <a:rPr lang="en-US" sz="2000" dirty="0" err="1">
                <a:latin typeface="Apple Braille" pitchFamily="2" charset="0"/>
              </a:rPr>
              <a:t>penglihatan</a:t>
            </a:r>
            <a:r>
              <a:rPr lang="en-US" sz="2000" dirty="0">
                <a:latin typeface="Apple Braille" pitchFamily="2" charset="0"/>
              </a:rPr>
              <a:t> </a:t>
            </a:r>
            <a:r>
              <a:rPr lang="en-US" sz="2000" dirty="0" err="1">
                <a:latin typeface="Apple Braille" pitchFamily="2" charset="0"/>
              </a:rPr>
              <a:t>untuk</a:t>
            </a:r>
            <a:r>
              <a:rPr lang="en-US" sz="2000" dirty="0">
                <a:latin typeface="Apple Braille" pitchFamily="2" charset="0"/>
              </a:rPr>
              <a:t> </a:t>
            </a:r>
            <a:r>
              <a:rPr lang="en-US" sz="2000" dirty="0" err="1">
                <a:latin typeface="Apple Braille" pitchFamily="2" charset="0"/>
              </a:rPr>
              <a:t>mengakses</a:t>
            </a:r>
            <a:r>
              <a:rPr lang="en-US" sz="2000" dirty="0">
                <a:latin typeface="Apple Braille" pitchFamily="2" charset="0"/>
              </a:rPr>
              <a:t> </a:t>
            </a:r>
            <a:r>
              <a:rPr lang="en-US" sz="2000" dirty="0" err="1">
                <a:latin typeface="Apple Braille" pitchFamily="2" charset="0"/>
              </a:rPr>
              <a:t>informasi</a:t>
            </a:r>
            <a:r>
              <a:rPr lang="en-US" sz="2000" dirty="0">
                <a:latin typeface="Apple Braille" pitchFamily="2" charset="0"/>
              </a:rPr>
              <a:t>. </a:t>
            </a:r>
            <a:r>
              <a:rPr lang="en-US" sz="2000" dirty="0" err="1">
                <a:latin typeface="Apple Braille" pitchFamily="2" charset="0"/>
              </a:rPr>
              <a:t>Selain</a:t>
            </a:r>
            <a:r>
              <a:rPr lang="en-US" sz="2000" dirty="0">
                <a:latin typeface="Apple Braille" pitchFamily="2" charset="0"/>
              </a:rPr>
              <a:t> </a:t>
            </a:r>
            <a:r>
              <a:rPr lang="en-US" sz="2000" dirty="0" err="1">
                <a:latin typeface="Apple Braille" pitchFamily="2" charset="0"/>
              </a:rPr>
              <a:t>itu</a:t>
            </a:r>
            <a:r>
              <a:rPr lang="en-US" sz="2000" dirty="0">
                <a:latin typeface="Apple Braille" pitchFamily="2" charset="0"/>
              </a:rPr>
              <a:t>, </a:t>
            </a:r>
            <a:r>
              <a:rPr lang="en-US" sz="2000" dirty="0" err="1">
                <a:latin typeface="Apple Braille" pitchFamily="2" charset="0"/>
              </a:rPr>
              <a:t>dibutuhkan</a:t>
            </a:r>
            <a:r>
              <a:rPr lang="en-US" sz="2000" dirty="0">
                <a:latin typeface="Apple Braille" pitchFamily="2" charset="0"/>
              </a:rPr>
              <a:t> </a:t>
            </a:r>
            <a:r>
              <a:rPr lang="en-US" sz="2000" dirty="0" err="1">
                <a:latin typeface="Apple Braille" pitchFamily="2" charset="0"/>
              </a:rPr>
              <a:t>alat</a:t>
            </a:r>
            <a:r>
              <a:rPr lang="en-US" sz="2000" dirty="0">
                <a:latin typeface="Apple Braille" pitchFamily="2" charset="0"/>
              </a:rPr>
              <a:t> bantu </a:t>
            </a:r>
            <a:r>
              <a:rPr lang="en-US" sz="2000" dirty="0" err="1">
                <a:latin typeface="Apple Braille" pitchFamily="2" charset="0"/>
              </a:rPr>
              <a:t>khusus</a:t>
            </a:r>
            <a:r>
              <a:rPr lang="en-US" sz="2000" dirty="0">
                <a:latin typeface="Apple Braille" pitchFamily="2" charset="0"/>
              </a:rPr>
              <a:t> yang </a:t>
            </a:r>
            <a:r>
              <a:rPr lang="en-US" sz="2000" dirty="0" err="1">
                <a:latin typeface="Apple Braille" pitchFamily="2" charset="0"/>
              </a:rPr>
              <a:t>bersifat</a:t>
            </a:r>
            <a:r>
              <a:rPr lang="en-US" sz="2000" dirty="0">
                <a:latin typeface="Apple Braille" pitchFamily="2" charset="0"/>
              </a:rPr>
              <a:t> </a:t>
            </a:r>
            <a:r>
              <a:rPr lang="en-US" sz="2000" dirty="0" err="1">
                <a:latin typeface="Apple Braille" pitchFamily="2" charset="0"/>
              </a:rPr>
              <a:t>asistif</a:t>
            </a:r>
            <a:r>
              <a:rPr lang="en-US" sz="2000" dirty="0">
                <a:latin typeface="Apple Braille" pitchFamily="2" charset="0"/>
              </a:rPr>
              <a:t> </a:t>
            </a:r>
            <a:r>
              <a:rPr lang="en-US" sz="2000" dirty="0" err="1">
                <a:latin typeface="Apple Braille" pitchFamily="2" charset="0"/>
              </a:rPr>
              <a:t>untuk</a:t>
            </a:r>
            <a:r>
              <a:rPr lang="en-US" sz="2000" dirty="0">
                <a:latin typeface="Apple Braille" pitchFamily="2" charset="0"/>
              </a:rPr>
              <a:t> </a:t>
            </a:r>
            <a:r>
              <a:rPr lang="en-US" sz="2000" dirty="0" err="1">
                <a:latin typeface="Apple Braille" pitchFamily="2" charset="0"/>
              </a:rPr>
              <a:t>membantu</a:t>
            </a:r>
            <a:r>
              <a:rPr lang="en-US" sz="2000" dirty="0">
                <a:latin typeface="Apple Braille" pitchFamily="2" charset="0"/>
              </a:rPr>
              <a:t> </a:t>
            </a:r>
            <a:r>
              <a:rPr lang="en-US" sz="2000" dirty="0" err="1">
                <a:latin typeface="Apple Braille" pitchFamily="2" charset="0"/>
              </a:rPr>
              <a:t>kawan</a:t>
            </a:r>
            <a:r>
              <a:rPr lang="en-US" sz="2000" dirty="0">
                <a:latin typeface="Apple Braille" pitchFamily="2" charset="0"/>
              </a:rPr>
              <a:t> </a:t>
            </a:r>
            <a:r>
              <a:rPr lang="en-US" sz="2000" dirty="0" err="1">
                <a:latin typeface="Apple Braille" pitchFamily="2" charset="0"/>
              </a:rPr>
              <a:t>tunanetra</a:t>
            </a:r>
            <a:r>
              <a:rPr lang="en-US" sz="2000" dirty="0">
                <a:latin typeface="Apple Braille" pitchFamily="2" charset="0"/>
              </a:rPr>
              <a:t> agar </a:t>
            </a:r>
            <a:r>
              <a:rPr lang="en-US" sz="2000" dirty="0" err="1">
                <a:latin typeface="Apple Braille" pitchFamily="2" charset="0"/>
              </a:rPr>
              <a:t>dapat</a:t>
            </a:r>
            <a:r>
              <a:rPr lang="en-US" sz="2000" dirty="0">
                <a:latin typeface="Apple Braille" pitchFamily="2" charset="0"/>
              </a:rPr>
              <a:t> </a:t>
            </a:r>
            <a:r>
              <a:rPr lang="en-US" sz="2000" dirty="0" err="1">
                <a:latin typeface="Apple Braille" pitchFamily="2" charset="0"/>
              </a:rPr>
              <a:t>mengakses</a:t>
            </a:r>
            <a:r>
              <a:rPr lang="en-US" sz="2000" dirty="0">
                <a:latin typeface="Apple Braille" pitchFamily="2" charset="0"/>
              </a:rPr>
              <a:t> </a:t>
            </a:r>
            <a:r>
              <a:rPr lang="en-US" sz="2000" dirty="0" err="1">
                <a:latin typeface="Apple Braille" pitchFamily="2" charset="0"/>
              </a:rPr>
              <a:t>sumber</a:t>
            </a:r>
            <a:r>
              <a:rPr lang="en-US" sz="2000" dirty="0">
                <a:latin typeface="Apple Braille" pitchFamily="2" charset="0"/>
              </a:rPr>
              <a:t> </a:t>
            </a:r>
            <a:r>
              <a:rPr lang="en-US" sz="2000" dirty="0" err="1">
                <a:latin typeface="Apple Braille" pitchFamily="2" charset="0"/>
              </a:rPr>
              <a:t>informasi</a:t>
            </a:r>
            <a:r>
              <a:rPr lang="en-US" sz="2000" dirty="0">
                <a:latin typeface="Apple Braille" pitchFamily="2" charset="0"/>
              </a:rPr>
              <a:t> dan media digital. </a:t>
            </a:r>
          </a:p>
          <a:p>
            <a:pPr marL="539750" lvl="1" indent="-301625">
              <a:buFont typeface="+mj-lt"/>
              <a:buAutoNum type="alphaLcPeriod"/>
            </a:pPr>
            <a:r>
              <a:rPr lang="en-US" sz="2000" dirty="0" err="1">
                <a:latin typeface="Apple Braille" pitchFamily="2" charset="0"/>
              </a:rPr>
              <a:t>Kedua</a:t>
            </a:r>
            <a:r>
              <a:rPr lang="en-US" sz="2000" dirty="0">
                <a:latin typeface="Apple Braille" pitchFamily="2" charset="0"/>
              </a:rPr>
              <a:t>, </a:t>
            </a:r>
            <a:r>
              <a:rPr lang="en-US" sz="2000" dirty="0" err="1">
                <a:latin typeface="Apple Braille" pitchFamily="2" charset="0"/>
              </a:rPr>
              <a:t>kawan</a:t>
            </a:r>
            <a:r>
              <a:rPr lang="en-US" sz="2000" dirty="0">
                <a:latin typeface="Apple Braille" pitchFamily="2" charset="0"/>
              </a:rPr>
              <a:t> </a:t>
            </a:r>
            <a:r>
              <a:rPr lang="en-US" sz="2000" dirty="0" err="1">
                <a:latin typeface="Apple Braille" pitchFamily="2" charset="0"/>
              </a:rPr>
              <a:t>tunarungu</a:t>
            </a:r>
            <a:r>
              <a:rPr lang="en-US" sz="2000" dirty="0">
                <a:latin typeface="Apple Braille" pitchFamily="2" charset="0"/>
              </a:rPr>
              <a:t> yang </a:t>
            </a:r>
            <a:r>
              <a:rPr lang="en-US" sz="2000" dirty="0" err="1">
                <a:latin typeface="Apple Braille" pitchFamily="2" charset="0"/>
              </a:rPr>
              <a:t>tak</a:t>
            </a:r>
            <a:r>
              <a:rPr lang="en-US" sz="2000" dirty="0">
                <a:latin typeface="Apple Braille" pitchFamily="2" charset="0"/>
              </a:rPr>
              <a:t> </a:t>
            </a:r>
            <a:r>
              <a:rPr lang="en-US" sz="2000" dirty="0" err="1">
                <a:latin typeface="Apple Braille" pitchFamily="2" charset="0"/>
              </a:rPr>
              <a:t>dapat</a:t>
            </a:r>
            <a:r>
              <a:rPr lang="en-US" sz="2000" dirty="0">
                <a:latin typeface="Apple Braille" pitchFamily="2" charset="0"/>
              </a:rPr>
              <a:t> </a:t>
            </a:r>
            <a:r>
              <a:rPr lang="en-US" sz="2000" dirty="0" err="1">
                <a:latin typeface="Apple Braille" pitchFamily="2" charset="0"/>
              </a:rPr>
              <a:t>mendengar</a:t>
            </a:r>
            <a:r>
              <a:rPr lang="en-US" sz="2000" dirty="0">
                <a:latin typeface="Apple Braille" pitchFamily="2" charset="0"/>
              </a:rPr>
              <a:t> </a:t>
            </a:r>
            <a:r>
              <a:rPr lang="en-US" sz="2000" dirty="0" err="1">
                <a:latin typeface="Apple Braille" pitchFamily="2" charset="0"/>
              </a:rPr>
              <a:t>sehingga</a:t>
            </a:r>
            <a:r>
              <a:rPr lang="en-US" sz="2000" dirty="0">
                <a:latin typeface="Apple Braille" pitchFamily="2" charset="0"/>
              </a:rPr>
              <a:t> </a:t>
            </a:r>
            <a:r>
              <a:rPr lang="en-US" sz="2000" dirty="0" err="1">
                <a:latin typeface="Apple Braille" pitchFamily="2" charset="0"/>
              </a:rPr>
              <a:t>menemui</a:t>
            </a:r>
            <a:r>
              <a:rPr lang="en-US" sz="2000" dirty="0">
                <a:latin typeface="Apple Braille" pitchFamily="2" charset="0"/>
              </a:rPr>
              <a:t> </a:t>
            </a:r>
            <a:r>
              <a:rPr lang="en-US" sz="2000" dirty="0" err="1">
                <a:latin typeface="Apple Braille" pitchFamily="2" charset="0"/>
              </a:rPr>
              <a:t>hambatan</a:t>
            </a:r>
            <a:r>
              <a:rPr lang="en-US" sz="2000" dirty="0">
                <a:latin typeface="Apple Braille" pitchFamily="2" charset="0"/>
              </a:rPr>
              <a:t> </a:t>
            </a:r>
            <a:r>
              <a:rPr lang="en-US" sz="2000" dirty="0" err="1">
                <a:latin typeface="Apple Braille" pitchFamily="2" charset="0"/>
              </a:rPr>
              <a:t>menerima</a:t>
            </a:r>
            <a:r>
              <a:rPr lang="en-US" sz="2000" dirty="0">
                <a:latin typeface="Apple Braille" pitchFamily="2" charset="0"/>
              </a:rPr>
              <a:t> </a:t>
            </a:r>
            <a:r>
              <a:rPr lang="en-US" sz="2000" dirty="0" err="1">
                <a:latin typeface="Apple Braille" pitchFamily="2" charset="0"/>
              </a:rPr>
              <a:t>informasi</a:t>
            </a:r>
            <a:r>
              <a:rPr lang="en-US" sz="2000" dirty="0">
                <a:latin typeface="Apple Braille" pitchFamily="2" charset="0"/>
              </a:rPr>
              <a:t> </a:t>
            </a:r>
            <a:r>
              <a:rPr lang="en-US" sz="2000" dirty="0" err="1">
                <a:latin typeface="Apple Braille" pitchFamily="2" charset="0"/>
              </a:rPr>
              <a:t>dalam</a:t>
            </a:r>
            <a:r>
              <a:rPr lang="en-US" sz="2000" dirty="0">
                <a:latin typeface="Apple Braille" pitchFamily="2" charset="0"/>
              </a:rPr>
              <a:t> </a:t>
            </a:r>
            <a:r>
              <a:rPr lang="en-US" sz="2000" dirty="0" err="1">
                <a:latin typeface="Apple Braille" pitchFamily="2" charset="0"/>
              </a:rPr>
              <a:t>bentuk</a:t>
            </a:r>
            <a:r>
              <a:rPr lang="en-US" sz="2000" dirty="0">
                <a:latin typeface="Apple Braille" pitchFamily="2" charset="0"/>
              </a:rPr>
              <a:t> audio.</a:t>
            </a:r>
          </a:p>
        </p:txBody>
      </p:sp>
    </p:spTree>
    <p:extLst>
      <p:ext uri="{BB962C8B-B14F-4D97-AF65-F5344CB8AC3E}">
        <p14:creationId xmlns:p14="http://schemas.microsoft.com/office/powerpoint/2010/main" val="58051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27AC2DD6-063C-A54E-8925-D51D0298A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4" y="1173955"/>
            <a:ext cx="9870707" cy="1325563"/>
          </a:xfrm>
        </p:spPr>
        <p:txBody>
          <a:bodyPr/>
          <a:lstStyle/>
          <a:p>
            <a:r>
              <a:rPr lang="en-US" dirty="0" err="1">
                <a:latin typeface="Apple Braille" pitchFamily="2" charset="0"/>
              </a:rPr>
              <a:t>Mengenal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Jenis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Ketunanetraan</a:t>
            </a:r>
            <a:endParaRPr lang="en-US" dirty="0">
              <a:latin typeface="Apple Braille" pitchFamily="2" charset="0"/>
            </a:endParaRP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AB2A373D-A308-9744-AC20-AD62C7DDA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5" y="2499518"/>
            <a:ext cx="9870707" cy="43513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Menurut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standar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yang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ditetapkan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WHO,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ada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dua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jenis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ketunanetraan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–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yaitu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 </a:t>
            </a:r>
            <a:r>
              <a:rPr lang="en-US" i="1" dirty="0">
                <a:solidFill>
                  <a:srgbClr val="17132A"/>
                </a:solidFill>
                <a:latin typeface="Apple Braille" pitchFamily="2" charset="0"/>
              </a:rPr>
              <a:t>totally blind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 dan </a:t>
            </a:r>
            <a:r>
              <a:rPr lang="en-US" i="1" dirty="0">
                <a:solidFill>
                  <a:srgbClr val="17132A"/>
                </a:solidFill>
                <a:latin typeface="Apple Braille" pitchFamily="2" charset="0"/>
              </a:rPr>
              <a:t>low vision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. 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i="1" dirty="0">
                <a:solidFill>
                  <a:srgbClr val="17132A"/>
                </a:solidFill>
                <a:latin typeface="Apple Braille" pitchFamily="2" charset="0"/>
              </a:rPr>
              <a:t>Totally blind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 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artinya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tak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dapat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melihat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sama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sekali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,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dimana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kawan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tunanetra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sama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sekali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tak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dapat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memanfaatkan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indera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penglihatan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untuk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menangkap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informasi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visual.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Penyandang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 </a:t>
            </a:r>
            <a:r>
              <a:rPr lang="en-US" sz="2000" i="1" dirty="0">
                <a:solidFill>
                  <a:srgbClr val="17132A"/>
                </a:solidFill>
                <a:latin typeface="Apple Braille" pitchFamily="2" charset="0"/>
              </a:rPr>
              <a:t>low vision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 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masih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dapat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memanfaatkan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indera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penglihatan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untuk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menerima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informasi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visual,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namun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terbatas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pada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jarak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pandang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(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visum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)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tertentu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yang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ukurannya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di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bawah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standar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visum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yang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telah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ditetapkan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Mengenali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jenis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ketunanetraan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sangat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bermanfaat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dalam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proses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penyediaan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konten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,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informasi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,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serta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bahan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literasi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.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Mereka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juga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dapat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memanfaatkan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alat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yang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tepat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untuk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mengoptimalkan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diri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dalam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mengikuti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kegiatan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literasi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.</a:t>
            </a:r>
          </a:p>
          <a:p>
            <a:endParaRPr lang="en-US" dirty="0">
              <a:latin typeface="Apple Braille" pitchFamily="2" charset="0"/>
            </a:endParaRPr>
          </a:p>
          <a:p>
            <a:endParaRPr lang="en-US" dirty="0">
              <a:latin typeface="Apple Brai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350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36DD75-51D4-D247-A3C6-285057EE38CC}"/>
              </a:ext>
            </a:extLst>
          </p:cNvPr>
          <p:cNvSpPr txBox="1">
            <a:spLocks/>
          </p:cNvSpPr>
          <p:nvPr/>
        </p:nvSpPr>
        <p:spPr>
          <a:xfrm>
            <a:off x="1160646" y="68152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Rubik" pitchFamily="2" charset="-79"/>
                <a:ea typeface="+mj-ea"/>
                <a:cs typeface="Rubik" pitchFamily="2" charset="-79"/>
              </a:defRPr>
            </a:lvl1pPr>
          </a:lstStyle>
          <a:p>
            <a:r>
              <a:rPr lang="en-US" dirty="0">
                <a:latin typeface="Apple Braille" pitchFamily="2" charset="0"/>
              </a:rPr>
              <a:t>Alat Bantu </a:t>
            </a:r>
            <a:r>
              <a:rPr lang="en-US" dirty="0" err="1">
                <a:latin typeface="Apple Braille" pitchFamily="2" charset="0"/>
              </a:rPr>
              <a:t>Bagi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Tunanetra</a:t>
            </a:r>
            <a:endParaRPr lang="en-US" dirty="0">
              <a:latin typeface="Apple Braille" pitchFamily="2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4B27D2F-C13C-B64B-B824-535FC65EF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846" y="1655713"/>
            <a:ext cx="9870707" cy="3546574"/>
          </a:xfrm>
        </p:spPr>
        <p:txBody>
          <a:bodyPr>
            <a:noAutofit/>
          </a:bodyPr>
          <a:lstStyle/>
          <a:p>
            <a:pPr marL="142875"/>
            <a:r>
              <a:rPr lang="en-US" dirty="0" err="1">
                <a:latin typeface="Apple Braille" pitchFamily="2" charset="0"/>
              </a:rPr>
              <a:t>Kawan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tunanetra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memanfaatkan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sistem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baca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tulis</a:t>
            </a:r>
            <a:r>
              <a:rPr lang="en-US" dirty="0">
                <a:latin typeface="Apple Braille" pitchFamily="2" charset="0"/>
              </a:rPr>
              <a:t> Braille </a:t>
            </a:r>
            <a:r>
              <a:rPr lang="en-US" dirty="0" err="1">
                <a:latin typeface="Apple Braille" pitchFamily="2" charset="0"/>
              </a:rPr>
              <a:t>untuk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dapat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membaca</a:t>
            </a:r>
            <a:r>
              <a:rPr lang="en-US" dirty="0">
                <a:latin typeface="Apple Braille" pitchFamily="2" charset="0"/>
              </a:rPr>
              <a:t> dan </a:t>
            </a:r>
            <a:r>
              <a:rPr lang="en-US" dirty="0" err="1">
                <a:latin typeface="Apple Braille" pitchFamily="2" charset="0"/>
              </a:rPr>
              <a:t>menulis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secara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konvensional</a:t>
            </a:r>
            <a:r>
              <a:rPr lang="en-US" dirty="0">
                <a:latin typeface="Apple Braille" pitchFamily="2" charset="0"/>
              </a:rPr>
              <a:t>. </a:t>
            </a:r>
          </a:p>
          <a:p>
            <a:pPr marL="142875"/>
            <a:r>
              <a:rPr lang="en-US" dirty="0" err="1">
                <a:latin typeface="Apple Braille" pitchFamily="2" charset="0"/>
              </a:rPr>
              <a:t>Namun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seiring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berkembangnya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teknologi</a:t>
            </a:r>
            <a:r>
              <a:rPr lang="en-US" dirty="0">
                <a:latin typeface="Apple Braille" pitchFamily="2" charset="0"/>
              </a:rPr>
              <a:t>, digital tools </a:t>
            </a:r>
            <a:r>
              <a:rPr lang="en-US" dirty="0" err="1">
                <a:latin typeface="Apple Braille" pitchFamily="2" charset="0"/>
              </a:rPr>
              <a:t>menjadi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alternatif</a:t>
            </a:r>
            <a:r>
              <a:rPr lang="en-US" dirty="0">
                <a:latin typeface="Apple Braille" pitchFamily="2" charset="0"/>
              </a:rPr>
              <a:t> yang </a:t>
            </a:r>
            <a:r>
              <a:rPr lang="en-US" dirty="0" err="1">
                <a:latin typeface="Apple Braille" pitchFamily="2" charset="0"/>
              </a:rPr>
              <a:t>ringkas</a:t>
            </a:r>
            <a:r>
              <a:rPr lang="en-US" dirty="0">
                <a:latin typeface="Apple Braille" pitchFamily="2" charset="0"/>
              </a:rPr>
              <a:t> dan </a:t>
            </a:r>
            <a:r>
              <a:rPr lang="en-US" dirty="0" err="1">
                <a:latin typeface="Apple Braille" pitchFamily="2" charset="0"/>
              </a:rPr>
              <a:t>efisien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dalam</a:t>
            </a:r>
            <a:r>
              <a:rPr lang="en-US" dirty="0">
                <a:latin typeface="Apple Braille" pitchFamily="2" charset="0"/>
              </a:rPr>
              <a:t> proses </a:t>
            </a:r>
            <a:r>
              <a:rPr lang="en-US" dirty="0" err="1">
                <a:latin typeface="Apple Braille" pitchFamily="2" charset="0"/>
              </a:rPr>
              <a:t>menerima</a:t>
            </a:r>
            <a:r>
              <a:rPr lang="en-US" dirty="0">
                <a:latin typeface="Apple Braille" pitchFamily="2" charset="0"/>
              </a:rPr>
              <a:t> dan </a:t>
            </a:r>
            <a:r>
              <a:rPr lang="en-US" dirty="0" err="1">
                <a:latin typeface="Apple Braille" pitchFamily="2" charset="0"/>
              </a:rPr>
              <a:t>memberi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informasi</a:t>
            </a:r>
            <a:r>
              <a:rPr lang="en-US" dirty="0">
                <a:latin typeface="Apple Braille" pitchFamily="2" charset="0"/>
              </a:rPr>
              <a:t>. </a:t>
            </a:r>
          </a:p>
          <a:p>
            <a:pPr marL="142875"/>
            <a:r>
              <a:rPr lang="en-US" dirty="0" err="1">
                <a:latin typeface="Apple Braille" pitchFamily="2" charset="0"/>
              </a:rPr>
              <a:t>Saat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ini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kawan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tunanetra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telah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dapat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memanfaatkan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komputer</a:t>
            </a:r>
            <a:r>
              <a:rPr lang="en-US" dirty="0">
                <a:latin typeface="Apple Braille" pitchFamily="2" charset="0"/>
              </a:rPr>
              <a:t>, laptop, </a:t>
            </a:r>
            <a:r>
              <a:rPr lang="en-US" dirty="0" err="1">
                <a:latin typeface="Apple Braille" pitchFamily="2" charset="0"/>
              </a:rPr>
              <a:t>atau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gawai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untuk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mengakses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informasi</a:t>
            </a:r>
            <a:r>
              <a:rPr lang="en-US" dirty="0">
                <a:latin typeface="Apple Braille" pitchFamily="2" charset="0"/>
              </a:rPr>
              <a:t>.</a:t>
            </a:r>
          </a:p>
          <a:p>
            <a:pPr marL="342900" indent="-2000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Alat bantu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asistif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pertama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adalah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yang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berbentuk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perangkat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keras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(</a:t>
            </a:r>
            <a:r>
              <a:rPr lang="en-US" i="1" dirty="0">
                <a:solidFill>
                  <a:srgbClr val="17132A"/>
                </a:solidFill>
                <a:latin typeface="Apple Braille" pitchFamily="2" charset="0"/>
              </a:rPr>
              <a:t>hardware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).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Ini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bisa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berupa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kaca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pembesar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, </a:t>
            </a:r>
            <a:r>
              <a:rPr lang="en-US" i="1" dirty="0">
                <a:solidFill>
                  <a:srgbClr val="17132A"/>
                </a:solidFill>
                <a:latin typeface="Apple Braille" pitchFamily="2" charset="0"/>
              </a:rPr>
              <a:t>scanner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, dan </a:t>
            </a:r>
            <a:r>
              <a:rPr lang="en-US" i="1" dirty="0">
                <a:solidFill>
                  <a:srgbClr val="17132A"/>
                </a:solidFill>
                <a:latin typeface="Apple Braille" pitchFamily="2" charset="0"/>
              </a:rPr>
              <a:t>video magnifier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Kaca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pembesar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dan </a:t>
            </a:r>
            <a:r>
              <a:rPr lang="en-US" sz="2000" i="1" dirty="0">
                <a:solidFill>
                  <a:srgbClr val="17132A"/>
                </a:solidFill>
                <a:latin typeface="Apple Braille" pitchFamily="2" charset="0"/>
              </a:rPr>
              <a:t>video magnifier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 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dapat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dimanfaatkan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untuk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membesarkan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objek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atau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tulisan,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sehingga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dapat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dibaca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oleh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pengguna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 </a:t>
            </a:r>
            <a:r>
              <a:rPr lang="en-US" sz="2000" i="1" dirty="0">
                <a:solidFill>
                  <a:srgbClr val="17132A"/>
                </a:solidFill>
                <a:latin typeface="Apple Braille" pitchFamily="2" charset="0"/>
              </a:rPr>
              <a:t>low vision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. 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i="1" dirty="0">
                <a:solidFill>
                  <a:srgbClr val="17132A"/>
                </a:solidFill>
                <a:latin typeface="Apple Braille" pitchFamily="2" charset="0"/>
              </a:rPr>
              <a:t>Scanner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baik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yang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konvensional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maupun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spesifik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dirancang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untuk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tunanetra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–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dapat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dimanfaatkan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untuk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mengubah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atau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memindai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tulisan yang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tercetak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pada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kertas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menjadi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format digital, yang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nantinya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dapat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diakses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aplikasi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 bantu </a:t>
            </a:r>
            <a:r>
              <a:rPr lang="en-US" sz="2000" dirty="0" err="1">
                <a:solidFill>
                  <a:srgbClr val="17132A"/>
                </a:solidFill>
                <a:latin typeface="Apple Braille" pitchFamily="2" charset="0"/>
              </a:rPr>
              <a:t>tunanetra</a:t>
            </a:r>
            <a:r>
              <a:rPr lang="en-US" sz="2000" dirty="0">
                <a:solidFill>
                  <a:srgbClr val="17132A"/>
                </a:solidFill>
                <a:latin typeface="Apple Braille" pitchFamily="2" charset="0"/>
              </a:rPr>
              <a:t>.</a:t>
            </a:r>
            <a:endParaRPr lang="en-US" sz="2000" dirty="0">
              <a:latin typeface="Apple Braille" pitchFamily="2" charset="0"/>
            </a:endParaRPr>
          </a:p>
          <a:p>
            <a:pPr marL="342900" indent="-200025">
              <a:buFont typeface="Arial" panose="020B0604020202020204" pitchFamily="34" charset="0"/>
              <a:buChar char="•"/>
            </a:pPr>
            <a:endParaRPr lang="en-US" dirty="0">
              <a:latin typeface="Apple Braille" pitchFamily="2" charset="0"/>
            </a:endParaRPr>
          </a:p>
          <a:p>
            <a:pPr marL="342900" indent="-200025"/>
            <a:endParaRPr lang="en-US" dirty="0">
              <a:latin typeface="Apple Brai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334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4B27D2F-C13C-B64B-B824-535FC65EF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761" y="340260"/>
            <a:ext cx="9870707" cy="591616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Alat bantu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asistif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berikutnya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adalah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perangkat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lunak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(</a:t>
            </a:r>
            <a:r>
              <a:rPr lang="en-US" sz="1900" i="1" dirty="0">
                <a:solidFill>
                  <a:srgbClr val="17132A"/>
                </a:solidFill>
                <a:latin typeface="Apple Braille" pitchFamily="2" charset="0"/>
              </a:rPr>
              <a:t>software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). Ada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beberapa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kategori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yaitu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pembaca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layar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(</a:t>
            </a:r>
            <a:r>
              <a:rPr lang="en-US" sz="1900" i="1" dirty="0">
                <a:solidFill>
                  <a:srgbClr val="17132A"/>
                </a:solidFill>
                <a:latin typeface="Apple Braille" pitchFamily="2" charset="0"/>
              </a:rPr>
              <a:t>screen reader)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,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pembesar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layar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(</a:t>
            </a:r>
            <a:r>
              <a:rPr lang="en-US" sz="1900" i="1" dirty="0">
                <a:solidFill>
                  <a:srgbClr val="17132A"/>
                </a:solidFill>
                <a:latin typeface="Apple Braille" pitchFamily="2" charset="0"/>
              </a:rPr>
              <a:t>screen magnifier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), dan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alat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bantu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lainnya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yang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tidak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termasuk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kategori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tersebut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(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misalnya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aplikasi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pembaca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uang dan lain-lain).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Fungsi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dari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pembaca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layar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adalah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mengubah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teks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atau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tulisan digital (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seperti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yang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muncul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di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komputer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atau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ponsel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)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menjadi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keluaran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suara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. </a:t>
            </a:r>
            <a:r>
              <a:rPr lang="en-US" sz="1900" i="1" dirty="0">
                <a:solidFill>
                  <a:srgbClr val="17132A"/>
                </a:solidFill>
                <a:latin typeface="Apple Braille" pitchFamily="2" charset="0"/>
              </a:rPr>
              <a:t>Output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 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tersebut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diterima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oleh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telinga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,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sehingga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tunanetra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dapat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“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membaca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”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menggunakan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pendengaran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Adapun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fungsi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pembesar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layar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adalah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membesarkan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objek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yang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muncul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di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layar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monitor,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sehingga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penyandang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 </a:t>
            </a:r>
            <a:r>
              <a:rPr lang="en-US" sz="1900" i="1" dirty="0">
                <a:solidFill>
                  <a:srgbClr val="17132A"/>
                </a:solidFill>
                <a:latin typeface="Apple Braille" pitchFamily="2" charset="0"/>
              </a:rPr>
              <a:t>low vision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 yang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masih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dapat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memanfaatkan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indera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penglihatan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dapat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mengakses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informasi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yang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tertera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dengan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mudah</a:t>
            </a:r>
            <a:endParaRPr lang="en-US" sz="1900" dirty="0">
              <a:solidFill>
                <a:srgbClr val="17132A"/>
              </a:solidFill>
              <a:latin typeface="Apple Braille" pitchFamily="2" charset="0"/>
            </a:endParaRPr>
          </a:p>
          <a:p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Saat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ini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telah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banyak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penyedia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alat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bantu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asistif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baik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berupa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 </a:t>
            </a:r>
            <a:r>
              <a:rPr lang="en-US" sz="1900" i="1" dirty="0">
                <a:solidFill>
                  <a:srgbClr val="17132A"/>
                </a:solidFill>
                <a:latin typeface="Apple Braille" pitchFamily="2" charset="0"/>
              </a:rPr>
              <a:t>software 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maupun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 </a:t>
            </a:r>
            <a:r>
              <a:rPr lang="en-US" sz="1900" i="1" dirty="0">
                <a:solidFill>
                  <a:srgbClr val="17132A"/>
                </a:solidFill>
                <a:latin typeface="Apple Braille" pitchFamily="2" charset="0"/>
              </a:rPr>
              <a:t>hardware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.</a:t>
            </a:r>
          </a:p>
          <a:p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Dua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portal yang paling </a:t>
            </a:r>
            <a:r>
              <a:rPr lang="en-US" sz="1900" i="1" dirty="0">
                <a:solidFill>
                  <a:srgbClr val="17132A"/>
                </a:solidFill>
                <a:latin typeface="Apple Braille" pitchFamily="2" charset="0"/>
              </a:rPr>
              <a:t>up-to-date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 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dalam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menyediakan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 </a:t>
            </a:r>
            <a:r>
              <a:rPr lang="en-US" sz="1900" i="1" dirty="0">
                <a:solidFill>
                  <a:srgbClr val="17132A"/>
                </a:solidFill>
                <a:latin typeface="Apple Braille" pitchFamily="2" charset="0"/>
              </a:rPr>
              <a:t>tools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 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tersebut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adalah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Freedom Scientific (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  <a:hlinkClick r:id="rId2"/>
              </a:rPr>
              <a:t>www.freedomscientific.com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) dan NV Access (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  <a:hlinkClick r:id="rId3"/>
              </a:rPr>
              <a:t>www.nvaccess.org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). </a:t>
            </a:r>
          </a:p>
          <a:p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Pengguna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perangkat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Android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dapat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menggunakan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 </a:t>
            </a:r>
            <a:r>
              <a:rPr lang="en-US" sz="1900" i="1" dirty="0">
                <a:solidFill>
                  <a:srgbClr val="17132A"/>
                </a:solidFill>
                <a:latin typeface="Apple Braille" pitchFamily="2" charset="0"/>
              </a:rPr>
              <a:t>Android Accessibility Suite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, dan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pemakai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IOS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dapat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memanfaatkan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 </a:t>
            </a:r>
            <a:r>
              <a:rPr lang="en-US" sz="1900" i="1" dirty="0">
                <a:solidFill>
                  <a:srgbClr val="17132A"/>
                </a:solidFill>
                <a:latin typeface="Apple Braille" pitchFamily="2" charset="0"/>
              </a:rPr>
              <a:t>Voice Over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.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Keduanya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adalah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pembaca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layar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yang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dapat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digunakan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secara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gratis di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perangkat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telepon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genggam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.</a:t>
            </a:r>
          </a:p>
          <a:p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Google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sendiri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memiliki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aplikasi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untuk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membantu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kawan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tunanetra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,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yaitu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Lookout. Lookout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ini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seperti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pemandu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jalan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, yang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dapat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mengenali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objek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atau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medan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di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lingkungan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sekitar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.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Contoh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,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aplikasi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akan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memberi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tahu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pengguna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bahwa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‘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ada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kursi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arah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jarum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jam 3’,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sehingga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kawan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tunanetra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tak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menabrak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dan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bisa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menghindarinya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.</a:t>
            </a:r>
          </a:p>
          <a:p>
            <a:pPr lvl="1"/>
            <a:endParaRPr lang="en-US" sz="1900" dirty="0">
              <a:solidFill>
                <a:srgbClr val="17132A"/>
              </a:solidFill>
              <a:latin typeface="Apple Brai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345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7919E-1753-6846-AD70-1C0DFE6A0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6" y="544219"/>
            <a:ext cx="9870707" cy="990667"/>
          </a:xfrm>
        </p:spPr>
        <p:txBody>
          <a:bodyPr/>
          <a:lstStyle/>
          <a:p>
            <a:r>
              <a:rPr lang="en-US" dirty="0" err="1">
                <a:latin typeface="Apple Braille" pitchFamily="2" charset="0"/>
              </a:rPr>
              <a:t>Konten</a:t>
            </a:r>
            <a:r>
              <a:rPr lang="en-US" dirty="0">
                <a:latin typeface="Apple Braille" pitchFamily="2" charset="0"/>
              </a:rPr>
              <a:t> Ramah </a:t>
            </a:r>
            <a:r>
              <a:rPr lang="en-US" dirty="0" err="1">
                <a:latin typeface="Apple Braille" pitchFamily="2" charset="0"/>
              </a:rPr>
              <a:t>Tunanetra</a:t>
            </a:r>
            <a:endParaRPr lang="en-US" dirty="0">
              <a:latin typeface="Apple Braille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2A006-55C5-8445-972A-1404D02DF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5" y="1678855"/>
            <a:ext cx="9870707" cy="4351338"/>
          </a:xfrm>
        </p:spPr>
        <p:txBody>
          <a:bodyPr/>
          <a:lstStyle/>
          <a:p>
            <a:pPr>
              <a:tabLst>
                <a:tab pos="127000" algn="l"/>
              </a:tabLst>
            </a:pP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Tersedianya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alat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bantu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asistif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tak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berarti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kawan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tunanetra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bebas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mengakses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informasi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seperti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orang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kebanyakan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.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Diperlukan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adanya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konten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yang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aksesibel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,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artinya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dapat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dikenali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dan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diakses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dengan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baik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oleh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alat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bantu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asistif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tersebut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. </a:t>
            </a:r>
          </a:p>
          <a:p>
            <a:pPr>
              <a:tabLst>
                <a:tab pos="127000" algn="l"/>
              </a:tabLst>
            </a:pP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Sejak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pertengahan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2015,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sebuah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 </a:t>
            </a:r>
            <a:r>
              <a:rPr lang="en-US" i="1" dirty="0">
                <a:solidFill>
                  <a:srgbClr val="17132A"/>
                </a:solidFill>
                <a:latin typeface="Apple Braille" pitchFamily="2" charset="0"/>
              </a:rPr>
              <a:t>platform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 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jejaring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sosial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berinisiatif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untuk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mengubah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konten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menjadi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lebih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aksesibel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.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Melalui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 </a:t>
            </a:r>
            <a:r>
              <a:rPr lang="en-US" i="1" dirty="0">
                <a:solidFill>
                  <a:srgbClr val="17132A"/>
                </a:solidFill>
                <a:latin typeface="Apple Braille" pitchFamily="2" charset="0"/>
              </a:rPr>
              <a:t>tag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 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khusus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,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saat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ini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kawan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tunanetra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sudah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dapat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mengetahui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atau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mengidentifikasi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foto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atau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gambar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,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karena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pembaca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layar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dapat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membaca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keterangan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yang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dibubuhkan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dalam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 </a:t>
            </a:r>
            <a:r>
              <a:rPr lang="en-US" i="1" dirty="0">
                <a:solidFill>
                  <a:srgbClr val="17132A"/>
                </a:solidFill>
                <a:latin typeface="Apple Braille" pitchFamily="2" charset="0"/>
              </a:rPr>
              <a:t>tag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. </a:t>
            </a:r>
          </a:p>
          <a:p>
            <a:pPr>
              <a:tabLst>
                <a:tab pos="127000" algn="l"/>
              </a:tabLst>
            </a:pP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Dalam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ranah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media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informasi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,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biasanya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tunanetra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memanfaatkan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buku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bicara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(</a:t>
            </a:r>
            <a:r>
              <a:rPr lang="en-US" i="1" dirty="0">
                <a:solidFill>
                  <a:srgbClr val="17132A"/>
                </a:solidFill>
                <a:latin typeface="Apple Braille" pitchFamily="2" charset="0"/>
              </a:rPr>
              <a:t>audio book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) dan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buku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elektronik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(</a:t>
            </a:r>
            <a:r>
              <a:rPr lang="en-US" i="1" dirty="0">
                <a:solidFill>
                  <a:srgbClr val="17132A"/>
                </a:solidFill>
                <a:latin typeface="Apple Braille" pitchFamily="2" charset="0"/>
              </a:rPr>
              <a:t>e-Book)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.</a:t>
            </a:r>
          </a:p>
          <a:p>
            <a:pPr>
              <a:tabLst>
                <a:tab pos="127000" algn="l"/>
              </a:tabLst>
            </a:pP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Buku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bicara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adalah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bahan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bacaan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yang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diubah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ke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bentuk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audio,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baik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secara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manual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maupun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digital. Jadi,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buku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atau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bahan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bacaan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dibaca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oleh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satu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atau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lebih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orang,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kemudian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direkam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ke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format audio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sehingga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dapat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didengar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oleh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kawan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tunanetra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. </a:t>
            </a:r>
            <a:endParaRPr lang="en-US" dirty="0">
              <a:latin typeface="Apple Braille" pitchFamily="2" charset="0"/>
            </a:endParaRPr>
          </a:p>
          <a:p>
            <a:pPr marL="238125" indent="-238125">
              <a:tabLst>
                <a:tab pos="127000" algn="l"/>
              </a:tabLst>
            </a:pPr>
            <a:endParaRPr lang="en-US" dirty="0">
              <a:latin typeface="Apple Brai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489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DAFD1-1742-EB4A-A876-48E5AE27D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4" y="217713"/>
            <a:ext cx="9870707" cy="894556"/>
          </a:xfrm>
        </p:spPr>
        <p:txBody>
          <a:bodyPr/>
          <a:lstStyle/>
          <a:p>
            <a:r>
              <a:rPr lang="en-US" dirty="0" err="1">
                <a:latin typeface="Apple Braille" pitchFamily="2" charset="0"/>
              </a:rPr>
              <a:t>Tunanetra</a:t>
            </a:r>
            <a:r>
              <a:rPr lang="en-US" dirty="0">
                <a:latin typeface="Apple Braille" pitchFamily="2" charset="0"/>
              </a:rPr>
              <a:t> vs </a:t>
            </a:r>
            <a:r>
              <a:rPr lang="en-US" dirty="0" err="1">
                <a:latin typeface="Apple Braille" pitchFamily="2" charset="0"/>
              </a:rPr>
              <a:t>Hoaks</a:t>
            </a:r>
            <a:endParaRPr lang="en-US" dirty="0">
              <a:latin typeface="Apple Braille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E5CD9-37A6-B742-89D4-1B687C04E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3" y="1253331"/>
            <a:ext cx="9870707" cy="4351338"/>
          </a:xfrm>
        </p:spPr>
        <p:txBody>
          <a:bodyPr>
            <a:noAutofit/>
          </a:bodyPr>
          <a:lstStyle/>
          <a:p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Kawan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tunanetra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saat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ini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sudah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dapat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secara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mandiri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mencari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,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mengidentifikasi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, dan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memverifikasi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sumber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informasi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tanpa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khawatir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melakukan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kesalahan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atau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ditipu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orang lain. </a:t>
            </a:r>
          </a:p>
          <a:p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Sejauh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ini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,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dengan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kewaspadaan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yang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cukup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,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kawan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tunanetra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sudah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dapat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mengidentifikasi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hal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semacam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itu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,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sehingga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tak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terakses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baik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sengaja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maupun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tak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disengaja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.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Selain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itu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,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kawan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tunanetra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juga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dapat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secara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pro-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aktif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berkolaborasi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dengan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orang non-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tunanetra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untuk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melakukan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koreksi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apabila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terdapat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informasi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yang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menyimpang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seputar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tunanetra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.</a:t>
            </a:r>
          </a:p>
          <a:p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Mafindo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memiliki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situs 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  <a:hlinkClick r:id="rId2"/>
              </a:rPr>
              <a:t>www.turnbackhoax.id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 yang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dapat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diakses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kawan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tunanetra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. Situs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ini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sudah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ramah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pembaca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layar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.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Harapannya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,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kawan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tunanetra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dapat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mengetahui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hoaks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yang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sedang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beredar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dan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tidak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menyebarluaskan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informasi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hoaks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yang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diterima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.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Contoh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kasus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adalah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pembagian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Al-Qur’an Braille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secara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gratis yang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ternyata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hoaks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.</a:t>
            </a:r>
          </a:p>
          <a:p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Dengan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adanya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informasi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ini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,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diharapkan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dapat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menjadi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jembatan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antara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kawan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tunanetra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dan non-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tunanetra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untuk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berpartisipasi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dan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berperan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aktif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di dunia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literasi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,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baik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dalam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kegiatan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formal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maupun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informal.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Maka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,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kesenjangan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yang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terjadi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akibat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kurangnya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pengetahuan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dan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hambatan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fisik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dapat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dikurangi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,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sehingga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tercipta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kolaborasi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 yang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baik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,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aman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, dan </a:t>
            </a:r>
            <a:r>
              <a:rPr lang="en-US" sz="1900" dirty="0" err="1">
                <a:solidFill>
                  <a:srgbClr val="17132A"/>
                </a:solidFill>
                <a:latin typeface="Apple Braille" pitchFamily="2" charset="0"/>
              </a:rPr>
              <a:t>aktif</a:t>
            </a:r>
            <a:r>
              <a:rPr lang="en-US" sz="1900" dirty="0">
                <a:solidFill>
                  <a:srgbClr val="17132A"/>
                </a:solidFill>
                <a:latin typeface="Apple Braille" pitchFamily="2" charset="0"/>
              </a:rPr>
              <a:t>.</a:t>
            </a:r>
          </a:p>
          <a:p>
            <a:endParaRPr lang="en-US" sz="1900" dirty="0">
              <a:latin typeface="Apple Braille" pitchFamily="2" charset="0"/>
            </a:endParaRPr>
          </a:p>
          <a:p>
            <a:endParaRPr lang="en-US" sz="1900" dirty="0">
              <a:latin typeface="Apple Brai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428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19;p28">
            <a:extLst>
              <a:ext uri="{FF2B5EF4-FFF2-40B4-BE49-F238E27FC236}">
                <a16:creationId xmlns:a16="http://schemas.microsoft.com/office/drawing/2014/main" id="{73501F9F-450F-408E-A29B-964AA309EFF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07426" y="1866900"/>
            <a:ext cx="1307425" cy="25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2;p28">
            <a:extLst>
              <a:ext uri="{FF2B5EF4-FFF2-40B4-BE49-F238E27FC236}">
                <a16:creationId xmlns:a16="http://schemas.microsoft.com/office/drawing/2014/main" id="{5A7CB4FC-1BF2-4B21-936D-269E182266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4838" y="2390735"/>
            <a:ext cx="792600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3;p28">
            <a:extLst>
              <a:ext uri="{FF2B5EF4-FFF2-40B4-BE49-F238E27FC236}">
                <a16:creationId xmlns:a16="http://schemas.microsoft.com/office/drawing/2014/main" id="{265A634C-793A-4ABB-B7F7-2605AA7885E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54295" y="3483107"/>
            <a:ext cx="695888" cy="333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5E91DCD-0753-4644-9A2A-E70C63835B42}"/>
              </a:ext>
            </a:extLst>
          </p:cNvPr>
          <p:cNvGrpSpPr/>
          <p:nvPr/>
        </p:nvGrpSpPr>
        <p:grpSpPr>
          <a:xfrm>
            <a:off x="9948097" y="4939142"/>
            <a:ext cx="1273954" cy="818623"/>
            <a:chOff x="9988074" y="5217438"/>
            <a:chExt cx="1273954" cy="818623"/>
          </a:xfrm>
        </p:grpSpPr>
        <p:pic>
          <p:nvPicPr>
            <p:cNvPr id="16" name="Google Shape;121;p28">
              <a:extLst>
                <a:ext uri="{FF2B5EF4-FFF2-40B4-BE49-F238E27FC236}">
                  <a16:creationId xmlns:a16="http://schemas.microsoft.com/office/drawing/2014/main" id="{2B5B35FC-F0F5-45B4-B601-4822D27BE18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24890" b="30510"/>
            <a:stretch/>
          </p:blipFill>
          <p:spPr>
            <a:xfrm>
              <a:off x="9988074" y="5467860"/>
              <a:ext cx="1273954" cy="5682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120;p28">
              <a:extLst>
                <a:ext uri="{FF2B5EF4-FFF2-40B4-BE49-F238E27FC236}">
                  <a16:creationId xmlns:a16="http://schemas.microsoft.com/office/drawing/2014/main" id="{B9E22F4B-FD67-4BF5-9349-FAC4BA9C6E02}"/>
                </a:ext>
              </a:extLst>
            </p:cNvPr>
            <p:cNvSpPr txBox="1"/>
            <p:nvPr/>
          </p:nvSpPr>
          <p:spPr>
            <a:xfrm>
              <a:off x="10035251" y="5217438"/>
              <a:ext cx="1179600" cy="44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Sintony"/>
                  <a:ea typeface="Sintony"/>
                  <a:cs typeface="Sintony"/>
                  <a:sym typeface="Sintony"/>
                </a:rPr>
                <a:t>Supported by:</a:t>
              </a:r>
              <a:endParaRPr sz="1000" dirty="0">
                <a:latin typeface="Sintony"/>
                <a:ea typeface="Sintony"/>
                <a:cs typeface="Sintony"/>
                <a:sym typeface="Sintony"/>
              </a:endParaRPr>
            </a:p>
          </p:txBody>
        </p:sp>
      </p:grpSp>
      <p:sp>
        <p:nvSpPr>
          <p:cNvPr id="8" name="Google Shape;224;p14">
            <a:extLst>
              <a:ext uri="{FF2B5EF4-FFF2-40B4-BE49-F238E27FC236}">
                <a16:creationId xmlns:a16="http://schemas.microsoft.com/office/drawing/2014/main" id="{260D2FD9-EF72-184C-8533-C3B9A8478DC6}"/>
              </a:ext>
            </a:extLst>
          </p:cNvPr>
          <p:cNvSpPr txBox="1">
            <a:spLocks/>
          </p:cNvSpPr>
          <p:nvPr/>
        </p:nvSpPr>
        <p:spPr>
          <a:xfrm>
            <a:off x="1452203" y="461832"/>
            <a:ext cx="883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Rubik" pitchFamily="2" charset="-79"/>
                <a:ea typeface="+mj-ea"/>
                <a:cs typeface="Rubik" pitchFamily="2" charset="-79"/>
              </a:defRPr>
            </a:lvl1pPr>
          </a:lstStyle>
          <a:p>
            <a:r>
              <a:rPr lang="en-US" sz="3600" dirty="0" err="1">
                <a:latin typeface="Apple Braille" pitchFamily="2" charset="0"/>
              </a:rPr>
              <a:t>Literasi</a:t>
            </a:r>
            <a:r>
              <a:rPr lang="en-US" sz="3600" dirty="0">
                <a:latin typeface="Apple Braille" pitchFamily="2" charset="0"/>
              </a:rPr>
              <a:t> Digital </a:t>
            </a:r>
            <a:r>
              <a:rPr lang="en-US" sz="3600" dirty="0" err="1">
                <a:latin typeface="Apple Braille" pitchFamily="2" charset="0"/>
              </a:rPr>
              <a:t>Tular</a:t>
            </a:r>
            <a:r>
              <a:rPr lang="en-US" sz="3600" dirty="0">
                <a:latin typeface="Apple Braille" pitchFamily="2" charset="0"/>
              </a:rPr>
              <a:t> </a:t>
            </a:r>
            <a:r>
              <a:rPr lang="en-US" sz="3600" dirty="0" err="1">
                <a:latin typeface="Apple Braille" pitchFamily="2" charset="0"/>
              </a:rPr>
              <a:t>Nalar</a:t>
            </a:r>
            <a:r>
              <a:rPr lang="en-US" sz="3600" dirty="0">
                <a:latin typeface="Apple Braille" pitchFamily="2" charset="0"/>
              </a:rPr>
              <a:t>:</a:t>
            </a:r>
            <a:br>
              <a:rPr lang="en-US" sz="3600" dirty="0">
                <a:latin typeface="Apple Braille" pitchFamily="2" charset="0"/>
              </a:rPr>
            </a:br>
            <a:r>
              <a:rPr lang="en-US" sz="3600" dirty="0" err="1">
                <a:latin typeface="Apple Braille" pitchFamily="2" charset="0"/>
              </a:rPr>
              <a:t>Siapakah</a:t>
            </a:r>
            <a:r>
              <a:rPr lang="en-US" sz="3600" dirty="0">
                <a:latin typeface="Apple Braille" pitchFamily="2" charset="0"/>
              </a:rPr>
              <a:t> kami?</a:t>
            </a:r>
            <a:endParaRPr lang="en-US" sz="3600" dirty="0">
              <a:latin typeface="Apple Braille" pitchFamily="2" charset="0"/>
              <a:ea typeface="Rubik"/>
              <a:cs typeface="Rubik"/>
              <a:sym typeface="Rubik"/>
            </a:endParaRPr>
          </a:p>
        </p:txBody>
      </p:sp>
      <p:sp>
        <p:nvSpPr>
          <p:cNvPr id="9" name="Google Shape;225;p14">
            <a:extLst>
              <a:ext uri="{FF2B5EF4-FFF2-40B4-BE49-F238E27FC236}">
                <a16:creationId xmlns:a16="http://schemas.microsoft.com/office/drawing/2014/main" id="{1C1A873C-4115-F242-9E8A-C193E0D2AB12}"/>
              </a:ext>
            </a:extLst>
          </p:cNvPr>
          <p:cNvSpPr txBox="1">
            <a:spLocks/>
          </p:cNvSpPr>
          <p:nvPr/>
        </p:nvSpPr>
        <p:spPr>
          <a:xfrm>
            <a:off x="1195901" y="1544281"/>
            <a:ext cx="8365959" cy="20259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5300" indent="-227013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Materi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Internet dan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Kesehatan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salah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luaran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program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Tular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Nalar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Tular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Nalar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inisiatif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Maarif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Institute,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Mafindo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Love Frankie, dan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didukung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Google.org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95300" indent="-227013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Inisiatif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berfokus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penyediaan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materi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berpikir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kritis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literasi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media digital. </a:t>
            </a:r>
          </a:p>
          <a:p>
            <a:pPr marL="495300" indent="-227013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Mafindo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Anti Fitnah Indonesia)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sipil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anti-hoax yang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memelopori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inisiatif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melawan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infodemic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wabah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hoax. </a:t>
            </a:r>
          </a:p>
          <a:p>
            <a:pPr marL="495300" indent="-227013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Maarif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Institute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berkomitmen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gerakan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budaya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konteks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Islam,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kemanusiaan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kewarganegaraan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95300" indent="-227013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Sementara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Love Frankie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agensi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berfokus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bertujuan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menyatukan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pembuat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kreatif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penuh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semangat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u="sng" dirty="0">
                <a:solidFill>
                  <a:srgbClr val="0000FF"/>
                </a:solidFill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https://tularnalar.id/tentang-kami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95300" indent="-227013"/>
            <a:endParaRPr lang="en-US" dirty="0">
              <a:latin typeface="Apple Brai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587907"/>
      </p:ext>
    </p:extLst>
  </p:cSld>
  <p:clrMapOvr>
    <a:masterClrMapping/>
  </p:clrMapOvr>
</p:sld>
</file>

<file path=ppt/theme/theme1.xml><?xml version="1.0" encoding="utf-8"?>
<a:theme xmlns:a="http://schemas.openxmlformats.org/drawingml/2006/main" name="Tular Nal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1092</Words>
  <Application>Microsoft Macintosh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Apple Braille</vt:lpstr>
      <vt:lpstr>Arial</vt:lpstr>
      <vt:lpstr>Calibri</vt:lpstr>
      <vt:lpstr>Courier New</vt:lpstr>
      <vt:lpstr>Rubik</vt:lpstr>
      <vt:lpstr>Sintony</vt:lpstr>
      <vt:lpstr>Tular Nalar</vt:lpstr>
      <vt:lpstr>INTERNET MERANGKUL SESAMA</vt:lpstr>
      <vt:lpstr>CPL Materi</vt:lpstr>
      <vt:lpstr>Difabel Berdaya di Internet</vt:lpstr>
      <vt:lpstr>Mengenal Jenis Ketunanetraan</vt:lpstr>
      <vt:lpstr>PowerPoint Presentation</vt:lpstr>
      <vt:lpstr>PowerPoint Presentation</vt:lpstr>
      <vt:lpstr>Konten Ramah Tunanetra</vt:lpstr>
      <vt:lpstr>Tunanetra vs Hoaks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Seto Prayogi</dc:creator>
  <cp:lastModifiedBy>Microsoft Office User</cp:lastModifiedBy>
  <cp:revision>32</cp:revision>
  <dcterms:created xsi:type="dcterms:W3CDTF">2022-01-26T09:09:49Z</dcterms:created>
  <dcterms:modified xsi:type="dcterms:W3CDTF">2022-01-28T10:44:07Z</dcterms:modified>
</cp:coreProperties>
</file>