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0096"/>
    <a:srgbClr val="3EFF9B"/>
    <a:srgbClr val="1D0065"/>
    <a:srgbClr val="1500B4"/>
    <a:srgbClr val="171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100000">
              <a:schemeClr val="bg1">
                <a:lumMod val="95000"/>
              </a:schemeClr>
            </a:gs>
            <a:gs pos="0">
              <a:schemeClr val="bg1">
                <a:lumMod val="9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0767B-F89E-4182-A408-11933B428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1045E-A0ED-4613-84EF-309677FD5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1" name="Google Shape;635;p53">
            <a:extLst>
              <a:ext uri="{FF2B5EF4-FFF2-40B4-BE49-F238E27FC236}">
                <a16:creationId xmlns:a16="http://schemas.microsoft.com/office/drawing/2014/main" id="{32B0FD0E-99AE-49A4-8FAD-3BE51739F32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0"/>
            <a:ext cx="1207000" cy="120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627;p53">
            <a:extLst>
              <a:ext uri="{FF2B5EF4-FFF2-40B4-BE49-F238E27FC236}">
                <a16:creationId xmlns:a16="http://schemas.microsoft.com/office/drawing/2014/main" id="{5F8BDFA5-7958-42BA-AB3A-C7EA5B48A71A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33" name="Google Shape;628;p53">
              <a:extLst>
                <a:ext uri="{FF2B5EF4-FFF2-40B4-BE49-F238E27FC236}">
                  <a16:creationId xmlns:a16="http://schemas.microsoft.com/office/drawing/2014/main" id="{0817EB72-52DC-474D-A7FB-42456DBCF969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rgbClr val="666666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34" name="Google Shape;629;p53">
              <a:extLst>
                <a:ext uri="{FF2B5EF4-FFF2-40B4-BE49-F238E27FC236}">
                  <a16:creationId xmlns:a16="http://schemas.microsoft.com/office/drawing/2014/main" id="{F40558EA-6445-4369-A601-6CC6EFA6F68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5" name="Google Shape;630;p53">
              <a:extLst>
                <a:ext uri="{FF2B5EF4-FFF2-40B4-BE49-F238E27FC236}">
                  <a16:creationId xmlns:a16="http://schemas.microsoft.com/office/drawing/2014/main" id="{00379B29-B0D6-4853-945B-4DCC139749EA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0D55C6A7-8CA1-4F7E-82EA-A3C1A72B963D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arallelogram 37">
            <a:extLst>
              <a:ext uri="{FF2B5EF4-FFF2-40B4-BE49-F238E27FC236}">
                <a16:creationId xmlns:a16="http://schemas.microsoft.com/office/drawing/2014/main" id="{7DDDFCF0-E6B3-487A-96B2-E61E6EA18422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358961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duan Warna Tular Na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2;p51">
            <a:extLst>
              <a:ext uri="{FF2B5EF4-FFF2-40B4-BE49-F238E27FC236}">
                <a16:creationId xmlns:a16="http://schemas.microsoft.com/office/drawing/2014/main" id="{38543138-B800-47B5-BE72-483734639B86}"/>
              </a:ext>
            </a:extLst>
          </p:cNvPr>
          <p:cNvSpPr/>
          <p:nvPr userDrawn="1"/>
        </p:nvSpPr>
        <p:spPr>
          <a:xfrm flipH="1">
            <a:off x="1094180" y="1727200"/>
            <a:ext cx="868530" cy="879101"/>
          </a:xfrm>
          <a:prstGeom prst="rect">
            <a:avLst/>
          </a:prstGeom>
          <a:solidFill>
            <a:srgbClr val="3EFF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583;p51">
            <a:extLst>
              <a:ext uri="{FF2B5EF4-FFF2-40B4-BE49-F238E27FC236}">
                <a16:creationId xmlns:a16="http://schemas.microsoft.com/office/drawing/2014/main" id="{8A83A85B-F93C-441F-9C41-8C8BD331EBA9}"/>
              </a:ext>
            </a:extLst>
          </p:cNvPr>
          <p:cNvSpPr/>
          <p:nvPr userDrawn="1"/>
        </p:nvSpPr>
        <p:spPr>
          <a:xfrm flipH="1">
            <a:off x="2211307" y="1727200"/>
            <a:ext cx="868530" cy="879101"/>
          </a:xfrm>
          <a:prstGeom prst="rect">
            <a:avLst/>
          </a:prstGeom>
          <a:solidFill>
            <a:srgbClr val="610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584;p51">
            <a:extLst>
              <a:ext uri="{FF2B5EF4-FFF2-40B4-BE49-F238E27FC236}">
                <a16:creationId xmlns:a16="http://schemas.microsoft.com/office/drawing/2014/main" id="{978DDDC0-CDA2-4005-B5B5-479E9C3F3E43}"/>
              </a:ext>
            </a:extLst>
          </p:cNvPr>
          <p:cNvSpPr/>
          <p:nvPr userDrawn="1"/>
        </p:nvSpPr>
        <p:spPr>
          <a:xfrm flipH="1">
            <a:off x="3332638" y="1728765"/>
            <a:ext cx="868530" cy="879101"/>
          </a:xfrm>
          <a:prstGeom prst="rect">
            <a:avLst/>
          </a:prstGeom>
          <a:solidFill>
            <a:srgbClr val="1500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585;p51">
            <a:extLst>
              <a:ext uri="{FF2B5EF4-FFF2-40B4-BE49-F238E27FC236}">
                <a16:creationId xmlns:a16="http://schemas.microsoft.com/office/drawing/2014/main" id="{736E42A3-6924-4A9C-9F66-0C4CF642C8FF}"/>
              </a:ext>
            </a:extLst>
          </p:cNvPr>
          <p:cNvSpPr/>
          <p:nvPr userDrawn="1"/>
        </p:nvSpPr>
        <p:spPr>
          <a:xfrm flipH="1">
            <a:off x="4453969" y="1731604"/>
            <a:ext cx="868530" cy="879101"/>
          </a:xfrm>
          <a:prstGeom prst="rect">
            <a:avLst/>
          </a:prstGeom>
          <a:solidFill>
            <a:srgbClr val="1D00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586;p51">
            <a:extLst>
              <a:ext uri="{FF2B5EF4-FFF2-40B4-BE49-F238E27FC236}">
                <a16:creationId xmlns:a16="http://schemas.microsoft.com/office/drawing/2014/main" id="{47F11E68-6462-453C-89F7-9D27D069DB25}"/>
              </a:ext>
            </a:extLst>
          </p:cNvPr>
          <p:cNvSpPr/>
          <p:nvPr userDrawn="1"/>
        </p:nvSpPr>
        <p:spPr>
          <a:xfrm flipH="1">
            <a:off x="5575300" y="1728765"/>
            <a:ext cx="868530" cy="879101"/>
          </a:xfrm>
          <a:prstGeom prst="rect">
            <a:avLst/>
          </a:prstGeom>
          <a:solidFill>
            <a:srgbClr val="171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D5660C8-74B1-4C0B-95A2-FB574DD75C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6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 dirty="0"/>
              <a:t>Panduan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Tular</a:t>
            </a:r>
            <a:r>
              <a:rPr lang="en-US" dirty="0"/>
              <a:t> </a:t>
            </a:r>
            <a:r>
              <a:rPr lang="en-US" dirty="0" err="1"/>
              <a:t>Nalar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606E72-C521-4844-A642-4826AECEABF6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8A4E276-7A0E-4832-8E50-955E2857B2D6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166476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4C38-480D-4ACC-95BC-EDFB9FD8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6" y="544219"/>
            <a:ext cx="9870707" cy="1325563"/>
          </a:xfrm>
        </p:spPr>
        <p:txBody>
          <a:bodyPr>
            <a:normAutofit/>
          </a:bodyPr>
          <a:lstStyle>
            <a:lvl1pPr>
              <a:defRPr sz="36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EB7B9-0C7A-4837-B68E-6A16FF38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1923783"/>
            <a:ext cx="9870707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oogle Shape;627;p53">
            <a:extLst>
              <a:ext uri="{FF2B5EF4-FFF2-40B4-BE49-F238E27FC236}">
                <a16:creationId xmlns:a16="http://schemas.microsoft.com/office/drawing/2014/main" id="{B165E1C0-81EA-40A9-8A9F-7807FD8BF976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11" name="Google Shape;628;p53">
              <a:extLst>
                <a:ext uri="{FF2B5EF4-FFF2-40B4-BE49-F238E27FC236}">
                  <a16:creationId xmlns:a16="http://schemas.microsoft.com/office/drawing/2014/main" id="{56D72711-2D36-4FB2-8B43-99E179312847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rgbClr val="666666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2" name="Google Shape;629;p53">
              <a:extLst>
                <a:ext uri="{FF2B5EF4-FFF2-40B4-BE49-F238E27FC236}">
                  <a16:creationId xmlns:a16="http://schemas.microsoft.com/office/drawing/2014/main" id="{F71D58BA-BFB7-43C6-BC93-CD55DD05958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Google Shape;630;p53">
              <a:extLst>
                <a:ext uri="{FF2B5EF4-FFF2-40B4-BE49-F238E27FC236}">
                  <a16:creationId xmlns:a16="http://schemas.microsoft.com/office/drawing/2014/main" id="{B489D417-FF15-4F17-90E7-1139990DF631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BA36264-8202-43C2-880B-7610C14ADBD7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4B448B7B-303B-4EAB-A33E-AD80CC1DFDFB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154844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4C38-480D-4ACC-95BC-EDFB9FD8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6" y="544219"/>
            <a:ext cx="9870707" cy="1325563"/>
          </a:xfrm>
        </p:spPr>
        <p:txBody>
          <a:bodyPr>
            <a:normAutofit/>
          </a:bodyPr>
          <a:lstStyle>
            <a:lvl1pPr>
              <a:defRPr sz="36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EB7B9-0C7A-4837-B68E-6A16FF38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1923783"/>
            <a:ext cx="9870707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oogle Shape;627;p53">
            <a:extLst>
              <a:ext uri="{FF2B5EF4-FFF2-40B4-BE49-F238E27FC236}">
                <a16:creationId xmlns:a16="http://schemas.microsoft.com/office/drawing/2014/main" id="{B165E1C0-81EA-40A9-8A9F-7807FD8BF976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11" name="Google Shape;628;p53">
              <a:extLst>
                <a:ext uri="{FF2B5EF4-FFF2-40B4-BE49-F238E27FC236}">
                  <a16:creationId xmlns:a16="http://schemas.microsoft.com/office/drawing/2014/main" id="{56D72711-2D36-4FB2-8B43-99E179312847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rgbClr val="666666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2" name="Google Shape;629;p53">
              <a:extLst>
                <a:ext uri="{FF2B5EF4-FFF2-40B4-BE49-F238E27FC236}">
                  <a16:creationId xmlns:a16="http://schemas.microsoft.com/office/drawing/2014/main" id="{F71D58BA-BFB7-43C6-BC93-CD55DD05958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Google Shape;630;p53">
              <a:extLst>
                <a:ext uri="{FF2B5EF4-FFF2-40B4-BE49-F238E27FC236}">
                  <a16:creationId xmlns:a16="http://schemas.microsoft.com/office/drawing/2014/main" id="{B489D417-FF15-4F17-90E7-1139990DF631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4" name="Google Shape;634;p53">
            <a:extLst>
              <a:ext uri="{FF2B5EF4-FFF2-40B4-BE49-F238E27FC236}">
                <a16:creationId xmlns:a16="http://schemas.microsoft.com/office/drawing/2014/main" id="{E8251954-F829-42FA-8500-0610B2CE4A5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996847" y="4009819"/>
            <a:ext cx="1207000" cy="12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BA36264-8202-43C2-880B-7610C14ADBD7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4B448B7B-303B-4EAB-A33E-AD80CC1DFDFB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235131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4C38-480D-4ACC-95BC-EDFB9FD8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6" y="544219"/>
            <a:ext cx="9870707" cy="1325563"/>
          </a:xfrm>
        </p:spPr>
        <p:txBody>
          <a:bodyPr>
            <a:normAutofit/>
          </a:bodyPr>
          <a:lstStyle>
            <a:lvl1pPr>
              <a:defRPr sz="36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EB7B9-0C7A-4837-B68E-6A16FF38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1923783"/>
            <a:ext cx="9870707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oogle Shape;627;p53">
            <a:extLst>
              <a:ext uri="{FF2B5EF4-FFF2-40B4-BE49-F238E27FC236}">
                <a16:creationId xmlns:a16="http://schemas.microsoft.com/office/drawing/2014/main" id="{B165E1C0-81EA-40A9-8A9F-7807FD8BF976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11" name="Google Shape;628;p53">
              <a:extLst>
                <a:ext uri="{FF2B5EF4-FFF2-40B4-BE49-F238E27FC236}">
                  <a16:creationId xmlns:a16="http://schemas.microsoft.com/office/drawing/2014/main" id="{56D72711-2D36-4FB2-8B43-99E179312847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rgbClr val="666666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2" name="Google Shape;629;p53">
              <a:extLst>
                <a:ext uri="{FF2B5EF4-FFF2-40B4-BE49-F238E27FC236}">
                  <a16:creationId xmlns:a16="http://schemas.microsoft.com/office/drawing/2014/main" id="{F71D58BA-BFB7-43C6-BC93-CD55DD05958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Google Shape;630;p53">
              <a:extLst>
                <a:ext uri="{FF2B5EF4-FFF2-40B4-BE49-F238E27FC236}">
                  <a16:creationId xmlns:a16="http://schemas.microsoft.com/office/drawing/2014/main" id="{B489D417-FF15-4F17-90E7-1139990DF631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5" name="Google Shape;633;p53">
            <a:extLst>
              <a:ext uri="{FF2B5EF4-FFF2-40B4-BE49-F238E27FC236}">
                <a16:creationId xmlns:a16="http://schemas.microsoft.com/office/drawing/2014/main" id="{9DD217A0-C832-43D9-8F5E-2062042DF5F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50000"/>
          <a:stretch/>
        </p:blipFill>
        <p:spPr>
          <a:xfrm rot="10800000">
            <a:off x="11315994" y="3059659"/>
            <a:ext cx="876006" cy="175200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FF4FEBC-B70E-4995-9B69-686FEAA50C0E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D5D6A729-E917-40EB-8769-D947E70C6E37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102010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A33BD-E55E-4C70-BEEC-B0837EB3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C594A-11BB-4EE7-9FD4-B4E55BF48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853723-12D9-4609-99F8-6CC31D9A7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D8C000-4D9A-4905-87C5-9DAF95A6738B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1BFC16C4-ACEE-441D-A996-C2A69AF438D8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392112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FD3AD5-15C9-4998-80DE-B2E2CFEC54C2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DD9C8B5C-5F3F-42BB-B840-87BDEF7E9913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325448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urple">
    <p:bg>
      <p:bgPr>
        <a:gradFill flip="none" rotWithShape="1">
          <a:gsLst>
            <a:gs pos="30000">
              <a:srgbClr val="1D0065"/>
            </a:gs>
            <a:gs pos="100000">
              <a:srgbClr val="610096"/>
            </a:gs>
            <a:gs pos="0">
              <a:srgbClr val="1500B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4C38-480D-4ACC-95BC-EDFB9FD8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6" y="544219"/>
            <a:ext cx="9870707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EB7B9-0C7A-4837-B68E-6A16FF38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1923783"/>
            <a:ext cx="9870707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5" name="Google Shape;627;p53">
            <a:extLst>
              <a:ext uri="{FF2B5EF4-FFF2-40B4-BE49-F238E27FC236}">
                <a16:creationId xmlns:a16="http://schemas.microsoft.com/office/drawing/2014/main" id="{B7EE8771-C153-435F-A7F6-802FF2BD2105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16" name="Google Shape;628;p53">
              <a:extLst>
                <a:ext uri="{FF2B5EF4-FFF2-40B4-BE49-F238E27FC236}">
                  <a16:creationId xmlns:a16="http://schemas.microsoft.com/office/drawing/2014/main" id="{689F28D3-6E1E-48AD-A4FA-64C4D7A30664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chemeClr val="bg1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9" name="Google Shape;629;p53">
              <a:extLst>
                <a:ext uri="{FF2B5EF4-FFF2-40B4-BE49-F238E27FC236}">
                  <a16:creationId xmlns:a16="http://schemas.microsoft.com/office/drawing/2014/main" id="{EFA9B2B5-094A-49B2-9C67-CDA86EA0A28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" name="Google Shape;630;p53">
              <a:extLst>
                <a:ext uri="{FF2B5EF4-FFF2-40B4-BE49-F238E27FC236}">
                  <a16:creationId xmlns:a16="http://schemas.microsoft.com/office/drawing/2014/main" id="{699DCBDB-FE32-4E57-8B4E-400F364F077F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D65D5D4-CB7C-4DB2-B21B-1336B7424DDA}"/>
              </a:ext>
            </a:extLst>
          </p:cNvPr>
          <p:cNvSpPr txBox="1"/>
          <p:nvPr userDrawn="1"/>
        </p:nvSpPr>
        <p:spPr>
          <a:xfrm>
            <a:off x="3048000" y="652136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  <p:pic>
        <p:nvPicPr>
          <p:cNvPr id="22" name="Google Shape;400;p37">
            <a:extLst>
              <a:ext uri="{FF2B5EF4-FFF2-40B4-BE49-F238E27FC236}">
                <a16:creationId xmlns:a16="http://schemas.microsoft.com/office/drawing/2014/main" id="{1619B3B4-804A-45AA-B5A0-06CEC760ACE9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0776315" y="5435625"/>
            <a:ext cx="1422394" cy="1422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37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ckground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4FD8-0AEE-4B6D-99E9-0D039F13E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971" y="1842759"/>
            <a:ext cx="7362058" cy="2611326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" name="Google Shape;627;p53">
            <a:extLst>
              <a:ext uri="{FF2B5EF4-FFF2-40B4-BE49-F238E27FC236}">
                <a16:creationId xmlns:a16="http://schemas.microsoft.com/office/drawing/2014/main" id="{4C5DB871-0320-406D-BD3D-5DB74B0F5123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9" name="Google Shape;628;p53">
              <a:extLst>
                <a:ext uri="{FF2B5EF4-FFF2-40B4-BE49-F238E27FC236}">
                  <a16:creationId xmlns:a16="http://schemas.microsoft.com/office/drawing/2014/main" id="{8EE9FD0B-E2B6-4911-BED9-CA80F2B489FF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chemeClr val="bg1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0" name="Google Shape;629;p53">
              <a:extLst>
                <a:ext uri="{FF2B5EF4-FFF2-40B4-BE49-F238E27FC236}">
                  <a16:creationId xmlns:a16="http://schemas.microsoft.com/office/drawing/2014/main" id="{2C57B090-04E7-4B01-9868-6E8C8CC0328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" name="Google Shape;630;p53">
              <a:extLst>
                <a:ext uri="{FF2B5EF4-FFF2-40B4-BE49-F238E27FC236}">
                  <a16:creationId xmlns:a16="http://schemas.microsoft.com/office/drawing/2014/main" id="{5EEDEBBF-436E-486C-B51F-2FC1E36F73F6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70B12F2-865B-4022-B8FA-40FDB25360F1}"/>
              </a:ext>
            </a:extLst>
          </p:cNvPr>
          <p:cNvSpPr txBox="1"/>
          <p:nvPr userDrawn="1"/>
        </p:nvSpPr>
        <p:spPr>
          <a:xfrm>
            <a:off x="3048000" y="652136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98126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4FD8-0AEE-4B6D-99E9-0D039F13E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1173162"/>
            <a:ext cx="3810000" cy="479107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610096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" name="Google Shape;627;p53">
            <a:extLst>
              <a:ext uri="{FF2B5EF4-FFF2-40B4-BE49-F238E27FC236}">
                <a16:creationId xmlns:a16="http://schemas.microsoft.com/office/drawing/2014/main" id="{4C5DB871-0320-406D-BD3D-5DB74B0F5123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9" name="Google Shape;628;p53">
              <a:extLst>
                <a:ext uri="{FF2B5EF4-FFF2-40B4-BE49-F238E27FC236}">
                  <a16:creationId xmlns:a16="http://schemas.microsoft.com/office/drawing/2014/main" id="{8EE9FD0B-E2B6-4911-BED9-CA80F2B489FF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chemeClr val="bg1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0" name="Google Shape;629;p53">
              <a:extLst>
                <a:ext uri="{FF2B5EF4-FFF2-40B4-BE49-F238E27FC236}">
                  <a16:creationId xmlns:a16="http://schemas.microsoft.com/office/drawing/2014/main" id="{2C57B090-04E7-4B01-9868-6E8C8CC0328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" name="Google Shape;630;p53">
              <a:extLst>
                <a:ext uri="{FF2B5EF4-FFF2-40B4-BE49-F238E27FC236}">
                  <a16:creationId xmlns:a16="http://schemas.microsoft.com/office/drawing/2014/main" id="{5EEDEBBF-436E-486C-B51F-2FC1E36F73F6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27EC7C4-E499-4E41-99CD-D101BEA70601}"/>
              </a:ext>
            </a:extLst>
          </p:cNvPr>
          <p:cNvSpPr txBox="1"/>
          <p:nvPr userDrawn="1"/>
        </p:nvSpPr>
        <p:spPr>
          <a:xfrm>
            <a:off x="3048000" y="652136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1EBF93-F93E-405A-9559-F264FF599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5743" y="1631683"/>
            <a:ext cx="4323074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40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2DB10C-99D3-4F12-8B26-3818A65E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66D9B-4979-4ED4-B074-35752F816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030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2" r:id="rId3"/>
    <p:sldLayoutId id="2147483663" r:id="rId4"/>
    <p:sldLayoutId id="2147483652" r:id="rId5"/>
    <p:sldLayoutId id="2147483655" r:id="rId6"/>
    <p:sldLayoutId id="2147483668" r:id="rId7"/>
    <p:sldLayoutId id="2147483667" r:id="rId8"/>
    <p:sldLayoutId id="2147483654" r:id="rId9"/>
    <p:sldLayoutId id="214748366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Rubik" pitchFamily="2" charset="-79"/>
          <a:ea typeface="+mj-ea"/>
          <a:cs typeface="Rubik" pitchFamily="2" charset="-79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ularnalar.id/tentang-kami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B060496-D5D2-5943-ABE9-2065CBEC2A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14971" y="2506147"/>
            <a:ext cx="7362058" cy="2611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i="1" dirty="0">
                <a:solidFill>
                  <a:schemeClr val="bg1"/>
                </a:solidFill>
                <a:latin typeface="Avenir Oblique" panose="02000503020000020003" pitchFamily="2" charset="0"/>
                <a:cs typeface="APPLE CHANCERY" panose="03020702040506060504" pitchFamily="66" charset="-79"/>
              </a:rPr>
              <a:t>MENJADI WARGA DIGITAL</a:t>
            </a:r>
          </a:p>
        </p:txBody>
      </p:sp>
    </p:spTree>
    <p:extLst>
      <p:ext uri="{BB962C8B-B14F-4D97-AF65-F5344CB8AC3E}">
        <p14:creationId xmlns:p14="http://schemas.microsoft.com/office/powerpoint/2010/main" val="3675505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E45B-948F-9D4C-9B3E-A72263407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pple Braille" pitchFamily="2" charset="0"/>
              </a:rPr>
              <a:t>Mengamankan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Diri</a:t>
            </a:r>
            <a:r>
              <a:rPr lang="en-US" dirty="0">
                <a:latin typeface="Apple Braille" pitchFamily="2" charset="0"/>
              </a:rPr>
              <a:t> dan </a:t>
            </a:r>
            <a:r>
              <a:rPr lang="en-US" dirty="0" err="1">
                <a:latin typeface="Apple Braille" pitchFamily="2" charset="0"/>
              </a:rPr>
              <a:t>Lingkungan</a:t>
            </a:r>
            <a:r>
              <a:rPr lang="en-US" dirty="0">
                <a:latin typeface="Apple Braille" pitchFamily="2" charset="0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A2E38-9E38-AA41-BA67-10A90A961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31775" algn="just">
              <a:spcAft>
                <a:spcPts val="800"/>
              </a:spcAft>
            </a:pP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Aspek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keamanan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digital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belakangan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isu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wajib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dipahami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31775" algn="just">
              <a:spcAft>
                <a:spcPts val="800"/>
              </a:spcAft>
            </a:pP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Kita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menjaga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keamanan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diri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kita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sendiri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selama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internet dan media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31775" algn="just">
              <a:spcAft>
                <a:spcPts val="800"/>
              </a:spcAft>
            </a:pP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Hal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dipahami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kita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menjaga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pribadi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nomor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telepon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genggam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kartu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identitas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(KTP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SIM) yang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mengekspose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jauh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diri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nomor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identitas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kependudukan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tanggal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lahir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alamat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dan lain-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lainnya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Nama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lengkap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masih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boleh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ditampilkan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media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kita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31775" algn="just">
              <a:spcAft>
                <a:spcPts val="800"/>
              </a:spcAft>
            </a:pP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warga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digital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kita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sekedar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tahu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soal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digital dan internet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tetapi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tanggap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merespons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menjawab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persoalan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muncul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berkaitan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komputer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jauh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lagi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kita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tangguh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berhadapan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beragam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problematika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penggunaan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informatika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komputer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aktivitas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keseharian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kita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46088" indent="-214313"/>
            <a:endParaRPr lang="en-US" dirty="0">
              <a:latin typeface="Apple Braille" pitchFamily="2" charset="0"/>
            </a:endParaRPr>
          </a:p>
          <a:p>
            <a:pPr marL="446088" indent="-21431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57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19;p28">
            <a:extLst>
              <a:ext uri="{FF2B5EF4-FFF2-40B4-BE49-F238E27FC236}">
                <a16:creationId xmlns:a16="http://schemas.microsoft.com/office/drawing/2014/main" id="{73501F9F-450F-408E-A29B-964AA309EFF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07426" y="1866900"/>
            <a:ext cx="1307425" cy="25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2;p28">
            <a:extLst>
              <a:ext uri="{FF2B5EF4-FFF2-40B4-BE49-F238E27FC236}">
                <a16:creationId xmlns:a16="http://schemas.microsoft.com/office/drawing/2014/main" id="{5A7CB4FC-1BF2-4B21-936D-269E182266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4838" y="2390735"/>
            <a:ext cx="792600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3;p28">
            <a:extLst>
              <a:ext uri="{FF2B5EF4-FFF2-40B4-BE49-F238E27FC236}">
                <a16:creationId xmlns:a16="http://schemas.microsoft.com/office/drawing/2014/main" id="{265A634C-793A-4ABB-B7F7-2605AA7885E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54295" y="3483107"/>
            <a:ext cx="695888" cy="333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5E91DCD-0753-4644-9A2A-E70C63835B42}"/>
              </a:ext>
            </a:extLst>
          </p:cNvPr>
          <p:cNvGrpSpPr/>
          <p:nvPr/>
        </p:nvGrpSpPr>
        <p:grpSpPr>
          <a:xfrm>
            <a:off x="9948097" y="4939142"/>
            <a:ext cx="1273954" cy="818623"/>
            <a:chOff x="9988074" y="5217438"/>
            <a:chExt cx="1273954" cy="818623"/>
          </a:xfrm>
        </p:grpSpPr>
        <p:pic>
          <p:nvPicPr>
            <p:cNvPr id="16" name="Google Shape;121;p28">
              <a:extLst>
                <a:ext uri="{FF2B5EF4-FFF2-40B4-BE49-F238E27FC236}">
                  <a16:creationId xmlns:a16="http://schemas.microsoft.com/office/drawing/2014/main" id="{2B5B35FC-F0F5-45B4-B601-4822D27BE18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24890" b="30510"/>
            <a:stretch/>
          </p:blipFill>
          <p:spPr>
            <a:xfrm>
              <a:off x="9988074" y="5467860"/>
              <a:ext cx="1273954" cy="5682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120;p28">
              <a:extLst>
                <a:ext uri="{FF2B5EF4-FFF2-40B4-BE49-F238E27FC236}">
                  <a16:creationId xmlns:a16="http://schemas.microsoft.com/office/drawing/2014/main" id="{B9E22F4B-FD67-4BF5-9349-FAC4BA9C6E02}"/>
                </a:ext>
              </a:extLst>
            </p:cNvPr>
            <p:cNvSpPr txBox="1"/>
            <p:nvPr/>
          </p:nvSpPr>
          <p:spPr>
            <a:xfrm>
              <a:off x="10035251" y="5217438"/>
              <a:ext cx="1179600" cy="44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Sintony"/>
                  <a:ea typeface="Sintony"/>
                  <a:cs typeface="Sintony"/>
                  <a:sym typeface="Sintony"/>
                </a:rPr>
                <a:t>Supported by:</a:t>
              </a:r>
              <a:endParaRPr sz="1000" dirty="0">
                <a:latin typeface="Sintony"/>
                <a:ea typeface="Sintony"/>
                <a:cs typeface="Sintony"/>
                <a:sym typeface="Sintony"/>
              </a:endParaRPr>
            </a:p>
          </p:txBody>
        </p:sp>
      </p:grpSp>
      <p:sp>
        <p:nvSpPr>
          <p:cNvPr id="8" name="Google Shape;224;p14">
            <a:extLst>
              <a:ext uri="{FF2B5EF4-FFF2-40B4-BE49-F238E27FC236}">
                <a16:creationId xmlns:a16="http://schemas.microsoft.com/office/drawing/2014/main" id="{260D2FD9-EF72-184C-8533-C3B9A8478DC6}"/>
              </a:ext>
            </a:extLst>
          </p:cNvPr>
          <p:cNvSpPr txBox="1">
            <a:spLocks/>
          </p:cNvSpPr>
          <p:nvPr/>
        </p:nvSpPr>
        <p:spPr>
          <a:xfrm>
            <a:off x="1452203" y="461832"/>
            <a:ext cx="883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Rubik" pitchFamily="2" charset="-79"/>
                <a:ea typeface="+mj-ea"/>
                <a:cs typeface="Rubik" pitchFamily="2" charset="-79"/>
              </a:defRPr>
            </a:lvl1pPr>
          </a:lstStyle>
          <a:p>
            <a:r>
              <a:rPr lang="en-US" sz="3600" dirty="0" err="1">
                <a:latin typeface="Apple Braille" pitchFamily="2" charset="0"/>
              </a:rPr>
              <a:t>Literasi</a:t>
            </a:r>
            <a:r>
              <a:rPr lang="en-US" sz="3600" dirty="0">
                <a:latin typeface="Apple Braille" pitchFamily="2" charset="0"/>
              </a:rPr>
              <a:t> Digital </a:t>
            </a:r>
            <a:r>
              <a:rPr lang="en-US" sz="3600" dirty="0" err="1">
                <a:latin typeface="Apple Braille" pitchFamily="2" charset="0"/>
              </a:rPr>
              <a:t>Tular</a:t>
            </a:r>
            <a:r>
              <a:rPr lang="en-US" sz="3600" dirty="0">
                <a:latin typeface="Apple Braille" pitchFamily="2" charset="0"/>
              </a:rPr>
              <a:t> </a:t>
            </a:r>
            <a:r>
              <a:rPr lang="en-US" sz="3600" dirty="0" err="1">
                <a:latin typeface="Apple Braille" pitchFamily="2" charset="0"/>
              </a:rPr>
              <a:t>Nalar</a:t>
            </a:r>
            <a:r>
              <a:rPr lang="en-US" sz="3600" dirty="0">
                <a:latin typeface="Apple Braille" pitchFamily="2" charset="0"/>
              </a:rPr>
              <a:t>:</a:t>
            </a:r>
            <a:br>
              <a:rPr lang="en-US" sz="3600" dirty="0">
                <a:latin typeface="Apple Braille" pitchFamily="2" charset="0"/>
              </a:rPr>
            </a:br>
            <a:r>
              <a:rPr lang="en-US" sz="3600" dirty="0" err="1">
                <a:latin typeface="Apple Braille" pitchFamily="2" charset="0"/>
              </a:rPr>
              <a:t>Siapakah</a:t>
            </a:r>
            <a:r>
              <a:rPr lang="en-US" sz="3600" dirty="0">
                <a:latin typeface="Apple Braille" pitchFamily="2" charset="0"/>
              </a:rPr>
              <a:t> kami?</a:t>
            </a:r>
            <a:endParaRPr lang="en-US" sz="3600" dirty="0">
              <a:latin typeface="Apple Braille" pitchFamily="2" charset="0"/>
              <a:ea typeface="Rubik"/>
              <a:cs typeface="Rubik"/>
              <a:sym typeface="Rubik"/>
            </a:endParaRPr>
          </a:p>
        </p:txBody>
      </p:sp>
      <p:sp>
        <p:nvSpPr>
          <p:cNvPr id="9" name="Google Shape;225;p14">
            <a:extLst>
              <a:ext uri="{FF2B5EF4-FFF2-40B4-BE49-F238E27FC236}">
                <a16:creationId xmlns:a16="http://schemas.microsoft.com/office/drawing/2014/main" id="{1C1A873C-4115-F242-9E8A-C193E0D2AB12}"/>
              </a:ext>
            </a:extLst>
          </p:cNvPr>
          <p:cNvSpPr txBox="1">
            <a:spLocks/>
          </p:cNvSpPr>
          <p:nvPr/>
        </p:nvSpPr>
        <p:spPr>
          <a:xfrm>
            <a:off x="1195901" y="1544281"/>
            <a:ext cx="8365959" cy="20259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5300" indent="-227013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Materi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Internet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Kesehatan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salah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luaran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Tular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Nalar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Tular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Nalar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inisiatif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Maarif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Institute,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Mafindo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Love Frankie,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didukung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Google.org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95300" indent="-227013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Inisiatif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berfokus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penyediaan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materi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berpikir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kritis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literasi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media digital. </a:t>
            </a:r>
          </a:p>
          <a:p>
            <a:pPr marL="495300" indent="-227013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Mafindo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Anti Fitnah Indonesia)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sipil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anti-hoax yang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memelopori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inisiatif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melawan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infodemic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wabah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hoax. </a:t>
            </a:r>
          </a:p>
          <a:p>
            <a:pPr marL="495300" indent="-227013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Maarif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Institute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berkomitmen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gerakan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budaya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konteks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Islam,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kemanusiaan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kewarganegaraan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95300" indent="-227013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Sementara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Love Frankie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agensi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berfokus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bertujuan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menyatukan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pembuat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kreatif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penuh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semangat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u="sng" dirty="0">
                <a:solidFill>
                  <a:srgbClr val="0000FF"/>
                </a:solidFill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https://tularnalar.id/tentang-kami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95300" indent="-227013"/>
            <a:endParaRPr lang="en-US" dirty="0">
              <a:latin typeface="Apple Brai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587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B9EEE-1F00-E340-B4F3-0CBECDE9C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5" y="938666"/>
            <a:ext cx="9870707" cy="1325563"/>
          </a:xfrm>
        </p:spPr>
        <p:txBody>
          <a:bodyPr/>
          <a:lstStyle/>
          <a:p>
            <a:r>
              <a:rPr lang="en-US" dirty="0">
                <a:latin typeface="Apple Braille" pitchFamily="2" charset="0"/>
              </a:rPr>
              <a:t>CPL </a:t>
            </a:r>
            <a:r>
              <a:rPr lang="en-US" dirty="0" err="1">
                <a:latin typeface="Apple Braille" pitchFamily="2" charset="0"/>
              </a:rPr>
              <a:t>Materi</a:t>
            </a:r>
            <a:endParaRPr lang="en-US" dirty="0">
              <a:latin typeface="Apple Braille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5B08F-0821-8845-9656-89A44B7DB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2506662"/>
            <a:ext cx="9870707" cy="4351338"/>
          </a:xfrm>
        </p:spPr>
        <p:txBody>
          <a:bodyPr/>
          <a:lstStyle/>
          <a:p>
            <a:pPr marL="177800" indent="-177800" fontAlgn="base">
              <a:buFont typeface="Arial" panose="020B0604020202020204" pitchFamily="34" charset="0"/>
              <a:buChar char="•"/>
            </a:pPr>
            <a:r>
              <a:rPr lang="en-ID" dirty="0" err="1">
                <a:latin typeface="Apple Braille" pitchFamily="2" charset="0"/>
              </a:rPr>
              <a:t>Peserta</a:t>
            </a:r>
            <a:r>
              <a:rPr lang="en-ID" dirty="0">
                <a:latin typeface="Apple Braille" pitchFamily="2" charset="0"/>
              </a:rPr>
              <a:t> </a:t>
            </a:r>
            <a:r>
              <a:rPr lang="en-ID" dirty="0" err="1">
                <a:latin typeface="Apple Braille" pitchFamily="2" charset="0"/>
              </a:rPr>
              <a:t>mampu</a:t>
            </a:r>
            <a:r>
              <a:rPr lang="en-ID" dirty="0">
                <a:latin typeface="Apple Braille" pitchFamily="2" charset="0"/>
              </a:rPr>
              <a:t> </a:t>
            </a:r>
            <a:r>
              <a:rPr lang="en-ID" dirty="0" err="1">
                <a:latin typeface="Apple Braille" pitchFamily="2" charset="0"/>
              </a:rPr>
              <a:t>memahami</a:t>
            </a:r>
            <a:r>
              <a:rPr lang="en-ID" dirty="0">
                <a:latin typeface="Apple Braille" pitchFamily="2" charset="0"/>
              </a:rPr>
              <a:t> </a:t>
            </a:r>
            <a:r>
              <a:rPr lang="en-ID" dirty="0" err="1">
                <a:latin typeface="Apple Braille" pitchFamily="2" charset="0"/>
              </a:rPr>
              <a:t>aturan</a:t>
            </a:r>
            <a:r>
              <a:rPr lang="en-ID" dirty="0">
                <a:latin typeface="Apple Braille" pitchFamily="2" charset="0"/>
              </a:rPr>
              <a:t> </a:t>
            </a:r>
            <a:r>
              <a:rPr lang="en-ID" dirty="0" err="1">
                <a:latin typeface="Apple Braille" pitchFamily="2" charset="0"/>
              </a:rPr>
              <a:t>berinteraksi</a:t>
            </a:r>
            <a:r>
              <a:rPr lang="en-ID" dirty="0">
                <a:latin typeface="Apple Braille" pitchFamily="2" charset="0"/>
              </a:rPr>
              <a:t> di dunia digital</a:t>
            </a:r>
          </a:p>
          <a:p>
            <a:pPr marL="177800" indent="-177800" fontAlgn="base">
              <a:buFont typeface="Arial" panose="020B0604020202020204" pitchFamily="34" charset="0"/>
              <a:buChar char="•"/>
            </a:pPr>
            <a:r>
              <a:rPr lang="en-ID" dirty="0" err="1">
                <a:latin typeface="Apple Braille" pitchFamily="2" charset="0"/>
              </a:rPr>
              <a:t>Peserta</a:t>
            </a:r>
            <a:r>
              <a:rPr lang="en-ID" dirty="0">
                <a:latin typeface="Apple Braille" pitchFamily="2" charset="0"/>
              </a:rPr>
              <a:t> </a:t>
            </a:r>
            <a:r>
              <a:rPr lang="en-ID" dirty="0" err="1">
                <a:latin typeface="Apple Braille" pitchFamily="2" charset="0"/>
              </a:rPr>
              <a:t>mampu</a:t>
            </a:r>
            <a:r>
              <a:rPr lang="en-ID" dirty="0">
                <a:latin typeface="Apple Braille" pitchFamily="2" charset="0"/>
              </a:rPr>
              <a:t> </a:t>
            </a:r>
            <a:r>
              <a:rPr lang="en-ID" dirty="0" err="1">
                <a:latin typeface="Apple Braille" pitchFamily="2" charset="0"/>
              </a:rPr>
              <a:t>menganalisis</a:t>
            </a:r>
            <a:r>
              <a:rPr lang="en-ID" dirty="0">
                <a:latin typeface="Apple Braille" pitchFamily="2" charset="0"/>
              </a:rPr>
              <a:t> </a:t>
            </a:r>
            <a:r>
              <a:rPr lang="en-ID" dirty="0" err="1">
                <a:latin typeface="Apple Braille" pitchFamily="2" charset="0"/>
              </a:rPr>
              <a:t>kesalahan-kesalahan</a:t>
            </a:r>
            <a:r>
              <a:rPr lang="en-ID" dirty="0">
                <a:latin typeface="Apple Braille" pitchFamily="2" charset="0"/>
              </a:rPr>
              <a:t> </a:t>
            </a:r>
            <a:r>
              <a:rPr lang="en-ID" dirty="0" err="1">
                <a:latin typeface="Apple Braille" pitchFamily="2" charset="0"/>
              </a:rPr>
              <a:t>interaksi</a:t>
            </a:r>
            <a:r>
              <a:rPr lang="en-ID" dirty="0">
                <a:latin typeface="Apple Braille" pitchFamily="2" charset="0"/>
              </a:rPr>
              <a:t> di media digital</a:t>
            </a:r>
          </a:p>
          <a:p>
            <a:pPr marL="177800" indent="-177800" fontAlgn="base">
              <a:buFont typeface="Arial" panose="020B0604020202020204" pitchFamily="34" charset="0"/>
              <a:buChar char="•"/>
            </a:pPr>
            <a:r>
              <a:rPr lang="en-ID" dirty="0" err="1">
                <a:latin typeface="Apple Braille" pitchFamily="2" charset="0"/>
              </a:rPr>
              <a:t>Peserta</a:t>
            </a:r>
            <a:r>
              <a:rPr lang="en-ID" dirty="0">
                <a:latin typeface="Apple Braille" pitchFamily="2" charset="0"/>
              </a:rPr>
              <a:t> </a:t>
            </a:r>
            <a:r>
              <a:rPr lang="en-ID" dirty="0" err="1">
                <a:latin typeface="Apple Braille" pitchFamily="2" charset="0"/>
              </a:rPr>
              <a:t>mampu</a:t>
            </a:r>
            <a:r>
              <a:rPr lang="en-ID" dirty="0">
                <a:latin typeface="Apple Braille" pitchFamily="2" charset="0"/>
              </a:rPr>
              <a:t> </a:t>
            </a:r>
            <a:r>
              <a:rPr lang="en-ID" dirty="0" err="1">
                <a:latin typeface="Apple Braille" pitchFamily="2" charset="0"/>
              </a:rPr>
              <a:t>mengevaluasi</a:t>
            </a:r>
            <a:r>
              <a:rPr lang="en-ID" dirty="0">
                <a:latin typeface="Apple Braille" pitchFamily="2" charset="0"/>
              </a:rPr>
              <a:t> </a:t>
            </a:r>
            <a:r>
              <a:rPr lang="en-ID" dirty="0" err="1">
                <a:latin typeface="Apple Braille" pitchFamily="2" charset="0"/>
              </a:rPr>
              <a:t>perilaku</a:t>
            </a:r>
            <a:r>
              <a:rPr lang="en-ID" dirty="0">
                <a:latin typeface="Apple Braille" pitchFamily="2" charset="0"/>
              </a:rPr>
              <a:t> </a:t>
            </a:r>
            <a:r>
              <a:rPr lang="en-ID" dirty="0" err="1">
                <a:latin typeface="Apple Braille" pitchFamily="2" charset="0"/>
              </a:rPr>
              <a:t>warganet</a:t>
            </a:r>
            <a:r>
              <a:rPr lang="en-ID" dirty="0">
                <a:latin typeface="Apple Braille" pitchFamily="2" charset="0"/>
              </a:rPr>
              <a:t> Indonesia dan </a:t>
            </a:r>
            <a:r>
              <a:rPr lang="en-ID" dirty="0" err="1">
                <a:latin typeface="Apple Braille" pitchFamily="2" charset="0"/>
              </a:rPr>
              <a:t>mengadvokasi</a:t>
            </a:r>
            <a:r>
              <a:rPr lang="en-ID" dirty="0">
                <a:latin typeface="Apple Braille" pitchFamily="2" charset="0"/>
              </a:rPr>
              <a:t> </a:t>
            </a:r>
            <a:r>
              <a:rPr lang="en-ID" dirty="0" err="1">
                <a:latin typeface="Apple Braille" pitchFamily="2" charset="0"/>
              </a:rPr>
              <a:t>perilaku</a:t>
            </a:r>
            <a:r>
              <a:rPr lang="en-ID" dirty="0">
                <a:latin typeface="Apple Braille" pitchFamily="2" charset="0"/>
              </a:rPr>
              <a:t> digital yang </a:t>
            </a:r>
            <a:r>
              <a:rPr lang="en-ID" dirty="0" err="1">
                <a:latin typeface="Apple Braille" pitchFamily="2" charset="0"/>
              </a:rPr>
              <a:t>positif</a:t>
            </a:r>
            <a:r>
              <a:rPr lang="en-ID" dirty="0">
                <a:latin typeface="Apple Braille" pitchFamily="2" charset="0"/>
              </a:rPr>
              <a:t>. </a:t>
            </a:r>
          </a:p>
          <a:p>
            <a:pPr marL="357188" indent="-214313"/>
            <a:endParaRPr lang="en-US" dirty="0">
              <a:latin typeface="Apple Brai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878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B9EEE-1F00-E340-B4F3-0CBECDE9C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err="1">
                <a:latin typeface="Apple Braille" pitchFamily="2" charset="0"/>
                <a:ea typeface="Rubik"/>
                <a:cs typeface="Rubik"/>
                <a:sym typeface="Rubik"/>
              </a:rPr>
              <a:t>Interaksi</a:t>
            </a:r>
            <a:r>
              <a:rPr lang="en" dirty="0">
                <a:latin typeface="Apple Braille" pitchFamily="2" charset="0"/>
                <a:ea typeface="Rubik"/>
                <a:cs typeface="Rubik"/>
                <a:sym typeface="Rubik"/>
              </a:rPr>
              <a:t> </a:t>
            </a:r>
            <a:r>
              <a:rPr lang="en" dirty="0" err="1">
                <a:latin typeface="Apple Braille" pitchFamily="2" charset="0"/>
                <a:ea typeface="Rubik"/>
                <a:cs typeface="Rubik"/>
                <a:sym typeface="Rubik"/>
              </a:rPr>
              <a:t>Antarwarga</a:t>
            </a:r>
            <a:r>
              <a:rPr lang="en" dirty="0">
                <a:latin typeface="Apple Braille" pitchFamily="2" charset="0"/>
                <a:ea typeface="Rubik"/>
                <a:cs typeface="Rubik"/>
                <a:sym typeface="Rubik"/>
              </a:rPr>
              <a:t> di Dunia Digital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5B08F-0821-8845-9656-89A44B7DB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93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Berinteraksi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 di dunia digital dan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menjadi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warga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 digital (</a:t>
            </a:r>
            <a:r>
              <a:rPr lang="en-US" i="1" dirty="0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digital citizen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)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merupakan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suatu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pengalaman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 yang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unik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.</a:t>
            </a:r>
          </a:p>
          <a:p>
            <a:pPr marL="7493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Menjadi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warga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 digital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sebenarnya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sama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saja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dengan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menjadi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warga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 negara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biasa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. Kita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bisa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mengupayakan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suatu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hal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,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berkumpul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, dan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saling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mengemukakan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pendapat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.</a:t>
            </a:r>
          </a:p>
          <a:p>
            <a:pPr marL="7493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Bedanya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,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beragam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kegiatan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ini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dilakukan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tidak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secara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fisik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melainkan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menggunakan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 media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komputer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sebagai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perantara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  <a:ea typeface="Noto Sans Cuneiform" panose="020B0502040504020204" pitchFamily="34" charset="0"/>
                <a:cs typeface="Bangla MN" pitchFamily="2" charset="0"/>
              </a:rPr>
              <a:t>. </a:t>
            </a:r>
            <a:endParaRPr lang="en-US" dirty="0">
              <a:latin typeface="Apple Braille" pitchFamily="2" charset="0"/>
              <a:ea typeface="Noto Sans Cuneiform" panose="020B0502040504020204" pitchFamily="34" charset="0"/>
              <a:cs typeface="Bangla M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205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4A105-0E5F-D146-9E76-F11075708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pple Braille" pitchFamily="2" charset="0"/>
              </a:rPr>
              <a:t>Berkomunikasi</a:t>
            </a:r>
            <a:r>
              <a:rPr lang="en-US" dirty="0">
                <a:latin typeface="Apple Braille" pitchFamily="2" charset="0"/>
              </a:rPr>
              <a:t> via </a:t>
            </a:r>
            <a:r>
              <a:rPr lang="en-US" dirty="0" err="1">
                <a:latin typeface="Apple Braille" pitchFamily="2" charset="0"/>
              </a:rPr>
              <a:t>komputer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6129D-F116-7A40-8AEC-5D9221410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0063" indent="-231775" defTabSz="36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</a:rPr>
              <a:t>Keuntungan</a:t>
            </a:r>
            <a:endParaRPr lang="en-US" dirty="0">
              <a:latin typeface="Apple Braille" pitchFamily="2" charset="0"/>
            </a:endParaRPr>
          </a:p>
          <a:p>
            <a:pPr marL="836613" indent="-228600" defTabSz="3600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Hemat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waktu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dan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biaya</a:t>
            </a:r>
            <a:endParaRPr lang="en-US" dirty="0">
              <a:solidFill>
                <a:srgbClr val="17132A"/>
              </a:solidFill>
              <a:latin typeface="Apple Braille" pitchFamily="2" charset="0"/>
            </a:endParaRPr>
          </a:p>
          <a:p>
            <a:pPr marL="836613" indent="-228600" defTabSz="3600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Bebas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berinteraksi</a:t>
            </a:r>
            <a:endParaRPr lang="en-US" dirty="0">
              <a:solidFill>
                <a:srgbClr val="17132A"/>
              </a:solidFill>
              <a:latin typeface="Apple Braille" pitchFamily="2" charset="0"/>
            </a:endParaRPr>
          </a:p>
          <a:p>
            <a:pPr marL="836613" indent="-228600" defTabSz="3600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Membuka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ruang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interaksi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secara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global</a:t>
            </a:r>
          </a:p>
          <a:p>
            <a:pPr marL="536575" indent="-268288" defTabSz="3600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46075" algn="l"/>
              </a:tabLst>
            </a:pP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Kekurangan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: </a:t>
            </a:r>
          </a:p>
          <a:p>
            <a:pPr marL="608013" indent="241300" defTabSz="3600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Kurangnya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kontrol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terhadap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diri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saat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berinteraksi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dengan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perantara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komputer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jika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dibandingkan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dengan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saat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berinteraksi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secara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langsung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.</a:t>
            </a:r>
          </a:p>
          <a:p>
            <a:pPr marL="608013" indent="241300" defTabSz="3600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 err="1">
                <a:latin typeface="Apple Braille" pitchFamily="2" charset="0"/>
              </a:rPr>
              <a:t>Tidak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adanya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empati</a:t>
            </a:r>
            <a:r>
              <a:rPr lang="en-US" dirty="0">
                <a:latin typeface="Apple Braille" pitchFamily="2" charset="0"/>
              </a:rPr>
              <a:t> yang </a:t>
            </a:r>
            <a:r>
              <a:rPr lang="en-US" dirty="0" err="1">
                <a:latin typeface="Apple Braille" pitchFamily="2" charset="0"/>
              </a:rPr>
              <a:t>muncul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seperti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saat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interaksi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secara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tatap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muka</a:t>
            </a:r>
            <a:endParaRPr lang="en-US" dirty="0">
              <a:latin typeface="Apple Braille" pitchFamily="2" charset="0"/>
            </a:endParaRPr>
          </a:p>
          <a:p>
            <a:pPr marL="608013" indent="241300" defTabSz="3600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 err="1">
                <a:latin typeface="Apple Braille" pitchFamily="2" charset="0"/>
              </a:rPr>
              <a:t>Mudah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menimbulkan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kesalahpahaman</a:t>
            </a:r>
            <a:endParaRPr lang="en-US" dirty="0">
              <a:latin typeface="Apple Braille" pitchFamily="2" charset="0"/>
            </a:endParaRPr>
          </a:p>
          <a:p>
            <a:pPr marL="152396" defTabSz="360000">
              <a:lnSpc>
                <a:spcPct val="100000"/>
              </a:lnSpc>
            </a:pPr>
            <a:endParaRPr lang="en-US" dirty="0">
              <a:latin typeface="Apple Braille" pitchFamily="2" charset="0"/>
              <a:ea typeface="Noto Sans Cuneiform" panose="020B0502040504020204" pitchFamily="34" charset="0"/>
              <a:cs typeface="Bangla M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088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B77CA-0668-354C-A7AD-934CEBA93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pple Braille" pitchFamily="2" charset="0"/>
              </a:rPr>
              <a:t>Potensi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Warga</a:t>
            </a:r>
            <a:r>
              <a:rPr lang="en-US" dirty="0">
                <a:latin typeface="Apple Braille" pitchFamily="2" charset="0"/>
              </a:rPr>
              <a:t> Digital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D6C84-653F-444A-B97B-BBF0F1377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2396"/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Tiga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potensi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yang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muncul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dari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kewargaan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digital yang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sehat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:</a:t>
            </a:r>
          </a:p>
          <a:p>
            <a:pPr marL="608013" indent="-249238"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potensi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penguatan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ekonomi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, Sebagian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besar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 </a:t>
            </a:r>
            <a:r>
              <a:rPr lang="en-US" i="1" dirty="0">
                <a:solidFill>
                  <a:srgbClr val="17132A"/>
                </a:solidFill>
                <a:latin typeface="Apple Braille" pitchFamily="2" charset="0"/>
              </a:rPr>
              <a:t>platform 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ini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menawarkan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bebas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biaya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untuk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membuka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“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toko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” virtual dan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memudahkan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masyarakat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untuk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berdaya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dengan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membuka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ruang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baru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untuk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pertukaran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ekonomi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. </a:t>
            </a:r>
          </a:p>
          <a:p>
            <a:pPr marL="608013" indent="-249238"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keterlibatan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masyarakat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,  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Akses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informasi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yang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bebas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telah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membuka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peluang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untuk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saling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berbagi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informasi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antarwarga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. </a:t>
            </a:r>
          </a:p>
          <a:p>
            <a:pPr marL="608013" indent="-249238"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hingga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potensi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partisipasi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politik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.  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Warga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digital juga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bisa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turut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menyampaikan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aspirasi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politik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,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mengawasi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jalannya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pemerintahan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,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serta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memaksimalkan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hak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politik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yang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dimilikinya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. </a:t>
            </a:r>
            <a:endParaRPr lang="en-US" dirty="0">
              <a:latin typeface="Apple Braille" pitchFamily="2" charset="0"/>
            </a:endParaRPr>
          </a:p>
          <a:p>
            <a:pPr marL="152396" defTabSz="360000">
              <a:lnSpc>
                <a:spcPct val="100000"/>
              </a:lnSpc>
            </a:pPr>
            <a:endParaRPr lang="en-US" dirty="0">
              <a:latin typeface="Apple Braille" pitchFamily="2" charset="0"/>
              <a:ea typeface="Noto Sans Cuneiform" panose="020B0502040504020204" pitchFamily="34" charset="0"/>
              <a:cs typeface="Bangla M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18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408C6-B0C8-A541-8679-36C593BB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5" y="831089"/>
            <a:ext cx="9870707" cy="1325563"/>
          </a:xfrm>
        </p:spPr>
        <p:txBody>
          <a:bodyPr/>
          <a:lstStyle/>
          <a:p>
            <a:r>
              <a:rPr lang="en-US" dirty="0" err="1">
                <a:latin typeface="Apple Braille" pitchFamily="2" charset="0"/>
              </a:rPr>
              <a:t>Membangun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Warga</a:t>
            </a:r>
            <a:r>
              <a:rPr lang="en-US" dirty="0">
                <a:latin typeface="Apple Braille" pitchFamily="2" charset="0"/>
              </a:rPr>
              <a:t> Digital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3B42F-91C9-EC4E-9753-3646CC11D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2443736"/>
            <a:ext cx="9870707" cy="2773723"/>
          </a:xfrm>
        </p:spPr>
        <p:txBody>
          <a:bodyPr/>
          <a:lstStyle/>
          <a:p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Membangun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kewargaan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digital juga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memerlukan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kesadaran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untuk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mementingkan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kepentingan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umum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dan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keterampilan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untuk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menyeimbangkan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antara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pemberdayaan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pribadi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dengan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kesejahteraan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komunitas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. </a:t>
            </a:r>
          </a:p>
          <a:p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Seluruh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hal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ini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tentu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tidak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bisa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terwujud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bila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tidak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ada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dasar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pendidikan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yang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baik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di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dalam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setiap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warga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digital.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Konsep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pendidikan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ini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tidak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berarti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harus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dalam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konteks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pendidikan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formal. Pendidikan nonformal dan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pendidikan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karakter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juga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memiliki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peran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yang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sama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 </a:t>
            </a:r>
            <a:r>
              <a:rPr lang="en-US" dirty="0" err="1">
                <a:solidFill>
                  <a:srgbClr val="17132A"/>
                </a:solidFill>
                <a:latin typeface="Apple Braille" pitchFamily="2" charset="0"/>
              </a:rPr>
              <a:t>besarnya</a:t>
            </a:r>
            <a:r>
              <a:rPr lang="en-US" dirty="0">
                <a:solidFill>
                  <a:srgbClr val="17132A"/>
                </a:solidFill>
                <a:latin typeface="Apple Braille" pitchFamily="2" charset="0"/>
              </a:rPr>
              <a:t>.</a:t>
            </a:r>
            <a:endParaRPr lang="en-US" dirty="0">
              <a:latin typeface="Apple Braille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350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50C4F-A978-5F4B-95EC-8D10731F9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339" y="0"/>
            <a:ext cx="9870707" cy="1325563"/>
          </a:xfrm>
        </p:spPr>
        <p:txBody>
          <a:bodyPr/>
          <a:lstStyle/>
          <a:p>
            <a:r>
              <a:rPr lang="en-US" dirty="0" err="1">
                <a:latin typeface="Apple Braille" pitchFamily="2" charset="0"/>
              </a:rPr>
              <a:t>Memahami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Aturan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Warga</a:t>
            </a:r>
            <a:r>
              <a:rPr lang="en-US" dirty="0">
                <a:latin typeface="Apple Braille" pitchFamily="2" charset="0"/>
              </a:rPr>
              <a:t> Digital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1815D-F45A-E243-92A0-5711BDED6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1" y="1253331"/>
            <a:ext cx="10457610" cy="4351338"/>
          </a:xfrm>
        </p:spPr>
        <p:txBody>
          <a:bodyPr>
            <a:noAutofit/>
          </a:bodyPr>
          <a:lstStyle/>
          <a:p>
            <a:pPr marL="177800" indent="-125413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 Indonesia,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Aturan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mengnikat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wargadigital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diatur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UU ITE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Undang-Undang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Transaksi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Elektronik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7800" indent="-125413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UU ITE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disebutkan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pula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pemanfaatan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Transaksi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Elektronik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dilaksanakan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500063" indent="-231775" algn="just">
              <a:lnSpc>
                <a:spcPct val="120000"/>
              </a:lnSpc>
              <a:buFont typeface="+mj-lt"/>
              <a:buAutoNum type="alphaLcPeriod"/>
            </a:pP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Mencerdaskan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kehidupan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bangsa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bagian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bagian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dunia;</a:t>
            </a:r>
          </a:p>
          <a:p>
            <a:pPr marL="500063" indent="-231775" algn="just">
              <a:lnSpc>
                <a:spcPct val="120000"/>
              </a:lnSpc>
              <a:buFont typeface="+mj-lt"/>
              <a:buAutoNum type="alphaLcPeriod"/>
            </a:pP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Mengembangkan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perdagangan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perekonomian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nasional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rangka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kesejahteraan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500063" indent="-231775" algn="just">
              <a:lnSpc>
                <a:spcPct val="120000"/>
              </a:lnSpc>
              <a:buFont typeface="+mj-lt"/>
              <a:buAutoNum type="alphaLcPeriod"/>
            </a:pP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efektivitas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efisiensi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pelayanan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public;</a:t>
            </a:r>
          </a:p>
          <a:p>
            <a:pPr marL="500063" indent="-231775" algn="just">
              <a:lnSpc>
                <a:spcPct val="120000"/>
              </a:lnSpc>
              <a:buFont typeface="+mj-lt"/>
              <a:buAutoNum type="alphaLcPeriod"/>
            </a:pP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Membuka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kesempatan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seluas-luasnya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orang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memajukan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pemikiran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kemampuan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penggunaan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pemanfaatan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seoptimal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mungkin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bertanggung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jawab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dan</a:t>
            </a:r>
          </a:p>
          <a:p>
            <a:pPr marL="500063" indent="-231775" algn="just">
              <a:lnSpc>
                <a:spcPct val="120000"/>
              </a:lnSpc>
              <a:buFont typeface="+mj-lt"/>
              <a:buAutoNum type="alphaLcPeriod"/>
            </a:pP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rasa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aman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keadilan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kepastian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hukum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pengguna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penyelenggara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1800" dirty="0">
              <a:latin typeface="Apple Braille" pitchFamily="2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3933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2F51C-6065-A647-9823-9BB00E12C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25413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Pada Bab VII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UU ITE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menyuratkan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perbuatan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dilarang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digital dan internet,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misalnya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bermedia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Pasal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27 UU ITE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melarang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konten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media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muatan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melanggar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kesusilaan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perjudian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penghinaan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dan/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pencemaran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nama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muatan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pemerasan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dan/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pengancaman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77800" indent="-125413">
              <a:lnSpc>
                <a:spcPct val="120000"/>
              </a:lnSpc>
            </a:pPr>
            <a:endParaRPr lang="en-US" dirty="0">
              <a:latin typeface="Apple Braille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99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2AD2D-BA1E-4A4F-B3B8-150D51F8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pple Braille" pitchFamily="2" charset="0"/>
              </a:rPr>
              <a:t>Memerangi</a:t>
            </a:r>
            <a:r>
              <a:rPr lang="en-US" dirty="0">
                <a:latin typeface="Apple Braille" pitchFamily="2" charset="0"/>
              </a:rPr>
              <a:t> Hoax </a:t>
            </a:r>
            <a:r>
              <a:rPr lang="en-US" dirty="0" err="1">
                <a:latin typeface="Apple Braille" pitchFamily="2" charset="0"/>
              </a:rPr>
              <a:t>dengan</a:t>
            </a:r>
            <a:r>
              <a:rPr lang="en-US" dirty="0">
                <a:latin typeface="Apple Braille" pitchFamily="2" charset="0"/>
              </a:rPr>
              <a:t> Hoax buster Tools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C35B9-FB7B-2E4F-96AB-DD89D8674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53000" cy="4351338"/>
          </a:xfrm>
        </p:spPr>
        <p:txBody>
          <a:bodyPr/>
          <a:lstStyle/>
          <a:p>
            <a:pPr marL="411163" indent="-2682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Hoax buster tools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perangkat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digital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mencari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kebenaran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11163" indent="-2682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Kita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mendapatkannya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Playstore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memaksimalkan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fungsinya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pengecekan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fakta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mandiri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11163" indent="-2682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Solusi lain, kia juga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menghubungi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Whatsapp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Kalimasada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0859 21600 500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mengecek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beredar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memasukkan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kata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kunci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ingin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diketahui</a:t>
            </a:r>
            <a:endParaRPr lang="en-US" dirty="0">
              <a:latin typeface="Apple Braille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1163" indent="-268288"/>
            <a:endParaRPr lang="en-US" dirty="0">
              <a:latin typeface="Apple Braille" pitchFamily="2" charset="0"/>
            </a:endParaRPr>
          </a:p>
          <a:p>
            <a:pPr marL="411163" indent="-268288"/>
            <a:endParaRPr lang="en-US" dirty="0"/>
          </a:p>
        </p:txBody>
      </p:sp>
      <p:pic>
        <p:nvPicPr>
          <p:cNvPr id="5" name="Picture 2" descr="Hoax Buster Tools: Aplikasi untuk Dapatkan Informasi Akurat Bebas Hoaks -  YANGCANGGIH.COM">
            <a:extLst>
              <a:ext uri="{FF2B5EF4-FFF2-40B4-BE49-F238E27FC236}">
                <a16:creationId xmlns:a16="http://schemas.microsoft.com/office/drawing/2014/main" id="{3D78D010-4876-9F46-838B-AC8C576C9BD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2026024"/>
            <a:ext cx="5818456" cy="350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789169"/>
      </p:ext>
    </p:extLst>
  </p:cSld>
  <p:clrMapOvr>
    <a:masterClrMapping/>
  </p:clrMapOvr>
</p:sld>
</file>

<file path=ppt/theme/theme1.xml><?xml version="1.0" encoding="utf-8"?>
<a:theme xmlns:a="http://schemas.openxmlformats.org/drawingml/2006/main" name="Tular Nal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786</Words>
  <Application>Microsoft Macintosh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Apple Braille</vt:lpstr>
      <vt:lpstr>Arial</vt:lpstr>
      <vt:lpstr>Avenir Oblique</vt:lpstr>
      <vt:lpstr>Calibri</vt:lpstr>
      <vt:lpstr>Courier New</vt:lpstr>
      <vt:lpstr>Rubik</vt:lpstr>
      <vt:lpstr>Sintony</vt:lpstr>
      <vt:lpstr>Tular Nalar</vt:lpstr>
      <vt:lpstr>MENJADI WARGA DIGITAL</vt:lpstr>
      <vt:lpstr>CPL Materi</vt:lpstr>
      <vt:lpstr>Interaksi Antarwarga di Dunia Digital</vt:lpstr>
      <vt:lpstr>Berkomunikasi via komputer</vt:lpstr>
      <vt:lpstr>Potensi Warga Digital</vt:lpstr>
      <vt:lpstr>Membangun Warga Digital</vt:lpstr>
      <vt:lpstr>Memahami Aturan Warga Digital</vt:lpstr>
      <vt:lpstr>PowerPoint Presentation</vt:lpstr>
      <vt:lpstr>Memerangi Hoax dengan Hoax buster Tools</vt:lpstr>
      <vt:lpstr>Mengamankan Diri dan Lingkungan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Seto Prayogi</dc:creator>
  <cp:lastModifiedBy>Microsoft Office User</cp:lastModifiedBy>
  <cp:revision>9</cp:revision>
  <dcterms:created xsi:type="dcterms:W3CDTF">2022-01-26T09:09:49Z</dcterms:created>
  <dcterms:modified xsi:type="dcterms:W3CDTF">2022-01-28T10:41:43Z</dcterms:modified>
</cp:coreProperties>
</file>