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57" r:id="rId4"/>
    <p:sldId id="259" r:id="rId5"/>
    <p:sldId id="260" r:id="rId6"/>
    <p:sldId id="261" r:id="rId7"/>
    <p:sldId id="268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0096"/>
    <a:srgbClr val="3EFF9B"/>
    <a:srgbClr val="1500B4"/>
    <a:srgbClr val="1D0065"/>
    <a:srgbClr val="17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100000">
              <a:schemeClr val="bg1">
                <a:lumMod val="95000"/>
              </a:schemeClr>
            </a:gs>
            <a:gs pos="0">
              <a:schemeClr val="bg1">
                <a:lumMod val="9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767B-F89E-4182-A408-11933B428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1045E-A0ED-4613-84EF-309677FD5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1" name="Google Shape;635;p53">
            <a:extLst>
              <a:ext uri="{FF2B5EF4-FFF2-40B4-BE49-F238E27FC236}">
                <a16:creationId xmlns:a16="http://schemas.microsoft.com/office/drawing/2014/main" id="{32B0FD0E-99AE-49A4-8FAD-3BE51739F32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0" y="0"/>
            <a:ext cx="1207000" cy="120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627;p53">
            <a:extLst>
              <a:ext uri="{FF2B5EF4-FFF2-40B4-BE49-F238E27FC236}">
                <a16:creationId xmlns:a16="http://schemas.microsoft.com/office/drawing/2014/main" id="{5F8BDFA5-7958-42BA-AB3A-C7EA5B48A71A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33" name="Google Shape;628;p53">
              <a:extLst>
                <a:ext uri="{FF2B5EF4-FFF2-40B4-BE49-F238E27FC236}">
                  <a16:creationId xmlns:a16="http://schemas.microsoft.com/office/drawing/2014/main" id="{0817EB72-52DC-474D-A7FB-42456DBCF969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34" name="Google Shape;629;p53">
              <a:extLst>
                <a:ext uri="{FF2B5EF4-FFF2-40B4-BE49-F238E27FC236}">
                  <a16:creationId xmlns:a16="http://schemas.microsoft.com/office/drawing/2014/main" id="{F40558EA-6445-4369-A601-6CC6EFA6F68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" name="Google Shape;630;p53">
              <a:extLst>
                <a:ext uri="{FF2B5EF4-FFF2-40B4-BE49-F238E27FC236}">
                  <a16:creationId xmlns:a16="http://schemas.microsoft.com/office/drawing/2014/main" id="{00379B29-B0D6-4853-945B-4DCC139749EA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D55C6A7-8CA1-4F7E-82EA-A3C1A72B963D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7DDDFCF0-E6B3-487A-96B2-E61E6EA18422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58961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duan Warna Tular Na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2;p51">
            <a:extLst>
              <a:ext uri="{FF2B5EF4-FFF2-40B4-BE49-F238E27FC236}">
                <a16:creationId xmlns:a16="http://schemas.microsoft.com/office/drawing/2014/main" id="{38543138-B800-47B5-BE72-483734639B86}"/>
              </a:ext>
            </a:extLst>
          </p:cNvPr>
          <p:cNvSpPr/>
          <p:nvPr userDrawn="1"/>
        </p:nvSpPr>
        <p:spPr>
          <a:xfrm flipH="1">
            <a:off x="1094180" y="1727200"/>
            <a:ext cx="868530" cy="879101"/>
          </a:xfrm>
          <a:prstGeom prst="rect">
            <a:avLst/>
          </a:prstGeom>
          <a:solidFill>
            <a:srgbClr val="3EFF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83;p51">
            <a:extLst>
              <a:ext uri="{FF2B5EF4-FFF2-40B4-BE49-F238E27FC236}">
                <a16:creationId xmlns:a16="http://schemas.microsoft.com/office/drawing/2014/main" id="{8A83A85B-F93C-441F-9C41-8C8BD331EBA9}"/>
              </a:ext>
            </a:extLst>
          </p:cNvPr>
          <p:cNvSpPr/>
          <p:nvPr userDrawn="1"/>
        </p:nvSpPr>
        <p:spPr>
          <a:xfrm flipH="1">
            <a:off x="2211307" y="1727200"/>
            <a:ext cx="868530" cy="879101"/>
          </a:xfrm>
          <a:prstGeom prst="rect">
            <a:avLst/>
          </a:prstGeom>
          <a:solidFill>
            <a:srgbClr val="6100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84;p51">
            <a:extLst>
              <a:ext uri="{FF2B5EF4-FFF2-40B4-BE49-F238E27FC236}">
                <a16:creationId xmlns:a16="http://schemas.microsoft.com/office/drawing/2014/main" id="{978DDDC0-CDA2-4005-B5B5-479E9C3F3E43}"/>
              </a:ext>
            </a:extLst>
          </p:cNvPr>
          <p:cNvSpPr/>
          <p:nvPr userDrawn="1"/>
        </p:nvSpPr>
        <p:spPr>
          <a:xfrm flipH="1">
            <a:off x="3332638" y="1728765"/>
            <a:ext cx="868530" cy="879101"/>
          </a:xfrm>
          <a:prstGeom prst="rect">
            <a:avLst/>
          </a:prstGeom>
          <a:solidFill>
            <a:srgbClr val="1500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85;p51">
            <a:extLst>
              <a:ext uri="{FF2B5EF4-FFF2-40B4-BE49-F238E27FC236}">
                <a16:creationId xmlns:a16="http://schemas.microsoft.com/office/drawing/2014/main" id="{736E42A3-6924-4A9C-9F66-0C4CF642C8FF}"/>
              </a:ext>
            </a:extLst>
          </p:cNvPr>
          <p:cNvSpPr/>
          <p:nvPr userDrawn="1"/>
        </p:nvSpPr>
        <p:spPr>
          <a:xfrm flipH="1">
            <a:off x="4453969" y="1731604"/>
            <a:ext cx="868530" cy="879101"/>
          </a:xfrm>
          <a:prstGeom prst="rect">
            <a:avLst/>
          </a:prstGeom>
          <a:solidFill>
            <a:srgbClr val="1D00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86;p51">
            <a:extLst>
              <a:ext uri="{FF2B5EF4-FFF2-40B4-BE49-F238E27FC236}">
                <a16:creationId xmlns:a16="http://schemas.microsoft.com/office/drawing/2014/main" id="{47F11E68-6462-453C-89F7-9D27D069DB25}"/>
              </a:ext>
            </a:extLst>
          </p:cNvPr>
          <p:cNvSpPr/>
          <p:nvPr userDrawn="1"/>
        </p:nvSpPr>
        <p:spPr>
          <a:xfrm flipH="1">
            <a:off x="5575300" y="1728765"/>
            <a:ext cx="868530" cy="879101"/>
          </a:xfrm>
          <a:prstGeom prst="rect">
            <a:avLst/>
          </a:prstGeom>
          <a:solidFill>
            <a:srgbClr val="1714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5660C8-74B1-4C0B-95A2-FB574DD75C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 dirty="0"/>
              <a:t>Panduan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Tular</a:t>
            </a:r>
            <a:r>
              <a:rPr lang="en-US" dirty="0"/>
              <a:t> </a:t>
            </a:r>
            <a:r>
              <a:rPr lang="en-US" dirty="0" err="1"/>
              <a:t>Nalar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06E72-C521-4844-A642-4826AECEABF6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8A4E276-7A0E-4832-8E50-955E2857B2D6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66476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BA36264-8202-43C2-880B-7610C14ADBD7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4B448B7B-303B-4EAB-A33E-AD80CC1DFDFB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54844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" name="Google Shape;634;p53">
            <a:extLst>
              <a:ext uri="{FF2B5EF4-FFF2-40B4-BE49-F238E27FC236}">
                <a16:creationId xmlns:a16="http://schemas.microsoft.com/office/drawing/2014/main" id="{E8251954-F829-42FA-8500-0610B2CE4A5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10996847" y="4009819"/>
            <a:ext cx="1207000" cy="12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A36264-8202-43C2-880B-7610C14ADBD7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4B448B7B-303B-4EAB-A33E-AD80CC1DFDFB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235131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oogle Shape;627;p53">
            <a:extLst>
              <a:ext uri="{FF2B5EF4-FFF2-40B4-BE49-F238E27FC236}">
                <a16:creationId xmlns:a16="http://schemas.microsoft.com/office/drawing/2014/main" id="{B165E1C0-81EA-40A9-8A9F-7807FD8BF976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1" name="Google Shape;628;p53">
              <a:extLst>
                <a:ext uri="{FF2B5EF4-FFF2-40B4-BE49-F238E27FC236}">
                  <a16:creationId xmlns:a16="http://schemas.microsoft.com/office/drawing/2014/main" id="{56D72711-2D36-4FB2-8B43-99E179312847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rgbClr val="666666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rgbClr val="666666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2" name="Google Shape;629;p53">
              <a:extLst>
                <a:ext uri="{FF2B5EF4-FFF2-40B4-BE49-F238E27FC236}">
                  <a16:creationId xmlns:a16="http://schemas.microsoft.com/office/drawing/2014/main" id="{F71D58BA-BFB7-43C6-BC93-CD55DD05958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630;p53">
              <a:extLst>
                <a:ext uri="{FF2B5EF4-FFF2-40B4-BE49-F238E27FC236}">
                  <a16:creationId xmlns:a16="http://schemas.microsoft.com/office/drawing/2014/main" id="{B489D417-FF15-4F17-90E7-1139990DF631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5" name="Google Shape;633;p53">
            <a:extLst>
              <a:ext uri="{FF2B5EF4-FFF2-40B4-BE49-F238E27FC236}">
                <a16:creationId xmlns:a16="http://schemas.microsoft.com/office/drawing/2014/main" id="{9DD217A0-C832-43D9-8F5E-2062042DF5F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50000"/>
          <a:stretch/>
        </p:blipFill>
        <p:spPr>
          <a:xfrm rot="10800000">
            <a:off x="11315994" y="3059659"/>
            <a:ext cx="876006" cy="17520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FF4FEBC-B70E-4995-9B69-686FEAA50C0E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D5D6A729-E917-40EB-8769-D947E70C6E37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102010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33BD-E55E-4C70-BEEC-B0837EB34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C594A-11BB-4EE7-9FD4-B4E55BF48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53723-12D9-4609-99F8-6CC31D9A7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D8C000-4D9A-4905-87C5-9DAF95A6738B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1BFC16C4-ACEE-441D-A996-C2A69AF438D8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92112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FD3AD5-15C9-4998-80DE-B2E2CFEC54C2}"/>
              </a:ext>
            </a:extLst>
          </p:cNvPr>
          <p:cNvSpPr/>
          <p:nvPr userDrawn="1"/>
        </p:nvSpPr>
        <p:spPr>
          <a:xfrm>
            <a:off x="0" y="6429675"/>
            <a:ext cx="12192000" cy="457200"/>
          </a:xfrm>
          <a:prstGeom prst="rect">
            <a:avLst/>
          </a:prstGeom>
          <a:gradFill>
            <a:gsLst>
              <a:gs pos="0">
                <a:srgbClr val="1D0065"/>
              </a:gs>
              <a:gs pos="74000">
                <a:srgbClr val="610096"/>
              </a:gs>
              <a:gs pos="100000">
                <a:srgbClr val="1500B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D9C8B5C-5F3F-42BB-B840-87BDEF7E9913}"/>
              </a:ext>
            </a:extLst>
          </p:cNvPr>
          <p:cNvSpPr/>
          <p:nvPr userDrawn="1"/>
        </p:nvSpPr>
        <p:spPr>
          <a:xfrm>
            <a:off x="4068238" y="6429856"/>
            <a:ext cx="4058292" cy="457199"/>
          </a:xfrm>
          <a:prstGeom prst="parallelogram">
            <a:avLst>
              <a:gd name="adj" fmla="val 54473"/>
            </a:avLst>
          </a:prstGeom>
          <a:solidFill>
            <a:srgbClr val="1D0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325448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urple">
    <p:bg>
      <p:bgPr>
        <a:gradFill flip="none" rotWithShape="1">
          <a:gsLst>
            <a:gs pos="30000">
              <a:srgbClr val="1D0065"/>
            </a:gs>
            <a:gs pos="100000">
              <a:srgbClr val="610096"/>
            </a:gs>
            <a:gs pos="0">
              <a:srgbClr val="1500B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4C38-480D-4ACC-95BC-EDFB9FD8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544219"/>
            <a:ext cx="9870707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EB7B9-0C7A-4837-B68E-6A16FF38C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1923783"/>
            <a:ext cx="9870707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5" name="Google Shape;627;p53">
            <a:extLst>
              <a:ext uri="{FF2B5EF4-FFF2-40B4-BE49-F238E27FC236}">
                <a16:creationId xmlns:a16="http://schemas.microsoft.com/office/drawing/2014/main" id="{B7EE8771-C153-435F-A7F6-802FF2BD2105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16" name="Google Shape;628;p53">
              <a:extLst>
                <a:ext uri="{FF2B5EF4-FFF2-40B4-BE49-F238E27FC236}">
                  <a16:creationId xmlns:a16="http://schemas.microsoft.com/office/drawing/2014/main" id="{689F28D3-6E1E-48AD-A4FA-64C4D7A30664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9" name="Google Shape;629;p53">
              <a:extLst>
                <a:ext uri="{FF2B5EF4-FFF2-40B4-BE49-F238E27FC236}">
                  <a16:creationId xmlns:a16="http://schemas.microsoft.com/office/drawing/2014/main" id="{EFA9B2B5-094A-49B2-9C67-CDA86EA0A28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" name="Google Shape;630;p53">
              <a:extLst>
                <a:ext uri="{FF2B5EF4-FFF2-40B4-BE49-F238E27FC236}">
                  <a16:creationId xmlns:a16="http://schemas.microsoft.com/office/drawing/2014/main" id="{699DCBDB-FE32-4E57-8B4E-400F364F077F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65D5D4-CB7C-4DB2-B21B-1336B7424DDA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  <p:pic>
        <p:nvPicPr>
          <p:cNvPr id="22" name="Google Shape;400;p37">
            <a:extLst>
              <a:ext uri="{FF2B5EF4-FFF2-40B4-BE49-F238E27FC236}">
                <a16:creationId xmlns:a16="http://schemas.microsoft.com/office/drawing/2014/main" id="{1619B3B4-804A-45AA-B5A0-06CEC760ACE9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0776315" y="5435625"/>
            <a:ext cx="1422394" cy="1422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337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ckgrou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FD8-0AEE-4B6D-99E9-0D039F13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971" y="1842759"/>
            <a:ext cx="7362058" cy="261132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oogle Shape;627;p53">
            <a:extLst>
              <a:ext uri="{FF2B5EF4-FFF2-40B4-BE49-F238E27FC236}">
                <a16:creationId xmlns:a16="http://schemas.microsoft.com/office/drawing/2014/main" id="{4C5DB871-0320-406D-BD3D-5DB74B0F5123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9" name="Google Shape;628;p53">
              <a:extLst>
                <a:ext uri="{FF2B5EF4-FFF2-40B4-BE49-F238E27FC236}">
                  <a16:creationId xmlns:a16="http://schemas.microsoft.com/office/drawing/2014/main" id="{8EE9FD0B-E2B6-4911-BED9-CA80F2B489FF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0" name="Google Shape;629;p53">
              <a:extLst>
                <a:ext uri="{FF2B5EF4-FFF2-40B4-BE49-F238E27FC236}">
                  <a16:creationId xmlns:a16="http://schemas.microsoft.com/office/drawing/2014/main" id="{2C57B090-04E7-4B01-9868-6E8C8CC032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Google Shape;630;p53">
              <a:extLst>
                <a:ext uri="{FF2B5EF4-FFF2-40B4-BE49-F238E27FC236}">
                  <a16:creationId xmlns:a16="http://schemas.microsoft.com/office/drawing/2014/main" id="{5EEDEBBF-436E-486C-B51F-2FC1E36F73F6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0B12F2-865B-4022-B8FA-40FDB25360F1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</p:spTree>
    <p:extLst>
      <p:ext uri="{BB962C8B-B14F-4D97-AF65-F5344CB8AC3E}">
        <p14:creationId xmlns:p14="http://schemas.microsoft.com/office/powerpoint/2010/main" val="98126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4FD8-0AEE-4B6D-99E9-0D039F13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173162"/>
            <a:ext cx="3810000" cy="479107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610096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oogle Shape;627;p53">
            <a:extLst>
              <a:ext uri="{FF2B5EF4-FFF2-40B4-BE49-F238E27FC236}">
                <a16:creationId xmlns:a16="http://schemas.microsoft.com/office/drawing/2014/main" id="{4C5DB871-0320-406D-BD3D-5DB74B0F5123}"/>
              </a:ext>
            </a:extLst>
          </p:cNvPr>
          <p:cNvGrpSpPr/>
          <p:nvPr userDrawn="1"/>
        </p:nvGrpSpPr>
        <p:grpSpPr>
          <a:xfrm>
            <a:off x="10376033" y="184076"/>
            <a:ext cx="1453747" cy="211299"/>
            <a:chOff x="7522617" y="184076"/>
            <a:chExt cx="1453747" cy="211299"/>
          </a:xfrm>
        </p:grpSpPr>
        <p:sp>
          <p:nvSpPr>
            <p:cNvPr id="9" name="Google Shape;628;p53">
              <a:extLst>
                <a:ext uri="{FF2B5EF4-FFF2-40B4-BE49-F238E27FC236}">
                  <a16:creationId xmlns:a16="http://schemas.microsoft.com/office/drawing/2014/main" id="{8EE9FD0B-E2B6-4911-BED9-CA80F2B489FF}"/>
                </a:ext>
              </a:extLst>
            </p:cNvPr>
            <p:cNvSpPr txBox="1"/>
            <p:nvPr/>
          </p:nvSpPr>
          <p:spPr>
            <a:xfrm>
              <a:off x="7522617" y="208924"/>
              <a:ext cx="692893" cy="1864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 b="1" dirty="0">
                  <a:solidFill>
                    <a:schemeClr val="bg1"/>
                  </a:solidFill>
                  <a:latin typeface="Rubik"/>
                  <a:ea typeface="Rubik"/>
                  <a:cs typeface="Rubik"/>
                  <a:sym typeface="Rubik"/>
                </a:rPr>
                <a:t>Tular Nalar</a:t>
              </a:r>
              <a:endParaRPr sz="700" b="1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  <p:pic>
          <p:nvPicPr>
            <p:cNvPr id="10" name="Google Shape;629;p53">
              <a:extLst>
                <a:ext uri="{FF2B5EF4-FFF2-40B4-BE49-F238E27FC236}">
                  <a16:creationId xmlns:a16="http://schemas.microsoft.com/office/drawing/2014/main" id="{2C57B090-04E7-4B01-9868-6E8C8CC0328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6438" b="6430"/>
            <a:stretch/>
          </p:blipFill>
          <p:spPr>
            <a:xfrm>
              <a:off x="8854438" y="184076"/>
              <a:ext cx="121926" cy="18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Google Shape;630;p53">
              <a:extLst>
                <a:ext uri="{FF2B5EF4-FFF2-40B4-BE49-F238E27FC236}">
                  <a16:creationId xmlns:a16="http://schemas.microsoft.com/office/drawing/2014/main" id="{5EEDEBBF-436E-486C-B51F-2FC1E36F73F6}"/>
                </a:ext>
              </a:extLst>
            </p:cNvPr>
            <p:cNvCxnSpPr/>
            <p:nvPr/>
          </p:nvCxnSpPr>
          <p:spPr>
            <a:xfrm rot="10800000">
              <a:off x="8323031" y="280646"/>
              <a:ext cx="423900" cy="0"/>
            </a:xfrm>
            <a:prstGeom prst="straightConnector1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27EC7C4-E499-4E41-99CD-D101BEA70601}"/>
              </a:ext>
            </a:extLst>
          </p:cNvPr>
          <p:cNvSpPr txBox="1"/>
          <p:nvPr userDrawn="1"/>
        </p:nvSpPr>
        <p:spPr>
          <a:xfrm>
            <a:off x="3048000" y="652136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www.tularnalar.id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1EBF93-F93E-405A-9559-F264FF599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5743" y="1631683"/>
            <a:ext cx="4323074" cy="43513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0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2DB10C-99D3-4F12-8B26-3818A65E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66D9B-4979-4ED4-B074-35752F816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030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2" r:id="rId3"/>
    <p:sldLayoutId id="2147483663" r:id="rId4"/>
    <p:sldLayoutId id="2147483652" r:id="rId5"/>
    <p:sldLayoutId id="2147483655" r:id="rId6"/>
    <p:sldLayoutId id="2147483668" r:id="rId7"/>
    <p:sldLayoutId id="2147483667" r:id="rId8"/>
    <p:sldLayoutId id="2147483654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ubik" pitchFamily="2" charset="-79"/>
          <a:ea typeface="+mj-ea"/>
          <a:cs typeface="Rubik" pitchFamily="2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Rubik" pitchFamily="2" charset="-79"/>
          <a:ea typeface="+mn-ea"/>
          <a:cs typeface="Rubik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ularnalar.id/tentang-kami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3BC70-CB26-6441-9206-E9EC93660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971" y="2123337"/>
            <a:ext cx="7362058" cy="2611326"/>
          </a:xfrm>
        </p:spPr>
        <p:txBody>
          <a:bodyPr/>
          <a:lstStyle/>
          <a:p>
            <a:pPr algn="ctr"/>
            <a:r>
              <a:rPr lang="en-US" dirty="0">
                <a:latin typeface="Apple Braille" pitchFamily="2" charset="0"/>
              </a:rPr>
              <a:t>INTERNET DAN RUANG KELAS</a:t>
            </a:r>
          </a:p>
        </p:txBody>
      </p:sp>
    </p:spTree>
    <p:extLst>
      <p:ext uri="{BB962C8B-B14F-4D97-AF65-F5344CB8AC3E}">
        <p14:creationId xmlns:p14="http://schemas.microsoft.com/office/powerpoint/2010/main" val="176810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A105-0E5F-D146-9E76-F1107570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6" y="913187"/>
            <a:ext cx="9870707" cy="1325563"/>
          </a:xfrm>
        </p:spPr>
        <p:txBody>
          <a:bodyPr/>
          <a:lstStyle/>
          <a:p>
            <a:r>
              <a:rPr lang="en-US" dirty="0">
                <a:latin typeface="Apple Braille" pitchFamily="2" charset="0"/>
              </a:rPr>
              <a:t>CPL </a:t>
            </a:r>
            <a:r>
              <a:rPr lang="en-US" dirty="0" err="1">
                <a:latin typeface="Apple Braille" pitchFamily="2" charset="0"/>
              </a:rPr>
              <a:t>Materi</a:t>
            </a:r>
            <a:endParaRPr lang="en-US" dirty="0">
              <a:latin typeface="Apple Braill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129D-F116-7A40-8AEC-5D922141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6" y="2389061"/>
            <a:ext cx="9870707" cy="1894238"/>
          </a:xfrm>
        </p:spPr>
        <p:txBody>
          <a:bodyPr/>
          <a:lstStyle/>
          <a:p>
            <a:pPr marL="342900" lvl="0" indent="-247650" fontAlgn="base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Peserta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kelas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Nalar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dapat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memanfaatkan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berbagai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i="1" dirty="0">
                <a:latin typeface="Apple Braille" pitchFamily="2" charset="0"/>
              </a:rPr>
              <a:t>platform </a:t>
            </a:r>
            <a:r>
              <a:rPr lang="en-US" dirty="0">
                <a:latin typeface="Apple Braille" pitchFamily="2" charset="0"/>
              </a:rPr>
              <a:t>digital  </a:t>
            </a:r>
            <a:r>
              <a:rPr lang="en-US" dirty="0" err="1">
                <a:latin typeface="Apple Braille" pitchFamily="2" charset="0"/>
              </a:rPr>
              <a:t>seperti</a:t>
            </a:r>
            <a:r>
              <a:rPr lang="en-US" dirty="0">
                <a:latin typeface="Apple Braille" pitchFamily="2" charset="0"/>
              </a:rPr>
              <a:t> media </a:t>
            </a:r>
            <a:r>
              <a:rPr lang="en-US" dirty="0" err="1">
                <a:latin typeface="Apple Braille" pitchFamily="2" charset="0"/>
              </a:rPr>
              <a:t>massa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elektronik</a:t>
            </a:r>
            <a:r>
              <a:rPr lang="en-US" dirty="0">
                <a:latin typeface="Apple Braille" pitchFamily="2" charset="0"/>
              </a:rPr>
              <a:t>, media </a:t>
            </a:r>
            <a:r>
              <a:rPr lang="en-US" dirty="0" err="1">
                <a:latin typeface="Apple Braille" pitchFamily="2" charset="0"/>
              </a:rPr>
              <a:t>sosial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aplikasi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percakapan</a:t>
            </a:r>
            <a:r>
              <a:rPr lang="en-US" dirty="0">
                <a:latin typeface="Apple Braille" pitchFamily="2" charset="0"/>
              </a:rPr>
              <a:t>, media </a:t>
            </a:r>
            <a:r>
              <a:rPr lang="en-US" i="1" dirty="0">
                <a:latin typeface="Apple Braille" pitchFamily="2" charset="0"/>
              </a:rPr>
              <a:t>online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mesin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pencari</a:t>
            </a:r>
            <a:r>
              <a:rPr lang="en-US" dirty="0">
                <a:latin typeface="Apple Braille" pitchFamily="2" charset="0"/>
              </a:rPr>
              <a:t>, dan lain-lain.</a:t>
            </a:r>
          </a:p>
          <a:p>
            <a:pPr marL="342900" indent="-247650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Peserta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kelas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Nalar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dapat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membuat</a:t>
            </a:r>
            <a:r>
              <a:rPr lang="en-US" dirty="0">
                <a:latin typeface="Apple Braille" pitchFamily="2" charset="0"/>
              </a:rPr>
              <a:t> daftar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, data, dan </a:t>
            </a:r>
            <a:r>
              <a:rPr lang="en-US" dirty="0" err="1">
                <a:latin typeface="Apple Braille" pitchFamily="2" charset="0"/>
              </a:rPr>
              <a:t>konten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sebagai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materi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pencapaian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tujuan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pembelajaran</a:t>
            </a:r>
            <a:r>
              <a:rPr lang="en-US" dirty="0">
                <a:latin typeface="Apple Braille" pitchFamily="2" charset="0"/>
              </a:rPr>
              <a:t> di </a:t>
            </a:r>
            <a:r>
              <a:rPr lang="en-US" dirty="0" err="1">
                <a:latin typeface="Apple Braille" pitchFamily="2" charset="0"/>
              </a:rPr>
              <a:t>lingkungan</a:t>
            </a:r>
            <a:r>
              <a:rPr lang="en-US" dirty="0">
                <a:latin typeface="Apple Braille" pitchFamily="2" charset="0"/>
              </a:rPr>
              <a:t> digital.</a:t>
            </a:r>
          </a:p>
        </p:txBody>
      </p:sp>
    </p:spTree>
    <p:extLst>
      <p:ext uri="{BB962C8B-B14F-4D97-AF65-F5344CB8AC3E}">
        <p14:creationId xmlns:p14="http://schemas.microsoft.com/office/powerpoint/2010/main" val="280608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9EEE-1F00-E340-B4F3-0CBECDE9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45" y="938666"/>
            <a:ext cx="9870707" cy="1325563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pple Braille" pitchFamily="2" charset="0"/>
              </a:rPr>
              <a:t>Pengantar</a:t>
            </a:r>
            <a:endParaRPr lang="en-US" sz="4000" dirty="0">
              <a:latin typeface="Apple Braille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5B08F-0821-8845-9656-89A44B7DB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645" y="2264229"/>
            <a:ext cx="9870707" cy="2708824"/>
          </a:xfrm>
        </p:spPr>
        <p:txBody>
          <a:bodyPr/>
          <a:lstStyle/>
          <a:p>
            <a:pPr lvl="0"/>
            <a:r>
              <a:rPr lang="en-US" dirty="0" err="1">
                <a:latin typeface="Apple Braille" pitchFamily="2" charset="0"/>
              </a:rPr>
              <a:t>Peserta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kelas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Literasi</a:t>
            </a:r>
            <a:r>
              <a:rPr lang="en-US" dirty="0">
                <a:latin typeface="Apple Braille" pitchFamily="2" charset="0"/>
              </a:rPr>
              <a:t> Digital </a:t>
            </a:r>
            <a:r>
              <a:rPr lang="en-US" dirty="0" err="1">
                <a:latin typeface="Apple Braille" pitchFamily="2" charset="0"/>
              </a:rPr>
              <a:t>Tular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Nalar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mengetahui</a:t>
            </a:r>
            <a:r>
              <a:rPr lang="en-US" dirty="0">
                <a:latin typeface="Apple Braille" pitchFamily="2" charset="0"/>
              </a:rPr>
              <a:t>  </a:t>
            </a:r>
            <a:r>
              <a:rPr lang="en-US" dirty="0" err="1">
                <a:latin typeface="Apple Braille" pitchFamily="2" charset="0"/>
              </a:rPr>
              <a:t>cara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mengakses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lebih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beragam</a:t>
            </a:r>
            <a:r>
              <a:rPr lang="en-US" dirty="0">
                <a:latin typeface="Apple Braille" pitchFamily="2" charset="0"/>
              </a:rPr>
              <a:t> di internet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dijadikan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bahan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belajar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lvl="0"/>
            <a:r>
              <a:rPr lang="en-US" dirty="0" err="1">
                <a:latin typeface="Apple Braille" pitchFamily="2" charset="0"/>
              </a:rPr>
              <a:t>Peserta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kelas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Literasi</a:t>
            </a:r>
            <a:r>
              <a:rPr lang="en-US" dirty="0">
                <a:latin typeface="Apple Braille" pitchFamily="2" charset="0"/>
              </a:rPr>
              <a:t> Digital </a:t>
            </a:r>
            <a:r>
              <a:rPr lang="en-US" dirty="0" err="1">
                <a:latin typeface="Apple Braille" pitchFamily="2" charset="0"/>
              </a:rPr>
              <a:t>Tular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Nalar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memahami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cara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berbagi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pesan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menggunakan</a:t>
            </a:r>
            <a:r>
              <a:rPr lang="en-US" dirty="0">
                <a:latin typeface="Apple Braille" pitchFamily="2" charset="0"/>
              </a:rPr>
              <a:t> internet  </a:t>
            </a:r>
            <a:r>
              <a:rPr lang="en-US" dirty="0" err="1">
                <a:latin typeface="Apple Braille" pitchFamily="2" charset="0"/>
              </a:rPr>
              <a:t>sebagai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bahan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belajar</a:t>
            </a:r>
            <a:r>
              <a:rPr lang="en-US" dirty="0">
                <a:latin typeface="Apple Braille" pitchFamily="2" charset="0"/>
              </a:rPr>
              <a:t>. </a:t>
            </a:r>
          </a:p>
          <a:p>
            <a:pPr lvl="0"/>
            <a:r>
              <a:rPr lang="en-US" dirty="0" err="1">
                <a:latin typeface="Apple Braille" pitchFamily="2" charset="0"/>
              </a:rPr>
              <a:t>Peserta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kelas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Literasi</a:t>
            </a:r>
            <a:r>
              <a:rPr lang="en-US" dirty="0">
                <a:latin typeface="Apple Braille" pitchFamily="2" charset="0"/>
              </a:rPr>
              <a:t> Digital </a:t>
            </a:r>
            <a:r>
              <a:rPr lang="en-US" dirty="0" err="1">
                <a:latin typeface="Apple Braille" pitchFamily="2" charset="0"/>
              </a:rPr>
              <a:t>Tular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Nalar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mampu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berkolaborasi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dengan</a:t>
            </a:r>
            <a:r>
              <a:rPr lang="en-US" dirty="0">
                <a:latin typeface="Apple Braille" pitchFamily="2" charset="0"/>
              </a:rPr>
              <a:t> orang lain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berbagi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ilmu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pengetahuan</a:t>
            </a:r>
            <a:r>
              <a:rPr lang="en-US" dirty="0">
                <a:latin typeface="Apple Braille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205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7C38558-39B6-2241-9721-0F233C21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013"/>
            <a:ext cx="10515600" cy="1325563"/>
          </a:xfrm>
        </p:spPr>
        <p:txBody>
          <a:bodyPr/>
          <a:lstStyle/>
          <a:p>
            <a:r>
              <a:rPr lang="en-US" dirty="0">
                <a:latin typeface="Apple Braille" pitchFamily="2" charset="0"/>
              </a:rPr>
              <a:t>CARA AKSES INFORMASI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B558F02-D6BB-7344-8EDC-DE7C96E2B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43091"/>
          </a:xfrm>
        </p:spPr>
        <p:txBody>
          <a:bodyPr>
            <a:normAutofit lnSpcReduction="10000"/>
          </a:bodyPr>
          <a:lstStyle/>
          <a:p>
            <a:pPr marL="365125" indent="-269875">
              <a:buFont typeface="Arial" panose="020B0604020202020204" pitchFamily="34" charset="0"/>
              <a:buChar char="•"/>
            </a:pPr>
            <a:r>
              <a:rPr lang="en-US" b="1" dirty="0">
                <a:latin typeface="Apple Braille" pitchFamily="2" charset="0"/>
              </a:rPr>
              <a:t>Cari </a:t>
            </a:r>
            <a:r>
              <a:rPr lang="en-US" b="1" dirty="0" err="1">
                <a:latin typeface="Apple Braille" pitchFamily="2" charset="0"/>
              </a:rPr>
              <a:t>sumber</a:t>
            </a:r>
            <a:r>
              <a:rPr lang="en-US" b="1" dirty="0">
                <a:latin typeface="Apple Braille" pitchFamily="2" charset="0"/>
              </a:rPr>
              <a:t> yang </a:t>
            </a:r>
            <a:r>
              <a:rPr lang="en-US" b="1" dirty="0" err="1">
                <a:latin typeface="Apple Braille" pitchFamily="2" charset="0"/>
              </a:rPr>
              <a:t>kredibel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atau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resmi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sebagai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sumber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rujukan</a:t>
            </a:r>
            <a:r>
              <a:rPr lang="en-US" dirty="0">
                <a:latin typeface="Apple Braille" pitchFamily="2" charset="0"/>
              </a:rPr>
              <a:t>,</a:t>
            </a:r>
          </a:p>
          <a:p>
            <a:pPr marL="365125"/>
            <a:r>
              <a:rPr lang="en-US" dirty="0" err="1">
                <a:latin typeface="Apple Braille" pitchFamily="2" charset="0"/>
              </a:rPr>
              <a:t>Misalnya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dari</a:t>
            </a:r>
            <a:r>
              <a:rPr lang="en-US" dirty="0">
                <a:latin typeface="Apple Braille" pitchFamily="2" charset="0"/>
              </a:rPr>
              <a:t> Kementerian Pendidikan dan </a:t>
            </a:r>
            <a:r>
              <a:rPr lang="en-US" dirty="0" err="1">
                <a:latin typeface="Apple Braille" pitchFamily="2" charset="0"/>
              </a:rPr>
              <a:t>Kebudayaan</a:t>
            </a:r>
            <a:r>
              <a:rPr lang="en-US" dirty="0">
                <a:latin typeface="Apple Braille" pitchFamily="2" charset="0"/>
              </a:rPr>
              <a:t> (</a:t>
            </a:r>
            <a:r>
              <a:rPr lang="en-US" dirty="0" err="1">
                <a:latin typeface="Apple Braille" pitchFamily="2" charset="0"/>
              </a:rPr>
              <a:t>Kemendikbud</a:t>
            </a:r>
            <a:r>
              <a:rPr lang="en-US" dirty="0">
                <a:latin typeface="Apple Braille" pitchFamily="2" charset="0"/>
              </a:rPr>
              <a:t>) RI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isu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seputar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pendidikan</a:t>
            </a:r>
            <a:r>
              <a:rPr lang="en-US" dirty="0">
                <a:latin typeface="Apple Braille" pitchFamily="2" charset="0"/>
              </a:rPr>
              <a:t>. </a:t>
            </a:r>
            <a:r>
              <a:rPr lang="en-US" dirty="0" err="1">
                <a:latin typeface="Apple Braille" pitchFamily="2" charset="0"/>
              </a:rPr>
              <a:t>Jangan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gunakan</a:t>
            </a:r>
            <a:r>
              <a:rPr lang="en-US" dirty="0">
                <a:latin typeface="Apple Braille" pitchFamily="2" charset="0"/>
              </a:rPr>
              <a:t> media </a:t>
            </a:r>
            <a:r>
              <a:rPr lang="en-US" dirty="0" err="1">
                <a:latin typeface="Apple Braille" pitchFamily="2" charset="0"/>
              </a:rPr>
              <a:t>sosial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atau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pendapat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seseorang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bukan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mewakili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pihak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berwenang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365125" indent="-269875">
              <a:buFont typeface="Arial" panose="020B0604020202020204" pitchFamily="34" charset="0"/>
              <a:buChar char="•"/>
            </a:pPr>
            <a:r>
              <a:rPr lang="en-US" b="1" dirty="0" err="1">
                <a:latin typeface="Apple Braille" pitchFamily="2" charset="0"/>
              </a:rPr>
              <a:t>Pastikan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informasinya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mengandung</a:t>
            </a:r>
            <a:r>
              <a:rPr lang="en-US" b="1" dirty="0">
                <a:latin typeface="Apple Braille" pitchFamily="2" charset="0"/>
              </a:rPr>
              <a:t> </a:t>
            </a:r>
            <a:r>
              <a:rPr lang="en-US" b="1" dirty="0" err="1">
                <a:latin typeface="Apple Braille" pitchFamily="2" charset="0"/>
              </a:rPr>
              <a:t>fakta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412750"/>
            <a:r>
              <a:rPr lang="en-US" dirty="0" err="1">
                <a:latin typeface="Apple Braille" pitchFamily="2" charset="0"/>
              </a:rPr>
              <a:t>Hindari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mengandung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misinformasi</a:t>
            </a:r>
            <a:r>
              <a:rPr lang="en-US" dirty="0">
                <a:latin typeface="Apple Braille" pitchFamily="2" charset="0"/>
              </a:rPr>
              <a:t>, </a:t>
            </a:r>
            <a:r>
              <a:rPr lang="en-US" dirty="0" err="1">
                <a:latin typeface="Apple Braille" pitchFamily="2" charset="0"/>
              </a:rPr>
              <a:t>disinformasi</a:t>
            </a:r>
            <a:r>
              <a:rPr lang="en-US" dirty="0">
                <a:latin typeface="Apple Braille" pitchFamily="2" charset="0"/>
              </a:rPr>
              <a:t>, dan </a:t>
            </a:r>
            <a:r>
              <a:rPr lang="en-US" dirty="0" err="1">
                <a:latin typeface="Apple Braille" pitchFamily="2" charset="0"/>
              </a:rPr>
              <a:t>ujaran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kebencian</a:t>
            </a:r>
            <a:r>
              <a:rPr lang="en-US" dirty="0">
                <a:latin typeface="Apple Braille" pitchFamily="2" charset="0"/>
              </a:rPr>
              <a:t>. </a:t>
            </a:r>
            <a:r>
              <a:rPr lang="en-US" dirty="0" err="1">
                <a:latin typeface="Apple Braille" pitchFamily="2" charset="0"/>
              </a:rPr>
              <a:t>Misalnya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kita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dapat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pembagian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pulsa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atau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paket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kuota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pendidikan</a:t>
            </a:r>
            <a:r>
              <a:rPr lang="en-US" dirty="0">
                <a:latin typeface="Apple Braille" pitchFamily="2" charset="0"/>
              </a:rPr>
              <a:t> gratis, </a:t>
            </a:r>
            <a:r>
              <a:rPr lang="en-US" dirty="0" err="1">
                <a:latin typeface="Apple Braille" pitchFamily="2" charset="0"/>
              </a:rPr>
              <a:t>jangan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langsung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dibagikan</a:t>
            </a:r>
            <a:r>
              <a:rPr lang="en-US" dirty="0">
                <a:latin typeface="Apple Braille" pitchFamily="2" charset="0"/>
              </a:rPr>
              <a:t>.</a:t>
            </a:r>
          </a:p>
          <a:p>
            <a:pPr marL="238125" indent="-142875"/>
            <a:endParaRPr lang="en-US" dirty="0">
              <a:latin typeface="Apple Braille" pitchFamily="2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222D06F1-A9A4-934C-B96B-E9AAC72FC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20367" r="37336" b="6882"/>
          <a:stretch/>
        </p:blipFill>
        <p:spPr bwMode="auto">
          <a:xfrm>
            <a:off x="6733674" y="1825624"/>
            <a:ext cx="4038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54D3AF0-7BC8-274D-AC65-B413E8A61FB9}"/>
              </a:ext>
            </a:extLst>
          </p:cNvPr>
          <p:cNvSpPr txBox="1">
            <a:spLocks/>
          </p:cNvSpPr>
          <p:nvPr/>
        </p:nvSpPr>
        <p:spPr>
          <a:xfrm>
            <a:off x="7000374" y="5313360"/>
            <a:ext cx="3505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dirty="0" err="1">
                <a:latin typeface="Apple Braille" pitchFamily="2" charset="0"/>
              </a:rPr>
              <a:t>Sumber</a:t>
            </a:r>
            <a:r>
              <a:rPr lang="en-US" sz="1100" dirty="0">
                <a:latin typeface="Apple Braille" pitchFamily="2" charset="0"/>
              </a:rPr>
              <a:t>: </a:t>
            </a:r>
            <a:r>
              <a:rPr lang="en-US" sz="1100" dirty="0" err="1">
                <a:latin typeface="Apple Braille" pitchFamily="2" charset="0"/>
              </a:rPr>
              <a:t>wwww</a:t>
            </a:r>
            <a:r>
              <a:rPr lang="en-US" sz="1100" dirty="0">
                <a:latin typeface="Apple Braille" pitchFamily="2" charset="0"/>
              </a:rPr>
              <a:t>. turnbackhoax.id</a:t>
            </a:r>
          </a:p>
        </p:txBody>
      </p:sp>
    </p:spTree>
    <p:extLst>
      <p:ext uri="{BB962C8B-B14F-4D97-AF65-F5344CB8AC3E}">
        <p14:creationId xmlns:p14="http://schemas.microsoft.com/office/powerpoint/2010/main" val="58051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27AC2DD6-063C-A54E-8925-D51D0298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855" y="168804"/>
            <a:ext cx="10515600" cy="1325563"/>
          </a:xfrm>
        </p:spPr>
        <p:txBody>
          <a:bodyPr/>
          <a:lstStyle/>
          <a:p>
            <a:r>
              <a:rPr lang="en-US" dirty="0" err="1">
                <a:latin typeface="Apple Braille" pitchFamily="2" charset="0"/>
              </a:rPr>
              <a:t>Aplikasi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atau</a:t>
            </a:r>
            <a:r>
              <a:rPr lang="en-US" dirty="0">
                <a:latin typeface="Apple Braille" pitchFamily="2" charset="0"/>
              </a:rPr>
              <a:t> Situs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Belajar</a:t>
            </a:r>
            <a:endParaRPr lang="en-US" dirty="0">
              <a:latin typeface="Apple Braille" pitchFamily="2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F836C10-B3A6-E24A-AC49-90AE9E260F60}"/>
              </a:ext>
            </a:extLst>
          </p:cNvPr>
          <p:cNvSpPr txBox="1">
            <a:spLocks/>
          </p:cNvSpPr>
          <p:nvPr/>
        </p:nvSpPr>
        <p:spPr>
          <a:xfrm>
            <a:off x="1138548" y="1494366"/>
            <a:ext cx="4906377" cy="8963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latin typeface="Apple Braille" pitchFamily="2" charset="0"/>
              </a:rPr>
              <a:t>Aplikasi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edukasi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anak</a:t>
            </a:r>
            <a:r>
              <a:rPr lang="en-US" dirty="0">
                <a:latin typeface="Apple Braille" pitchFamily="2" charset="0"/>
              </a:rPr>
              <a:t>: </a:t>
            </a:r>
            <a:r>
              <a:rPr lang="en-US" dirty="0" err="1">
                <a:latin typeface="Apple Braille" pitchFamily="2" charset="0"/>
              </a:rPr>
              <a:t>Cerdas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Matematika</a:t>
            </a:r>
            <a:r>
              <a:rPr lang="en-US" dirty="0">
                <a:latin typeface="Apple Braille" pitchFamily="2" charset="0"/>
              </a:rPr>
              <a:t>, Endless Alphabet, Monkey Preschool Lunchbox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2071FDB-C2AA-114B-BEF2-2DC932467EC1}"/>
              </a:ext>
            </a:extLst>
          </p:cNvPr>
          <p:cNvSpPr txBox="1">
            <a:spLocks/>
          </p:cNvSpPr>
          <p:nvPr/>
        </p:nvSpPr>
        <p:spPr>
          <a:xfrm>
            <a:off x="6818533" y="1585069"/>
            <a:ext cx="4041775" cy="770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pple Braille" pitchFamily="2" charset="0"/>
              </a:rPr>
              <a:t>Situs </a:t>
            </a:r>
            <a:r>
              <a:rPr lang="en-US" dirty="0" err="1">
                <a:latin typeface="Apple Braille" pitchFamily="2" charset="0"/>
              </a:rPr>
              <a:t>pembelajaran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interaktif</a:t>
            </a:r>
            <a:r>
              <a:rPr lang="en-US" dirty="0">
                <a:latin typeface="Apple Braille" pitchFamily="2" charset="0"/>
              </a:rPr>
              <a:t>: Kahoot, </a:t>
            </a:r>
            <a:r>
              <a:rPr lang="en-US" dirty="0" err="1">
                <a:latin typeface="Apple Braille" pitchFamily="2" charset="0"/>
              </a:rPr>
              <a:t>Mentimeter</a:t>
            </a:r>
            <a:r>
              <a:rPr lang="en-US" dirty="0">
                <a:latin typeface="Apple Braille" pitchFamily="2" charset="0"/>
              </a:rPr>
              <a:t>, Quizizz,</a:t>
            </a:r>
          </a:p>
        </p:txBody>
      </p:sp>
      <p:pic>
        <p:nvPicPr>
          <p:cNvPr id="23" name="Content Placeholder 7">
            <a:extLst>
              <a:ext uri="{FF2B5EF4-FFF2-40B4-BE49-F238E27FC236}">
                <a16:creationId xmlns:a16="http://schemas.microsoft.com/office/drawing/2014/main" id="{D02EAA4D-8D8D-CD48-9ED1-0056C7082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68" y="2372944"/>
            <a:ext cx="4595648" cy="3550139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4AE55658-C814-DE4A-AF4C-94A3F97B8AF8}"/>
              </a:ext>
            </a:extLst>
          </p:cNvPr>
          <p:cNvSpPr txBox="1">
            <a:spLocks/>
          </p:cNvSpPr>
          <p:nvPr/>
        </p:nvSpPr>
        <p:spPr>
          <a:xfrm>
            <a:off x="7086820" y="5948032"/>
            <a:ext cx="3505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err="1">
                <a:latin typeface="Apple Braille" pitchFamily="2" charset="0"/>
              </a:rPr>
              <a:t>Sumber</a:t>
            </a:r>
            <a:r>
              <a:rPr lang="en-US" sz="1000" dirty="0">
                <a:latin typeface="Apple Braille" pitchFamily="2" charset="0"/>
              </a:rPr>
              <a:t>: </a:t>
            </a:r>
            <a:r>
              <a:rPr lang="en-US" sz="1000" dirty="0" err="1">
                <a:latin typeface="Apple Braille" pitchFamily="2" charset="0"/>
              </a:rPr>
              <a:t>wwww</a:t>
            </a:r>
            <a:r>
              <a:rPr lang="en-US" sz="1000" dirty="0">
                <a:latin typeface="Apple Braille" pitchFamily="2" charset="0"/>
              </a:rPr>
              <a:t>. Kahoot.com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8B27474-6226-E648-A1C8-A7D9672C5772}"/>
              </a:ext>
            </a:extLst>
          </p:cNvPr>
          <p:cNvSpPr txBox="1">
            <a:spLocks/>
          </p:cNvSpPr>
          <p:nvPr/>
        </p:nvSpPr>
        <p:spPr>
          <a:xfrm>
            <a:off x="1970465" y="6001289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 err="1">
                <a:latin typeface="Apple Braille" pitchFamily="2" charset="0"/>
              </a:rPr>
              <a:t>Sumber</a:t>
            </a:r>
            <a:r>
              <a:rPr lang="en-US" sz="1000" dirty="0">
                <a:latin typeface="Apple Braille" pitchFamily="2" charset="0"/>
              </a:rPr>
              <a:t>:  youtube.com</a:t>
            </a:r>
          </a:p>
        </p:txBody>
      </p:sp>
      <p:pic>
        <p:nvPicPr>
          <p:cNvPr id="26" name="Content Placeholder 8">
            <a:extLst>
              <a:ext uri="{FF2B5EF4-FFF2-40B4-BE49-F238E27FC236}">
                <a16:creationId xmlns:a16="http://schemas.microsoft.com/office/drawing/2014/main" id="{5D3B3B4F-CEF7-0B4E-A0B5-69BB3B5A3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26" y="2390716"/>
            <a:ext cx="4709820" cy="35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5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36DD75-51D4-D247-A3C6-285057EE38CC}"/>
              </a:ext>
            </a:extLst>
          </p:cNvPr>
          <p:cNvSpPr txBox="1">
            <a:spLocks/>
          </p:cNvSpPr>
          <p:nvPr/>
        </p:nvSpPr>
        <p:spPr>
          <a:xfrm>
            <a:off x="1852864" y="6095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en-US" dirty="0" err="1">
                <a:latin typeface="Apple Braille" pitchFamily="2" charset="0"/>
              </a:rPr>
              <a:t>Aplikasi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atau</a:t>
            </a:r>
            <a:r>
              <a:rPr lang="en-US" dirty="0">
                <a:latin typeface="Apple Braille" pitchFamily="2" charset="0"/>
              </a:rPr>
              <a:t> Situs </a:t>
            </a:r>
            <a:r>
              <a:rPr lang="en-US" dirty="0" err="1">
                <a:latin typeface="Apple Braille" pitchFamily="2" charset="0"/>
              </a:rPr>
              <a:t>Untuk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Belajar</a:t>
            </a:r>
            <a:endParaRPr lang="en-US" dirty="0">
              <a:latin typeface="Apple Braille" pitchFamily="2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7771EAA-7118-2A44-8807-ED582E0E689C}"/>
              </a:ext>
            </a:extLst>
          </p:cNvPr>
          <p:cNvSpPr txBox="1">
            <a:spLocks/>
          </p:cNvSpPr>
          <p:nvPr/>
        </p:nvSpPr>
        <p:spPr>
          <a:xfrm>
            <a:off x="1163053" y="1744769"/>
            <a:ext cx="4040188" cy="922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atin typeface="Apple Braille" pitchFamily="2" charset="0"/>
              </a:rPr>
              <a:t>Situs </a:t>
            </a:r>
            <a:r>
              <a:rPr lang="en-US" sz="1800" dirty="0" err="1">
                <a:latin typeface="Apple Braille" pitchFamily="2" charset="0"/>
              </a:rPr>
              <a:t>belajar</a:t>
            </a:r>
            <a:r>
              <a:rPr lang="en-US" sz="1800" dirty="0">
                <a:latin typeface="Apple Braille" pitchFamily="2" charset="0"/>
              </a:rPr>
              <a:t> </a:t>
            </a:r>
            <a:r>
              <a:rPr lang="en-US" sz="1800" dirty="0" err="1">
                <a:latin typeface="Apple Braille" pitchFamily="2" charset="0"/>
              </a:rPr>
              <a:t>bahasa</a:t>
            </a:r>
            <a:r>
              <a:rPr lang="en-US" sz="1800" dirty="0">
                <a:latin typeface="Apple Braille" pitchFamily="2" charset="0"/>
              </a:rPr>
              <a:t> </a:t>
            </a:r>
            <a:r>
              <a:rPr lang="en-US" sz="1800" dirty="0" err="1">
                <a:latin typeface="Apple Braille" pitchFamily="2" charset="0"/>
              </a:rPr>
              <a:t>asing</a:t>
            </a:r>
            <a:r>
              <a:rPr lang="en-US" sz="1800" dirty="0">
                <a:latin typeface="Apple Braille" pitchFamily="2" charset="0"/>
              </a:rPr>
              <a:t>: </a:t>
            </a:r>
            <a:r>
              <a:rPr lang="en-US" sz="1800" dirty="0" err="1">
                <a:latin typeface="Apple Braille" pitchFamily="2" charset="0"/>
              </a:rPr>
              <a:t>Openculture.com</a:t>
            </a:r>
            <a:r>
              <a:rPr lang="en-US" sz="1800" dirty="0">
                <a:latin typeface="Apple Braille" pitchFamily="2" charset="0"/>
              </a:rPr>
              <a:t>, </a:t>
            </a:r>
            <a:r>
              <a:rPr lang="en-US" sz="1800" dirty="0" err="1">
                <a:latin typeface="Apple Braille" pitchFamily="2" charset="0"/>
              </a:rPr>
              <a:t>LearnaLanguage.com</a:t>
            </a:r>
            <a:r>
              <a:rPr lang="en-US" sz="1800" dirty="0">
                <a:latin typeface="Apple Braille" pitchFamily="2" charset="0"/>
              </a:rPr>
              <a:t>, </a:t>
            </a:r>
            <a:r>
              <a:rPr lang="en-US" sz="1800" dirty="0" err="1">
                <a:latin typeface="Apple Braille" pitchFamily="2" charset="0"/>
              </a:rPr>
              <a:t>Duolingo.com</a:t>
            </a:r>
            <a:endParaRPr lang="en-US" sz="1800" dirty="0">
              <a:latin typeface="Apple Braille" pitchFamily="2" charset="0"/>
            </a:endParaRP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05DEFB62-7EF9-3B4C-A44D-B2E8E8EA6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3" y="2711116"/>
            <a:ext cx="4807301" cy="2995549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9794B5F-6CFE-AD4A-B949-9A2A2EAF4CC0}"/>
              </a:ext>
            </a:extLst>
          </p:cNvPr>
          <p:cNvSpPr txBox="1">
            <a:spLocks/>
          </p:cNvSpPr>
          <p:nvPr/>
        </p:nvSpPr>
        <p:spPr>
          <a:xfrm>
            <a:off x="6188880" y="2103345"/>
            <a:ext cx="4041775" cy="479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atin typeface="Apple Braille" pitchFamily="2" charset="0"/>
              </a:rPr>
              <a:t>Sumber</a:t>
            </a:r>
            <a:r>
              <a:rPr lang="en-US" sz="1800" dirty="0">
                <a:latin typeface="Apple Braille" pitchFamily="2" charset="0"/>
              </a:rPr>
              <a:t>: https://</a:t>
            </a:r>
            <a:r>
              <a:rPr lang="en-US" sz="1800" dirty="0" err="1">
                <a:latin typeface="Apple Braille" pitchFamily="2" charset="0"/>
              </a:rPr>
              <a:t>techno.okezone.com</a:t>
            </a:r>
            <a:r>
              <a:rPr lang="en-US" sz="1800" dirty="0">
                <a:latin typeface="Apple Braille" pitchFamily="2" charset="0"/>
              </a:rPr>
              <a:t>/</a:t>
            </a: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C7484B96-4787-9243-B8C5-93CD31FD9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924" y="2711115"/>
            <a:ext cx="5381688" cy="29955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476DF97-07F8-7940-950D-E0DB06EE7601}"/>
              </a:ext>
            </a:extLst>
          </p:cNvPr>
          <p:cNvSpPr txBox="1">
            <a:spLocks/>
          </p:cNvSpPr>
          <p:nvPr/>
        </p:nvSpPr>
        <p:spPr>
          <a:xfrm>
            <a:off x="3626994" y="5867425"/>
            <a:ext cx="3505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err="1">
                <a:latin typeface="Apple Braille" pitchFamily="2" charset="0"/>
              </a:rPr>
              <a:t>Sumber</a:t>
            </a:r>
            <a:r>
              <a:rPr lang="en-US" sz="1200" dirty="0">
                <a:latin typeface="Apple Braille" pitchFamily="2" charset="0"/>
              </a:rPr>
              <a:t>: https://guruinovatif.id/ </a:t>
            </a:r>
          </a:p>
        </p:txBody>
      </p:sp>
    </p:spTree>
    <p:extLst>
      <p:ext uri="{BB962C8B-B14F-4D97-AF65-F5344CB8AC3E}">
        <p14:creationId xmlns:p14="http://schemas.microsoft.com/office/powerpoint/2010/main" val="63933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522BA-54BC-3449-A6E9-F6B4AB4F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pple Braille" pitchFamily="2" charset="0"/>
              </a:rPr>
              <a:t>TIPS GUNAKAN MEDIA DIGITAL SEBAGAI SUMBER BELAJAR: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C7842-3F92-1642-B3A2-FEACC7142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810" y="2753710"/>
            <a:ext cx="5181600" cy="1978711"/>
          </a:xfrm>
        </p:spPr>
        <p:txBody>
          <a:bodyPr/>
          <a:lstStyle/>
          <a:p>
            <a:pPr marL="342900" lvl="0" indent="-2000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Pastikan</a:t>
            </a:r>
            <a:r>
              <a:rPr lang="en-US" dirty="0">
                <a:latin typeface="Apple Braille" pitchFamily="2" charset="0"/>
              </a:rPr>
              <a:t> </a:t>
            </a:r>
            <a:r>
              <a:rPr lang="en-US" i="1" dirty="0">
                <a:latin typeface="Apple Braille" pitchFamily="2" charset="0"/>
              </a:rPr>
              <a:t>platform</a:t>
            </a:r>
            <a:r>
              <a:rPr lang="en-US" dirty="0">
                <a:latin typeface="Apple Braille" pitchFamily="2" charset="0"/>
              </a:rPr>
              <a:t>-</a:t>
            </a:r>
            <a:r>
              <a:rPr lang="en-US" dirty="0" err="1">
                <a:latin typeface="Apple Braille" pitchFamily="2" charset="0"/>
              </a:rPr>
              <a:t>nya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dapat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dipercaya</a:t>
            </a:r>
            <a:endParaRPr lang="en-US" dirty="0">
              <a:latin typeface="Apple Braille" pitchFamily="2" charset="0"/>
            </a:endParaRPr>
          </a:p>
          <a:p>
            <a:pPr marL="342900" lvl="0" indent="-2000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Pelajari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pemanfaatan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fitur</a:t>
            </a:r>
            <a:r>
              <a:rPr lang="en-US" dirty="0">
                <a:latin typeface="Apple Braille" pitchFamily="2" charset="0"/>
              </a:rPr>
              <a:t> dan </a:t>
            </a:r>
            <a:r>
              <a:rPr lang="en-US" dirty="0" err="1">
                <a:latin typeface="Apple Braille" pitchFamily="2" charset="0"/>
              </a:rPr>
              <a:t>konten</a:t>
            </a:r>
            <a:r>
              <a:rPr lang="en-US" dirty="0">
                <a:latin typeface="Apple Braille" pitchFamily="2" charset="0"/>
              </a:rPr>
              <a:t> yang </a:t>
            </a:r>
            <a:r>
              <a:rPr lang="en-US" dirty="0" err="1">
                <a:latin typeface="Apple Braille" pitchFamily="2" charset="0"/>
              </a:rPr>
              <a:t>cocok</a:t>
            </a:r>
            <a:r>
              <a:rPr lang="en-US" dirty="0">
                <a:latin typeface="Apple Braille" pitchFamily="2" charset="0"/>
              </a:rPr>
              <a:t> di media </a:t>
            </a:r>
            <a:r>
              <a:rPr lang="en-US" dirty="0" err="1">
                <a:latin typeface="Apple Braille" pitchFamily="2" charset="0"/>
              </a:rPr>
              <a:t>pembelajaran</a:t>
            </a:r>
            <a:endParaRPr lang="en-US" dirty="0">
              <a:latin typeface="Apple Braille" pitchFamily="2" charset="0"/>
            </a:endParaRPr>
          </a:p>
          <a:p>
            <a:pPr marL="342900" lvl="0" indent="-200025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</a:rPr>
              <a:t>Tetap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bijak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dalam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menyaring</a:t>
            </a:r>
            <a:r>
              <a:rPr lang="en-US" dirty="0">
                <a:latin typeface="Apple Braille" pitchFamily="2" charset="0"/>
              </a:rPr>
              <a:t> </a:t>
            </a:r>
            <a:r>
              <a:rPr lang="en-US" dirty="0" err="1">
                <a:latin typeface="Apple Braille" pitchFamily="2" charset="0"/>
              </a:rPr>
              <a:t>informasi</a:t>
            </a:r>
            <a:endParaRPr lang="en-US" dirty="0">
              <a:latin typeface="Apple Braille" pitchFamily="2" charset="0"/>
            </a:endParaRPr>
          </a:p>
          <a:p>
            <a:pPr marL="342900" indent="-200025"/>
            <a:endParaRPr lang="en-US" dirty="0">
              <a:latin typeface="Apple Braille" pitchFamily="2" charset="0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FCF7C91-6CB4-9146-AA4E-146457C8C8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10" y="2099565"/>
            <a:ext cx="5708863" cy="3242455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20245F6-B617-F64D-9456-3F7712C70A69}"/>
              </a:ext>
            </a:extLst>
          </p:cNvPr>
          <p:cNvSpPr txBox="1">
            <a:spLocks/>
          </p:cNvSpPr>
          <p:nvPr/>
        </p:nvSpPr>
        <p:spPr>
          <a:xfrm>
            <a:off x="6493043" y="5536584"/>
            <a:ext cx="4191000" cy="428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err="1">
                <a:latin typeface="Apple Braille" pitchFamily="2" charset="0"/>
              </a:rPr>
              <a:t>Sumber</a:t>
            </a:r>
            <a:r>
              <a:rPr lang="en-US" sz="1200" dirty="0">
                <a:latin typeface="Apple Braille" pitchFamily="2" charset="0"/>
              </a:rPr>
              <a:t>: https://belajar.kemdikbud.go.id/</a:t>
            </a:r>
          </a:p>
        </p:txBody>
      </p:sp>
    </p:spTree>
    <p:extLst>
      <p:ext uri="{BB962C8B-B14F-4D97-AF65-F5344CB8AC3E}">
        <p14:creationId xmlns:p14="http://schemas.microsoft.com/office/powerpoint/2010/main" val="205021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19;p28">
            <a:extLst>
              <a:ext uri="{FF2B5EF4-FFF2-40B4-BE49-F238E27FC236}">
                <a16:creationId xmlns:a16="http://schemas.microsoft.com/office/drawing/2014/main" id="{73501F9F-450F-408E-A29B-964AA309EFF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07426" y="1866900"/>
            <a:ext cx="1307425" cy="25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28">
            <a:extLst>
              <a:ext uri="{FF2B5EF4-FFF2-40B4-BE49-F238E27FC236}">
                <a16:creationId xmlns:a16="http://schemas.microsoft.com/office/drawing/2014/main" id="{5A7CB4FC-1BF2-4B21-936D-269E182266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4838" y="2390735"/>
            <a:ext cx="7926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3;p28">
            <a:extLst>
              <a:ext uri="{FF2B5EF4-FFF2-40B4-BE49-F238E27FC236}">
                <a16:creationId xmlns:a16="http://schemas.microsoft.com/office/drawing/2014/main" id="{265A634C-793A-4ABB-B7F7-2605AA7885E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4295" y="3483107"/>
            <a:ext cx="695888" cy="333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5E91DCD-0753-4644-9A2A-E70C63835B42}"/>
              </a:ext>
            </a:extLst>
          </p:cNvPr>
          <p:cNvGrpSpPr/>
          <p:nvPr/>
        </p:nvGrpSpPr>
        <p:grpSpPr>
          <a:xfrm>
            <a:off x="9948097" y="4939142"/>
            <a:ext cx="1273954" cy="818623"/>
            <a:chOff x="9988074" y="5217438"/>
            <a:chExt cx="1273954" cy="818623"/>
          </a:xfrm>
        </p:grpSpPr>
        <p:pic>
          <p:nvPicPr>
            <p:cNvPr id="16" name="Google Shape;121;p28">
              <a:extLst>
                <a:ext uri="{FF2B5EF4-FFF2-40B4-BE49-F238E27FC236}">
                  <a16:creationId xmlns:a16="http://schemas.microsoft.com/office/drawing/2014/main" id="{2B5B35FC-F0F5-45B4-B601-4822D27BE187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24890" b="30510"/>
            <a:stretch/>
          </p:blipFill>
          <p:spPr>
            <a:xfrm>
              <a:off x="9988074" y="5467860"/>
              <a:ext cx="1273954" cy="56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20;p28">
              <a:extLst>
                <a:ext uri="{FF2B5EF4-FFF2-40B4-BE49-F238E27FC236}">
                  <a16:creationId xmlns:a16="http://schemas.microsoft.com/office/drawing/2014/main" id="{B9E22F4B-FD67-4BF5-9349-FAC4BA9C6E02}"/>
                </a:ext>
              </a:extLst>
            </p:cNvPr>
            <p:cNvSpPr txBox="1"/>
            <p:nvPr/>
          </p:nvSpPr>
          <p:spPr>
            <a:xfrm>
              <a:off x="10035251" y="5217438"/>
              <a:ext cx="1179600" cy="4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Sintony"/>
                  <a:ea typeface="Sintony"/>
                  <a:cs typeface="Sintony"/>
                  <a:sym typeface="Sintony"/>
                </a:rPr>
                <a:t>Supported by:</a:t>
              </a:r>
              <a:endParaRPr sz="1000" dirty="0">
                <a:latin typeface="Sintony"/>
                <a:ea typeface="Sintony"/>
                <a:cs typeface="Sintony"/>
                <a:sym typeface="Sintony"/>
              </a:endParaRPr>
            </a:p>
          </p:txBody>
        </p:sp>
      </p:grpSp>
      <p:sp>
        <p:nvSpPr>
          <p:cNvPr id="8" name="Google Shape;224;p14">
            <a:extLst>
              <a:ext uri="{FF2B5EF4-FFF2-40B4-BE49-F238E27FC236}">
                <a16:creationId xmlns:a16="http://schemas.microsoft.com/office/drawing/2014/main" id="{260D2FD9-EF72-184C-8533-C3B9A8478DC6}"/>
              </a:ext>
            </a:extLst>
          </p:cNvPr>
          <p:cNvSpPr txBox="1">
            <a:spLocks/>
          </p:cNvSpPr>
          <p:nvPr/>
        </p:nvSpPr>
        <p:spPr>
          <a:xfrm>
            <a:off x="1452203" y="461832"/>
            <a:ext cx="883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en-US" sz="3600" dirty="0" err="1">
                <a:latin typeface="Apple Braille" pitchFamily="2" charset="0"/>
              </a:rPr>
              <a:t>Literasi</a:t>
            </a:r>
            <a:r>
              <a:rPr lang="en-US" sz="3600" dirty="0">
                <a:latin typeface="Apple Braille" pitchFamily="2" charset="0"/>
              </a:rPr>
              <a:t> Digital </a:t>
            </a:r>
            <a:r>
              <a:rPr lang="en-US" sz="3600" dirty="0" err="1">
                <a:latin typeface="Apple Braille" pitchFamily="2" charset="0"/>
              </a:rPr>
              <a:t>Tular</a:t>
            </a:r>
            <a:r>
              <a:rPr lang="en-US" sz="3600" dirty="0">
                <a:latin typeface="Apple Braille" pitchFamily="2" charset="0"/>
              </a:rPr>
              <a:t> </a:t>
            </a:r>
            <a:r>
              <a:rPr lang="en-US" sz="3600" dirty="0" err="1">
                <a:latin typeface="Apple Braille" pitchFamily="2" charset="0"/>
              </a:rPr>
              <a:t>Nalar</a:t>
            </a:r>
            <a:r>
              <a:rPr lang="en-US" sz="3600" dirty="0">
                <a:latin typeface="Apple Braille" pitchFamily="2" charset="0"/>
              </a:rPr>
              <a:t>:</a:t>
            </a:r>
            <a:br>
              <a:rPr lang="en-US" sz="3600" dirty="0">
                <a:latin typeface="Apple Braille" pitchFamily="2" charset="0"/>
              </a:rPr>
            </a:br>
            <a:r>
              <a:rPr lang="en-US" sz="3600" dirty="0" err="1">
                <a:latin typeface="Apple Braille" pitchFamily="2" charset="0"/>
              </a:rPr>
              <a:t>Siapakah</a:t>
            </a:r>
            <a:r>
              <a:rPr lang="en-US" sz="3600" dirty="0">
                <a:latin typeface="Apple Braille" pitchFamily="2" charset="0"/>
              </a:rPr>
              <a:t> kami?</a:t>
            </a:r>
            <a:endParaRPr lang="en-US" sz="3600" dirty="0">
              <a:latin typeface="Apple Braille" pitchFamily="2" charset="0"/>
              <a:ea typeface="Rubik"/>
              <a:cs typeface="Rubik"/>
              <a:sym typeface="Rubik"/>
            </a:endParaRPr>
          </a:p>
        </p:txBody>
      </p:sp>
      <p:sp>
        <p:nvSpPr>
          <p:cNvPr id="9" name="Google Shape;225;p14">
            <a:extLst>
              <a:ext uri="{FF2B5EF4-FFF2-40B4-BE49-F238E27FC236}">
                <a16:creationId xmlns:a16="http://schemas.microsoft.com/office/drawing/2014/main" id="{1C1A873C-4115-F242-9E8A-C193E0D2AB12}"/>
              </a:ext>
            </a:extLst>
          </p:cNvPr>
          <p:cNvSpPr txBox="1">
            <a:spLocks/>
          </p:cNvSpPr>
          <p:nvPr/>
        </p:nvSpPr>
        <p:spPr>
          <a:xfrm>
            <a:off x="1195901" y="1544281"/>
            <a:ext cx="8365959" cy="202598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Rubik" pitchFamily="2" charset="-79"/>
                <a:ea typeface="+mn-ea"/>
                <a:cs typeface="Rubik" pitchFamily="2" charset="-79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Internet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Kesehatan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salah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luaran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program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Nalar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Maarif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Mafindo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Love Frankie,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didukung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Google.org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berfokus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penyediaan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berpikir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kritis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literasi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media digital.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Mafindo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Anti Fitnah Indonesia)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sipil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anti-hoax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memelopori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melawan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infodemic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wabah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hoax.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Maarif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Institute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berkomitmen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budaya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berbagai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konteks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Islam,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kemanusiaan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kewarganegaraan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95300" indent="-227013">
              <a:buFont typeface="Arial" panose="020B0604020202020204" pitchFamily="34" charset="0"/>
              <a:buChar char="•"/>
            </a:pP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Sementara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Love Frankie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merupakan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agensi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berfokus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komunikasi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bertujuan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menyatukan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pembuat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kreatif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penuh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semangat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u="sng" dirty="0">
                <a:solidFill>
                  <a:srgbClr val="0000FF"/>
                </a:solidFill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https://tularnalar.id/tentang-kami</a:t>
            </a:r>
            <a:r>
              <a:rPr lang="en-US" dirty="0">
                <a:latin typeface="Apple Braille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95300" indent="-227013"/>
            <a:endParaRPr lang="en-US" dirty="0">
              <a:latin typeface="Apple Brai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87907"/>
      </p:ext>
    </p:extLst>
  </p:cSld>
  <p:clrMapOvr>
    <a:masterClrMapping/>
  </p:clrMapOvr>
</p:sld>
</file>

<file path=ppt/theme/theme1.xml><?xml version="1.0" encoding="utf-8"?>
<a:theme xmlns:a="http://schemas.openxmlformats.org/drawingml/2006/main" name="Tular Nal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445</Words>
  <Application>Microsoft Macintosh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Apple Braille</vt:lpstr>
      <vt:lpstr>Arial</vt:lpstr>
      <vt:lpstr>Calibri</vt:lpstr>
      <vt:lpstr>Rubik</vt:lpstr>
      <vt:lpstr>Sintony</vt:lpstr>
      <vt:lpstr>Tular Nalar</vt:lpstr>
      <vt:lpstr>INTERNET DAN RUANG KELAS</vt:lpstr>
      <vt:lpstr>CPL Materi</vt:lpstr>
      <vt:lpstr>Pengantar</vt:lpstr>
      <vt:lpstr>CARA AKSES INFORMASI</vt:lpstr>
      <vt:lpstr>Aplikasi atau Situs Untuk Belajar</vt:lpstr>
      <vt:lpstr>PowerPoint Presentation</vt:lpstr>
      <vt:lpstr>TIPS GUNAKAN MEDIA DIGITAL SEBAGAI SUMBER BELAJAR: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Seto Prayogi</dc:creator>
  <cp:lastModifiedBy>Microsoft Office User</cp:lastModifiedBy>
  <cp:revision>23</cp:revision>
  <dcterms:created xsi:type="dcterms:W3CDTF">2022-01-26T09:09:49Z</dcterms:created>
  <dcterms:modified xsi:type="dcterms:W3CDTF">2022-01-27T19:03:38Z</dcterms:modified>
</cp:coreProperties>
</file>