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4"/>
  </p:notesMasterIdLst>
  <p:sldIdLst>
    <p:sldId id="304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01" r:id="rId13"/>
    <p:sldId id="302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300" r:id="rId33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35"/>
      <p:bold r:id="rId36"/>
      <p:italic r:id="rId37"/>
      <p:boldItalic r:id="rId38"/>
    </p:embeddedFont>
    <p:embeddedFont>
      <p:font typeface="Lato" panose="020F0502020204030203" pitchFamily="34" charset="0"/>
      <p:regular r:id="rId39"/>
      <p:bold r:id="rId40"/>
      <p:italic r:id="rId41"/>
      <p:boldItalic r:id="rId42"/>
    </p:embeddedFont>
    <p:embeddedFont>
      <p:font typeface="Raleway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89" autoAdjust="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CEEBD-E2EC-47F0-892A-492A6F3FC7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d-ID"/>
        </a:p>
      </dgm:t>
    </dgm:pt>
    <dgm:pt modelId="{7818FC63-B803-485A-8540-9075C9EFEB03}">
      <dgm:prSet phldrT="[Text]"/>
      <dgm:spPr/>
      <dgm:t>
        <a:bodyPr/>
        <a:lstStyle/>
        <a:p>
          <a:r>
            <a:rPr lang="id-ID" dirty="0"/>
            <a:t>1. Penjualan Tunai</a:t>
          </a:r>
        </a:p>
      </dgm:t>
    </dgm:pt>
    <dgm:pt modelId="{45D27436-1E86-493F-AFC6-17147F0B91FF}" type="parTrans" cxnId="{51046252-C4BB-4EF2-987C-11BB051E3889}">
      <dgm:prSet/>
      <dgm:spPr/>
      <dgm:t>
        <a:bodyPr/>
        <a:lstStyle/>
        <a:p>
          <a:endParaRPr lang="id-ID"/>
        </a:p>
      </dgm:t>
    </dgm:pt>
    <dgm:pt modelId="{8D861373-106E-4FAE-B203-9FA4A94F613D}" type="sibTrans" cxnId="{51046252-C4BB-4EF2-987C-11BB051E3889}">
      <dgm:prSet/>
      <dgm:spPr/>
      <dgm:t>
        <a:bodyPr/>
        <a:lstStyle/>
        <a:p>
          <a:endParaRPr lang="id-ID"/>
        </a:p>
      </dgm:t>
    </dgm:pt>
    <dgm:pt modelId="{4B5CC055-3663-4A08-A17D-8F0FB33BF85A}">
      <dgm:prSet/>
      <dgm:spPr/>
      <dgm:t>
        <a:bodyPr/>
        <a:lstStyle/>
        <a:p>
          <a:r>
            <a:rPr lang="id-ID" dirty="0"/>
            <a:t>2. Penjualan Non-Tunai</a:t>
          </a:r>
        </a:p>
      </dgm:t>
    </dgm:pt>
    <dgm:pt modelId="{5413F0B6-0633-4E70-87A3-D9C88F5B60CE}" type="parTrans" cxnId="{0AD2ECF4-EA91-434C-8A29-3A50070C80B5}">
      <dgm:prSet/>
      <dgm:spPr/>
      <dgm:t>
        <a:bodyPr/>
        <a:lstStyle/>
        <a:p>
          <a:endParaRPr lang="id-ID"/>
        </a:p>
      </dgm:t>
    </dgm:pt>
    <dgm:pt modelId="{4FB6DC32-62C5-4A25-A475-41C03098EEFD}" type="sibTrans" cxnId="{0AD2ECF4-EA91-434C-8A29-3A50070C80B5}">
      <dgm:prSet/>
      <dgm:spPr/>
      <dgm:t>
        <a:bodyPr/>
        <a:lstStyle/>
        <a:p>
          <a:endParaRPr lang="id-ID"/>
        </a:p>
      </dgm:t>
    </dgm:pt>
    <dgm:pt modelId="{E7A4E95C-95FB-4C68-9711-3E07ED0DAF40}">
      <dgm:prSet/>
      <dgm:spPr/>
      <dgm:t>
        <a:bodyPr/>
        <a:lstStyle/>
        <a:p>
          <a:r>
            <a:rPr lang="id-ID" dirty="0"/>
            <a:t>3. Penjualan dengan Uang Muka</a:t>
          </a:r>
        </a:p>
      </dgm:t>
    </dgm:pt>
    <dgm:pt modelId="{520C2FCA-87AE-4B05-802C-387314959760}" type="parTrans" cxnId="{B2E1CAA4-F049-4971-8B12-00AD4402D191}">
      <dgm:prSet/>
      <dgm:spPr/>
      <dgm:t>
        <a:bodyPr/>
        <a:lstStyle/>
        <a:p>
          <a:endParaRPr lang="id-ID"/>
        </a:p>
      </dgm:t>
    </dgm:pt>
    <dgm:pt modelId="{D535D322-D647-46D8-BD7A-1C057DD4EB99}" type="sibTrans" cxnId="{B2E1CAA4-F049-4971-8B12-00AD4402D191}">
      <dgm:prSet/>
      <dgm:spPr/>
      <dgm:t>
        <a:bodyPr/>
        <a:lstStyle/>
        <a:p>
          <a:endParaRPr lang="id-ID"/>
        </a:p>
      </dgm:t>
    </dgm:pt>
    <dgm:pt modelId="{E7223CAA-4A24-4465-847C-6CF2236F32AC}" type="pres">
      <dgm:prSet presAssocID="{DFCCEEBD-E2EC-47F0-892A-492A6F3FC736}" presName="Name0" presStyleCnt="0">
        <dgm:presLayoutVars>
          <dgm:chMax val="7"/>
          <dgm:chPref val="7"/>
          <dgm:dir/>
        </dgm:presLayoutVars>
      </dgm:prSet>
      <dgm:spPr/>
    </dgm:pt>
    <dgm:pt modelId="{1374C161-8FA0-4D69-B9A8-C4728C88EFDF}" type="pres">
      <dgm:prSet presAssocID="{DFCCEEBD-E2EC-47F0-892A-492A6F3FC736}" presName="Name1" presStyleCnt="0"/>
      <dgm:spPr/>
    </dgm:pt>
    <dgm:pt modelId="{91245C97-F044-4CB5-83D7-50626EA632D1}" type="pres">
      <dgm:prSet presAssocID="{DFCCEEBD-E2EC-47F0-892A-492A6F3FC736}" presName="cycle" presStyleCnt="0"/>
      <dgm:spPr/>
    </dgm:pt>
    <dgm:pt modelId="{E950556A-F620-48C4-B197-F834DA1A3819}" type="pres">
      <dgm:prSet presAssocID="{DFCCEEBD-E2EC-47F0-892A-492A6F3FC736}" presName="srcNode" presStyleLbl="node1" presStyleIdx="0" presStyleCnt="3"/>
      <dgm:spPr/>
    </dgm:pt>
    <dgm:pt modelId="{C47A8DB0-75C1-4454-BA65-F1BF46653FC2}" type="pres">
      <dgm:prSet presAssocID="{DFCCEEBD-E2EC-47F0-892A-492A6F3FC736}" presName="conn" presStyleLbl="parChTrans1D2" presStyleIdx="0" presStyleCnt="1"/>
      <dgm:spPr/>
    </dgm:pt>
    <dgm:pt modelId="{A1F69865-B292-4624-90AC-B9A5535F878C}" type="pres">
      <dgm:prSet presAssocID="{DFCCEEBD-E2EC-47F0-892A-492A6F3FC736}" presName="extraNode" presStyleLbl="node1" presStyleIdx="0" presStyleCnt="3"/>
      <dgm:spPr/>
    </dgm:pt>
    <dgm:pt modelId="{06D390AC-471E-41B1-98C3-76D3457F09E0}" type="pres">
      <dgm:prSet presAssocID="{DFCCEEBD-E2EC-47F0-892A-492A6F3FC736}" presName="dstNode" presStyleLbl="node1" presStyleIdx="0" presStyleCnt="3"/>
      <dgm:spPr/>
    </dgm:pt>
    <dgm:pt modelId="{E7ADE206-C79A-4188-824E-9E40826C9478}" type="pres">
      <dgm:prSet presAssocID="{7818FC63-B803-485A-8540-9075C9EFEB03}" presName="text_1" presStyleLbl="node1" presStyleIdx="0" presStyleCnt="3">
        <dgm:presLayoutVars>
          <dgm:bulletEnabled val="1"/>
        </dgm:presLayoutVars>
      </dgm:prSet>
      <dgm:spPr/>
    </dgm:pt>
    <dgm:pt modelId="{490F2453-1DB5-4115-AFF4-E5C83126478E}" type="pres">
      <dgm:prSet presAssocID="{7818FC63-B803-485A-8540-9075C9EFEB03}" presName="accent_1" presStyleCnt="0"/>
      <dgm:spPr/>
    </dgm:pt>
    <dgm:pt modelId="{24C6639E-1170-4E12-81CE-ADF42F13754D}" type="pres">
      <dgm:prSet presAssocID="{7818FC63-B803-485A-8540-9075C9EFEB03}" presName="accentRepeatNode" presStyleLbl="solidFgAcc1" presStyleIdx="0" presStyleCnt="3"/>
      <dgm:spPr/>
    </dgm:pt>
    <dgm:pt modelId="{D2BFC394-3801-4444-BDF3-FBB7D3C9C0D1}" type="pres">
      <dgm:prSet presAssocID="{4B5CC055-3663-4A08-A17D-8F0FB33BF85A}" presName="text_2" presStyleLbl="node1" presStyleIdx="1" presStyleCnt="3">
        <dgm:presLayoutVars>
          <dgm:bulletEnabled val="1"/>
        </dgm:presLayoutVars>
      </dgm:prSet>
      <dgm:spPr/>
    </dgm:pt>
    <dgm:pt modelId="{32170DE4-33F7-4C26-801E-DD9BDF2EF7B0}" type="pres">
      <dgm:prSet presAssocID="{4B5CC055-3663-4A08-A17D-8F0FB33BF85A}" presName="accent_2" presStyleCnt="0"/>
      <dgm:spPr/>
    </dgm:pt>
    <dgm:pt modelId="{A73A7C18-2714-433C-8CC7-0A6AA3C4B613}" type="pres">
      <dgm:prSet presAssocID="{4B5CC055-3663-4A08-A17D-8F0FB33BF85A}" presName="accentRepeatNode" presStyleLbl="solidFgAcc1" presStyleIdx="1" presStyleCnt="3"/>
      <dgm:spPr/>
    </dgm:pt>
    <dgm:pt modelId="{DC1AA648-6C34-4771-9A8B-D995E5D3547B}" type="pres">
      <dgm:prSet presAssocID="{E7A4E95C-95FB-4C68-9711-3E07ED0DAF40}" presName="text_3" presStyleLbl="node1" presStyleIdx="2" presStyleCnt="3">
        <dgm:presLayoutVars>
          <dgm:bulletEnabled val="1"/>
        </dgm:presLayoutVars>
      </dgm:prSet>
      <dgm:spPr/>
    </dgm:pt>
    <dgm:pt modelId="{3C9D1024-57C6-423C-8944-A84083709E4F}" type="pres">
      <dgm:prSet presAssocID="{E7A4E95C-95FB-4C68-9711-3E07ED0DAF40}" presName="accent_3" presStyleCnt="0"/>
      <dgm:spPr/>
    </dgm:pt>
    <dgm:pt modelId="{C4F99976-B5FA-4815-BD81-6B7AFB38590D}" type="pres">
      <dgm:prSet presAssocID="{E7A4E95C-95FB-4C68-9711-3E07ED0DAF40}" presName="accentRepeatNode" presStyleLbl="solidFgAcc1" presStyleIdx="2" presStyleCnt="3"/>
      <dgm:spPr/>
    </dgm:pt>
  </dgm:ptLst>
  <dgm:cxnLst>
    <dgm:cxn modelId="{E0592F19-DE75-4CB0-9C27-BDF97F4A5AB8}" type="presOf" srcId="{8D861373-106E-4FAE-B203-9FA4A94F613D}" destId="{C47A8DB0-75C1-4454-BA65-F1BF46653FC2}" srcOrd="0" destOrd="0" presId="urn:microsoft.com/office/officeart/2008/layout/VerticalCurvedList"/>
    <dgm:cxn modelId="{51046252-C4BB-4EF2-987C-11BB051E3889}" srcId="{DFCCEEBD-E2EC-47F0-892A-492A6F3FC736}" destId="{7818FC63-B803-485A-8540-9075C9EFEB03}" srcOrd="0" destOrd="0" parTransId="{45D27436-1E86-493F-AFC6-17147F0B91FF}" sibTransId="{8D861373-106E-4FAE-B203-9FA4A94F613D}"/>
    <dgm:cxn modelId="{4D12EA76-425A-4E99-8483-1DBD919FA22B}" type="presOf" srcId="{7818FC63-B803-485A-8540-9075C9EFEB03}" destId="{E7ADE206-C79A-4188-824E-9E40826C9478}" srcOrd="0" destOrd="0" presId="urn:microsoft.com/office/officeart/2008/layout/VerticalCurvedList"/>
    <dgm:cxn modelId="{D4237C9D-2957-4BAE-917A-9EA2A4F46BB3}" type="presOf" srcId="{DFCCEEBD-E2EC-47F0-892A-492A6F3FC736}" destId="{E7223CAA-4A24-4465-847C-6CF2236F32AC}" srcOrd="0" destOrd="0" presId="urn:microsoft.com/office/officeart/2008/layout/VerticalCurvedList"/>
    <dgm:cxn modelId="{B2E1CAA4-F049-4971-8B12-00AD4402D191}" srcId="{DFCCEEBD-E2EC-47F0-892A-492A6F3FC736}" destId="{E7A4E95C-95FB-4C68-9711-3E07ED0DAF40}" srcOrd="2" destOrd="0" parTransId="{520C2FCA-87AE-4B05-802C-387314959760}" sibTransId="{D535D322-D647-46D8-BD7A-1C057DD4EB99}"/>
    <dgm:cxn modelId="{87097AB5-6DDE-4F0E-A514-C4EEB3B1A5EA}" type="presOf" srcId="{E7A4E95C-95FB-4C68-9711-3E07ED0DAF40}" destId="{DC1AA648-6C34-4771-9A8B-D995E5D3547B}" srcOrd="0" destOrd="0" presId="urn:microsoft.com/office/officeart/2008/layout/VerticalCurvedList"/>
    <dgm:cxn modelId="{52EE46BD-A494-4218-A367-88FA51D8DB52}" type="presOf" srcId="{4B5CC055-3663-4A08-A17D-8F0FB33BF85A}" destId="{D2BFC394-3801-4444-BDF3-FBB7D3C9C0D1}" srcOrd="0" destOrd="0" presId="urn:microsoft.com/office/officeart/2008/layout/VerticalCurvedList"/>
    <dgm:cxn modelId="{0AD2ECF4-EA91-434C-8A29-3A50070C80B5}" srcId="{DFCCEEBD-E2EC-47F0-892A-492A6F3FC736}" destId="{4B5CC055-3663-4A08-A17D-8F0FB33BF85A}" srcOrd="1" destOrd="0" parTransId="{5413F0B6-0633-4E70-87A3-D9C88F5B60CE}" sibTransId="{4FB6DC32-62C5-4A25-A475-41C03098EEFD}"/>
    <dgm:cxn modelId="{046576D4-09D5-4635-B606-16556C05AC3D}" type="presParOf" srcId="{E7223CAA-4A24-4465-847C-6CF2236F32AC}" destId="{1374C161-8FA0-4D69-B9A8-C4728C88EFDF}" srcOrd="0" destOrd="0" presId="urn:microsoft.com/office/officeart/2008/layout/VerticalCurvedList"/>
    <dgm:cxn modelId="{88599D75-85F4-45B3-AD18-95855986CB74}" type="presParOf" srcId="{1374C161-8FA0-4D69-B9A8-C4728C88EFDF}" destId="{91245C97-F044-4CB5-83D7-50626EA632D1}" srcOrd="0" destOrd="0" presId="urn:microsoft.com/office/officeart/2008/layout/VerticalCurvedList"/>
    <dgm:cxn modelId="{1F2B967F-48BC-4DE9-B29B-91D3B7F6A949}" type="presParOf" srcId="{91245C97-F044-4CB5-83D7-50626EA632D1}" destId="{E950556A-F620-48C4-B197-F834DA1A3819}" srcOrd="0" destOrd="0" presId="urn:microsoft.com/office/officeart/2008/layout/VerticalCurvedList"/>
    <dgm:cxn modelId="{CC6C9F83-56D8-4DA9-ABC6-0A7A0A000A60}" type="presParOf" srcId="{91245C97-F044-4CB5-83D7-50626EA632D1}" destId="{C47A8DB0-75C1-4454-BA65-F1BF46653FC2}" srcOrd="1" destOrd="0" presId="urn:microsoft.com/office/officeart/2008/layout/VerticalCurvedList"/>
    <dgm:cxn modelId="{841BE438-4E0A-4171-800D-7ED1790AB80F}" type="presParOf" srcId="{91245C97-F044-4CB5-83D7-50626EA632D1}" destId="{A1F69865-B292-4624-90AC-B9A5535F878C}" srcOrd="2" destOrd="0" presId="urn:microsoft.com/office/officeart/2008/layout/VerticalCurvedList"/>
    <dgm:cxn modelId="{E99558DC-1FF1-40AF-955D-D6805AD453CB}" type="presParOf" srcId="{91245C97-F044-4CB5-83D7-50626EA632D1}" destId="{06D390AC-471E-41B1-98C3-76D3457F09E0}" srcOrd="3" destOrd="0" presId="urn:microsoft.com/office/officeart/2008/layout/VerticalCurvedList"/>
    <dgm:cxn modelId="{12B2C4BD-3B88-4A84-89DB-673B78188845}" type="presParOf" srcId="{1374C161-8FA0-4D69-B9A8-C4728C88EFDF}" destId="{E7ADE206-C79A-4188-824E-9E40826C9478}" srcOrd="1" destOrd="0" presId="urn:microsoft.com/office/officeart/2008/layout/VerticalCurvedList"/>
    <dgm:cxn modelId="{AA087F9D-FC88-401E-AFC5-E9FD2508BF45}" type="presParOf" srcId="{1374C161-8FA0-4D69-B9A8-C4728C88EFDF}" destId="{490F2453-1DB5-4115-AFF4-E5C83126478E}" srcOrd="2" destOrd="0" presId="urn:microsoft.com/office/officeart/2008/layout/VerticalCurvedList"/>
    <dgm:cxn modelId="{F32BCA83-C320-4A0C-97C7-0916715DD178}" type="presParOf" srcId="{490F2453-1DB5-4115-AFF4-E5C83126478E}" destId="{24C6639E-1170-4E12-81CE-ADF42F13754D}" srcOrd="0" destOrd="0" presId="urn:microsoft.com/office/officeart/2008/layout/VerticalCurvedList"/>
    <dgm:cxn modelId="{394F4A14-BCA2-4DEE-9547-E4C0D135E063}" type="presParOf" srcId="{1374C161-8FA0-4D69-B9A8-C4728C88EFDF}" destId="{D2BFC394-3801-4444-BDF3-FBB7D3C9C0D1}" srcOrd="3" destOrd="0" presId="urn:microsoft.com/office/officeart/2008/layout/VerticalCurvedList"/>
    <dgm:cxn modelId="{9B0A3079-B86C-499A-9282-C42E36B495FE}" type="presParOf" srcId="{1374C161-8FA0-4D69-B9A8-C4728C88EFDF}" destId="{32170DE4-33F7-4C26-801E-DD9BDF2EF7B0}" srcOrd="4" destOrd="0" presId="urn:microsoft.com/office/officeart/2008/layout/VerticalCurvedList"/>
    <dgm:cxn modelId="{DF015018-B43C-49E1-B93E-E06037FB6007}" type="presParOf" srcId="{32170DE4-33F7-4C26-801E-DD9BDF2EF7B0}" destId="{A73A7C18-2714-433C-8CC7-0A6AA3C4B613}" srcOrd="0" destOrd="0" presId="urn:microsoft.com/office/officeart/2008/layout/VerticalCurvedList"/>
    <dgm:cxn modelId="{99042808-0A73-4240-9B55-4A75F52D1C71}" type="presParOf" srcId="{1374C161-8FA0-4D69-B9A8-C4728C88EFDF}" destId="{DC1AA648-6C34-4771-9A8B-D995E5D3547B}" srcOrd="5" destOrd="0" presId="urn:microsoft.com/office/officeart/2008/layout/VerticalCurvedList"/>
    <dgm:cxn modelId="{80399A99-7F83-404B-A289-AAE427A76524}" type="presParOf" srcId="{1374C161-8FA0-4D69-B9A8-C4728C88EFDF}" destId="{3C9D1024-57C6-423C-8944-A84083709E4F}" srcOrd="6" destOrd="0" presId="urn:microsoft.com/office/officeart/2008/layout/VerticalCurvedList"/>
    <dgm:cxn modelId="{D9611904-9B18-4D3C-B5D5-434BD07B04FE}" type="presParOf" srcId="{3C9D1024-57C6-423C-8944-A84083709E4F}" destId="{C4F99976-B5FA-4815-BD81-6B7AFB3859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CCEEBD-E2EC-47F0-892A-492A6F3FC7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d-ID"/>
        </a:p>
      </dgm:t>
    </dgm:pt>
    <dgm:pt modelId="{7818FC63-B803-485A-8540-9075C9EFEB03}">
      <dgm:prSet phldrT="[Text]"/>
      <dgm:spPr/>
      <dgm:t>
        <a:bodyPr/>
        <a:lstStyle/>
        <a:p>
          <a:r>
            <a:rPr lang="id-ID" dirty="0"/>
            <a:t>1. Pembelian Tunai</a:t>
          </a:r>
        </a:p>
      </dgm:t>
    </dgm:pt>
    <dgm:pt modelId="{45D27436-1E86-493F-AFC6-17147F0B91FF}" type="parTrans" cxnId="{51046252-C4BB-4EF2-987C-11BB051E3889}">
      <dgm:prSet/>
      <dgm:spPr/>
      <dgm:t>
        <a:bodyPr/>
        <a:lstStyle/>
        <a:p>
          <a:endParaRPr lang="id-ID"/>
        </a:p>
      </dgm:t>
    </dgm:pt>
    <dgm:pt modelId="{8D861373-106E-4FAE-B203-9FA4A94F613D}" type="sibTrans" cxnId="{51046252-C4BB-4EF2-987C-11BB051E3889}">
      <dgm:prSet/>
      <dgm:spPr/>
      <dgm:t>
        <a:bodyPr/>
        <a:lstStyle/>
        <a:p>
          <a:endParaRPr lang="id-ID"/>
        </a:p>
      </dgm:t>
    </dgm:pt>
    <dgm:pt modelId="{4B5CC055-3663-4A08-A17D-8F0FB33BF85A}">
      <dgm:prSet/>
      <dgm:spPr/>
      <dgm:t>
        <a:bodyPr/>
        <a:lstStyle/>
        <a:p>
          <a:r>
            <a:rPr lang="id-ID" dirty="0"/>
            <a:t>2. Pembelian Non-Tunai</a:t>
          </a:r>
        </a:p>
      </dgm:t>
    </dgm:pt>
    <dgm:pt modelId="{5413F0B6-0633-4E70-87A3-D9C88F5B60CE}" type="parTrans" cxnId="{0AD2ECF4-EA91-434C-8A29-3A50070C80B5}">
      <dgm:prSet/>
      <dgm:spPr/>
      <dgm:t>
        <a:bodyPr/>
        <a:lstStyle/>
        <a:p>
          <a:endParaRPr lang="id-ID"/>
        </a:p>
      </dgm:t>
    </dgm:pt>
    <dgm:pt modelId="{4FB6DC32-62C5-4A25-A475-41C03098EEFD}" type="sibTrans" cxnId="{0AD2ECF4-EA91-434C-8A29-3A50070C80B5}">
      <dgm:prSet/>
      <dgm:spPr/>
      <dgm:t>
        <a:bodyPr/>
        <a:lstStyle/>
        <a:p>
          <a:endParaRPr lang="id-ID"/>
        </a:p>
      </dgm:t>
    </dgm:pt>
    <dgm:pt modelId="{E7A4E95C-95FB-4C68-9711-3E07ED0DAF40}">
      <dgm:prSet/>
      <dgm:spPr/>
      <dgm:t>
        <a:bodyPr/>
        <a:lstStyle/>
        <a:p>
          <a:r>
            <a:rPr lang="id-ID" dirty="0"/>
            <a:t>3</a:t>
          </a:r>
          <a:r>
            <a:rPr lang="id-ID"/>
            <a:t>. Pembelian </a:t>
          </a:r>
          <a:r>
            <a:rPr lang="id-ID" dirty="0"/>
            <a:t>dengan Uang Muka</a:t>
          </a:r>
        </a:p>
      </dgm:t>
    </dgm:pt>
    <dgm:pt modelId="{520C2FCA-87AE-4B05-802C-387314959760}" type="parTrans" cxnId="{B2E1CAA4-F049-4971-8B12-00AD4402D191}">
      <dgm:prSet/>
      <dgm:spPr/>
      <dgm:t>
        <a:bodyPr/>
        <a:lstStyle/>
        <a:p>
          <a:endParaRPr lang="id-ID"/>
        </a:p>
      </dgm:t>
    </dgm:pt>
    <dgm:pt modelId="{D535D322-D647-46D8-BD7A-1C057DD4EB99}" type="sibTrans" cxnId="{B2E1CAA4-F049-4971-8B12-00AD4402D191}">
      <dgm:prSet/>
      <dgm:spPr/>
      <dgm:t>
        <a:bodyPr/>
        <a:lstStyle/>
        <a:p>
          <a:endParaRPr lang="id-ID"/>
        </a:p>
      </dgm:t>
    </dgm:pt>
    <dgm:pt modelId="{E7223CAA-4A24-4465-847C-6CF2236F32AC}" type="pres">
      <dgm:prSet presAssocID="{DFCCEEBD-E2EC-47F0-892A-492A6F3FC736}" presName="Name0" presStyleCnt="0">
        <dgm:presLayoutVars>
          <dgm:chMax val="7"/>
          <dgm:chPref val="7"/>
          <dgm:dir/>
        </dgm:presLayoutVars>
      </dgm:prSet>
      <dgm:spPr/>
    </dgm:pt>
    <dgm:pt modelId="{1374C161-8FA0-4D69-B9A8-C4728C88EFDF}" type="pres">
      <dgm:prSet presAssocID="{DFCCEEBD-E2EC-47F0-892A-492A6F3FC736}" presName="Name1" presStyleCnt="0"/>
      <dgm:spPr/>
    </dgm:pt>
    <dgm:pt modelId="{91245C97-F044-4CB5-83D7-50626EA632D1}" type="pres">
      <dgm:prSet presAssocID="{DFCCEEBD-E2EC-47F0-892A-492A6F3FC736}" presName="cycle" presStyleCnt="0"/>
      <dgm:spPr/>
    </dgm:pt>
    <dgm:pt modelId="{E950556A-F620-48C4-B197-F834DA1A3819}" type="pres">
      <dgm:prSet presAssocID="{DFCCEEBD-E2EC-47F0-892A-492A6F3FC736}" presName="srcNode" presStyleLbl="node1" presStyleIdx="0" presStyleCnt="3"/>
      <dgm:spPr/>
    </dgm:pt>
    <dgm:pt modelId="{C47A8DB0-75C1-4454-BA65-F1BF46653FC2}" type="pres">
      <dgm:prSet presAssocID="{DFCCEEBD-E2EC-47F0-892A-492A6F3FC736}" presName="conn" presStyleLbl="parChTrans1D2" presStyleIdx="0" presStyleCnt="1"/>
      <dgm:spPr/>
    </dgm:pt>
    <dgm:pt modelId="{A1F69865-B292-4624-90AC-B9A5535F878C}" type="pres">
      <dgm:prSet presAssocID="{DFCCEEBD-E2EC-47F0-892A-492A6F3FC736}" presName="extraNode" presStyleLbl="node1" presStyleIdx="0" presStyleCnt="3"/>
      <dgm:spPr/>
    </dgm:pt>
    <dgm:pt modelId="{06D390AC-471E-41B1-98C3-76D3457F09E0}" type="pres">
      <dgm:prSet presAssocID="{DFCCEEBD-E2EC-47F0-892A-492A6F3FC736}" presName="dstNode" presStyleLbl="node1" presStyleIdx="0" presStyleCnt="3"/>
      <dgm:spPr/>
    </dgm:pt>
    <dgm:pt modelId="{E7ADE206-C79A-4188-824E-9E40826C9478}" type="pres">
      <dgm:prSet presAssocID="{7818FC63-B803-485A-8540-9075C9EFEB03}" presName="text_1" presStyleLbl="node1" presStyleIdx="0" presStyleCnt="3">
        <dgm:presLayoutVars>
          <dgm:bulletEnabled val="1"/>
        </dgm:presLayoutVars>
      </dgm:prSet>
      <dgm:spPr/>
    </dgm:pt>
    <dgm:pt modelId="{490F2453-1DB5-4115-AFF4-E5C83126478E}" type="pres">
      <dgm:prSet presAssocID="{7818FC63-B803-485A-8540-9075C9EFEB03}" presName="accent_1" presStyleCnt="0"/>
      <dgm:spPr/>
    </dgm:pt>
    <dgm:pt modelId="{24C6639E-1170-4E12-81CE-ADF42F13754D}" type="pres">
      <dgm:prSet presAssocID="{7818FC63-B803-485A-8540-9075C9EFEB03}" presName="accentRepeatNode" presStyleLbl="solidFgAcc1" presStyleIdx="0" presStyleCnt="3"/>
      <dgm:spPr/>
    </dgm:pt>
    <dgm:pt modelId="{D2BFC394-3801-4444-BDF3-FBB7D3C9C0D1}" type="pres">
      <dgm:prSet presAssocID="{4B5CC055-3663-4A08-A17D-8F0FB33BF85A}" presName="text_2" presStyleLbl="node1" presStyleIdx="1" presStyleCnt="3">
        <dgm:presLayoutVars>
          <dgm:bulletEnabled val="1"/>
        </dgm:presLayoutVars>
      </dgm:prSet>
      <dgm:spPr/>
    </dgm:pt>
    <dgm:pt modelId="{32170DE4-33F7-4C26-801E-DD9BDF2EF7B0}" type="pres">
      <dgm:prSet presAssocID="{4B5CC055-3663-4A08-A17D-8F0FB33BF85A}" presName="accent_2" presStyleCnt="0"/>
      <dgm:spPr/>
    </dgm:pt>
    <dgm:pt modelId="{A73A7C18-2714-433C-8CC7-0A6AA3C4B613}" type="pres">
      <dgm:prSet presAssocID="{4B5CC055-3663-4A08-A17D-8F0FB33BF85A}" presName="accentRepeatNode" presStyleLbl="solidFgAcc1" presStyleIdx="1" presStyleCnt="3"/>
      <dgm:spPr/>
    </dgm:pt>
    <dgm:pt modelId="{DC1AA648-6C34-4771-9A8B-D995E5D3547B}" type="pres">
      <dgm:prSet presAssocID="{E7A4E95C-95FB-4C68-9711-3E07ED0DAF40}" presName="text_3" presStyleLbl="node1" presStyleIdx="2" presStyleCnt="3">
        <dgm:presLayoutVars>
          <dgm:bulletEnabled val="1"/>
        </dgm:presLayoutVars>
      </dgm:prSet>
      <dgm:spPr/>
    </dgm:pt>
    <dgm:pt modelId="{3C9D1024-57C6-423C-8944-A84083709E4F}" type="pres">
      <dgm:prSet presAssocID="{E7A4E95C-95FB-4C68-9711-3E07ED0DAF40}" presName="accent_3" presStyleCnt="0"/>
      <dgm:spPr/>
    </dgm:pt>
    <dgm:pt modelId="{C4F99976-B5FA-4815-BD81-6B7AFB38590D}" type="pres">
      <dgm:prSet presAssocID="{E7A4E95C-95FB-4C68-9711-3E07ED0DAF40}" presName="accentRepeatNode" presStyleLbl="solidFgAcc1" presStyleIdx="2" presStyleCnt="3"/>
      <dgm:spPr/>
    </dgm:pt>
  </dgm:ptLst>
  <dgm:cxnLst>
    <dgm:cxn modelId="{0B1EFF1E-8232-4B68-848B-1BE88CFE53F2}" type="presOf" srcId="{7818FC63-B803-485A-8540-9075C9EFEB03}" destId="{E7ADE206-C79A-4188-824E-9E40826C9478}" srcOrd="0" destOrd="0" presId="urn:microsoft.com/office/officeart/2008/layout/VerticalCurvedList"/>
    <dgm:cxn modelId="{9BCA8A3A-420D-41A4-B565-7C311AD680BB}" type="presOf" srcId="{DFCCEEBD-E2EC-47F0-892A-492A6F3FC736}" destId="{E7223CAA-4A24-4465-847C-6CF2236F32AC}" srcOrd="0" destOrd="0" presId="urn:microsoft.com/office/officeart/2008/layout/VerticalCurvedList"/>
    <dgm:cxn modelId="{1E177460-1551-47A3-A675-722E99079313}" type="presOf" srcId="{E7A4E95C-95FB-4C68-9711-3E07ED0DAF40}" destId="{DC1AA648-6C34-4771-9A8B-D995E5D3547B}" srcOrd="0" destOrd="0" presId="urn:microsoft.com/office/officeart/2008/layout/VerticalCurvedList"/>
    <dgm:cxn modelId="{069DA54C-5B63-4F67-BAB7-5D4280C175AE}" type="presOf" srcId="{8D861373-106E-4FAE-B203-9FA4A94F613D}" destId="{C47A8DB0-75C1-4454-BA65-F1BF46653FC2}" srcOrd="0" destOrd="0" presId="urn:microsoft.com/office/officeart/2008/layout/VerticalCurvedList"/>
    <dgm:cxn modelId="{51046252-C4BB-4EF2-987C-11BB051E3889}" srcId="{DFCCEEBD-E2EC-47F0-892A-492A6F3FC736}" destId="{7818FC63-B803-485A-8540-9075C9EFEB03}" srcOrd="0" destOrd="0" parTransId="{45D27436-1E86-493F-AFC6-17147F0B91FF}" sibTransId="{8D861373-106E-4FAE-B203-9FA4A94F613D}"/>
    <dgm:cxn modelId="{B2E1CAA4-F049-4971-8B12-00AD4402D191}" srcId="{DFCCEEBD-E2EC-47F0-892A-492A6F3FC736}" destId="{E7A4E95C-95FB-4C68-9711-3E07ED0DAF40}" srcOrd="2" destOrd="0" parTransId="{520C2FCA-87AE-4B05-802C-387314959760}" sibTransId="{D535D322-D647-46D8-BD7A-1C057DD4EB99}"/>
    <dgm:cxn modelId="{B89BD0CF-33F8-4F93-BC38-2AEA150256C9}" type="presOf" srcId="{4B5CC055-3663-4A08-A17D-8F0FB33BF85A}" destId="{D2BFC394-3801-4444-BDF3-FBB7D3C9C0D1}" srcOrd="0" destOrd="0" presId="urn:microsoft.com/office/officeart/2008/layout/VerticalCurvedList"/>
    <dgm:cxn modelId="{0AD2ECF4-EA91-434C-8A29-3A50070C80B5}" srcId="{DFCCEEBD-E2EC-47F0-892A-492A6F3FC736}" destId="{4B5CC055-3663-4A08-A17D-8F0FB33BF85A}" srcOrd="1" destOrd="0" parTransId="{5413F0B6-0633-4E70-87A3-D9C88F5B60CE}" sibTransId="{4FB6DC32-62C5-4A25-A475-41C03098EEFD}"/>
    <dgm:cxn modelId="{DF8C5EA8-11D6-4342-A31B-0D313BE2FAB4}" type="presParOf" srcId="{E7223CAA-4A24-4465-847C-6CF2236F32AC}" destId="{1374C161-8FA0-4D69-B9A8-C4728C88EFDF}" srcOrd="0" destOrd="0" presId="urn:microsoft.com/office/officeart/2008/layout/VerticalCurvedList"/>
    <dgm:cxn modelId="{7FC40EF4-A2B8-445A-B267-35BDB8E5ECBD}" type="presParOf" srcId="{1374C161-8FA0-4D69-B9A8-C4728C88EFDF}" destId="{91245C97-F044-4CB5-83D7-50626EA632D1}" srcOrd="0" destOrd="0" presId="urn:microsoft.com/office/officeart/2008/layout/VerticalCurvedList"/>
    <dgm:cxn modelId="{32226554-5D80-4D2B-9901-F1D024BA4876}" type="presParOf" srcId="{91245C97-F044-4CB5-83D7-50626EA632D1}" destId="{E950556A-F620-48C4-B197-F834DA1A3819}" srcOrd="0" destOrd="0" presId="urn:microsoft.com/office/officeart/2008/layout/VerticalCurvedList"/>
    <dgm:cxn modelId="{931EADE8-5217-47FB-8762-E98BB3612540}" type="presParOf" srcId="{91245C97-F044-4CB5-83D7-50626EA632D1}" destId="{C47A8DB0-75C1-4454-BA65-F1BF46653FC2}" srcOrd="1" destOrd="0" presId="urn:microsoft.com/office/officeart/2008/layout/VerticalCurvedList"/>
    <dgm:cxn modelId="{1852851B-4BDC-4810-8BE4-C4E7B138732A}" type="presParOf" srcId="{91245C97-F044-4CB5-83D7-50626EA632D1}" destId="{A1F69865-B292-4624-90AC-B9A5535F878C}" srcOrd="2" destOrd="0" presId="urn:microsoft.com/office/officeart/2008/layout/VerticalCurvedList"/>
    <dgm:cxn modelId="{0F2D01DC-97C6-49D9-B9AC-51702958FAEF}" type="presParOf" srcId="{91245C97-F044-4CB5-83D7-50626EA632D1}" destId="{06D390AC-471E-41B1-98C3-76D3457F09E0}" srcOrd="3" destOrd="0" presId="urn:microsoft.com/office/officeart/2008/layout/VerticalCurvedList"/>
    <dgm:cxn modelId="{F07D0ED8-2154-431F-A362-0B6AC601A17B}" type="presParOf" srcId="{1374C161-8FA0-4D69-B9A8-C4728C88EFDF}" destId="{E7ADE206-C79A-4188-824E-9E40826C9478}" srcOrd="1" destOrd="0" presId="urn:microsoft.com/office/officeart/2008/layout/VerticalCurvedList"/>
    <dgm:cxn modelId="{6324BBF9-A673-42E8-9F79-B4CF5668B7E1}" type="presParOf" srcId="{1374C161-8FA0-4D69-B9A8-C4728C88EFDF}" destId="{490F2453-1DB5-4115-AFF4-E5C83126478E}" srcOrd="2" destOrd="0" presId="urn:microsoft.com/office/officeart/2008/layout/VerticalCurvedList"/>
    <dgm:cxn modelId="{81A010E1-DAC9-487D-B1A9-EDE5D37A8B87}" type="presParOf" srcId="{490F2453-1DB5-4115-AFF4-E5C83126478E}" destId="{24C6639E-1170-4E12-81CE-ADF42F13754D}" srcOrd="0" destOrd="0" presId="urn:microsoft.com/office/officeart/2008/layout/VerticalCurvedList"/>
    <dgm:cxn modelId="{36F48432-4AA3-44C3-8123-6DE4E8C6763B}" type="presParOf" srcId="{1374C161-8FA0-4D69-B9A8-C4728C88EFDF}" destId="{D2BFC394-3801-4444-BDF3-FBB7D3C9C0D1}" srcOrd="3" destOrd="0" presId="urn:microsoft.com/office/officeart/2008/layout/VerticalCurvedList"/>
    <dgm:cxn modelId="{0940AE76-E74E-4454-BB4C-0F31C05A87B6}" type="presParOf" srcId="{1374C161-8FA0-4D69-B9A8-C4728C88EFDF}" destId="{32170DE4-33F7-4C26-801E-DD9BDF2EF7B0}" srcOrd="4" destOrd="0" presId="urn:microsoft.com/office/officeart/2008/layout/VerticalCurvedList"/>
    <dgm:cxn modelId="{5CE96090-B445-4BF0-926C-59FB59987FAD}" type="presParOf" srcId="{32170DE4-33F7-4C26-801E-DD9BDF2EF7B0}" destId="{A73A7C18-2714-433C-8CC7-0A6AA3C4B613}" srcOrd="0" destOrd="0" presId="urn:microsoft.com/office/officeart/2008/layout/VerticalCurvedList"/>
    <dgm:cxn modelId="{8CCACCC9-DD40-4E76-B06D-7FE9B9761979}" type="presParOf" srcId="{1374C161-8FA0-4D69-B9A8-C4728C88EFDF}" destId="{DC1AA648-6C34-4771-9A8B-D995E5D3547B}" srcOrd="5" destOrd="0" presId="urn:microsoft.com/office/officeart/2008/layout/VerticalCurvedList"/>
    <dgm:cxn modelId="{ED2166AF-E11C-4D3F-8728-184B4476F0E0}" type="presParOf" srcId="{1374C161-8FA0-4D69-B9A8-C4728C88EFDF}" destId="{3C9D1024-57C6-423C-8944-A84083709E4F}" srcOrd="6" destOrd="0" presId="urn:microsoft.com/office/officeart/2008/layout/VerticalCurvedList"/>
    <dgm:cxn modelId="{E0308B97-5AC5-4B70-B2F7-3369E24D978C}" type="presParOf" srcId="{3C9D1024-57C6-423C-8944-A84083709E4F}" destId="{C4F99976-B5FA-4815-BD81-6B7AFB3859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CCEEBD-E2EC-47F0-892A-492A6F3FC7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d-ID"/>
        </a:p>
      </dgm:t>
    </dgm:pt>
    <dgm:pt modelId="{7818FC63-B803-485A-8540-9075C9EFEB03}">
      <dgm:prSet phldrT="[Text]"/>
      <dgm:spPr/>
      <dgm:t>
        <a:bodyPr/>
        <a:lstStyle/>
        <a:p>
          <a:r>
            <a:rPr lang="id-ID" dirty="0"/>
            <a:t>1. Kas Keluar</a:t>
          </a:r>
        </a:p>
      </dgm:t>
    </dgm:pt>
    <dgm:pt modelId="{45D27436-1E86-493F-AFC6-17147F0B91FF}" type="parTrans" cxnId="{51046252-C4BB-4EF2-987C-11BB051E3889}">
      <dgm:prSet/>
      <dgm:spPr/>
      <dgm:t>
        <a:bodyPr/>
        <a:lstStyle/>
        <a:p>
          <a:endParaRPr lang="id-ID"/>
        </a:p>
      </dgm:t>
    </dgm:pt>
    <dgm:pt modelId="{8D861373-106E-4FAE-B203-9FA4A94F613D}" type="sibTrans" cxnId="{51046252-C4BB-4EF2-987C-11BB051E3889}">
      <dgm:prSet/>
      <dgm:spPr/>
      <dgm:t>
        <a:bodyPr/>
        <a:lstStyle/>
        <a:p>
          <a:endParaRPr lang="id-ID"/>
        </a:p>
      </dgm:t>
    </dgm:pt>
    <dgm:pt modelId="{4B5CC055-3663-4A08-A17D-8F0FB33BF85A}">
      <dgm:prSet/>
      <dgm:spPr/>
      <dgm:t>
        <a:bodyPr/>
        <a:lstStyle/>
        <a:p>
          <a:r>
            <a:rPr lang="id-ID" dirty="0"/>
            <a:t>2. Kas Masuk</a:t>
          </a:r>
        </a:p>
      </dgm:t>
    </dgm:pt>
    <dgm:pt modelId="{5413F0B6-0633-4E70-87A3-D9C88F5B60CE}" type="parTrans" cxnId="{0AD2ECF4-EA91-434C-8A29-3A50070C80B5}">
      <dgm:prSet/>
      <dgm:spPr/>
      <dgm:t>
        <a:bodyPr/>
        <a:lstStyle/>
        <a:p>
          <a:endParaRPr lang="id-ID"/>
        </a:p>
      </dgm:t>
    </dgm:pt>
    <dgm:pt modelId="{4FB6DC32-62C5-4A25-A475-41C03098EEFD}" type="sibTrans" cxnId="{0AD2ECF4-EA91-434C-8A29-3A50070C80B5}">
      <dgm:prSet/>
      <dgm:spPr/>
      <dgm:t>
        <a:bodyPr/>
        <a:lstStyle/>
        <a:p>
          <a:endParaRPr lang="id-ID"/>
        </a:p>
      </dgm:t>
    </dgm:pt>
    <dgm:pt modelId="{E7A4E95C-95FB-4C68-9711-3E07ED0DAF40}">
      <dgm:prSet/>
      <dgm:spPr/>
      <dgm:t>
        <a:bodyPr/>
        <a:lstStyle/>
        <a:p>
          <a:r>
            <a:rPr lang="id-ID" dirty="0"/>
            <a:t>3. Transfer antar Rekening</a:t>
          </a:r>
        </a:p>
      </dgm:t>
    </dgm:pt>
    <dgm:pt modelId="{520C2FCA-87AE-4B05-802C-387314959760}" type="parTrans" cxnId="{B2E1CAA4-F049-4971-8B12-00AD4402D191}">
      <dgm:prSet/>
      <dgm:spPr/>
      <dgm:t>
        <a:bodyPr/>
        <a:lstStyle/>
        <a:p>
          <a:endParaRPr lang="id-ID"/>
        </a:p>
      </dgm:t>
    </dgm:pt>
    <dgm:pt modelId="{D535D322-D647-46D8-BD7A-1C057DD4EB99}" type="sibTrans" cxnId="{B2E1CAA4-F049-4971-8B12-00AD4402D191}">
      <dgm:prSet/>
      <dgm:spPr/>
      <dgm:t>
        <a:bodyPr/>
        <a:lstStyle/>
        <a:p>
          <a:endParaRPr lang="id-ID"/>
        </a:p>
      </dgm:t>
    </dgm:pt>
    <dgm:pt modelId="{E7223CAA-4A24-4465-847C-6CF2236F32AC}" type="pres">
      <dgm:prSet presAssocID="{DFCCEEBD-E2EC-47F0-892A-492A6F3FC736}" presName="Name0" presStyleCnt="0">
        <dgm:presLayoutVars>
          <dgm:chMax val="7"/>
          <dgm:chPref val="7"/>
          <dgm:dir/>
        </dgm:presLayoutVars>
      </dgm:prSet>
      <dgm:spPr/>
    </dgm:pt>
    <dgm:pt modelId="{1374C161-8FA0-4D69-B9A8-C4728C88EFDF}" type="pres">
      <dgm:prSet presAssocID="{DFCCEEBD-E2EC-47F0-892A-492A6F3FC736}" presName="Name1" presStyleCnt="0"/>
      <dgm:spPr/>
    </dgm:pt>
    <dgm:pt modelId="{91245C97-F044-4CB5-83D7-50626EA632D1}" type="pres">
      <dgm:prSet presAssocID="{DFCCEEBD-E2EC-47F0-892A-492A6F3FC736}" presName="cycle" presStyleCnt="0"/>
      <dgm:spPr/>
    </dgm:pt>
    <dgm:pt modelId="{E950556A-F620-48C4-B197-F834DA1A3819}" type="pres">
      <dgm:prSet presAssocID="{DFCCEEBD-E2EC-47F0-892A-492A6F3FC736}" presName="srcNode" presStyleLbl="node1" presStyleIdx="0" presStyleCnt="3"/>
      <dgm:spPr/>
    </dgm:pt>
    <dgm:pt modelId="{C47A8DB0-75C1-4454-BA65-F1BF46653FC2}" type="pres">
      <dgm:prSet presAssocID="{DFCCEEBD-E2EC-47F0-892A-492A6F3FC736}" presName="conn" presStyleLbl="parChTrans1D2" presStyleIdx="0" presStyleCnt="1"/>
      <dgm:spPr/>
    </dgm:pt>
    <dgm:pt modelId="{A1F69865-B292-4624-90AC-B9A5535F878C}" type="pres">
      <dgm:prSet presAssocID="{DFCCEEBD-E2EC-47F0-892A-492A6F3FC736}" presName="extraNode" presStyleLbl="node1" presStyleIdx="0" presStyleCnt="3"/>
      <dgm:spPr/>
    </dgm:pt>
    <dgm:pt modelId="{06D390AC-471E-41B1-98C3-76D3457F09E0}" type="pres">
      <dgm:prSet presAssocID="{DFCCEEBD-E2EC-47F0-892A-492A6F3FC736}" presName="dstNode" presStyleLbl="node1" presStyleIdx="0" presStyleCnt="3"/>
      <dgm:spPr/>
    </dgm:pt>
    <dgm:pt modelId="{E7ADE206-C79A-4188-824E-9E40826C9478}" type="pres">
      <dgm:prSet presAssocID="{7818FC63-B803-485A-8540-9075C9EFEB03}" presName="text_1" presStyleLbl="node1" presStyleIdx="0" presStyleCnt="3">
        <dgm:presLayoutVars>
          <dgm:bulletEnabled val="1"/>
        </dgm:presLayoutVars>
      </dgm:prSet>
      <dgm:spPr/>
    </dgm:pt>
    <dgm:pt modelId="{490F2453-1DB5-4115-AFF4-E5C83126478E}" type="pres">
      <dgm:prSet presAssocID="{7818FC63-B803-485A-8540-9075C9EFEB03}" presName="accent_1" presStyleCnt="0"/>
      <dgm:spPr/>
    </dgm:pt>
    <dgm:pt modelId="{24C6639E-1170-4E12-81CE-ADF42F13754D}" type="pres">
      <dgm:prSet presAssocID="{7818FC63-B803-485A-8540-9075C9EFEB03}" presName="accentRepeatNode" presStyleLbl="solidFgAcc1" presStyleIdx="0" presStyleCnt="3"/>
      <dgm:spPr/>
    </dgm:pt>
    <dgm:pt modelId="{D2BFC394-3801-4444-BDF3-FBB7D3C9C0D1}" type="pres">
      <dgm:prSet presAssocID="{4B5CC055-3663-4A08-A17D-8F0FB33BF85A}" presName="text_2" presStyleLbl="node1" presStyleIdx="1" presStyleCnt="3">
        <dgm:presLayoutVars>
          <dgm:bulletEnabled val="1"/>
        </dgm:presLayoutVars>
      </dgm:prSet>
      <dgm:spPr/>
    </dgm:pt>
    <dgm:pt modelId="{32170DE4-33F7-4C26-801E-DD9BDF2EF7B0}" type="pres">
      <dgm:prSet presAssocID="{4B5CC055-3663-4A08-A17D-8F0FB33BF85A}" presName="accent_2" presStyleCnt="0"/>
      <dgm:spPr/>
    </dgm:pt>
    <dgm:pt modelId="{A73A7C18-2714-433C-8CC7-0A6AA3C4B613}" type="pres">
      <dgm:prSet presAssocID="{4B5CC055-3663-4A08-A17D-8F0FB33BF85A}" presName="accentRepeatNode" presStyleLbl="solidFgAcc1" presStyleIdx="1" presStyleCnt="3"/>
      <dgm:spPr/>
    </dgm:pt>
    <dgm:pt modelId="{DC1AA648-6C34-4771-9A8B-D995E5D3547B}" type="pres">
      <dgm:prSet presAssocID="{E7A4E95C-95FB-4C68-9711-3E07ED0DAF40}" presName="text_3" presStyleLbl="node1" presStyleIdx="2" presStyleCnt="3">
        <dgm:presLayoutVars>
          <dgm:bulletEnabled val="1"/>
        </dgm:presLayoutVars>
      </dgm:prSet>
      <dgm:spPr/>
    </dgm:pt>
    <dgm:pt modelId="{3C9D1024-57C6-423C-8944-A84083709E4F}" type="pres">
      <dgm:prSet presAssocID="{E7A4E95C-95FB-4C68-9711-3E07ED0DAF40}" presName="accent_3" presStyleCnt="0"/>
      <dgm:spPr/>
    </dgm:pt>
    <dgm:pt modelId="{C4F99976-B5FA-4815-BD81-6B7AFB38590D}" type="pres">
      <dgm:prSet presAssocID="{E7A4E95C-95FB-4C68-9711-3E07ED0DAF40}" presName="accentRepeatNode" presStyleLbl="solidFgAcc1" presStyleIdx="2" presStyleCnt="3"/>
      <dgm:spPr/>
    </dgm:pt>
  </dgm:ptLst>
  <dgm:cxnLst>
    <dgm:cxn modelId="{802CE014-CFCE-4E8B-B2AA-56A93F4984D2}" type="presOf" srcId="{E7A4E95C-95FB-4C68-9711-3E07ED0DAF40}" destId="{DC1AA648-6C34-4771-9A8B-D995E5D3547B}" srcOrd="0" destOrd="0" presId="urn:microsoft.com/office/officeart/2008/layout/VerticalCurvedList"/>
    <dgm:cxn modelId="{CA73905B-16EC-4EAC-8D46-9C10EEBA1131}" type="presOf" srcId="{4B5CC055-3663-4A08-A17D-8F0FB33BF85A}" destId="{D2BFC394-3801-4444-BDF3-FBB7D3C9C0D1}" srcOrd="0" destOrd="0" presId="urn:microsoft.com/office/officeart/2008/layout/VerticalCurvedList"/>
    <dgm:cxn modelId="{C18CB746-36E4-4949-8228-A67D2B16BCEA}" type="presOf" srcId="{DFCCEEBD-E2EC-47F0-892A-492A6F3FC736}" destId="{E7223CAA-4A24-4465-847C-6CF2236F32AC}" srcOrd="0" destOrd="0" presId="urn:microsoft.com/office/officeart/2008/layout/VerticalCurvedList"/>
    <dgm:cxn modelId="{51046252-C4BB-4EF2-987C-11BB051E3889}" srcId="{DFCCEEBD-E2EC-47F0-892A-492A6F3FC736}" destId="{7818FC63-B803-485A-8540-9075C9EFEB03}" srcOrd="0" destOrd="0" parTransId="{45D27436-1E86-493F-AFC6-17147F0B91FF}" sibTransId="{8D861373-106E-4FAE-B203-9FA4A94F613D}"/>
    <dgm:cxn modelId="{8D76D659-A55D-4A89-B41E-C714CC2A3AAA}" type="presOf" srcId="{8D861373-106E-4FAE-B203-9FA4A94F613D}" destId="{C47A8DB0-75C1-4454-BA65-F1BF46653FC2}" srcOrd="0" destOrd="0" presId="urn:microsoft.com/office/officeart/2008/layout/VerticalCurvedList"/>
    <dgm:cxn modelId="{B2E1CAA4-F049-4971-8B12-00AD4402D191}" srcId="{DFCCEEBD-E2EC-47F0-892A-492A6F3FC736}" destId="{E7A4E95C-95FB-4C68-9711-3E07ED0DAF40}" srcOrd="2" destOrd="0" parTransId="{520C2FCA-87AE-4B05-802C-387314959760}" sibTransId="{D535D322-D647-46D8-BD7A-1C057DD4EB99}"/>
    <dgm:cxn modelId="{E2D223CE-38D2-4C0C-8DA3-EF25DF665ACF}" type="presOf" srcId="{7818FC63-B803-485A-8540-9075C9EFEB03}" destId="{E7ADE206-C79A-4188-824E-9E40826C9478}" srcOrd="0" destOrd="0" presId="urn:microsoft.com/office/officeart/2008/layout/VerticalCurvedList"/>
    <dgm:cxn modelId="{0AD2ECF4-EA91-434C-8A29-3A50070C80B5}" srcId="{DFCCEEBD-E2EC-47F0-892A-492A6F3FC736}" destId="{4B5CC055-3663-4A08-A17D-8F0FB33BF85A}" srcOrd="1" destOrd="0" parTransId="{5413F0B6-0633-4E70-87A3-D9C88F5B60CE}" sibTransId="{4FB6DC32-62C5-4A25-A475-41C03098EEFD}"/>
    <dgm:cxn modelId="{C3BD8809-8C92-43E9-98D8-479D5AEF6DBB}" type="presParOf" srcId="{E7223CAA-4A24-4465-847C-6CF2236F32AC}" destId="{1374C161-8FA0-4D69-B9A8-C4728C88EFDF}" srcOrd="0" destOrd="0" presId="urn:microsoft.com/office/officeart/2008/layout/VerticalCurvedList"/>
    <dgm:cxn modelId="{306CCE42-2E33-4C57-8123-B105291AAE66}" type="presParOf" srcId="{1374C161-8FA0-4D69-B9A8-C4728C88EFDF}" destId="{91245C97-F044-4CB5-83D7-50626EA632D1}" srcOrd="0" destOrd="0" presId="urn:microsoft.com/office/officeart/2008/layout/VerticalCurvedList"/>
    <dgm:cxn modelId="{0625A5DB-3449-4238-8779-FDA3D4FD4A83}" type="presParOf" srcId="{91245C97-F044-4CB5-83D7-50626EA632D1}" destId="{E950556A-F620-48C4-B197-F834DA1A3819}" srcOrd="0" destOrd="0" presId="urn:microsoft.com/office/officeart/2008/layout/VerticalCurvedList"/>
    <dgm:cxn modelId="{4F04060E-0A1E-4754-AE05-78445F6C7766}" type="presParOf" srcId="{91245C97-F044-4CB5-83D7-50626EA632D1}" destId="{C47A8DB0-75C1-4454-BA65-F1BF46653FC2}" srcOrd="1" destOrd="0" presId="urn:microsoft.com/office/officeart/2008/layout/VerticalCurvedList"/>
    <dgm:cxn modelId="{3D831E2A-A3B6-4D9D-8F5F-D482B7CB611E}" type="presParOf" srcId="{91245C97-F044-4CB5-83D7-50626EA632D1}" destId="{A1F69865-B292-4624-90AC-B9A5535F878C}" srcOrd="2" destOrd="0" presId="urn:microsoft.com/office/officeart/2008/layout/VerticalCurvedList"/>
    <dgm:cxn modelId="{BBA0A58F-204A-499A-A04F-637275E21133}" type="presParOf" srcId="{91245C97-F044-4CB5-83D7-50626EA632D1}" destId="{06D390AC-471E-41B1-98C3-76D3457F09E0}" srcOrd="3" destOrd="0" presId="urn:microsoft.com/office/officeart/2008/layout/VerticalCurvedList"/>
    <dgm:cxn modelId="{1127C4AA-39DD-49AE-B1FE-60AE77024405}" type="presParOf" srcId="{1374C161-8FA0-4D69-B9A8-C4728C88EFDF}" destId="{E7ADE206-C79A-4188-824E-9E40826C9478}" srcOrd="1" destOrd="0" presId="urn:microsoft.com/office/officeart/2008/layout/VerticalCurvedList"/>
    <dgm:cxn modelId="{94E6E55D-3F04-4E87-B8C4-2049D4307FE6}" type="presParOf" srcId="{1374C161-8FA0-4D69-B9A8-C4728C88EFDF}" destId="{490F2453-1DB5-4115-AFF4-E5C83126478E}" srcOrd="2" destOrd="0" presId="urn:microsoft.com/office/officeart/2008/layout/VerticalCurvedList"/>
    <dgm:cxn modelId="{DA0B2EC2-9D61-4F25-AB2C-431B692DC11C}" type="presParOf" srcId="{490F2453-1DB5-4115-AFF4-E5C83126478E}" destId="{24C6639E-1170-4E12-81CE-ADF42F13754D}" srcOrd="0" destOrd="0" presId="urn:microsoft.com/office/officeart/2008/layout/VerticalCurvedList"/>
    <dgm:cxn modelId="{11590BA4-E8F5-49C2-96C7-039EE7C91680}" type="presParOf" srcId="{1374C161-8FA0-4D69-B9A8-C4728C88EFDF}" destId="{D2BFC394-3801-4444-BDF3-FBB7D3C9C0D1}" srcOrd="3" destOrd="0" presId="urn:microsoft.com/office/officeart/2008/layout/VerticalCurvedList"/>
    <dgm:cxn modelId="{27CB1B5A-4753-4DDF-8750-59769E69942A}" type="presParOf" srcId="{1374C161-8FA0-4D69-B9A8-C4728C88EFDF}" destId="{32170DE4-33F7-4C26-801E-DD9BDF2EF7B0}" srcOrd="4" destOrd="0" presId="urn:microsoft.com/office/officeart/2008/layout/VerticalCurvedList"/>
    <dgm:cxn modelId="{2BEAFC1A-EFEB-442E-B345-363C20E77770}" type="presParOf" srcId="{32170DE4-33F7-4C26-801E-DD9BDF2EF7B0}" destId="{A73A7C18-2714-433C-8CC7-0A6AA3C4B613}" srcOrd="0" destOrd="0" presId="urn:microsoft.com/office/officeart/2008/layout/VerticalCurvedList"/>
    <dgm:cxn modelId="{3A43952B-82DE-48D6-AFE1-7436C45E2AA9}" type="presParOf" srcId="{1374C161-8FA0-4D69-B9A8-C4728C88EFDF}" destId="{DC1AA648-6C34-4771-9A8B-D995E5D3547B}" srcOrd="5" destOrd="0" presId="urn:microsoft.com/office/officeart/2008/layout/VerticalCurvedList"/>
    <dgm:cxn modelId="{AF71CD9F-F59E-43AE-AFB7-4AB3645A09A3}" type="presParOf" srcId="{1374C161-8FA0-4D69-B9A8-C4728C88EFDF}" destId="{3C9D1024-57C6-423C-8944-A84083709E4F}" srcOrd="6" destOrd="0" presId="urn:microsoft.com/office/officeart/2008/layout/VerticalCurvedList"/>
    <dgm:cxn modelId="{19D685D8-ED97-4C83-B4DD-1E30D50BA233}" type="presParOf" srcId="{3C9D1024-57C6-423C-8944-A84083709E4F}" destId="{C4F99976-B5FA-4815-BD81-6B7AFB3859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A8DB0-75C1-4454-BA65-F1BF46653FC2}">
      <dsp:nvSpPr>
        <dsp:cNvPr id="0" name=""/>
        <dsp:cNvSpPr/>
      </dsp:nvSpPr>
      <dsp:spPr>
        <a:xfrm>
          <a:off x="-3212558" y="-494341"/>
          <a:ext cx="3831364" cy="3831364"/>
        </a:xfrm>
        <a:prstGeom prst="blockArc">
          <a:avLst>
            <a:gd name="adj1" fmla="val 18900000"/>
            <a:gd name="adj2" fmla="val 2700000"/>
            <a:gd name="adj3" fmla="val 564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DE206-C79A-4188-824E-9E40826C9478}">
      <dsp:nvSpPr>
        <dsp:cNvPr id="0" name=""/>
        <dsp:cNvSpPr/>
      </dsp:nvSpPr>
      <dsp:spPr>
        <a:xfrm>
          <a:off x="397896" y="284268"/>
          <a:ext cx="6229473" cy="5685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/>
            <a:t>1. Penjualan Tunai</a:t>
          </a:r>
        </a:p>
      </dsp:txBody>
      <dsp:txXfrm>
        <a:off x="397896" y="284268"/>
        <a:ext cx="6229473" cy="568536"/>
      </dsp:txXfrm>
    </dsp:sp>
    <dsp:sp modelId="{24C6639E-1170-4E12-81CE-ADF42F13754D}">
      <dsp:nvSpPr>
        <dsp:cNvPr id="0" name=""/>
        <dsp:cNvSpPr/>
      </dsp:nvSpPr>
      <dsp:spPr>
        <a:xfrm>
          <a:off x="42560" y="213201"/>
          <a:ext cx="710670" cy="71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C394-3801-4444-BDF3-FBB7D3C9C0D1}">
      <dsp:nvSpPr>
        <dsp:cNvPr id="0" name=""/>
        <dsp:cNvSpPr/>
      </dsp:nvSpPr>
      <dsp:spPr>
        <a:xfrm>
          <a:off x="604559" y="1137072"/>
          <a:ext cx="6022810" cy="5685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164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/>
            <a:t>2. Penjualan Non-Tunai</a:t>
          </a:r>
        </a:p>
      </dsp:txBody>
      <dsp:txXfrm>
        <a:off x="604559" y="1137072"/>
        <a:ext cx="6022810" cy="568536"/>
      </dsp:txXfrm>
    </dsp:sp>
    <dsp:sp modelId="{A73A7C18-2714-433C-8CC7-0A6AA3C4B613}">
      <dsp:nvSpPr>
        <dsp:cNvPr id="0" name=""/>
        <dsp:cNvSpPr/>
      </dsp:nvSpPr>
      <dsp:spPr>
        <a:xfrm>
          <a:off x="249223" y="1066005"/>
          <a:ext cx="710670" cy="71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164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AA648-6C34-4771-9A8B-D995E5D3547B}">
      <dsp:nvSpPr>
        <dsp:cNvPr id="0" name=""/>
        <dsp:cNvSpPr/>
      </dsp:nvSpPr>
      <dsp:spPr>
        <a:xfrm>
          <a:off x="397896" y="1989877"/>
          <a:ext cx="6229473" cy="5685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328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/>
            <a:t>3. Penjualan dengan Uang Muka</a:t>
          </a:r>
        </a:p>
      </dsp:txBody>
      <dsp:txXfrm>
        <a:off x="397896" y="1989877"/>
        <a:ext cx="6229473" cy="568536"/>
      </dsp:txXfrm>
    </dsp:sp>
    <dsp:sp modelId="{C4F99976-B5FA-4815-BD81-6B7AFB38590D}">
      <dsp:nvSpPr>
        <dsp:cNvPr id="0" name=""/>
        <dsp:cNvSpPr/>
      </dsp:nvSpPr>
      <dsp:spPr>
        <a:xfrm>
          <a:off x="42560" y="1918810"/>
          <a:ext cx="710670" cy="71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328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A8DB0-75C1-4454-BA65-F1BF46653FC2}">
      <dsp:nvSpPr>
        <dsp:cNvPr id="0" name=""/>
        <dsp:cNvSpPr/>
      </dsp:nvSpPr>
      <dsp:spPr>
        <a:xfrm>
          <a:off x="-3212558" y="-494341"/>
          <a:ext cx="3831364" cy="3831364"/>
        </a:xfrm>
        <a:prstGeom prst="blockArc">
          <a:avLst>
            <a:gd name="adj1" fmla="val 18900000"/>
            <a:gd name="adj2" fmla="val 2700000"/>
            <a:gd name="adj3" fmla="val 564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DE206-C79A-4188-824E-9E40826C9478}">
      <dsp:nvSpPr>
        <dsp:cNvPr id="0" name=""/>
        <dsp:cNvSpPr/>
      </dsp:nvSpPr>
      <dsp:spPr>
        <a:xfrm>
          <a:off x="397896" y="284268"/>
          <a:ext cx="6229473" cy="5685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/>
            <a:t>1. Pembelian Tunai</a:t>
          </a:r>
        </a:p>
      </dsp:txBody>
      <dsp:txXfrm>
        <a:off x="397896" y="284268"/>
        <a:ext cx="6229473" cy="568536"/>
      </dsp:txXfrm>
    </dsp:sp>
    <dsp:sp modelId="{24C6639E-1170-4E12-81CE-ADF42F13754D}">
      <dsp:nvSpPr>
        <dsp:cNvPr id="0" name=""/>
        <dsp:cNvSpPr/>
      </dsp:nvSpPr>
      <dsp:spPr>
        <a:xfrm>
          <a:off x="42560" y="213201"/>
          <a:ext cx="710670" cy="71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C394-3801-4444-BDF3-FBB7D3C9C0D1}">
      <dsp:nvSpPr>
        <dsp:cNvPr id="0" name=""/>
        <dsp:cNvSpPr/>
      </dsp:nvSpPr>
      <dsp:spPr>
        <a:xfrm>
          <a:off x="604559" y="1137072"/>
          <a:ext cx="6022810" cy="5685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164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/>
            <a:t>2. Pembelian Non-Tunai</a:t>
          </a:r>
        </a:p>
      </dsp:txBody>
      <dsp:txXfrm>
        <a:off x="604559" y="1137072"/>
        <a:ext cx="6022810" cy="568536"/>
      </dsp:txXfrm>
    </dsp:sp>
    <dsp:sp modelId="{A73A7C18-2714-433C-8CC7-0A6AA3C4B613}">
      <dsp:nvSpPr>
        <dsp:cNvPr id="0" name=""/>
        <dsp:cNvSpPr/>
      </dsp:nvSpPr>
      <dsp:spPr>
        <a:xfrm>
          <a:off x="249223" y="1066005"/>
          <a:ext cx="710670" cy="71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164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AA648-6C34-4771-9A8B-D995E5D3547B}">
      <dsp:nvSpPr>
        <dsp:cNvPr id="0" name=""/>
        <dsp:cNvSpPr/>
      </dsp:nvSpPr>
      <dsp:spPr>
        <a:xfrm>
          <a:off x="397896" y="1989877"/>
          <a:ext cx="6229473" cy="5685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328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76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000" kern="1200" dirty="0"/>
            <a:t>3</a:t>
          </a:r>
          <a:r>
            <a:rPr lang="id-ID" sz="3000" kern="1200"/>
            <a:t>. Pembelian </a:t>
          </a:r>
          <a:r>
            <a:rPr lang="id-ID" sz="3000" kern="1200" dirty="0"/>
            <a:t>dengan Uang Muka</a:t>
          </a:r>
        </a:p>
      </dsp:txBody>
      <dsp:txXfrm>
        <a:off x="397896" y="1989877"/>
        <a:ext cx="6229473" cy="568536"/>
      </dsp:txXfrm>
    </dsp:sp>
    <dsp:sp modelId="{C4F99976-B5FA-4815-BD81-6B7AFB38590D}">
      <dsp:nvSpPr>
        <dsp:cNvPr id="0" name=""/>
        <dsp:cNvSpPr/>
      </dsp:nvSpPr>
      <dsp:spPr>
        <a:xfrm>
          <a:off x="42560" y="1918810"/>
          <a:ext cx="710670" cy="71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328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A8DB0-75C1-4454-BA65-F1BF46653FC2}">
      <dsp:nvSpPr>
        <dsp:cNvPr id="0" name=""/>
        <dsp:cNvSpPr/>
      </dsp:nvSpPr>
      <dsp:spPr>
        <a:xfrm>
          <a:off x="-3212558" y="-494341"/>
          <a:ext cx="3831364" cy="3831364"/>
        </a:xfrm>
        <a:prstGeom prst="blockArc">
          <a:avLst>
            <a:gd name="adj1" fmla="val 18900000"/>
            <a:gd name="adj2" fmla="val 2700000"/>
            <a:gd name="adj3" fmla="val 564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DE206-C79A-4188-824E-9E40826C9478}">
      <dsp:nvSpPr>
        <dsp:cNvPr id="0" name=""/>
        <dsp:cNvSpPr/>
      </dsp:nvSpPr>
      <dsp:spPr>
        <a:xfrm>
          <a:off x="397896" y="284268"/>
          <a:ext cx="6229473" cy="5685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76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100" kern="1200" dirty="0"/>
            <a:t>1. Kas Keluar</a:t>
          </a:r>
        </a:p>
      </dsp:txBody>
      <dsp:txXfrm>
        <a:off x="397896" y="284268"/>
        <a:ext cx="6229473" cy="568536"/>
      </dsp:txXfrm>
    </dsp:sp>
    <dsp:sp modelId="{24C6639E-1170-4E12-81CE-ADF42F13754D}">
      <dsp:nvSpPr>
        <dsp:cNvPr id="0" name=""/>
        <dsp:cNvSpPr/>
      </dsp:nvSpPr>
      <dsp:spPr>
        <a:xfrm>
          <a:off x="42560" y="213201"/>
          <a:ext cx="710670" cy="71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C394-3801-4444-BDF3-FBB7D3C9C0D1}">
      <dsp:nvSpPr>
        <dsp:cNvPr id="0" name=""/>
        <dsp:cNvSpPr/>
      </dsp:nvSpPr>
      <dsp:spPr>
        <a:xfrm>
          <a:off x="604559" y="1137072"/>
          <a:ext cx="6022810" cy="5685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164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76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100" kern="1200" dirty="0"/>
            <a:t>2. Kas Masuk</a:t>
          </a:r>
        </a:p>
      </dsp:txBody>
      <dsp:txXfrm>
        <a:off x="604559" y="1137072"/>
        <a:ext cx="6022810" cy="568536"/>
      </dsp:txXfrm>
    </dsp:sp>
    <dsp:sp modelId="{A73A7C18-2714-433C-8CC7-0A6AA3C4B613}">
      <dsp:nvSpPr>
        <dsp:cNvPr id="0" name=""/>
        <dsp:cNvSpPr/>
      </dsp:nvSpPr>
      <dsp:spPr>
        <a:xfrm>
          <a:off x="249223" y="1066005"/>
          <a:ext cx="710670" cy="71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164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AA648-6C34-4771-9A8B-D995E5D3547B}">
      <dsp:nvSpPr>
        <dsp:cNvPr id="0" name=""/>
        <dsp:cNvSpPr/>
      </dsp:nvSpPr>
      <dsp:spPr>
        <a:xfrm>
          <a:off x="397896" y="1989877"/>
          <a:ext cx="6229473" cy="5685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328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276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100" kern="1200" dirty="0"/>
            <a:t>3. Transfer antar Rekening</a:t>
          </a:r>
        </a:p>
      </dsp:txBody>
      <dsp:txXfrm>
        <a:off x="397896" y="1989877"/>
        <a:ext cx="6229473" cy="568536"/>
      </dsp:txXfrm>
    </dsp:sp>
    <dsp:sp modelId="{C4F99976-B5FA-4815-BD81-6B7AFB38590D}">
      <dsp:nvSpPr>
        <dsp:cNvPr id="0" name=""/>
        <dsp:cNvSpPr/>
      </dsp:nvSpPr>
      <dsp:spPr>
        <a:xfrm>
          <a:off x="42560" y="1918810"/>
          <a:ext cx="710670" cy="710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328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7680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a733b4b9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a733b4b9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a733b4b9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a733b4b9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a733b4b9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a733b4b9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6af9d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5f6af9d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" name="Google Shape;14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493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92" name="Google Shape;92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3" name="Google Shape;93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7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2">
  <p:cSld name="Section title and description 1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3"/>
          <p:cNvPicPr preferRelativeResize="0"/>
          <p:nvPr/>
        </p:nvPicPr>
        <p:blipFill rotWithShape="1">
          <a:blip r:embed="rId2">
            <a:alphaModFix/>
          </a:blip>
          <a:srcRect l="31883" t="8096" r="25713"/>
          <a:stretch/>
        </p:blipFill>
        <p:spPr>
          <a:xfrm>
            <a:off x="0" y="0"/>
            <a:ext cx="457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/>
          <p:nvPr/>
        </p:nvSpPr>
        <p:spPr>
          <a:xfrm>
            <a:off x="-75" y="0"/>
            <a:ext cx="4572000" cy="51435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2" name="Google Shape;112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13" name="Google Shape;113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1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15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24" name="Google Shape;124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6" name="Google Shape;126;p15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56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lt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3787800" cy="19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29595" y="3401500"/>
            <a:ext cx="37878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0" y="1"/>
            <a:ext cx="9144000" cy="46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5063224" y="1313339"/>
            <a:ext cx="3459829" cy="2670551"/>
            <a:chOff x="3553042" y="1657806"/>
            <a:chExt cx="3461100" cy="2671532"/>
          </a:xfrm>
        </p:grpSpPr>
        <p:sp>
          <p:nvSpPr>
            <p:cNvPr id="26" name="Google Shape;26;p3"/>
            <p:cNvSpPr/>
            <p:nvPr/>
          </p:nvSpPr>
          <p:spPr>
            <a:xfrm>
              <a:off x="4856024" y="3625653"/>
              <a:ext cx="944700" cy="663300"/>
            </a:xfrm>
            <a:prstGeom prst="trapezoid">
              <a:avLst>
                <a:gd name="adj" fmla="val 25000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>
              <a:off x="4953871" y="3681997"/>
              <a:ext cx="400200" cy="606600"/>
            </a:xfrm>
            <a:prstGeom prst="triangle">
              <a:avLst>
                <a:gd name="adj" fmla="val 96745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767796" y="3681816"/>
              <a:ext cx="163500" cy="606600"/>
            </a:xfrm>
            <a:prstGeom prst="triangle">
              <a:avLst>
                <a:gd name="adj" fmla="val 98558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4678237" y="4276102"/>
              <a:ext cx="1210800" cy="456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rot="10800000">
              <a:off x="4668343" y="4283738"/>
              <a:ext cx="1230600" cy="45600"/>
            </a:xfrm>
            <a:prstGeom prst="roundRect">
              <a:avLst>
                <a:gd name="adj" fmla="val 50000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926950" y="3681915"/>
              <a:ext cx="42900" cy="5943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3553042" y="1674645"/>
              <a:ext cx="3461100" cy="2014500"/>
            </a:xfrm>
            <a:prstGeom prst="roundRect">
              <a:avLst>
                <a:gd name="adj" fmla="val 1882"/>
              </a:avLst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553042" y="1657806"/>
              <a:ext cx="3461100" cy="2014500"/>
            </a:xfrm>
            <a:prstGeom prst="roundRect">
              <a:avLst>
                <a:gd name="adj" fmla="val 1764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4" name="Google Shape;34;p3" descr="Component Detail"/>
          <p:cNvPicPr preferRelativeResize="0"/>
          <p:nvPr/>
        </p:nvPicPr>
        <p:blipFill rotWithShape="1">
          <a:blip r:embed="rId2">
            <a:alphaModFix/>
          </a:blip>
          <a:srcRect b="25076"/>
          <a:stretch/>
        </p:blipFill>
        <p:spPr>
          <a:xfrm>
            <a:off x="5161725" y="1399791"/>
            <a:ext cx="3262825" cy="18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 flipH="1">
            <a:off x="5156196" y="1401826"/>
            <a:ext cx="3268577" cy="1812993"/>
          </a:xfrm>
          <a:prstGeom prst="rtTriangle">
            <a:avLst/>
          </a:prstGeom>
          <a:solidFill>
            <a:srgbClr val="000000">
              <a:alpha val="3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7666681" y="2077877"/>
            <a:ext cx="1148179" cy="2282764"/>
            <a:chOff x="7666681" y="2077877"/>
            <a:chExt cx="1148179" cy="2282764"/>
          </a:xfrm>
        </p:grpSpPr>
        <p:grpSp>
          <p:nvGrpSpPr>
            <p:cNvPr id="37" name="Google Shape;37;p3"/>
            <p:cNvGrpSpPr/>
            <p:nvPr/>
          </p:nvGrpSpPr>
          <p:grpSpPr>
            <a:xfrm>
              <a:off x="7666681" y="2077877"/>
              <a:ext cx="1148179" cy="2282764"/>
              <a:chOff x="3983627" y="1676395"/>
              <a:chExt cx="1449538" cy="2881914"/>
            </a:xfrm>
          </p:grpSpPr>
          <p:sp>
            <p:nvSpPr>
              <p:cNvPr id="38" name="Google Shape;38;p3"/>
              <p:cNvSpPr/>
              <p:nvPr/>
            </p:nvSpPr>
            <p:spPr>
              <a:xfrm rot="-5400000">
                <a:off x="3276827" y="2404608"/>
                <a:ext cx="2860500" cy="1446900"/>
              </a:xfrm>
              <a:prstGeom prst="roundRect">
                <a:avLst>
                  <a:gd name="adj" fmla="val 4551"/>
                </a:avLst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 rot="-5400000">
                <a:off x="3279465" y="2383195"/>
                <a:ext cx="2860500" cy="1446900"/>
              </a:xfrm>
              <a:prstGeom prst="roundRect">
                <a:avLst>
                  <a:gd name="adj" fmla="val 4551"/>
                </a:avLst>
              </a:pr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473243" y="4318802"/>
                <a:ext cx="472800" cy="76800"/>
              </a:xfrm>
              <a:prstGeom prst="roundRect">
                <a:avLst>
                  <a:gd name="adj" fmla="val 50000"/>
                </a:avLst>
              </a:prstGeom>
              <a:solidFill>
                <a:srgbClr val="4B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41" name="Google Shape;41;p3" descr="Mobile View"/>
            <p:cNvPicPr preferRelativeResize="0"/>
            <p:nvPr/>
          </p:nvPicPr>
          <p:blipFill rotWithShape="1">
            <a:blip r:embed="rId3">
              <a:alphaModFix/>
            </a:blip>
            <a:srcRect t="4362" b="4371"/>
            <a:stretch/>
          </p:blipFill>
          <p:spPr>
            <a:xfrm>
              <a:off x="7720839" y="2222723"/>
              <a:ext cx="1037555" cy="18334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42;p3"/>
            <p:cNvSpPr/>
            <p:nvPr/>
          </p:nvSpPr>
          <p:spPr>
            <a:xfrm flipH="1">
              <a:off x="7722342" y="2222973"/>
              <a:ext cx="1037700" cy="1833000"/>
            </a:xfrm>
            <a:prstGeom prst="rtTriangle">
              <a:avLst/>
            </a:prstGeom>
            <a:solidFill>
              <a:srgbClr val="000000">
                <a:alpha val="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73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5" name="Google Shape;45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1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2" name="Google Shape;52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7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8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8" name="Google Shape;68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9" name="Google Shape;69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1" name="Google Shape;71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0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3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8" name="Google Shape;7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9" name="Google Shape;7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8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6" name="Google Shape;86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87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2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709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hyperlink" Target="mailto:agus.maulana@upnvj.ac.i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hyperlink" Target="mailto:agus.maulana@upnvj.ac.i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68" y="1645472"/>
            <a:ext cx="3487495" cy="19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Google Shape;135;p17" descr="Open Chromebook laptop computer"/>
          <p:cNvPicPr preferRelativeResize="0"/>
          <p:nvPr/>
        </p:nvPicPr>
        <p:blipFill rotWithShape="1">
          <a:blip r:embed="rId4">
            <a:alphaModFix/>
          </a:blip>
          <a:srcRect r="3344"/>
          <a:stretch/>
        </p:blipFill>
        <p:spPr>
          <a:xfrm>
            <a:off x="4606900" y="1399750"/>
            <a:ext cx="4537098" cy="28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Portrait-oriented black smaptphone"/>
          <p:cNvPicPr preferRelativeResize="0"/>
          <p:nvPr/>
        </p:nvPicPr>
        <p:blipFill rotWithShape="1">
          <a:blip r:embed="rId5">
            <a:alphaModFix/>
          </a:blip>
          <a:srcRect r="19980"/>
          <a:stretch/>
        </p:blipFill>
        <p:spPr>
          <a:xfrm>
            <a:off x="8220926" y="2149750"/>
            <a:ext cx="923075" cy="2265601"/>
          </a:xfrm>
          <a:prstGeom prst="rect">
            <a:avLst/>
          </a:prstGeom>
          <a:noFill/>
          <a:ln>
            <a:noFill/>
          </a:ln>
          <a:effectLst>
            <a:reflection stA="20000" endPos="4000" fadeDir="5400012" sy="-100000" algn="bl" rotWithShape="0"/>
          </a:effectLst>
        </p:spPr>
      </p:pic>
      <p:sp>
        <p:nvSpPr>
          <p:cNvPr id="137" name="Google Shape;137;p17"/>
          <p:cNvSpPr txBox="1">
            <a:spLocks noGrp="1"/>
          </p:cNvSpPr>
          <p:nvPr>
            <p:ph type="ctrTitle"/>
          </p:nvPr>
        </p:nvSpPr>
        <p:spPr>
          <a:xfrm>
            <a:off x="729450" y="1244300"/>
            <a:ext cx="3787800" cy="14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400" dirty="0"/>
              <a:t>Modul Penjualan</a:t>
            </a:r>
            <a:endParaRPr sz="4400" dirty="0"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718968" y="2870500"/>
            <a:ext cx="3975262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id-ID" sz="3200" b="1" dirty="0">
                <a:solidFill>
                  <a:schemeClr val="accent6">
                    <a:lumMod val="75000"/>
                  </a:schemeClr>
                </a:solidFill>
              </a:rPr>
              <a:t>ahir Accounting 6</a:t>
            </a:r>
            <a:endParaRPr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8015" r="58480"/>
          <a:stretch/>
        </p:blipFill>
        <p:spPr bwMode="auto">
          <a:xfrm>
            <a:off x="8284307" y="2318483"/>
            <a:ext cx="859691" cy="184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66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49263" indent="-449263" algn="l"/>
            <a:r>
              <a:rPr lang="id-ID" dirty="0"/>
              <a:t>3. Penjualan Dengan Uang Muka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>
                <a:solidFill>
                  <a:srgbClr val="FFFF00"/>
                </a:solidFill>
              </a:rPr>
              <a:t>Contoh Kasus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33" y="212515"/>
            <a:ext cx="4555067" cy="257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1206" y="3306515"/>
            <a:ext cx="3946544" cy="133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>
                <a:solidFill>
                  <a:srgbClr val="FF0000"/>
                </a:solidFill>
              </a:rPr>
              <a:t>Note:</a:t>
            </a:r>
          </a:p>
          <a:p>
            <a:endParaRPr lang="id-ID" sz="1600" b="1" dirty="0">
              <a:solidFill>
                <a:srgbClr val="FF0000"/>
              </a:solidFill>
            </a:endParaRPr>
          </a:p>
          <a:p>
            <a:r>
              <a:rPr lang="id-ID" sz="1600" b="1" dirty="0">
                <a:solidFill>
                  <a:srgbClr val="FF0000"/>
                </a:solidFill>
              </a:rPr>
              <a:t>Tambahkan 3 digit NIM terakhir di akhir nomor PO</a:t>
            </a:r>
          </a:p>
          <a:p>
            <a:r>
              <a:rPr lang="id-ID" sz="1600" b="1" dirty="0">
                <a:solidFill>
                  <a:srgbClr val="FF0000"/>
                </a:solidFill>
              </a:rPr>
              <a:t>Contoh: PO365</a:t>
            </a:r>
            <a:r>
              <a:rPr lang="id-ID" sz="1600" b="1" dirty="0">
                <a:solidFill>
                  <a:schemeClr val="bg2"/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271087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200" dirty="0"/>
              <a:t>Pengiriman Barang dan Pembuatan Faktur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24950" y="3339325"/>
            <a:ext cx="3300900" cy="75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FFFF00"/>
                </a:solidFill>
              </a:rPr>
              <a:t>Contoh Kasus</a:t>
            </a: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953383"/>
              </p:ext>
            </p:extLst>
          </p:nvPr>
        </p:nvGraphicFramePr>
        <p:xfrm>
          <a:off x="4616298" y="2844996"/>
          <a:ext cx="4485371" cy="1158121"/>
        </p:xfrm>
        <a:graphic>
          <a:graphicData uri="http://schemas.openxmlformats.org/drawingml/2006/table">
            <a:tbl>
              <a:tblPr firstRow="1" firstCol="1" bandRow="1"/>
              <a:tblGrid>
                <a:gridCol w="717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374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Kode </a:t>
                      </a:r>
                    </a:p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Barang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Deskripsi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Harga </a:t>
                      </a:r>
                    </a:p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Satuan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Jumlah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374"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Kulkas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Rp.</a:t>
                      </a:r>
                      <a:r>
                        <a:rPr lang="id-ID" sz="1200" b="0" baseline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1.300.000</a:t>
                      </a:r>
                      <a:endParaRPr lang="id-ID" sz="1200" b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Rp.</a:t>
                      </a:r>
                      <a:r>
                        <a:rPr lang="id-ID" sz="1200" b="0" baseline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3.900.000</a:t>
                      </a:r>
                      <a:endParaRPr lang="id-ID" sz="1200" b="0" dirty="0">
                        <a:ln>
                          <a:noFill/>
                        </a:ln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640">
                <a:tc gridSpan="4"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PPN 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Rp.    </a:t>
                      </a:r>
                      <a:r>
                        <a:rPr lang="id-ID" sz="1200" b="0" baseline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id-ID" sz="1200" b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390.000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374">
                <a:tc gridSpan="4"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b="1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1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Rp.   4.290.000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721217" y="350591"/>
            <a:ext cx="4329650" cy="179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id-ID" sz="1800" b="1" dirty="0">
                <a:solidFill>
                  <a:srgbClr val="00B0F0"/>
                </a:solidFill>
              </a:rPr>
              <a:t>16 Januari 2016</a:t>
            </a:r>
          </a:p>
          <a:p>
            <a:pPr marL="0" indent="0"/>
            <a:endParaRPr lang="id-ID" sz="1800" b="1" dirty="0">
              <a:solidFill>
                <a:srgbClr val="00B0F0"/>
              </a:solidFill>
            </a:endParaRPr>
          </a:p>
          <a:p>
            <a:pPr marL="0" indent="0" algn="just"/>
            <a:r>
              <a:rPr lang="id-ID" sz="1800" dirty="0">
                <a:solidFill>
                  <a:schemeClr val="accent1"/>
                </a:solidFill>
              </a:rPr>
              <a:t>PT Sumber Rejeki mengirimkan semua barang yang dipesan oleh PT Multi Elektrik pada tanggal 17 Januari 2016. Pada hari tersebut juga dibuatkan faktur penagihan dengan syarat pembayaran 2/10  n/30. Berikut rincian fakturnya</a:t>
            </a:r>
          </a:p>
          <a:p>
            <a:pPr marL="0" indent="0"/>
            <a:endParaRPr lang="id-ID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33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68" y="1645472"/>
            <a:ext cx="3487495" cy="19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Google Shape;135;p17" descr="Open Chromebook laptop computer"/>
          <p:cNvPicPr preferRelativeResize="0"/>
          <p:nvPr/>
        </p:nvPicPr>
        <p:blipFill rotWithShape="1">
          <a:blip r:embed="rId4">
            <a:alphaModFix/>
          </a:blip>
          <a:srcRect r="3344"/>
          <a:stretch/>
        </p:blipFill>
        <p:spPr>
          <a:xfrm>
            <a:off x="4606900" y="1399750"/>
            <a:ext cx="4537098" cy="28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Portrait-oriented black smaptphone"/>
          <p:cNvPicPr preferRelativeResize="0"/>
          <p:nvPr/>
        </p:nvPicPr>
        <p:blipFill rotWithShape="1">
          <a:blip r:embed="rId5">
            <a:alphaModFix/>
          </a:blip>
          <a:srcRect r="19980"/>
          <a:stretch/>
        </p:blipFill>
        <p:spPr>
          <a:xfrm>
            <a:off x="8220926" y="2149750"/>
            <a:ext cx="923075" cy="2265601"/>
          </a:xfrm>
          <a:prstGeom prst="rect">
            <a:avLst/>
          </a:prstGeom>
          <a:noFill/>
          <a:ln>
            <a:noFill/>
          </a:ln>
          <a:effectLst>
            <a:reflection stA="20000" endPos="4000" fadeDir="5400012" sy="-100000" algn="bl" rotWithShape="0"/>
          </a:effectLst>
        </p:spPr>
      </p:pic>
      <p:sp>
        <p:nvSpPr>
          <p:cNvPr id="137" name="Google Shape;137;p17"/>
          <p:cNvSpPr txBox="1">
            <a:spLocks noGrp="1"/>
          </p:cNvSpPr>
          <p:nvPr>
            <p:ph type="ctrTitle"/>
          </p:nvPr>
        </p:nvSpPr>
        <p:spPr>
          <a:xfrm>
            <a:off x="362464" y="1498709"/>
            <a:ext cx="4445603" cy="14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/>
              <a:t>Praktika Akuntansi</a:t>
            </a:r>
            <a:endParaRPr sz="3600" dirty="0"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399991" y="2417941"/>
            <a:ext cx="42996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id-ID" sz="2000" b="1" dirty="0">
                <a:solidFill>
                  <a:schemeClr val="accent6">
                    <a:lumMod val="75000"/>
                  </a:schemeClr>
                </a:solidFill>
              </a:rPr>
              <a:t>gus Maulana, S.Pd., M.S.Ak.</a:t>
            </a:r>
            <a:endParaRPr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8015" r="58480"/>
          <a:stretch/>
        </p:blipFill>
        <p:spPr bwMode="auto">
          <a:xfrm>
            <a:off x="8284307" y="2318483"/>
            <a:ext cx="859691" cy="184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237" y="4663490"/>
            <a:ext cx="6879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i="1" dirty="0">
                <a:solidFill>
                  <a:schemeClr val="tx1"/>
                </a:solidFill>
              </a:rPr>
              <a:t>Program Studi Akuntansi  - Universitas Pembangungan Nasional Veteran Jakarta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5666" y="3852817"/>
            <a:ext cx="3444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>
                <a:latin typeface="Candara" pitchFamily="34" charset="0"/>
                <a:hlinkClick r:id="rId7"/>
              </a:rPr>
              <a:t>agus.maulana@upnvj.ac.id</a:t>
            </a:r>
            <a:endParaRPr lang="id-ID" dirty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id-ID" dirty="0">
                <a:latin typeface="Candara" pitchFamily="34" charset="0"/>
              </a:rPr>
              <a:t>+628997005275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3" t="29023" r="21713" b="29374"/>
          <a:stretch/>
        </p:blipFill>
        <p:spPr bwMode="auto">
          <a:xfrm>
            <a:off x="622237" y="3980032"/>
            <a:ext cx="315621" cy="22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22" b="93825" l="5136" r="94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7" y="4230685"/>
            <a:ext cx="368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74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68" y="1645472"/>
            <a:ext cx="3487495" cy="19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Google Shape;135;p17" descr="Open Chromebook laptop computer"/>
          <p:cNvPicPr preferRelativeResize="0"/>
          <p:nvPr/>
        </p:nvPicPr>
        <p:blipFill rotWithShape="1">
          <a:blip r:embed="rId4">
            <a:alphaModFix/>
          </a:blip>
          <a:srcRect r="3344"/>
          <a:stretch/>
        </p:blipFill>
        <p:spPr>
          <a:xfrm>
            <a:off x="4606900" y="1399750"/>
            <a:ext cx="4537098" cy="28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Portrait-oriented black smaptphone"/>
          <p:cNvPicPr preferRelativeResize="0"/>
          <p:nvPr/>
        </p:nvPicPr>
        <p:blipFill rotWithShape="1">
          <a:blip r:embed="rId5">
            <a:alphaModFix/>
          </a:blip>
          <a:srcRect r="19980"/>
          <a:stretch/>
        </p:blipFill>
        <p:spPr>
          <a:xfrm>
            <a:off x="8220926" y="2149750"/>
            <a:ext cx="923075" cy="2265601"/>
          </a:xfrm>
          <a:prstGeom prst="rect">
            <a:avLst/>
          </a:prstGeom>
          <a:noFill/>
          <a:ln>
            <a:noFill/>
          </a:ln>
          <a:effectLst>
            <a:reflection stA="20000" endPos="4000" fadeDir="5400012" sy="-100000" algn="bl" rotWithShape="0"/>
          </a:effectLst>
        </p:spPr>
      </p:pic>
      <p:sp>
        <p:nvSpPr>
          <p:cNvPr id="137" name="Google Shape;137;p17"/>
          <p:cNvSpPr txBox="1">
            <a:spLocks noGrp="1"/>
          </p:cNvSpPr>
          <p:nvPr>
            <p:ph type="ctrTitle"/>
          </p:nvPr>
        </p:nvSpPr>
        <p:spPr>
          <a:xfrm>
            <a:off x="729450" y="1244300"/>
            <a:ext cx="3787800" cy="14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400" dirty="0"/>
              <a:t>Modul Pembelian</a:t>
            </a:r>
            <a:endParaRPr sz="4400" dirty="0"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718968" y="2870500"/>
            <a:ext cx="3975262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id-ID" sz="3200" b="1" dirty="0">
                <a:solidFill>
                  <a:schemeClr val="accent6">
                    <a:lumMod val="75000"/>
                  </a:schemeClr>
                </a:solidFill>
              </a:rPr>
              <a:t>ahir Accounting 6</a:t>
            </a:r>
            <a:endParaRPr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8015" r="58480"/>
          <a:stretch/>
        </p:blipFill>
        <p:spPr bwMode="auto">
          <a:xfrm>
            <a:off x="8284307" y="2318483"/>
            <a:ext cx="859691" cy="184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95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63783" y="293683"/>
            <a:ext cx="6712750" cy="6545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4000" dirty="0"/>
              <a:t>Modul Pembelian</a:t>
            </a:r>
            <a:endParaRPr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52731435"/>
              </p:ext>
            </p:extLst>
          </p:nvPr>
        </p:nvGraphicFramePr>
        <p:xfrm>
          <a:off x="372533" y="1761067"/>
          <a:ext cx="6663267" cy="284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2041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3" y="1318650"/>
            <a:ext cx="4002368" cy="1687200"/>
          </a:xfrm>
        </p:spPr>
        <p:txBody>
          <a:bodyPr/>
          <a:lstStyle/>
          <a:p>
            <a:pPr marL="449263" indent="-449263" algn="l"/>
            <a:r>
              <a:rPr lang="id-ID" sz="3200" dirty="0"/>
              <a:t>1. Pembelian Tunai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b="1" dirty="0">
                <a:solidFill>
                  <a:srgbClr val="FFFF00"/>
                </a:solidFill>
              </a:rPr>
              <a:t>Contoh kasus</a:t>
            </a:r>
            <a:endParaRPr lang="id-ID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919132" y="1100667"/>
            <a:ext cx="4047067" cy="3335866"/>
          </a:xfrm>
        </p:spPr>
        <p:txBody>
          <a:bodyPr/>
          <a:lstStyle/>
          <a:p>
            <a:pPr marL="0" indent="0">
              <a:buNone/>
            </a:pPr>
            <a:r>
              <a:rPr lang="id-ID" sz="2000" b="1" dirty="0">
                <a:solidFill>
                  <a:srgbClr val="00B0F0"/>
                </a:solidFill>
              </a:rPr>
              <a:t>8 Januari 2016</a:t>
            </a:r>
          </a:p>
          <a:p>
            <a:pPr marL="0" indent="0">
              <a:buNone/>
            </a:pPr>
            <a:endParaRPr lang="id-ID" sz="2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d-ID" sz="1800" dirty="0"/>
              <a:t>PT Sumber Rejeki membeli secara </a:t>
            </a:r>
            <a:r>
              <a:rPr lang="id-ID" sz="1800" b="1" dirty="0"/>
              <a:t>tunai</a:t>
            </a:r>
            <a:r>
              <a:rPr lang="id-ID" sz="1800" dirty="0"/>
              <a:t> Rice Cooker dari CV. Tri Megah dengan harga Rp. 130.000/buah (belum termasuk PPN). Pembayaran dilakukan melalui uang tunai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324653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34" y="337711"/>
            <a:ext cx="7688400" cy="1518600"/>
          </a:xfrm>
        </p:spPr>
        <p:txBody>
          <a:bodyPr>
            <a:normAutofit/>
          </a:bodyPr>
          <a:lstStyle/>
          <a:p>
            <a:pPr algn="l"/>
            <a:r>
              <a:rPr lang="id-ID" dirty="0"/>
              <a:t>2. Pembelian Non-Tunai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3899" y="4737337"/>
            <a:ext cx="3453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FFFF00"/>
                </a:solidFill>
              </a:rPr>
              <a:t>Gambar Siklus Pembelian Non-Tunai</a:t>
            </a:r>
          </a:p>
        </p:txBody>
      </p:sp>
      <p:pic>
        <p:nvPicPr>
          <p:cNvPr id="3" name="Picture 2" descr="D:\File Agus\VIDEO\Zahir Accounting\Sikus Pembeli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70" y="1355294"/>
            <a:ext cx="5336769" cy="33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31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Permintaan</a:t>
            </a:r>
            <a:br>
              <a:rPr lang="id-ID" dirty="0"/>
            </a:br>
            <a:r>
              <a:rPr lang="id-ID" dirty="0"/>
              <a:t>Pembelian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b="1" dirty="0">
                <a:solidFill>
                  <a:srgbClr val="FFFF00"/>
                </a:solidFill>
              </a:rPr>
              <a:t>Contoh kasus</a:t>
            </a:r>
            <a:endParaRPr lang="id-ID" sz="1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08" y="999496"/>
            <a:ext cx="4521118" cy="317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662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Purchase Order (PO)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b="1" dirty="0">
                <a:solidFill>
                  <a:srgbClr val="FFFF00"/>
                </a:solidFill>
              </a:rPr>
              <a:t>Contoh kasus</a:t>
            </a:r>
            <a:endParaRPr lang="id-ID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27" y="85062"/>
            <a:ext cx="4553073" cy="356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1206" y="3653686"/>
            <a:ext cx="3946544" cy="133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>
                <a:solidFill>
                  <a:srgbClr val="FF0000"/>
                </a:solidFill>
              </a:rPr>
              <a:t>Note:</a:t>
            </a:r>
          </a:p>
          <a:p>
            <a:endParaRPr lang="id-ID" sz="1600" b="1" dirty="0">
              <a:solidFill>
                <a:srgbClr val="FF0000"/>
              </a:solidFill>
            </a:endParaRPr>
          </a:p>
          <a:p>
            <a:r>
              <a:rPr lang="id-ID" sz="1600" b="1" dirty="0">
                <a:solidFill>
                  <a:srgbClr val="FF0000"/>
                </a:solidFill>
              </a:rPr>
              <a:t>Tambahkan 3 digit NIM terakhir di akhir nomor PO</a:t>
            </a:r>
          </a:p>
          <a:p>
            <a:r>
              <a:rPr lang="id-ID" sz="1600" b="1" dirty="0">
                <a:solidFill>
                  <a:srgbClr val="FF0000"/>
                </a:solidFill>
              </a:rPr>
              <a:t>Contoh: PP-987</a:t>
            </a:r>
            <a:r>
              <a:rPr lang="id-ID" sz="1600" b="1" dirty="0">
                <a:solidFill>
                  <a:schemeClr val="bg2"/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2562179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200" dirty="0"/>
              <a:t>Pengiriman Barang dan Pembuatan Faktur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24950" y="3381659"/>
            <a:ext cx="3300900" cy="75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FFFF00"/>
                </a:solidFill>
              </a:rPr>
              <a:t>Contoh kasus</a:t>
            </a:r>
            <a:endParaRPr lang="id-ID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17025" y="776892"/>
            <a:ext cx="4283042" cy="3261708"/>
          </a:xfrm>
        </p:spPr>
        <p:txBody>
          <a:bodyPr/>
          <a:lstStyle/>
          <a:p>
            <a:pPr marL="0" indent="0">
              <a:buNone/>
            </a:pPr>
            <a:r>
              <a:rPr lang="id-ID" sz="1800" b="1" dirty="0">
                <a:solidFill>
                  <a:srgbClr val="00B0F0"/>
                </a:solidFill>
              </a:rPr>
              <a:t>15 Januari 2016</a:t>
            </a:r>
          </a:p>
          <a:p>
            <a:pPr marL="0" indent="0">
              <a:buNone/>
            </a:pPr>
            <a:endParaRPr lang="id-ID" sz="18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d-ID" sz="1800" dirty="0"/>
              <a:t>CV Tri Megah mengirimkan semua barang yang dipesan oleh perusahaan dalam PO nomor 987. Pada hari tersebut juga dibuatkan faktur penagihan dengan syarat pembayaran 2/10  n/30.</a:t>
            </a:r>
          </a:p>
          <a:p>
            <a:pPr marL="14605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140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63783" y="293683"/>
            <a:ext cx="6712750" cy="6545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4000" dirty="0"/>
              <a:t>Modul Penjualan</a:t>
            </a:r>
            <a:endParaRPr sz="40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97643107"/>
              </p:ext>
            </p:extLst>
          </p:nvPr>
        </p:nvGraphicFramePr>
        <p:xfrm>
          <a:off x="372533" y="1761067"/>
          <a:ext cx="6663267" cy="284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8DB0-75C1-4454-BA65-F1BF46653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47A8DB0-75C1-4454-BA65-F1BF46653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47A8DB0-75C1-4454-BA65-F1BF46653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6639E-1170-4E12-81CE-ADF42F137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24C6639E-1170-4E12-81CE-ADF42F137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24C6639E-1170-4E12-81CE-ADF42F137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ADE206-C79A-4188-824E-9E40826C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E7ADE206-C79A-4188-824E-9E40826C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E7ADE206-C79A-4188-824E-9E40826C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A7C18-2714-433C-8CC7-0A6AA3C4B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A73A7C18-2714-433C-8CC7-0A6AA3C4B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A73A7C18-2714-433C-8CC7-0A6AA3C4B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BFC394-3801-4444-BDF3-FBB7D3C9C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2BFC394-3801-4444-BDF3-FBB7D3C9C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2BFC394-3801-4444-BDF3-FBB7D3C9C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F99976-B5FA-4815-BD81-6B7AFB385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4F99976-B5FA-4815-BD81-6B7AFB385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4F99976-B5FA-4815-BD81-6B7AFB385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1AA648-6C34-4771-9A8B-D995E5D35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DC1AA648-6C34-4771-9A8B-D995E5D35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DC1AA648-6C34-4771-9A8B-D995E5D35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000" y="1318650"/>
            <a:ext cx="3618716" cy="1687200"/>
          </a:xfrm>
        </p:spPr>
        <p:txBody>
          <a:bodyPr>
            <a:normAutofit/>
          </a:bodyPr>
          <a:lstStyle/>
          <a:p>
            <a:r>
              <a:rPr lang="id-ID" sz="3200" dirty="0"/>
              <a:t>Retur Pembelian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1400" b="1" dirty="0">
                <a:solidFill>
                  <a:srgbClr val="FFFF00"/>
                </a:solidFill>
              </a:rPr>
              <a:t>Contoh Kasus</a:t>
            </a:r>
            <a:endParaRPr lang="id-ID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41333" y="897467"/>
            <a:ext cx="3807292" cy="3480658"/>
          </a:xfrm>
        </p:spPr>
        <p:txBody>
          <a:bodyPr/>
          <a:lstStyle/>
          <a:p>
            <a:pPr marL="0" indent="0">
              <a:buNone/>
            </a:pPr>
            <a:r>
              <a:rPr lang="id-ID" sz="1800" b="1" dirty="0">
                <a:solidFill>
                  <a:srgbClr val="00B0F0"/>
                </a:solidFill>
              </a:rPr>
              <a:t>16 Januari 2016</a:t>
            </a:r>
          </a:p>
          <a:p>
            <a:pPr marL="0" indent="0">
              <a:buNone/>
            </a:pPr>
            <a:endParaRPr lang="id-ID" sz="18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id-ID" sz="1800" dirty="0"/>
              <a:t>Bagian gudang menemukan satu buah produk cacat yang dipesan sebelumnya dari CV Tri Megah. Produk tersebut adalah kipas angin. Oleh karena itu barang tersebut kemudian dikembalikan kepada vendor.</a:t>
            </a:r>
          </a:p>
        </p:txBody>
      </p:sp>
    </p:spTree>
    <p:extLst>
      <p:ext uri="{BB962C8B-B14F-4D97-AF65-F5344CB8AC3E}">
        <p14:creationId xmlns:p14="http://schemas.microsoft.com/office/powerpoint/2010/main" val="1904584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Pembayaran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FFFF00"/>
                </a:solidFill>
              </a:rPr>
              <a:t>Contoh Kasus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59358" y="1030892"/>
            <a:ext cx="3775042" cy="3025500"/>
          </a:xfrm>
        </p:spPr>
        <p:txBody>
          <a:bodyPr/>
          <a:lstStyle/>
          <a:p>
            <a:pPr marL="0" indent="0">
              <a:buNone/>
            </a:pPr>
            <a:r>
              <a:rPr lang="id-ID" sz="1800" b="1" dirty="0">
                <a:solidFill>
                  <a:srgbClr val="00B0F0"/>
                </a:solidFill>
              </a:rPr>
              <a:t>21 Januari 2016</a:t>
            </a:r>
          </a:p>
          <a:p>
            <a:pPr marL="0" indent="0">
              <a:buNone/>
            </a:pPr>
            <a:r>
              <a:rPr lang="id-ID" sz="1800" dirty="0"/>
              <a:t>PT Sumber Rejeki melunasi seluruh piutangnya kepada PT CV Tri Megah atas PO nomor PP-987. Pembayaran dilakukan melalui transfer bank.</a:t>
            </a:r>
          </a:p>
        </p:txBody>
      </p:sp>
    </p:spTree>
    <p:extLst>
      <p:ext uri="{BB962C8B-B14F-4D97-AF65-F5344CB8AC3E}">
        <p14:creationId xmlns:p14="http://schemas.microsoft.com/office/powerpoint/2010/main" val="3762207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49263" indent="-449263" algn="l"/>
            <a:r>
              <a:rPr lang="id-ID" dirty="0"/>
              <a:t>3. Pembelian Dengan Uang Muka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>
                <a:solidFill>
                  <a:srgbClr val="FFFF00"/>
                </a:solidFill>
              </a:rPr>
              <a:t>Contoh Kasus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083" y="255180"/>
            <a:ext cx="4567917" cy="358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21206" y="3842038"/>
            <a:ext cx="3946544" cy="133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>
                <a:solidFill>
                  <a:srgbClr val="FF0000"/>
                </a:solidFill>
              </a:rPr>
              <a:t>Note:</a:t>
            </a:r>
          </a:p>
          <a:p>
            <a:endParaRPr lang="id-ID" sz="1600" b="1" dirty="0">
              <a:solidFill>
                <a:srgbClr val="FF0000"/>
              </a:solidFill>
            </a:endParaRPr>
          </a:p>
          <a:p>
            <a:r>
              <a:rPr lang="id-ID" sz="1600" b="1" dirty="0">
                <a:solidFill>
                  <a:srgbClr val="FF0000"/>
                </a:solidFill>
              </a:rPr>
              <a:t>Tambahkan 3 digit NIM terakhir di akhir nomor PO</a:t>
            </a:r>
          </a:p>
          <a:p>
            <a:r>
              <a:rPr lang="id-ID" sz="1600" b="1" dirty="0">
                <a:solidFill>
                  <a:srgbClr val="FF0000"/>
                </a:solidFill>
              </a:rPr>
              <a:t>Contoh: PO-782</a:t>
            </a:r>
            <a:r>
              <a:rPr lang="id-ID" sz="1600" b="1" dirty="0">
                <a:solidFill>
                  <a:schemeClr val="bg2"/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4075730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Penerimaan Barang </a:t>
            </a:r>
            <a:r>
              <a:rPr lang="id-ID" sz="3200"/>
              <a:t>dan Faktur Tagihan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24950" y="3339325"/>
            <a:ext cx="3300900" cy="75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FFFF00"/>
                </a:solidFill>
              </a:rPr>
              <a:t>Contoh Kasus</a:t>
            </a:r>
            <a:endParaRPr lang="id-ID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1217" y="350591"/>
            <a:ext cx="4329650" cy="179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ato"/>
              <a:buNone/>
              <a:defRPr sz="16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id-ID" sz="1800" b="1" dirty="0">
                <a:solidFill>
                  <a:srgbClr val="00B0F0"/>
                </a:solidFill>
              </a:rPr>
              <a:t>13 Januari 2016</a:t>
            </a:r>
          </a:p>
          <a:p>
            <a:pPr marL="0" indent="0"/>
            <a:endParaRPr lang="id-ID" sz="1800" b="1" dirty="0">
              <a:solidFill>
                <a:srgbClr val="00B0F0"/>
              </a:solidFill>
            </a:endParaRPr>
          </a:p>
          <a:p>
            <a:pPr marL="0" indent="0" algn="just"/>
            <a:r>
              <a:rPr lang="id-ID" sz="1800" dirty="0">
                <a:solidFill>
                  <a:srgbClr val="595959"/>
                </a:solidFill>
              </a:rPr>
              <a:t>PT Sumber Rejeki menerima barang yang dipesan dari CV Riung jaya pada tanggal 10 Januari 2016.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1217" y="1861071"/>
            <a:ext cx="4210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800" dirty="0">
                <a:solidFill>
                  <a:srgbClr val="595959"/>
                </a:solidFill>
              </a:rPr>
              <a:t>Pada hari tersebut juga diterima faktur penagihan dengan syarat pembayaran 2/10  n/30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04556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68" y="1645472"/>
            <a:ext cx="3487495" cy="19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Google Shape;135;p17" descr="Open Chromebook laptop computer"/>
          <p:cNvPicPr preferRelativeResize="0"/>
          <p:nvPr/>
        </p:nvPicPr>
        <p:blipFill rotWithShape="1">
          <a:blip r:embed="rId4">
            <a:alphaModFix/>
          </a:blip>
          <a:srcRect r="3344"/>
          <a:stretch/>
        </p:blipFill>
        <p:spPr>
          <a:xfrm>
            <a:off x="4606900" y="1399750"/>
            <a:ext cx="4537098" cy="28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Portrait-oriented black smaptphone"/>
          <p:cNvPicPr preferRelativeResize="0"/>
          <p:nvPr/>
        </p:nvPicPr>
        <p:blipFill rotWithShape="1">
          <a:blip r:embed="rId5">
            <a:alphaModFix/>
          </a:blip>
          <a:srcRect r="19980"/>
          <a:stretch/>
        </p:blipFill>
        <p:spPr>
          <a:xfrm>
            <a:off x="8220926" y="2149750"/>
            <a:ext cx="923075" cy="2265601"/>
          </a:xfrm>
          <a:prstGeom prst="rect">
            <a:avLst/>
          </a:prstGeom>
          <a:noFill/>
          <a:ln>
            <a:noFill/>
          </a:ln>
          <a:effectLst>
            <a:reflection stA="20000" endPos="4000" fadeDir="5400012" sy="-100000" algn="bl" rotWithShape="0"/>
          </a:effectLst>
        </p:spPr>
      </p:pic>
      <p:sp>
        <p:nvSpPr>
          <p:cNvPr id="137" name="Google Shape;137;p17"/>
          <p:cNvSpPr txBox="1">
            <a:spLocks noGrp="1"/>
          </p:cNvSpPr>
          <p:nvPr>
            <p:ph type="ctrTitle"/>
          </p:nvPr>
        </p:nvSpPr>
        <p:spPr>
          <a:xfrm>
            <a:off x="702141" y="1328404"/>
            <a:ext cx="3997449" cy="14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400" dirty="0"/>
              <a:t>Modul </a:t>
            </a:r>
            <a:br>
              <a:rPr lang="id-ID" sz="4400" dirty="0"/>
            </a:br>
            <a:r>
              <a:rPr lang="id-ID" sz="4400" dirty="0"/>
              <a:t>Kas dan Bank</a:t>
            </a:r>
            <a:endParaRPr sz="4400" dirty="0"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794311" y="2998091"/>
            <a:ext cx="40456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id-ID" sz="3200" b="1" dirty="0">
                <a:solidFill>
                  <a:schemeClr val="accent6">
                    <a:lumMod val="75000"/>
                  </a:schemeClr>
                </a:solidFill>
              </a:rPr>
              <a:t>ahir Accounting 6</a:t>
            </a:r>
            <a:endParaRPr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8015" r="58480"/>
          <a:stretch/>
        </p:blipFill>
        <p:spPr bwMode="auto">
          <a:xfrm>
            <a:off x="8284307" y="2318483"/>
            <a:ext cx="859691" cy="184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6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63783" y="293683"/>
            <a:ext cx="6712750" cy="6545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id-ID" sz="4000" dirty="0"/>
              <a:t>Modul Pembelian</a:t>
            </a:r>
            <a:endParaRPr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52618312"/>
              </p:ext>
            </p:extLst>
          </p:nvPr>
        </p:nvGraphicFramePr>
        <p:xfrm>
          <a:off x="372533" y="1761067"/>
          <a:ext cx="6663267" cy="284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847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8DB0-75C1-4454-BA65-F1BF46653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C47A8DB0-75C1-4454-BA65-F1BF46653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C47A8DB0-75C1-4454-BA65-F1BF46653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6639E-1170-4E12-81CE-ADF42F137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24C6639E-1170-4E12-81CE-ADF42F137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24C6639E-1170-4E12-81CE-ADF42F137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ADE206-C79A-4188-824E-9E40826C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7ADE206-C79A-4188-824E-9E40826C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E7ADE206-C79A-4188-824E-9E40826C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A7C18-2714-433C-8CC7-0A6AA3C4B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A73A7C18-2714-433C-8CC7-0A6AA3C4B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A73A7C18-2714-433C-8CC7-0A6AA3C4B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BFC394-3801-4444-BDF3-FBB7D3C9C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D2BFC394-3801-4444-BDF3-FBB7D3C9C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D2BFC394-3801-4444-BDF3-FBB7D3C9C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F99976-B5FA-4815-BD81-6B7AFB385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4F99976-B5FA-4815-BD81-6B7AFB385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4F99976-B5FA-4815-BD81-6B7AFB385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1AA648-6C34-4771-9A8B-D995E5D35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DC1AA648-6C34-4771-9A8B-D995E5D35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DC1AA648-6C34-4771-9A8B-D995E5D35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3" y="1318650"/>
            <a:ext cx="4002368" cy="1687200"/>
          </a:xfrm>
        </p:spPr>
        <p:txBody>
          <a:bodyPr/>
          <a:lstStyle/>
          <a:p>
            <a:pPr marL="449263" indent="-449263" algn="l"/>
            <a:r>
              <a:rPr lang="id-ID" sz="3200" dirty="0"/>
              <a:t>1. Kas Keluar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sz="1800" b="1" dirty="0">
                <a:solidFill>
                  <a:srgbClr val="FFFF00"/>
                </a:solidFill>
              </a:rPr>
              <a:t>Contoh kasus 1</a:t>
            </a:r>
            <a:endParaRPr lang="id-ID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12806" y="335122"/>
            <a:ext cx="4047067" cy="1855184"/>
          </a:xfrm>
        </p:spPr>
        <p:txBody>
          <a:bodyPr/>
          <a:lstStyle/>
          <a:p>
            <a:pPr marL="0" indent="0">
              <a:buNone/>
            </a:pPr>
            <a:r>
              <a:rPr lang="id-ID" sz="2000" b="1" dirty="0">
                <a:solidFill>
                  <a:srgbClr val="00B0F0"/>
                </a:solidFill>
              </a:rPr>
              <a:t>28 Januari 2016</a:t>
            </a:r>
          </a:p>
          <a:p>
            <a:pPr marL="0" indent="0">
              <a:buNone/>
            </a:pPr>
            <a:endParaRPr lang="id-ID" sz="2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d-ID" sz="1800" dirty="0"/>
              <a:t>PT Sumber Rejeki membayar gaji pegawai dan karyawan melalui transfer bank senilai Rp. 30.000.000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386005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3" y="1318650"/>
            <a:ext cx="4002368" cy="1687200"/>
          </a:xfrm>
        </p:spPr>
        <p:txBody>
          <a:bodyPr/>
          <a:lstStyle/>
          <a:p>
            <a:pPr marL="449263" indent="-449263" algn="l"/>
            <a:r>
              <a:rPr lang="id-ID" sz="3200" dirty="0"/>
              <a:t>1. Kas Keluar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sz="1800" b="1" dirty="0">
                <a:solidFill>
                  <a:srgbClr val="FFFF00"/>
                </a:solidFill>
              </a:rPr>
              <a:t>Contoh kasus 2</a:t>
            </a:r>
            <a:endParaRPr lang="id-ID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12806" y="335122"/>
            <a:ext cx="4047067" cy="1855184"/>
          </a:xfrm>
        </p:spPr>
        <p:txBody>
          <a:bodyPr/>
          <a:lstStyle/>
          <a:p>
            <a:pPr marL="0" indent="0">
              <a:buNone/>
            </a:pPr>
            <a:r>
              <a:rPr lang="id-ID" sz="2000" b="1" dirty="0">
                <a:solidFill>
                  <a:srgbClr val="00B0F0"/>
                </a:solidFill>
              </a:rPr>
              <a:t>03 Januari 2016</a:t>
            </a:r>
          </a:p>
          <a:p>
            <a:pPr marL="0" indent="0">
              <a:buNone/>
            </a:pPr>
            <a:endParaRPr lang="id-ID" sz="2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d-ID" sz="1800" dirty="0"/>
              <a:t>PT Sumber Rejeki membayar tagihan listrik air dan telpon untuk periode bulan Desember 2015. Pembayaran dilakukan secara tunai melalui channel pembayaran tagihan senilai Rp. 1.250.000, dan biaya administrasi Rp. 5.000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3988745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3" y="1318650"/>
            <a:ext cx="4002368" cy="1687200"/>
          </a:xfrm>
        </p:spPr>
        <p:txBody>
          <a:bodyPr/>
          <a:lstStyle/>
          <a:p>
            <a:pPr marL="449263" indent="-449263" algn="l"/>
            <a:r>
              <a:rPr lang="id-ID" sz="3200" dirty="0"/>
              <a:t>2. Kas Masuk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sz="1800" b="1" dirty="0">
                <a:solidFill>
                  <a:srgbClr val="FFFF00"/>
                </a:solidFill>
              </a:rPr>
              <a:t>Contoh kasus 1</a:t>
            </a:r>
            <a:endParaRPr lang="id-ID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12806" y="335122"/>
            <a:ext cx="4047067" cy="1855184"/>
          </a:xfrm>
        </p:spPr>
        <p:txBody>
          <a:bodyPr/>
          <a:lstStyle/>
          <a:p>
            <a:pPr marL="0" indent="0">
              <a:buNone/>
            </a:pPr>
            <a:r>
              <a:rPr lang="id-ID" sz="2000" b="1" dirty="0">
                <a:solidFill>
                  <a:srgbClr val="00B0F0"/>
                </a:solidFill>
              </a:rPr>
              <a:t>02 Januari 2016</a:t>
            </a:r>
          </a:p>
          <a:p>
            <a:pPr marL="0" indent="0">
              <a:buNone/>
            </a:pPr>
            <a:endParaRPr lang="id-ID" sz="2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d-ID" sz="1800" dirty="0"/>
              <a:t>Menerima pendapatan </a:t>
            </a:r>
            <a:r>
              <a:rPr lang="id-ID" sz="1800"/>
              <a:t>bunga melalui </a:t>
            </a:r>
            <a:r>
              <a:rPr lang="id-ID" sz="1800" dirty="0"/>
              <a:t>rekening bank sebesar Rp. 250.000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2233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3" y="1318650"/>
            <a:ext cx="4002368" cy="1687200"/>
          </a:xfrm>
        </p:spPr>
        <p:txBody>
          <a:bodyPr/>
          <a:lstStyle/>
          <a:p>
            <a:pPr marL="449263" indent="-449263" algn="l"/>
            <a:r>
              <a:rPr lang="id-ID" sz="3200" dirty="0"/>
              <a:t>2. Kas Masuk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sz="1800" b="1" dirty="0">
                <a:solidFill>
                  <a:srgbClr val="FFFF00"/>
                </a:solidFill>
              </a:rPr>
              <a:t>Contoh kasus 2</a:t>
            </a:r>
            <a:endParaRPr lang="id-ID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12806" y="335122"/>
            <a:ext cx="4047067" cy="1855184"/>
          </a:xfrm>
        </p:spPr>
        <p:txBody>
          <a:bodyPr/>
          <a:lstStyle/>
          <a:p>
            <a:pPr marL="0" indent="0">
              <a:buNone/>
            </a:pPr>
            <a:r>
              <a:rPr lang="id-ID" sz="2000" b="1" dirty="0">
                <a:solidFill>
                  <a:srgbClr val="00B0F0"/>
                </a:solidFill>
              </a:rPr>
              <a:t>15 Januari 2016</a:t>
            </a:r>
          </a:p>
          <a:p>
            <a:pPr marL="0" indent="0">
              <a:buNone/>
            </a:pPr>
            <a:endParaRPr lang="id-ID" sz="2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d-ID" sz="1800" dirty="0"/>
              <a:t>Menerima pendapatan sewa atas ruko yang dimiliki perusahaan senilai Rp. 500.000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307186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97" y="1318650"/>
            <a:ext cx="3833534" cy="1687200"/>
          </a:xfrm>
        </p:spPr>
        <p:txBody>
          <a:bodyPr/>
          <a:lstStyle/>
          <a:p>
            <a:pPr marL="449263" indent="-449263" algn="l"/>
            <a:r>
              <a:rPr lang="id-ID" sz="3200" dirty="0"/>
              <a:t>1. Penjualan Tunai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b="1" dirty="0">
                <a:solidFill>
                  <a:srgbClr val="FFFF00"/>
                </a:solidFill>
              </a:rPr>
              <a:t>Contoh kasus</a:t>
            </a:r>
            <a:endParaRPr lang="id-ID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919132" y="1100667"/>
            <a:ext cx="4047067" cy="3335866"/>
          </a:xfrm>
        </p:spPr>
        <p:txBody>
          <a:bodyPr/>
          <a:lstStyle/>
          <a:p>
            <a:pPr marL="0" indent="0">
              <a:buNone/>
            </a:pPr>
            <a:r>
              <a:rPr lang="id-ID" sz="2000" b="1" dirty="0">
                <a:solidFill>
                  <a:srgbClr val="00B0F0"/>
                </a:solidFill>
              </a:rPr>
              <a:t>28 Januari 2016</a:t>
            </a:r>
          </a:p>
          <a:p>
            <a:pPr marL="0" indent="0">
              <a:buNone/>
            </a:pPr>
            <a:endParaRPr lang="id-ID" sz="2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d-ID" sz="1800" dirty="0"/>
              <a:t>PT Sumber Rejeki melalui marketingnya Bapak Victor Valdes </a:t>
            </a:r>
            <a:r>
              <a:rPr lang="id-ID" sz="1800" b="1" dirty="0"/>
              <a:t>menjual</a:t>
            </a:r>
            <a:r>
              <a:rPr lang="id-ID" sz="1800" dirty="0"/>
              <a:t> </a:t>
            </a:r>
            <a:r>
              <a:rPr lang="id-ID" sz="1800" b="1" dirty="0"/>
              <a:t>satu buah</a:t>
            </a:r>
            <a:r>
              <a:rPr lang="id-ID" sz="1800" dirty="0"/>
              <a:t> mesin cuci seharga </a:t>
            </a:r>
            <a:r>
              <a:rPr lang="id-ID" sz="1800" b="1" dirty="0"/>
              <a:t>Rp. 650.000 </a:t>
            </a:r>
            <a:r>
              <a:rPr lang="id-ID" sz="1800" dirty="0"/>
              <a:t>(belum termasuk PPN). Pembayaran diterima secara </a:t>
            </a:r>
            <a:r>
              <a:rPr lang="id-ID" sz="1800" b="1" dirty="0"/>
              <a:t>tunai</a:t>
            </a:r>
            <a:r>
              <a:rPr lang="id-ID" sz="1800" dirty="0"/>
              <a:t> pada hari yang sama.</a:t>
            </a:r>
          </a:p>
          <a:p>
            <a:pPr marL="146050" indent="0">
              <a:buNone/>
            </a:pP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357868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3" y="1318650"/>
            <a:ext cx="4002368" cy="1687200"/>
          </a:xfrm>
        </p:spPr>
        <p:txBody>
          <a:bodyPr/>
          <a:lstStyle/>
          <a:p>
            <a:pPr marL="449263" indent="-449263" algn="l"/>
            <a:r>
              <a:rPr lang="id-ID" sz="3200" dirty="0"/>
              <a:t>3. Transfer antar Rekening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sz="1800" b="1" dirty="0">
                <a:solidFill>
                  <a:srgbClr val="FFFF00"/>
                </a:solidFill>
              </a:rPr>
              <a:t>Contoh kasus 2</a:t>
            </a:r>
            <a:endParaRPr lang="id-ID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12806" y="335122"/>
            <a:ext cx="4047067" cy="1855184"/>
          </a:xfrm>
        </p:spPr>
        <p:txBody>
          <a:bodyPr/>
          <a:lstStyle/>
          <a:p>
            <a:pPr marL="0" indent="0">
              <a:buNone/>
            </a:pPr>
            <a:r>
              <a:rPr lang="id-ID" sz="2000" b="1" dirty="0">
                <a:solidFill>
                  <a:srgbClr val="00B0F0"/>
                </a:solidFill>
              </a:rPr>
              <a:t>28 Januari 2016</a:t>
            </a:r>
          </a:p>
          <a:p>
            <a:pPr marL="0" indent="0">
              <a:buNone/>
            </a:pPr>
            <a:endParaRPr lang="id-ID" sz="2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d-ID" sz="1800" dirty="0"/>
              <a:t>Mengisi saldo Kas kecil senilai Rp. 750.000. Dana kas kecil di transfer dari rekening bank milik perusahaan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4000735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3" y="1318650"/>
            <a:ext cx="4002368" cy="1687200"/>
          </a:xfrm>
        </p:spPr>
        <p:txBody>
          <a:bodyPr/>
          <a:lstStyle/>
          <a:p>
            <a:pPr marL="449263" indent="-449263" algn="l"/>
            <a:r>
              <a:rPr lang="id-ID" sz="3200" dirty="0"/>
              <a:t>3. Transfer antar Rekening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sz="1800" b="1" dirty="0">
                <a:solidFill>
                  <a:srgbClr val="FFFF00"/>
                </a:solidFill>
              </a:rPr>
              <a:t>Contoh kasus 2</a:t>
            </a:r>
            <a:endParaRPr lang="id-ID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12806" y="335122"/>
            <a:ext cx="4047067" cy="1855184"/>
          </a:xfrm>
        </p:spPr>
        <p:txBody>
          <a:bodyPr/>
          <a:lstStyle/>
          <a:p>
            <a:pPr marL="0" indent="0">
              <a:buNone/>
            </a:pPr>
            <a:r>
              <a:rPr lang="id-ID" sz="2000" b="1" dirty="0">
                <a:solidFill>
                  <a:srgbClr val="00B0F0"/>
                </a:solidFill>
              </a:rPr>
              <a:t>25 Januari 2016</a:t>
            </a:r>
          </a:p>
          <a:p>
            <a:pPr marL="0" indent="0">
              <a:buNone/>
            </a:pPr>
            <a:endParaRPr lang="id-ID" sz="2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d-ID" sz="1800" dirty="0"/>
              <a:t>Perusahaan menyetorkan uang Kas ke rekening perusahaan melalui teller bank senilai Rp. 2.000.000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373307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68" y="1645472"/>
            <a:ext cx="3487495" cy="194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Google Shape;135;p17" descr="Open Chromebook laptop computer"/>
          <p:cNvPicPr preferRelativeResize="0"/>
          <p:nvPr/>
        </p:nvPicPr>
        <p:blipFill rotWithShape="1">
          <a:blip r:embed="rId4">
            <a:alphaModFix/>
          </a:blip>
          <a:srcRect r="3344"/>
          <a:stretch/>
        </p:blipFill>
        <p:spPr>
          <a:xfrm>
            <a:off x="4606900" y="1399750"/>
            <a:ext cx="4537098" cy="282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Portrait-oriented black smaptphone"/>
          <p:cNvPicPr preferRelativeResize="0"/>
          <p:nvPr/>
        </p:nvPicPr>
        <p:blipFill rotWithShape="1">
          <a:blip r:embed="rId5">
            <a:alphaModFix/>
          </a:blip>
          <a:srcRect r="19980"/>
          <a:stretch/>
        </p:blipFill>
        <p:spPr>
          <a:xfrm>
            <a:off x="8220926" y="2149750"/>
            <a:ext cx="923075" cy="2265601"/>
          </a:xfrm>
          <a:prstGeom prst="rect">
            <a:avLst/>
          </a:prstGeom>
          <a:noFill/>
          <a:ln>
            <a:noFill/>
          </a:ln>
          <a:effectLst>
            <a:reflection stA="20000" endPos="4000" fadeDir="5400012" sy="-100000" algn="bl" rotWithShape="0"/>
          </a:effectLst>
        </p:spPr>
      </p:pic>
      <p:sp>
        <p:nvSpPr>
          <p:cNvPr id="137" name="Google Shape;137;p17"/>
          <p:cNvSpPr txBox="1">
            <a:spLocks noGrp="1"/>
          </p:cNvSpPr>
          <p:nvPr>
            <p:ph type="ctrTitle"/>
          </p:nvPr>
        </p:nvSpPr>
        <p:spPr>
          <a:xfrm>
            <a:off x="362464" y="1498709"/>
            <a:ext cx="4445603" cy="14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/>
              <a:t>Praktika Akuntansi</a:t>
            </a:r>
            <a:endParaRPr sz="3600" dirty="0"/>
          </a:p>
        </p:txBody>
      </p:sp>
      <p:sp>
        <p:nvSpPr>
          <p:cNvPr id="138" name="Google Shape;138;p17"/>
          <p:cNvSpPr txBox="1">
            <a:spLocks noGrp="1"/>
          </p:cNvSpPr>
          <p:nvPr>
            <p:ph type="subTitle" idx="1"/>
          </p:nvPr>
        </p:nvSpPr>
        <p:spPr>
          <a:xfrm>
            <a:off x="399991" y="2417941"/>
            <a:ext cx="42996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id-ID" sz="2000" b="1" dirty="0">
                <a:solidFill>
                  <a:schemeClr val="accent6">
                    <a:lumMod val="75000"/>
                  </a:schemeClr>
                </a:solidFill>
              </a:rPr>
              <a:t>gus Maulana, S.Pd., M.S.Ak.</a:t>
            </a:r>
            <a:endParaRPr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28015" r="58480"/>
          <a:stretch/>
        </p:blipFill>
        <p:spPr bwMode="auto">
          <a:xfrm>
            <a:off x="8284307" y="2318483"/>
            <a:ext cx="859691" cy="184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237" y="4663490"/>
            <a:ext cx="6879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i="1" dirty="0">
                <a:solidFill>
                  <a:schemeClr val="tx1"/>
                </a:solidFill>
              </a:rPr>
              <a:t>Program Studi Akuntansi  - Universitas Pembangungan Nasional Veteran Jakarta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5666" y="3852817"/>
            <a:ext cx="3444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dirty="0">
                <a:latin typeface="Candara" pitchFamily="34" charset="0"/>
                <a:hlinkClick r:id="rId7"/>
              </a:rPr>
              <a:t>agus.maulana@upnvj.ac.id</a:t>
            </a:r>
            <a:endParaRPr lang="id-ID" dirty="0"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id-ID" dirty="0">
                <a:latin typeface="Candara" pitchFamily="34" charset="0"/>
              </a:rPr>
              <a:t>+628997005275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3" t="29023" r="21713" b="29374"/>
          <a:stretch/>
        </p:blipFill>
        <p:spPr bwMode="auto">
          <a:xfrm>
            <a:off x="622237" y="3980032"/>
            <a:ext cx="315621" cy="22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22" b="93825" l="5136" r="94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7" y="4230685"/>
            <a:ext cx="368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22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34" y="337711"/>
            <a:ext cx="7688400" cy="1518600"/>
          </a:xfrm>
        </p:spPr>
        <p:txBody>
          <a:bodyPr>
            <a:normAutofit/>
          </a:bodyPr>
          <a:lstStyle/>
          <a:p>
            <a:pPr algn="l"/>
            <a:r>
              <a:rPr lang="id-ID" dirty="0"/>
              <a:t>2. Penjualan Non-Tunai</a:t>
            </a:r>
          </a:p>
        </p:txBody>
      </p:sp>
      <p:pic>
        <p:nvPicPr>
          <p:cNvPr id="1026" name="Picture 2" descr="D:\File Agus\VIDEO\Zahir Accounting\Siklus Penjua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79" y="1376655"/>
            <a:ext cx="5297762" cy="317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6941" y="4746409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FFFF00"/>
                </a:solidFill>
              </a:rPr>
              <a:t>Gambar Siklus Penjualan Non-Tunai</a:t>
            </a:r>
          </a:p>
        </p:txBody>
      </p:sp>
    </p:spTree>
    <p:extLst>
      <p:ext uri="{BB962C8B-B14F-4D97-AF65-F5344CB8AC3E}">
        <p14:creationId xmlns:p14="http://schemas.microsoft.com/office/powerpoint/2010/main" val="366909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Penawaran Penjualan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b="1" dirty="0">
                <a:solidFill>
                  <a:srgbClr val="FFFF00"/>
                </a:solidFill>
              </a:rPr>
              <a:t>Contoh kasus</a:t>
            </a:r>
            <a:endParaRPr lang="id-ID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88" y="245532"/>
            <a:ext cx="4421252" cy="274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59306" y="3189387"/>
            <a:ext cx="4098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>
                <a:solidFill>
                  <a:srgbClr val="FF0000"/>
                </a:solidFill>
              </a:rPr>
              <a:t>Note:</a:t>
            </a:r>
          </a:p>
          <a:p>
            <a:endParaRPr lang="id-ID" sz="1600" b="1" dirty="0">
              <a:solidFill>
                <a:srgbClr val="FF0000"/>
              </a:solidFill>
            </a:endParaRPr>
          </a:p>
          <a:p>
            <a:r>
              <a:rPr lang="id-ID" sz="1600" b="1" dirty="0">
                <a:solidFill>
                  <a:srgbClr val="FF0000"/>
                </a:solidFill>
              </a:rPr>
              <a:t>Tambahkan 3 digit NIM terakhir di akhir nomor Penawaran Penjualan</a:t>
            </a:r>
          </a:p>
          <a:p>
            <a:r>
              <a:rPr lang="id-ID" sz="1600" b="1" dirty="0">
                <a:solidFill>
                  <a:srgbClr val="FF0000"/>
                </a:solidFill>
              </a:rPr>
              <a:t>Contoh: PP12345</a:t>
            </a:r>
            <a:r>
              <a:rPr lang="id-ID" sz="1600" b="1" dirty="0">
                <a:solidFill>
                  <a:schemeClr val="bg2"/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17150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Sales Order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id-ID" b="1" dirty="0">
                <a:solidFill>
                  <a:srgbClr val="FFFF00"/>
                </a:solidFill>
              </a:rPr>
              <a:t>Contoh kasus</a:t>
            </a:r>
            <a:endParaRPr lang="id-ID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99" y="84667"/>
            <a:ext cx="4445000" cy="275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99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200" dirty="0"/>
              <a:t>Pengiriman Barang dan Pembuatan Faktur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24950" y="3381659"/>
            <a:ext cx="3300900" cy="75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FFFF00"/>
                </a:solidFill>
              </a:rPr>
              <a:t>Contoh kasus</a:t>
            </a:r>
            <a:endParaRPr lang="id-ID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17025" y="776892"/>
            <a:ext cx="4283042" cy="3261708"/>
          </a:xfrm>
        </p:spPr>
        <p:txBody>
          <a:bodyPr/>
          <a:lstStyle/>
          <a:p>
            <a:pPr marL="0" indent="0">
              <a:buNone/>
            </a:pPr>
            <a:r>
              <a:rPr lang="id-ID" sz="1800" b="1" dirty="0">
                <a:solidFill>
                  <a:srgbClr val="00B0F0"/>
                </a:solidFill>
              </a:rPr>
              <a:t>3 Januari 2016</a:t>
            </a:r>
          </a:p>
          <a:p>
            <a:pPr marL="0" indent="0">
              <a:buNone/>
            </a:pPr>
            <a:endParaRPr lang="id-ID" sz="18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id-ID" sz="1800" dirty="0"/>
              <a:t>PT Sumber Rejeki mengirimkan semua barang yang dipesan oleh PT Jaya Elektroda pada tanggal 2 Januari 2016. Pada hari tersebut juga dibuatkan faktur penagihan dengan syarat pembayaran 2/10  n/30.</a:t>
            </a:r>
          </a:p>
          <a:p>
            <a:pPr marL="14605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6467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Retur Penjualan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1400" b="1" dirty="0">
                <a:solidFill>
                  <a:srgbClr val="FFFF00"/>
                </a:solidFill>
              </a:rPr>
              <a:t>Contoh Kasus</a:t>
            </a:r>
            <a:endParaRPr lang="id-ID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41333" y="897467"/>
            <a:ext cx="3807292" cy="3480658"/>
          </a:xfrm>
        </p:spPr>
        <p:txBody>
          <a:bodyPr/>
          <a:lstStyle/>
          <a:p>
            <a:pPr marL="0" indent="0">
              <a:buNone/>
            </a:pPr>
            <a:r>
              <a:rPr lang="id-ID" sz="1800" b="1" dirty="0">
                <a:solidFill>
                  <a:srgbClr val="00B0F0"/>
                </a:solidFill>
              </a:rPr>
              <a:t>5 Januari 2016</a:t>
            </a:r>
          </a:p>
          <a:p>
            <a:pPr marL="0" indent="0">
              <a:buNone/>
            </a:pPr>
            <a:endParaRPr lang="id-ID" sz="18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id-ID" sz="1800" dirty="0"/>
              <a:t>PT Jaya Elektroda meretur satu buah produk dengan kode B05 karena terjadi kerusakan</a:t>
            </a:r>
          </a:p>
        </p:txBody>
      </p:sp>
    </p:spTree>
    <p:extLst>
      <p:ext uri="{BB962C8B-B14F-4D97-AF65-F5344CB8AC3E}">
        <p14:creationId xmlns:p14="http://schemas.microsoft.com/office/powerpoint/2010/main" val="310197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Pembayaran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>
                <a:solidFill>
                  <a:srgbClr val="FFFF00"/>
                </a:solidFill>
              </a:rPr>
              <a:t>Contoh Kasus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59358" y="1030892"/>
            <a:ext cx="3775042" cy="3025500"/>
          </a:xfrm>
        </p:spPr>
        <p:txBody>
          <a:bodyPr/>
          <a:lstStyle/>
          <a:p>
            <a:pPr marL="0" indent="0">
              <a:buNone/>
            </a:pPr>
            <a:r>
              <a:rPr lang="id-ID" sz="1800" b="1" dirty="0">
                <a:solidFill>
                  <a:srgbClr val="00B0F0"/>
                </a:solidFill>
              </a:rPr>
              <a:t>11 Januari 2016</a:t>
            </a:r>
          </a:p>
          <a:p>
            <a:pPr marL="0" indent="0">
              <a:buNone/>
            </a:pPr>
            <a:r>
              <a:rPr lang="id-ID" sz="1800" dirty="0"/>
              <a:t>PT Jaya Elektroda melunasi seluruh piutangnya. Pembayaran dilakukan melalui transfer bank.</a:t>
            </a:r>
          </a:p>
        </p:txBody>
      </p:sp>
    </p:spTree>
    <p:extLst>
      <p:ext uri="{BB962C8B-B14F-4D97-AF65-F5344CB8AC3E}">
        <p14:creationId xmlns:p14="http://schemas.microsoft.com/office/powerpoint/2010/main" val="2443652896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795</Words>
  <Application>Microsoft Office PowerPoint</Application>
  <PresentationFormat>On-screen Show (16:9)</PresentationFormat>
  <Paragraphs>155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Times New Roman</vt:lpstr>
      <vt:lpstr>Arial</vt:lpstr>
      <vt:lpstr>Lato</vt:lpstr>
      <vt:lpstr>Candara</vt:lpstr>
      <vt:lpstr>Raleway</vt:lpstr>
      <vt:lpstr>Streamline</vt:lpstr>
      <vt:lpstr>Modul Penjualan</vt:lpstr>
      <vt:lpstr>Modul Penjualan</vt:lpstr>
      <vt:lpstr>1. Penjualan Tunai</vt:lpstr>
      <vt:lpstr>2. Penjualan Non-Tunai</vt:lpstr>
      <vt:lpstr>Penawaran Penjualan</vt:lpstr>
      <vt:lpstr>Sales Order</vt:lpstr>
      <vt:lpstr>Pengiriman Barang dan Pembuatan Faktur</vt:lpstr>
      <vt:lpstr>Retur Penjualan</vt:lpstr>
      <vt:lpstr>Pembayaran </vt:lpstr>
      <vt:lpstr>3. Penjualan Dengan Uang Muka</vt:lpstr>
      <vt:lpstr>Pengiriman Barang dan Pembuatan Faktur</vt:lpstr>
      <vt:lpstr>Praktika Akuntansi</vt:lpstr>
      <vt:lpstr>Modul Pembelian</vt:lpstr>
      <vt:lpstr>Modul Pembelian</vt:lpstr>
      <vt:lpstr>1. Pembelian Tunai</vt:lpstr>
      <vt:lpstr>2. Pembelian Non-Tunai</vt:lpstr>
      <vt:lpstr>Permintaan Pembelian</vt:lpstr>
      <vt:lpstr>Purchase Order (PO)</vt:lpstr>
      <vt:lpstr>Pengiriman Barang dan Pembuatan Faktur</vt:lpstr>
      <vt:lpstr>Retur Pembelian</vt:lpstr>
      <vt:lpstr>Pembayaran </vt:lpstr>
      <vt:lpstr>3. Pembelian Dengan Uang Muka</vt:lpstr>
      <vt:lpstr>Penerimaan Barang dan Faktur Tagihan</vt:lpstr>
      <vt:lpstr>Modul  Kas dan Bank</vt:lpstr>
      <vt:lpstr>Modul Pembelian</vt:lpstr>
      <vt:lpstr>1. Kas Keluar</vt:lpstr>
      <vt:lpstr>1. Kas Keluar</vt:lpstr>
      <vt:lpstr>2. Kas Masuk</vt:lpstr>
      <vt:lpstr>2. Kas Masuk</vt:lpstr>
      <vt:lpstr>3. Transfer antar Rekening</vt:lpstr>
      <vt:lpstr>3. Transfer antar Rekening</vt:lpstr>
      <vt:lpstr>Praktika Akuntansi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Zahir Accounting 6</dc:title>
  <dc:creator>DELL</dc:creator>
  <cp:lastModifiedBy>Agus Maulana</cp:lastModifiedBy>
  <cp:revision>52</cp:revision>
  <dcterms:modified xsi:type="dcterms:W3CDTF">2021-09-14T03:29:34Z</dcterms:modified>
</cp:coreProperties>
</file>