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4" r:id="rId3"/>
    <p:sldId id="265" r:id="rId4"/>
    <p:sldId id="263" r:id="rId5"/>
    <p:sldId id="261" r:id="rId6"/>
    <p:sldId id="268" r:id="rId7"/>
    <p:sldId id="259" r:id="rId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9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4AC3694-5986-4A93-B1A5-C6E2C24597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35D6AF-233B-418A-8A4D-0389AE5F23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588AF0C-96E0-4E07-A08E-11F6A877F661}" type="datetimeFigureOut">
              <a:rPr lang="en-ID"/>
              <a:pPr>
                <a:defRPr/>
              </a:pPr>
              <a:t>12/10/2021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098296-50F3-4554-9610-8E1EAA5B9F2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6A62EA-38F5-49DE-A2B0-4DB15AA161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57FBAC1-EC8C-4A4A-9DF3-1A63B1DCDB79}" type="slidenum">
              <a:rPr lang="en-ID"/>
              <a:pPr>
                <a:defRPr/>
              </a:pPr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37569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46AB6F4-C580-4C25-96C6-448EC6304E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C520F5-23D8-42B4-82FA-45EC25B29A2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CE5C23-572B-4D76-A7AB-6F62720E94E8}" type="datetimeFigureOut">
              <a:rPr lang="en-ID"/>
              <a:pPr>
                <a:defRPr/>
              </a:pPr>
              <a:t>12/10/2021</a:t>
            </a:fld>
            <a:endParaRPr lang="en-ID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3B64173-DF17-4667-9B25-95F136F2840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D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BA12940-ED39-4F7E-A38A-51C6FDF1EC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D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440791-7A90-4C50-9FCC-EB1478319DF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526BB8-22F0-4625-B991-F15B8525A9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77D3C3D-B4A5-4E66-B530-1FA19D7CA522}" type="slidenum">
              <a:rPr lang="en-ID" altLang="en-US"/>
              <a:pPr>
                <a:defRPr/>
              </a:pPr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2301410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png"/><Relationship Id="rId7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7.emf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png"/><Relationship Id="rId10" Type="http://schemas.openxmlformats.org/officeDocument/2006/relationships/image" Target="../media/image10.png"/><Relationship Id="rId4" Type="http://schemas.openxmlformats.org/officeDocument/2006/relationships/image" Target="../media/image6.wmf"/><Relationship Id="rId9" Type="http://schemas.openxmlformats.org/officeDocument/2006/relationships/oleObject" Target="../embeddings/oleObject5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E3E180CB-C2CE-43F1-BE5E-8BB7CF93C59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788" y="79375"/>
            <a:ext cx="1970087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Object 22">
            <a:extLst>
              <a:ext uri="{FF2B5EF4-FFF2-40B4-BE49-F238E27FC236}">
                <a16:creationId xmlns:a16="http://schemas.microsoft.com/office/drawing/2014/main" id="{D6EA3AD2-772C-4399-A88D-49913FB88A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218569"/>
              </p:ext>
            </p:extLst>
          </p:nvPr>
        </p:nvGraphicFramePr>
        <p:xfrm>
          <a:off x="1305292" y="1608137"/>
          <a:ext cx="10340878" cy="304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CorelDRAW" r:id="rId4" imgW="4304880" imgH="1560600" progId="">
                  <p:embed/>
                </p:oleObj>
              </mc:Choice>
              <mc:Fallback>
                <p:oleObj name="CorelDRAW" r:id="rId4" imgW="4304880" imgH="1560600" progId="">
                  <p:embed/>
                  <p:pic>
                    <p:nvPicPr>
                      <p:cNvPr id="2051" name="Object 22">
                        <a:extLst>
                          <a:ext uri="{FF2B5EF4-FFF2-40B4-BE49-F238E27FC236}">
                            <a16:creationId xmlns:a16="http://schemas.microsoft.com/office/drawing/2014/main" id="{5F5ABFE0-7739-4239-A431-981F457DD4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5292" y="1608137"/>
                        <a:ext cx="10340878" cy="304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3">
            <a:extLst>
              <a:ext uri="{FF2B5EF4-FFF2-40B4-BE49-F238E27FC236}">
                <a16:creationId xmlns:a16="http://schemas.microsoft.com/office/drawing/2014/main" id="{848F657C-BD86-4384-81CE-D6A1656565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38100" y="6124575"/>
          <a:ext cx="12230100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CorelDRAW" r:id="rId6" imgW="10719360" imgH="699480" progId="">
                  <p:embed/>
                </p:oleObj>
              </mc:Choice>
              <mc:Fallback>
                <p:oleObj name="CorelDRAW" r:id="rId6" imgW="10719360" imgH="699480" progId="">
                  <p:embed/>
                  <p:pic>
                    <p:nvPicPr>
                      <p:cNvPr id="2052" name="Object 23">
                        <a:extLst>
                          <a:ext uri="{FF2B5EF4-FFF2-40B4-BE49-F238E27FC236}">
                            <a16:creationId xmlns:a16="http://schemas.microsoft.com/office/drawing/2014/main" id="{210B736A-61D2-4633-B00A-2629B35B19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8100" y="6124575"/>
                        <a:ext cx="12230100" cy="76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8">
            <a:extLst>
              <a:ext uri="{FF2B5EF4-FFF2-40B4-BE49-F238E27FC236}">
                <a16:creationId xmlns:a16="http://schemas.microsoft.com/office/drawing/2014/main" id="{4BF4800B-0893-4D6A-B1E5-88EB66B83BB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25" y="76200"/>
            <a:ext cx="1506538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>
            <a:extLst>
              <a:ext uri="{FF2B5EF4-FFF2-40B4-BE49-F238E27FC236}">
                <a16:creationId xmlns:a16="http://schemas.microsoft.com/office/drawing/2014/main" id="{91888EC8-448B-4A7A-9BDA-99C51D0D8A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44463"/>
            <a:ext cx="1320800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763487" y="1732183"/>
            <a:ext cx="8802546" cy="1325563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D" dirty="0"/>
          </a:p>
        </p:txBody>
      </p:sp>
      <p:sp>
        <p:nvSpPr>
          <p:cNvPr id="8" name="Slide Number Placeholder 32">
            <a:extLst>
              <a:ext uri="{FF2B5EF4-FFF2-40B4-BE49-F238E27FC236}">
                <a16:creationId xmlns:a16="http://schemas.microsoft.com/office/drawing/2014/main" id="{926F8ACA-C2A4-49A7-85D0-1024E28F17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650663" y="6354763"/>
            <a:ext cx="465137" cy="425450"/>
          </a:xfrm>
        </p:spPr>
        <p:txBody>
          <a:bodyPr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FE35F47-AD47-42E8-ACD1-E647A99DDE2F}" type="slidenum">
              <a:rPr lang="en-ID" altLang="en-US"/>
              <a:pPr>
                <a:defRPr/>
              </a:pPr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34814530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4">
            <a:extLst>
              <a:ext uri="{FF2B5EF4-FFF2-40B4-BE49-F238E27FC236}">
                <a16:creationId xmlns:a16="http://schemas.microsoft.com/office/drawing/2014/main" id="{C4A6B7C3-67FF-42EB-A812-9BA4C9893B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28575" y="6242050"/>
          <a:ext cx="12215813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" name="CorelDRAW" r:id="rId3" imgW="10719816" imgH="566928" progId="">
                  <p:embed/>
                </p:oleObj>
              </mc:Choice>
              <mc:Fallback>
                <p:oleObj name="CorelDRAW" r:id="rId3" imgW="10719816" imgH="566928" progId="">
                  <p:embed/>
                  <p:pic>
                    <p:nvPicPr>
                      <p:cNvPr id="3074" name="Object 44">
                        <a:extLst>
                          <a:ext uri="{FF2B5EF4-FFF2-40B4-BE49-F238E27FC236}">
                            <a16:creationId xmlns:a16="http://schemas.microsoft.com/office/drawing/2014/main" id="{9508BB4E-D971-45FF-979F-D9933276F1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8575" y="6242050"/>
                        <a:ext cx="12215813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6">
            <a:extLst>
              <a:ext uri="{FF2B5EF4-FFF2-40B4-BE49-F238E27FC236}">
                <a16:creationId xmlns:a16="http://schemas.microsoft.com/office/drawing/2014/main" id="{F79EA434-C139-4826-BF2D-CA3865119A4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325" y="6307138"/>
            <a:ext cx="12033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ct 45">
            <a:extLst>
              <a:ext uri="{FF2B5EF4-FFF2-40B4-BE49-F238E27FC236}">
                <a16:creationId xmlns:a16="http://schemas.microsoft.com/office/drawing/2014/main" id="{2307E5A2-9BF8-442A-9712-150701B1EF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28575" y="-19050"/>
          <a:ext cx="98075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" name="CorelDRAW" r:id="rId6" imgW="4412520" imgH="677520" progId="">
                  <p:embed/>
                </p:oleObj>
              </mc:Choice>
              <mc:Fallback>
                <p:oleObj name="CorelDRAW" r:id="rId6" imgW="4412520" imgH="677520" progId="">
                  <p:embed/>
                  <p:pic>
                    <p:nvPicPr>
                      <p:cNvPr id="3076" name="Object 45">
                        <a:extLst>
                          <a:ext uri="{FF2B5EF4-FFF2-40B4-BE49-F238E27FC236}">
                            <a16:creationId xmlns:a16="http://schemas.microsoft.com/office/drawing/2014/main" id="{1E1B9276-59E7-4AB2-B822-A801C0A7A92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8575" y="-19050"/>
                        <a:ext cx="98075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 descr="UMS-Logo Hitam.png">
            <a:extLst>
              <a:ext uri="{FF2B5EF4-FFF2-40B4-BE49-F238E27FC236}">
                <a16:creationId xmlns:a16="http://schemas.microsoft.com/office/drawing/2014/main" id="{27741360-5260-45B3-BFFC-D284AA878C9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60000" contrast="-68000"/>
          </a:blip>
          <a:stretch>
            <a:fillRect/>
          </a:stretch>
        </p:blipFill>
        <p:spPr>
          <a:xfrm>
            <a:off x="4081116" y="1309029"/>
            <a:ext cx="4308667" cy="4215865"/>
          </a:xfrm>
          <a:prstGeom prst="rect">
            <a:avLst/>
          </a:prstGeom>
        </p:spPr>
      </p:pic>
      <p:graphicFrame>
        <p:nvGraphicFramePr>
          <p:cNvPr id="9" name="Object 47">
            <a:extLst>
              <a:ext uri="{FF2B5EF4-FFF2-40B4-BE49-F238E27FC236}">
                <a16:creationId xmlns:a16="http://schemas.microsoft.com/office/drawing/2014/main" id="{5D362257-D5B4-4D13-B9B5-3AE9A84957E6}"/>
              </a:ext>
            </a:extLst>
          </p:cNvPr>
          <p:cNvGraphicFramePr>
            <a:graphicFrameLocks noChangeAspect="1"/>
          </p:cNvGraphicFramePr>
          <p:nvPr userDrawn="1"/>
        </p:nvGraphicFramePr>
        <p:xfrm>
          <a:off x="11655425" y="-19050"/>
          <a:ext cx="5461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" name="CorelDRAW" r:id="rId9" imgW="4412520" imgH="677520" progId="">
                  <p:embed/>
                </p:oleObj>
              </mc:Choice>
              <mc:Fallback>
                <p:oleObj name="CorelDRAW" r:id="rId9" imgW="4412520" imgH="677520" progId="">
                  <p:embed/>
                  <p:pic>
                    <p:nvPicPr>
                      <p:cNvPr id="3078" name="Object 47">
                        <a:extLst>
                          <a:ext uri="{FF2B5EF4-FFF2-40B4-BE49-F238E27FC236}">
                            <a16:creationId xmlns:a16="http://schemas.microsoft.com/office/drawing/2014/main" id="{22250EB5-5374-4CCA-AE0F-5A2B3205B4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5425" y="-19050"/>
                        <a:ext cx="5461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10">
            <a:extLst>
              <a:ext uri="{FF2B5EF4-FFF2-40B4-BE49-F238E27FC236}">
                <a16:creationId xmlns:a16="http://schemas.microsoft.com/office/drawing/2014/main" id="{B80D3E8F-B8D7-47D0-BD31-F91D17C7CD1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9025" y="55563"/>
            <a:ext cx="1511300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2254" y="109323"/>
            <a:ext cx="9072752" cy="68396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D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269416" y="1110323"/>
            <a:ext cx="10799935" cy="4613275"/>
          </a:xfrm>
        </p:spPr>
        <p:txBody>
          <a:bodyPr/>
          <a:lstStyle>
            <a:lvl1pPr>
              <a:defRPr>
                <a:solidFill>
                  <a:srgbClr val="00194C"/>
                </a:solidFill>
              </a:defRPr>
            </a:lvl1pPr>
            <a:lvl2pPr>
              <a:defRPr>
                <a:solidFill>
                  <a:srgbClr val="00194C"/>
                </a:solidFill>
              </a:defRPr>
            </a:lvl2pPr>
            <a:lvl3pPr>
              <a:defRPr>
                <a:solidFill>
                  <a:srgbClr val="00194C"/>
                </a:solidFill>
              </a:defRPr>
            </a:lvl3pPr>
            <a:lvl4pPr>
              <a:defRPr>
                <a:solidFill>
                  <a:srgbClr val="00194C"/>
                </a:solidFill>
              </a:defRPr>
            </a:lvl4pPr>
            <a:lvl5pPr>
              <a:defRPr>
                <a:solidFill>
                  <a:srgbClr val="00194C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D" dirty="0"/>
          </a:p>
        </p:txBody>
      </p:sp>
      <p:sp>
        <p:nvSpPr>
          <p:cNvPr id="11" name="Slide Number Placeholder 32">
            <a:extLst>
              <a:ext uri="{FF2B5EF4-FFF2-40B4-BE49-F238E27FC236}">
                <a16:creationId xmlns:a16="http://schemas.microsoft.com/office/drawing/2014/main" id="{4EB169CD-2B1C-477D-9072-8B2C703FE0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650663" y="6354763"/>
            <a:ext cx="465137" cy="425450"/>
          </a:xfrm>
        </p:spPr>
        <p:txBody>
          <a:bodyPr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8758ED9-0E15-4013-9742-7BA20B6E23F6}" type="slidenum">
              <a:rPr lang="en-ID" altLang="en-US"/>
              <a:pPr>
                <a:defRPr/>
              </a:pPr>
              <a:t>‹#›</a:t>
            </a:fld>
            <a:endParaRPr lang="en-ID" altLang="en-US" dirty="0"/>
          </a:p>
        </p:txBody>
      </p:sp>
    </p:spTree>
    <p:extLst>
      <p:ext uri="{BB962C8B-B14F-4D97-AF65-F5344CB8AC3E}">
        <p14:creationId xmlns:p14="http://schemas.microsoft.com/office/powerpoint/2010/main" val="305547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6DC7217-9B95-4076-BD15-72E15285EE6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ID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DE3F882-8A9B-42BE-99DA-B6EDBBCA190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ID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E03C7-9F11-4362-9DDF-0E5CDFD99B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5774E51-12F1-471B-A5BC-F60DD1C05D6F}" type="slidenum">
              <a:rPr lang="en-ID" altLang="en-US"/>
              <a:pPr>
                <a:defRPr/>
              </a:pPr>
              <a:t>‹#›</a:t>
            </a:fld>
            <a:endParaRPr lang="en-ID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D7CBF17F-661C-418E-B78D-8EEBC3A62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539" y="2454699"/>
            <a:ext cx="8802546" cy="1325563"/>
          </a:xfrm>
        </p:spPr>
        <p:txBody>
          <a:bodyPr/>
          <a:lstStyle/>
          <a:p>
            <a:pPr algn="ctr"/>
            <a:r>
              <a:rPr lang="it-IT" sz="5400" dirty="0">
                <a:latin typeface="Goudy Old Style" pitchFamily="18" charset="0"/>
              </a:rPr>
              <a:t>Sejarah Bahasa Indonesia</a:t>
            </a:r>
            <a:endParaRPr lang="en-AU" altLang="en-US" sz="5400" dirty="0">
              <a:latin typeface="Goudy Old Style" pitchFamily="18" charset="0"/>
            </a:endParaRPr>
          </a:p>
        </p:txBody>
      </p:sp>
      <p:sp>
        <p:nvSpPr>
          <p:cNvPr id="6147" name="Slide Number Placeholder 2">
            <a:extLst>
              <a:ext uri="{FF2B5EF4-FFF2-40B4-BE49-F238E27FC236}">
                <a16:creationId xmlns:a16="http://schemas.microsoft.com/office/drawing/2014/main" id="{805D88E7-9FD2-4E2E-A219-D42342DE05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4104C39-1AFA-474E-8968-FEA262F852BA}" type="slidenum">
              <a:rPr lang="en-ID" altLang="en-US" sz="14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</a:t>
            </a:fld>
            <a:endParaRPr lang="en-ID" altLang="en-US" sz="14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758ED9-0E15-4013-9742-7BA20B6E23F6}" type="slidenum">
              <a:rPr lang="en-ID" altLang="en-US" smtClean="0"/>
              <a:pPr>
                <a:defRPr/>
              </a:pPr>
              <a:t>2</a:t>
            </a:fld>
            <a:endParaRPr lang="en-ID" alt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sz="quarter" idx="10"/>
          </p:nvPr>
        </p:nvSpPr>
        <p:spPr>
          <a:xfrm>
            <a:off x="269416" y="1110323"/>
            <a:ext cx="11021436" cy="5118199"/>
          </a:xfrm>
        </p:spPr>
        <p:txBody>
          <a:bodyPr/>
          <a:lstStyle/>
          <a:p>
            <a:pPr algn="just"/>
            <a:r>
              <a:rPr lang="id-ID" sz="3800" dirty="0">
                <a:latin typeface="Goudy Old Style" panose="02020502050305020303" pitchFamily="18" charset="0"/>
              </a:rPr>
              <a:t>Bahasa Indonesia</a:t>
            </a:r>
            <a:r>
              <a:rPr lang="en-GB" sz="3800" dirty="0">
                <a:latin typeface="Goudy Old Style" panose="02020502050305020303" pitchFamily="18" charset="0"/>
              </a:rPr>
              <a:t> b</a:t>
            </a:r>
            <a:r>
              <a:rPr lang="id-ID" sz="3800" dirty="0">
                <a:latin typeface="Goudy Old Style" panose="02020502050305020303" pitchFamily="18" charset="0"/>
              </a:rPr>
              <a:t>erasal dari </a:t>
            </a:r>
            <a:r>
              <a:rPr lang="en-GB" sz="3800" dirty="0">
                <a:latin typeface="Goudy Old Style" panose="02020502050305020303" pitchFamily="18" charset="0"/>
              </a:rPr>
              <a:t>b</a:t>
            </a:r>
            <a:r>
              <a:rPr lang="id-ID" sz="3800" dirty="0">
                <a:latin typeface="Goudy Old Style" panose="02020502050305020303" pitchFamily="18" charset="0"/>
              </a:rPr>
              <a:t>ahasa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id-ID" sz="3800" dirty="0">
                <a:latin typeface="Goudy Old Style" panose="02020502050305020303" pitchFamily="18" charset="0"/>
              </a:rPr>
              <a:t>melayu yang sejak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id-ID" sz="3800" dirty="0">
                <a:latin typeface="Goudy Old Style" panose="02020502050305020303" pitchFamily="18" charset="0"/>
              </a:rPr>
              <a:t>dahulu sudah di pakai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id-ID" sz="3800" dirty="0">
                <a:latin typeface="Goudy Old Style" panose="02020502050305020303" pitchFamily="18" charset="0"/>
              </a:rPr>
              <a:t>sebagai </a:t>
            </a:r>
            <a:r>
              <a:rPr lang="en-GB" sz="3800" dirty="0">
                <a:latin typeface="Goudy Old Style" panose="02020502050305020303" pitchFamily="18" charset="0"/>
              </a:rPr>
              <a:t>b</a:t>
            </a:r>
            <a:r>
              <a:rPr lang="id-ID" sz="3800" dirty="0">
                <a:latin typeface="Goudy Old Style" panose="02020502050305020303" pitchFamily="18" charset="0"/>
              </a:rPr>
              <a:t>ahasa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id-ID" sz="3800" dirty="0">
                <a:latin typeface="Goudy Old Style" panose="02020502050305020303" pitchFamily="18" charset="0"/>
              </a:rPr>
              <a:t>perantara, bukan saja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id-ID" sz="3800" dirty="0">
                <a:latin typeface="Goudy Old Style" panose="02020502050305020303" pitchFamily="18" charset="0"/>
              </a:rPr>
              <a:t>di Kepulauan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id-ID" sz="3800" dirty="0">
                <a:latin typeface="Goudy Old Style" panose="02020502050305020303" pitchFamily="18" charset="0"/>
              </a:rPr>
              <a:t>Nusantara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id-ID" sz="3800" dirty="0">
                <a:latin typeface="Goudy Old Style" panose="02020502050305020303" pitchFamily="18" charset="0"/>
              </a:rPr>
              <a:t>melainkan juga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id-ID" sz="3800" dirty="0">
                <a:latin typeface="Goudy Old Style" panose="02020502050305020303" pitchFamily="18" charset="0"/>
              </a:rPr>
              <a:t>hampir di seluruh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id-ID" sz="3800" dirty="0">
                <a:latin typeface="Goudy Old Style" panose="02020502050305020303" pitchFamily="18" charset="0"/>
              </a:rPr>
              <a:t>Asia Tenggara</a:t>
            </a:r>
            <a:r>
              <a:rPr lang="en-GB" sz="3800" dirty="0">
                <a:latin typeface="Goudy Old Style" panose="02020502050305020303" pitchFamily="18" charset="0"/>
              </a:rPr>
              <a:t>.</a:t>
            </a:r>
          </a:p>
          <a:p>
            <a:pPr algn="just"/>
            <a:r>
              <a:rPr lang="id-ID" sz="3800" dirty="0">
                <a:latin typeface="Goudy Old Style" panose="02020502050305020303" pitchFamily="18" charset="0"/>
              </a:rPr>
              <a:t>Sumber (akar) bahasa Indonesia adalah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id-ID" sz="3800" dirty="0">
                <a:latin typeface="Goudy Old Style" panose="02020502050305020303" pitchFamily="18" charset="0"/>
              </a:rPr>
              <a:t>bahasa </a:t>
            </a:r>
            <a:r>
              <a:rPr lang="en-GB" sz="3800" dirty="0">
                <a:latin typeface="Goudy Old Style" panose="02020502050305020303" pitchFamily="18" charset="0"/>
              </a:rPr>
              <a:t>m</a:t>
            </a:r>
            <a:r>
              <a:rPr lang="id-ID" sz="3800" dirty="0">
                <a:latin typeface="Goudy Old Style" panose="02020502050305020303" pitchFamily="18" charset="0"/>
              </a:rPr>
              <a:t>elayu. Bahasa </a:t>
            </a:r>
            <a:r>
              <a:rPr lang="en-GB" sz="3800" dirty="0">
                <a:latin typeface="Goudy Old Style" panose="02020502050305020303" pitchFamily="18" charset="0"/>
              </a:rPr>
              <a:t>m</a:t>
            </a:r>
            <a:r>
              <a:rPr lang="id-ID" sz="3800" dirty="0">
                <a:latin typeface="Goudy Old Style" panose="02020502050305020303" pitchFamily="18" charset="0"/>
              </a:rPr>
              <a:t>elayu diambil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id-ID" sz="3800" dirty="0">
                <a:latin typeface="Goudy Old Style" panose="02020502050305020303" pitchFamily="18" charset="0"/>
              </a:rPr>
              <a:t>sebagai sumber karena bahasa melayu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id-ID" sz="3800" dirty="0">
                <a:latin typeface="Goudy Old Style" panose="02020502050305020303" pitchFamily="18" charset="0"/>
              </a:rPr>
              <a:t>saat itu di sebut </a:t>
            </a:r>
            <a:r>
              <a:rPr lang="id-ID" sz="3800" i="1" dirty="0">
                <a:latin typeface="Goudy Old Style" panose="02020502050305020303" pitchFamily="18" charset="0"/>
              </a:rPr>
              <a:t>Lingua franca </a:t>
            </a:r>
            <a:r>
              <a:rPr lang="id-ID" sz="3800" dirty="0">
                <a:latin typeface="Goudy Old Style" panose="02020502050305020303" pitchFamily="18" charset="0"/>
              </a:rPr>
              <a:t>(Bahasa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id-ID" sz="3800" dirty="0">
                <a:latin typeface="Goudy Old Style" panose="02020502050305020303" pitchFamily="18" charset="0"/>
              </a:rPr>
              <a:t>perantara), Melayu di gunakan seluruh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id-ID" sz="3800" dirty="0">
                <a:latin typeface="Goudy Old Style" panose="02020502050305020303" pitchFamily="18" charset="0"/>
              </a:rPr>
              <a:t>asia tenggara di pelbagai kegiatan yang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id-ID" sz="3800" dirty="0">
                <a:latin typeface="Goudy Old Style" panose="02020502050305020303" pitchFamily="18" charset="0"/>
              </a:rPr>
              <a:t>ada di masyarakat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1845FAFB-6A3C-4DEE-8C86-C2426094D5A0}"/>
              </a:ext>
            </a:extLst>
          </p:cNvPr>
          <p:cNvSpPr txBox="1">
            <a:spLocks/>
          </p:cNvSpPr>
          <p:nvPr/>
        </p:nvSpPr>
        <p:spPr bwMode="auto">
          <a:xfrm>
            <a:off x="2197968" y="119270"/>
            <a:ext cx="7796064" cy="861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rgbClr val="00194C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194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00194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00194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00194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600" b="1" dirty="0">
                <a:solidFill>
                  <a:schemeClr val="bg1"/>
                </a:solidFill>
                <a:latin typeface="Goudy Old Style" panose="02020502050305020303" pitchFamily="18" charset="0"/>
              </a:rPr>
              <a:t>SUMBER BAHASA INDONESIA</a:t>
            </a:r>
            <a:endParaRPr lang="id-ID" sz="3600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705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758ED9-0E15-4013-9742-7BA20B6E23F6}" type="slidenum">
              <a:rPr lang="en-ID" altLang="en-US" smtClean="0"/>
              <a:pPr>
                <a:defRPr/>
              </a:pPr>
              <a:t>3</a:t>
            </a:fld>
            <a:endParaRPr lang="en-ID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69416" y="2628900"/>
            <a:ext cx="10799935" cy="3094698"/>
          </a:xfrm>
        </p:spPr>
        <p:txBody>
          <a:bodyPr/>
          <a:lstStyle/>
          <a:p>
            <a:r>
              <a:rPr lang="en-GB" sz="3800" dirty="0" err="1">
                <a:latin typeface="Goudy Old Style" panose="02020502050305020303" pitchFamily="18" charset="0"/>
              </a:rPr>
              <a:t>Prasasti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Kedudukan</a:t>
            </a:r>
            <a:r>
              <a:rPr lang="en-GB" sz="3800" dirty="0">
                <a:latin typeface="Goudy Old Style" panose="02020502050305020303" pitchFamily="18" charset="0"/>
              </a:rPr>
              <a:t> Bukit (Palembang) </a:t>
            </a:r>
            <a:r>
              <a:rPr lang="en-GB" sz="3800" dirty="0" err="1">
                <a:latin typeface="Goudy Old Style" panose="02020502050305020303" pitchFamily="18" charset="0"/>
              </a:rPr>
              <a:t>tahun</a:t>
            </a:r>
            <a:r>
              <a:rPr lang="en-GB" sz="3800" dirty="0">
                <a:latin typeface="Goudy Old Style" panose="02020502050305020303" pitchFamily="18" charset="0"/>
              </a:rPr>
              <a:t> 683</a:t>
            </a:r>
          </a:p>
          <a:p>
            <a:r>
              <a:rPr lang="en-GB" sz="3800" dirty="0" err="1">
                <a:latin typeface="Goudy Old Style" panose="02020502050305020303" pitchFamily="18" charset="0"/>
              </a:rPr>
              <a:t>Prasasti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Talang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Tuo</a:t>
            </a:r>
            <a:r>
              <a:rPr lang="en-GB" sz="3800" dirty="0">
                <a:latin typeface="Goudy Old Style" panose="02020502050305020303" pitchFamily="18" charset="0"/>
              </a:rPr>
              <a:t> (Palembang) </a:t>
            </a:r>
            <a:r>
              <a:rPr lang="en-GB" sz="3800" dirty="0" err="1">
                <a:latin typeface="Goudy Old Style" panose="02020502050305020303" pitchFamily="18" charset="0"/>
              </a:rPr>
              <a:t>tahun</a:t>
            </a:r>
            <a:r>
              <a:rPr lang="en-GB" sz="3800" dirty="0">
                <a:latin typeface="Goudy Old Style" panose="02020502050305020303" pitchFamily="18" charset="0"/>
              </a:rPr>
              <a:t> 684</a:t>
            </a:r>
          </a:p>
          <a:p>
            <a:r>
              <a:rPr lang="en-GB" sz="3800" dirty="0" err="1">
                <a:latin typeface="Goudy Old Style" panose="02020502050305020303" pitchFamily="18" charset="0"/>
              </a:rPr>
              <a:t>Prasasti</a:t>
            </a:r>
            <a:r>
              <a:rPr lang="en-GB" sz="3800" dirty="0">
                <a:latin typeface="Goudy Old Style" panose="02020502050305020303" pitchFamily="18" charset="0"/>
              </a:rPr>
              <a:t> Kota </a:t>
            </a:r>
            <a:r>
              <a:rPr lang="en-GB" sz="3800" dirty="0" err="1">
                <a:latin typeface="Goudy Old Style" panose="02020502050305020303" pitchFamily="18" charset="0"/>
              </a:rPr>
              <a:t>Kapur</a:t>
            </a:r>
            <a:r>
              <a:rPr lang="en-GB" sz="3800" dirty="0">
                <a:latin typeface="Goudy Old Style" panose="02020502050305020303" pitchFamily="18" charset="0"/>
              </a:rPr>
              <a:t> (Bangka) </a:t>
            </a:r>
            <a:r>
              <a:rPr lang="en-GB" sz="3800" dirty="0" err="1">
                <a:latin typeface="Goudy Old Style" panose="02020502050305020303" pitchFamily="18" charset="0"/>
              </a:rPr>
              <a:t>tahun</a:t>
            </a:r>
            <a:r>
              <a:rPr lang="en-GB" sz="3800" dirty="0">
                <a:latin typeface="Goudy Old Style" panose="02020502050305020303" pitchFamily="18" charset="0"/>
              </a:rPr>
              <a:t> 686</a:t>
            </a:r>
          </a:p>
          <a:p>
            <a:r>
              <a:rPr lang="en-GB" sz="3800" dirty="0" err="1">
                <a:latin typeface="Goudy Old Style" panose="02020502050305020303" pitchFamily="18" charset="0"/>
              </a:rPr>
              <a:t>Prasasti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Karang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Brahi</a:t>
            </a:r>
            <a:r>
              <a:rPr lang="en-GB" sz="3800" dirty="0">
                <a:latin typeface="Goudy Old Style" panose="02020502050305020303" pitchFamily="18" charset="0"/>
              </a:rPr>
              <a:t> (Jambi) </a:t>
            </a:r>
            <a:r>
              <a:rPr lang="en-GB" sz="3800" dirty="0" err="1">
                <a:latin typeface="Goudy Old Style" panose="02020502050305020303" pitchFamily="18" charset="0"/>
              </a:rPr>
              <a:t>tahun</a:t>
            </a:r>
            <a:r>
              <a:rPr lang="en-GB" sz="3800" dirty="0">
                <a:latin typeface="Goudy Old Style" panose="02020502050305020303" pitchFamily="18" charset="0"/>
              </a:rPr>
              <a:t> 832</a:t>
            </a:r>
          </a:p>
          <a:p>
            <a:r>
              <a:rPr lang="en-GB" sz="3800" dirty="0" err="1">
                <a:latin typeface="Goudy Old Style" panose="02020502050305020303" pitchFamily="18" charset="0"/>
              </a:rPr>
              <a:t>Prasasti</a:t>
            </a:r>
            <a:r>
              <a:rPr lang="en-GB" sz="3800" dirty="0">
                <a:latin typeface="Goudy Old Style" panose="02020502050305020303" pitchFamily="18" charset="0"/>
              </a:rPr>
              <a:t> Bogor (Bogor) </a:t>
            </a:r>
            <a:r>
              <a:rPr lang="en-GB" sz="3800" dirty="0" err="1">
                <a:latin typeface="Goudy Old Style" panose="02020502050305020303" pitchFamily="18" charset="0"/>
              </a:rPr>
              <a:t>tahun</a:t>
            </a:r>
            <a:r>
              <a:rPr lang="en-GB" sz="3800" dirty="0">
                <a:latin typeface="Goudy Old Style" panose="02020502050305020303" pitchFamily="18" charset="0"/>
              </a:rPr>
              <a:t> 942</a:t>
            </a:r>
            <a:endParaRPr lang="id-ID" sz="3800" dirty="0">
              <a:latin typeface="Goudy Old Style" panose="02020502050305020303" pitchFamily="18" charset="0"/>
            </a:endParaRP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AD349E2D-7312-4DAC-AA1B-B512F55E941D}"/>
              </a:ext>
            </a:extLst>
          </p:cNvPr>
          <p:cNvSpPr txBox="1">
            <a:spLocks/>
          </p:cNvSpPr>
          <p:nvPr/>
        </p:nvSpPr>
        <p:spPr bwMode="auto">
          <a:xfrm>
            <a:off x="502920" y="1134402"/>
            <a:ext cx="10799935" cy="1044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rgbClr val="00194C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194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00194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00194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00194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000" b="1" dirty="0">
                <a:solidFill>
                  <a:schemeClr val="tx1"/>
                </a:solidFill>
                <a:latin typeface="Goudy Old Style" panose="02020502050305020303" pitchFamily="18" charset="0"/>
              </a:rPr>
              <a:t>Bahasa </a:t>
            </a:r>
            <a:r>
              <a:rPr lang="en-GB" sz="4000" b="1" dirty="0" err="1">
                <a:solidFill>
                  <a:schemeClr val="tx1"/>
                </a:solidFill>
                <a:latin typeface="Goudy Old Style" panose="02020502050305020303" pitchFamily="18" charset="0"/>
              </a:rPr>
              <a:t>melayu</a:t>
            </a:r>
            <a:r>
              <a:rPr lang="en-GB" sz="4000" b="1" dirty="0">
                <a:solidFill>
                  <a:schemeClr val="tx1"/>
                </a:solidFill>
                <a:latin typeface="Goudy Old Style" panose="02020502050305020303" pitchFamily="18" charset="0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Goudy Old Style" panose="02020502050305020303" pitchFamily="18" charset="0"/>
              </a:rPr>
              <a:t>dipakai</a:t>
            </a:r>
            <a:r>
              <a:rPr lang="en-GB" sz="4000" b="1" dirty="0">
                <a:solidFill>
                  <a:schemeClr val="tx1"/>
                </a:solidFill>
                <a:latin typeface="Goudy Old Style" panose="02020502050305020303" pitchFamily="18" charset="0"/>
              </a:rPr>
              <a:t> di </a:t>
            </a:r>
            <a:r>
              <a:rPr lang="en-GB" sz="4000" b="1" dirty="0" err="1">
                <a:solidFill>
                  <a:schemeClr val="tx1"/>
                </a:solidFill>
                <a:latin typeface="Goudy Old Style" panose="02020502050305020303" pitchFamily="18" charset="0"/>
              </a:rPr>
              <a:t>nusantara</a:t>
            </a:r>
            <a:r>
              <a:rPr lang="en-GB" sz="4000" b="1" dirty="0">
                <a:solidFill>
                  <a:schemeClr val="tx1"/>
                </a:solidFill>
                <a:latin typeface="Goudy Old Style" panose="02020502050305020303" pitchFamily="18" charset="0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Goudy Old Style" panose="02020502050305020303" pitchFamily="18" charset="0"/>
              </a:rPr>
              <a:t>diketahui</a:t>
            </a:r>
            <a:r>
              <a:rPr lang="en-GB" sz="4000" b="1" dirty="0">
                <a:solidFill>
                  <a:schemeClr val="tx1"/>
                </a:solidFill>
                <a:latin typeface="Goudy Old Style" panose="02020502050305020303" pitchFamily="18" charset="0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Goudy Old Style" panose="02020502050305020303" pitchFamily="18" charset="0"/>
              </a:rPr>
              <a:t>dari</a:t>
            </a:r>
            <a:r>
              <a:rPr lang="en-GB" sz="4000" b="1" dirty="0">
                <a:solidFill>
                  <a:schemeClr val="tx1"/>
                </a:solidFill>
                <a:latin typeface="Goudy Old Style" panose="02020502050305020303" pitchFamily="18" charset="0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Goudy Old Style" panose="02020502050305020303" pitchFamily="18" charset="0"/>
              </a:rPr>
              <a:t>prasasti-prasasti</a:t>
            </a:r>
            <a:r>
              <a:rPr lang="en-GB" sz="4000" b="1" dirty="0">
                <a:solidFill>
                  <a:schemeClr val="tx1"/>
                </a:solidFill>
                <a:latin typeface="Goudy Old Style" panose="02020502050305020303" pitchFamily="18" charset="0"/>
              </a:rPr>
              <a:t> yang </a:t>
            </a:r>
            <a:r>
              <a:rPr lang="en-GB" sz="4000" b="1" dirty="0" err="1">
                <a:solidFill>
                  <a:schemeClr val="tx1"/>
                </a:solidFill>
                <a:latin typeface="Goudy Old Style" panose="02020502050305020303" pitchFamily="18" charset="0"/>
              </a:rPr>
              <a:t>ditemukan</a:t>
            </a:r>
            <a:endParaRPr lang="id-ID" sz="4000" b="1" dirty="0">
              <a:solidFill>
                <a:schemeClr val="tx1"/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738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758ED9-0E15-4013-9742-7BA20B6E23F6}" type="slidenum">
              <a:rPr lang="en-ID" altLang="en-US" smtClean="0"/>
              <a:pPr>
                <a:defRPr/>
              </a:pPr>
              <a:t>4</a:t>
            </a:fld>
            <a:endParaRPr lang="en-ID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71061" y="1420150"/>
            <a:ext cx="11612880" cy="4324668"/>
          </a:xfrm>
        </p:spPr>
        <p:txBody>
          <a:bodyPr/>
          <a:lstStyle/>
          <a:p>
            <a:pPr algn="just"/>
            <a:r>
              <a:rPr lang="en-GB" sz="3000" dirty="0">
                <a:latin typeface="Goudy Old Style" panose="02020502050305020303" pitchFamily="18" charset="0"/>
              </a:rPr>
              <a:t>Bahasa </a:t>
            </a:r>
            <a:r>
              <a:rPr lang="en-GB" sz="3000" dirty="0" err="1">
                <a:latin typeface="Goudy Old Style" panose="02020502050305020303" pitchFamily="18" charset="0"/>
              </a:rPr>
              <a:t>melayu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merupakan</a:t>
            </a:r>
            <a:r>
              <a:rPr lang="en-GB" sz="3000" dirty="0">
                <a:latin typeface="Goudy Old Style" panose="02020502050305020303" pitchFamily="18" charset="0"/>
              </a:rPr>
              <a:t> Lingua Franca</a:t>
            </a:r>
          </a:p>
          <a:p>
            <a:pPr algn="just"/>
            <a:r>
              <a:rPr lang="en-GB" sz="3000" dirty="0" err="1">
                <a:latin typeface="Goudy Old Style" panose="02020502050305020303" pitchFamily="18" charset="0"/>
              </a:rPr>
              <a:t>Sistem</a:t>
            </a:r>
            <a:r>
              <a:rPr lang="en-GB" sz="3000" dirty="0">
                <a:latin typeface="Goudy Old Style" panose="02020502050305020303" pitchFamily="18" charset="0"/>
              </a:rPr>
              <a:t> Bahasa </a:t>
            </a:r>
            <a:r>
              <a:rPr lang="en-GB" sz="3000" dirty="0" err="1">
                <a:latin typeface="Goudy Old Style" panose="02020502050305020303" pitchFamily="18" charset="0"/>
              </a:rPr>
              <a:t>melayu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sederhana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karena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tidak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menganal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tingkatan</a:t>
            </a:r>
            <a:r>
              <a:rPr lang="en-GB" sz="3000" dirty="0">
                <a:latin typeface="Goudy Old Style" panose="02020502050305020303" pitchFamily="18" charset="0"/>
              </a:rPr>
              <a:t> Bahasa</a:t>
            </a:r>
          </a:p>
          <a:p>
            <a:pPr algn="just"/>
            <a:r>
              <a:rPr lang="en-GB" sz="3000" dirty="0" err="1">
                <a:latin typeface="Goudy Old Style" panose="02020502050305020303" pitchFamily="18" charset="0"/>
              </a:rPr>
              <a:t>Kerelaan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suku-suku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bangsa</a:t>
            </a:r>
            <a:r>
              <a:rPr lang="en-GB" sz="3000" dirty="0">
                <a:latin typeface="Goudy Old Style" panose="02020502050305020303" pitchFamily="18" charset="0"/>
              </a:rPr>
              <a:t> yang </a:t>
            </a:r>
            <a:r>
              <a:rPr lang="en-GB" sz="3000" dirty="0" err="1">
                <a:latin typeface="Goudy Old Style" panose="02020502050305020303" pitchFamily="18" charset="0"/>
              </a:rPr>
              <a:t>ada</a:t>
            </a:r>
            <a:r>
              <a:rPr lang="en-GB" sz="3000" dirty="0">
                <a:latin typeface="Goudy Old Style" panose="02020502050305020303" pitchFamily="18" charset="0"/>
              </a:rPr>
              <a:t> di </a:t>
            </a:r>
            <a:r>
              <a:rPr lang="en-GB" sz="3000" dirty="0" err="1">
                <a:latin typeface="Goudy Old Style" panose="02020502050305020303" pitchFamily="18" charset="0"/>
              </a:rPr>
              <a:t>nusantara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memakai</a:t>
            </a:r>
            <a:r>
              <a:rPr lang="en-GB" sz="3000" dirty="0">
                <a:latin typeface="Goudy Old Style" panose="02020502050305020303" pitchFamily="18" charset="0"/>
              </a:rPr>
              <a:t> Bahasa </a:t>
            </a:r>
            <a:r>
              <a:rPr lang="en-GB" sz="3000" dirty="0" err="1">
                <a:latin typeface="Goudy Old Style" panose="02020502050305020303" pitchFamily="18" charset="0"/>
              </a:rPr>
              <a:t>melayu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menjadi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bahasa</a:t>
            </a:r>
            <a:r>
              <a:rPr lang="en-GB" sz="3000" dirty="0">
                <a:latin typeface="Goudy Old Style" panose="02020502050305020303" pitchFamily="18" charset="0"/>
              </a:rPr>
              <a:t> Indonesia </a:t>
            </a:r>
          </a:p>
          <a:p>
            <a:pPr algn="just"/>
            <a:r>
              <a:rPr lang="en-GB" sz="3000" dirty="0">
                <a:latin typeface="Goudy Old Style" panose="02020502050305020303" pitchFamily="18" charset="0"/>
              </a:rPr>
              <a:t>Bahasa </a:t>
            </a:r>
            <a:r>
              <a:rPr lang="en-GB" sz="3000" dirty="0" err="1">
                <a:latin typeface="Goudy Old Style" panose="02020502050305020303" pitchFamily="18" charset="0"/>
              </a:rPr>
              <a:t>melayu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mempunyai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kesanggupan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untuk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dipakai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sebagai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bahasa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kebudayaan</a:t>
            </a:r>
            <a:endParaRPr lang="en-GB" sz="3000" dirty="0">
              <a:latin typeface="Goudy Old Style" panose="02020502050305020303" pitchFamily="18" charset="0"/>
            </a:endParaRPr>
          </a:p>
          <a:p>
            <a:pPr algn="just"/>
            <a:r>
              <a:rPr lang="en-GB" sz="3000" dirty="0" err="1">
                <a:latin typeface="Goudy Old Style" panose="02020502050305020303" pitchFamily="18" charset="0"/>
              </a:rPr>
              <a:t>Peristiwa-peristiwa</a:t>
            </a:r>
            <a:r>
              <a:rPr lang="en-GB" sz="3000" dirty="0">
                <a:latin typeface="Goudy Old Style" panose="02020502050305020303" pitchFamily="18" charset="0"/>
              </a:rPr>
              <a:t> yang </a:t>
            </a:r>
            <a:r>
              <a:rPr lang="en-GB" sz="3000" dirty="0" err="1">
                <a:latin typeface="Goudy Old Style" panose="02020502050305020303" pitchFamily="18" charset="0"/>
              </a:rPr>
              <a:t>berkaitan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dengan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perkembangan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bahasa</a:t>
            </a:r>
            <a:r>
              <a:rPr lang="en-GB" sz="3000" dirty="0">
                <a:latin typeface="Goudy Old Style" panose="02020502050305020303" pitchFamily="18" charset="0"/>
              </a:rPr>
              <a:t> Indonesia</a:t>
            </a:r>
          </a:p>
          <a:p>
            <a:pPr algn="just"/>
            <a:r>
              <a:rPr lang="en-GB" sz="3000" dirty="0" err="1">
                <a:latin typeface="Goudy Old Style" panose="02020502050305020303" pitchFamily="18" charset="0"/>
              </a:rPr>
              <a:t>Tahun</a:t>
            </a:r>
            <a:r>
              <a:rPr lang="en-GB" sz="3000" dirty="0">
                <a:latin typeface="Goudy Old Style" panose="02020502050305020303" pitchFamily="18" charset="0"/>
              </a:rPr>
              <a:t> 1901 </a:t>
            </a:r>
            <a:r>
              <a:rPr lang="en-GB" sz="3000" dirty="0" err="1">
                <a:latin typeface="Goudy Old Style" panose="02020502050305020303" pitchFamily="18" charset="0"/>
              </a:rPr>
              <a:t>disusun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ejaan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pertama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yaitu</a:t>
            </a:r>
            <a:r>
              <a:rPr lang="en-GB" sz="3000" dirty="0">
                <a:latin typeface="Goudy Old Style" panose="02020502050305020303" pitchFamily="18" charset="0"/>
              </a:rPr>
              <a:t> </a:t>
            </a:r>
            <a:r>
              <a:rPr lang="en-GB" sz="3000" dirty="0" err="1">
                <a:latin typeface="Goudy Old Style" panose="02020502050305020303" pitchFamily="18" charset="0"/>
              </a:rPr>
              <a:t>ejaan</a:t>
            </a:r>
            <a:r>
              <a:rPr lang="en-GB" sz="3000" dirty="0">
                <a:latin typeface="Goudy Old Style" panose="02020502050305020303" pitchFamily="18" charset="0"/>
              </a:rPr>
              <a:t> Van </a:t>
            </a:r>
            <a:r>
              <a:rPr lang="en-GB" sz="3000" dirty="0" err="1">
                <a:latin typeface="Goudy Old Style" panose="02020502050305020303" pitchFamily="18" charset="0"/>
              </a:rPr>
              <a:t>Ophuijsen</a:t>
            </a:r>
            <a:endParaRPr lang="id-ID" sz="3000" dirty="0">
              <a:latin typeface="Goudy Old Style" panose="02020502050305020303" pitchFamily="18" charset="0"/>
            </a:endParaRP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9BEA5D49-1836-475C-BEE5-579A4105935B}"/>
              </a:ext>
            </a:extLst>
          </p:cNvPr>
          <p:cNvSpPr txBox="1">
            <a:spLocks/>
          </p:cNvSpPr>
          <p:nvPr/>
        </p:nvSpPr>
        <p:spPr bwMode="auto">
          <a:xfrm>
            <a:off x="371061" y="-104194"/>
            <a:ext cx="9422296" cy="107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rgbClr val="00194C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194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00194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00194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00194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500" b="1" dirty="0" err="1">
                <a:solidFill>
                  <a:schemeClr val="bg1"/>
                </a:solidFill>
                <a:latin typeface="Goudy Old Style" panose="02020502050305020303" pitchFamily="18" charset="0"/>
              </a:rPr>
              <a:t>Mengapa</a:t>
            </a:r>
            <a:r>
              <a:rPr lang="en-GB" sz="3500" b="1" dirty="0">
                <a:solidFill>
                  <a:schemeClr val="bg1"/>
                </a:solidFill>
                <a:latin typeface="Goudy Old Style" panose="02020502050305020303" pitchFamily="18" charset="0"/>
              </a:rPr>
              <a:t> </a:t>
            </a:r>
            <a:r>
              <a:rPr lang="en-GB" sz="3500" b="1" dirty="0" err="1">
                <a:solidFill>
                  <a:schemeClr val="bg1"/>
                </a:solidFill>
                <a:latin typeface="Goudy Old Style" panose="02020502050305020303" pitchFamily="18" charset="0"/>
              </a:rPr>
              <a:t>bahasa</a:t>
            </a:r>
            <a:r>
              <a:rPr lang="en-GB" sz="3500" b="1" dirty="0">
                <a:solidFill>
                  <a:schemeClr val="bg1"/>
                </a:solidFill>
                <a:latin typeface="Goudy Old Style" panose="02020502050305020303" pitchFamily="18" charset="0"/>
              </a:rPr>
              <a:t> </a:t>
            </a:r>
            <a:r>
              <a:rPr lang="en-GB" sz="3500" b="1" dirty="0" err="1">
                <a:solidFill>
                  <a:schemeClr val="bg1"/>
                </a:solidFill>
                <a:latin typeface="Goudy Old Style" panose="02020502050305020303" pitchFamily="18" charset="0"/>
              </a:rPr>
              <a:t>melayu</a:t>
            </a:r>
            <a:r>
              <a:rPr lang="en-GB" sz="3500" b="1" dirty="0">
                <a:solidFill>
                  <a:schemeClr val="bg1"/>
                </a:solidFill>
                <a:latin typeface="Goudy Old Style" panose="02020502050305020303" pitchFamily="18" charset="0"/>
              </a:rPr>
              <a:t> </a:t>
            </a:r>
            <a:r>
              <a:rPr lang="en-GB" sz="3500" b="1" dirty="0" err="1">
                <a:solidFill>
                  <a:schemeClr val="bg1"/>
                </a:solidFill>
                <a:latin typeface="Goudy Old Style" panose="02020502050305020303" pitchFamily="18" charset="0"/>
              </a:rPr>
              <a:t>diangkat</a:t>
            </a:r>
            <a:r>
              <a:rPr lang="en-GB" sz="3500" b="1" dirty="0">
                <a:solidFill>
                  <a:schemeClr val="bg1"/>
                </a:solidFill>
                <a:latin typeface="Goudy Old Style" panose="02020502050305020303" pitchFamily="18" charset="0"/>
              </a:rPr>
              <a:t> </a:t>
            </a:r>
            <a:r>
              <a:rPr lang="en-GB" sz="3500" b="1" dirty="0" err="1">
                <a:solidFill>
                  <a:schemeClr val="bg1"/>
                </a:solidFill>
                <a:latin typeface="Goudy Old Style" panose="02020502050305020303" pitchFamily="18" charset="0"/>
              </a:rPr>
              <a:t>menjadi</a:t>
            </a:r>
            <a:r>
              <a:rPr lang="en-GB" sz="3500" b="1" dirty="0">
                <a:solidFill>
                  <a:schemeClr val="bg1"/>
                </a:solidFill>
                <a:latin typeface="Goudy Old Style" panose="02020502050305020303" pitchFamily="18" charset="0"/>
              </a:rPr>
              <a:t> Bahasa Indonesia?</a:t>
            </a:r>
          </a:p>
          <a:p>
            <a:pPr marL="0" indent="0">
              <a:buNone/>
            </a:pPr>
            <a:endParaRPr lang="en-GB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402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758ED9-0E15-4013-9742-7BA20B6E23F6}" type="slidenum">
              <a:rPr lang="en-ID" altLang="en-US" smtClean="0"/>
              <a:pPr>
                <a:defRPr/>
              </a:pPr>
              <a:t>5</a:t>
            </a:fld>
            <a:endParaRPr lang="en-ID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12034" y="1253324"/>
            <a:ext cx="10905288" cy="4504909"/>
          </a:xfrm>
        </p:spPr>
        <p:txBody>
          <a:bodyPr/>
          <a:lstStyle/>
          <a:p>
            <a:pPr algn="just"/>
            <a:r>
              <a:rPr lang="en-GB" sz="3800" dirty="0">
                <a:latin typeface="Goudy Old Style" panose="02020502050305020303" pitchFamily="18" charset="0"/>
              </a:rPr>
              <a:t>Bahasa Indonesia </a:t>
            </a:r>
            <a:r>
              <a:rPr lang="en-GB" sz="3800" dirty="0" err="1">
                <a:latin typeface="Goudy Old Style" panose="02020502050305020303" pitchFamily="18" charset="0"/>
              </a:rPr>
              <a:t>sebagai</a:t>
            </a:r>
            <a:r>
              <a:rPr lang="en-GB" sz="3800" dirty="0">
                <a:latin typeface="Goudy Old Style" panose="02020502050305020303" pitchFamily="18" charset="0"/>
              </a:rPr>
              <a:t> Bahasa </a:t>
            </a:r>
            <a:r>
              <a:rPr lang="en-GB" sz="3800" dirty="0" err="1">
                <a:latin typeface="Goudy Old Style" panose="02020502050305020303" pitchFamily="18" charset="0"/>
              </a:rPr>
              <a:t>nasional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mulai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dikenal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sejak</a:t>
            </a:r>
            <a:r>
              <a:rPr lang="en-GB" sz="3800" dirty="0">
                <a:latin typeface="Goudy Old Style" panose="02020502050305020303" pitchFamily="18" charset="0"/>
              </a:rPr>
              <a:t> 17 </a:t>
            </a:r>
            <a:r>
              <a:rPr lang="en-GB" sz="3800" dirty="0" err="1">
                <a:latin typeface="Goudy Old Style" panose="02020502050305020303" pitchFamily="18" charset="0"/>
              </a:rPr>
              <a:t>Agustus</a:t>
            </a:r>
            <a:r>
              <a:rPr lang="en-GB" sz="3800" dirty="0">
                <a:latin typeface="Goudy Old Style" panose="02020502050305020303" pitchFamily="18" charset="0"/>
              </a:rPr>
              <a:t> 1945 </a:t>
            </a:r>
            <a:r>
              <a:rPr lang="en-GB" sz="3800">
                <a:latin typeface="Goudy Old Style" panose="02020502050305020303" pitchFamily="18" charset="0"/>
              </a:rPr>
              <a:t>ketika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bangsa</a:t>
            </a:r>
            <a:r>
              <a:rPr lang="en-GB" sz="3800" dirty="0">
                <a:latin typeface="Goudy Old Style" panose="02020502050305020303" pitchFamily="18" charset="0"/>
              </a:rPr>
              <a:t> Indonesia </a:t>
            </a:r>
            <a:r>
              <a:rPr lang="en-GB" sz="3800" dirty="0" err="1">
                <a:latin typeface="Goudy Old Style" panose="02020502050305020303" pitchFamily="18" charset="0"/>
              </a:rPr>
              <a:t>menyatakan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kemerdekannya</a:t>
            </a:r>
            <a:r>
              <a:rPr lang="en-GB" sz="3800" dirty="0">
                <a:latin typeface="Goudy Old Style" panose="02020502050305020303" pitchFamily="18" charset="0"/>
              </a:rPr>
              <a:t>. </a:t>
            </a:r>
            <a:r>
              <a:rPr lang="en-GB" sz="3800" dirty="0" err="1">
                <a:latin typeface="Goudy Old Style" panose="02020502050305020303" pitchFamily="18" charset="0"/>
              </a:rPr>
              <a:t>Dalam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kedudukan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sebagai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bahasa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nasional</a:t>
            </a:r>
            <a:r>
              <a:rPr lang="en-GB" sz="3800" dirty="0">
                <a:latin typeface="Goudy Old Style" panose="02020502050305020303" pitchFamily="18" charset="0"/>
              </a:rPr>
              <a:t>, </a:t>
            </a:r>
            <a:r>
              <a:rPr lang="en-GB" sz="3800" dirty="0" err="1">
                <a:latin typeface="Goudy Old Style" panose="02020502050305020303" pitchFamily="18" charset="0"/>
              </a:rPr>
              <a:t>bahasa</a:t>
            </a:r>
            <a:r>
              <a:rPr lang="en-GB" sz="3800" dirty="0">
                <a:latin typeface="Goudy Old Style" panose="02020502050305020303" pitchFamily="18" charset="0"/>
              </a:rPr>
              <a:t> Indonesia</a:t>
            </a:r>
          </a:p>
          <a:p>
            <a:pPr algn="just"/>
            <a:r>
              <a:rPr lang="en-GB" sz="3800" dirty="0" err="1">
                <a:latin typeface="Goudy Old Style" panose="02020502050305020303" pitchFamily="18" charset="0"/>
              </a:rPr>
              <a:t>Berfungsi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sebagai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lambang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kebanggaan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nasional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atau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lambang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kebangsaan</a:t>
            </a:r>
            <a:endParaRPr lang="en-GB" sz="3800" dirty="0">
              <a:latin typeface="Goudy Old Style" panose="02020502050305020303" pitchFamily="18" charset="0"/>
            </a:endParaRPr>
          </a:p>
          <a:p>
            <a:pPr algn="just"/>
            <a:r>
              <a:rPr lang="en-GB" sz="3800" dirty="0">
                <a:latin typeface="Goudy Old Style" panose="02020502050305020303" pitchFamily="18" charset="0"/>
              </a:rPr>
              <a:t>Bahasa Indonesia </a:t>
            </a:r>
            <a:r>
              <a:rPr lang="en-GB" sz="3800" dirty="0" err="1">
                <a:latin typeface="Goudy Old Style" panose="02020502050305020303" pitchFamily="18" charset="0"/>
              </a:rPr>
              <a:t>mencerminkan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nilai-nilai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sosial</a:t>
            </a:r>
            <a:r>
              <a:rPr lang="en-GB" sz="3800" dirty="0">
                <a:latin typeface="Goudy Old Style" panose="02020502050305020303" pitchFamily="18" charset="0"/>
              </a:rPr>
              <a:t> </a:t>
            </a:r>
            <a:r>
              <a:rPr lang="en-GB" sz="3800" dirty="0" err="1">
                <a:latin typeface="Goudy Old Style" panose="02020502050305020303" pitchFamily="18" charset="0"/>
              </a:rPr>
              <a:t>budaya</a:t>
            </a:r>
            <a:r>
              <a:rPr lang="en-GB" sz="3800" dirty="0">
                <a:latin typeface="Goudy Old Style" panose="02020502050305020303" pitchFamily="18" charset="0"/>
              </a:rPr>
              <a:t> yang </a:t>
            </a:r>
            <a:r>
              <a:rPr lang="en-GB" sz="3800" dirty="0" err="1">
                <a:latin typeface="Goudy Old Style" panose="02020502050305020303" pitchFamily="18" charset="0"/>
              </a:rPr>
              <a:t>mendasari</a:t>
            </a:r>
            <a:r>
              <a:rPr lang="en-GB" sz="3800" dirty="0">
                <a:latin typeface="Goudy Old Style" panose="02020502050305020303" pitchFamily="18" charset="0"/>
              </a:rPr>
              <a:t> rasa </a:t>
            </a:r>
            <a:r>
              <a:rPr lang="en-GB" sz="3800" dirty="0" err="1">
                <a:latin typeface="Goudy Old Style" panose="02020502050305020303" pitchFamily="18" charset="0"/>
              </a:rPr>
              <a:t>kebangsaan</a:t>
            </a:r>
            <a:endParaRPr lang="id-ID" sz="3800" dirty="0">
              <a:latin typeface="Goudy Old Style" panose="02020502050305020303" pitchFamily="18" charset="0"/>
            </a:endParaRP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084F0334-9782-4E52-A964-8B461B1426B9}"/>
              </a:ext>
            </a:extLst>
          </p:cNvPr>
          <p:cNvSpPr txBox="1">
            <a:spLocks/>
          </p:cNvSpPr>
          <p:nvPr/>
        </p:nvSpPr>
        <p:spPr bwMode="auto">
          <a:xfrm>
            <a:off x="317388" y="98895"/>
            <a:ext cx="10799934" cy="1154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rgbClr val="00194C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00194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00194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00194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00194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000" b="1" dirty="0">
                <a:solidFill>
                  <a:schemeClr val="bg1"/>
                </a:solidFill>
                <a:latin typeface="Goudy Old Style" panose="02020502050305020303" pitchFamily="18" charset="0"/>
              </a:rPr>
              <a:t>Bahasa Indonesia </a:t>
            </a:r>
            <a:r>
              <a:rPr lang="en-GB" sz="4000" b="1" dirty="0" err="1">
                <a:solidFill>
                  <a:schemeClr val="bg1"/>
                </a:solidFill>
                <a:latin typeface="Goudy Old Style" panose="02020502050305020303" pitchFamily="18" charset="0"/>
              </a:rPr>
              <a:t>dijadikan</a:t>
            </a:r>
            <a:r>
              <a:rPr lang="en-GB" sz="4000" b="1" dirty="0">
                <a:solidFill>
                  <a:schemeClr val="bg1"/>
                </a:solidFill>
                <a:latin typeface="Goudy Old Style" panose="02020502050305020303" pitchFamily="18" charset="0"/>
              </a:rPr>
              <a:t> Bahasa Nasional</a:t>
            </a:r>
          </a:p>
          <a:p>
            <a:pPr marL="0" indent="0">
              <a:buNone/>
            </a:pPr>
            <a:endParaRPr lang="en-GB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68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758ED9-0E15-4013-9742-7BA20B6E23F6}" type="slidenum">
              <a:rPr lang="en-ID" altLang="en-US" smtClean="0"/>
              <a:pPr>
                <a:defRPr/>
              </a:pPr>
              <a:t>6</a:t>
            </a:fld>
            <a:endParaRPr lang="en-ID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2254" y="360329"/>
            <a:ext cx="9072752" cy="683962"/>
          </a:xfrm>
        </p:spPr>
        <p:txBody>
          <a:bodyPr/>
          <a:lstStyle/>
          <a:p>
            <a:r>
              <a:rPr lang="id-ID" dirty="0">
                <a:latin typeface="Goudy Old Style" pitchFamily="18" charset="0"/>
              </a:rPr>
              <a:t>Tugas Akhir</a:t>
            </a:r>
            <a:br>
              <a:rPr lang="id-ID" dirty="0">
                <a:latin typeface="Goudy Old Style" pitchFamily="18" charset="0"/>
              </a:rPr>
            </a:br>
            <a:endParaRPr lang="id-ID" dirty="0">
              <a:latin typeface="Goudy Old Style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45667" y="1942392"/>
            <a:ext cx="10799935" cy="1399795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b="1" dirty="0">
                <a:latin typeface="Goudy Old Style" pitchFamily="18" charset="0"/>
              </a:rPr>
              <a:t>Tugas akhir berupa:</a:t>
            </a:r>
          </a:p>
          <a:p>
            <a:pPr marL="0" indent="0" algn="ctr">
              <a:buNone/>
            </a:pPr>
            <a:endParaRPr lang="en-US" sz="4800" b="1" dirty="0">
              <a:latin typeface="Goudy Old Style" pitchFamily="18" charset="0"/>
            </a:endParaRPr>
          </a:p>
          <a:p>
            <a:pPr marL="0" indent="0" algn="ctr">
              <a:buNone/>
            </a:pPr>
            <a:r>
              <a:rPr lang="nn-NO" sz="4500" b="1" dirty="0">
                <a:latin typeface="Goudy Old Style" pitchFamily="18" charset="0"/>
              </a:rPr>
              <a:t>Infografis bagan alir sejarah  terlahirnya bahasa Indonesia</a:t>
            </a:r>
            <a:endParaRPr lang="en-US" sz="4500" b="1" dirty="0">
              <a:latin typeface="Goudy Old Style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01264" y="1470214"/>
            <a:ext cx="9861177" cy="43209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7200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bject 37">
            <a:extLst>
              <a:ext uri="{FF2B5EF4-FFF2-40B4-BE49-F238E27FC236}">
                <a16:creationId xmlns:a16="http://schemas.microsoft.com/office/drawing/2014/main" id="{920F199B-F74F-4A8B-BFAC-8930EAA94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9888" y="887413"/>
            <a:ext cx="8059737" cy="48609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ums4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614DC00-A202-4D05-A97B-DBD90E5C7D15}" vid="{5AE92703-E8C9-4CC7-B5DE-98B1AF0486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templateums4 (1)</Template>
  <TotalTime>4698</TotalTime>
  <Words>258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Goudy Old Style</vt:lpstr>
      <vt:lpstr>templateums4 (1)</vt:lpstr>
      <vt:lpstr>CorelDRAW</vt:lpstr>
      <vt:lpstr>Sejarah Bahasa Indonesia</vt:lpstr>
      <vt:lpstr>PowerPoint Presentation</vt:lpstr>
      <vt:lpstr>PowerPoint Presentation</vt:lpstr>
      <vt:lpstr>PowerPoint Presentation</vt:lpstr>
      <vt:lpstr>PowerPoint Presentation</vt:lpstr>
      <vt:lpstr>Tugas Akhir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Gallant Karunia Assidik</dc:creator>
  <cp:lastModifiedBy>Person</cp:lastModifiedBy>
  <cp:revision>115</cp:revision>
  <dcterms:created xsi:type="dcterms:W3CDTF">2018-02-21T22:20:29Z</dcterms:created>
  <dcterms:modified xsi:type="dcterms:W3CDTF">2021-10-12T02:53:37Z</dcterms:modified>
</cp:coreProperties>
</file>