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65" r:id="rId4"/>
    <p:sldId id="263" r:id="rId5"/>
    <p:sldId id="261" r:id="rId6"/>
    <p:sldId id="266" r:id="rId7"/>
    <p:sldId id="267" r:id="rId8"/>
    <p:sldId id="260" r:id="rId9"/>
    <p:sldId id="269" r:id="rId10"/>
    <p:sldId id="262" r:id="rId11"/>
    <p:sldId id="268" r:id="rId12"/>
    <p:sldId id="259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4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6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AC3694-5986-4A93-B1A5-C6E2C24597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35D6AF-233B-418A-8A4D-0389AE5F23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588AF0C-96E0-4E07-A08E-11F6A877F661}" type="datetimeFigureOut">
              <a:rPr lang="en-ID"/>
              <a:pPr>
                <a:defRPr/>
              </a:pPr>
              <a:t>10/12/21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98296-50F3-4554-9610-8E1EAA5B9F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6A62EA-38F5-49DE-A2B0-4DB15AA161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7FBAC1-EC8C-4A4A-9DF3-1A63B1DCDB79}" type="slidenum">
              <a:rPr lang="en-ID"/>
              <a:pPr>
                <a:defRPr/>
              </a:pPr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756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6AB6F4-C580-4C25-96C6-448EC6304E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C520F5-23D8-42B4-82FA-45EC25B29A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CE5C23-572B-4D76-A7AB-6F62720E94E8}" type="datetimeFigureOut">
              <a:rPr lang="en-ID"/>
              <a:pPr>
                <a:defRPr/>
              </a:pPr>
              <a:t>10/12/21</a:t>
            </a:fld>
            <a:endParaRPr lang="en-ID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3B64173-DF17-4667-9B25-95F136F284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D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A12940-ED39-4F7E-A38A-51C6FDF1E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40791-7A90-4C50-9FCC-EB1478319D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26BB8-22F0-4625-B991-F15B8525A9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7D3C3D-B4A5-4E66-B530-1FA19D7CA522}" type="slidenum">
              <a:rPr lang="en-ID" altLang="en-US"/>
              <a:pPr>
                <a:defRPr/>
              </a:pPr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2301410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E3E180CB-C2CE-43F1-BE5E-8BB7CF93C5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8" y="79375"/>
            <a:ext cx="19700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22">
            <a:extLst>
              <a:ext uri="{FF2B5EF4-FFF2-40B4-BE49-F238E27FC236}">
                <a16:creationId xmlns:a16="http://schemas.microsoft.com/office/drawing/2014/main" id="{D6EA3AD2-772C-4399-A88D-49913FB88A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18569"/>
              </p:ext>
            </p:extLst>
          </p:nvPr>
        </p:nvGraphicFramePr>
        <p:xfrm>
          <a:off x="1305292" y="1608137"/>
          <a:ext cx="10340878" cy="304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CorelDRAW" r:id="rId4" imgW="4304880" imgH="1560600" progId="">
                  <p:embed/>
                </p:oleObj>
              </mc:Choice>
              <mc:Fallback>
                <p:oleObj name="CorelDRAW" r:id="rId4" imgW="4304880" imgH="1560600" progId="">
                  <p:embed/>
                  <p:pic>
                    <p:nvPicPr>
                      <p:cNvPr id="2051" name="Object 22">
                        <a:extLst>
                          <a:ext uri="{FF2B5EF4-FFF2-40B4-BE49-F238E27FC236}">
                            <a16:creationId xmlns:a16="http://schemas.microsoft.com/office/drawing/2014/main" id="{5F5ABFE0-7739-4239-A431-981F457DD4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292" y="1608137"/>
                        <a:ext cx="10340878" cy="304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3">
            <a:extLst>
              <a:ext uri="{FF2B5EF4-FFF2-40B4-BE49-F238E27FC236}">
                <a16:creationId xmlns:a16="http://schemas.microsoft.com/office/drawing/2014/main" id="{848F657C-BD86-4384-81CE-D6A1656565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38100" y="6124575"/>
          <a:ext cx="122301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CorelDRAW" r:id="rId6" imgW="10719360" imgH="699480" progId="">
                  <p:embed/>
                </p:oleObj>
              </mc:Choice>
              <mc:Fallback>
                <p:oleObj name="CorelDRAW" r:id="rId6" imgW="10719360" imgH="699480" progId="">
                  <p:embed/>
                  <p:pic>
                    <p:nvPicPr>
                      <p:cNvPr id="2052" name="Object 23">
                        <a:extLst>
                          <a:ext uri="{FF2B5EF4-FFF2-40B4-BE49-F238E27FC236}">
                            <a16:creationId xmlns:a16="http://schemas.microsoft.com/office/drawing/2014/main" id="{210B736A-61D2-4633-B00A-2629B35B19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100" y="6124575"/>
                        <a:ext cx="12230100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>
            <a:extLst>
              <a:ext uri="{FF2B5EF4-FFF2-40B4-BE49-F238E27FC236}">
                <a16:creationId xmlns:a16="http://schemas.microsoft.com/office/drawing/2014/main" id="{4BF4800B-0893-4D6A-B1E5-88EB66B83B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76200"/>
            <a:ext cx="15065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>
            <a:extLst>
              <a:ext uri="{FF2B5EF4-FFF2-40B4-BE49-F238E27FC236}">
                <a16:creationId xmlns:a16="http://schemas.microsoft.com/office/drawing/2014/main" id="{91888EC8-448B-4A7A-9BDA-99C51D0D8A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44463"/>
            <a:ext cx="132080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763487" y="1732183"/>
            <a:ext cx="8802546" cy="1325563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D" dirty="0"/>
          </a:p>
        </p:txBody>
      </p:sp>
      <p:sp>
        <p:nvSpPr>
          <p:cNvPr id="8" name="Slide Number Placeholder 32">
            <a:extLst>
              <a:ext uri="{FF2B5EF4-FFF2-40B4-BE49-F238E27FC236}">
                <a16:creationId xmlns:a16="http://schemas.microsoft.com/office/drawing/2014/main" id="{926F8ACA-C2A4-49A7-85D0-1024E28F17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650663" y="6354763"/>
            <a:ext cx="465137" cy="425450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FE35F47-AD47-42E8-ACD1-E647A99DDE2F}" type="slidenum">
              <a:rPr lang="en-ID" altLang="en-US"/>
              <a:pPr>
                <a:defRPr/>
              </a:pPr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3481453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4">
            <a:extLst>
              <a:ext uri="{FF2B5EF4-FFF2-40B4-BE49-F238E27FC236}">
                <a16:creationId xmlns:a16="http://schemas.microsoft.com/office/drawing/2014/main" id="{C4A6B7C3-67FF-42EB-A812-9BA4C9893B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28575" y="6242050"/>
          <a:ext cx="1221581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CorelDRAW" r:id="rId3" imgW="10719816" imgH="566928" progId="">
                  <p:embed/>
                </p:oleObj>
              </mc:Choice>
              <mc:Fallback>
                <p:oleObj name="CorelDRAW" r:id="rId3" imgW="10719816" imgH="566928" progId="">
                  <p:embed/>
                  <p:pic>
                    <p:nvPicPr>
                      <p:cNvPr id="3074" name="Object 44">
                        <a:extLst>
                          <a:ext uri="{FF2B5EF4-FFF2-40B4-BE49-F238E27FC236}">
                            <a16:creationId xmlns:a16="http://schemas.microsoft.com/office/drawing/2014/main" id="{9508BB4E-D971-45FF-979F-D9933276F1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8575" y="6242050"/>
                        <a:ext cx="12215813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6">
            <a:extLst>
              <a:ext uri="{FF2B5EF4-FFF2-40B4-BE49-F238E27FC236}">
                <a16:creationId xmlns:a16="http://schemas.microsoft.com/office/drawing/2014/main" id="{F79EA434-C139-4826-BF2D-CA3865119A4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325" y="6307138"/>
            <a:ext cx="1203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45">
            <a:extLst>
              <a:ext uri="{FF2B5EF4-FFF2-40B4-BE49-F238E27FC236}">
                <a16:creationId xmlns:a16="http://schemas.microsoft.com/office/drawing/2014/main" id="{2307E5A2-9BF8-442A-9712-150701B1EF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28575" y="-19050"/>
          <a:ext cx="98075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CorelDRAW" r:id="rId6" imgW="4412520" imgH="677520" progId="">
                  <p:embed/>
                </p:oleObj>
              </mc:Choice>
              <mc:Fallback>
                <p:oleObj name="CorelDRAW" r:id="rId6" imgW="4412520" imgH="677520" progId="">
                  <p:embed/>
                  <p:pic>
                    <p:nvPicPr>
                      <p:cNvPr id="3076" name="Object 45">
                        <a:extLst>
                          <a:ext uri="{FF2B5EF4-FFF2-40B4-BE49-F238E27FC236}">
                            <a16:creationId xmlns:a16="http://schemas.microsoft.com/office/drawing/2014/main" id="{1E1B9276-59E7-4AB2-B822-A801C0A7A9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8575" y="-19050"/>
                        <a:ext cx="98075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UMS-Logo Hitam.png">
            <a:extLst>
              <a:ext uri="{FF2B5EF4-FFF2-40B4-BE49-F238E27FC236}">
                <a16:creationId xmlns:a16="http://schemas.microsoft.com/office/drawing/2014/main" id="{27741360-5260-45B3-BFFC-D284AA878C9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60000" contrast="-68000"/>
          </a:blip>
          <a:stretch>
            <a:fillRect/>
          </a:stretch>
        </p:blipFill>
        <p:spPr>
          <a:xfrm>
            <a:off x="4081116" y="1309029"/>
            <a:ext cx="4308667" cy="4215865"/>
          </a:xfrm>
          <a:prstGeom prst="rect">
            <a:avLst/>
          </a:prstGeom>
        </p:spPr>
      </p:pic>
      <p:graphicFrame>
        <p:nvGraphicFramePr>
          <p:cNvPr id="9" name="Object 47">
            <a:extLst>
              <a:ext uri="{FF2B5EF4-FFF2-40B4-BE49-F238E27FC236}">
                <a16:creationId xmlns:a16="http://schemas.microsoft.com/office/drawing/2014/main" id="{5D362257-D5B4-4D13-B9B5-3AE9A84957E6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11655425" y="-19050"/>
          <a:ext cx="5461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CorelDRAW" r:id="rId9" imgW="4412520" imgH="677520" progId="">
                  <p:embed/>
                </p:oleObj>
              </mc:Choice>
              <mc:Fallback>
                <p:oleObj name="CorelDRAW" r:id="rId9" imgW="4412520" imgH="677520" progId="">
                  <p:embed/>
                  <p:pic>
                    <p:nvPicPr>
                      <p:cNvPr id="3078" name="Object 47">
                        <a:extLst>
                          <a:ext uri="{FF2B5EF4-FFF2-40B4-BE49-F238E27FC236}">
                            <a16:creationId xmlns:a16="http://schemas.microsoft.com/office/drawing/2014/main" id="{22250EB5-5374-4CCA-AE0F-5A2B3205B4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5425" y="-19050"/>
                        <a:ext cx="5461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10">
            <a:extLst>
              <a:ext uri="{FF2B5EF4-FFF2-40B4-BE49-F238E27FC236}">
                <a16:creationId xmlns:a16="http://schemas.microsoft.com/office/drawing/2014/main" id="{B80D3E8F-B8D7-47D0-BD31-F91D17C7CD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025" y="55563"/>
            <a:ext cx="15113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2254" y="109323"/>
            <a:ext cx="9072752" cy="68396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D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69416" y="1110323"/>
            <a:ext cx="10799935" cy="4613275"/>
          </a:xfrm>
        </p:spPr>
        <p:txBody>
          <a:bodyPr/>
          <a:lstStyle>
            <a:lvl1pPr>
              <a:defRPr>
                <a:solidFill>
                  <a:srgbClr val="00194C"/>
                </a:solidFill>
              </a:defRPr>
            </a:lvl1pPr>
            <a:lvl2pPr>
              <a:defRPr>
                <a:solidFill>
                  <a:srgbClr val="00194C"/>
                </a:solidFill>
              </a:defRPr>
            </a:lvl2pPr>
            <a:lvl3pPr>
              <a:defRPr>
                <a:solidFill>
                  <a:srgbClr val="00194C"/>
                </a:solidFill>
              </a:defRPr>
            </a:lvl3pPr>
            <a:lvl4pPr>
              <a:defRPr>
                <a:solidFill>
                  <a:srgbClr val="00194C"/>
                </a:solidFill>
              </a:defRPr>
            </a:lvl4pPr>
            <a:lvl5pPr>
              <a:defRPr>
                <a:solidFill>
                  <a:srgbClr val="00194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sp>
        <p:nvSpPr>
          <p:cNvPr id="11" name="Slide Number Placeholder 32">
            <a:extLst>
              <a:ext uri="{FF2B5EF4-FFF2-40B4-BE49-F238E27FC236}">
                <a16:creationId xmlns:a16="http://schemas.microsoft.com/office/drawing/2014/main" id="{4EB169CD-2B1C-477D-9072-8B2C703FE0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650663" y="6354763"/>
            <a:ext cx="465137" cy="425450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8758ED9-0E15-4013-9742-7BA20B6E23F6}" type="slidenum">
              <a:rPr lang="en-ID" altLang="en-US"/>
              <a:pPr>
                <a:defRPr/>
              </a:pPr>
              <a:t>‹#›</a:t>
            </a:fld>
            <a:endParaRPr lang="en-ID" altLang="en-US" dirty="0"/>
          </a:p>
        </p:txBody>
      </p:sp>
    </p:spTree>
    <p:extLst>
      <p:ext uri="{BB962C8B-B14F-4D97-AF65-F5344CB8AC3E}">
        <p14:creationId xmlns:p14="http://schemas.microsoft.com/office/powerpoint/2010/main" val="305547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6DC7217-9B95-4076-BD15-72E15285EE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D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DE3F882-8A9B-42BE-99DA-B6EDBBCA19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D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E03C7-9F11-4362-9DDF-0E5CDFD99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5774E51-12F1-471B-A5BC-F60DD1C05D6F}" type="slidenum">
              <a:rPr lang="en-ID" altLang="en-US"/>
              <a:pPr>
                <a:defRPr/>
              </a:pPr>
              <a:t>‹#›</a:t>
            </a:fld>
            <a:endParaRPr lang="en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7CBF17F-661C-418E-B78D-8EEBC3A6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539" y="2454699"/>
            <a:ext cx="8802546" cy="1325563"/>
          </a:xfrm>
        </p:spPr>
        <p:txBody>
          <a:bodyPr/>
          <a:lstStyle/>
          <a:p>
            <a:pPr algn="ctr"/>
            <a:r>
              <a:rPr lang="it-IT" sz="4000" dirty="0">
                <a:latin typeface="Goudy Old Style" pitchFamily="18" charset="0"/>
              </a:rPr>
              <a:t>HAKIKAT BAHASA INDONESIA</a:t>
            </a:r>
            <a:endParaRPr lang="en-AU" altLang="en-US" sz="4000" dirty="0">
              <a:latin typeface="Goudy Old Style" pitchFamily="18" charset="0"/>
            </a:endParaRPr>
          </a:p>
        </p:txBody>
      </p:sp>
      <p:sp>
        <p:nvSpPr>
          <p:cNvPr id="6147" name="Slide Number Placeholder 2">
            <a:extLst>
              <a:ext uri="{FF2B5EF4-FFF2-40B4-BE49-F238E27FC236}">
                <a16:creationId xmlns:a16="http://schemas.microsoft.com/office/drawing/2014/main" id="{805D88E7-9FD2-4E2E-A219-D42342DE05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4104C39-1AFA-474E-8968-FEA262F852BA}" type="slidenum">
              <a:rPr lang="en-ID" altLang="en-US" sz="14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en-ID" altLang="en-US" sz="14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10</a:t>
            </a:fld>
            <a:endParaRPr lang="en-ID" alt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684506" y="1733586"/>
            <a:ext cx="9072752" cy="683962"/>
          </a:xfrm>
        </p:spPr>
        <p:txBody>
          <a:bodyPr/>
          <a:lstStyle/>
          <a:p>
            <a:r>
              <a:rPr lang="id-ID" dirty="0">
                <a:solidFill>
                  <a:schemeClr val="tx1"/>
                </a:solidFill>
              </a:rPr>
              <a:t>APA YANG DISEBUT KALIMAT EFEKTIF?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E58F251A-82C2-B647-B8B1-E6F6BEB496C4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26" y="2658979"/>
            <a:ext cx="5474367" cy="286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718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11</a:t>
            </a:fld>
            <a:endParaRPr lang="en-ID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2254" y="360329"/>
            <a:ext cx="9072752" cy="683962"/>
          </a:xfrm>
        </p:spPr>
        <p:txBody>
          <a:bodyPr/>
          <a:lstStyle/>
          <a:p>
            <a:r>
              <a:rPr lang="id-ID" dirty="0">
                <a:latin typeface="Goudy Old Style" pitchFamily="18" charset="0"/>
              </a:rPr>
              <a:t>Tugas Akhir</a:t>
            </a:r>
            <a:br>
              <a:rPr lang="id-ID" dirty="0">
                <a:latin typeface="Goudy Old Style" pitchFamily="18" charset="0"/>
              </a:rPr>
            </a:br>
            <a:endParaRPr lang="id-ID" dirty="0">
              <a:latin typeface="Goudy Old Style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201263" y="1513767"/>
            <a:ext cx="9889753" cy="2972508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latin typeface="Goudy Old Style" pitchFamily="18" charset="0"/>
              </a:rPr>
              <a:t>Tugas akhir berupa:</a:t>
            </a:r>
          </a:p>
          <a:p>
            <a:pPr marL="0" indent="0" algn="ctr">
              <a:buNone/>
            </a:pPr>
            <a:endParaRPr lang="en-US" sz="4800" b="1" dirty="0">
              <a:latin typeface="Goudy Old Style" pitchFamily="18" charset="0"/>
            </a:endParaRPr>
          </a:p>
          <a:p>
            <a:pPr marL="914400" indent="-914400" algn="just">
              <a:buFont typeface="+mj-lt"/>
              <a:buAutoNum type="arabicPeriod"/>
            </a:pPr>
            <a:r>
              <a:rPr lang="nn-NO" sz="4500" b="1" dirty="0">
                <a:latin typeface="Goudy Old Style" pitchFamily="18" charset="0"/>
              </a:rPr>
              <a:t>Menganalisis dan memperbaiki penggunaan bahasa baku dalam teks tertulis. 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nn-NO" sz="4500" b="1" dirty="0">
                <a:latin typeface="Goudy Old Style" pitchFamily="18" charset="0"/>
              </a:rPr>
              <a:t>Video analisis kesalahan berbahasa. </a:t>
            </a:r>
            <a:endParaRPr lang="en-US" sz="4500" b="1" dirty="0">
              <a:latin typeface="Goudy Old Styl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1264" y="1470214"/>
            <a:ext cx="9861177" cy="4320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7200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37">
            <a:extLst>
              <a:ext uri="{FF2B5EF4-FFF2-40B4-BE49-F238E27FC236}">
                <a16:creationId xmlns:a16="http://schemas.microsoft.com/office/drawing/2014/main" id="{920F199B-F74F-4A8B-BFAC-8930EAA94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888" y="887413"/>
            <a:ext cx="8059737" cy="48609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2</a:t>
            </a:fld>
            <a:endParaRPr lang="en-ID" alt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1278FEC-C693-794E-AC59-00E5AE5EE8D3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84" y="1663784"/>
            <a:ext cx="4613275" cy="461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loud 1">
            <a:extLst>
              <a:ext uri="{FF2B5EF4-FFF2-40B4-BE49-F238E27FC236}">
                <a16:creationId xmlns:a16="http://schemas.microsoft.com/office/drawing/2014/main" id="{63C2C7B8-5841-0B47-B91F-D83859FA4142}"/>
              </a:ext>
            </a:extLst>
          </p:cNvPr>
          <p:cNvSpPr/>
          <p:nvPr/>
        </p:nvSpPr>
        <p:spPr>
          <a:xfrm>
            <a:off x="3549315" y="966619"/>
            <a:ext cx="6027822" cy="2462381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APA ITU BAHASA?</a:t>
            </a:r>
          </a:p>
        </p:txBody>
      </p:sp>
    </p:spTree>
    <p:extLst>
      <p:ext uri="{BB962C8B-B14F-4D97-AF65-F5344CB8AC3E}">
        <p14:creationId xmlns:p14="http://schemas.microsoft.com/office/powerpoint/2010/main" val="82270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3</a:t>
            </a:fld>
            <a:endParaRPr lang="en-ID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BAHASA ADALAH…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lambang</a:t>
            </a:r>
            <a:r>
              <a:rPr lang="en-US" sz="3600" dirty="0"/>
              <a:t> </a:t>
            </a:r>
            <a:r>
              <a:rPr lang="en-US" sz="3600" dirty="0" err="1"/>
              <a:t>bunyi</a:t>
            </a:r>
            <a:r>
              <a:rPr lang="en-US" sz="3600" dirty="0"/>
              <a:t> yang </a:t>
            </a:r>
            <a:r>
              <a:rPr lang="en-US" sz="3600" dirty="0" err="1"/>
              <a:t>bersifat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00"/>
                </a:solidFill>
              </a:rPr>
              <a:t>arbitrer</a:t>
            </a:r>
            <a:r>
              <a:rPr lang="en-US" sz="3600" dirty="0"/>
              <a:t> dan </a:t>
            </a:r>
            <a:r>
              <a:rPr lang="en-US" sz="3600" dirty="0" err="1"/>
              <a:t>terjadi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00"/>
                </a:solidFill>
              </a:rPr>
              <a:t>konvensional</a:t>
            </a:r>
            <a:r>
              <a:rPr lang="en-US" sz="3600" dirty="0"/>
              <a:t>, </a:t>
            </a:r>
            <a:r>
              <a:rPr lang="en-US" sz="3600" dirty="0" err="1"/>
              <a:t>digunakan</a:t>
            </a:r>
            <a:r>
              <a:rPr lang="en-US" sz="3600" dirty="0"/>
              <a:t> oleh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bekerja</a:t>
            </a:r>
            <a:r>
              <a:rPr lang="en-US" sz="3600" dirty="0"/>
              <a:t> </a:t>
            </a:r>
            <a:r>
              <a:rPr lang="en-US" sz="3600" dirty="0" err="1"/>
              <a:t>sama</a:t>
            </a:r>
            <a:r>
              <a:rPr lang="en-US" sz="3600" dirty="0"/>
              <a:t>, </a:t>
            </a:r>
            <a:r>
              <a:rPr lang="en-US" sz="3600" dirty="0" err="1"/>
              <a:t>berkomunikasi</a:t>
            </a:r>
            <a:r>
              <a:rPr lang="en-US" sz="3600" dirty="0"/>
              <a:t>, dan </a:t>
            </a:r>
            <a:r>
              <a:rPr lang="en-US" sz="3600" dirty="0" err="1"/>
              <a:t>mengidentifikasi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.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78573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4</a:t>
            </a:fld>
            <a:endParaRPr lang="en-ID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12848" y="1056536"/>
            <a:ext cx="10799935" cy="4613275"/>
          </a:xfrm>
        </p:spPr>
        <p:txBody>
          <a:bodyPr/>
          <a:lstStyle/>
          <a:p>
            <a:pPr marL="0" indent="0">
              <a:buNone/>
            </a:pPr>
            <a:r>
              <a:rPr lang="id-ID" dirty="0"/>
              <a:t>HAKIKAT BAHASA</a:t>
            </a:r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01A83C5-6D43-0445-933F-CD2D84007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313934"/>
              </p:ext>
            </p:extLst>
          </p:nvPr>
        </p:nvGraphicFramePr>
        <p:xfrm>
          <a:off x="2032001" y="1574800"/>
          <a:ext cx="812799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0298202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3746888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60130517"/>
                    </a:ext>
                  </a:extLst>
                </a:gridCol>
              </a:tblGrid>
              <a:tr h="370840">
                <a:tc rowSpan="1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BAHASA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SEBAGAI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753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LAMBANG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114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ADALAH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BUNYI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6092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MAKNA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19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ARBITRER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635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KONVENSIONAL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773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PRODUKTIF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1992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7293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UNIVERSAL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569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DINAMIS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3430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BERVARIASI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3278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MANUSIAWI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193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40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5</a:t>
            </a:fld>
            <a:endParaRPr lang="en-ID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BAHASA INDONESIA YANG BAIK DAN BENAR</a:t>
            </a:r>
          </a:p>
          <a:p>
            <a:pPr marL="0" indent="0">
              <a:buNone/>
            </a:pPr>
            <a:endParaRPr lang="id-ID" dirty="0"/>
          </a:p>
          <a:p>
            <a:pPr marL="0" indent="0" algn="ctr">
              <a:buNone/>
            </a:pPr>
            <a:r>
              <a:rPr lang="id-ID" dirty="0"/>
              <a:t>PERHATIKAN KALIMAT BERIKUT!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Abang</a:t>
            </a:r>
            <a:r>
              <a:rPr lang="en-US" dirty="0"/>
              <a:t> </a:t>
            </a:r>
            <a:r>
              <a:rPr lang="en-US" dirty="0" err="1"/>
              <a:t>becak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mengantar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pasar Tanah </a:t>
            </a:r>
            <a:r>
              <a:rPr lang="en-US" dirty="0" err="1"/>
              <a:t>Abang</a:t>
            </a:r>
            <a:r>
              <a:rPr lang="en-US" dirty="0"/>
              <a:t> dan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ongkosnya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Ke</a:t>
            </a:r>
            <a:r>
              <a:rPr lang="en-US" dirty="0"/>
              <a:t> pasar Tanah </a:t>
            </a:r>
            <a:r>
              <a:rPr lang="en-US" dirty="0" err="1"/>
              <a:t>Abang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, Bang?</a:t>
            </a:r>
          </a:p>
          <a:p>
            <a:pPr marL="0" indent="0" algn="ctr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786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6</a:t>
            </a:fld>
            <a:endParaRPr lang="en-ID" alt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KATA YANG BAKU DAN TIDAK BAKU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10FA4C4-C0E0-CF45-9443-B072A686F715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22" y="1917531"/>
            <a:ext cx="3396332" cy="253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AD9DF379-F6B8-6745-B969-3ECD70E14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593" y="1917531"/>
            <a:ext cx="3379092" cy="253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F47BB39C-C8CB-F445-8CBC-CE8351316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2060740"/>
            <a:ext cx="43053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33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7</a:t>
            </a:fld>
            <a:endParaRPr lang="en-ID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MARI AMATI BEBERAPA KATA BERIKUT</a:t>
            </a: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790B818-FB38-634B-8ABB-E07AF3397DB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432884632"/>
              </p:ext>
            </p:extLst>
          </p:nvPr>
        </p:nvGraphicFramePr>
        <p:xfrm>
          <a:off x="269875" y="1109663"/>
          <a:ext cx="10799762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9881">
                  <a:extLst>
                    <a:ext uri="{9D8B030D-6E8A-4147-A177-3AD203B41FA5}">
                      <a16:colId xmlns:a16="http://schemas.microsoft.com/office/drawing/2014/main" val="1681650314"/>
                    </a:ext>
                  </a:extLst>
                </a:gridCol>
                <a:gridCol w="5399881">
                  <a:extLst>
                    <a:ext uri="{9D8B030D-6E8A-4147-A177-3AD203B41FA5}">
                      <a16:colId xmlns:a16="http://schemas.microsoft.com/office/drawing/2014/main" val="150936083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PILIHLAH YANG TERMASUK KATA BAKU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50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KARIR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KARIER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81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RISIKO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RESIKO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51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CENDERAMATA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CENDERA MATA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758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KREATIVITAS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KREATIFITAS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14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NOTULEN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NOTULA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557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LEMBAB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LEMBAP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570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OBYEK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OBJEK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716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AL-QURAN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AL-QUR’AN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54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MAHAKUASA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MAHA KUASA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79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94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8</a:t>
            </a:fld>
            <a:endParaRPr lang="en-ID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penomenal</a:t>
            </a:r>
            <a:r>
              <a:rPr lang="en-US" dirty="0"/>
              <a:t> yang </a:t>
            </a:r>
            <a:r>
              <a:rPr lang="en-US" dirty="0" err="1"/>
              <a:t>terinspirasi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kartini</a:t>
            </a:r>
            <a:r>
              <a:rPr lang="en-US" dirty="0"/>
              <a:t> </a:t>
            </a:r>
            <a:r>
              <a:rPr lang="en-US" dirty="0" err="1"/>
              <a:t>berjudul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gelap</a:t>
            </a:r>
            <a:r>
              <a:rPr lang="en-US" dirty="0"/>
              <a:t> </a:t>
            </a:r>
            <a:r>
              <a:rPr lang="en-US" dirty="0" err="1"/>
              <a:t>terbitlah</a:t>
            </a:r>
            <a:r>
              <a:rPr lang="en-US" dirty="0"/>
              <a:t> </a:t>
            </a:r>
            <a:r>
              <a:rPr lang="en-US" dirty="0" err="1"/>
              <a:t>terang</a:t>
            </a:r>
            <a:r>
              <a:rPr lang="en-ID" dirty="0"/>
              <a:t> </a:t>
            </a:r>
          </a:p>
          <a:p>
            <a:pPr marL="514350" indent="-514350">
              <a:buAutoNum type="arabicPeriod"/>
            </a:pPr>
            <a:r>
              <a:rPr lang="en-US" dirty="0"/>
              <a:t>ani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meja</a:t>
            </a:r>
            <a:r>
              <a:rPr lang="en-US" dirty="0"/>
              <a:t> </a:t>
            </a:r>
            <a:r>
              <a:rPr lang="en-US" dirty="0" err="1"/>
              <a:t>kursi</a:t>
            </a:r>
            <a:r>
              <a:rPr lang="en-US" dirty="0"/>
              <a:t> dan </a:t>
            </a:r>
            <a:r>
              <a:rPr lang="en-US" dirty="0" err="1"/>
              <a:t>almari</a:t>
            </a:r>
            <a:r>
              <a:rPr lang="en-ID" dirty="0"/>
              <a:t> </a:t>
            </a:r>
          </a:p>
          <a:p>
            <a:pPr marL="514350" indent="-514350">
              <a:buAutoNum type="arabicPeriod"/>
            </a:pP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per </a:t>
            </a:r>
            <a:r>
              <a:rPr lang="en-US" dirty="0" err="1"/>
              <a:t>tiga</a:t>
            </a:r>
            <a:r>
              <a:rPr lang="en-US" dirty="0"/>
              <a:t> (30 2/3) dan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pertiga</a:t>
            </a:r>
            <a:r>
              <a:rPr lang="en-US" dirty="0"/>
              <a:t> (32/3)</a:t>
            </a:r>
            <a:r>
              <a:rPr lang="en-ID" dirty="0"/>
              <a:t> </a:t>
            </a:r>
          </a:p>
          <a:p>
            <a:pPr marL="514350" indent="-514350">
              <a:buAutoNum type="arabicPeriod"/>
            </a:pPr>
            <a:r>
              <a:rPr lang="id-ID" dirty="0"/>
              <a:t>d</a:t>
            </a:r>
            <a:r>
              <a:rPr lang="en-GB" dirty="0" err="1"/>
              <a:t>idesa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id-ID" dirty="0"/>
              <a:t>penuh masyarakat dari </a:t>
            </a:r>
            <a:r>
              <a:rPr lang="id-ID" dirty="0" err="1"/>
              <a:t>s</a:t>
            </a:r>
            <a:r>
              <a:rPr lang="en-GB" dirty="0"/>
              <a:t>uku </a:t>
            </a:r>
            <a:r>
              <a:rPr lang="id-ID" dirty="0" err="1"/>
              <a:t>b</a:t>
            </a:r>
            <a:r>
              <a:rPr lang="en-GB" dirty="0" err="1"/>
              <a:t>atak</a:t>
            </a:r>
            <a:r>
              <a:rPr lang="id-ID" dirty="0"/>
              <a:t> yang menyukai garam inggris</a:t>
            </a:r>
            <a:r>
              <a:rPr lang="en-ID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rasa </a:t>
            </a:r>
            <a:r>
              <a:rPr lang="id-ID" dirty="0" err="1"/>
              <a:t>tanggungjawab</a:t>
            </a:r>
            <a:r>
              <a:rPr lang="id-ID" dirty="0"/>
              <a:t> tidak hanya diucapkan tapi harus direalisasikan dalam aksi yang dapat dipertanggungjawabkan</a:t>
            </a:r>
            <a:r>
              <a:rPr lang="en-ID" dirty="0"/>
              <a:t> </a:t>
            </a:r>
          </a:p>
          <a:p>
            <a:pPr marL="514350" indent="-514350">
              <a:buAutoNum type="arabicPeriod"/>
            </a:pPr>
            <a:endParaRPr lang="id-ID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849AF4F3-5021-0745-BD45-DD8E942D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54" y="109323"/>
            <a:ext cx="9072752" cy="683962"/>
          </a:xfrm>
        </p:spPr>
        <p:txBody>
          <a:bodyPr/>
          <a:lstStyle/>
          <a:p>
            <a:r>
              <a:rPr lang="id-ID" sz="2800" dirty="0"/>
              <a:t>PERBAIKI KALIMAT BERIKUT SESUAI EJAAN, HURUF, DAN TANDA BACANYA!</a:t>
            </a:r>
          </a:p>
        </p:txBody>
      </p:sp>
    </p:spTree>
    <p:extLst>
      <p:ext uri="{BB962C8B-B14F-4D97-AF65-F5344CB8AC3E}">
        <p14:creationId xmlns:p14="http://schemas.microsoft.com/office/powerpoint/2010/main" val="4151923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/>
              <a:t>Kepada</a:t>
            </a:r>
            <a:r>
              <a:rPr lang="en-US" dirty="0"/>
              <a:t> Ibu </a:t>
            </a:r>
            <a:r>
              <a:rPr lang="en-US" dirty="0" err="1"/>
              <a:t>Sumiati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 dan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dipersilakan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Hal yang </a:t>
            </a:r>
            <a:r>
              <a:rPr lang="en-US" dirty="0" err="1"/>
              <a:t>mesti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membuang</a:t>
            </a:r>
            <a:r>
              <a:rPr lang="en-US" dirty="0"/>
              <a:t>, </a:t>
            </a:r>
            <a:r>
              <a:rPr lang="en-US" dirty="0" err="1"/>
              <a:t>memilah</a:t>
            </a:r>
            <a:r>
              <a:rPr lang="en-US" dirty="0"/>
              <a:t>, dan </a:t>
            </a:r>
            <a:r>
              <a:rPr lang="en-US" dirty="0" err="1"/>
              <a:t>pengolahannya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Istri</a:t>
            </a:r>
            <a:r>
              <a:rPr lang="en-US" dirty="0"/>
              <a:t> Pak </a:t>
            </a:r>
            <a:r>
              <a:rPr lang="en-US" dirty="0" err="1"/>
              <a:t>Lurah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mempersingkat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silakan</a:t>
            </a:r>
            <a:r>
              <a:rPr lang="en-US" dirty="0"/>
              <a:t> Bapak Amin </a:t>
            </a:r>
            <a:r>
              <a:rPr lang="en-US" dirty="0" err="1"/>
              <a:t>memaparkan</a:t>
            </a:r>
            <a:r>
              <a:rPr lang="en-US" dirty="0"/>
              <a:t> </a:t>
            </a:r>
            <a:r>
              <a:rPr lang="en-US" dirty="0" err="1"/>
              <a:t>materinya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Anita </a:t>
            </a:r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Anita </a:t>
            </a:r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temannya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9</a:t>
            </a:fld>
            <a:endParaRPr lang="en-ID" altLang="en-US" dirty="0"/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166D87EE-E508-BB41-AEA8-6BA15D43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54" y="109323"/>
            <a:ext cx="9072752" cy="683962"/>
          </a:xfrm>
        </p:spPr>
        <p:txBody>
          <a:bodyPr/>
          <a:lstStyle/>
          <a:p>
            <a:r>
              <a:rPr lang="id-ID" sz="2800" dirty="0"/>
              <a:t>PERBAIKI KALIMAT BERIKUT MENJADI KALIMAT EFEKTIF</a:t>
            </a:r>
          </a:p>
        </p:txBody>
      </p:sp>
    </p:spTree>
    <p:extLst>
      <p:ext uri="{BB962C8B-B14F-4D97-AF65-F5344CB8AC3E}">
        <p14:creationId xmlns:p14="http://schemas.microsoft.com/office/powerpoint/2010/main" val="238723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ums4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614DC00-A202-4D05-A97B-DBD90E5C7D15}" vid="{5AE92703-E8C9-4CC7-B5DE-98B1AF0486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templateums4 (1)</Template>
  <TotalTime>4817</TotalTime>
  <Words>292</Words>
  <Application>Microsoft Macintosh PowerPoint</Application>
  <PresentationFormat>Widescreen</PresentationFormat>
  <Paragraphs>79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Goudy Old Style</vt:lpstr>
      <vt:lpstr>templateums4 (1)</vt:lpstr>
      <vt:lpstr>CorelDRAW</vt:lpstr>
      <vt:lpstr>HAKIKAT BAHASA INDONESIA</vt:lpstr>
      <vt:lpstr>PowerPoint Presentation</vt:lpstr>
      <vt:lpstr>PowerPoint Presentation</vt:lpstr>
      <vt:lpstr>PowerPoint Presentation</vt:lpstr>
      <vt:lpstr>PowerPoint Presentation</vt:lpstr>
      <vt:lpstr>KATA YANG BAKU DAN TIDAK BAKU</vt:lpstr>
      <vt:lpstr>MARI AMATI BEBERAPA KATA BERIKUT</vt:lpstr>
      <vt:lpstr>PERBAIKI KALIMAT BERIKUT SESUAI EJAAN, HURUF, DAN TANDA BACANYA!</vt:lpstr>
      <vt:lpstr>PERBAIKI KALIMAT BERIKUT MENJADI KALIMAT EFEKTIF</vt:lpstr>
      <vt:lpstr>APA YANG DISEBUT KALIMAT EFEKTIF?</vt:lpstr>
      <vt:lpstr>Tugas Akhir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Gallant Karunia Assidik</dc:creator>
  <cp:lastModifiedBy>fakhrur saifudin</cp:lastModifiedBy>
  <cp:revision>117</cp:revision>
  <dcterms:created xsi:type="dcterms:W3CDTF">2018-02-21T22:20:29Z</dcterms:created>
  <dcterms:modified xsi:type="dcterms:W3CDTF">2021-12-10T05:09:54Z</dcterms:modified>
</cp:coreProperties>
</file>