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03" r:id="rId3"/>
    <p:sldId id="292" r:id="rId4"/>
    <p:sldId id="293" r:id="rId5"/>
    <p:sldId id="295" r:id="rId6"/>
    <p:sldId id="294" r:id="rId7"/>
    <p:sldId id="296" r:id="rId8"/>
    <p:sldId id="297" r:id="rId9"/>
    <p:sldId id="298" r:id="rId10"/>
    <p:sldId id="29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 Condensed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 Condensed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 Condensed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 Condensed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 Condensed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 Condensed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 Condensed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 Condensed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 Condensed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6192"/>
    <a:srgbClr val="0C72AA"/>
    <a:srgbClr val="0987CD"/>
    <a:srgbClr val="027FD4"/>
    <a:srgbClr val="19A1FD"/>
    <a:srgbClr val="006CCE"/>
    <a:srgbClr val="02B9CC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4" autoAdjust="0"/>
  </p:normalViewPr>
  <p:slideViewPr>
    <p:cSldViewPr>
      <p:cViewPr>
        <p:scale>
          <a:sx n="80" d="100"/>
          <a:sy n="80" d="100"/>
        </p:scale>
        <p:origin x="-966" y="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5715000" cy="990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667000"/>
            <a:ext cx="5715000" cy="7620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D23C96-7B71-4F57-8E26-A18583884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BFC83-6110-443B-92D5-F4535D2E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968C8-A81C-48C6-B476-8A356D687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E6417-92B8-41FF-83E7-2A1039DB7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8A983-85D7-48FF-8219-EF9467A45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62000"/>
            <a:ext cx="37719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24300" y="762000"/>
            <a:ext cx="37719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20523-D7B2-4609-9039-679C8BD6F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F9DBA-E3EB-4B12-9015-C39CD7A399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55259-71CA-4BDD-B781-CB61744EA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D991-25F0-47C7-9314-1E3644C40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950C8-0A90-4F54-B3AC-98EC9D55E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E9848-846E-4732-AFAD-4F284A6A6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1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7696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DA6EC61A-36AD-4945-8E52-99F215502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ontoh%20Rating%20Curve.xls" TargetMode="External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7.jpeg"/><Relationship Id="rId7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Relationship Id="rId9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AWLR%20Pogung.AVI" TargetMode="External"/><Relationship Id="rId5" Type="http://schemas.openxmlformats.org/officeDocument/2006/relationships/hyperlink" Target="3.%20HIDROMETRI/Lokasi%20AWLR%20Pogung.AVI" TargetMode="Externa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4704"/>
            <a:ext cx="6986588" cy="1521296"/>
          </a:xfrm>
        </p:spPr>
        <p:txBody>
          <a:bodyPr/>
          <a:lstStyle/>
          <a:p>
            <a:pPr eaLnBrk="1" hangingPunct="1">
              <a:defRPr/>
            </a:pPr>
            <a:r>
              <a:rPr lang="id-ID" sz="7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 Condensed" pitchFamily="34" charset="0"/>
              </a:rPr>
              <a:t>HIDROMETRI</a:t>
            </a:r>
            <a:r>
              <a:rPr lang="id-ID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 Condensed" pitchFamily="34" charset="0"/>
              </a:rPr>
              <a:t/>
            </a:r>
            <a:br>
              <a:rPr lang="id-ID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 Condensed" pitchFamily="34" charset="0"/>
              </a:rPr>
            </a:br>
            <a:endParaRPr lang="en-US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1455168"/>
            <a:ext cx="669674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Secara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umum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hidrometri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diartikan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sebagai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ilmu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yang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mempelajari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cara-cara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pengukuran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air. </a:t>
            </a:r>
            <a:endParaRPr kumimoji="0" lang="id-ID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ea typeface="Times New Roman" pitchFamily="18" charset="0"/>
              <a:cs typeface="Aharoni" pitchFamily="2" charset="-79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ea typeface="Times New Roman" pitchFamily="18" charset="0"/>
              <a:cs typeface="Aharoni" pitchFamily="2" charset="-79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Hidrometri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adalah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cabang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ilmu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kegiatan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pengukuran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air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atau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pengumpulan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data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dasar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bagi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analisis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hidrologi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. </a:t>
            </a:r>
            <a:endParaRPr kumimoji="0" lang="id-ID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ea typeface="Times New Roman" pitchFamily="18" charset="0"/>
              <a:cs typeface="Aharoni" pitchFamily="2" charset="-79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ea typeface="Times New Roman" pitchFamily="18" charset="0"/>
              <a:cs typeface="Aharoni" pitchFamily="2" charset="-79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Berdasarkan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pengertian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tersebut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berarti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hidrometri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mencakup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kegiatan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pengukuran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:</a:t>
            </a:r>
            <a:endParaRPr kumimoji="0" lang="id-ID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Air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atas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permukaan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, yang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meliputi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pengukuran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kelembaban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udara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hujan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evaporasi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dan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evapotranspirasi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.</a:t>
            </a:r>
            <a:endParaRPr kumimoji="0" lang="id-ID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Permukaan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air, yang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meliputi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pengukuran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tinggi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muka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air,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kecepatan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aliran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dan debit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aliran</a:t>
            </a:r>
            <a:endParaRPr kumimoji="0" lang="id-ID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Air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bawah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permukaan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, yang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meliputi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pengukuran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kelembaban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tanah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daya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infiltrasi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dan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aliran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 air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tanah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5" descr="F:\2. BAHAN KULIAH\HIDROLOGI\HANDOUT Hidrologi 1516\Liku.jpg"/>
          <p:cNvPicPr>
            <a:picLocks noChangeAspect="1" noChangeArrowheads="1"/>
          </p:cNvPicPr>
          <p:nvPr/>
        </p:nvPicPr>
        <p:blipFill>
          <a:blip r:embed="rId2" cstate="print">
            <a:lum bright="82000" contrast="-82000"/>
          </a:blip>
          <a:srcRect/>
          <a:stretch>
            <a:fillRect/>
          </a:stretch>
        </p:blipFill>
        <p:spPr bwMode="auto">
          <a:xfrm>
            <a:off x="281963" y="124695"/>
            <a:ext cx="8613417" cy="659735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96944" cy="936104"/>
          </a:xfrm>
        </p:spPr>
        <p:txBody>
          <a:bodyPr/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HASIL PENGUKURAN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4355976" y="2564904"/>
            <a:ext cx="43924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0" indent="-640080">
              <a:buFont typeface="Wingdings" pitchFamily="2" charset="2"/>
              <a:buChar char="§"/>
            </a:pPr>
            <a:r>
              <a:rPr lang="id-ID" sz="4000" i="1" dirty="0" smtClean="0">
                <a:hlinkClick r:id="rId3" action="ppaction://hlinkfile"/>
              </a:rPr>
              <a:t>Rating curve </a:t>
            </a:r>
            <a:r>
              <a:rPr lang="id-ID" sz="4000" dirty="0" smtClean="0">
                <a:hlinkClick r:id="rId3" action="ppaction://hlinkfile"/>
              </a:rPr>
              <a:t>dengan Excel</a:t>
            </a:r>
            <a:r>
              <a:rPr lang="id-ID" sz="4000" dirty="0" smtClean="0"/>
              <a:t> </a:t>
            </a:r>
            <a:r>
              <a:rPr lang="en-US" sz="4000" dirty="0" smtClean="0"/>
              <a:t> </a:t>
            </a:r>
            <a:endParaRPr lang="id-ID" sz="40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520" y="1772816"/>
          <a:ext cx="3888432" cy="4392491"/>
        </p:xfrm>
        <a:graphic>
          <a:graphicData uri="http://schemas.openxmlformats.org/drawingml/2006/table">
            <a:tbl>
              <a:tblPr/>
              <a:tblGrid>
                <a:gridCol w="455549"/>
                <a:gridCol w="1090063"/>
                <a:gridCol w="780940"/>
                <a:gridCol w="780940"/>
                <a:gridCol w="780940"/>
              </a:tblGrid>
              <a:tr h="3095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>
                          <a:latin typeface="Calibri"/>
                        </a:rPr>
                        <a:t>No.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>
                          <a:latin typeface="Calibri"/>
                        </a:rPr>
                        <a:t>Waktu Pengukuran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>
                          <a:latin typeface="Calibri"/>
                        </a:rPr>
                        <a:t>Elevasi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84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m</a:t>
                      </a:r>
                      <a:r>
                        <a:rPr lang="id-ID" sz="1400" b="0" i="0" u="none" strike="noStrike" baseline="30000">
                          <a:latin typeface="Calibri"/>
                        </a:rPr>
                        <a:t>2</a:t>
                      </a:r>
                      <a:endParaRPr lang="id-ID" sz="1400" b="0" i="0" u="none" strike="noStrike"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m/s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3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5/1/2015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1.2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3.3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953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5/2/2015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1.5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3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5/3/2015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3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5/4/2015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2.7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3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6/5/2015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2.45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3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5/6/2015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2.35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3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4/7/2015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latin typeface="Calibri"/>
                        </a:rPr>
                        <a:t>0.4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2.01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3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5/8/2015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2.4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3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5/9/2015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2.53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3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5/10/2015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3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7/11/2015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1.35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3.8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0.8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53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5/12/2015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1.42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latin typeface="Calibri"/>
                        </a:rPr>
                        <a:t>4.1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latin typeface="Calibri"/>
                        </a:rPr>
                        <a:t>0.89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F:\2. BAHAN KULIAH\HIDROLOGI\Kran air 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2595629" cy="1944216"/>
          </a:xfrm>
          <a:prstGeom prst="rect">
            <a:avLst/>
          </a:prstGeom>
          <a:noFill/>
        </p:spPr>
      </p:pic>
      <p:pic>
        <p:nvPicPr>
          <p:cNvPr id="1028" name="Picture 4" descr="F:\2. BAHAN KULIAH\HIDROLOGI\Kran air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" y="1853973"/>
            <a:ext cx="3649588" cy="3096344"/>
          </a:xfrm>
          <a:prstGeom prst="rect">
            <a:avLst/>
          </a:prstGeom>
          <a:noFill/>
        </p:spPr>
      </p:pic>
      <p:pic>
        <p:nvPicPr>
          <p:cNvPr id="1030" name="Picture 6" descr="F:\2. BAHAN KULIAH\HIDROLOGI\Kran air 5.jp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4355976" y="188640"/>
            <a:ext cx="4524895" cy="64807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332656"/>
            <a:ext cx="6259230" cy="762000"/>
          </a:xfrm>
        </p:spPr>
        <p:txBody>
          <a:bodyPr/>
          <a:lstStyle/>
          <a:p>
            <a:r>
              <a:rPr lang="id-ID" dirty="0" smtClean="0"/>
              <a:t>HIDROMETRI</a:t>
            </a:r>
            <a:endParaRPr lang="id-ID" dirty="0"/>
          </a:p>
        </p:txBody>
      </p:sp>
      <p:pic>
        <p:nvPicPr>
          <p:cNvPr id="1027" name="Picture 3" descr="F:\2. BAHAN KULIAH\HIDROLOGI\aliran sungai 3.jp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5816" y="4231952"/>
            <a:ext cx="5890373" cy="3027449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987824" y="1124744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b="1" dirty="0" smtClean="0">
                <a:solidFill>
                  <a:srgbClr val="5F5F5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itchFamily="34" charset="0"/>
              </a:rPr>
              <a:t>Debit  - Penampang Sungai  - Kecepatan Aliran</a:t>
            </a:r>
            <a:r>
              <a:rPr lang="id-ID" dirty="0" smtClean="0">
                <a:solidFill>
                  <a:srgbClr val="5F5F5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itchFamily="34" charset="0"/>
              </a:rPr>
              <a:t>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2. BAHAN KULIAH\HIDROLOGI\aliran sungai 1.jpe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4048" y="332656"/>
            <a:ext cx="3960440" cy="6264696"/>
          </a:xfrm>
          <a:prstGeom prst="rect">
            <a:avLst/>
          </a:prstGeom>
          <a:noFill/>
        </p:spPr>
      </p:pic>
      <p:pic>
        <p:nvPicPr>
          <p:cNvPr id="1027" name="Picture 3" descr="F:\2. BAHAN KULIAH\HIDROLOGI\aliran sungai 3.jpe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79512" y="404664"/>
            <a:ext cx="4713251" cy="6192688"/>
          </a:xfrm>
          <a:prstGeom prst="rect">
            <a:avLst/>
          </a:prstGeom>
          <a:noFill/>
        </p:spPr>
      </p:pic>
      <p:pic>
        <p:nvPicPr>
          <p:cNvPr id="1026" name="Picture 2" descr="F:\2. BAHAN KULIAH\HIDROLOGI\HANDOUT Hidrologi 1516\Pengukuran Debit 1.jp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908720"/>
            <a:ext cx="3528392" cy="525658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332656"/>
            <a:ext cx="6259230" cy="762000"/>
          </a:xfrm>
        </p:spPr>
        <p:txBody>
          <a:bodyPr/>
          <a:lstStyle/>
          <a:p>
            <a:r>
              <a:rPr lang="id-ID" dirty="0" smtClean="0"/>
              <a:t>DEBIT ALIRAN</a:t>
            </a:r>
            <a:endParaRPr lang="id-ID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51920" y="2420888"/>
          <a:ext cx="3384376" cy="1152128"/>
        </p:xfrm>
        <a:graphic>
          <a:graphicData uri="http://schemas.openxmlformats.org/presentationml/2006/ole">
            <p:oleObj spid="_x0000_s2052" name="Equation" r:id="rId6" imgW="596880" imgH="203040" progId="Equation.KSEE3">
              <p:embed/>
            </p:oleObj>
          </a:graphicData>
        </a:graphic>
      </p:graphicFrame>
      <p:pic>
        <p:nvPicPr>
          <p:cNvPr id="8" name="Picture 2" descr="F:\2. BAHAN KULIAH\HIDROLOGI\surfacewater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83132" y="4146157"/>
            <a:ext cx="2377440" cy="2377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2. BAHAN KULIAH\HIDROLOGI\aliran sungai 1.jp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4048" y="332656"/>
            <a:ext cx="3960440" cy="6264696"/>
          </a:xfrm>
          <a:prstGeom prst="rect">
            <a:avLst/>
          </a:prstGeom>
          <a:noFill/>
        </p:spPr>
      </p:pic>
      <p:pic>
        <p:nvPicPr>
          <p:cNvPr id="3076" name="Picture 4" descr="F:\2. BAHAN KULIAH\HIDROLOGI\HANDOUT Hidrologi 1516\contoh-profil-penamp-sungai_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30" y="487794"/>
            <a:ext cx="6296025" cy="351727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332656"/>
            <a:ext cx="6259230" cy="762000"/>
          </a:xfrm>
        </p:spPr>
        <p:txBody>
          <a:bodyPr/>
          <a:lstStyle/>
          <a:p>
            <a:pPr algn="r"/>
            <a:r>
              <a:rPr lang="id-ID" dirty="0" smtClean="0"/>
              <a:t>PENAMPANG SUNGAI</a:t>
            </a:r>
            <a:endParaRPr lang="id-ID" dirty="0"/>
          </a:p>
        </p:txBody>
      </p:sp>
      <p:pic>
        <p:nvPicPr>
          <p:cNvPr id="3077" name="Picture 5" descr="F:\2. BAHAN KULIAH\HIDROLOGI\HANDOUT Hidrologi 1516\Pengukuran penampang 1.j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933055"/>
            <a:ext cx="3960440" cy="2642889"/>
          </a:xfrm>
          <a:prstGeom prst="rect">
            <a:avLst/>
          </a:prstGeom>
          <a:noFill/>
        </p:spPr>
      </p:pic>
      <p:pic>
        <p:nvPicPr>
          <p:cNvPr id="3075" name="Picture 3" descr="F:\2. BAHAN KULIAH\HIDROLOGI\HANDOUT Hidrologi 1516\penampang sungai 2.jp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3140968"/>
            <a:ext cx="4518316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2. BAHAN KULIAH\HIDROLOGI\aliran sungai 1.jp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4048" y="332656"/>
            <a:ext cx="3960440" cy="62646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332656"/>
            <a:ext cx="6259230" cy="762000"/>
          </a:xfrm>
        </p:spPr>
        <p:txBody>
          <a:bodyPr/>
          <a:lstStyle/>
          <a:p>
            <a:pPr algn="r"/>
            <a:r>
              <a:rPr lang="id-ID" dirty="0" smtClean="0"/>
              <a:t>PENAMPANG SUNGAI</a:t>
            </a:r>
            <a:endParaRPr lang="id-ID" dirty="0"/>
          </a:p>
        </p:txBody>
      </p:sp>
      <p:pic>
        <p:nvPicPr>
          <p:cNvPr id="5122" name="Picture 2" descr="F:\2. BAHAN KULIAH\HIDROLOGI\HANDOUT Hidrologi 1516\Pengukuran penampang 2.jp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412776"/>
            <a:ext cx="7620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2. BAHAN KULIAH\HIDROLOGI\aliran sungai 1.jpe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4048" y="332656"/>
            <a:ext cx="3960440" cy="62646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332656"/>
            <a:ext cx="6259230" cy="762000"/>
          </a:xfrm>
        </p:spPr>
        <p:txBody>
          <a:bodyPr/>
          <a:lstStyle/>
          <a:p>
            <a:pPr algn="r"/>
            <a:r>
              <a:rPr lang="id-ID" dirty="0" smtClean="0"/>
              <a:t>KECEPATAN </a:t>
            </a:r>
            <a:r>
              <a:rPr lang="id-ID" sz="2400" dirty="0" smtClean="0"/>
              <a:t>(PELAMPUNG)</a:t>
            </a:r>
            <a:endParaRPr lang="id-ID" dirty="0"/>
          </a:p>
        </p:txBody>
      </p:sp>
      <p:pic>
        <p:nvPicPr>
          <p:cNvPr id="4099" name="Picture 3" descr="F:\2. BAHAN KULIAH\HIDROLOGI\HANDOUT Hidrologi 1516\pelampung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268760"/>
            <a:ext cx="6317225" cy="2286000"/>
          </a:xfrm>
          <a:prstGeom prst="rect">
            <a:avLst/>
          </a:prstGeom>
          <a:noFill/>
        </p:spPr>
      </p:pic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pSp>
        <p:nvGrpSpPr>
          <p:cNvPr id="4100" name="Group 4"/>
          <p:cNvGrpSpPr>
            <a:grpSpLocks noChangeAspect="1"/>
          </p:cNvGrpSpPr>
          <p:nvPr/>
        </p:nvGrpSpPr>
        <p:grpSpPr bwMode="auto">
          <a:xfrm>
            <a:off x="168390" y="4005064"/>
            <a:ext cx="5029200" cy="1714500"/>
            <a:chOff x="2275" y="8835"/>
            <a:chExt cx="7920" cy="27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108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275" y="8835"/>
              <a:ext cx="7920" cy="2700"/>
            </a:xfrm>
            <a:prstGeom prst="rect">
              <a:avLst/>
            </a:prstGeom>
            <a:grp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4101" name="Group 5"/>
            <p:cNvGrpSpPr>
              <a:grpSpLocks/>
            </p:cNvGrpSpPr>
            <p:nvPr/>
          </p:nvGrpSpPr>
          <p:grpSpPr bwMode="auto">
            <a:xfrm>
              <a:off x="3955" y="9375"/>
              <a:ext cx="5400" cy="1800"/>
              <a:chOff x="4052" y="7566"/>
              <a:chExt cx="4909" cy="1164"/>
            </a:xfrm>
            <a:grpFill/>
          </p:grpSpPr>
          <p:sp>
            <p:nvSpPr>
              <p:cNvPr id="4107" name="Line 11"/>
              <p:cNvSpPr>
                <a:spLocks noChangeShapeType="1"/>
              </p:cNvSpPr>
              <p:nvPr/>
            </p:nvSpPr>
            <p:spPr bwMode="auto">
              <a:xfrm>
                <a:off x="4052" y="7733"/>
                <a:ext cx="4909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106" name="Line 10"/>
              <p:cNvSpPr>
                <a:spLocks noChangeShapeType="1"/>
              </p:cNvSpPr>
              <p:nvPr/>
            </p:nvSpPr>
            <p:spPr bwMode="auto">
              <a:xfrm>
                <a:off x="4052" y="8397"/>
                <a:ext cx="4909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7325" y="7566"/>
                <a:ext cx="0" cy="1164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5689" y="7566"/>
                <a:ext cx="1" cy="1164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/>
            </p:nvSpPr>
            <p:spPr bwMode="auto">
              <a:xfrm>
                <a:off x="4270" y="8065"/>
                <a:ext cx="546" cy="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5689" y="8563"/>
                <a:ext cx="1636" cy="1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oval" w="med" len="med"/>
                <a:tailEnd type="oval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pSp>
        <p:nvGrpSpPr>
          <p:cNvPr id="4110" name="Group 14"/>
          <p:cNvGrpSpPr>
            <a:grpSpLocks/>
          </p:cNvGrpSpPr>
          <p:nvPr/>
        </p:nvGrpSpPr>
        <p:grpSpPr bwMode="auto">
          <a:xfrm>
            <a:off x="2267744" y="5517232"/>
            <a:ext cx="1524000" cy="342900"/>
            <a:chOff x="5580" y="8730"/>
            <a:chExt cx="2181" cy="498"/>
          </a:xfrm>
        </p:grpSpPr>
        <p:sp>
          <p:nvSpPr>
            <p:cNvPr id="4111" name="Text Box 15"/>
            <p:cNvSpPr txBox="1">
              <a:spLocks noChangeArrowheads="1"/>
            </p:cNvSpPr>
            <p:nvPr/>
          </p:nvSpPr>
          <p:spPr bwMode="auto">
            <a:xfrm>
              <a:off x="5580" y="8730"/>
              <a:ext cx="326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d-ID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</a:t>
              </a: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112" name="Group 16"/>
            <p:cNvGrpSpPr>
              <a:grpSpLocks/>
            </p:cNvGrpSpPr>
            <p:nvPr/>
          </p:nvGrpSpPr>
          <p:grpSpPr bwMode="auto">
            <a:xfrm>
              <a:off x="6343" y="8730"/>
              <a:ext cx="1418" cy="498"/>
              <a:chOff x="6343" y="8730"/>
              <a:chExt cx="1418" cy="498"/>
            </a:xfrm>
          </p:grpSpPr>
          <p:sp>
            <p:nvSpPr>
              <p:cNvPr id="4113" name="Text Box 17"/>
              <p:cNvSpPr txBox="1">
                <a:spLocks noChangeArrowheads="1"/>
              </p:cNvSpPr>
              <p:nvPr/>
            </p:nvSpPr>
            <p:spPr bwMode="auto">
              <a:xfrm>
                <a:off x="7107" y="8730"/>
                <a:ext cx="654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II</a:t>
                </a:r>
                <a:endParaRPr kumimoji="0" lang="id-ID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4" name="Text Box 18"/>
              <p:cNvSpPr txBox="1">
                <a:spLocks noChangeArrowheads="1"/>
              </p:cNvSpPr>
              <p:nvPr/>
            </p:nvSpPr>
            <p:spPr bwMode="auto">
              <a:xfrm>
                <a:off x="6343" y="8730"/>
                <a:ext cx="546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d-ID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L</a:t>
                </a:r>
                <a:endParaRPr kumimoji="0" lang="id-ID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aphicFrame>
        <p:nvGraphicFramePr>
          <p:cNvPr id="4115" name="Object 19"/>
          <p:cNvGraphicFramePr>
            <a:graphicFrameLocks noChangeAspect="1"/>
          </p:cNvGraphicFramePr>
          <p:nvPr/>
        </p:nvGraphicFramePr>
        <p:xfrm>
          <a:off x="6372200" y="4221088"/>
          <a:ext cx="1582515" cy="1403024"/>
        </p:xfrm>
        <a:graphic>
          <a:graphicData uri="http://schemas.openxmlformats.org/presentationml/2006/ole">
            <p:oleObj spid="_x0000_s4115" name="Equation" r:id="rId5" imgW="444240" imgH="393480" progId="Equation.KSEE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2. BAHAN KULIAH\HIDROLOGI\aliran sungai 1.jpe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4048" y="332656"/>
            <a:ext cx="3960440" cy="62646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332656"/>
            <a:ext cx="6259230" cy="762000"/>
          </a:xfrm>
        </p:spPr>
        <p:txBody>
          <a:bodyPr/>
          <a:lstStyle/>
          <a:p>
            <a:pPr algn="r"/>
            <a:r>
              <a:rPr lang="id-ID" dirty="0" smtClean="0"/>
              <a:t>KECEPATAN </a:t>
            </a:r>
            <a:r>
              <a:rPr lang="id-ID" sz="2400" dirty="0" smtClean="0"/>
              <a:t>(</a:t>
            </a:r>
            <a:r>
              <a:rPr lang="id-ID" sz="2400" i="1" dirty="0" smtClean="0"/>
              <a:t>CURRENTMETER</a:t>
            </a:r>
            <a:r>
              <a:rPr lang="id-ID" sz="2400" dirty="0" smtClean="0"/>
              <a:t>)</a:t>
            </a:r>
            <a:endParaRPr lang="id-ID" dirty="0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24579" name="Picture 3" descr="F:\2. BAHAN KULIAH\HIDROLOGI\HANDOUT Hidrologi 1516\pelampung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929" y="1061368"/>
            <a:ext cx="4968552" cy="1953286"/>
          </a:xfrm>
          <a:prstGeom prst="rect">
            <a:avLst/>
          </a:prstGeom>
          <a:noFill/>
        </p:spPr>
      </p:pic>
      <p:pic>
        <p:nvPicPr>
          <p:cNvPr id="24581" name="Picture 5" descr="F:\2. BAHAN KULIAH\HIDROLOGI\currentmeter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6636" y="3212976"/>
            <a:ext cx="1152128" cy="1296144"/>
          </a:xfrm>
          <a:prstGeom prst="rect">
            <a:avLst/>
          </a:prstGeom>
          <a:noFill/>
        </p:spPr>
      </p:pic>
      <p:pic>
        <p:nvPicPr>
          <p:cNvPr id="24582" name="Picture 6" descr="F:\2. BAHAN KULIAH\HIDROLOGI\currentmeter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4725144"/>
            <a:ext cx="1171077" cy="1296144"/>
          </a:xfrm>
          <a:prstGeom prst="rect">
            <a:avLst/>
          </a:prstGeom>
          <a:noFill/>
        </p:spPr>
      </p:pic>
      <p:pic>
        <p:nvPicPr>
          <p:cNvPr id="24584" name="Picture 8" descr="F:\2. BAHAN KULIAH\HIDROLOGI\currentmeter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3212976"/>
            <a:ext cx="1512168" cy="2961328"/>
          </a:xfrm>
          <a:prstGeom prst="rect">
            <a:avLst/>
          </a:prstGeom>
          <a:noFill/>
        </p:spPr>
      </p:pic>
      <p:pic>
        <p:nvPicPr>
          <p:cNvPr id="24585" name="Picture 9" descr="F:\2. BAHAN KULIAH\HIDROLOGI\currentmeter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3212976"/>
            <a:ext cx="1512168" cy="2880320"/>
          </a:xfrm>
          <a:prstGeom prst="rect">
            <a:avLst/>
          </a:prstGeom>
          <a:noFill/>
        </p:spPr>
      </p:pic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5807075" y="4605338"/>
          <a:ext cx="2713038" cy="633412"/>
        </p:xfrm>
        <a:graphic>
          <a:graphicData uri="http://schemas.openxmlformats.org/presentationml/2006/ole">
            <p:oleObj spid="_x0000_s24586" name="Equation" r:id="rId9" imgW="761760" imgH="177480" progId="Equation.KSEE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2. BAHAN KULIAH\HIDROLOGI\aliran sungai 1.jp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4048" y="332656"/>
            <a:ext cx="3960440" cy="62646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904" y="332656"/>
            <a:ext cx="5251118" cy="1224136"/>
          </a:xfrm>
        </p:spPr>
        <p:txBody>
          <a:bodyPr/>
          <a:lstStyle/>
          <a:p>
            <a:pPr algn="r"/>
            <a:r>
              <a:rPr lang="id-ID" dirty="0" smtClean="0"/>
              <a:t>ELEVASI MUKA AIR </a:t>
            </a:r>
            <a:br>
              <a:rPr lang="id-ID" dirty="0" smtClean="0"/>
            </a:br>
            <a:r>
              <a:rPr lang="id-ID" sz="2400" dirty="0" smtClean="0"/>
              <a:t>(PAPAN DUGA &amp; AWLR)</a:t>
            </a:r>
            <a:endParaRPr lang="id-ID" dirty="0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25603" name="Picture 3" descr="F:\2. BAHAN KULIAH\HIDROLOGI\HANDOUT Hidrologi 1516\Pokok Bahasan Hidrologi\3. HIDROMETRI\papan ukur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4032448" cy="6123344"/>
          </a:xfrm>
          <a:prstGeom prst="rect">
            <a:avLst/>
          </a:prstGeom>
          <a:noFill/>
        </p:spPr>
      </p:pic>
      <p:pic>
        <p:nvPicPr>
          <p:cNvPr id="25604" name="Picture 4" descr="F:\2. BAHAN KULIAH\HIDROLOGI\HANDOUT Hidrologi 1516\Papan dug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4005064"/>
            <a:ext cx="3744416" cy="2437911"/>
          </a:xfrm>
          <a:prstGeom prst="rect">
            <a:avLst/>
          </a:prstGeom>
          <a:noFill/>
        </p:spPr>
      </p:pic>
      <p:sp>
        <p:nvSpPr>
          <p:cNvPr id="13" name="Rectangle 12">
            <a:hlinkClick r:id="rId5" action="ppaction://hlinkfile"/>
          </p:cNvPr>
          <p:cNvSpPr/>
          <p:nvPr/>
        </p:nvSpPr>
        <p:spPr>
          <a:xfrm>
            <a:off x="6372200" y="2492896"/>
            <a:ext cx="13331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5400" b="1" cap="none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action="ppaction://hlinkfile"/>
              </a:rPr>
              <a:t>AWLR</a:t>
            </a:r>
            <a:endParaRPr lang="en-US" sz="5400" b="1" cap="none" spc="50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5" descr="F:\2. BAHAN KULIAH\HIDROLOGI\HANDOUT Hidrologi 1516\Liku.jpg"/>
          <p:cNvPicPr>
            <a:picLocks noChangeAspect="1" noChangeArrowheads="1"/>
          </p:cNvPicPr>
          <p:nvPr/>
        </p:nvPicPr>
        <p:blipFill>
          <a:blip r:embed="rId2" cstate="print">
            <a:lum bright="82000" contrast="-82000"/>
          </a:blip>
          <a:srcRect/>
          <a:stretch>
            <a:fillRect/>
          </a:stretch>
        </p:blipFill>
        <p:spPr bwMode="auto">
          <a:xfrm>
            <a:off x="281963" y="124695"/>
            <a:ext cx="8613417" cy="659735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96944" cy="936104"/>
          </a:xfrm>
        </p:spPr>
        <p:txBody>
          <a:bodyPr/>
          <a:lstStyle/>
          <a:p>
            <a:pPr algn="r"/>
            <a:r>
              <a:rPr lang="id-ID" b="1" dirty="0" smtClean="0"/>
              <a:t/>
            </a:r>
            <a:br>
              <a:rPr lang="id-ID" b="1" dirty="0" smtClean="0"/>
            </a:br>
            <a:r>
              <a:rPr lang="en-US" b="1" dirty="0" smtClean="0"/>
              <a:t>L</a:t>
            </a:r>
            <a:r>
              <a:rPr lang="id-ID" b="1" dirty="0" smtClean="0"/>
              <a:t>IKU</a:t>
            </a:r>
            <a:r>
              <a:rPr lang="en-US" b="1" dirty="0" smtClean="0"/>
              <a:t> K</a:t>
            </a:r>
            <a:r>
              <a:rPr lang="id-ID" b="1" dirty="0" smtClean="0"/>
              <a:t>ALIBRASI</a:t>
            </a:r>
            <a:r>
              <a:rPr lang="en-US" b="1" dirty="0" smtClean="0"/>
              <a:t> (</a:t>
            </a:r>
            <a:r>
              <a:rPr lang="en-US" b="1" i="1" dirty="0" smtClean="0"/>
              <a:t>Rating Curve</a:t>
            </a:r>
            <a:r>
              <a:rPr lang="en-US" b="1" dirty="0" smtClean="0"/>
              <a:t>)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683568" y="1268760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0" indent="-640080">
              <a:buFont typeface="Wingdings" pitchFamily="2" charset="2"/>
              <a:buChar char="§"/>
            </a:pPr>
            <a:r>
              <a:rPr lang="id-ID" sz="4000" dirty="0" err="1" smtClean="0"/>
              <a:t>H</a:t>
            </a:r>
            <a:r>
              <a:rPr lang="en-US" sz="4000" dirty="0" err="1" smtClean="0"/>
              <a:t>ubungan</a:t>
            </a:r>
            <a:r>
              <a:rPr lang="en-US" sz="4000" dirty="0" smtClean="0"/>
              <a:t> </a:t>
            </a:r>
            <a:r>
              <a:rPr lang="en-US" sz="4000" dirty="0" err="1" smtClean="0"/>
              <a:t>grafis</a:t>
            </a:r>
            <a:r>
              <a:rPr lang="en-US" sz="4000" dirty="0" smtClean="0"/>
              <a:t> </a:t>
            </a:r>
            <a:r>
              <a:rPr lang="en-US" sz="4000" dirty="0" err="1" smtClean="0"/>
              <a:t>antara</a:t>
            </a:r>
            <a:r>
              <a:rPr lang="en-US" sz="4000" dirty="0" smtClean="0"/>
              <a:t> </a:t>
            </a:r>
            <a:r>
              <a:rPr lang="en-US" sz="4000" dirty="0" err="1" smtClean="0"/>
              <a:t>tinggi</a:t>
            </a:r>
            <a:r>
              <a:rPr lang="en-US" sz="4000" dirty="0" smtClean="0"/>
              <a:t> </a:t>
            </a:r>
            <a:r>
              <a:rPr lang="en-US" sz="4000" dirty="0" err="1" smtClean="0"/>
              <a:t>muka</a:t>
            </a:r>
            <a:r>
              <a:rPr lang="en-US" sz="4000" dirty="0" smtClean="0"/>
              <a:t> air </a:t>
            </a:r>
            <a:r>
              <a:rPr lang="en-US" sz="4000" dirty="0" err="1" smtClean="0"/>
              <a:t>dan</a:t>
            </a:r>
            <a:r>
              <a:rPr lang="en-US" sz="4000" dirty="0" smtClean="0"/>
              <a:t> debit yang </a:t>
            </a:r>
            <a:r>
              <a:rPr lang="en-US" sz="4000" dirty="0" err="1" smtClean="0"/>
              <a:t>diperoleh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sejumlah</a:t>
            </a:r>
            <a:r>
              <a:rPr lang="en-US" sz="4000" dirty="0" smtClean="0"/>
              <a:t> </a:t>
            </a:r>
            <a:r>
              <a:rPr lang="en-US" sz="4000" dirty="0" err="1" smtClean="0"/>
              <a:t>pengukuran</a:t>
            </a:r>
            <a:r>
              <a:rPr lang="en-US" sz="4000" dirty="0" smtClean="0"/>
              <a:t> yang </a:t>
            </a:r>
            <a:r>
              <a:rPr lang="en-US" sz="4000" dirty="0" err="1" smtClean="0"/>
              <a:t>terencana</a:t>
            </a:r>
            <a:r>
              <a:rPr lang="en-US" sz="4000" dirty="0" smtClean="0"/>
              <a:t>. </a:t>
            </a:r>
            <a:endParaRPr lang="id-ID" sz="4000" dirty="0" smtClean="0"/>
          </a:p>
          <a:p>
            <a:pPr marL="640080" indent="-640080">
              <a:buFont typeface="Wingdings" pitchFamily="2" charset="2"/>
              <a:buChar char="§"/>
            </a:pPr>
            <a:r>
              <a:rPr lang="en-US" sz="4000" dirty="0" err="1" smtClean="0"/>
              <a:t>Hubungan</a:t>
            </a:r>
            <a:r>
              <a:rPr lang="en-US" sz="4000" dirty="0" smtClean="0"/>
              <a:t> </a:t>
            </a:r>
            <a:r>
              <a:rPr lang="en-US" sz="4000" dirty="0" err="1" smtClean="0"/>
              <a:t>grafis</a:t>
            </a:r>
            <a:r>
              <a:rPr lang="en-US" sz="4000" dirty="0" smtClean="0"/>
              <a:t> </a:t>
            </a:r>
            <a:r>
              <a:rPr lang="en-US" sz="4000" dirty="0" err="1" smtClean="0"/>
              <a:t>antara</a:t>
            </a:r>
            <a:r>
              <a:rPr lang="en-US" sz="4000" dirty="0" smtClean="0"/>
              <a:t> </a:t>
            </a:r>
            <a:r>
              <a:rPr lang="en-US" sz="4000" dirty="0" err="1" smtClean="0"/>
              <a:t>variabel</a:t>
            </a:r>
            <a:r>
              <a:rPr lang="en-US" sz="4000" dirty="0" smtClean="0"/>
              <a:t> </a:t>
            </a:r>
            <a:r>
              <a:rPr lang="en-US" sz="4000" dirty="0" err="1" smtClean="0"/>
              <a:t>tinggi</a:t>
            </a:r>
            <a:r>
              <a:rPr lang="en-US" sz="4000" dirty="0" smtClean="0"/>
              <a:t> </a:t>
            </a:r>
            <a:r>
              <a:rPr lang="en-US" sz="4000" dirty="0" err="1" smtClean="0"/>
              <a:t>muka</a:t>
            </a:r>
            <a:r>
              <a:rPr lang="en-US" sz="4000" dirty="0" smtClean="0"/>
              <a:t> air </a:t>
            </a:r>
            <a:r>
              <a:rPr lang="en-US" sz="4000" dirty="0" err="1" smtClean="0"/>
              <a:t>dan</a:t>
            </a:r>
            <a:r>
              <a:rPr lang="en-US" sz="4000" dirty="0" smtClean="0"/>
              <a:t> debit </a:t>
            </a:r>
            <a:r>
              <a:rPr lang="en-US" sz="4000" dirty="0" err="1" smtClean="0"/>
              <a:t>dilakukan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menghubungkan</a:t>
            </a:r>
            <a:r>
              <a:rPr lang="en-US" sz="4000" dirty="0" smtClean="0"/>
              <a:t> </a:t>
            </a:r>
            <a:r>
              <a:rPr lang="en-US" sz="4000" dirty="0" err="1" smtClean="0"/>
              <a:t>titik-titik</a:t>
            </a:r>
            <a:r>
              <a:rPr lang="en-US" sz="4000" dirty="0" smtClean="0"/>
              <a:t> </a:t>
            </a:r>
            <a:r>
              <a:rPr lang="en-US" sz="4000" dirty="0" err="1" smtClean="0"/>
              <a:t>pengukuran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garis</a:t>
            </a:r>
            <a:r>
              <a:rPr lang="en-US" sz="4000" dirty="0" smtClean="0"/>
              <a:t> </a:t>
            </a:r>
            <a:r>
              <a:rPr lang="en-US" sz="4000" dirty="0" err="1" smtClean="0"/>
              <a:t>lengkung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kertas</a:t>
            </a:r>
            <a:r>
              <a:rPr lang="en-US" sz="4000" dirty="0" smtClean="0"/>
              <a:t> </a:t>
            </a:r>
            <a:r>
              <a:rPr lang="en-US" sz="4000" dirty="0" err="1" smtClean="0"/>
              <a:t>grafik</a:t>
            </a:r>
            <a:r>
              <a:rPr lang="en-US" sz="4000" dirty="0" smtClean="0"/>
              <a:t>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dpower design template">
  <a:themeElements>
    <a:clrScheme name="Custom 1">
      <a:dk1>
        <a:sysClr val="windowText" lastClr="000000"/>
      </a:dk1>
      <a:lt1>
        <a:sysClr val="window" lastClr="FFFFFF"/>
      </a:lt1>
      <a:dk2>
        <a:srgbClr val="CEB966"/>
      </a:dk2>
      <a:lt2>
        <a:srgbClr val="FF0000"/>
      </a:lt2>
      <a:accent1>
        <a:srgbClr val="7F7F7F"/>
      </a:accent1>
      <a:accent2>
        <a:srgbClr val="9CB084"/>
      </a:accent2>
      <a:accent3>
        <a:srgbClr val="7F7F7F"/>
      </a:accent3>
      <a:accent4>
        <a:srgbClr val="FFFF00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ndpower design templat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 Condense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 Condensed" pitchFamily="34" charset="0"/>
          </a:defRPr>
        </a:defPPr>
      </a:lstStyle>
    </a:lnDef>
  </a:objectDefaults>
  <a:extraClrSchemeLst>
    <a:extraClrScheme>
      <a:clrScheme name="Windpow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dpower design 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dpower design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dpower design templat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dpow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dpow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dpower design template 7">
        <a:dk1>
          <a:srgbClr val="000000"/>
        </a:dk1>
        <a:lt1>
          <a:srgbClr val="FFFFFF"/>
        </a:lt1>
        <a:dk2>
          <a:srgbClr val="1B87B7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876</TotalTime>
  <Words>229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Windpower design template</vt:lpstr>
      <vt:lpstr>Equation</vt:lpstr>
      <vt:lpstr>HIDROMETRI </vt:lpstr>
      <vt:lpstr>HIDROMETRI</vt:lpstr>
      <vt:lpstr>DEBIT ALIRAN</vt:lpstr>
      <vt:lpstr>PENAMPANG SUNGAI</vt:lpstr>
      <vt:lpstr>PENAMPANG SUNGAI</vt:lpstr>
      <vt:lpstr>KECEPATAN (PELAMPUNG)</vt:lpstr>
      <vt:lpstr>KECEPATAN (CURRENTMETER)</vt:lpstr>
      <vt:lpstr>ELEVASI MUKA AIR  (PAPAN DUGA &amp; AWLR)</vt:lpstr>
      <vt:lpstr> LIKU KALIBRASI (Rating Curve) </vt:lpstr>
      <vt:lpstr> HASIL PENGUKURAN </vt:lpstr>
    </vt:vector>
  </TitlesOfParts>
  <Company>UPN Veteran Yogyakarta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Soil Lab</dc:creator>
  <cp:lastModifiedBy>user</cp:lastModifiedBy>
  <cp:revision>33</cp:revision>
  <cp:lastPrinted>1601-01-01T00:00:00Z</cp:lastPrinted>
  <dcterms:created xsi:type="dcterms:W3CDTF">2003-01-01T00:47:46Z</dcterms:created>
  <dcterms:modified xsi:type="dcterms:W3CDTF">2017-04-17T07:18:46Z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TC010900131033</vt:lpwstr>
  </property>
</Properties>
</file>