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</p:sldMasterIdLst>
  <p:notesMasterIdLst>
    <p:notesMasterId r:id="rId26"/>
  </p:notesMasterIdLst>
  <p:sldIdLst>
    <p:sldId id="264" r:id="rId3"/>
    <p:sldId id="259" r:id="rId4"/>
    <p:sldId id="393" r:id="rId5"/>
    <p:sldId id="410" r:id="rId6"/>
    <p:sldId id="392" r:id="rId7"/>
    <p:sldId id="408" r:id="rId8"/>
    <p:sldId id="387" r:id="rId9"/>
    <p:sldId id="409" r:id="rId10"/>
    <p:sldId id="388" r:id="rId11"/>
    <p:sldId id="411" r:id="rId12"/>
    <p:sldId id="395" r:id="rId13"/>
    <p:sldId id="396" r:id="rId14"/>
    <p:sldId id="397" r:id="rId15"/>
    <p:sldId id="399" r:id="rId16"/>
    <p:sldId id="400" r:id="rId17"/>
    <p:sldId id="401" r:id="rId18"/>
    <p:sldId id="402" r:id="rId19"/>
    <p:sldId id="398" r:id="rId20"/>
    <p:sldId id="407" r:id="rId21"/>
    <p:sldId id="404" r:id="rId22"/>
    <p:sldId id="403" r:id="rId23"/>
    <p:sldId id="405" r:id="rId24"/>
    <p:sldId id="285" r:id="rId25"/>
  </p:sldIdLst>
  <p:sldSz cx="9144000" cy="5143500" type="screen16x9"/>
  <p:notesSz cx="6858000" cy="9144000"/>
  <p:embeddedFontLst>
    <p:embeddedFont>
      <p:font typeface="Anaheim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veat Brush" panose="020B0604020202020204" charset="0"/>
      <p:regular r:id="rId34"/>
    </p:embeddedFont>
    <p:embeddedFont>
      <p:font typeface="Helvetica" panose="020B0604020202020204" pitchFamily="34" charset="0"/>
      <p:regular r:id="rId35"/>
      <p:bold r:id="rId36"/>
      <p:italic r:id="rId37"/>
      <p:boldItalic r:id="rId38"/>
    </p:embeddedFont>
    <p:embeddedFont>
      <p:font typeface="Open Sans" panose="020B0606030504020204" pitchFamily="34" charset="0"/>
      <p:regular r:id="rId39"/>
      <p:bold r:id="rId40"/>
      <p:italic r:id="rId41"/>
      <p:boldItalic r:id="rId42"/>
    </p:embeddedFont>
    <p:embeddedFont>
      <p:font typeface="Poppins" panose="000005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E948C4-C10E-483A-A11E-866282C6983E}">
  <a:tblStyle styleId="{46E948C4-C10E-483A-A11E-866282C698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2" name="Google Shape;1982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586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967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513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279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0976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905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0762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9715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212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d625d3d5a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d625d3d5a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8678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Google Shape;3195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6" name="Google Shape;3196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869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363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7202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3083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411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56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8"/>
          <p:cNvGrpSpPr/>
          <p:nvPr/>
        </p:nvGrpSpPr>
        <p:grpSpPr>
          <a:xfrm>
            <a:off x="-1875951" y="-2118879"/>
            <a:ext cx="13060491" cy="9046320"/>
            <a:chOff x="-1875951" y="-2118879"/>
            <a:chExt cx="13060491" cy="9046320"/>
          </a:xfrm>
        </p:grpSpPr>
        <p:sp>
          <p:nvSpPr>
            <p:cNvPr id="264" name="Google Shape;264;p8"/>
            <p:cNvSpPr/>
            <p:nvPr/>
          </p:nvSpPr>
          <p:spPr>
            <a:xfrm rot="-1799948">
              <a:off x="6668514" y="-149576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5" name="Google Shape;265;p8"/>
            <p:cNvGrpSpPr/>
            <p:nvPr/>
          </p:nvGrpSpPr>
          <p:grpSpPr>
            <a:xfrm>
              <a:off x="8256149" y="1008977"/>
              <a:ext cx="964062" cy="1545385"/>
              <a:chOff x="8131305" y="2068599"/>
              <a:chExt cx="1208098" cy="1936572"/>
            </a:xfrm>
          </p:grpSpPr>
          <p:sp>
            <p:nvSpPr>
              <p:cNvPr id="266" name="Google Shape;266;p8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" name="Google Shape;268;p8"/>
            <p:cNvSpPr/>
            <p:nvPr/>
          </p:nvSpPr>
          <p:spPr>
            <a:xfrm rot="-1799948">
              <a:off x="7699439" y="3884683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-1875951" y="1654446"/>
              <a:ext cx="3305950" cy="3565278"/>
            </a:xfrm>
            <a:custGeom>
              <a:avLst/>
              <a:gdLst/>
              <a:ahLst/>
              <a:cxnLst/>
              <a:rect l="l" t="t" r="r" b="b"/>
              <a:pathLst>
                <a:path w="27383" h="29531" extrusionOk="0">
                  <a:moveTo>
                    <a:pt x="1" y="0"/>
                  </a:moveTo>
                  <a:lnTo>
                    <a:pt x="1" y="29531"/>
                  </a:lnTo>
                  <a:lnTo>
                    <a:pt x="23071" y="29531"/>
                  </a:lnTo>
                  <a:cubicBezTo>
                    <a:pt x="23938" y="28688"/>
                    <a:pt x="24689" y="27682"/>
                    <a:pt x="25244" y="26526"/>
                  </a:cubicBezTo>
                  <a:cubicBezTo>
                    <a:pt x="27382" y="22088"/>
                    <a:pt x="26134" y="16655"/>
                    <a:pt x="22285" y="13627"/>
                  </a:cubicBezTo>
                  <a:cubicBezTo>
                    <a:pt x="20320" y="12078"/>
                    <a:pt x="18945" y="9905"/>
                    <a:pt x="18263" y="7501"/>
                  </a:cubicBezTo>
                  <a:cubicBezTo>
                    <a:pt x="17373" y="4416"/>
                    <a:pt x="15339" y="1688"/>
                    <a:pt x="1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 rot="-3629269">
              <a:off x="-1077861" y="-343306"/>
              <a:ext cx="2856797" cy="1407790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 rot="-5044338">
              <a:off x="1295397" y="3458251"/>
              <a:ext cx="1889618" cy="1657324"/>
            </a:xfrm>
            <a:custGeom>
              <a:avLst/>
              <a:gdLst/>
              <a:ahLst/>
              <a:cxnLst/>
              <a:rect l="l" t="t" r="r" b="b"/>
              <a:pathLst>
                <a:path w="21939" h="19242" extrusionOk="0">
                  <a:moveTo>
                    <a:pt x="7748" y="4626"/>
                  </a:moveTo>
                  <a:lnTo>
                    <a:pt x="7748" y="4626"/>
                  </a:lnTo>
                  <a:cubicBezTo>
                    <a:pt x="7746" y="4626"/>
                    <a:pt x="7745" y="4627"/>
                    <a:pt x="7745" y="4631"/>
                  </a:cubicBezTo>
                  <a:cubicBezTo>
                    <a:pt x="7753" y="4631"/>
                    <a:pt x="7750" y="4626"/>
                    <a:pt x="7748" y="4626"/>
                  </a:cubicBezTo>
                  <a:close/>
                  <a:moveTo>
                    <a:pt x="21754" y="359"/>
                  </a:moveTo>
                  <a:lnTo>
                    <a:pt x="21754" y="359"/>
                  </a:lnTo>
                  <a:cubicBezTo>
                    <a:pt x="21395" y="718"/>
                    <a:pt x="21048" y="1088"/>
                    <a:pt x="20677" y="1448"/>
                  </a:cubicBezTo>
                  <a:cubicBezTo>
                    <a:pt x="20284" y="1829"/>
                    <a:pt x="19867" y="2212"/>
                    <a:pt x="19438" y="2570"/>
                  </a:cubicBezTo>
                  <a:cubicBezTo>
                    <a:pt x="18617" y="3288"/>
                    <a:pt x="17737" y="3960"/>
                    <a:pt x="16775" y="4492"/>
                  </a:cubicBezTo>
                  <a:cubicBezTo>
                    <a:pt x="16394" y="4713"/>
                    <a:pt x="15988" y="4909"/>
                    <a:pt x="15583" y="5071"/>
                  </a:cubicBezTo>
                  <a:cubicBezTo>
                    <a:pt x="15710" y="4990"/>
                    <a:pt x="15849" y="4898"/>
                    <a:pt x="15977" y="4805"/>
                  </a:cubicBezTo>
                  <a:cubicBezTo>
                    <a:pt x="16312" y="4585"/>
                    <a:pt x="16625" y="4353"/>
                    <a:pt x="16926" y="4110"/>
                  </a:cubicBezTo>
                  <a:cubicBezTo>
                    <a:pt x="17563" y="3612"/>
                    <a:pt x="18177" y="3080"/>
                    <a:pt x="18790" y="2559"/>
                  </a:cubicBezTo>
                  <a:cubicBezTo>
                    <a:pt x="19160" y="2235"/>
                    <a:pt x="19531" y="1922"/>
                    <a:pt x="19890" y="1598"/>
                  </a:cubicBezTo>
                  <a:cubicBezTo>
                    <a:pt x="19899" y="1589"/>
                    <a:pt x="19885" y="1572"/>
                    <a:pt x="19874" y="1572"/>
                  </a:cubicBezTo>
                  <a:cubicBezTo>
                    <a:pt x="19871" y="1572"/>
                    <a:pt x="19869" y="1573"/>
                    <a:pt x="19867" y="1575"/>
                  </a:cubicBezTo>
                  <a:cubicBezTo>
                    <a:pt x="19207" y="2096"/>
                    <a:pt x="18558" y="2629"/>
                    <a:pt x="17910" y="3172"/>
                  </a:cubicBezTo>
                  <a:cubicBezTo>
                    <a:pt x="17320" y="3682"/>
                    <a:pt x="16718" y="4180"/>
                    <a:pt x="16081" y="4631"/>
                  </a:cubicBezTo>
                  <a:cubicBezTo>
                    <a:pt x="15780" y="4851"/>
                    <a:pt x="15468" y="5037"/>
                    <a:pt x="15154" y="5233"/>
                  </a:cubicBezTo>
                  <a:cubicBezTo>
                    <a:pt x="15143" y="5245"/>
                    <a:pt x="15131" y="5245"/>
                    <a:pt x="15131" y="5245"/>
                  </a:cubicBezTo>
                  <a:cubicBezTo>
                    <a:pt x="15143" y="5233"/>
                    <a:pt x="15154" y="5222"/>
                    <a:pt x="15167" y="5222"/>
                  </a:cubicBezTo>
                  <a:cubicBezTo>
                    <a:pt x="15363" y="5048"/>
                    <a:pt x="15502" y="4839"/>
                    <a:pt x="15653" y="4620"/>
                  </a:cubicBezTo>
                  <a:cubicBezTo>
                    <a:pt x="15919" y="4226"/>
                    <a:pt x="16208" y="3844"/>
                    <a:pt x="16521" y="3485"/>
                  </a:cubicBezTo>
                  <a:cubicBezTo>
                    <a:pt x="17771" y="2073"/>
                    <a:pt x="19427" y="1031"/>
                    <a:pt x="21233" y="498"/>
                  </a:cubicBezTo>
                  <a:cubicBezTo>
                    <a:pt x="21406" y="440"/>
                    <a:pt x="21580" y="406"/>
                    <a:pt x="21754" y="359"/>
                  </a:cubicBezTo>
                  <a:close/>
                  <a:moveTo>
                    <a:pt x="12885" y="290"/>
                  </a:moveTo>
                  <a:lnTo>
                    <a:pt x="12885" y="290"/>
                  </a:lnTo>
                  <a:cubicBezTo>
                    <a:pt x="12677" y="1297"/>
                    <a:pt x="12631" y="2316"/>
                    <a:pt x="12527" y="3334"/>
                  </a:cubicBezTo>
                  <a:cubicBezTo>
                    <a:pt x="12411" y="4388"/>
                    <a:pt x="12203" y="5407"/>
                    <a:pt x="11740" y="6356"/>
                  </a:cubicBezTo>
                  <a:cubicBezTo>
                    <a:pt x="11519" y="6820"/>
                    <a:pt x="11253" y="7260"/>
                    <a:pt x="10940" y="7664"/>
                  </a:cubicBezTo>
                  <a:cubicBezTo>
                    <a:pt x="10929" y="7676"/>
                    <a:pt x="10906" y="7676"/>
                    <a:pt x="10894" y="7687"/>
                  </a:cubicBezTo>
                  <a:cubicBezTo>
                    <a:pt x="11126" y="6900"/>
                    <a:pt x="11288" y="6090"/>
                    <a:pt x="11450" y="5291"/>
                  </a:cubicBezTo>
                  <a:cubicBezTo>
                    <a:pt x="11612" y="4469"/>
                    <a:pt x="11809" y="3671"/>
                    <a:pt x="12041" y="2860"/>
                  </a:cubicBezTo>
                  <a:cubicBezTo>
                    <a:pt x="12168" y="2408"/>
                    <a:pt x="12306" y="1968"/>
                    <a:pt x="12445" y="1517"/>
                  </a:cubicBezTo>
                  <a:cubicBezTo>
                    <a:pt x="12445" y="1511"/>
                    <a:pt x="12443" y="1508"/>
                    <a:pt x="12440" y="1508"/>
                  </a:cubicBezTo>
                  <a:cubicBezTo>
                    <a:pt x="12437" y="1508"/>
                    <a:pt x="12434" y="1511"/>
                    <a:pt x="12434" y="1517"/>
                  </a:cubicBezTo>
                  <a:cubicBezTo>
                    <a:pt x="12144" y="2292"/>
                    <a:pt x="11902" y="3080"/>
                    <a:pt x="11693" y="3879"/>
                  </a:cubicBezTo>
                  <a:cubicBezTo>
                    <a:pt x="11473" y="4677"/>
                    <a:pt x="11311" y="5488"/>
                    <a:pt x="11126" y="6298"/>
                  </a:cubicBezTo>
                  <a:cubicBezTo>
                    <a:pt x="11010" y="6761"/>
                    <a:pt x="10894" y="7224"/>
                    <a:pt x="10755" y="7676"/>
                  </a:cubicBezTo>
                  <a:cubicBezTo>
                    <a:pt x="10744" y="7687"/>
                    <a:pt x="10744" y="7699"/>
                    <a:pt x="10755" y="7711"/>
                  </a:cubicBezTo>
                  <a:cubicBezTo>
                    <a:pt x="10744" y="7723"/>
                    <a:pt x="10744" y="7734"/>
                    <a:pt x="10732" y="7734"/>
                  </a:cubicBezTo>
                  <a:cubicBezTo>
                    <a:pt x="10698" y="7247"/>
                    <a:pt x="10675" y="6761"/>
                    <a:pt x="10686" y="6275"/>
                  </a:cubicBezTo>
                  <a:cubicBezTo>
                    <a:pt x="10709" y="5731"/>
                    <a:pt x="10767" y="5187"/>
                    <a:pt x="10871" y="4654"/>
                  </a:cubicBezTo>
                  <a:cubicBezTo>
                    <a:pt x="11079" y="3601"/>
                    <a:pt x="11450" y="2582"/>
                    <a:pt x="11982" y="1633"/>
                  </a:cubicBezTo>
                  <a:cubicBezTo>
                    <a:pt x="12249" y="1170"/>
                    <a:pt x="12550" y="718"/>
                    <a:pt x="12885" y="290"/>
                  </a:cubicBezTo>
                  <a:close/>
                  <a:moveTo>
                    <a:pt x="16130" y="6598"/>
                  </a:moveTo>
                  <a:cubicBezTo>
                    <a:pt x="16874" y="6598"/>
                    <a:pt x="17616" y="6682"/>
                    <a:pt x="18339" y="6866"/>
                  </a:cubicBezTo>
                  <a:cubicBezTo>
                    <a:pt x="18686" y="6946"/>
                    <a:pt x="19021" y="7062"/>
                    <a:pt x="19358" y="7190"/>
                  </a:cubicBezTo>
                  <a:cubicBezTo>
                    <a:pt x="19520" y="7260"/>
                    <a:pt x="19670" y="7329"/>
                    <a:pt x="19832" y="7398"/>
                  </a:cubicBezTo>
                  <a:cubicBezTo>
                    <a:pt x="19948" y="7456"/>
                    <a:pt x="20063" y="7537"/>
                    <a:pt x="20133" y="7641"/>
                  </a:cubicBezTo>
                  <a:cubicBezTo>
                    <a:pt x="19843" y="7601"/>
                    <a:pt x="19548" y="7586"/>
                    <a:pt x="19253" y="7586"/>
                  </a:cubicBezTo>
                  <a:cubicBezTo>
                    <a:pt x="18958" y="7586"/>
                    <a:pt x="18662" y="7601"/>
                    <a:pt x="18373" y="7618"/>
                  </a:cubicBezTo>
                  <a:cubicBezTo>
                    <a:pt x="17748" y="7653"/>
                    <a:pt x="17135" y="7734"/>
                    <a:pt x="16521" y="7792"/>
                  </a:cubicBezTo>
                  <a:cubicBezTo>
                    <a:pt x="15689" y="7876"/>
                    <a:pt x="14857" y="7909"/>
                    <a:pt x="14021" y="7909"/>
                  </a:cubicBezTo>
                  <a:cubicBezTo>
                    <a:pt x="13590" y="7909"/>
                    <a:pt x="13157" y="7900"/>
                    <a:pt x="12723" y="7885"/>
                  </a:cubicBezTo>
                  <a:cubicBezTo>
                    <a:pt x="12226" y="7873"/>
                    <a:pt x="11716" y="7850"/>
                    <a:pt x="11207" y="7838"/>
                  </a:cubicBezTo>
                  <a:cubicBezTo>
                    <a:pt x="11288" y="7826"/>
                    <a:pt x="11369" y="7803"/>
                    <a:pt x="11450" y="7792"/>
                  </a:cubicBezTo>
                  <a:cubicBezTo>
                    <a:pt x="11693" y="7757"/>
                    <a:pt x="11925" y="7711"/>
                    <a:pt x="12168" y="7676"/>
                  </a:cubicBezTo>
                  <a:cubicBezTo>
                    <a:pt x="12643" y="7595"/>
                    <a:pt x="13117" y="7514"/>
                    <a:pt x="13592" y="7445"/>
                  </a:cubicBezTo>
                  <a:cubicBezTo>
                    <a:pt x="14066" y="7375"/>
                    <a:pt x="14552" y="7317"/>
                    <a:pt x="15028" y="7260"/>
                  </a:cubicBezTo>
                  <a:cubicBezTo>
                    <a:pt x="15442" y="7209"/>
                    <a:pt x="15857" y="7176"/>
                    <a:pt x="16280" y="7176"/>
                  </a:cubicBezTo>
                  <a:cubicBezTo>
                    <a:pt x="16341" y="7176"/>
                    <a:pt x="16402" y="7177"/>
                    <a:pt x="16463" y="7178"/>
                  </a:cubicBezTo>
                  <a:cubicBezTo>
                    <a:pt x="16729" y="7178"/>
                    <a:pt x="16996" y="7201"/>
                    <a:pt x="17262" y="7236"/>
                  </a:cubicBezTo>
                  <a:cubicBezTo>
                    <a:pt x="17539" y="7271"/>
                    <a:pt x="17806" y="7329"/>
                    <a:pt x="18072" y="7375"/>
                  </a:cubicBezTo>
                  <a:cubicBezTo>
                    <a:pt x="18075" y="7376"/>
                    <a:pt x="18078" y="7377"/>
                    <a:pt x="18081" y="7377"/>
                  </a:cubicBezTo>
                  <a:cubicBezTo>
                    <a:pt x="18109" y="7377"/>
                    <a:pt x="18115" y="7328"/>
                    <a:pt x="18084" y="7317"/>
                  </a:cubicBezTo>
                  <a:cubicBezTo>
                    <a:pt x="17852" y="7247"/>
                    <a:pt x="17609" y="7213"/>
                    <a:pt x="17377" y="7178"/>
                  </a:cubicBezTo>
                  <a:lnTo>
                    <a:pt x="16683" y="7109"/>
                  </a:lnTo>
                  <a:cubicBezTo>
                    <a:pt x="16556" y="7102"/>
                    <a:pt x="16429" y="7099"/>
                    <a:pt x="16301" y="7099"/>
                  </a:cubicBezTo>
                  <a:cubicBezTo>
                    <a:pt x="15953" y="7099"/>
                    <a:pt x="15603" y="7121"/>
                    <a:pt x="15247" y="7155"/>
                  </a:cubicBezTo>
                  <a:cubicBezTo>
                    <a:pt x="14275" y="7224"/>
                    <a:pt x="13314" y="7363"/>
                    <a:pt x="12353" y="7525"/>
                  </a:cubicBezTo>
                  <a:cubicBezTo>
                    <a:pt x="12075" y="7572"/>
                    <a:pt x="11809" y="7618"/>
                    <a:pt x="11542" y="7664"/>
                  </a:cubicBezTo>
                  <a:cubicBezTo>
                    <a:pt x="11357" y="7699"/>
                    <a:pt x="11161" y="7734"/>
                    <a:pt x="10976" y="7792"/>
                  </a:cubicBezTo>
                  <a:cubicBezTo>
                    <a:pt x="11542" y="7572"/>
                    <a:pt x="12098" y="7340"/>
                    <a:pt x="12677" y="7155"/>
                  </a:cubicBezTo>
                  <a:cubicBezTo>
                    <a:pt x="13302" y="6970"/>
                    <a:pt x="13939" y="6820"/>
                    <a:pt x="14576" y="6715"/>
                  </a:cubicBezTo>
                  <a:cubicBezTo>
                    <a:pt x="15090" y="6639"/>
                    <a:pt x="15610" y="6598"/>
                    <a:pt x="16130" y="6598"/>
                  </a:cubicBezTo>
                  <a:close/>
                  <a:moveTo>
                    <a:pt x="8416" y="2768"/>
                  </a:moveTo>
                  <a:lnTo>
                    <a:pt x="8416" y="2768"/>
                  </a:lnTo>
                  <a:cubicBezTo>
                    <a:pt x="8266" y="3890"/>
                    <a:pt x="8092" y="5014"/>
                    <a:pt x="7873" y="6125"/>
                  </a:cubicBezTo>
                  <a:cubicBezTo>
                    <a:pt x="7641" y="7294"/>
                    <a:pt x="7340" y="8464"/>
                    <a:pt x="6923" y="9586"/>
                  </a:cubicBezTo>
                  <a:cubicBezTo>
                    <a:pt x="6738" y="10096"/>
                    <a:pt x="6518" y="10594"/>
                    <a:pt x="6275" y="11080"/>
                  </a:cubicBezTo>
                  <a:cubicBezTo>
                    <a:pt x="6275" y="10987"/>
                    <a:pt x="6263" y="10883"/>
                    <a:pt x="6263" y="10790"/>
                  </a:cubicBezTo>
                  <a:cubicBezTo>
                    <a:pt x="6263" y="10559"/>
                    <a:pt x="6275" y="10327"/>
                    <a:pt x="6286" y="10108"/>
                  </a:cubicBezTo>
                  <a:cubicBezTo>
                    <a:pt x="6309" y="9632"/>
                    <a:pt x="6379" y="9181"/>
                    <a:pt x="6460" y="8718"/>
                  </a:cubicBezTo>
                  <a:cubicBezTo>
                    <a:pt x="6634" y="7826"/>
                    <a:pt x="6900" y="6946"/>
                    <a:pt x="7201" y="6090"/>
                  </a:cubicBezTo>
                  <a:cubicBezTo>
                    <a:pt x="7374" y="5604"/>
                    <a:pt x="7560" y="5117"/>
                    <a:pt x="7745" y="4631"/>
                  </a:cubicBezTo>
                  <a:lnTo>
                    <a:pt x="7745" y="4631"/>
                  </a:lnTo>
                  <a:cubicBezTo>
                    <a:pt x="7374" y="5465"/>
                    <a:pt x="7016" y="6310"/>
                    <a:pt x="6738" y="7190"/>
                  </a:cubicBezTo>
                  <a:cubicBezTo>
                    <a:pt x="6484" y="8000"/>
                    <a:pt x="6286" y="8822"/>
                    <a:pt x="6194" y="9656"/>
                  </a:cubicBezTo>
                  <a:lnTo>
                    <a:pt x="6194" y="9644"/>
                  </a:lnTo>
                  <a:cubicBezTo>
                    <a:pt x="6240" y="9042"/>
                    <a:pt x="6309" y="8440"/>
                    <a:pt x="6425" y="7850"/>
                  </a:cubicBezTo>
                  <a:cubicBezTo>
                    <a:pt x="6646" y="6658"/>
                    <a:pt x="7016" y="5500"/>
                    <a:pt x="7525" y="4388"/>
                  </a:cubicBezTo>
                  <a:cubicBezTo>
                    <a:pt x="7791" y="3833"/>
                    <a:pt x="8092" y="3300"/>
                    <a:pt x="8416" y="2768"/>
                  </a:cubicBezTo>
                  <a:close/>
                  <a:moveTo>
                    <a:pt x="13674" y="9471"/>
                  </a:moveTo>
                  <a:cubicBezTo>
                    <a:pt x="13998" y="9471"/>
                    <a:pt x="14322" y="9485"/>
                    <a:pt x="14645" y="9517"/>
                  </a:cubicBezTo>
                  <a:cubicBezTo>
                    <a:pt x="15386" y="9586"/>
                    <a:pt x="16104" y="9748"/>
                    <a:pt x="16798" y="9992"/>
                  </a:cubicBezTo>
                  <a:cubicBezTo>
                    <a:pt x="16162" y="10154"/>
                    <a:pt x="15537" y="10362"/>
                    <a:pt x="14900" y="10524"/>
                  </a:cubicBezTo>
                  <a:cubicBezTo>
                    <a:pt x="14205" y="10698"/>
                    <a:pt x="13487" y="10825"/>
                    <a:pt x="12782" y="10941"/>
                  </a:cubicBezTo>
                  <a:cubicBezTo>
                    <a:pt x="11369" y="11150"/>
                    <a:pt x="9945" y="11265"/>
                    <a:pt x="8521" y="11346"/>
                  </a:cubicBezTo>
                  <a:cubicBezTo>
                    <a:pt x="7873" y="11392"/>
                    <a:pt x="7212" y="11439"/>
                    <a:pt x="6564" y="11451"/>
                  </a:cubicBezTo>
                  <a:cubicBezTo>
                    <a:pt x="6958" y="11369"/>
                    <a:pt x="7340" y="11265"/>
                    <a:pt x="7722" y="11184"/>
                  </a:cubicBezTo>
                  <a:cubicBezTo>
                    <a:pt x="8243" y="11068"/>
                    <a:pt x="8776" y="10964"/>
                    <a:pt x="9296" y="10872"/>
                  </a:cubicBezTo>
                  <a:cubicBezTo>
                    <a:pt x="10361" y="10663"/>
                    <a:pt x="11439" y="10501"/>
                    <a:pt x="12515" y="10362"/>
                  </a:cubicBezTo>
                  <a:cubicBezTo>
                    <a:pt x="13117" y="10293"/>
                    <a:pt x="13719" y="10234"/>
                    <a:pt x="14321" y="10177"/>
                  </a:cubicBezTo>
                  <a:cubicBezTo>
                    <a:pt x="14333" y="10165"/>
                    <a:pt x="14333" y="10142"/>
                    <a:pt x="14321" y="10142"/>
                  </a:cubicBezTo>
                  <a:cubicBezTo>
                    <a:pt x="13777" y="10165"/>
                    <a:pt x="13233" y="10223"/>
                    <a:pt x="12700" y="10281"/>
                  </a:cubicBezTo>
                  <a:cubicBezTo>
                    <a:pt x="12156" y="10339"/>
                    <a:pt x="11624" y="10409"/>
                    <a:pt x="11091" y="10478"/>
                  </a:cubicBezTo>
                  <a:cubicBezTo>
                    <a:pt x="10026" y="10628"/>
                    <a:pt x="8972" y="10813"/>
                    <a:pt x="7930" y="11045"/>
                  </a:cubicBezTo>
                  <a:cubicBezTo>
                    <a:pt x="7641" y="11103"/>
                    <a:pt x="7340" y="11173"/>
                    <a:pt x="7050" y="11242"/>
                  </a:cubicBezTo>
                  <a:cubicBezTo>
                    <a:pt x="6796" y="11300"/>
                    <a:pt x="6530" y="11358"/>
                    <a:pt x="6275" y="11439"/>
                  </a:cubicBezTo>
                  <a:cubicBezTo>
                    <a:pt x="6275" y="11427"/>
                    <a:pt x="6275" y="11415"/>
                    <a:pt x="6286" y="11415"/>
                  </a:cubicBezTo>
                  <a:cubicBezTo>
                    <a:pt x="6298" y="11392"/>
                    <a:pt x="6321" y="11369"/>
                    <a:pt x="6345" y="11358"/>
                  </a:cubicBezTo>
                  <a:cubicBezTo>
                    <a:pt x="7664" y="10813"/>
                    <a:pt x="8984" y="10281"/>
                    <a:pt x="10361" y="9933"/>
                  </a:cubicBezTo>
                  <a:cubicBezTo>
                    <a:pt x="11447" y="9646"/>
                    <a:pt x="12560" y="9471"/>
                    <a:pt x="13674" y="9471"/>
                  </a:cubicBezTo>
                  <a:close/>
                  <a:moveTo>
                    <a:pt x="5568" y="4724"/>
                  </a:moveTo>
                  <a:cubicBezTo>
                    <a:pt x="5337" y="6090"/>
                    <a:pt x="5082" y="7456"/>
                    <a:pt x="4770" y="8811"/>
                  </a:cubicBezTo>
                  <a:cubicBezTo>
                    <a:pt x="4446" y="10234"/>
                    <a:pt x="4063" y="11647"/>
                    <a:pt x="3543" y="13002"/>
                  </a:cubicBezTo>
                  <a:cubicBezTo>
                    <a:pt x="3322" y="13592"/>
                    <a:pt x="3080" y="14160"/>
                    <a:pt x="2813" y="14715"/>
                  </a:cubicBezTo>
                  <a:cubicBezTo>
                    <a:pt x="2825" y="14564"/>
                    <a:pt x="2825" y="14414"/>
                    <a:pt x="2836" y="14263"/>
                  </a:cubicBezTo>
                  <a:cubicBezTo>
                    <a:pt x="2859" y="13974"/>
                    <a:pt x="2895" y="13685"/>
                    <a:pt x="2918" y="13396"/>
                  </a:cubicBezTo>
                  <a:cubicBezTo>
                    <a:pt x="2987" y="12817"/>
                    <a:pt x="3068" y="12238"/>
                    <a:pt x="3172" y="11659"/>
                  </a:cubicBezTo>
                  <a:cubicBezTo>
                    <a:pt x="3392" y="10512"/>
                    <a:pt x="3693" y="9378"/>
                    <a:pt x="4087" y="8289"/>
                  </a:cubicBezTo>
                  <a:cubicBezTo>
                    <a:pt x="4318" y="7676"/>
                    <a:pt x="4573" y="7074"/>
                    <a:pt x="4840" y="6483"/>
                  </a:cubicBezTo>
                  <a:cubicBezTo>
                    <a:pt x="4847" y="6476"/>
                    <a:pt x="4833" y="6467"/>
                    <a:pt x="4823" y="6467"/>
                  </a:cubicBezTo>
                  <a:cubicBezTo>
                    <a:pt x="4819" y="6467"/>
                    <a:pt x="4816" y="6469"/>
                    <a:pt x="4816" y="6472"/>
                  </a:cubicBezTo>
                  <a:cubicBezTo>
                    <a:pt x="4261" y="7502"/>
                    <a:pt x="3855" y="8626"/>
                    <a:pt x="3543" y="9737"/>
                  </a:cubicBezTo>
                  <a:cubicBezTo>
                    <a:pt x="3219" y="10872"/>
                    <a:pt x="2987" y="12017"/>
                    <a:pt x="2825" y="13175"/>
                  </a:cubicBezTo>
                  <a:cubicBezTo>
                    <a:pt x="2790" y="13511"/>
                    <a:pt x="2744" y="13835"/>
                    <a:pt x="2709" y="14171"/>
                  </a:cubicBezTo>
                  <a:cubicBezTo>
                    <a:pt x="2697" y="14287"/>
                    <a:pt x="2686" y="14414"/>
                    <a:pt x="2674" y="14541"/>
                  </a:cubicBezTo>
                  <a:cubicBezTo>
                    <a:pt x="2651" y="13974"/>
                    <a:pt x="2628" y="13407"/>
                    <a:pt x="2628" y="12840"/>
                  </a:cubicBezTo>
                  <a:cubicBezTo>
                    <a:pt x="2640" y="12076"/>
                    <a:pt x="2720" y="11312"/>
                    <a:pt x="2871" y="10548"/>
                  </a:cubicBezTo>
                  <a:cubicBezTo>
                    <a:pt x="3172" y="9158"/>
                    <a:pt x="3728" y="7826"/>
                    <a:pt x="4411" y="6576"/>
                  </a:cubicBezTo>
                  <a:cubicBezTo>
                    <a:pt x="4770" y="5940"/>
                    <a:pt x="5164" y="5326"/>
                    <a:pt x="5568" y="4724"/>
                  </a:cubicBezTo>
                  <a:close/>
                  <a:moveTo>
                    <a:pt x="9212" y="12829"/>
                  </a:moveTo>
                  <a:cubicBezTo>
                    <a:pt x="9480" y="12829"/>
                    <a:pt x="9747" y="12840"/>
                    <a:pt x="10014" y="12863"/>
                  </a:cubicBezTo>
                  <a:cubicBezTo>
                    <a:pt x="10721" y="12920"/>
                    <a:pt x="11427" y="13048"/>
                    <a:pt x="12110" y="13257"/>
                  </a:cubicBezTo>
                  <a:cubicBezTo>
                    <a:pt x="11554" y="13360"/>
                    <a:pt x="11033" y="13534"/>
                    <a:pt x="10500" y="13731"/>
                  </a:cubicBezTo>
                  <a:cubicBezTo>
                    <a:pt x="9887" y="13951"/>
                    <a:pt x="9285" y="14160"/>
                    <a:pt x="8648" y="14322"/>
                  </a:cubicBezTo>
                  <a:cubicBezTo>
                    <a:pt x="7363" y="14623"/>
                    <a:pt x="6055" y="14750"/>
                    <a:pt x="4747" y="14912"/>
                  </a:cubicBezTo>
                  <a:cubicBezTo>
                    <a:pt x="4122" y="14993"/>
                    <a:pt x="3508" y="15074"/>
                    <a:pt x="2895" y="15190"/>
                  </a:cubicBezTo>
                  <a:cubicBezTo>
                    <a:pt x="3635" y="14785"/>
                    <a:pt x="4457" y="14541"/>
                    <a:pt x="5267" y="14299"/>
                  </a:cubicBezTo>
                  <a:cubicBezTo>
                    <a:pt x="6182" y="14044"/>
                    <a:pt x="7120" y="13870"/>
                    <a:pt x="8058" y="13720"/>
                  </a:cubicBezTo>
                  <a:cubicBezTo>
                    <a:pt x="8579" y="13638"/>
                    <a:pt x="9111" y="13581"/>
                    <a:pt x="9644" y="13499"/>
                  </a:cubicBezTo>
                  <a:cubicBezTo>
                    <a:pt x="9656" y="13499"/>
                    <a:pt x="9656" y="13476"/>
                    <a:pt x="9644" y="13476"/>
                  </a:cubicBezTo>
                  <a:cubicBezTo>
                    <a:pt x="9157" y="13511"/>
                    <a:pt x="8671" y="13592"/>
                    <a:pt x="8197" y="13650"/>
                  </a:cubicBezTo>
                  <a:cubicBezTo>
                    <a:pt x="7722" y="13720"/>
                    <a:pt x="7259" y="13800"/>
                    <a:pt x="6785" y="13882"/>
                  </a:cubicBezTo>
                  <a:cubicBezTo>
                    <a:pt x="5846" y="14067"/>
                    <a:pt x="4897" y="14275"/>
                    <a:pt x="3994" y="14588"/>
                  </a:cubicBezTo>
                  <a:cubicBezTo>
                    <a:pt x="3566" y="14739"/>
                    <a:pt x="3126" y="14901"/>
                    <a:pt x="2767" y="15178"/>
                  </a:cubicBezTo>
                  <a:cubicBezTo>
                    <a:pt x="2779" y="15166"/>
                    <a:pt x="2779" y="15155"/>
                    <a:pt x="2779" y="15143"/>
                  </a:cubicBezTo>
                  <a:lnTo>
                    <a:pt x="2779" y="15132"/>
                  </a:lnTo>
                  <a:cubicBezTo>
                    <a:pt x="2802" y="15109"/>
                    <a:pt x="2825" y="15074"/>
                    <a:pt x="2859" y="15040"/>
                  </a:cubicBezTo>
                  <a:cubicBezTo>
                    <a:pt x="3786" y="14322"/>
                    <a:pt x="4840" y="13743"/>
                    <a:pt x="5962" y="13372"/>
                  </a:cubicBezTo>
                  <a:cubicBezTo>
                    <a:pt x="7006" y="13018"/>
                    <a:pt x="8109" y="12829"/>
                    <a:pt x="9212" y="12829"/>
                  </a:cubicBezTo>
                  <a:close/>
                  <a:moveTo>
                    <a:pt x="13013" y="0"/>
                  </a:moveTo>
                  <a:cubicBezTo>
                    <a:pt x="13001" y="35"/>
                    <a:pt x="12921" y="105"/>
                    <a:pt x="12897" y="128"/>
                  </a:cubicBezTo>
                  <a:lnTo>
                    <a:pt x="12758" y="301"/>
                  </a:lnTo>
                  <a:cubicBezTo>
                    <a:pt x="12677" y="406"/>
                    <a:pt x="12596" y="509"/>
                    <a:pt x="12515" y="625"/>
                  </a:cubicBezTo>
                  <a:cubicBezTo>
                    <a:pt x="12353" y="846"/>
                    <a:pt x="12203" y="1077"/>
                    <a:pt x="12064" y="1309"/>
                  </a:cubicBezTo>
                  <a:cubicBezTo>
                    <a:pt x="11786" y="1772"/>
                    <a:pt x="11542" y="2258"/>
                    <a:pt x="11334" y="2768"/>
                  </a:cubicBezTo>
                  <a:cubicBezTo>
                    <a:pt x="10917" y="3774"/>
                    <a:pt x="10662" y="4839"/>
                    <a:pt x="10582" y="5928"/>
                  </a:cubicBezTo>
                  <a:cubicBezTo>
                    <a:pt x="10547" y="6344"/>
                    <a:pt x="10570" y="6750"/>
                    <a:pt x="10582" y="7167"/>
                  </a:cubicBezTo>
                  <a:cubicBezTo>
                    <a:pt x="10593" y="7271"/>
                    <a:pt x="10593" y="7375"/>
                    <a:pt x="10605" y="7479"/>
                  </a:cubicBezTo>
                  <a:lnTo>
                    <a:pt x="10605" y="7630"/>
                  </a:lnTo>
                  <a:cubicBezTo>
                    <a:pt x="10616" y="7676"/>
                    <a:pt x="10628" y="7734"/>
                    <a:pt x="10616" y="7780"/>
                  </a:cubicBezTo>
                  <a:cubicBezTo>
                    <a:pt x="10605" y="7815"/>
                    <a:pt x="10582" y="7838"/>
                    <a:pt x="10570" y="7873"/>
                  </a:cubicBezTo>
                  <a:cubicBezTo>
                    <a:pt x="10477" y="7977"/>
                    <a:pt x="10361" y="8047"/>
                    <a:pt x="10246" y="8127"/>
                  </a:cubicBezTo>
                  <a:cubicBezTo>
                    <a:pt x="10107" y="8220"/>
                    <a:pt x="9980" y="8313"/>
                    <a:pt x="9841" y="8405"/>
                  </a:cubicBezTo>
                  <a:cubicBezTo>
                    <a:pt x="9713" y="8498"/>
                    <a:pt x="9574" y="8590"/>
                    <a:pt x="9447" y="8695"/>
                  </a:cubicBezTo>
                  <a:cubicBezTo>
                    <a:pt x="9355" y="8753"/>
                    <a:pt x="9262" y="8822"/>
                    <a:pt x="9169" y="8891"/>
                  </a:cubicBezTo>
                  <a:cubicBezTo>
                    <a:pt x="8938" y="9066"/>
                    <a:pt x="8717" y="9239"/>
                    <a:pt x="8486" y="9413"/>
                  </a:cubicBezTo>
                  <a:cubicBezTo>
                    <a:pt x="8266" y="9586"/>
                    <a:pt x="8046" y="9807"/>
                    <a:pt x="7814" y="9945"/>
                  </a:cubicBezTo>
                  <a:cubicBezTo>
                    <a:pt x="7305" y="10362"/>
                    <a:pt x="6808" y="10790"/>
                    <a:pt x="6321" y="11219"/>
                  </a:cubicBezTo>
                  <a:cubicBezTo>
                    <a:pt x="6819" y="10247"/>
                    <a:pt x="7189" y="9205"/>
                    <a:pt x="7479" y="8151"/>
                  </a:cubicBezTo>
                  <a:cubicBezTo>
                    <a:pt x="7803" y="6993"/>
                    <a:pt x="8023" y="5801"/>
                    <a:pt x="8220" y="4620"/>
                  </a:cubicBezTo>
                  <a:cubicBezTo>
                    <a:pt x="8324" y="3936"/>
                    <a:pt x="8416" y="3265"/>
                    <a:pt x="8521" y="2593"/>
                  </a:cubicBezTo>
                  <a:cubicBezTo>
                    <a:pt x="8528" y="2558"/>
                    <a:pt x="8504" y="2539"/>
                    <a:pt x="8479" y="2539"/>
                  </a:cubicBezTo>
                  <a:cubicBezTo>
                    <a:pt x="8464" y="2539"/>
                    <a:pt x="8448" y="2546"/>
                    <a:pt x="8440" y="2559"/>
                  </a:cubicBezTo>
                  <a:cubicBezTo>
                    <a:pt x="7768" y="3566"/>
                    <a:pt x="7248" y="4689"/>
                    <a:pt x="6854" y="5824"/>
                  </a:cubicBezTo>
                  <a:cubicBezTo>
                    <a:pt x="6448" y="6993"/>
                    <a:pt x="6182" y="8197"/>
                    <a:pt x="6078" y="9424"/>
                  </a:cubicBezTo>
                  <a:cubicBezTo>
                    <a:pt x="6020" y="10096"/>
                    <a:pt x="5997" y="10779"/>
                    <a:pt x="6055" y="11462"/>
                  </a:cubicBezTo>
                  <a:cubicBezTo>
                    <a:pt x="6020" y="11462"/>
                    <a:pt x="6008" y="11485"/>
                    <a:pt x="6008" y="11520"/>
                  </a:cubicBezTo>
                  <a:cubicBezTo>
                    <a:pt x="5175" y="12284"/>
                    <a:pt x="4388" y="13095"/>
                    <a:pt x="3647" y="13939"/>
                  </a:cubicBezTo>
                  <a:cubicBezTo>
                    <a:pt x="3369" y="14252"/>
                    <a:pt x="3103" y="14564"/>
                    <a:pt x="2848" y="14889"/>
                  </a:cubicBezTo>
                  <a:cubicBezTo>
                    <a:pt x="2825" y="14912"/>
                    <a:pt x="2813" y="14924"/>
                    <a:pt x="2802" y="14947"/>
                  </a:cubicBezTo>
                  <a:lnTo>
                    <a:pt x="2802" y="14912"/>
                  </a:lnTo>
                  <a:cubicBezTo>
                    <a:pt x="3381" y="13743"/>
                    <a:pt x="3855" y="12516"/>
                    <a:pt x="4225" y="11253"/>
                  </a:cubicBezTo>
                  <a:cubicBezTo>
                    <a:pt x="4654" y="9841"/>
                    <a:pt x="4966" y="8405"/>
                    <a:pt x="5244" y="6970"/>
                  </a:cubicBezTo>
                  <a:cubicBezTo>
                    <a:pt x="5395" y="6159"/>
                    <a:pt x="5545" y="5338"/>
                    <a:pt x="5696" y="4527"/>
                  </a:cubicBezTo>
                  <a:cubicBezTo>
                    <a:pt x="5696" y="4502"/>
                    <a:pt x="5667" y="4478"/>
                    <a:pt x="5642" y="4478"/>
                  </a:cubicBezTo>
                  <a:cubicBezTo>
                    <a:pt x="5631" y="4478"/>
                    <a:pt x="5622" y="4482"/>
                    <a:pt x="5615" y="4492"/>
                  </a:cubicBezTo>
                  <a:cubicBezTo>
                    <a:pt x="4781" y="5662"/>
                    <a:pt x="4052" y="6923"/>
                    <a:pt x="3497" y="8255"/>
                  </a:cubicBezTo>
                  <a:cubicBezTo>
                    <a:pt x="2929" y="9598"/>
                    <a:pt x="2581" y="11022"/>
                    <a:pt x="2524" y="12480"/>
                  </a:cubicBezTo>
                  <a:cubicBezTo>
                    <a:pt x="2489" y="13372"/>
                    <a:pt x="2524" y="14263"/>
                    <a:pt x="2605" y="15143"/>
                  </a:cubicBezTo>
                  <a:cubicBezTo>
                    <a:pt x="2594" y="15155"/>
                    <a:pt x="2594" y="15166"/>
                    <a:pt x="2581" y="15178"/>
                  </a:cubicBezTo>
                  <a:lnTo>
                    <a:pt x="2581" y="15190"/>
                  </a:lnTo>
                  <a:cubicBezTo>
                    <a:pt x="2570" y="15190"/>
                    <a:pt x="2570" y="15202"/>
                    <a:pt x="2570" y="15213"/>
                  </a:cubicBezTo>
                  <a:cubicBezTo>
                    <a:pt x="2570" y="15225"/>
                    <a:pt x="2558" y="15225"/>
                    <a:pt x="2558" y="15248"/>
                  </a:cubicBezTo>
                  <a:cubicBezTo>
                    <a:pt x="2234" y="15642"/>
                    <a:pt x="1910" y="16046"/>
                    <a:pt x="1609" y="16463"/>
                  </a:cubicBezTo>
                  <a:cubicBezTo>
                    <a:pt x="1227" y="16996"/>
                    <a:pt x="880" y="17563"/>
                    <a:pt x="544" y="18142"/>
                  </a:cubicBezTo>
                  <a:cubicBezTo>
                    <a:pt x="359" y="18466"/>
                    <a:pt x="173" y="18791"/>
                    <a:pt x="11" y="19138"/>
                  </a:cubicBezTo>
                  <a:cubicBezTo>
                    <a:pt x="0" y="19161"/>
                    <a:pt x="11" y="19184"/>
                    <a:pt x="34" y="19195"/>
                  </a:cubicBezTo>
                  <a:cubicBezTo>
                    <a:pt x="34" y="19207"/>
                    <a:pt x="23" y="19219"/>
                    <a:pt x="23" y="19231"/>
                  </a:cubicBezTo>
                  <a:cubicBezTo>
                    <a:pt x="11" y="19242"/>
                    <a:pt x="34" y="19242"/>
                    <a:pt x="34" y="19242"/>
                  </a:cubicBezTo>
                  <a:cubicBezTo>
                    <a:pt x="46" y="19219"/>
                    <a:pt x="46" y="19207"/>
                    <a:pt x="58" y="19195"/>
                  </a:cubicBezTo>
                  <a:cubicBezTo>
                    <a:pt x="70" y="19195"/>
                    <a:pt x="81" y="19195"/>
                    <a:pt x="93" y="19172"/>
                  </a:cubicBezTo>
                  <a:cubicBezTo>
                    <a:pt x="301" y="18814"/>
                    <a:pt x="510" y="18443"/>
                    <a:pt x="706" y="18084"/>
                  </a:cubicBezTo>
                  <a:cubicBezTo>
                    <a:pt x="1285" y="17147"/>
                    <a:pt x="1922" y="16232"/>
                    <a:pt x="2605" y="15364"/>
                  </a:cubicBezTo>
                  <a:lnTo>
                    <a:pt x="2617" y="15364"/>
                  </a:lnTo>
                  <a:cubicBezTo>
                    <a:pt x="3890" y="15109"/>
                    <a:pt x="5198" y="14993"/>
                    <a:pt x="6495" y="14819"/>
                  </a:cubicBezTo>
                  <a:cubicBezTo>
                    <a:pt x="7132" y="14726"/>
                    <a:pt x="7768" y="14634"/>
                    <a:pt x="8405" y="14484"/>
                  </a:cubicBezTo>
                  <a:cubicBezTo>
                    <a:pt x="9031" y="14345"/>
                    <a:pt x="9644" y="14160"/>
                    <a:pt x="10246" y="13939"/>
                  </a:cubicBezTo>
                  <a:cubicBezTo>
                    <a:pt x="10929" y="13685"/>
                    <a:pt x="11612" y="13430"/>
                    <a:pt x="12342" y="13314"/>
                  </a:cubicBezTo>
                  <a:cubicBezTo>
                    <a:pt x="12399" y="13314"/>
                    <a:pt x="12411" y="13233"/>
                    <a:pt x="12342" y="13210"/>
                  </a:cubicBezTo>
                  <a:cubicBezTo>
                    <a:pt x="11340" y="12902"/>
                    <a:pt x="10295" y="12746"/>
                    <a:pt x="9247" y="12746"/>
                  </a:cubicBezTo>
                  <a:cubicBezTo>
                    <a:pt x="8877" y="12746"/>
                    <a:pt x="8507" y="12765"/>
                    <a:pt x="8139" y="12805"/>
                  </a:cubicBezTo>
                  <a:cubicBezTo>
                    <a:pt x="6831" y="12932"/>
                    <a:pt x="5545" y="13337"/>
                    <a:pt x="4376" y="13951"/>
                  </a:cubicBezTo>
                  <a:cubicBezTo>
                    <a:pt x="3913" y="14206"/>
                    <a:pt x="3461" y="14495"/>
                    <a:pt x="3045" y="14808"/>
                  </a:cubicBezTo>
                  <a:cubicBezTo>
                    <a:pt x="3126" y="14715"/>
                    <a:pt x="3207" y="14611"/>
                    <a:pt x="3288" y="14507"/>
                  </a:cubicBezTo>
                  <a:cubicBezTo>
                    <a:pt x="4156" y="13476"/>
                    <a:pt x="5105" y="12504"/>
                    <a:pt x="6101" y="11577"/>
                  </a:cubicBezTo>
                  <a:cubicBezTo>
                    <a:pt x="6819" y="11577"/>
                    <a:pt x="7537" y="11520"/>
                    <a:pt x="8266" y="11474"/>
                  </a:cubicBezTo>
                  <a:cubicBezTo>
                    <a:pt x="8984" y="11439"/>
                    <a:pt x="9690" y="11381"/>
                    <a:pt x="10408" y="11323"/>
                  </a:cubicBezTo>
                  <a:cubicBezTo>
                    <a:pt x="11832" y="11196"/>
                    <a:pt x="13256" y="11011"/>
                    <a:pt x="14645" y="10686"/>
                  </a:cubicBezTo>
                  <a:cubicBezTo>
                    <a:pt x="15444" y="10501"/>
                    <a:pt x="16232" y="10234"/>
                    <a:pt x="17030" y="10061"/>
                  </a:cubicBezTo>
                  <a:cubicBezTo>
                    <a:pt x="17076" y="10049"/>
                    <a:pt x="17088" y="9969"/>
                    <a:pt x="17042" y="9945"/>
                  </a:cubicBezTo>
                  <a:cubicBezTo>
                    <a:pt x="15991" y="9543"/>
                    <a:pt x="14854" y="9379"/>
                    <a:pt x="13727" y="9379"/>
                  </a:cubicBezTo>
                  <a:cubicBezTo>
                    <a:pt x="13426" y="9379"/>
                    <a:pt x="13126" y="9391"/>
                    <a:pt x="12828" y="9413"/>
                  </a:cubicBezTo>
                  <a:cubicBezTo>
                    <a:pt x="11357" y="9529"/>
                    <a:pt x="9922" y="9899"/>
                    <a:pt x="8544" y="10397"/>
                  </a:cubicBezTo>
                  <a:cubicBezTo>
                    <a:pt x="7850" y="10651"/>
                    <a:pt x="7166" y="10929"/>
                    <a:pt x="6484" y="11230"/>
                  </a:cubicBezTo>
                  <a:cubicBezTo>
                    <a:pt x="6785" y="10964"/>
                    <a:pt x="7073" y="10710"/>
                    <a:pt x="7374" y="10455"/>
                  </a:cubicBezTo>
                  <a:cubicBezTo>
                    <a:pt x="7861" y="10049"/>
                    <a:pt x="8359" y="9656"/>
                    <a:pt x="8868" y="9274"/>
                  </a:cubicBezTo>
                  <a:cubicBezTo>
                    <a:pt x="9111" y="9077"/>
                    <a:pt x="9378" y="8891"/>
                    <a:pt x="9633" y="8706"/>
                  </a:cubicBezTo>
                  <a:cubicBezTo>
                    <a:pt x="9887" y="8521"/>
                    <a:pt x="10165" y="8359"/>
                    <a:pt x="10408" y="8163"/>
                  </a:cubicBezTo>
                  <a:cubicBezTo>
                    <a:pt x="10625" y="7982"/>
                    <a:pt x="10870" y="7949"/>
                    <a:pt x="11132" y="7949"/>
                  </a:cubicBezTo>
                  <a:cubicBezTo>
                    <a:pt x="11206" y="7949"/>
                    <a:pt x="11281" y="7952"/>
                    <a:pt x="11357" y="7954"/>
                  </a:cubicBezTo>
                  <a:cubicBezTo>
                    <a:pt x="12206" y="8003"/>
                    <a:pt x="13058" y="8035"/>
                    <a:pt x="13908" y="8035"/>
                  </a:cubicBezTo>
                  <a:cubicBezTo>
                    <a:pt x="14682" y="8035"/>
                    <a:pt x="15453" y="8008"/>
                    <a:pt x="16220" y="7942"/>
                  </a:cubicBezTo>
                  <a:cubicBezTo>
                    <a:pt x="17222" y="7857"/>
                    <a:pt x="18223" y="7701"/>
                    <a:pt x="19216" y="7701"/>
                  </a:cubicBezTo>
                  <a:cubicBezTo>
                    <a:pt x="19565" y="7701"/>
                    <a:pt x="19914" y="7721"/>
                    <a:pt x="20261" y="7769"/>
                  </a:cubicBezTo>
                  <a:cubicBezTo>
                    <a:pt x="20261" y="7537"/>
                    <a:pt x="20029" y="7386"/>
                    <a:pt x="19821" y="7294"/>
                  </a:cubicBezTo>
                  <a:cubicBezTo>
                    <a:pt x="18670" y="6749"/>
                    <a:pt x="17396" y="6503"/>
                    <a:pt x="16121" y="6503"/>
                  </a:cubicBezTo>
                  <a:cubicBezTo>
                    <a:pt x="15934" y="6503"/>
                    <a:pt x="15747" y="6508"/>
                    <a:pt x="15560" y="6519"/>
                  </a:cubicBezTo>
                  <a:cubicBezTo>
                    <a:pt x="14101" y="6599"/>
                    <a:pt x="12677" y="6993"/>
                    <a:pt x="11334" y="7561"/>
                  </a:cubicBezTo>
                  <a:cubicBezTo>
                    <a:pt x="12365" y="6820"/>
                    <a:pt x="13476" y="6171"/>
                    <a:pt x="14634" y="5650"/>
                  </a:cubicBezTo>
                  <a:cubicBezTo>
                    <a:pt x="14715" y="5604"/>
                    <a:pt x="14807" y="5569"/>
                    <a:pt x="14889" y="5523"/>
                  </a:cubicBezTo>
                  <a:cubicBezTo>
                    <a:pt x="15039" y="5465"/>
                    <a:pt x="15190" y="5395"/>
                    <a:pt x="15340" y="5326"/>
                  </a:cubicBezTo>
                  <a:lnTo>
                    <a:pt x="16173" y="4944"/>
                  </a:lnTo>
                  <a:cubicBezTo>
                    <a:pt x="18408" y="3833"/>
                    <a:pt x="20237" y="2061"/>
                    <a:pt x="21939" y="244"/>
                  </a:cubicBezTo>
                  <a:cubicBezTo>
                    <a:pt x="21916" y="244"/>
                    <a:pt x="21893" y="255"/>
                    <a:pt x="21869" y="255"/>
                  </a:cubicBezTo>
                  <a:cubicBezTo>
                    <a:pt x="19762" y="730"/>
                    <a:pt x="17783" y="1852"/>
                    <a:pt x="16394" y="3508"/>
                  </a:cubicBezTo>
                  <a:cubicBezTo>
                    <a:pt x="15954" y="4018"/>
                    <a:pt x="15583" y="4574"/>
                    <a:pt x="15097" y="5037"/>
                  </a:cubicBezTo>
                  <a:cubicBezTo>
                    <a:pt x="13974" y="6102"/>
                    <a:pt x="12388" y="6530"/>
                    <a:pt x="11184" y="7502"/>
                  </a:cubicBezTo>
                  <a:cubicBezTo>
                    <a:pt x="11982" y="6472"/>
                    <a:pt x="12342" y="5164"/>
                    <a:pt x="12538" y="3879"/>
                  </a:cubicBezTo>
                  <a:cubicBezTo>
                    <a:pt x="12735" y="2582"/>
                    <a:pt x="12770" y="1274"/>
                    <a:pt x="13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272" name="Google Shape;272;p8"/>
            <p:cNvGrpSpPr/>
            <p:nvPr/>
          </p:nvGrpSpPr>
          <p:grpSpPr>
            <a:xfrm rot="2700000" flipH="1">
              <a:off x="8236906" y="2765849"/>
              <a:ext cx="578994" cy="762252"/>
              <a:chOff x="2109400" y="2670450"/>
              <a:chExt cx="113200" cy="149025"/>
            </a:xfrm>
          </p:grpSpPr>
          <p:sp>
            <p:nvSpPr>
              <p:cNvPr id="273" name="Google Shape;273;p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" name="Google Shape;296;p8"/>
            <p:cNvGrpSpPr/>
            <p:nvPr/>
          </p:nvGrpSpPr>
          <p:grpSpPr>
            <a:xfrm rot="-1800016" flipH="1">
              <a:off x="508457" y="2305002"/>
              <a:ext cx="578991" cy="762260"/>
              <a:chOff x="2109400" y="2670450"/>
              <a:chExt cx="113200" cy="149025"/>
            </a:xfrm>
          </p:grpSpPr>
          <p:sp>
            <p:nvSpPr>
              <p:cNvPr id="297" name="Google Shape;297;p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0" name="Google Shape;320;p8"/>
            <p:cNvSpPr/>
            <p:nvPr/>
          </p:nvSpPr>
          <p:spPr>
            <a:xfrm>
              <a:off x="-194595" y="572225"/>
              <a:ext cx="2259936" cy="1982118"/>
            </a:xfrm>
            <a:custGeom>
              <a:avLst/>
              <a:gdLst/>
              <a:ahLst/>
              <a:cxnLst/>
              <a:rect l="l" t="t" r="r" b="b"/>
              <a:pathLst>
                <a:path w="21939" h="19242" extrusionOk="0">
                  <a:moveTo>
                    <a:pt x="7748" y="4626"/>
                  </a:moveTo>
                  <a:lnTo>
                    <a:pt x="7748" y="4626"/>
                  </a:lnTo>
                  <a:cubicBezTo>
                    <a:pt x="7746" y="4626"/>
                    <a:pt x="7745" y="4627"/>
                    <a:pt x="7745" y="4631"/>
                  </a:cubicBezTo>
                  <a:cubicBezTo>
                    <a:pt x="7753" y="4631"/>
                    <a:pt x="7750" y="4626"/>
                    <a:pt x="7748" y="4626"/>
                  </a:cubicBezTo>
                  <a:close/>
                  <a:moveTo>
                    <a:pt x="21754" y="359"/>
                  </a:moveTo>
                  <a:lnTo>
                    <a:pt x="21754" y="359"/>
                  </a:lnTo>
                  <a:cubicBezTo>
                    <a:pt x="21395" y="718"/>
                    <a:pt x="21048" y="1088"/>
                    <a:pt x="20677" y="1448"/>
                  </a:cubicBezTo>
                  <a:cubicBezTo>
                    <a:pt x="20284" y="1829"/>
                    <a:pt x="19867" y="2212"/>
                    <a:pt x="19438" y="2570"/>
                  </a:cubicBezTo>
                  <a:cubicBezTo>
                    <a:pt x="18617" y="3288"/>
                    <a:pt x="17737" y="3960"/>
                    <a:pt x="16775" y="4492"/>
                  </a:cubicBezTo>
                  <a:cubicBezTo>
                    <a:pt x="16394" y="4713"/>
                    <a:pt x="15988" y="4909"/>
                    <a:pt x="15583" y="5071"/>
                  </a:cubicBezTo>
                  <a:cubicBezTo>
                    <a:pt x="15710" y="4990"/>
                    <a:pt x="15849" y="4898"/>
                    <a:pt x="15977" y="4805"/>
                  </a:cubicBezTo>
                  <a:cubicBezTo>
                    <a:pt x="16312" y="4585"/>
                    <a:pt x="16625" y="4353"/>
                    <a:pt x="16926" y="4110"/>
                  </a:cubicBezTo>
                  <a:cubicBezTo>
                    <a:pt x="17563" y="3612"/>
                    <a:pt x="18177" y="3080"/>
                    <a:pt x="18790" y="2559"/>
                  </a:cubicBezTo>
                  <a:cubicBezTo>
                    <a:pt x="19160" y="2235"/>
                    <a:pt x="19531" y="1922"/>
                    <a:pt x="19890" y="1598"/>
                  </a:cubicBezTo>
                  <a:cubicBezTo>
                    <a:pt x="19899" y="1589"/>
                    <a:pt x="19885" y="1572"/>
                    <a:pt x="19874" y="1572"/>
                  </a:cubicBezTo>
                  <a:cubicBezTo>
                    <a:pt x="19871" y="1572"/>
                    <a:pt x="19869" y="1573"/>
                    <a:pt x="19867" y="1575"/>
                  </a:cubicBezTo>
                  <a:cubicBezTo>
                    <a:pt x="19207" y="2096"/>
                    <a:pt x="18558" y="2629"/>
                    <a:pt x="17910" y="3172"/>
                  </a:cubicBezTo>
                  <a:cubicBezTo>
                    <a:pt x="17320" y="3682"/>
                    <a:pt x="16718" y="4180"/>
                    <a:pt x="16081" y="4631"/>
                  </a:cubicBezTo>
                  <a:cubicBezTo>
                    <a:pt x="15780" y="4851"/>
                    <a:pt x="15468" y="5037"/>
                    <a:pt x="15154" y="5233"/>
                  </a:cubicBezTo>
                  <a:cubicBezTo>
                    <a:pt x="15143" y="5245"/>
                    <a:pt x="15131" y="5245"/>
                    <a:pt x="15131" y="5245"/>
                  </a:cubicBezTo>
                  <a:cubicBezTo>
                    <a:pt x="15143" y="5233"/>
                    <a:pt x="15154" y="5222"/>
                    <a:pt x="15167" y="5222"/>
                  </a:cubicBezTo>
                  <a:cubicBezTo>
                    <a:pt x="15363" y="5048"/>
                    <a:pt x="15502" y="4839"/>
                    <a:pt x="15653" y="4620"/>
                  </a:cubicBezTo>
                  <a:cubicBezTo>
                    <a:pt x="15919" y="4226"/>
                    <a:pt x="16208" y="3844"/>
                    <a:pt x="16521" y="3485"/>
                  </a:cubicBezTo>
                  <a:cubicBezTo>
                    <a:pt x="17771" y="2073"/>
                    <a:pt x="19427" y="1031"/>
                    <a:pt x="21233" y="498"/>
                  </a:cubicBezTo>
                  <a:cubicBezTo>
                    <a:pt x="21406" y="440"/>
                    <a:pt x="21580" y="406"/>
                    <a:pt x="21754" y="359"/>
                  </a:cubicBezTo>
                  <a:close/>
                  <a:moveTo>
                    <a:pt x="12885" y="290"/>
                  </a:moveTo>
                  <a:lnTo>
                    <a:pt x="12885" y="290"/>
                  </a:lnTo>
                  <a:cubicBezTo>
                    <a:pt x="12677" y="1297"/>
                    <a:pt x="12631" y="2316"/>
                    <a:pt x="12527" y="3334"/>
                  </a:cubicBezTo>
                  <a:cubicBezTo>
                    <a:pt x="12411" y="4388"/>
                    <a:pt x="12203" y="5407"/>
                    <a:pt x="11740" y="6356"/>
                  </a:cubicBezTo>
                  <a:cubicBezTo>
                    <a:pt x="11519" y="6820"/>
                    <a:pt x="11253" y="7260"/>
                    <a:pt x="10940" y="7664"/>
                  </a:cubicBezTo>
                  <a:cubicBezTo>
                    <a:pt x="10929" y="7676"/>
                    <a:pt x="10906" y="7676"/>
                    <a:pt x="10894" y="7687"/>
                  </a:cubicBezTo>
                  <a:cubicBezTo>
                    <a:pt x="11126" y="6900"/>
                    <a:pt x="11288" y="6090"/>
                    <a:pt x="11450" y="5291"/>
                  </a:cubicBezTo>
                  <a:cubicBezTo>
                    <a:pt x="11612" y="4469"/>
                    <a:pt x="11809" y="3671"/>
                    <a:pt x="12041" y="2860"/>
                  </a:cubicBezTo>
                  <a:cubicBezTo>
                    <a:pt x="12168" y="2408"/>
                    <a:pt x="12306" y="1968"/>
                    <a:pt x="12445" y="1517"/>
                  </a:cubicBezTo>
                  <a:cubicBezTo>
                    <a:pt x="12445" y="1511"/>
                    <a:pt x="12443" y="1508"/>
                    <a:pt x="12440" y="1508"/>
                  </a:cubicBezTo>
                  <a:cubicBezTo>
                    <a:pt x="12437" y="1508"/>
                    <a:pt x="12434" y="1511"/>
                    <a:pt x="12434" y="1517"/>
                  </a:cubicBezTo>
                  <a:cubicBezTo>
                    <a:pt x="12144" y="2292"/>
                    <a:pt x="11902" y="3080"/>
                    <a:pt x="11693" y="3879"/>
                  </a:cubicBezTo>
                  <a:cubicBezTo>
                    <a:pt x="11473" y="4677"/>
                    <a:pt x="11311" y="5488"/>
                    <a:pt x="11126" y="6298"/>
                  </a:cubicBezTo>
                  <a:cubicBezTo>
                    <a:pt x="11010" y="6761"/>
                    <a:pt x="10894" y="7224"/>
                    <a:pt x="10755" y="7676"/>
                  </a:cubicBezTo>
                  <a:cubicBezTo>
                    <a:pt x="10744" y="7687"/>
                    <a:pt x="10744" y="7699"/>
                    <a:pt x="10755" y="7711"/>
                  </a:cubicBezTo>
                  <a:cubicBezTo>
                    <a:pt x="10744" y="7723"/>
                    <a:pt x="10744" y="7734"/>
                    <a:pt x="10732" y="7734"/>
                  </a:cubicBezTo>
                  <a:cubicBezTo>
                    <a:pt x="10698" y="7247"/>
                    <a:pt x="10675" y="6761"/>
                    <a:pt x="10686" y="6275"/>
                  </a:cubicBezTo>
                  <a:cubicBezTo>
                    <a:pt x="10709" y="5731"/>
                    <a:pt x="10767" y="5187"/>
                    <a:pt x="10871" y="4654"/>
                  </a:cubicBezTo>
                  <a:cubicBezTo>
                    <a:pt x="11079" y="3601"/>
                    <a:pt x="11450" y="2582"/>
                    <a:pt x="11982" y="1633"/>
                  </a:cubicBezTo>
                  <a:cubicBezTo>
                    <a:pt x="12249" y="1170"/>
                    <a:pt x="12550" y="718"/>
                    <a:pt x="12885" y="290"/>
                  </a:cubicBezTo>
                  <a:close/>
                  <a:moveTo>
                    <a:pt x="16130" y="6598"/>
                  </a:moveTo>
                  <a:cubicBezTo>
                    <a:pt x="16874" y="6598"/>
                    <a:pt x="17616" y="6682"/>
                    <a:pt x="18339" y="6866"/>
                  </a:cubicBezTo>
                  <a:cubicBezTo>
                    <a:pt x="18686" y="6946"/>
                    <a:pt x="19021" y="7062"/>
                    <a:pt x="19358" y="7190"/>
                  </a:cubicBezTo>
                  <a:cubicBezTo>
                    <a:pt x="19520" y="7260"/>
                    <a:pt x="19670" y="7329"/>
                    <a:pt x="19832" y="7398"/>
                  </a:cubicBezTo>
                  <a:cubicBezTo>
                    <a:pt x="19948" y="7456"/>
                    <a:pt x="20063" y="7537"/>
                    <a:pt x="20133" y="7641"/>
                  </a:cubicBezTo>
                  <a:cubicBezTo>
                    <a:pt x="19843" y="7601"/>
                    <a:pt x="19548" y="7586"/>
                    <a:pt x="19253" y="7586"/>
                  </a:cubicBezTo>
                  <a:cubicBezTo>
                    <a:pt x="18958" y="7586"/>
                    <a:pt x="18662" y="7601"/>
                    <a:pt x="18373" y="7618"/>
                  </a:cubicBezTo>
                  <a:cubicBezTo>
                    <a:pt x="17748" y="7653"/>
                    <a:pt x="17135" y="7734"/>
                    <a:pt x="16521" y="7792"/>
                  </a:cubicBezTo>
                  <a:cubicBezTo>
                    <a:pt x="15689" y="7876"/>
                    <a:pt x="14857" y="7909"/>
                    <a:pt x="14021" y="7909"/>
                  </a:cubicBezTo>
                  <a:cubicBezTo>
                    <a:pt x="13590" y="7909"/>
                    <a:pt x="13157" y="7900"/>
                    <a:pt x="12723" y="7885"/>
                  </a:cubicBezTo>
                  <a:cubicBezTo>
                    <a:pt x="12226" y="7873"/>
                    <a:pt x="11716" y="7850"/>
                    <a:pt x="11207" y="7838"/>
                  </a:cubicBezTo>
                  <a:cubicBezTo>
                    <a:pt x="11288" y="7826"/>
                    <a:pt x="11369" y="7803"/>
                    <a:pt x="11450" y="7792"/>
                  </a:cubicBezTo>
                  <a:cubicBezTo>
                    <a:pt x="11693" y="7757"/>
                    <a:pt x="11925" y="7711"/>
                    <a:pt x="12168" y="7676"/>
                  </a:cubicBezTo>
                  <a:cubicBezTo>
                    <a:pt x="12643" y="7595"/>
                    <a:pt x="13117" y="7514"/>
                    <a:pt x="13592" y="7445"/>
                  </a:cubicBezTo>
                  <a:cubicBezTo>
                    <a:pt x="14066" y="7375"/>
                    <a:pt x="14552" y="7317"/>
                    <a:pt x="15028" y="7260"/>
                  </a:cubicBezTo>
                  <a:cubicBezTo>
                    <a:pt x="15442" y="7209"/>
                    <a:pt x="15857" y="7176"/>
                    <a:pt x="16280" y="7176"/>
                  </a:cubicBezTo>
                  <a:cubicBezTo>
                    <a:pt x="16341" y="7176"/>
                    <a:pt x="16402" y="7177"/>
                    <a:pt x="16463" y="7178"/>
                  </a:cubicBezTo>
                  <a:cubicBezTo>
                    <a:pt x="16729" y="7178"/>
                    <a:pt x="16996" y="7201"/>
                    <a:pt x="17262" y="7236"/>
                  </a:cubicBezTo>
                  <a:cubicBezTo>
                    <a:pt x="17539" y="7271"/>
                    <a:pt x="17806" y="7329"/>
                    <a:pt x="18072" y="7375"/>
                  </a:cubicBezTo>
                  <a:cubicBezTo>
                    <a:pt x="18075" y="7376"/>
                    <a:pt x="18078" y="7377"/>
                    <a:pt x="18081" y="7377"/>
                  </a:cubicBezTo>
                  <a:cubicBezTo>
                    <a:pt x="18109" y="7377"/>
                    <a:pt x="18115" y="7328"/>
                    <a:pt x="18084" y="7317"/>
                  </a:cubicBezTo>
                  <a:cubicBezTo>
                    <a:pt x="17852" y="7247"/>
                    <a:pt x="17609" y="7213"/>
                    <a:pt x="17377" y="7178"/>
                  </a:cubicBezTo>
                  <a:lnTo>
                    <a:pt x="16683" y="7109"/>
                  </a:lnTo>
                  <a:cubicBezTo>
                    <a:pt x="16556" y="7102"/>
                    <a:pt x="16429" y="7099"/>
                    <a:pt x="16301" y="7099"/>
                  </a:cubicBezTo>
                  <a:cubicBezTo>
                    <a:pt x="15953" y="7099"/>
                    <a:pt x="15603" y="7121"/>
                    <a:pt x="15247" y="7155"/>
                  </a:cubicBezTo>
                  <a:cubicBezTo>
                    <a:pt x="14275" y="7224"/>
                    <a:pt x="13314" y="7363"/>
                    <a:pt x="12353" y="7525"/>
                  </a:cubicBezTo>
                  <a:cubicBezTo>
                    <a:pt x="12075" y="7572"/>
                    <a:pt x="11809" y="7618"/>
                    <a:pt x="11542" y="7664"/>
                  </a:cubicBezTo>
                  <a:cubicBezTo>
                    <a:pt x="11357" y="7699"/>
                    <a:pt x="11161" y="7734"/>
                    <a:pt x="10976" y="7792"/>
                  </a:cubicBezTo>
                  <a:cubicBezTo>
                    <a:pt x="11542" y="7572"/>
                    <a:pt x="12098" y="7340"/>
                    <a:pt x="12677" y="7155"/>
                  </a:cubicBezTo>
                  <a:cubicBezTo>
                    <a:pt x="13302" y="6970"/>
                    <a:pt x="13939" y="6820"/>
                    <a:pt x="14576" y="6715"/>
                  </a:cubicBezTo>
                  <a:cubicBezTo>
                    <a:pt x="15090" y="6639"/>
                    <a:pt x="15610" y="6598"/>
                    <a:pt x="16130" y="6598"/>
                  </a:cubicBezTo>
                  <a:close/>
                  <a:moveTo>
                    <a:pt x="8416" y="2768"/>
                  </a:moveTo>
                  <a:lnTo>
                    <a:pt x="8416" y="2768"/>
                  </a:lnTo>
                  <a:cubicBezTo>
                    <a:pt x="8266" y="3890"/>
                    <a:pt x="8092" y="5014"/>
                    <a:pt x="7873" y="6125"/>
                  </a:cubicBezTo>
                  <a:cubicBezTo>
                    <a:pt x="7641" y="7294"/>
                    <a:pt x="7340" y="8464"/>
                    <a:pt x="6923" y="9586"/>
                  </a:cubicBezTo>
                  <a:cubicBezTo>
                    <a:pt x="6738" y="10096"/>
                    <a:pt x="6518" y="10594"/>
                    <a:pt x="6275" y="11080"/>
                  </a:cubicBezTo>
                  <a:cubicBezTo>
                    <a:pt x="6275" y="10987"/>
                    <a:pt x="6263" y="10883"/>
                    <a:pt x="6263" y="10790"/>
                  </a:cubicBezTo>
                  <a:cubicBezTo>
                    <a:pt x="6263" y="10559"/>
                    <a:pt x="6275" y="10327"/>
                    <a:pt x="6286" y="10108"/>
                  </a:cubicBezTo>
                  <a:cubicBezTo>
                    <a:pt x="6309" y="9632"/>
                    <a:pt x="6379" y="9181"/>
                    <a:pt x="6460" y="8718"/>
                  </a:cubicBezTo>
                  <a:cubicBezTo>
                    <a:pt x="6634" y="7826"/>
                    <a:pt x="6900" y="6946"/>
                    <a:pt x="7201" y="6090"/>
                  </a:cubicBezTo>
                  <a:cubicBezTo>
                    <a:pt x="7374" y="5604"/>
                    <a:pt x="7560" y="5117"/>
                    <a:pt x="7745" y="4631"/>
                  </a:cubicBezTo>
                  <a:lnTo>
                    <a:pt x="7745" y="4631"/>
                  </a:lnTo>
                  <a:cubicBezTo>
                    <a:pt x="7374" y="5465"/>
                    <a:pt x="7016" y="6310"/>
                    <a:pt x="6738" y="7190"/>
                  </a:cubicBezTo>
                  <a:cubicBezTo>
                    <a:pt x="6484" y="8000"/>
                    <a:pt x="6286" y="8822"/>
                    <a:pt x="6194" y="9656"/>
                  </a:cubicBezTo>
                  <a:lnTo>
                    <a:pt x="6194" y="9644"/>
                  </a:lnTo>
                  <a:cubicBezTo>
                    <a:pt x="6240" y="9042"/>
                    <a:pt x="6309" y="8440"/>
                    <a:pt x="6425" y="7850"/>
                  </a:cubicBezTo>
                  <a:cubicBezTo>
                    <a:pt x="6646" y="6658"/>
                    <a:pt x="7016" y="5500"/>
                    <a:pt x="7525" y="4388"/>
                  </a:cubicBezTo>
                  <a:cubicBezTo>
                    <a:pt x="7791" y="3833"/>
                    <a:pt x="8092" y="3300"/>
                    <a:pt x="8416" y="2768"/>
                  </a:cubicBezTo>
                  <a:close/>
                  <a:moveTo>
                    <a:pt x="13674" y="9471"/>
                  </a:moveTo>
                  <a:cubicBezTo>
                    <a:pt x="13998" y="9471"/>
                    <a:pt x="14322" y="9485"/>
                    <a:pt x="14645" y="9517"/>
                  </a:cubicBezTo>
                  <a:cubicBezTo>
                    <a:pt x="15386" y="9586"/>
                    <a:pt x="16104" y="9748"/>
                    <a:pt x="16798" y="9992"/>
                  </a:cubicBezTo>
                  <a:cubicBezTo>
                    <a:pt x="16162" y="10154"/>
                    <a:pt x="15537" y="10362"/>
                    <a:pt x="14900" y="10524"/>
                  </a:cubicBezTo>
                  <a:cubicBezTo>
                    <a:pt x="14205" y="10698"/>
                    <a:pt x="13487" y="10825"/>
                    <a:pt x="12782" y="10941"/>
                  </a:cubicBezTo>
                  <a:cubicBezTo>
                    <a:pt x="11369" y="11150"/>
                    <a:pt x="9945" y="11265"/>
                    <a:pt x="8521" y="11346"/>
                  </a:cubicBezTo>
                  <a:cubicBezTo>
                    <a:pt x="7873" y="11392"/>
                    <a:pt x="7212" y="11439"/>
                    <a:pt x="6564" y="11451"/>
                  </a:cubicBezTo>
                  <a:cubicBezTo>
                    <a:pt x="6958" y="11369"/>
                    <a:pt x="7340" y="11265"/>
                    <a:pt x="7722" y="11184"/>
                  </a:cubicBezTo>
                  <a:cubicBezTo>
                    <a:pt x="8243" y="11068"/>
                    <a:pt x="8776" y="10964"/>
                    <a:pt x="9296" y="10872"/>
                  </a:cubicBezTo>
                  <a:cubicBezTo>
                    <a:pt x="10361" y="10663"/>
                    <a:pt x="11439" y="10501"/>
                    <a:pt x="12515" y="10362"/>
                  </a:cubicBezTo>
                  <a:cubicBezTo>
                    <a:pt x="13117" y="10293"/>
                    <a:pt x="13719" y="10234"/>
                    <a:pt x="14321" y="10177"/>
                  </a:cubicBezTo>
                  <a:cubicBezTo>
                    <a:pt x="14333" y="10165"/>
                    <a:pt x="14333" y="10142"/>
                    <a:pt x="14321" y="10142"/>
                  </a:cubicBezTo>
                  <a:cubicBezTo>
                    <a:pt x="13777" y="10165"/>
                    <a:pt x="13233" y="10223"/>
                    <a:pt x="12700" y="10281"/>
                  </a:cubicBezTo>
                  <a:cubicBezTo>
                    <a:pt x="12156" y="10339"/>
                    <a:pt x="11624" y="10409"/>
                    <a:pt x="11091" y="10478"/>
                  </a:cubicBezTo>
                  <a:cubicBezTo>
                    <a:pt x="10026" y="10628"/>
                    <a:pt x="8972" y="10813"/>
                    <a:pt x="7930" y="11045"/>
                  </a:cubicBezTo>
                  <a:cubicBezTo>
                    <a:pt x="7641" y="11103"/>
                    <a:pt x="7340" y="11173"/>
                    <a:pt x="7050" y="11242"/>
                  </a:cubicBezTo>
                  <a:cubicBezTo>
                    <a:pt x="6796" y="11300"/>
                    <a:pt x="6530" y="11358"/>
                    <a:pt x="6275" y="11439"/>
                  </a:cubicBezTo>
                  <a:cubicBezTo>
                    <a:pt x="6275" y="11427"/>
                    <a:pt x="6275" y="11415"/>
                    <a:pt x="6286" y="11415"/>
                  </a:cubicBezTo>
                  <a:cubicBezTo>
                    <a:pt x="6298" y="11392"/>
                    <a:pt x="6321" y="11369"/>
                    <a:pt x="6345" y="11358"/>
                  </a:cubicBezTo>
                  <a:cubicBezTo>
                    <a:pt x="7664" y="10813"/>
                    <a:pt x="8984" y="10281"/>
                    <a:pt x="10361" y="9933"/>
                  </a:cubicBezTo>
                  <a:cubicBezTo>
                    <a:pt x="11447" y="9646"/>
                    <a:pt x="12560" y="9471"/>
                    <a:pt x="13674" y="9471"/>
                  </a:cubicBezTo>
                  <a:close/>
                  <a:moveTo>
                    <a:pt x="5568" y="4724"/>
                  </a:moveTo>
                  <a:cubicBezTo>
                    <a:pt x="5337" y="6090"/>
                    <a:pt x="5082" y="7456"/>
                    <a:pt x="4770" y="8811"/>
                  </a:cubicBezTo>
                  <a:cubicBezTo>
                    <a:pt x="4446" y="10234"/>
                    <a:pt x="4063" y="11647"/>
                    <a:pt x="3543" y="13002"/>
                  </a:cubicBezTo>
                  <a:cubicBezTo>
                    <a:pt x="3322" y="13592"/>
                    <a:pt x="3080" y="14160"/>
                    <a:pt x="2813" y="14715"/>
                  </a:cubicBezTo>
                  <a:cubicBezTo>
                    <a:pt x="2825" y="14564"/>
                    <a:pt x="2825" y="14414"/>
                    <a:pt x="2836" y="14263"/>
                  </a:cubicBezTo>
                  <a:cubicBezTo>
                    <a:pt x="2859" y="13974"/>
                    <a:pt x="2895" y="13685"/>
                    <a:pt x="2918" y="13396"/>
                  </a:cubicBezTo>
                  <a:cubicBezTo>
                    <a:pt x="2987" y="12817"/>
                    <a:pt x="3068" y="12238"/>
                    <a:pt x="3172" y="11659"/>
                  </a:cubicBezTo>
                  <a:cubicBezTo>
                    <a:pt x="3392" y="10512"/>
                    <a:pt x="3693" y="9378"/>
                    <a:pt x="4087" y="8289"/>
                  </a:cubicBezTo>
                  <a:cubicBezTo>
                    <a:pt x="4318" y="7676"/>
                    <a:pt x="4573" y="7074"/>
                    <a:pt x="4840" y="6483"/>
                  </a:cubicBezTo>
                  <a:cubicBezTo>
                    <a:pt x="4847" y="6476"/>
                    <a:pt x="4833" y="6467"/>
                    <a:pt x="4823" y="6467"/>
                  </a:cubicBezTo>
                  <a:cubicBezTo>
                    <a:pt x="4819" y="6467"/>
                    <a:pt x="4816" y="6469"/>
                    <a:pt x="4816" y="6472"/>
                  </a:cubicBezTo>
                  <a:cubicBezTo>
                    <a:pt x="4261" y="7502"/>
                    <a:pt x="3855" y="8626"/>
                    <a:pt x="3543" y="9737"/>
                  </a:cubicBezTo>
                  <a:cubicBezTo>
                    <a:pt x="3219" y="10872"/>
                    <a:pt x="2987" y="12017"/>
                    <a:pt x="2825" y="13175"/>
                  </a:cubicBezTo>
                  <a:cubicBezTo>
                    <a:pt x="2790" y="13511"/>
                    <a:pt x="2744" y="13835"/>
                    <a:pt x="2709" y="14171"/>
                  </a:cubicBezTo>
                  <a:cubicBezTo>
                    <a:pt x="2697" y="14287"/>
                    <a:pt x="2686" y="14414"/>
                    <a:pt x="2674" y="14541"/>
                  </a:cubicBezTo>
                  <a:cubicBezTo>
                    <a:pt x="2651" y="13974"/>
                    <a:pt x="2628" y="13407"/>
                    <a:pt x="2628" y="12840"/>
                  </a:cubicBezTo>
                  <a:cubicBezTo>
                    <a:pt x="2640" y="12076"/>
                    <a:pt x="2720" y="11312"/>
                    <a:pt x="2871" y="10548"/>
                  </a:cubicBezTo>
                  <a:cubicBezTo>
                    <a:pt x="3172" y="9158"/>
                    <a:pt x="3728" y="7826"/>
                    <a:pt x="4411" y="6576"/>
                  </a:cubicBezTo>
                  <a:cubicBezTo>
                    <a:pt x="4770" y="5940"/>
                    <a:pt x="5164" y="5326"/>
                    <a:pt x="5568" y="4724"/>
                  </a:cubicBezTo>
                  <a:close/>
                  <a:moveTo>
                    <a:pt x="9212" y="12829"/>
                  </a:moveTo>
                  <a:cubicBezTo>
                    <a:pt x="9480" y="12829"/>
                    <a:pt x="9747" y="12840"/>
                    <a:pt x="10014" y="12863"/>
                  </a:cubicBezTo>
                  <a:cubicBezTo>
                    <a:pt x="10721" y="12920"/>
                    <a:pt x="11427" y="13048"/>
                    <a:pt x="12110" y="13257"/>
                  </a:cubicBezTo>
                  <a:cubicBezTo>
                    <a:pt x="11554" y="13360"/>
                    <a:pt x="11033" y="13534"/>
                    <a:pt x="10500" y="13731"/>
                  </a:cubicBezTo>
                  <a:cubicBezTo>
                    <a:pt x="9887" y="13951"/>
                    <a:pt x="9285" y="14160"/>
                    <a:pt x="8648" y="14322"/>
                  </a:cubicBezTo>
                  <a:cubicBezTo>
                    <a:pt x="7363" y="14623"/>
                    <a:pt x="6055" y="14750"/>
                    <a:pt x="4747" y="14912"/>
                  </a:cubicBezTo>
                  <a:cubicBezTo>
                    <a:pt x="4122" y="14993"/>
                    <a:pt x="3508" y="15074"/>
                    <a:pt x="2895" y="15190"/>
                  </a:cubicBezTo>
                  <a:cubicBezTo>
                    <a:pt x="3635" y="14785"/>
                    <a:pt x="4457" y="14541"/>
                    <a:pt x="5267" y="14299"/>
                  </a:cubicBezTo>
                  <a:cubicBezTo>
                    <a:pt x="6182" y="14044"/>
                    <a:pt x="7120" y="13870"/>
                    <a:pt x="8058" y="13720"/>
                  </a:cubicBezTo>
                  <a:cubicBezTo>
                    <a:pt x="8579" y="13638"/>
                    <a:pt x="9111" y="13581"/>
                    <a:pt x="9644" y="13499"/>
                  </a:cubicBezTo>
                  <a:cubicBezTo>
                    <a:pt x="9656" y="13499"/>
                    <a:pt x="9656" y="13476"/>
                    <a:pt x="9644" y="13476"/>
                  </a:cubicBezTo>
                  <a:cubicBezTo>
                    <a:pt x="9157" y="13511"/>
                    <a:pt x="8671" y="13592"/>
                    <a:pt x="8197" y="13650"/>
                  </a:cubicBezTo>
                  <a:cubicBezTo>
                    <a:pt x="7722" y="13720"/>
                    <a:pt x="7259" y="13800"/>
                    <a:pt x="6785" y="13882"/>
                  </a:cubicBezTo>
                  <a:cubicBezTo>
                    <a:pt x="5846" y="14067"/>
                    <a:pt x="4897" y="14275"/>
                    <a:pt x="3994" y="14588"/>
                  </a:cubicBezTo>
                  <a:cubicBezTo>
                    <a:pt x="3566" y="14739"/>
                    <a:pt x="3126" y="14901"/>
                    <a:pt x="2767" y="15178"/>
                  </a:cubicBezTo>
                  <a:cubicBezTo>
                    <a:pt x="2779" y="15166"/>
                    <a:pt x="2779" y="15155"/>
                    <a:pt x="2779" y="15143"/>
                  </a:cubicBezTo>
                  <a:lnTo>
                    <a:pt x="2779" y="15132"/>
                  </a:lnTo>
                  <a:cubicBezTo>
                    <a:pt x="2802" y="15109"/>
                    <a:pt x="2825" y="15074"/>
                    <a:pt x="2859" y="15040"/>
                  </a:cubicBezTo>
                  <a:cubicBezTo>
                    <a:pt x="3786" y="14322"/>
                    <a:pt x="4840" y="13743"/>
                    <a:pt x="5962" y="13372"/>
                  </a:cubicBezTo>
                  <a:cubicBezTo>
                    <a:pt x="7006" y="13018"/>
                    <a:pt x="8109" y="12829"/>
                    <a:pt x="9212" y="12829"/>
                  </a:cubicBezTo>
                  <a:close/>
                  <a:moveTo>
                    <a:pt x="13013" y="0"/>
                  </a:moveTo>
                  <a:cubicBezTo>
                    <a:pt x="13001" y="35"/>
                    <a:pt x="12921" y="105"/>
                    <a:pt x="12897" y="128"/>
                  </a:cubicBezTo>
                  <a:lnTo>
                    <a:pt x="12758" y="301"/>
                  </a:lnTo>
                  <a:cubicBezTo>
                    <a:pt x="12677" y="406"/>
                    <a:pt x="12596" y="509"/>
                    <a:pt x="12515" y="625"/>
                  </a:cubicBezTo>
                  <a:cubicBezTo>
                    <a:pt x="12353" y="846"/>
                    <a:pt x="12203" y="1077"/>
                    <a:pt x="12064" y="1309"/>
                  </a:cubicBezTo>
                  <a:cubicBezTo>
                    <a:pt x="11786" y="1772"/>
                    <a:pt x="11542" y="2258"/>
                    <a:pt x="11334" y="2768"/>
                  </a:cubicBezTo>
                  <a:cubicBezTo>
                    <a:pt x="10917" y="3774"/>
                    <a:pt x="10662" y="4839"/>
                    <a:pt x="10582" y="5928"/>
                  </a:cubicBezTo>
                  <a:cubicBezTo>
                    <a:pt x="10547" y="6344"/>
                    <a:pt x="10570" y="6750"/>
                    <a:pt x="10582" y="7167"/>
                  </a:cubicBezTo>
                  <a:cubicBezTo>
                    <a:pt x="10593" y="7271"/>
                    <a:pt x="10593" y="7375"/>
                    <a:pt x="10605" y="7479"/>
                  </a:cubicBezTo>
                  <a:lnTo>
                    <a:pt x="10605" y="7630"/>
                  </a:lnTo>
                  <a:cubicBezTo>
                    <a:pt x="10616" y="7676"/>
                    <a:pt x="10628" y="7734"/>
                    <a:pt x="10616" y="7780"/>
                  </a:cubicBezTo>
                  <a:cubicBezTo>
                    <a:pt x="10605" y="7815"/>
                    <a:pt x="10582" y="7838"/>
                    <a:pt x="10570" y="7873"/>
                  </a:cubicBezTo>
                  <a:cubicBezTo>
                    <a:pt x="10477" y="7977"/>
                    <a:pt x="10361" y="8047"/>
                    <a:pt x="10246" y="8127"/>
                  </a:cubicBezTo>
                  <a:cubicBezTo>
                    <a:pt x="10107" y="8220"/>
                    <a:pt x="9980" y="8313"/>
                    <a:pt x="9841" y="8405"/>
                  </a:cubicBezTo>
                  <a:cubicBezTo>
                    <a:pt x="9713" y="8498"/>
                    <a:pt x="9574" y="8590"/>
                    <a:pt x="9447" y="8695"/>
                  </a:cubicBezTo>
                  <a:cubicBezTo>
                    <a:pt x="9355" y="8753"/>
                    <a:pt x="9262" y="8822"/>
                    <a:pt x="9169" y="8891"/>
                  </a:cubicBezTo>
                  <a:cubicBezTo>
                    <a:pt x="8938" y="9066"/>
                    <a:pt x="8717" y="9239"/>
                    <a:pt x="8486" y="9413"/>
                  </a:cubicBezTo>
                  <a:cubicBezTo>
                    <a:pt x="8266" y="9586"/>
                    <a:pt x="8046" y="9807"/>
                    <a:pt x="7814" y="9945"/>
                  </a:cubicBezTo>
                  <a:cubicBezTo>
                    <a:pt x="7305" y="10362"/>
                    <a:pt x="6808" y="10790"/>
                    <a:pt x="6321" y="11219"/>
                  </a:cubicBezTo>
                  <a:cubicBezTo>
                    <a:pt x="6819" y="10247"/>
                    <a:pt x="7189" y="9205"/>
                    <a:pt x="7479" y="8151"/>
                  </a:cubicBezTo>
                  <a:cubicBezTo>
                    <a:pt x="7803" y="6993"/>
                    <a:pt x="8023" y="5801"/>
                    <a:pt x="8220" y="4620"/>
                  </a:cubicBezTo>
                  <a:cubicBezTo>
                    <a:pt x="8324" y="3936"/>
                    <a:pt x="8416" y="3265"/>
                    <a:pt x="8521" y="2593"/>
                  </a:cubicBezTo>
                  <a:cubicBezTo>
                    <a:pt x="8528" y="2558"/>
                    <a:pt x="8504" y="2539"/>
                    <a:pt x="8479" y="2539"/>
                  </a:cubicBezTo>
                  <a:cubicBezTo>
                    <a:pt x="8464" y="2539"/>
                    <a:pt x="8448" y="2546"/>
                    <a:pt x="8440" y="2559"/>
                  </a:cubicBezTo>
                  <a:cubicBezTo>
                    <a:pt x="7768" y="3566"/>
                    <a:pt x="7248" y="4689"/>
                    <a:pt x="6854" y="5824"/>
                  </a:cubicBezTo>
                  <a:cubicBezTo>
                    <a:pt x="6448" y="6993"/>
                    <a:pt x="6182" y="8197"/>
                    <a:pt x="6078" y="9424"/>
                  </a:cubicBezTo>
                  <a:cubicBezTo>
                    <a:pt x="6020" y="10096"/>
                    <a:pt x="5997" y="10779"/>
                    <a:pt x="6055" y="11462"/>
                  </a:cubicBezTo>
                  <a:cubicBezTo>
                    <a:pt x="6020" y="11462"/>
                    <a:pt x="6008" y="11485"/>
                    <a:pt x="6008" y="11520"/>
                  </a:cubicBezTo>
                  <a:cubicBezTo>
                    <a:pt x="5175" y="12284"/>
                    <a:pt x="4388" y="13095"/>
                    <a:pt x="3647" y="13939"/>
                  </a:cubicBezTo>
                  <a:cubicBezTo>
                    <a:pt x="3369" y="14252"/>
                    <a:pt x="3103" y="14564"/>
                    <a:pt x="2848" y="14889"/>
                  </a:cubicBezTo>
                  <a:cubicBezTo>
                    <a:pt x="2825" y="14912"/>
                    <a:pt x="2813" y="14924"/>
                    <a:pt x="2802" y="14947"/>
                  </a:cubicBezTo>
                  <a:lnTo>
                    <a:pt x="2802" y="14912"/>
                  </a:lnTo>
                  <a:cubicBezTo>
                    <a:pt x="3381" y="13743"/>
                    <a:pt x="3855" y="12516"/>
                    <a:pt x="4225" y="11253"/>
                  </a:cubicBezTo>
                  <a:cubicBezTo>
                    <a:pt x="4654" y="9841"/>
                    <a:pt x="4966" y="8405"/>
                    <a:pt x="5244" y="6970"/>
                  </a:cubicBezTo>
                  <a:cubicBezTo>
                    <a:pt x="5395" y="6159"/>
                    <a:pt x="5545" y="5338"/>
                    <a:pt x="5696" y="4527"/>
                  </a:cubicBezTo>
                  <a:cubicBezTo>
                    <a:pt x="5696" y="4502"/>
                    <a:pt x="5667" y="4478"/>
                    <a:pt x="5642" y="4478"/>
                  </a:cubicBezTo>
                  <a:cubicBezTo>
                    <a:pt x="5631" y="4478"/>
                    <a:pt x="5622" y="4482"/>
                    <a:pt x="5615" y="4492"/>
                  </a:cubicBezTo>
                  <a:cubicBezTo>
                    <a:pt x="4781" y="5662"/>
                    <a:pt x="4052" y="6923"/>
                    <a:pt x="3497" y="8255"/>
                  </a:cubicBezTo>
                  <a:cubicBezTo>
                    <a:pt x="2929" y="9598"/>
                    <a:pt x="2581" y="11022"/>
                    <a:pt x="2524" y="12480"/>
                  </a:cubicBezTo>
                  <a:cubicBezTo>
                    <a:pt x="2489" y="13372"/>
                    <a:pt x="2524" y="14263"/>
                    <a:pt x="2605" y="15143"/>
                  </a:cubicBezTo>
                  <a:cubicBezTo>
                    <a:pt x="2594" y="15155"/>
                    <a:pt x="2594" y="15166"/>
                    <a:pt x="2581" y="15178"/>
                  </a:cubicBezTo>
                  <a:lnTo>
                    <a:pt x="2581" y="15190"/>
                  </a:lnTo>
                  <a:cubicBezTo>
                    <a:pt x="2570" y="15190"/>
                    <a:pt x="2570" y="15202"/>
                    <a:pt x="2570" y="15213"/>
                  </a:cubicBezTo>
                  <a:cubicBezTo>
                    <a:pt x="2570" y="15225"/>
                    <a:pt x="2558" y="15225"/>
                    <a:pt x="2558" y="15248"/>
                  </a:cubicBezTo>
                  <a:cubicBezTo>
                    <a:pt x="2234" y="15642"/>
                    <a:pt x="1910" y="16046"/>
                    <a:pt x="1609" y="16463"/>
                  </a:cubicBezTo>
                  <a:cubicBezTo>
                    <a:pt x="1227" y="16996"/>
                    <a:pt x="880" y="17563"/>
                    <a:pt x="544" y="18142"/>
                  </a:cubicBezTo>
                  <a:cubicBezTo>
                    <a:pt x="359" y="18466"/>
                    <a:pt x="173" y="18791"/>
                    <a:pt x="11" y="19138"/>
                  </a:cubicBezTo>
                  <a:cubicBezTo>
                    <a:pt x="0" y="19161"/>
                    <a:pt x="11" y="19184"/>
                    <a:pt x="34" y="19195"/>
                  </a:cubicBezTo>
                  <a:cubicBezTo>
                    <a:pt x="34" y="19207"/>
                    <a:pt x="23" y="19219"/>
                    <a:pt x="23" y="19231"/>
                  </a:cubicBezTo>
                  <a:cubicBezTo>
                    <a:pt x="11" y="19242"/>
                    <a:pt x="34" y="19242"/>
                    <a:pt x="34" y="19242"/>
                  </a:cubicBezTo>
                  <a:cubicBezTo>
                    <a:pt x="46" y="19219"/>
                    <a:pt x="46" y="19207"/>
                    <a:pt x="58" y="19195"/>
                  </a:cubicBezTo>
                  <a:cubicBezTo>
                    <a:pt x="70" y="19195"/>
                    <a:pt x="81" y="19195"/>
                    <a:pt x="93" y="19172"/>
                  </a:cubicBezTo>
                  <a:cubicBezTo>
                    <a:pt x="301" y="18814"/>
                    <a:pt x="510" y="18443"/>
                    <a:pt x="706" y="18084"/>
                  </a:cubicBezTo>
                  <a:cubicBezTo>
                    <a:pt x="1285" y="17147"/>
                    <a:pt x="1922" y="16232"/>
                    <a:pt x="2605" y="15364"/>
                  </a:cubicBezTo>
                  <a:lnTo>
                    <a:pt x="2617" y="15364"/>
                  </a:lnTo>
                  <a:cubicBezTo>
                    <a:pt x="3890" y="15109"/>
                    <a:pt x="5198" y="14993"/>
                    <a:pt x="6495" y="14819"/>
                  </a:cubicBezTo>
                  <a:cubicBezTo>
                    <a:pt x="7132" y="14726"/>
                    <a:pt x="7768" y="14634"/>
                    <a:pt x="8405" y="14484"/>
                  </a:cubicBezTo>
                  <a:cubicBezTo>
                    <a:pt x="9031" y="14345"/>
                    <a:pt x="9644" y="14160"/>
                    <a:pt x="10246" y="13939"/>
                  </a:cubicBezTo>
                  <a:cubicBezTo>
                    <a:pt x="10929" y="13685"/>
                    <a:pt x="11612" y="13430"/>
                    <a:pt x="12342" y="13314"/>
                  </a:cubicBezTo>
                  <a:cubicBezTo>
                    <a:pt x="12399" y="13314"/>
                    <a:pt x="12411" y="13233"/>
                    <a:pt x="12342" y="13210"/>
                  </a:cubicBezTo>
                  <a:cubicBezTo>
                    <a:pt x="11340" y="12902"/>
                    <a:pt x="10295" y="12746"/>
                    <a:pt x="9247" y="12746"/>
                  </a:cubicBezTo>
                  <a:cubicBezTo>
                    <a:pt x="8877" y="12746"/>
                    <a:pt x="8507" y="12765"/>
                    <a:pt x="8139" y="12805"/>
                  </a:cubicBezTo>
                  <a:cubicBezTo>
                    <a:pt x="6831" y="12932"/>
                    <a:pt x="5545" y="13337"/>
                    <a:pt x="4376" y="13951"/>
                  </a:cubicBezTo>
                  <a:cubicBezTo>
                    <a:pt x="3913" y="14206"/>
                    <a:pt x="3461" y="14495"/>
                    <a:pt x="3045" y="14808"/>
                  </a:cubicBezTo>
                  <a:cubicBezTo>
                    <a:pt x="3126" y="14715"/>
                    <a:pt x="3207" y="14611"/>
                    <a:pt x="3288" y="14507"/>
                  </a:cubicBezTo>
                  <a:cubicBezTo>
                    <a:pt x="4156" y="13476"/>
                    <a:pt x="5105" y="12504"/>
                    <a:pt x="6101" y="11577"/>
                  </a:cubicBezTo>
                  <a:cubicBezTo>
                    <a:pt x="6819" y="11577"/>
                    <a:pt x="7537" y="11520"/>
                    <a:pt x="8266" y="11474"/>
                  </a:cubicBezTo>
                  <a:cubicBezTo>
                    <a:pt x="8984" y="11439"/>
                    <a:pt x="9690" y="11381"/>
                    <a:pt x="10408" y="11323"/>
                  </a:cubicBezTo>
                  <a:cubicBezTo>
                    <a:pt x="11832" y="11196"/>
                    <a:pt x="13256" y="11011"/>
                    <a:pt x="14645" y="10686"/>
                  </a:cubicBezTo>
                  <a:cubicBezTo>
                    <a:pt x="15444" y="10501"/>
                    <a:pt x="16232" y="10234"/>
                    <a:pt x="17030" y="10061"/>
                  </a:cubicBezTo>
                  <a:cubicBezTo>
                    <a:pt x="17076" y="10049"/>
                    <a:pt x="17088" y="9969"/>
                    <a:pt x="17042" y="9945"/>
                  </a:cubicBezTo>
                  <a:cubicBezTo>
                    <a:pt x="15991" y="9543"/>
                    <a:pt x="14854" y="9379"/>
                    <a:pt x="13727" y="9379"/>
                  </a:cubicBezTo>
                  <a:cubicBezTo>
                    <a:pt x="13426" y="9379"/>
                    <a:pt x="13126" y="9391"/>
                    <a:pt x="12828" y="9413"/>
                  </a:cubicBezTo>
                  <a:cubicBezTo>
                    <a:pt x="11357" y="9529"/>
                    <a:pt x="9922" y="9899"/>
                    <a:pt x="8544" y="10397"/>
                  </a:cubicBezTo>
                  <a:cubicBezTo>
                    <a:pt x="7850" y="10651"/>
                    <a:pt x="7166" y="10929"/>
                    <a:pt x="6484" y="11230"/>
                  </a:cubicBezTo>
                  <a:cubicBezTo>
                    <a:pt x="6785" y="10964"/>
                    <a:pt x="7073" y="10710"/>
                    <a:pt x="7374" y="10455"/>
                  </a:cubicBezTo>
                  <a:cubicBezTo>
                    <a:pt x="7861" y="10049"/>
                    <a:pt x="8359" y="9656"/>
                    <a:pt x="8868" y="9274"/>
                  </a:cubicBezTo>
                  <a:cubicBezTo>
                    <a:pt x="9111" y="9077"/>
                    <a:pt x="9378" y="8891"/>
                    <a:pt x="9633" y="8706"/>
                  </a:cubicBezTo>
                  <a:cubicBezTo>
                    <a:pt x="9887" y="8521"/>
                    <a:pt x="10165" y="8359"/>
                    <a:pt x="10408" y="8163"/>
                  </a:cubicBezTo>
                  <a:cubicBezTo>
                    <a:pt x="10625" y="7982"/>
                    <a:pt x="10870" y="7949"/>
                    <a:pt x="11132" y="7949"/>
                  </a:cubicBezTo>
                  <a:cubicBezTo>
                    <a:pt x="11206" y="7949"/>
                    <a:pt x="11281" y="7952"/>
                    <a:pt x="11357" y="7954"/>
                  </a:cubicBezTo>
                  <a:cubicBezTo>
                    <a:pt x="12206" y="8003"/>
                    <a:pt x="13058" y="8035"/>
                    <a:pt x="13908" y="8035"/>
                  </a:cubicBezTo>
                  <a:cubicBezTo>
                    <a:pt x="14682" y="8035"/>
                    <a:pt x="15453" y="8008"/>
                    <a:pt x="16220" y="7942"/>
                  </a:cubicBezTo>
                  <a:cubicBezTo>
                    <a:pt x="17222" y="7857"/>
                    <a:pt x="18223" y="7701"/>
                    <a:pt x="19216" y="7701"/>
                  </a:cubicBezTo>
                  <a:cubicBezTo>
                    <a:pt x="19565" y="7701"/>
                    <a:pt x="19914" y="7721"/>
                    <a:pt x="20261" y="7769"/>
                  </a:cubicBezTo>
                  <a:cubicBezTo>
                    <a:pt x="20261" y="7537"/>
                    <a:pt x="20029" y="7386"/>
                    <a:pt x="19821" y="7294"/>
                  </a:cubicBezTo>
                  <a:cubicBezTo>
                    <a:pt x="18670" y="6749"/>
                    <a:pt x="17396" y="6503"/>
                    <a:pt x="16121" y="6503"/>
                  </a:cubicBezTo>
                  <a:cubicBezTo>
                    <a:pt x="15934" y="6503"/>
                    <a:pt x="15747" y="6508"/>
                    <a:pt x="15560" y="6519"/>
                  </a:cubicBezTo>
                  <a:cubicBezTo>
                    <a:pt x="14101" y="6599"/>
                    <a:pt x="12677" y="6993"/>
                    <a:pt x="11334" y="7561"/>
                  </a:cubicBezTo>
                  <a:cubicBezTo>
                    <a:pt x="12365" y="6820"/>
                    <a:pt x="13476" y="6171"/>
                    <a:pt x="14634" y="5650"/>
                  </a:cubicBezTo>
                  <a:cubicBezTo>
                    <a:pt x="14715" y="5604"/>
                    <a:pt x="14807" y="5569"/>
                    <a:pt x="14889" y="5523"/>
                  </a:cubicBezTo>
                  <a:cubicBezTo>
                    <a:pt x="15039" y="5465"/>
                    <a:pt x="15190" y="5395"/>
                    <a:pt x="15340" y="5326"/>
                  </a:cubicBezTo>
                  <a:lnTo>
                    <a:pt x="16173" y="4944"/>
                  </a:lnTo>
                  <a:cubicBezTo>
                    <a:pt x="18408" y="3833"/>
                    <a:pt x="20237" y="2061"/>
                    <a:pt x="21939" y="244"/>
                  </a:cubicBezTo>
                  <a:cubicBezTo>
                    <a:pt x="21916" y="244"/>
                    <a:pt x="21893" y="255"/>
                    <a:pt x="21869" y="255"/>
                  </a:cubicBezTo>
                  <a:cubicBezTo>
                    <a:pt x="19762" y="730"/>
                    <a:pt x="17783" y="1852"/>
                    <a:pt x="16394" y="3508"/>
                  </a:cubicBezTo>
                  <a:cubicBezTo>
                    <a:pt x="15954" y="4018"/>
                    <a:pt x="15583" y="4574"/>
                    <a:pt x="15097" y="5037"/>
                  </a:cubicBezTo>
                  <a:cubicBezTo>
                    <a:pt x="13974" y="6102"/>
                    <a:pt x="12388" y="6530"/>
                    <a:pt x="11184" y="7502"/>
                  </a:cubicBezTo>
                  <a:cubicBezTo>
                    <a:pt x="11982" y="6472"/>
                    <a:pt x="12342" y="5164"/>
                    <a:pt x="12538" y="3879"/>
                  </a:cubicBezTo>
                  <a:cubicBezTo>
                    <a:pt x="12735" y="2582"/>
                    <a:pt x="12770" y="1274"/>
                    <a:pt x="13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321" name="Google Shape;321;p8"/>
            <p:cNvGrpSpPr/>
            <p:nvPr/>
          </p:nvGrpSpPr>
          <p:grpSpPr>
            <a:xfrm rot="8100318">
              <a:off x="4957437" y="-377981"/>
              <a:ext cx="532026" cy="1477137"/>
              <a:chOff x="3888625" y="3682675"/>
              <a:chExt cx="696085" cy="1932815"/>
            </a:xfrm>
          </p:grpSpPr>
          <p:sp>
            <p:nvSpPr>
              <p:cNvPr id="322" name="Google Shape;322;p8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8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8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8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8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8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6" name="Google Shape;346;p8"/>
            <p:cNvSpPr/>
            <p:nvPr/>
          </p:nvSpPr>
          <p:spPr>
            <a:xfrm>
              <a:off x="-355777" y="-88972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7" name="Google Shape;347;p8"/>
            <p:cNvGrpSpPr/>
            <p:nvPr/>
          </p:nvGrpSpPr>
          <p:grpSpPr>
            <a:xfrm rot="5400000" flipH="1">
              <a:off x="5467211" y="4166163"/>
              <a:ext cx="578995" cy="762263"/>
              <a:chOff x="2109400" y="2670450"/>
              <a:chExt cx="113200" cy="149025"/>
            </a:xfrm>
          </p:grpSpPr>
          <p:sp>
            <p:nvSpPr>
              <p:cNvPr id="348" name="Google Shape;348;p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1" name="Google Shape;371;p8"/>
            <p:cNvSpPr/>
            <p:nvPr/>
          </p:nvSpPr>
          <p:spPr>
            <a:xfrm rot="5044326" flipH="1">
              <a:off x="6445989" y="3931437"/>
              <a:ext cx="1407343" cy="1234336"/>
            </a:xfrm>
            <a:custGeom>
              <a:avLst/>
              <a:gdLst/>
              <a:ahLst/>
              <a:cxnLst/>
              <a:rect l="l" t="t" r="r" b="b"/>
              <a:pathLst>
                <a:path w="21939" h="19242" extrusionOk="0">
                  <a:moveTo>
                    <a:pt x="7748" y="4626"/>
                  </a:moveTo>
                  <a:lnTo>
                    <a:pt x="7748" y="4626"/>
                  </a:lnTo>
                  <a:cubicBezTo>
                    <a:pt x="7746" y="4626"/>
                    <a:pt x="7745" y="4627"/>
                    <a:pt x="7745" y="4631"/>
                  </a:cubicBezTo>
                  <a:cubicBezTo>
                    <a:pt x="7753" y="4631"/>
                    <a:pt x="7750" y="4626"/>
                    <a:pt x="7748" y="4626"/>
                  </a:cubicBezTo>
                  <a:close/>
                  <a:moveTo>
                    <a:pt x="21754" y="359"/>
                  </a:moveTo>
                  <a:lnTo>
                    <a:pt x="21754" y="359"/>
                  </a:lnTo>
                  <a:cubicBezTo>
                    <a:pt x="21395" y="718"/>
                    <a:pt x="21048" y="1088"/>
                    <a:pt x="20677" y="1448"/>
                  </a:cubicBezTo>
                  <a:cubicBezTo>
                    <a:pt x="20284" y="1829"/>
                    <a:pt x="19867" y="2212"/>
                    <a:pt x="19438" y="2570"/>
                  </a:cubicBezTo>
                  <a:cubicBezTo>
                    <a:pt x="18617" y="3288"/>
                    <a:pt x="17737" y="3960"/>
                    <a:pt x="16775" y="4492"/>
                  </a:cubicBezTo>
                  <a:cubicBezTo>
                    <a:pt x="16394" y="4713"/>
                    <a:pt x="15988" y="4909"/>
                    <a:pt x="15583" y="5071"/>
                  </a:cubicBezTo>
                  <a:cubicBezTo>
                    <a:pt x="15710" y="4990"/>
                    <a:pt x="15849" y="4898"/>
                    <a:pt x="15977" y="4805"/>
                  </a:cubicBezTo>
                  <a:cubicBezTo>
                    <a:pt x="16312" y="4585"/>
                    <a:pt x="16625" y="4353"/>
                    <a:pt x="16926" y="4110"/>
                  </a:cubicBezTo>
                  <a:cubicBezTo>
                    <a:pt x="17563" y="3612"/>
                    <a:pt x="18177" y="3080"/>
                    <a:pt x="18790" y="2559"/>
                  </a:cubicBezTo>
                  <a:cubicBezTo>
                    <a:pt x="19160" y="2235"/>
                    <a:pt x="19531" y="1922"/>
                    <a:pt x="19890" y="1598"/>
                  </a:cubicBezTo>
                  <a:cubicBezTo>
                    <a:pt x="19899" y="1589"/>
                    <a:pt x="19885" y="1572"/>
                    <a:pt x="19874" y="1572"/>
                  </a:cubicBezTo>
                  <a:cubicBezTo>
                    <a:pt x="19871" y="1572"/>
                    <a:pt x="19869" y="1573"/>
                    <a:pt x="19867" y="1575"/>
                  </a:cubicBezTo>
                  <a:cubicBezTo>
                    <a:pt x="19207" y="2096"/>
                    <a:pt x="18558" y="2629"/>
                    <a:pt x="17910" y="3172"/>
                  </a:cubicBezTo>
                  <a:cubicBezTo>
                    <a:pt x="17320" y="3682"/>
                    <a:pt x="16718" y="4180"/>
                    <a:pt x="16081" y="4631"/>
                  </a:cubicBezTo>
                  <a:cubicBezTo>
                    <a:pt x="15780" y="4851"/>
                    <a:pt x="15468" y="5037"/>
                    <a:pt x="15154" y="5233"/>
                  </a:cubicBezTo>
                  <a:cubicBezTo>
                    <a:pt x="15143" y="5245"/>
                    <a:pt x="15131" y="5245"/>
                    <a:pt x="15131" y="5245"/>
                  </a:cubicBezTo>
                  <a:cubicBezTo>
                    <a:pt x="15143" y="5233"/>
                    <a:pt x="15154" y="5222"/>
                    <a:pt x="15167" y="5222"/>
                  </a:cubicBezTo>
                  <a:cubicBezTo>
                    <a:pt x="15363" y="5048"/>
                    <a:pt x="15502" y="4839"/>
                    <a:pt x="15653" y="4620"/>
                  </a:cubicBezTo>
                  <a:cubicBezTo>
                    <a:pt x="15919" y="4226"/>
                    <a:pt x="16208" y="3844"/>
                    <a:pt x="16521" y="3485"/>
                  </a:cubicBezTo>
                  <a:cubicBezTo>
                    <a:pt x="17771" y="2073"/>
                    <a:pt x="19427" y="1031"/>
                    <a:pt x="21233" y="498"/>
                  </a:cubicBezTo>
                  <a:cubicBezTo>
                    <a:pt x="21406" y="440"/>
                    <a:pt x="21580" y="406"/>
                    <a:pt x="21754" y="359"/>
                  </a:cubicBezTo>
                  <a:close/>
                  <a:moveTo>
                    <a:pt x="12885" y="290"/>
                  </a:moveTo>
                  <a:lnTo>
                    <a:pt x="12885" y="290"/>
                  </a:lnTo>
                  <a:cubicBezTo>
                    <a:pt x="12677" y="1297"/>
                    <a:pt x="12631" y="2316"/>
                    <a:pt x="12527" y="3334"/>
                  </a:cubicBezTo>
                  <a:cubicBezTo>
                    <a:pt x="12411" y="4388"/>
                    <a:pt x="12203" y="5407"/>
                    <a:pt x="11740" y="6356"/>
                  </a:cubicBezTo>
                  <a:cubicBezTo>
                    <a:pt x="11519" y="6820"/>
                    <a:pt x="11253" y="7260"/>
                    <a:pt x="10940" y="7664"/>
                  </a:cubicBezTo>
                  <a:cubicBezTo>
                    <a:pt x="10929" y="7676"/>
                    <a:pt x="10906" y="7676"/>
                    <a:pt x="10894" y="7687"/>
                  </a:cubicBezTo>
                  <a:cubicBezTo>
                    <a:pt x="11126" y="6900"/>
                    <a:pt x="11288" y="6090"/>
                    <a:pt x="11450" y="5291"/>
                  </a:cubicBezTo>
                  <a:cubicBezTo>
                    <a:pt x="11612" y="4469"/>
                    <a:pt x="11809" y="3671"/>
                    <a:pt x="12041" y="2860"/>
                  </a:cubicBezTo>
                  <a:cubicBezTo>
                    <a:pt x="12168" y="2408"/>
                    <a:pt x="12306" y="1968"/>
                    <a:pt x="12445" y="1517"/>
                  </a:cubicBezTo>
                  <a:cubicBezTo>
                    <a:pt x="12445" y="1511"/>
                    <a:pt x="12443" y="1508"/>
                    <a:pt x="12440" y="1508"/>
                  </a:cubicBezTo>
                  <a:cubicBezTo>
                    <a:pt x="12437" y="1508"/>
                    <a:pt x="12434" y="1511"/>
                    <a:pt x="12434" y="1517"/>
                  </a:cubicBezTo>
                  <a:cubicBezTo>
                    <a:pt x="12144" y="2292"/>
                    <a:pt x="11902" y="3080"/>
                    <a:pt x="11693" y="3879"/>
                  </a:cubicBezTo>
                  <a:cubicBezTo>
                    <a:pt x="11473" y="4677"/>
                    <a:pt x="11311" y="5488"/>
                    <a:pt x="11126" y="6298"/>
                  </a:cubicBezTo>
                  <a:cubicBezTo>
                    <a:pt x="11010" y="6761"/>
                    <a:pt x="10894" y="7224"/>
                    <a:pt x="10755" y="7676"/>
                  </a:cubicBezTo>
                  <a:cubicBezTo>
                    <a:pt x="10744" y="7687"/>
                    <a:pt x="10744" y="7699"/>
                    <a:pt x="10755" y="7711"/>
                  </a:cubicBezTo>
                  <a:cubicBezTo>
                    <a:pt x="10744" y="7723"/>
                    <a:pt x="10744" y="7734"/>
                    <a:pt x="10732" y="7734"/>
                  </a:cubicBezTo>
                  <a:cubicBezTo>
                    <a:pt x="10698" y="7247"/>
                    <a:pt x="10675" y="6761"/>
                    <a:pt x="10686" y="6275"/>
                  </a:cubicBezTo>
                  <a:cubicBezTo>
                    <a:pt x="10709" y="5731"/>
                    <a:pt x="10767" y="5187"/>
                    <a:pt x="10871" y="4654"/>
                  </a:cubicBezTo>
                  <a:cubicBezTo>
                    <a:pt x="11079" y="3601"/>
                    <a:pt x="11450" y="2582"/>
                    <a:pt x="11982" y="1633"/>
                  </a:cubicBezTo>
                  <a:cubicBezTo>
                    <a:pt x="12249" y="1170"/>
                    <a:pt x="12550" y="718"/>
                    <a:pt x="12885" y="290"/>
                  </a:cubicBezTo>
                  <a:close/>
                  <a:moveTo>
                    <a:pt x="16130" y="6598"/>
                  </a:moveTo>
                  <a:cubicBezTo>
                    <a:pt x="16874" y="6598"/>
                    <a:pt x="17616" y="6682"/>
                    <a:pt x="18339" y="6866"/>
                  </a:cubicBezTo>
                  <a:cubicBezTo>
                    <a:pt x="18686" y="6946"/>
                    <a:pt x="19021" y="7062"/>
                    <a:pt x="19358" y="7190"/>
                  </a:cubicBezTo>
                  <a:cubicBezTo>
                    <a:pt x="19520" y="7260"/>
                    <a:pt x="19670" y="7329"/>
                    <a:pt x="19832" y="7398"/>
                  </a:cubicBezTo>
                  <a:cubicBezTo>
                    <a:pt x="19948" y="7456"/>
                    <a:pt x="20063" y="7537"/>
                    <a:pt x="20133" y="7641"/>
                  </a:cubicBezTo>
                  <a:cubicBezTo>
                    <a:pt x="19843" y="7601"/>
                    <a:pt x="19548" y="7586"/>
                    <a:pt x="19253" y="7586"/>
                  </a:cubicBezTo>
                  <a:cubicBezTo>
                    <a:pt x="18958" y="7586"/>
                    <a:pt x="18662" y="7601"/>
                    <a:pt x="18373" y="7618"/>
                  </a:cubicBezTo>
                  <a:cubicBezTo>
                    <a:pt x="17748" y="7653"/>
                    <a:pt x="17135" y="7734"/>
                    <a:pt x="16521" y="7792"/>
                  </a:cubicBezTo>
                  <a:cubicBezTo>
                    <a:pt x="15689" y="7876"/>
                    <a:pt x="14857" y="7909"/>
                    <a:pt x="14021" y="7909"/>
                  </a:cubicBezTo>
                  <a:cubicBezTo>
                    <a:pt x="13590" y="7909"/>
                    <a:pt x="13157" y="7900"/>
                    <a:pt x="12723" y="7885"/>
                  </a:cubicBezTo>
                  <a:cubicBezTo>
                    <a:pt x="12226" y="7873"/>
                    <a:pt x="11716" y="7850"/>
                    <a:pt x="11207" y="7838"/>
                  </a:cubicBezTo>
                  <a:cubicBezTo>
                    <a:pt x="11288" y="7826"/>
                    <a:pt x="11369" y="7803"/>
                    <a:pt x="11450" y="7792"/>
                  </a:cubicBezTo>
                  <a:cubicBezTo>
                    <a:pt x="11693" y="7757"/>
                    <a:pt x="11925" y="7711"/>
                    <a:pt x="12168" y="7676"/>
                  </a:cubicBezTo>
                  <a:cubicBezTo>
                    <a:pt x="12643" y="7595"/>
                    <a:pt x="13117" y="7514"/>
                    <a:pt x="13592" y="7445"/>
                  </a:cubicBezTo>
                  <a:cubicBezTo>
                    <a:pt x="14066" y="7375"/>
                    <a:pt x="14552" y="7317"/>
                    <a:pt x="15028" y="7260"/>
                  </a:cubicBezTo>
                  <a:cubicBezTo>
                    <a:pt x="15442" y="7209"/>
                    <a:pt x="15857" y="7176"/>
                    <a:pt x="16280" y="7176"/>
                  </a:cubicBezTo>
                  <a:cubicBezTo>
                    <a:pt x="16341" y="7176"/>
                    <a:pt x="16402" y="7177"/>
                    <a:pt x="16463" y="7178"/>
                  </a:cubicBezTo>
                  <a:cubicBezTo>
                    <a:pt x="16729" y="7178"/>
                    <a:pt x="16996" y="7201"/>
                    <a:pt x="17262" y="7236"/>
                  </a:cubicBezTo>
                  <a:cubicBezTo>
                    <a:pt x="17539" y="7271"/>
                    <a:pt x="17806" y="7329"/>
                    <a:pt x="18072" y="7375"/>
                  </a:cubicBezTo>
                  <a:cubicBezTo>
                    <a:pt x="18075" y="7376"/>
                    <a:pt x="18078" y="7377"/>
                    <a:pt x="18081" y="7377"/>
                  </a:cubicBezTo>
                  <a:cubicBezTo>
                    <a:pt x="18109" y="7377"/>
                    <a:pt x="18115" y="7328"/>
                    <a:pt x="18084" y="7317"/>
                  </a:cubicBezTo>
                  <a:cubicBezTo>
                    <a:pt x="17852" y="7247"/>
                    <a:pt x="17609" y="7213"/>
                    <a:pt x="17377" y="7178"/>
                  </a:cubicBezTo>
                  <a:lnTo>
                    <a:pt x="16683" y="7109"/>
                  </a:lnTo>
                  <a:cubicBezTo>
                    <a:pt x="16556" y="7102"/>
                    <a:pt x="16429" y="7099"/>
                    <a:pt x="16301" y="7099"/>
                  </a:cubicBezTo>
                  <a:cubicBezTo>
                    <a:pt x="15953" y="7099"/>
                    <a:pt x="15603" y="7121"/>
                    <a:pt x="15247" y="7155"/>
                  </a:cubicBezTo>
                  <a:cubicBezTo>
                    <a:pt x="14275" y="7224"/>
                    <a:pt x="13314" y="7363"/>
                    <a:pt x="12353" y="7525"/>
                  </a:cubicBezTo>
                  <a:cubicBezTo>
                    <a:pt x="12075" y="7572"/>
                    <a:pt x="11809" y="7618"/>
                    <a:pt x="11542" y="7664"/>
                  </a:cubicBezTo>
                  <a:cubicBezTo>
                    <a:pt x="11357" y="7699"/>
                    <a:pt x="11161" y="7734"/>
                    <a:pt x="10976" y="7792"/>
                  </a:cubicBezTo>
                  <a:cubicBezTo>
                    <a:pt x="11542" y="7572"/>
                    <a:pt x="12098" y="7340"/>
                    <a:pt x="12677" y="7155"/>
                  </a:cubicBezTo>
                  <a:cubicBezTo>
                    <a:pt x="13302" y="6970"/>
                    <a:pt x="13939" y="6820"/>
                    <a:pt x="14576" y="6715"/>
                  </a:cubicBezTo>
                  <a:cubicBezTo>
                    <a:pt x="15090" y="6639"/>
                    <a:pt x="15610" y="6598"/>
                    <a:pt x="16130" y="6598"/>
                  </a:cubicBezTo>
                  <a:close/>
                  <a:moveTo>
                    <a:pt x="8416" y="2768"/>
                  </a:moveTo>
                  <a:lnTo>
                    <a:pt x="8416" y="2768"/>
                  </a:lnTo>
                  <a:cubicBezTo>
                    <a:pt x="8266" y="3890"/>
                    <a:pt x="8092" y="5014"/>
                    <a:pt x="7873" y="6125"/>
                  </a:cubicBezTo>
                  <a:cubicBezTo>
                    <a:pt x="7641" y="7294"/>
                    <a:pt x="7340" y="8464"/>
                    <a:pt x="6923" y="9586"/>
                  </a:cubicBezTo>
                  <a:cubicBezTo>
                    <a:pt x="6738" y="10096"/>
                    <a:pt x="6518" y="10594"/>
                    <a:pt x="6275" y="11080"/>
                  </a:cubicBezTo>
                  <a:cubicBezTo>
                    <a:pt x="6275" y="10987"/>
                    <a:pt x="6263" y="10883"/>
                    <a:pt x="6263" y="10790"/>
                  </a:cubicBezTo>
                  <a:cubicBezTo>
                    <a:pt x="6263" y="10559"/>
                    <a:pt x="6275" y="10327"/>
                    <a:pt x="6286" y="10108"/>
                  </a:cubicBezTo>
                  <a:cubicBezTo>
                    <a:pt x="6309" y="9632"/>
                    <a:pt x="6379" y="9181"/>
                    <a:pt x="6460" y="8718"/>
                  </a:cubicBezTo>
                  <a:cubicBezTo>
                    <a:pt x="6634" y="7826"/>
                    <a:pt x="6900" y="6946"/>
                    <a:pt x="7201" y="6090"/>
                  </a:cubicBezTo>
                  <a:cubicBezTo>
                    <a:pt x="7374" y="5604"/>
                    <a:pt x="7560" y="5117"/>
                    <a:pt x="7745" y="4631"/>
                  </a:cubicBezTo>
                  <a:lnTo>
                    <a:pt x="7745" y="4631"/>
                  </a:lnTo>
                  <a:cubicBezTo>
                    <a:pt x="7374" y="5465"/>
                    <a:pt x="7016" y="6310"/>
                    <a:pt x="6738" y="7190"/>
                  </a:cubicBezTo>
                  <a:cubicBezTo>
                    <a:pt x="6484" y="8000"/>
                    <a:pt x="6286" y="8822"/>
                    <a:pt x="6194" y="9656"/>
                  </a:cubicBezTo>
                  <a:lnTo>
                    <a:pt x="6194" y="9644"/>
                  </a:lnTo>
                  <a:cubicBezTo>
                    <a:pt x="6240" y="9042"/>
                    <a:pt x="6309" y="8440"/>
                    <a:pt x="6425" y="7850"/>
                  </a:cubicBezTo>
                  <a:cubicBezTo>
                    <a:pt x="6646" y="6658"/>
                    <a:pt x="7016" y="5500"/>
                    <a:pt x="7525" y="4388"/>
                  </a:cubicBezTo>
                  <a:cubicBezTo>
                    <a:pt x="7791" y="3833"/>
                    <a:pt x="8092" y="3300"/>
                    <a:pt x="8416" y="2768"/>
                  </a:cubicBezTo>
                  <a:close/>
                  <a:moveTo>
                    <a:pt x="13674" y="9471"/>
                  </a:moveTo>
                  <a:cubicBezTo>
                    <a:pt x="13998" y="9471"/>
                    <a:pt x="14322" y="9485"/>
                    <a:pt x="14645" y="9517"/>
                  </a:cubicBezTo>
                  <a:cubicBezTo>
                    <a:pt x="15386" y="9586"/>
                    <a:pt x="16104" y="9748"/>
                    <a:pt x="16798" y="9992"/>
                  </a:cubicBezTo>
                  <a:cubicBezTo>
                    <a:pt x="16162" y="10154"/>
                    <a:pt x="15537" y="10362"/>
                    <a:pt x="14900" y="10524"/>
                  </a:cubicBezTo>
                  <a:cubicBezTo>
                    <a:pt x="14205" y="10698"/>
                    <a:pt x="13487" y="10825"/>
                    <a:pt x="12782" y="10941"/>
                  </a:cubicBezTo>
                  <a:cubicBezTo>
                    <a:pt x="11369" y="11150"/>
                    <a:pt x="9945" y="11265"/>
                    <a:pt x="8521" y="11346"/>
                  </a:cubicBezTo>
                  <a:cubicBezTo>
                    <a:pt x="7873" y="11392"/>
                    <a:pt x="7212" y="11439"/>
                    <a:pt x="6564" y="11451"/>
                  </a:cubicBezTo>
                  <a:cubicBezTo>
                    <a:pt x="6958" y="11369"/>
                    <a:pt x="7340" y="11265"/>
                    <a:pt x="7722" y="11184"/>
                  </a:cubicBezTo>
                  <a:cubicBezTo>
                    <a:pt x="8243" y="11068"/>
                    <a:pt x="8776" y="10964"/>
                    <a:pt x="9296" y="10872"/>
                  </a:cubicBezTo>
                  <a:cubicBezTo>
                    <a:pt x="10361" y="10663"/>
                    <a:pt x="11439" y="10501"/>
                    <a:pt x="12515" y="10362"/>
                  </a:cubicBezTo>
                  <a:cubicBezTo>
                    <a:pt x="13117" y="10293"/>
                    <a:pt x="13719" y="10234"/>
                    <a:pt x="14321" y="10177"/>
                  </a:cubicBezTo>
                  <a:cubicBezTo>
                    <a:pt x="14333" y="10165"/>
                    <a:pt x="14333" y="10142"/>
                    <a:pt x="14321" y="10142"/>
                  </a:cubicBezTo>
                  <a:cubicBezTo>
                    <a:pt x="13777" y="10165"/>
                    <a:pt x="13233" y="10223"/>
                    <a:pt x="12700" y="10281"/>
                  </a:cubicBezTo>
                  <a:cubicBezTo>
                    <a:pt x="12156" y="10339"/>
                    <a:pt x="11624" y="10409"/>
                    <a:pt x="11091" y="10478"/>
                  </a:cubicBezTo>
                  <a:cubicBezTo>
                    <a:pt x="10026" y="10628"/>
                    <a:pt x="8972" y="10813"/>
                    <a:pt x="7930" y="11045"/>
                  </a:cubicBezTo>
                  <a:cubicBezTo>
                    <a:pt x="7641" y="11103"/>
                    <a:pt x="7340" y="11173"/>
                    <a:pt x="7050" y="11242"/>
                  </a:cubicBezTo>
                  <a:cubicBezTo>
                    <a:pt x="6796" y="11300"/>
                    <a:pt x="6530" y="11358"/>
                    <a:pt x="6275" y="11439"/>
                  </a:cubicBezTo>
                  <a:cubicBezTo>
                    <a:pt x="6275" y="11427"/>
                    <a:pt x="6275" y="11415"/>
                    <a:pt x="6286" y="11415"/>
                  </a:cubicBezTo>
                  <a:cubicBezTo>
                    <a:pt x="6298" y="11392"/>
                    <a:pt x="6321" y="11369"/>
                    <a:pt x="6345" y="11358"/>
                  </a:cubicBezTo>
                  <a:cubicBezTo>
                    <a:pt x="7664" y="10813"/>
                    <a:pt x="8984" y="10281"/>
                    <a:pt x="10361" y="9933"/>
                  </a:cubicBezTo>
                  <a:cubicBezTo>
                    <a:pt x="11447" y="9646"/>
                    <a:pt x="12560" y="9471"/>
                    <a:pt x="13674" y="9471"/>
                  </a:cubicBezTo>
                  <a:close/>
                  <a:moveTo>
                    <a:pt x="5568" y="4724"/>
                  </a:moveTo>
                  <a:cubicBezTo>
                    <a:pt x="5337" y="6090"/>
                    <a:pt x="5082" y="7456"/>
                    <a:pt x="4770" y="8811"/>
                  </a:cubicBezTo>
                  <a:cubicBezTo>
                    <a:pt x="4446" y="10234"/>
                    <a:pt x="4063" y="11647"/>
                    <a:pt x="3543" y="13002"/>
                  </a:cubicBezTo>
                  <a:cubicBezTo>
                    <a:pt x="3322" y="13592"/>
                    <a:pt x="3080" y="14160"/>
                    <a:pt x="2813" y="14715"/>
                  </a:cubicBezTo>
                  <a:cubicBezTo>
                    <a:pt x="2825" y="14564"/>
                    <a:pt x="2825" y="14414"/>
                    <a:pt x="2836" y="14263"/>
                  </a:cubicBezTo>
                  <a:cubicBezTo>
                    <a:pt x="2859" y="13974"/>
                    <a:pt x="2895" y="13685"/>
                    <a:pt x="2918" y="13396"/>
                  </a:cubicBezTo>
                  <a:cubicBezTo>
                    <a:pt x="2987" y="12817"/>
                    <a:pt x="3068" y="12238"/>
                    <a:pt x="3172" y="11659"/>
                  </a:cubicBezTo>
                  <a:cubicBezTo>
                    <a:pt x="3392" y="10512"/>
                    <a:pt x="3693" y="9378"/>
                    <a:pt x="4087" y="8289"/>
                  </a:cubicBezTo>
                  <a:cubicBezTo>
                    <a:pt x="4318" y="7676"/>
                    <a:pt x="4573" y="7074"/>
                    <a:pt x="4840" y="6483"/>
                  </a:cubicBezTo>
                  <a:cubicBezTo>
                    <a:pt x="4847" y="6476"/>
                    <a:pt x="4833" y="6467"/>
                    <a:pt x="4823" y="6467"/>
                  </a:cubicBezTo>
                  <a:cubicBezTo>
                    <a:pt x="4819" y="6467"/>
                    <a:pt x="4816" y="6469"/>
                    <a:pt x="4816" y="6472"/>
                  </a:cubicBezTo>
                  <a:cubicBezTo>
                    <a:pt x="4261" y="7502"/>
                    <a:pt x="3855" y="8626"/>
                    <a:pt x="3543" y="9737"/>
                  </a:cubicBezTo>
                  <a:cubicBezTo>
                    <a:pt x="3219" y="10872"/>
                    <a:pt x="2987" y="12017"/>
                    <a:pt x="2825" y="13175"/>
                  </a:cubicBezTo>
                  <a:cubicBezTo>
                    <a:pt x="2790" y="13511"/>
                    <a:pt x="2744" y="13835"/>
                    <a:pt x="2709" y="14171"/>
                  </a:cubicBezTo>
                  <a:cubicBezTo>
                    <a:pt x="2697" y="14287"/>
                    <a:pt x="2686" y="14414"/>
                    <a:pt x="2674" y="14541"/>
                  </a:cubicBezTo>
                  <a:cubicBezTo>
                    <a:pt x="2651" y="13974"/>
                    <a:pt x="2628" y="13407"/>
                    <a:pt x="2628" y="12840"/>
                  </a:cubicBezTo>
                  <a:cubicBezTo>
                    <a:pt x="2640" y="12076"/>
                    <a:pt x="2720" y="11312"/>
                    <a:pt x="2871" y="10548"/>
                  </a:cubicBezTo>
                  <a:cubicBezTo>
                    <a:pt x="3172" y="9158"/>
                    <a:pt x="3728" y="7826"/>
                    <a:pt x="4411" y="6576"/>
                  </a:cubicBezTo>
                  <a:cubicBezTo>
                    <a:pt x="4770" y="5940"/>
                    <a:pt x="5164" y="5326"/>
                    <a:pt x="5568" y="4724"/>
                  </a:cubicBezTo>
                  <a:close/>
                  <a:moveTo>
                    <a:pt x="9212" y="12829"/>
                  </a:moveTo>
                  <a:cubicBezTo>
                    <a:pt x="9480" y="12829"/>
                    <a:pt x="9747" y="12840"/>
                    <a:pt x="10014" y="12863"/>
                  </a:cubicBezTo>
                  <a:cubicBezTo>
                    <a:pt x="10721" y="12920"/>
                    <a:pt x="11427" y="13048"/>
                    <a:pt x="12110" y="13257"/>
                  </a:cubicBezTo>
                  <a:cubicBezTo>
                    <a:pt x="11554" y="13360"/>
                    <a:pt x="11033" y="13534"/>
                    <a:pt x="10500" y="13731"/>
                  </a:cubicBezTo>
                  <a:cubicBezTo>
                    <a:pt x="9887" y="13951"/>
                    <a:pt x="9285" y="14160"/>
                    <a:pt x="8648" y="14322"/>
                  </a:cubicBezTo>
                  <a:cubicBezTo>
                    <a:pt x="7363" y="14623"/>
                    <a:pt x="6055" y="14750"/>
                    <a:pt x="4747" y="14912"/>
                  </a:cubicBezTo>
                  <a:cubicBezTo>
                    <a:pt x="4122" y="14993"/>
                    <a:pt x="3508" y="15074"/>
                    <a:pt x="2895" y="15190"/>
                  </a:cubicBezTo>
                  <a:cubicBezTo>
                    <a:pt x="3635" y="14785"/>
                    <a:pt x="4457" y="14541"/>
                    <a:pt x="5267" y="14299"/>
                  </a:cubicBezTo>
                  <a:cubicBezTo>
                    <a:pt x="6182" y="14044"/>
                    <a:pt x="7120" y="13870"/>
                    <a:pt x="8058" y="13720"/>
                  </a:cubicBezTo>
                  <a:cubicBezTo>
                    <a:pt x="8579" y="13638"/>
                    <a:pt x="9111" y="13581"/>
                    <a:pt x="9644" y="13499"/>
                  </a:cubicBezTo>
                  <a:cubicBezTo>
                    <a:pt x="9656" y="13499"/>
                    <a:pt x="9656" y="13476"/>
                    <a:pt x="9644" y="13476"/>
                  </a:cubicBezTo>
                  <a:cubicBezTo>
                    <a:pt x="9157" y="13511"/>
                    <a:pt x="8671" y="13592"/>
                    <a:pt x="8197" y="13650"/>
                  </a:cubicBezTo>
                  <a:cubicBezTo>
                    <a:pt x="7722" y="13720"/>
                    <a:pt x="7259" y="13800"/>
                    <a:pt x="6785" y="13882"/>
                  </a:cubicBezTo>
                  <a:cubicBezTo>
                    <a:pt x="5846" y="14067"/>
                    <a:pt x="4897" y="14275"/>
                    <a:pt x="3994" y="14588"/>
                  </a:cubicBezTo>
                  <a:cubicBezTo>
                    <a:pt x="3566" y="14739"/>
                    <a:pt x="3126" y="14901"/>
                    <a:pt x="2767" y="15178"/>
                  </a:cubicBezTo>
                  <a:cubicBezTo>
                    <a:pt x="2779" y="15166"/>
                    <a:pt x="2779" y="15155"/>
                    <a:pt x="2779" y="15143"/>
                  </a:cubicBezTo>
                  <a:lnTo>
                    <a:pt x="2779" y="15132"/>
                  </a:lnTo>
                  <a:cubicBezTo>
                    <a:pt x="2802" y="15109"/>
                    <a:pt x="2825" y="15074"/>
                    <a:pt x="2859" y="15040"/>
                  </a:cubicBezTo>
                  <a:cubicBezTo>
                    <a:pt x="3786" y="14322"/>
                    <a:pt x="4840" y="13743"/>
                    <a:pt x="5962" y="13372"/>
                  </a:cubicBezTo>
                  <a:cubicBezTo>
                    <a:pt x="7006" y="13018"/>
                    <a:pt x="8109" y="12829"/>
                    <a:pt x="9212" y="12829"/>
                  </a:cubicBezTo>
                  <a:close/>
                  <a:moveTo>
                    <a:pt x="13013" y="0"/>
                  </a:moveTo>
                  <a:cubicBezTo>
                    <a:pt x="13001" y="35"/>
                    <a:pt x="12921" y="105"/>
                    <a:pt x="12897" y="128"/>
                  </a:cubicBezTo>
                  <a:lnTo>
                    <a:pt x="12758" y="301"/>
                  </a:lnTo>
                  <a:cubicBezTo>
                    <a:pt x="12677" y="406"/>
                    <a:pt x="12596" y="509"/>
                    <a:pt x="12515" y="625"/>
                  </a:cubicBezTo>
                  <a:cubicBezTo>
                    <a:pt x="12353" y="846"/>
                    <a:pt x="12203" y="1077"/>
                    <a:pt x="12064" y="1309"/>
                  </a:cubicBezTo>
                  <a:cubicBezTo>
                    <a:pt x="11786" y="1772"/>
                    <a:pt x="11542" y="2258"/>
                    <a:pt x="11334" y="2768"/>
                  </a:cubicBezTo>
                  <a:cubicBezTo>
                    <a:pt x="10917" y="3774"/>
                    <a:pt x="10662" y="4839"/>
                    <a:pt x="10582" y="5928"/>
                  </a:cubicBezTo>
                  <a:cubicBezTo>
                    <a:pt x="10547" y="6344"/>
                    <a:pt x="10570" y="6750"/>
                    <a:pt x="10582" y="7167"/>
                  </a:cubicBezTo>
                  <a:cubicBezTo>
                    <a:pt x="10593" y="7271"/>
                    <a:pt x="10593" y="7375"/>
                    <a:pt x="10605" y="7479"/>
                  </a:cubicBezTo>
                  <a:lnTo>
                    <a:pt x="10605" y="7630"/>
                  </a:lnTo>
                  <a:cubicBezTo>
                    <a:pt x="10616" y="7676"/>
                    <a:pt x="10628" y="7734"/>
                    <a:pt x="10616" y="7780"/>
                  </a:cubicBezTo>
                  <a:cubicBezTo>
                    <a:pt x="10605" y="7815"/>
                    <a:pt x="10582" y="7838"/>
                    <a:pt x="10570" y="7873"/>
                  </a:cubicBezTo>
                  <a:cubicBezTo>
                    <a:pt x="10477" y="7977"/>
                    <a:pt x="10361" y="8047"/>
                    <a:pt x="10246" y="8127"/>
                  </a:cubicBezTo>
                  <a:cubicBezTo>
                    <a:pt x="10107" y="8220"/>
                    <a:pt x="9980" y="8313"/>
                    <a:pt x="9841" y="8405"/>
                  </a:cubicBezTo>
                  <a:cubicBezTo>
                    <a:pt x="9713" y="8498"/>
                    <a:pt x="9574" y="8590"/>
                    <a:pt x="9447" y="8695"/>
                  </a:cubicBezTo>
                  <a:cubicBezTo>
                    <a:pt x="9355" y="8753"/>
                    <a:pt x="9262" y="8822"/>
                    <a:pt x="9169" y="8891"/>
                  </a:cubicBezTo>
                  <a:cubicBezTo>
                    <a:pt x="8938" y="9066"/>
                    <a:pt x="8717" y="9239"/>
                    <a:pt x="8486" y="9413"/>
                  </a:cubicBezTo>
                  <a:cubicBezTo>
                    <a:pt x="8266" y="9586"/>
                    <a:pt x="8046" y="9807"/>
                    <a:pt x="7814" y="9945"/>
                  </a:cubicBezTo>
                  <a:cubicBezTo>
                    <a:pt x="7305" y="10362"/>
                    <a:pt x="6808" y="10790"/>
                    <a:pt x="6321" y="11219"/>
                  </a:cubicBezTo>
                  <a:cubicBezTo>
                    <a:pt x="6819" y="10247"/>
                    <a:pt x="7189" y="9205"/>
                    <a:pt x="7479" y="8151"/>
                  </a:cubicBezTo>
                  <a:cubicBezTo>
                    <a:pt x="7803" y="6993"/>
                    <a:pt x="8023" y="5801"/>
                    <a:pt x="8220" y="4620"/>
                  </a:cubicBezTo>
                  <a:cubicBezTo>
                    <a:pt x="8324" y="3936"/>
                    <a:pt x="8416" y="3265"/>
                    <a:pt x="8521" y="2593"/>
                  </a:cubicBezTo>
                  <a:cubicBezTo>
                    <a:pt x="8528" y="2558"/>
                    <a:pt x="8504" y="2539"/>
                    <a:pt x="8479" y="2539"/>
                  </a:cubicBezTo>
                  <a:cubicBezTo>
                    <a:pt x="8464" y="2539"/>
                    <a:pt x="8448" y="2546"/>
                    <a:pt x="8440" y="2559"/>
                  </a:cubicBezTo>
                  <a:cubicBezTo>
                    <a:pt x="7768" y="3566"/>
                    <a:pt x="7248" y="4689"/>
                    <a:pt x="6854" y="5824"/>
                  </a:cubicBezTo>
                  <a:cubicBezTo>
                    <a:pt x="6448" y="6993"/>
                    <a:pt x="6182" y="8197"/>
                    <a:pt x="6078" y="9424"/>
                  </a:cubicBezTo>
                  <a:cubicBezTo>
                    <a:pt x="6020" y="10096"/>
                    <a:pt x="5997" y="10779"/>
                    <a:pt x="6055" y="11462"/>
                  </a:cubicBezTo>
                  <a:cubicBezTo>
                    <a:pt x="6020" y="11462"/>
                    <a:pt x="6008" y="11485"/>
                    <a:pt x="6008" y="11520"/>
                  </a:cubicBezTo>
                  <a:cubicBezTo>
                    <a:pt x="5175" y="12284"/>
                    <a:pt x="4388" y="13095"/>
                    <a:pt x="3647" y="13939"/>
                  </a:cubicBezTo>
                  <a:cubicBezTo>
                    <a:pt x="3369" y="14252"/>
                    <a:pt x="3103" y="14564"/>
                    <a:pt x="2848" y="14889"/>
                  </a:cubicBezTo>
                  <a:cubicBezTo>
                    <a:pt x="2825" y="14912"/>
                    <a:pt x="2813" y="14924"/>
                    <a:pt x="2802" y="14947"/>
                  </a:cubicBezTo>
                  <a:lnTo>
                    <a:pt x="2802" y="14912"/>
                  </a:lnTo>
                  <a:cubicBezTo>
                    <a:pt x="3381" y="13743"/>
                    <a:pt x="3855" y="12516"/>
                    <a:pt x="4225" y="11253"/>
                  </a:cubicBezTo>
                  <a:cubicBezTo>
                    <a:pt x="4654" y="9841"/>
                    <a:pt x="4966" y="8405"/>
                    <a:pt x="5244" y="6970"/>
                  </a:cubicBezTo>
                  <a:cubicBezTo>
                    <a:pt x="5395" y="6159"/>
                    <a:pt x="5545" y="5338"/>
                    <a:pt x="5696" y="4527"/>
                  </a:cubicBezTo>
                  <a:cubicBezTo>
                    <a:pt x="5696" y="4502"/>
                    <a:pt x="5667" y="4478"/>
                    <a:pt x="5642" y="4478"/>
                  </a:cubicBezTo>
                  <a:cubicBezTo>
                    <a:pt x="5631" y="4478"/>
                    <a:pt x="5622" y="4482"/>
                    <a:pt x="5615" y="4492"/>
                  </a:cubicBezTo>
                  <a:cubicBezTo>
                    <a:pt x="4781" y="5662"/>
                    <a:pt x="4052" y="6923"/>
                    <a:pt x="3497" y="8255"/>
                  </a:cubicBezTo>
                  <a:cubicBezTo>
                    <a:pt x="2929" y="9598"/>
                    <a:pt x="2581" y="11022"/>
                    <a:pt x="2524" y="12480"/>
                  </a:cubicBezTo>
                  <a:cubicBezTo>
                    <a:pt x="2489" y="13372"/>
                    <a:pt x="2524" y="14263"/>
                    <a:pt x="2605" y="15143"/>
                  </a:cubicBezTo>
                  <a:cubicBezTo>
                    <a:pt x="2594" y="15155"/>
                    <a:pt x="2594" y="15166"/>
                    <a:pt x="2581" y="15178"/>
                  </a:cubicBezTo>
                  <a:lnTo>
                    <a:pt x="2581" y="15190"/>
                  </a:lnTo>
                  <a:cubicBezTo>
                    <a:pt x="2570" y="15190"/>
                    <a:pt x="2570" y="15202"/>
                    <a:pt x="2570" y="15213"/>
                  </a:cubicBezTo>
                  <a:cubicBezTo>
                    <a:pt x="2570" y="15225"/>
                    <a:pt x="2558" y="15225"/>
                    <a:pt x="2558" y="15248"/>
                  </a:cubicBezTo>
                  <a:cubicBezTo>
                    <a:pt x="2234" y="15642"/>
                    <a:pt x="1910" y="16046"/>
                    <a:pt x="1609" y="16463"/>
                  </a:cubicBezTo>
                  <a:cubicBezTo>
                    <a:pt x="1227" y="16996"/>
                    <a:pt x="880" y="17563"/>
                    <a:pt x="544" y="18142"/>
                  </a:cubicBezTo>
                  <a:cubicBezTo>
                    <a:pt x="359" y="18466"/>
                    <a:pt x="173" y="18791"/>
                    <a:pt x="11" y="19138"/>
                  </a:cubicBezTo>
                  <a:cubicBezTo>
                    <a:pt x="0" y="19161"/>
                    <a:pt x="11" y="19184"/>
                    <a:pt x="34" y="19195"/>
                  </a:cubicBezTo>
                  <a:cubicBezTo>
                    <a:pt x="34" y="19207"/>
                    <a:pt x="23" y="19219"/>
                    <a:pt x="23" y="19231"/>
                  </a:cubicBezTo>
                  <a:cubicBezTo>
                    <a:pt x="11" y="19242"/>
                    <a:pt x="34" y="19242"/>
                    <a:pt x="34" y="19242"/>
                  </a:cubicBezTo>
                  <a:cubicBezTo>
                    <a:pt x="46" y="19219"/>
                    <a:pt x="46" y="19207"/>
                    <a:pt x="58" y="19195"/>
                  </a:cubicBezTo>
                  <a:cubicBezTo>
                    <a:pt x="70" y="19195"/>
                    <a:pt x="81" y="19195"/>
                    <a:pt x="93" y="19172"/>
                  </a:cubicBezTo>
                  <a:cubicBezTo>
                    <a:pt x="301" y="18814"/>
                    <a:pt x="510" y="18443"/>
                    <a:pt x="706" y="18084"/>
                  </a:cubicBezTo>
                  <a:cubicBezTo>
                    <a:pt x="1285" y="17147"/>
                    <a:pt x="1922" y="16232"/>
                    <a:pt x="2605" y="15364"/>
                  </a:cubicBezTo>
                  <a:lnTo>
                    <a:pt x="2617" y="15364"/>
                  </a:lnTo>
                  <a:cubicBezTo>
                    <a:pt x="3890" y="15109"/>
                    <a:pt x="5198" y="14993"/>
                    <a:pt x="6495" y="14819"/>
                  </a:cubicBezTo>
                  <a:cubicBezTo>
                    <a:pt x="7132" y="14726"/>
                    <a:pt x="7768" y="14634"/>
                    <a:pt x="8405" y="14484"/>
                  </a:cubicBezTo>
                  <a:cubicBezTo>
                    <a:pt x="9031" y="14345"/>
                    <a:pt x="9644" y="14160"/>
                    <a:pt x="10246" y="13939"/>
                  </a:cubicBezTo>
                  <a:cubicBezTo>
                    <a:pt x="10929" y="13685"/>
                    <a:pt x="11612" y="13430"/>
                    <a:pt x="12342" y="13314"/>
                  </a:cubicBezTo>
                  <a:cubicBezTo>
                    <a:pt x="12399" y="13314"/>
                    <a:pt x="12411" y="13233"/>
                    <a:pt x="12342" y="13210"/>
                  </a:cubicBezTo>
                  <a:cubicBezTo>
                    <a:pt x="11340" y="12902"/>
                    <a:pt x="10295" y="12746"/>
                    <a:pt x="9247" y="12746"/>
                  </a:cubicBezTo>
                  <a:cubicBezTo>
                    <a:pt x="8877" y="12746"/>
                    <a:pt x="8507" y="12765"/>
                    <a:pt x="8139" y="12805"/>
                  </a:cubicBezTo>
                  <a:cubicBezTo>
                    <a:pt x="6831" y="12932"/>
                    <a:pt x="5545" y="13337"/>
                    <a:pt x="4376" y="13951"/>
                  </a:cubicBezTo>
                  <a:cubicBezTo>
                    <a:pt x="3913" y="14206"/>
                    <a:pt x="3461" y="14495"/>
                    <a:pt x="3045" y="14808"/>
                  </a:cubicBezTo>
                  <a:cubicBezTo>
                    <a:pt x="3126" y="14715"/>
                    <a:pt x="3207" y="14611"/>
                    <a:pt x="3288" y="14507"/>
                  </a:cubicBezTo>
                  <a:cubicBezTo>
                    <a:pt x="4156" y="13476"/>
                    <a:pt x="5105" y="12504"/>
                    <a:pt x="6101" y="11577"/>
                  </a:cubicBezTo>
                  <a:cubicBezTo>
                    <a:pt x="6819" y="11577"/>
                    <a:pt x="7537" y="11520"/>
                    <a:pt x="8266" y="11474"/>
                  </a:cubicBezTo>
                  <a:cubicBezTo>
                    <a:pt x="8984" y="11439"/>
                    <a:pt x="9690" y="11381"/>
                    <a:pt x="10408" y="11323"/>
                  </a:cubicBezTo>
                  <a:cubicBezTo>
                    <a:pt x="11832" y="11196"/>
                    <a:pt x="13256" y="11011"/>
                    <a:pt x="14645" y="10686"/>
                  </a:cubicBezTo>
                  <a:cubicBezTo>
                    <a:pt x="15444" y="10501"/>
                    <a:pt x="16232" y="10234"/>
                    <a:pt x="17030" y="10061"/>
                  </a:cubicBezTo>
                  <a:cubicBezTo>
                    <a:pt x="17076" y="10049"/>
                    <a:pt x="17088" y="9969"/>
                    <a:pt x="17042" y="9945"/>
                  </a:cubicBezTo>
                  <a:cubicBezTo>
                    <a:pt x="15991" y="9543"/>
                    <a:pt x="14854" y="9379"/>
                    <a:pt x="13727" y="9379"/>
                  </a:cubicBezTo>
                  <a:cubicBezTo>
                    <a:pt x="13426" y="9379"/>
                    <a:pt x="13126" y="9391"/>
                    <a:pt x="12828" y="9413"/>
                  </a:cubicBezTo>
                  <a:cubicBezTo>
                    <a:pt x="11357" y="9529"/>
                    <a:pt x="9922" y="9899"/>
                    <a:pt x="8544" y="10397"/>
                  </a:cubicBezTo>
                  <a:cubicBezTo>
                    <a:pt x="7850" y="10651"/>
                    <a:pt x="7166" y="10929"/>
                    <a:pt x="6484" y="11230"/>
                  </a:cubicBezTo>
                  <a:cubicBezTo>
                    <a:pt x="6785" y="10964"/>
                    <a:pt x="7073" y="10710"/>
                    <a:pt x="7374" y="10455"/>
                  </a:cubicBezTo>
                  <a:cubicBezTo>
                    <a:pt x="7861" y="10049"/>
                    <a:pt x="8359" y="9656"/>
                    <a:pt x="8868" y="9274"/>
                  </a:cubicBezTo>
                  <a:cubicBezTo>
                    <a:pt x="9111" y="9077"/>
                    <a:pt x="9378" y="8891"/>
                    <a:pt x="9633" y="8706"/>
                  </a:cubicBezTo>
                  <a:cubicBezTo>
                    <a:pt x="9887" y="8521"/>
                    <a:pt x="10165" y="8359"/>
                    <a:pt x="10408" y="8163"/>
                  </a:cubicBezTo>
                  <a:cubicBezTo>
                    <a:pt x="10625" y="7982"/>
                    <a:pt x="10870" y="7949"/>
                    <a:pt x="11132" y="7949"/>
                  </a:cubicBezTo>
                  <a:cubicBezTo>
                    <a:pt x="11206" y="7949"/>
                    <a:pt x="11281" y="7952"/>
                    <a:pt x="11357" y="7954"/>
                  </a:cubicBezTo>
                  <a:cubicBezTo>
                    <a:pt x="12206" y="8003"/>
                    <a:pt x="13058" y="8035"/>
                    <a:pt x="13908" y="8035"/>
                  </a:cubicBezTo>
                  <a:cubicBezTo>
                    <a:pt x="14682" y="8035"/>
                    <a:pt x="15453" y="8008"/>
                    <a:pt x="16220" y="7942"/>
                  </a:cubicBezTo>
                  <a:cubicBezTo>
                    <a:pt x="17222" y="7857"/>
                    <a:pt x="18223" y="7701"/>
                    <a:pt x="19216" y="7701"/>
                  </a:cubicBezTo>
                  <a:cubicBezTo>
                    <a:pt x="19565" y="7701"/>
                    <a:pt x="19914" y="7721"/>
                    <a:pt x="20261" y="7769"/>
                  </a:cubicBezTo>
                  <a:cubicBezTo>
                    <a:pt x="20261" y="7537"/>
                    <a:pt x="20029" y="7386"/>
                    <a:pt x="19821" y="7294"/>
                  </a:cubicBezTo>
                  <a:cubicBezTo>
                    <a:pt x="18670" y="6749"/>
                    <a:pt x="17396" y="6503"/>
                    <a:pt x="16121" y="6503"/>
                  </a:cubicBezTo>
                  <a:cubicBezTo>
                    <a:pt x="15934" y="6503"/>
                    <a:pt x="15747" y="6508"/>
                    <a:pt x="15560" y="6519"/>
                  </a:cubicBezTo>
                  <a:cubicBezTo>
                    <a:pt x="14101" y="6599"/>
                    <a:pt x="12677" y="6993"/>
                    <a:pt x="11334" y="7561"/>
                  </a:cubicBezTo>
                  <a:cubicBezTo>
                    <a:pt x="12365" y="6820"/>
                    <a:pt x="13476" y="6171"/>
                    <a:pt x="14634" y="5650"/>
                  </a:cubicBezTo>
                  <a:cubicBezTo>
                    <a:pt x="14715" y="5604"/>
                    <a:pt x="14807" y="5569"/>
                    <a:pt x="14889" y="5523"/>
                  </a:cubicBezTo>
                  <a:cubicBezTo>
                    <a:pt x="15039" y="5465"/>
                    <a:pt x="15190" y="5395"/>
                    <a:pt x="15340" y="5326"/>
                  </a:cubicBezTo>
                  <a:lnTo>
                    <a:pt x="16173" y="4944"/>
                  </a:lnTo>
                  <a:cubicBezTo>
                    <a:pt x="18408" y="3833"/>
                    <a:pt x="20237" y="2061"/>
                    <a:pt x="21939" y="244"/>
                  </a:cubicBezTo>
                  <a:cubicBezTo>
                    <a:pt x="21916" y="244"/>
                    <a:pt x="21893" y="255"/>
                    <a:pt x="21869" y="255"/>
                  </a:cubicBezTo>
                  <a:cubicBezTo>
                    <a:pt x="19762" y="730"/>
                    <a:pt x="17783" y="1852"/>
                    <a:pt x="16394" y="3508"/>
                  </a:cubicBezTo>
                  <a:cubicBezTo>
                    <a:pt x="15954" y="4018"/>
                    <a:pt x="15583" y="4574"/>
                    <a:pt x="15097" y="5037"/>
                  </a:cubicBezTo>
                  <a:cubicBezTo>
                    <a:pt x="13974" y="6102"/>
                    <a:pt x="12388" y="6530"/>
                    <a:pt x="11184" y="7502"/>
                  </a:cubicBezTo>
                  <a:cubicBezTo>
                    <a:pt x="11982" y="6472"/>
                    <a:pt x="12342" y="5164"/>
                    <a:pt x="12538" y="3879"/>
                  </a:cubicBezTo>
                  <a:cubicBezTo>
                    <a:pt x="12735" y="2582"/>
                    <a:pt x="12770" y="1274"/>
                    <a:pt x="13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 rot="-9899972">
              <a:off x="2558174" y="-44550"/>
              <a:ext cx="380834" cy="810246"/>
            </a:xfrm>
            <a:custGeom>
              <a:avLst/>
              <a:gdLst/>
              <a:ahLst/>
              <a:cxnLst/>
              <a:rect l="l" t="t" r="r" b="b"/>
              <a:pathLst>
                <a:path w="4939" h="10508" extrusionOk="0">
                  <a:moveTo>
                    <a:pt x="3548" y="0"/>
                  </a:moveTo>
                  <a:cubicBezTo>
                    <a:pt x="3349" y="0"/>
                    <a:pt x="2113" y="1769"/>
                    <a:pt x="2157" y="3637"/>
                  </a:cubicBezTo>
                  <a:cubicBezTo>
                    <a:pt x="2168" y="3931"/>
                    <a:pt x="2032" y="3908"/>
                    <a:pt x="1705" y="5342"/>
                  </a:cubicBezTo>
                  <a:cubicBezTo>
                    <a:pt x="1615" y="5771"/>
                    <a:pt x="1525" y="6200"/>
                    <a:pt x="1445" y="6640"/>
                  </a:cubicBezTo>
                  <a:cubicBezTo>
                    <a:pt x="1355" y="6595"/>
                    <a:pt x="1400" y="6572"/>
                    <a:pt x="1129" y="5647"/>
                  </a:cubicBezTo>
                  <a:cubicBezTo>
                    <a:pt x="938" y="5014"/>
                    <a:pt x="576" y="4462"/>
                    <a:pt x="260" y="3885"/>
                  </a:cubicBezTo>
                  <a:cubicBezTo>
                    <a:pt x="228" y="3830"/>
                    <a:pt x="185" y="3804"/>
                    <a:pt x="147" y="3804"/>
                  </a:cubicBezTo>
                  <a:cubicBezTo>
                    <a:pt x="92" y="3804"/>
                    <a:pt x="45" y="3856"/>
                    <a:pt x="45" y="3942"/>
                  </a:cubicBezTo>
                  <a:cubicBezTo>
                    <a:pt x="45" y="4224"/>
                    <a:pt x="0" y="4484"/>
                    <a:pt x="23" y="4755"/>
                  </a:cubicBezTo>
                  <a:cubicBezTo>
                    <a:pt x="91" y="5703"/>
                    <a:pt x="452" y="6911"/>
                    <a:pt x="1242" y="7487"/>
                  </a:cubicBezTo>
                  <a:cubicBezTo>
                    <a:pt x="1344" y="7566"/>
                    <a:pt x="1322" y="7656"/>
                    <a:pt x="1310" y="7746"/>
                  </a:cubicBezTo>
                  <a:cubicBezTo>
                    <a:pt x="1231" y="8311"/>
                    <a:pt x="1242" y="8887"/>
                    <a:pt x="1197" y="9463"/>
                  </a:cubicBezTo>
                  <a:cubicBezTo>
                    <a:pt x="1174" y="9756"/>
                    <a:pt x="1231" y="10050"/>
                    <a:pt x="1231" y="10343"/>
                  </a:cubicBezTo>
                  <a:cubicBezTo>
                    <a:pt x="1230" y="10457"/>
                    <a:pt x="1269" y="10508"/>
                    <a:pt x="1338" y="10508"/>
                  </a:cubicBezTo>
                  <a:cubicBezTo>
                    <a:pt x="1772" y="10508"/>
                    <a:pt x="3393" y="8525"/>
                    <a:pt x="3715" y="7532"/>
                  </a:cubicBezTo>
                  <a:cubicBezTo>
                    <a:pt x="3739" y="7450"/>
                    <a:pt x="3698" y="7373"/>
                    <a:pt x="3625" y="7373"/>
                  </a:cubicBezTo>
                  <a:cubicBezTo>
                    <a:pt x="3598" y="7373"/>
                    <a:pt x="3568" y="7384"/>
                    <a:pt x="3534" y="7408"/>
                  </a:cubicBezTo>
                  <a:cubicBezTo>
                    <a:pt x="2676" y="7995"/>
                    <a:pt x="2010" y="8582"/>
                    <a:pt x="1547" y="9508"/>
                  </a:cubicBezTo>
                  <a:cubicBezTo>
                    <a:pt x="1538" y="9526"/>
                    <a:pt x="1529" y="9559"/>
                    <a:pt x="1496" y="9559"/>
                  </a:cubicBezTo>
                  <a:cubicBezTo>
                    <a:pt x="1488" y="9559"/>
                    <a:pt x="1479" y="9557"/>
                    <a:pt x="1468" y="9553"/>
                  </a:cubicBezTo>
                  <a:cubicBezTo>
                    <a:pt x="1434" y="9316"/>
                    <a:pt x="1490" y="9079"/>
                    <a:pt x="1490" y="8830"/>
                  </a:cubicBezTo>
                  <a:cubicBezTo>
                    <a:pt x="1490" y="8288"/>
                    <a:pt x="1502" y="7746"/>
                    <a:pt x="1593" y="7205"/>
                  </a:cubicBezTo>
                  <a:cubicBezTo>
                    <a:pt x="1716" y="6414"/>
                    <a:pt x="1660" y="6358"/>
                    <a:pt x="1852" y="6324"/>
                  </a:cubicBezTo>
                  <a:cubicBezTo>
                    <a:pt x="2180" y="6279"/>
                    <a:pt x="2484" y="6143"/>
                    <a:pt x="2789" y="6020"/>
                  </a:cubicBezTo>
                  <a:cubicBezTo>
                    <a:pt x="3670" y="5692"/>
                    <a:pt x="4302" y="5082"/>
                    <a:pt x="4742" y="4269"/>
                  </a:cubicBezTo>
                  <a:cubicBezTo>
                    <a:pt x="4854" y="4066"/>
                    <a:pt x="4939" y="3844"/>
                    <a:pt x="4764" y="3844"/>
                  </a:cubicBezTo>
                  <a:cubicBezTo>
                    <a:pt x="4745" y="3844"/>
                    <a:pt x="4722" y="3846"/>
                    <a:pt x="4697" y="3852"/>
                  </a:cubicBezTo>
                  <a:cubicBezTo>
                    <a:pt x="4325" y="3931"/>
                    <a:pt x="3839" y="4191"/>
                    <a:pt x="3602" y="4314"/>
                  </a:cubicBezTo>
                  <a:cubicBezTo>
                    <a:pt x="2631" y="4811"/>
                    <a:pt x="2338" y="5240"/>
                    <a:pt x="1818" y="5872"/>
                  </a:cubicBezTo>
                  <a:cubicBezTo>
                    <a:pt x="1931" y="5195"/>
                    <a:pt x="2112" y="4585"/>
                    <a:pt x="2326" y="3976"/>
                  </a:cubicBezTo>
                  <a:cubicBezTo>
                    <a:pt x="2338" y="3942"/>
                    <a:pt x="2360" y="3897"/>
                    <a:pt x="2394" y="3863"/>
                  </a:cubicBezTo>
                  <a:cubicBezTo>
                    <a:pt x="3003" y="3220"/>
                    <a:pt x="3703" y="1673"/>
                    <a:pt x="3613" y="149"/>
                  </a:cubicBezTo>
                  <a:cubicBezTo>
                    <a:pt x="3613" y="92"/>
                    <a:pt x="3613" y="24"/>
                    <a:pt x="3557" y="2"/>
                  </a:cubicBezTo>
                  <a:cubicBezTo>
                    <a:pt x="3554" y="1"/>
                    <a:pt x="3551" y="0"/>
                    <a:pt x="3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 rot="-1800038">
              <a:off x="4950079" y="4368544"/>
              <a:ext cx="380839" cy="810256"/>
            </a:xfrm>
            <a:custGeom>
              <a:avLst/>
              <a:gdLst/>
              <a:ahLst/>
              <a:cxnLst/>
              <a:rect l="l" t="t" r="r" b="b"/>
              <a:pathLst>
                <a:path w="4939" h="10508" extrusionOk="0">
                  <a:moveTo>
                    <a:pt x="3548" y="0"/>
                  </a:moveTo>
                  <a:cubicBezTo>
                    <a:pt x="3349" y="0"/>
                    <a:pt x="2113" y="1769"/>
                    <a:pt x="2157" y="3637"/>
                  </a:cubicBezTo>
                  <a:cubicBezTo>
                    <a:pt x="2168" y="3931"/>
                    <a:pt x="2032" y="3908"/>
                    <a:pt x="1705" y="5342"/>
                  </a:cubicBezTo>
                  <a:cubicBezTo>
                    <a:pt x="1615" y="5771"/>
                    <a:pt x="1525" y="6200"/>
                    <a:pt x="1445" y="6640"/>
                  </a:cubicBezTo>
                  <a:cubicBezTo>
                    <a:pt x="1355" y="6595"/>
                    <a:pt x="1400" y="6572"/>
                    <a:pt x="1129" y="5647"/>
                  </a:cubicBezTo>
                  <a:cubicBezTo>
                    <a:pt x="938" y="5014"/>
                    <a:pt x="576" y="4462"/>
                    <a:pt x="260" y="3885"/>
                  </a:cubicBezTo>
                  <a:cubicBezTo>
                    <a:pt x="228" y="3830"/>
                    <a:pt x="185" y="3804"/>
                    <a:pt x="147" y="3804"/>
                  </a:cubicBezTo>
                  <a:cubicBezTo>
                    <a:pt x="92" y="3804"/>
                    <a:pt x="45" y="3856"/>
                    <a:pt x="45" y="3942"/>
                  </a:cubicBezTo>
                  <a:cubicBezTo>
                    <a:pt x="45" y="4224"/>
                    <a:pt x="0" y="4484"/>
                    <a:pt x="23" y="4755"/>
                  </a:cubicBezTo>
                  <a:cubicBezTo>
                    <a:pt x="91" y="5703"/>
                    <a:pt x="452" y="6911"/>
                    <a:pt x="1242" y="7487"/>
                  </a:cubicBezTo>
                  <a:cubicBezTo>
                    <a:pt x="1344" y="7566"/>
                    <a:pt x="1322" y="7656"/>
                    <a:pt x="1310" y="7746"/>
                  </a:cubicBezTo>
                  <a:cubicBezTo>
                    <a:pt x="1231" y="8311"/>
                    <a:pt x="1242" y="8887"/>
                    <a:pt x="1197" y="9463"/>
                  </a:cubicBezTo>
                  <a:cubicBezTo>
                    <a:pt x="1174" y="9756"/>
                    <a:pt x="1231" y="10050"/>
                    <a:pt x="1231" y="10343"/>
                  </a:cubicBezTo>
                  <a:cubicBezTo>
                    <a:pt x="1230" y="10457"/>
                    <a:pt x="1269" y="10508"/>
                    <a:pt x="1338" y="10508"/>
                  </a:cubicBezTo>
                  <a:cubicBezTo>
                    <a:pt x="1772" y="10508"/>
                    <a:pt x="3393" y="8525"/>
                    <a:pt x="3715" y="7532"/>
                  </a:cubicBezTo>
                  <a:cubicBezTo>
                    <a:pt x="3739" y="7450"/>
                    <a:pt x="3698" y="7373"/>
                    <a:pt x="3625" y="7373"/>
                  </a:cubicBezTo>
                  <a:cubicBezTo>
                    <a:pt x="3598" y="7373"/>
                    <a:pt x="3568" y="7384"/>
                    <a:pt x="3534" y="7408"/>
                  </a:cubicBezTo>
                  <a:cubicBezTo>
                    <a:pt x="2676" y="7995"/>
                    <a:pt x="2010" y="8582"/>
                    <a:pt x="1547" y="9508"/>
                  </a:cubicBezTo>
                  <a:cubicBezTo>
                    <a:pt x="1538" y="9526"/>
                    <a:pt x="1529" y="9559"/>
                    <a:pt x="1496" y="9559"/>
                  </a:cubicBezTo>
                  <a:cubicBezTo>
                    <a:pt x="1488" y="9559"/>
                    <a:pt x="1479" y="9557"/>
                    <a:pt x="1468" y="9553"/>
                  </a:cubicBezTo>
                  <a:cubicBezTo>
                    <a:pt x="1434" y="9316"/>
                    <a:pt x="1490" y="9079"/>
                    <a:pt x="1490" y="8830"/>
                  </a:cubicBezTo>
                  <a:cubicBezTo>
                    <a:pt x="1490" y="8288"/>
                    <a:pt x="1502" y="7746"/>
                    <a:pt x="1593" y="7205"/>
                  </a:cubicBezTo>
                  <a:cubicBezTo>
                    <a:pt x="1716" y="6414"/>
                    <a:pt x="1660" y="6358"/>
                    <a:pt x="1852" y="6324"/>
                  </a:cubicBezTo>
                  <a:cubicBezTo>
                    <a:pt x="2180" y="6279"/>
                    <a:pt x="2484" y="6143"/>
                    <a:pt x="2789" y="6020"/>
                  </a:cubicBezTo>
                  <a:cubicBezTo>
                    <a:pt x="3670" y="5692"/>
                    <a:pt x="4302" y="5082"/>
                    <a:pt x="4742" y="4269"/>
                  </a:cubicBezTo>
                  <a:cubicBezTo>
                    <a:pt x="4854" y="4066"/>
                    <a:pt x="4939" y="3844"/>
                    <a:pt x="4764" y="3844"/>
                  </a:cubicBezTo>
                  <a:cubicBezTo>
                    <a:pt x="4745" y="3844"/>
                    <a:pt x="4722" y="3846"/>
                    <a:pt x="4697" y="3852"/>
                  </a:cubicBezTo>
                  <a:cubicBezTo>
                    <a:pt x="4325" y="3931"/>
                    <a:pt x="3839" y="4191"/>
                    <a:pt x="3602" y="4314"/>
                  </a:cubicBezTo>
                  <a:cubicBezTo>
                    <a:pt x="2631" y="4811"/>
                    <a:pt x="2338" y="5240"/>
                    <a:pt x="1818" y="5872"/>
                  </a:cubicBezTo>
                  <a:cubicBezTo>
                    <a:pt x="1931" y="5195"/>
                    <a:pt x="2112" y="4585"/>
                    <a:pt x="2326" y="3976"/>
                  </a:cubicBezTo>
                  <a:cubicBezTo>
                    <a:pt x="2338" y="3942"/>
                    <a:pt x="2360" y="3897"/>
                    <a:pt x="2394" y="3863"/>
                  </a:cubicBezTo>
                  <a:cubicBezTo>
                    <a:pt x="3003" y="3220"/>
                    <a:pt x="3703" y="1673"/>
                    <a:pt x="3613" y="149"/>
                  </a:cubicBezTo>
                  <a:cubicBezTo>
                    <a:pt x="3613" y="92"/>
                    <a:pt x="3613" y="24"/>
                    <a:pt x="3557" y="2"/>
                  </a:cubicBezTo>
                  <a:cubicBezTo>
                    <a:pt x="3554" y="1"/>
                    <a:pt x="3551" y="0"/>
                    <a:pt x="3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 rot="-1583144">
              <a:off x="6658401" y="3817838"/>
              <a:ext cx="3531194" cy="2452708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8"/>
          <p:cNvSpPr txBox="1">
            <a:spLocks noGrp="1"/>
          </p:cNvSpPr>
          <p:nvPr>
            <p:ph type="title"/>
          </p:nvPr>
        </p:nvSpPr>
        <p:spPr>
          <a:xfrm>
            <a:off x="2065350" y="2237463"/>
            <a:ext cx="5013300" cy="57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3"/>
          <p:cNvGrpSpPr/>
          <p:nvPr/>
        </p:nvGrpSpPr>
        <p:grpSpPr>
          <a:xfrm>
            <a:off x="-1343420" y="-1102757"/>
            <a:ext cx="11637244" cy="7508714"/>
            <a:chOff x="-1343420" y="-1102757"/>
            <a:chExt cx="11637244" cy="7508714"/>
          </a:xfrm>
        </p:grpSpPr>
        <p:sp>
          <p:nvSpPr>
            <p:cNvPr id="454" name="Google Shape;454;p13"/>
            <p:cNvSpPr/>
            <p:nvPr/>
          </p:nvSpPr>
          <p:spPr>
            <a:xfrm rot="699135">
              <a:off x="7121636" y="-815913"/>
              <a:ext cx="3022832" cy="1787426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 rot="8100000">
              <a:off x="-883799" y="407731"/>
              <a:ext cx="2986340" cy="1053723"/>
            </a:xfrm>
            <a:custGeom>
              <a:avLst/>
              <a:gdLst/>
              <a:ahLst/>
              <a:cxnLst/>
              <a:rect l="l" t="t" r="r" b="b"/>
              <a:pathLst>
                <a:path w="50954" h="17979" extrusionOk="0">
                  <a:moveTo>
                    <a:pt x="28081" y="150"/>
                  </a:moveTo>
                  <a:cubicBezTo>
                    <a:pt x="28148" y="150"/>
                    <a:pt x="28217" y="157"/>
                    <a:pt x="28286" y="173"/>
                  </a:cubicBezTo>
                  <a:cubicBezTo>
                    <a:pt x="28749" y="289"/>
                    <a:pt x="29016" y="752"/>
                    <a:pt x="29073" y="1203"/>
                  </a:cubicBezTo>
                  <a:cubicBezTo>
                    <a:pt x="29189" y="2152"/>
                    <a:pt x="28401" y="2824"/>
                    <a:pt x="27637" y="3276"/>
                  </a:cubicBezTo>
                  <a:cubicBezTo>
                    <a:pt x="27082" y="2615"/>
                    <a:pt x="26665" y="1759"/>
                    <a:pt x="26989" y="948"/>
                  </a:cubicBezTo>
                  <a:cubicBezTo>
                    <a:pt x="27172" y="522"/>
                    <a:pt x="27603" y="150"/>
                    <a:pt x="28081" y="150"/>
                  </a:cubicBezTo>
                  <a:close/>
                  <a:moveTo>
                    <a:pt x="28060" y="0"/>
                  </a:moveTo>
                  <a:cubicBezTo>
                    <a:pt x="27951" y="0"/>
                    <a:pt x="27837" y="18"/>
                    <a:pt x="27719" y="57"/>
                  </a:cubicBezTo>
                  <a:cubicBezTo>
                    <a:pt x="26723" y="381"/>
                    <a:pt x="26572" y="1550"/>
                    <a:pt x="26920" y="2407"/>
                  </a:cubicBezTo>
                  <a:cubicBezTo>
                    <a:pt x="27058" y="2754"/>
                    <a:pt x="27256" y="3078"/>
                    <a:pt x="27487" y="3368"/>
                  </a:cubicBezTo>
                  <a:cubicBezTo>
                    <a:pt x="27429" y="3403"/>
                    <a:pt x="27383" y="3426"/>
                    <a:pt x="27325" y="3461"/>
                  </a:cubicBezTo>
                  <a:cubicBezTo>
                    <a:pt x="25368" y="4491"/>
                    <a:pt x="23157" y="4838"/>
                    <a:pt x="20981" y="5082"/>
                  </a:cubicBezTo>
                  <a:cubicBezTo>
                    <a:pt x="18839" y="5313"/>
                    <a:pt x="16674" y="5440"/>
                    <a:pt x="14578" y="5985"/>
                  </a:cubicBezTo>
                  <a:cubicBezTo>
                    <a:pt x="12691" y="6471"/>
                    <a:pt x="10896" y="7282"/>
                    <a:pt x="9241" y="8300"/>
                  </a:cubicBezTo>
                  <a:cubicBezTo>
                    <a:pt x="5861" y="10407"/>
                    <a:pt x="3082" y="13382"/>
                    <a:pt x="836" y="16636"/>
                  </a:cubicBezTo>
                  <a:cubicBezTo>
                    <a:pt x="569" y="17041"/>
                    <a:pt x="304" y="17434"/>
                    <a:pt x="49" y="17840"/>
                  </a:cubicBezTo>
                  <a:cubicBezTo>
                    <a:pt x="1" y="17912"/>
                    <a:pt x="69" y="17978"/>
                    <a:pt x="135" y="17978"/>
                  </a:cubicBezTo>
                  <a:cubicBezTo>
                    <a:pt x="164" y="17978"/>
                    <a:pt x="193" y="17965"/>
                    <a:pt x="211" y="17933"/>
                  </a:cubicBezTo>
                  <a:cubicBezTo>
                    <a:pt x="2457" y="14344"/>
                    <a:pt x="5305" y="11044"/>
                    <a:pt x="8859" y="8717"/>
                  </a:cubicBezTo>
                  <a:cubicBezTo>
                    <a:pt x="10608" y="7571"/>
                    <a:pt x="12517" y="6680"/>
                    <a:pt x="14544" y="6147"/>
                  </a:cubicBezTo>
                  <a:cubicBezTo>
                    <a:pt x="16790" y="5556"/>
                    <a:pt x="19116" y="5463"/>
                    <a:pt x="21421" y="5209"/>
                  </a:cubicBezTo>
                  <a:cubicBezTo>
                    <a:pt x="23539" y="4977"/>
                    <a:pt x="25739" y="4596"/>
                    <a:pt x="27603" y="3507"/>
                  </a:cubicBezTo>
                  <a:cubicBezTo>
                    <a:pt x="28008" y="3982"/>
                    <a:pt x="28506" y="4375"/>
                    <a:pt x="29027" y="4711"/>
                  </a:cubicBezTo>
                  <a:cubicBezTo>
                    <a:pt x="30961" y="5962"/>
                    <a:pt x="33287" y="6644"/>
                    <a:pt x="35579" y="6749"/>
                  </a:cubicBezTo>
                  <a:cubicBezTo>
                    <a:pt x="35769" y="6758"/>
                    <a:pt x="35957" y="6762"/>
                    <a:pt x="36145" y="6762"/>
                  </a:cubicBezTo>
                  <a:cubicBezTo>
                    <a:pt x="40683" y="6762"/>
                    <a:pt x="44724" y="4301"/>
                    <a:pt x="49160" y="3634"/>
                  </a:cubicBezTo>
                  <a:cubicBezTo>
                    <a:pt x="49727" y="3542"/>
                    <a:pt x="50306" y="3484"/>
                    <a:pt x="50885" y="3472"/>
                  </a:cubicBezTo>
                  <a:cubicBezTo>
                    <a:pt x="50951" y="3472"/>
                    <a:pt x="50954" y="3367"/>
                    <a:pt x="50895" y="3367"/>
                  </a:cubicBezTo>
                  <a:cubicBezTo>
                    <a:pt x="50891" y="3367"/>
                    <a:pt x="50888" y="3368"/>
                    <a:pt x="50885" y="3368"/>
                  </a:cubicBezTo>
                  <a:cubicBezTo>
                    <a:pt x="46393" y="3438"/>
                    <a:pt x="42399" y="5834"/>
                    <a:pt x="38000" y="6413"/>
                  </a:cubicBezTo>
                  <a:cubicBezTo>
                    <a:pt x="37406" y="6491"/>
                    <a:pt x="36809" y="6530"/>
                    <a:pt x="36211" y="6530"/>
                  </a:cubicBezTo>
                  <a:cubicBezTo>
                    <a:pt x="34510" y="6530"/>
                    <a:pt x="32809" y="6213"/>
                    <a:pt x="31215" y="5579"/>
                  </a:cubicBezTo>
                  <a:cubicBezTo>
                    <a:pt x="30196" y="5186"/>
                    <a:pt x="29166" y="4676"/>
                    <a:pt x="28321" y="3958"/>
                  </a:cubicBezTo>
                  <a:cubicBezTo>
                    <a:pt x="28136" y="3808"/>
                    <a:pt x="27950" y="3623"/>
                    <a:pt x="27765" y="3426"/>
                  </a:cubicBezTo>
                  <a:cubicBezTo>
                    <a:pt x="27765" y="3415"/>
                    <a:pt x="27776" y="3415"/>
                    <a:pt x="27776" y="3415"/>
                  </a:cubicBezTo>
                  <a:cubicBezTo>
                    <a:pt x="28529" y="2952"/>
                    <a:pt x="29328" y="2222"/>
                    <a:pt x="29235" y="1261"/>
                  </a:cubicBezTo>
                  <a:cubicBezTo>
                    <a:pt x="29166" y="618"/>
                    <a:pt x="28700" y="0"/>
                    <a:pt x="28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 rot="1800039">
              <a:off x="7459474" y="370455"/>
              <a:ext cx="2700017" cy="1021124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 rot="699135">
              <a:off x="-1194064" y="4331687"/>
              <a:ext cx="3022832" cy="1787426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" name="Google Shape;458;p13"/>
            <p:cNvGrpSpPr/>
            <p:nvPr/>
          </p:nvGrpSpPr>
          <p:grpSpPr>
            <a:xfrm rot="5400000" flipH="1">
              <a:off x="313837" y="85401"/>
              <a:ext cx="578995" cy="762248"/>
              <a:chOff x="2109400" y="2670450"/>
              <a:chExt cx="113200" cy="149025"/>
            </a:xfrm>
          </p:grpSpPr>
          <p:sp>
            <p:nvSpPr>
              <p:cNvPr id="459" name="Google Shape;459;p13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3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3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3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3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3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3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3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3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3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3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3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3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3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3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3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3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3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3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3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3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2" name="Google Shape;48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2"/>
          </p:nvPr>
        </p:nvSpPr>
        <p:spPr>
          <a:xfrm>
            <a:off x="720000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1"/>
          </p:nvPr>
        </p:nvSpPr>
        <p:spPr>
          <a:xfrm>
            <a:off x="72000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3"/>
          </p:nvPr>
        </p:nvSpPr>
        <p:spPr>
          <a:xfrm>
            <a:off x="3419270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subTitle" idx="4"/>
          </p:nvPr>
        </p:nvSpPr>
        <p:spPr>
          <a:xfrm>
            <a:off x="341927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5"/>
          </p:nvPr>
        </p:nvSpPr>
        <p:spPr>
          <a:xfrm>
            <a:off x="720000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6"/>
          </p:nvPr>
        </p:nvSpPr>
        <p:spPr>
          <a:xfrm>
            <a:off x="720000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7"/>
          </p:nvPr>
        </p:nvSpPr>
        <p:spPr>
          <a:xfrm>
            <a:off x="3419270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subTitle" idx="8"/>
          </p:nvPr>
        </p:nvSpPr>
        <p:spPr>
          <a:xfrm>
            <a:off x="3419270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title" idx="9"/>
          </p:nvPr>
        </p:nvSpPr>
        <p:spPr>
          <a:xfrm>
            <a:off x="6118547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13"/>
          </p:nvPr>
        </p:nvSpPr>
        <p:spPr>
          <a:xfrm>
            <a:off x="6118547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title" idx="14"/>
          </p:nvPr>
        </p:nvSpPr>
        <p:spPr>
          <a:xfrm>
            <a:off x="6118547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15"/>
          </p:nvPr>
        </p:nvSpPr>
        <p:spPr>
          <a:xfrm>
            <a:off x="6118547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title" idx="16" hasCustomPrompt="1"/>
          </p:nvPr>
        </p:nvSpPr>
        <p:spPr>
          <a:xfrm>
            <a:off x="1380300" y="172503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17" hasCustomPrompt="1"/>
          </p:nvPr>
        </p:nvSpPr>
        <p:spPr>
          <a:xfrm>
            <a:off x="4079571" y="1715547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7" name="Google Shape;497;p13"/>
          <p:cNvSpPr txBox="1">
            <a:spLocks noGrp="1"/>
          </p:cNvSpPr>
          <p:nvPr>
            <p:ph type="title" idx="18" hasCustomPrompt="1"/>
          </p:nvPr>
        </p:nvSpPr>
        <p:spPr>
          <a:xfrm>
            <a:off x="6778850" y="172503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9" hasCustomPrompt="1"/>
          </p:nvPr>
        </p:nvSpPr>
        <p:spPr>
          <a:xfrm>
            <a:off x="1380300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9" name="Google Shape;499;p13"/>
          <p:cNvSpPr txBox="1">
            <a:spLocks noGrp="1"/>
          </p:cNvSpPr>
          <p:nvPr>
            <p:ph type="title" idx="20" hasCustomPrompt="1"/>
          </p:nvPr>
        </p:nvSpPr>
        <p:spPr>
          <a:xfrm>
            <a:off x="4079571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21" hasCustomPrompt="1"/>
          </p:nvPr>
        </p:nvSpPr>
        <p:spPr>
          <a:xfrm>
            <a:off x="6778850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6"/>
          <p:cNvSpPr/>
          <p:nvPr/>
        </p:nvSpPr>
        <p:spPr>
          <a:xfrm rot="10800000" flipH="1">
            <a:off x="50" y="-1627654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6"/>
          <p:cNvSpPr/>
          <p:nvPr/>
        </p:nvSpPr>
        <p:spPr>
          <a:xfrm rot="-2700000">
            <a:off x="7066627" y="3278621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6"/>
          <p:cNvSpPr/>
          <p:nvPr/>
        </p:nvSpPr>
        <p:spPr>
          <a:xfrm rot="-6299990">
            <a:off x="-437583" y="326952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6"/>
          <p:cNvSpPr/>
          <p:nvPr/>
        </p:nvSpPr>
        <p:spPr>
          <a:xfrm rot="-2575492">
            <a:off x="-297528" y="-165243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16"/>
          <p:cNvGrpSpPr/>
          <p:nvPr/>
        </p:nvGrpSpPr>
        <p:grpSpPr>
          <a:xfrm>
            <a:off x="8256149" y="785102"/>
            <a:ext cx="964062" cy="1545385"/>
            <a:chOff x="8131305" y="2068599"/>
            <a:chExt cx="1208098" cy="1936572"/>
          </a:xfrm>
        </p:grpSpPr>
        <p:sp>
          <p:nvSpPr>
            <p:cNvPr id="548" name="Google Shape;548;p16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16"/>
          <p:cNvSpPr/>
          <p:nvPr/>
        </p:nvSpPr>
        <p:spPr>
          <a:xfrm rot="-2700000">
            <a:off x="7653281" y="2754110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16"/>
          <p:cNvGrpSpPr/>
          <p:nvPr/>
        </p:nvGrpSpPr>
        <p:grpSpPr>
          <a:xfrm rot="1470548" flipH="1">
            <a:off x="-57972" y="1392855"/>
            <a:ext cx="617828" cy="1715342"/>
            <a:chOff x="3888625" y="3682675"/>
            <a:chExt cx="696085" cy="1932815"/>
          </a:xfrm>
        </p:grpSpPr>
        <p:sp>
          <p:nvSpPr>
            <p:cNvPr id="552" name="Google Shape;552;p16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16"/>
          <p:cNvGrpSpPr/>
          <p:nvPr/>
        </p:nvGrpSpPr>
        <p:grpSpPr>
          <a:xfrm rot="5400000" flipH="1">
            <a:off x="847362" y="3391251"/>
            <a:ext cx="578995" cy="762248"/>
            <a:chOff x="2109400" y="2670450"/>
            <a:chExt cx="113200" cy="149025"/>
          </a:xfrm>
        </p:grpSpPr>
        <p:sp>
          <p:nvSpPr>
            <p:cNvPr id="577" name="Google Shape;577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16"/>
          <p:cNvGrpSpPr/>
          <p:nvPr/>
        </p:nvGrpSpPr>
        <p:grpSpPr>
          <a:xfrm rot="2700000" flipH="1">
            <a:off x="6530281" y="4251874"/>
            <a:ext cx="578994" cy="762252"/>
            <a:chOff x="2109400" y="2670450"/>
            <a:chExt cx="113200" cy="149025"/>
          </a:xfrm>
        </p:grpSpPr>
        <p:sp>
          <p:nvSpPr>
            <p:cNvPr id="601" name="Google Shape;601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16"/>
          <p:cNvGrpSpPr/>
          <p:nvPr/>
        </p:nvGrpSpPr>
        <p:grpSpPr>
          <a:xfrm rot="2700000" flipH="1">
            <a:off x="7230056" y="93074"/>
            <a:ext cx="578994" cy="762252"/>
            <a:chOff x="2109400" y="2670450"/>
            <a:chExt cx="113200" cy="149025"/>
          </a:xfrm>
        </p:grpSpPr>
        <p:sp>
          <p:nvSpPr>
            <p:cNvPr id="625" name="Google Shape;625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2391900" y="31002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30"/>
          <p:cNvGrpSpPr/>
          <p:nvPr/>
        </p:nvGrpSpPr>
        <p:grpSpPr>
          <a:xfrm>
            <a:off x="-1516983" y="-1948923"/>
            <a:ext cx="13884292" cy="7718894"/>
            <a:chOff x="-1516983" y="-1948923"/>
            <a:chExt cx="13884292" cy="7718894"/>
          </a:xfrm>
        </p:grpSpPr>
        <p:sp>
          <p:nvSpPr>
            <p:cNvPr id="1223" name="Google Shape;1223;p30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0"/>
            <p:cNvSpPr/>
            <p:nvPr/>
          </p:nvSpPr>
          <p:spPr>
            <a:xfrm rot="8100138">
              <a:off x="-1263925" y="-419954"/>
              <a:ext cx="2164952" cy="1612422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0"/>
            <p:cNvSpPr/>
            <p:nvPr/>
          </p:nvSpPr>
          <p:spPr>
            <a:xfrm rot="6189269">
              <a:off x="-1252756" y="527361"/>
              <a:ext cx="1925140" cy="1337129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7" name="Google Shape;1227;p30"/>
            <p:cNvGrpSpPr/>
            <p:nvPr/>
          </p:nvGrpSpPr>
          <p:grpSpPr>
            <a:xfrm flipH="1">
              <a:off x="-136126" y="1799052"/>
              <a:ext cx="964062" cy="1545385"/>
              <a:chOff x="8131305" y="2068599"/>
              <a:chExt cx="1208098" cy="1936572"/>
            </a:xfrm>
          </p:grpSpPr>
          <p:sp>
            <p:nvSpPr>
              <p:cNvPr id="1228" name="Google Shape;1228;p30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0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0" name="Google Shape;1230;p30"/>
            <p:cNvGrpSpPr/>
            <p:nvPr/>
          </p:nvGrpSpPr>
          <p:grpSpPr>
            <a:xfrm rot="-1470548">
              <a:off x="8704978" y="2014705"/>
              <a:ext cx="617828" cy="1715342"/>
              <a:chOff x="3888625" y="3682675"/>
              <a:chExt cx="696085" cy="1932815"/>
            </a:xfrm>
          </p:grpSpPr>
          <p:sp>
            <p:nvSpPr>
              <p:cNvPr id="1231" name="Google Shape;1231;p30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0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0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0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0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0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0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0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0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0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0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0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0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0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0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0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0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0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0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0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0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0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0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0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5" name="Google Shape;1255;p30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" name="Google Shape;1256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30"/>
          <p:cNvSpPr txBox="1">
            <a:spLocks noGrp="1"/>
          </p:cNvSpPr>
          <p:nvPr>
            <p:ph type="title" idx="2"/>
          </p:nvPr>
        </p:nvSpPr>
        <p:spPr>
          <a:xfrm>
            <a:off x="798639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8" name="Google Shape;1258;p30"/>
          <p:cNvSpPr txBox="1">
            <a:spLocks noGrp="1"/>
          </p:cNvSpPr>
          <p:nvPr>
            <p:ph type="subTitle" idx="1"/>
          </p:nvPr>
        </p:nvSpPr>
        <p:spPr>
          <a:xfrm>
            <a:off x="798639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30"/>
          <p:cNvSpPr txBox="1">
            <a:spLocks noGrp="1"/>
          </p:cNvSpPr>
          <p:nvPr>
            <p:ph type="title" idx="3"/>
          </p:nvPr>
        </p:nvSpPr>
        <p:spPr>
          <a:xfrm>
            <a:off x="3512560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0" name="Google Shape;1260;p30"/>
          <p:cNvSpPr txBox="1">
            <a:spLocks noGrp="1"/>
          </p:cNvSpPr>
          <p:nvPr>
            <p:ph type="subTitle" idx="4"/>
          </p:nvPr>
        </p:nvSpPr>
        <p:spPr>
          <a:xfrm>
            <a:off x="3512560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30"/>
          <p:cNvSpPr txBox="1">
            <a:spLocks noGrp="1"/>
          </p:cNvSpPr>
          <p:nvPr>
            <p:ph type="title" idx="5"/>
          </p:nvPr>
        </p:nvSpPr>
        <p:spPr>
          <a:xfrm>
            <a:off x="6168152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2" name="Google Shape;1262;p30"/>
          <p:cNvSpPr txBox="1">
            <a:spLocks noGrp="1"/>
          </p:cNvSpPr>
          <p:nvPr>
            <p:ph type="subTitle" idx="6"/>
          </p:nvPr>
        </p:nvSpPr>
        <p:spPr>
          <a:xfrm>
            <a:off x="6168152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2"/>
          <p:cNvGrpSpPr/>
          <p:nvPr/>
        </p:nvGrpSpPr>
        <p:grpSpPr>
          <a:xfrm>
            <a:off x="-1208141" y="-2099429"/>
            <a:ext cx="12392681" cy="8926251"/>
            <a:chOff x="-1208141" y="-2099429"/>
            <a:chExt cx="12392681" cy="8926251"/>
          </a:xfrm>
        </p:grpSpPr>
        <p:sp>
          <p:nvSpPr>
            <p:cNvPr id="1359" name="Google Shape;1359;p32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0" name="Google Shape;1360;p32"/>
            <p:cNvGrpSpPr/>
            <p:nvPr/>
          </p:nvGrpSpPr>
          <p:grpSpPr>
            <a:xfrm>
              <a:off x="8256149" y="445027"/>
              <a:ext cx="964062" cy="1545385"/>
              <a:chOff x="8131305" y="2068599"/>
              <a:chExt cx="1208098" cy="1936572"/>
            </a:xfrm>
          </p:grpSpPr>
          <p:sp>
            <p:nvSpPr>
              <p:cNvPr id="1361" name="Google Shape;1361;p32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2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3" name="Google Shape;1363;p32"/>
            <p:cNvSpPr/>
            <p:nvPr/>
          </p:nvSpPr>
          <p:spPr>
            <a:xfrm rot="-1799948">
              <a:off x="7699439" y="3884683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4" name="Google Shape;1364;p32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1365" name="Google Shape;1365;p32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88" name="Google Shape;1388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32"/>
          <p:cNvSpPr txBox="1">
            <a:spLocks noGrp="1"/>
          </p:cNvSpPr>
          <p:nvPr>
            <p:ph type="title" idx="2"/>
          </p:nvPr>
        </p:nvSpPr>
        <p:spPr>
          <a:xfrm>
            <a:off x="720000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0" name="Google Shape;1390;p32"/>
          <p:cNvSpPr txBox="1">
            <a:spLocks noGrp="1"/>
          </p:cNvSpPr>
          <p:nvPr>
            <p:ph type="subTitle" idx="1"/>
          </p:nvPr>
        </p:nvSpPr>
        <p:spPr>
          <a:xfrm>
            <a:off x="720000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32"/>
          <p:cNvSpPr txBox="1">
            <a:spLocks noGrp="1"/>
          </p:cNvSpPr>
          <p:nvPr>
            <p:ph type="title" idx="3"/>
          </p:nvPr>
        </p:nvSpPr>
        <p:spPr>
          <a:xfrm>
            <a:off x="6445802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2" name="Google Shape;1392;p32"/>
          <p:cNvSpPr txBox="1">
            <a:spLocks noGrp="1"/>
          </p:cNvSpPr>
          <p:nvPr>
            <p:ph type="subTitle" idx="4"/>
          </p:nvPr>
        </p:nvSpPr>
        <p:spPr>
          <a:xfrm>
            <a:off x="6445804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32"/>
          <p:cNvSpPr txBox="1">
            <a:spLocks noGrp="1"/>
          </p:cNvSpPr>
          <p:nvPr>
            <p:ph type="title" idx="5"/>
          </p:nvPr>
        </p:nvSpPr>
        <p:spPr>
          <a:xfrm>
            <a:off x="720000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4" name="Google Shape;1394;p32"/>
          <p:cNvSpPr txBox="1">
            <a:spLocks noGrp="1"/>
          </p:cNvSpPr>
          <p:nvPr>
            <p:ph type="subTitle" idx="6"/>
          </p:nvPr>
        </p:nvSpPr>
        <p:spPr>
          <a:xfrm>
            <a:off x="720000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5" name="Google Shape;1395;p32"/>
          <p:cNvSpPr txBox="1">
            <a:spLocks noGrp="1"/>
          </p:cNvSpPr>
          <p:nvPr>
            <p:ph type="title" idx="7"/>
          </p:nvPr>
        </p:nvSpPr>
        <p:spPr>
          <a:xfrm>
            <a:off x="6445802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6" name="Google Shape;1396;p32"/>
          <p:cNvSpPr txBox="1">
            <a:spLocks noGrp="1"/>
          </p:cNvSpPr>
          <p:nvPr>
            <p:ph type="subTitle" idx="8"/>
          </p:nvPr>
        </p:nvSpPr>
        <p:spPr>
          <a:xfrm>
            <a:off x="6445804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7" name="Google Shape;1397;p32"/>
          <p:cNvSpPr/>
          <p:nvPr/>
        </p:nvSpPr>
        <p:spPr>
          <a:xfrm>
            <a:off x="-355777" y="-320885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7"/>
          <p:cNvSpPr/>
          <p:nvPr/>
        </p:nvSpPr>
        <p:spPr>
          <a:xfrm>
            <a:off x="50" y="4405645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7"/>
          <p:cNvSpPr/>
          <p:nvPr/>
        </p:nvSpPr>
        <p:spPr>
          <a:xfrm rot="-8100000" flipH="1">
            <a:off x="7066627" y="-679503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37"/>
          <p:cNvSpPr/>
          <p:nvPr/>
        </p:nvSpPr>
        <p:spPr>
          <a:xfrm rot="-4500010" flipH="1">
            <a:off x="-437583" y="-449612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37"/>
          <p:cNvSpPr/>
          <p:nvPr/>
        </p:nvSpPr>
        <p:spPr>
          <a:xfrm rot="-8224508" flipH="1">
            <a:off x="-297528" y="4388170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3" name="Google Shape;1503;p37"/>
          <p:cNvGrpSpPr/>
          <p:nvPr/>
        </p:nvGrpSpPr>
        <p:grpSpPr>
          <a:xfrm>
            <a:off x="8256149" y="2977373"/>
            <a:ext cx="964062" cy="1545385"/>
            <a:chOff x="8131305" y="2068599"/>
            <a:chExt cx="1208098" cy="1936572"/>
          </a:xfrm>
        </p:grpSpPr>
        <p:sp>
          <p:nvSpPr>
            <p:cNvPr id="1504" name="Google Shape;1504;p37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6" name="Google Shape;1506;p37"/>
          <p:cNvSpPr/>
          <p:nvPr/>
        </p:nvSpPr>
        <p:spPr>
          <a:xfrm rot="-8100000" flipH="1">
            <a:off x="7653281" y="194726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37"/>
          <p:cNvGrpSpPr/>
          <p:nvPr/>
        </p:nvGrpSpPr>
        <p:grpSpPr>
          <a:xfrm rot="1470548" flipH="1">
            <a:off x="-57972" y="2199662"/>
            <a:ext cx="617828" cy="1715342"/>
            <a:chOff x="3888625" y="3682675"/>
            <a:chExt cx="696085" cy="1932815"/>
          </a:xfrm>
        </p:grpSpPr>
        <p:sp>
          <p:nvSpPr>
            <p:cNvPr id="1508" name="Google Shape;1508;p3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37"/>
          <p:cNvGrpSpPr/>
          <p:nvPr/>
        </p:nvGrpSpPr>
        <p:grpSpPr>
          <a:xfrm rot="5400000">
            <a:off x="847362" y="1154360"/>
            <a:ext cx="578995" cy="762248"/>
            <a:chOff x="2109400" y="2670450"/>
            <a:chExt cx="113200" cy="149025"/>
          </a:xfrm>
        </p:grpSpPr>
        <p:sp>
          <p:nvSpPr>
            <p:cNvPr id="1533" name="Google Shape;1533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37"/>
          <p:cNvGrpSpPr/>
          <p:nvPr/>
        </p:nvGrpSpPr>
        <p:grpSpPr>
          <a:xfrm rot="8100000">
            <a:off x="6530281" y="293733"/>
            <a:ext cx="578994" cy="762252"/>
            <a:chOff x="2109400" y="2670450"/>
            <a:chExt cx="113200" cy="149025"/>
          </a:xfrm>
        </p:grpSpPr>
        <p:sp>
          <p:nvSpPr>
            <p:cNvPr id="1557" name="Google Shape;1557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0" name="Google Shape;1580;p37"/>
          <p:cNvGrpSpPr/>
          <p:nvPr/>
        </p:nvGrpSpPr>
        <p:grpSpPr>
          <a:xfrm rot="8100000">
            <a:off x="7230056" y="4452533"/>
            <a:ext cx="578994" cy="762252"/>
            <a:chOff x="2109400" y="2670450"/>
            <a:chExt cx="113200" cy="149025"/>
          </a:xfrm>
        </p:grpSpPr>
        <p:sp>
          <p:nvSpPr>
            <p:cNvPr id="1581" name="Google Shape;1581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748"/>
            <a:ext cx="7886700" cy="554292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9433982" y="2"/>
            <a:ext cx="1647523" cy="1362074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05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05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050" b="1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05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050" b="1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05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900" i="1">
                  <a:solidFill>
                    <a:schemeClr val="accent2">
                      <a:lumMod val="50000"/>
                    </a:scheme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17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59" r:id="rId3"/>
    <p:sldLayoutId id="2147483662" r:id="rId4"/>
    <p:sldLayoutId id="2147483676" r:id="rId5"/>
    <p:sldLayoutId id="2147483678" r:id="rId6"/>
    <p:sldLayoutId id="214748368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9749"/>
            <a:ext cx="7886700" cy="554292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1"/>
            <a:ext cx="7886700" cy="3718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729434"/>
            <a:ext cx="9144000" cy="414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858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37365" y="15967"/>
            <a:ext cx="277122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35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7" y="-55353"/>
            <a:ext cx="1498651" cy="482192"/>
            <a:chOff x="-2096383" y="21447"/>
            <a:chExt cx="1498651" cy="642922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042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88899" y="5219701"/>
            <a:ext cx="1293944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25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825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825" dirty="0"/>
          </a:p>
        </p:txBody>
      </p:sp>
    </p:spTree>
    <p:extLst>
      <p:ext uri="{BB962C8B-B14F-4D97-AF65-F5344CB8AC3E}">
        <p14:creationId xmlns:p14="http://schemas.microsoft.com/office/powerpoint/2010/main" val="321247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7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51"/>
          <p:cNvSpPr txBox="1">
            <a:spLocks noGrp="1"/>
          </p:cNvSpPr>
          <p:nvPr>
            <p:ph type="subTitle" idx="1"/>
          </p:nvPr>
        </p:nvSpPr>
        <p:spPr>
          <a:xfrm>
            <a:off x="91440" y="1377138"/>
            <a:ext cx="8960016" cy="20378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Caveat Brush" panose="020B0604020202020204" charset="0"/>
              </a:rPr>
              <a:t>TIPE-TIPE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Caveat Brush" panose="020B0604020202020204" charset="0"/>
              </a:rPr>
              <a:t>PERENCANAAN STRATEGIS</a:t>
            </a:r>
            <a:endParaRPr sz="6000" dirty="0">
              <a:latin typeface="Caveat Brush" panose="020B0604020202020204" charset="0"/>
            </a:endParaRPr>
          </a:p>
        </p:txBody>
      </p:sp>
      <p:grpSp>
        <p:nvGrpSpPr>
          <p:cNvPr id="1986" name="Google Shape;1986;p51"/>
          <p:cNvGrpSpPr/>
          <p:nvPr/>
        </p:nvGrpSpPr>
        <p:grpSpPr>
          <a:xfrm rot="3416918">
            <a:off x="2490764" y="4057080"/>
            <a:ext cx="1697343" cy="1746706"/>
            <a:chOff x="1362375" y="3861550"/>
            <a:chExt cx="887125" cy="912925"/>
          </a:xfrm>
        </p:grpSpPr>
        <p:sp>
          <p:nvSpPr>
            <p:cNvPr id="1987" name="Google Shape;1987;p51"/>
            <p:cNvSpPr/>
            <p:nvPr/>
          </p:nvSpPr>
          <p:spPr>
            <a:xfrm>
              <a:off x="1386700" y="4025325"/>
              <a:ext cx="561525" cy="749150"/>
            </a:xfrm>
            <a:custGeom>
              <a:avLst/>
              <a:gdLst/>
              <a:ahLst/>
              <a:cxnLst/>
              <a:rect l="l" t="t" r="r" b="b"/>
              <a:pathLst>
                <a:path w="22461" h="29966" extrusionOk="0">
                  <a:moveTo>
                    <a:pt x="129" y="1"/>
                  </a:moveTo>
                  <a:cubicBezTo>
                    <a:pt x="69" y="1"/>
                    <a:pt x="22" y="44"/>
                    <a:pt x="11" y="106"/>
                  </a:cubicBezTo>
                  <a:cubicBezTo>
                    <a:pt x="0" y="176"/>
                    <a:pt x="47" y="245"/>
                    <a:pt x="116" y="257"/>
                  </a:cubicBezTo>
                  <a:cubicBezTo>
                    <a:pt x="17945" y="3175"/>
                    <a:pt x="21279" y="21629"/>
                    <a:pt x="21406" y="22417"/>
                  </a:cubicBezTo>
                  <a:cubicBezTo>
                    <a:pt x="22194" y="26989"/>
                    <a:pt x="22194" y="29803"/>
                    <a:pt x="22194" y="29837"/>
                  </a:cubicBezTo>
                  <a:cubicBezTo>
                    <a:pt x="22194" y="29907"/>
                    <a:pt x="22252" y="29965"/>
                    <a:pt x="22333" y="29965"/>
                  </a:cubicBezTo>
                  <a:cubicBezTo>
                    <a:pt x="22402" y="29965"/>
                    <a:pt x="22460" y="29907"/>
                    <a:pt x="22460" y="29837"/>
                  </a:cubicBezTo>
                  <a:cubicBezTo>
                    <a:pt x="22460" y="29803"/>
                    <a:pt x="22448" y="26978"/>
                    <a:pt x="21661" y="22370"/>
                  </a:cubicBezTo>
                  <a:cubicBezTo>
                    <a:pt x="21534" y="21583"/>
                    <a:pt x="18154" y="2955"/>
                    <a:pt x="150" y="3"/>
                  </a:cubicBezTo>
                  <a:cubicBezTo>
                    <a:pt x="143" y="1"/>
                    <a:pt x="136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1731400" y="3907375"/>
              <a:ext cx="191625" cy="655800"/>
            </a:xfrm>
            <a:custGeom>
              <a:avLst/>
              <a:gdLst/>
              <a:ahLst/>
              <a:cxnLst/>
              <a:rect l="l" t="t" r="r" b="b"/>
              <a:pathLst>
                <a:path w="7665" h="26232" extrusionOk="0">
                  <a:moveTo>
                    <a:pt x="6296" y="1"/>
                  </a:moveTo>
                  <a:cubicBezTo>
                    <a:pt x="6254" y="1"/>
                    <a:pt x="6212" y="19"/>
                    <a:pt x="6183" y="55"/>
                  </a:cubicBezTo>
                  <a:cubicBezTo>
                    <a:pt x="1610" y="7094"/>
                    <a:pt x="0" y="13265"/>
                    <a:pt x="1413" y="18416"/>
                  </a:cubicBezTo>
                  <a:cubicBezTo>
                    <a:pt x="2907" y="23904"/>
                    <a:pt x="7410" y="26196"/>
                    <a:pt x="7456" y="26220"/>
                  </a:cubicBezTo>
                  <a:cubicBezTo>
                    <a:pt x="7479" y="26220"/>
                    <a:pt x="7491" y="26232"/>
                    <a:pt x="7515" y="26232"/>
                  </a:cubicBezTo>
                  <a:cubicBezTo>
                    <a:pt x="7561" y="26232"/>
                    <a:pt x="7607" y="26208"/>
                    <a:pt x="7630" y="26162"/>
                  </a:cubicBezTo>
                  <a:cubicBezTo>
                    <a:pt x="7665" y="26093"/>
                    <a:pt x="7630" y="26023"/>
                    <a:pt x="7572" y="25988"/>
                  </a:cubicBezTo>
                  <a:cubicBezTo>
                    <a:pt x="7526" y="25965"/>
                    <a:pt x="3126" y="23731"/>
                    <a:pt x="1656" y="18347"/>
                  </a:cubicBezTo>
                  <a:cubicBezTo>
                    <a:pt x="267" y="13276"/>
                    <a:pt x="1865" y="7163"/>
                    <a:pt x="6403" y="194"/>
                  </a:cubicBezTo>
                  <a:cubicBezTo>
                    <a:pt x="6437" y="136"/>
                    <a:pt x="6426" y="55"/>
                    <a:pt x="6368" y="20"/>
                  </a:cubicBezTo>
                  <a:cubicBezTo>
                    <a:pt x="6346" y="7"/>
                    <a:pt x="6321" y="1"/>
                    <a:pt x="6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1"/>
            <p:cNvSpPr/>
            <p:nvPr/>
          </p:nvSpPr>
          <p:spPr>
            <a:xfrm>
              <a:off x="1764975" y="4114800"/>
              <a:ext cx="130575" cy="66325"/>
            </a:xfrm>
            <a:custGeom>
              <a:avLst/>
              <a:gdLst/>
              <a:ahLst/>
              <a:cxnLst/>
              <a:rect l="l" t="t" r="r" b="b"/>
              <a:pathLst>
                <a:path w="5223" h="2653" extrusionOk="0">
                  <a:moveTo>
                    <a:pt x="5094" y="1"/>
                  </a:moveTo>
                  <a:cubicBezTo>
                    <a:pt x="2027" y="1"/>
                    <a:pt x="59" y="2421"/>
                    <a:pt x="47" y="2444"/>
                  </a:cubicBezTo>
                  <a:cubicBezTo>
                    <a:pt x="0" y="2501"/>
                    <a:pt x="12" y="2571"/>
                    <a:pt x="59" y="2617"/>
                  </a:cubicBezTo>
                  <a:cubicBezTo>
                    <a:pt x="93" y="2640"/>
                    <a:pt x="116" y="2652"/>
                    <a:pt x="139" y="2652"/>
                  </a:cubicBezTo>
                  <a:cubicBezTo>
                    <a:pt x="186" y="2652"/>
                    <a:pt x="221" y="2629"/>
                    <a:pt x="244" y="2594"/>
                  </a:cubicBezTo>
                  <a:cubicBezTo>
                    <a:pt x="267" y="2571"/>
                    <a:pt x="2143" y="255"/>
                    <a:pt x="5094" y="255"/>
                  </a:cubicBezTo>
                  <a:cubicBezTo>
                    <a:pt x="5164" y="255"/>
                    <a:pt x="5222" y="198"/>
                    <a:pt x="5222" y="129"/>
                  </a:cubicBezTo>
                  <a:cubicBezTo>
                    <a:pt x="5222" y="59"/>
                    <a:pt x="5164" y="1"/>
                    <a:pt x="5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1"/>
            <p:cNvSpPr/>
            <p:nvPr/>
          </p:nvSpPr>
          <p:spPr>
            <a:xfrm>
              <a:off x="1728800" y="4005275"/>
              <a:ext cx="69200" cy="110700"/>
            </a:xfrm>
            <a:custGeom>
              <a:avLst/>
              <a:gdLst/>
              <a:ahLst/>
              <a:cxnLst/>
              <a:rect l="l" t="t" r="r" b="b"/>
              <a:pathLst>
                <a:path w="2768" h="4428" extrusionOk="0">
                  <a:moveTo>
                    <a:pt x="150" y="0"/>
                  </a:moveTo>
                  <a:cubicBezTo>
                    <a:pt x="113" y="0"/>
                    <a:pt x="74" y="18"/>
                    <a:pt x="47" y="52"/>
                  </a:cubicBezTo>
                  <a:cubicBezTo>
                    <a:pt x="1" y="110"/>
                    <a:pt x="12" y="191"/>
                    <a:pt x="70" y="226"/>
                  </a:cubicBezTo>
                  <a:cubicBezTo>
                    <a:pt x="2489" y="2101"/>
                    <a:pt x="2200" y="4266"/>
                    <a:pt x="2188" y="4289"/>
                  </a:cubicBezTo>
                  <a:cubicBezTo>
                    <a:pt x="2188" y="4359"/>
                    <a:pt x="2235" y="4417"/>
                    <a:pt x="2304" y="4428"/>
                  </a:cubicBezTo>
                  <a:lnTo>
                    <a:pt x="2316" y="4428"/>
                  </a:lnTo>
                  <a:cubicBezTo>
                    <a:pt x="2386" y="4428"/>
                    <a:pt x="2432" y="4382"/>
                    <a:pt x="2443" y="4324"/>
                  </a:cubicBezTo>
                  <a:cubicBezTo>
                    <a:pt x="2455" y="4232"/>
                    <a:pt x="2767" y="1997"/>
                    <a:pt x="220" y="29"/>
                  </a:cubicBezTo>
                  <a:cubicBezTo>
                    <a:pt x="201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1814750" y="3994700"/>
              <a:ext cx="107700" cy="43725"/>
            </a:xfrm>
            <a:custGeom>
              <a:avLst/>
              <a:gdLst/>
              <a:ahLst/>
              <a:cxnLst/>
              <a:rect l="l" t="t" r="r" b="b"/>
              <a:pathLst>
                <a:path w="4308" h="1749" extrusionOk="0">
                  <a:moveTo>
                    <a:pt x="4181" y="1"/>
                  </a:moveTo>
                  <a:cubicBezTo>
                    <a:pt x="1158" y="1"/>
                    <a:pt x="82" y="1494"/>
                    <a:pt x="47" y="1552"/>
                  </a:cubicBezTo>
                  <a:cubicBezTo>
                    <a:pt x="1" y="1609"/>
                    <a:pt x="13" y="1691"/>
                    <a:pt x="70" y="1725"/>
                  </a:cubicBezTo>
                  <a:cubicBezTo>
                    <a:pt x="93" y="1748"/>
                    <a:pt x="116" y="1748"/>
                    <a:pt x="152" y="1748"/>
                  </a:cubicBezTo>
                  <a:cubicBezTo>
                    <a:pt x="186" y="1748"/>
                    <a:pt x="232" y="1737"/>
                    <a:pt x="255" y="1702"/>
                  </a:cubicBezTo>
                  <a:cubicBezTo>
                    <a:pt x="267" y="1679"/>
                    <a:pt x="1297" y="266"/>
                    <a:pt x="4181" y="266"/>
                  </a:cubicBezTo>
                  <a:cubicBezTo>
                    <a:pt x="4250" y="266"/>
                    <a:pt x="4308" y="209"/>
                    <a:pt x="4308" y="139"/>
                  </a:cubicBezTo>
                  <a:cubicBezTo>
                    <a:pt x="4308" y="58"/>
                    <a:pt x="4250" y="1"/>
                    <a:pt x="4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1808975" y="3884450"/>
              <a:ext cx="52125" cy="114025"/>
            </a:xfrm>
            <a:custGeom>
              <a:avLst/>
              <a:gdLst/>
              <a:ahLst/>
              <a:cxnLst/>
              <a:rect l="l" t="t" r="r" b="b"/>
              <a:pathLst>
                <a:path w="2085" h="4561" extrusionOk="0">
                  <a:moveTo>
                    <a:pt x="138" y="1"/>
                  </a:moveTo>
                  <a:cubicBezTo>
                    <a:pt x="107" y="1"/>
                    <a:pt x="74" y="12"/>
                    <a:pt x="46" y="34"/>
                  </a:cubicBezTo>
                  <a:cubicBezTo>
                    <a:pt x="0" y="92"/>
                    <a:pt x="0" y="161"/>
                    <a:pt x="46" y="220"/>
                  </a:cubicBezTo>
                  <a:cubicBezTo>
                    <a:pt x="1795" y="2037"/>
                    <a:pt x="1065" y="4375"/>
                    <a:pt x="1054" y="4398"/>
                  </a:cubicBezTo>
                  <a:cubicBezTo>
                    <a:pt x="1031" y="4468"/>
                    <a:pt x="1077" y="4537"/>
                    <a:pt x="1135" y="4561"/>
                  </a:cubicBezTo>
                  <a:lnTo>
                    <a:pt x="1181" y="4561"/>
                  </a:lnTo>
                  <a:cubicBezTo>
                    <a:pt x="1239" y="4561"/>
                    <a:pt x="1286" y="4537"/>
                    <a:pt x="1297" y="4480"/>
                  </a:cubicBezTo>
                  <a:cubicBezTo>
                    <a:pt x="1309" y="4457"/>
                    <a:pt x="2084" y="1979"/>
                    <a:pt x="232" y="45"/>
                  </a:cubicBezTo>
                  <a:cubicBezTo>
                    <a:pt x="207" y="15"/>
                    <a:pt x="173" y="1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1531100" y="4175325"/>
              <a:ext cx="182100" cy="54125"/>
            </a:xfrm>
            <a:custGeom>
              <a:avLst/>
              <a:gdLst/>
              <a:ahLst/>
              <a:cxnLst/>
              <a:rect l="l" t="t" r="r" b="b"/>
              <a:pathLst>
                <a:path w="7284" h="2165" extrusionOk="0">
                  <a:moveTo>
                    <a:pt x="5031" y="0"/>
                  </a:moveTo>
                  <a:cubicBezTo>
                    <a:pt x="3592" y="0"/>
                    <a:pt x="1672" y="370"/>
                    <a:pt x="47" y="1945"/>
                  </a:cubicBezTo>
                  <a:cubicBezTo>
                    <a:pt x="1" y="2002"/>
                    <a:pt x="1" y="2084"/>
                    <a:pt x="47" y="2130"/>
                  </a:cubicBezTo>
                  <a:cubicBezTo>
                    <a:pt x="70" y="2153"/>
                    <a:pt x="106" y="2164"/>
                    <a:pt x="140" y="2164"/>
                  </a:cubicBezTo>
                  <a:cubicBezTo>
                    <a:pt x="175" y="2164"/>
                    <a:pt x="209" y="2153"/>
                    <a:pt x="232" y="2130"/>
                  </a:cubicBezTo>
                  <a:cubicBezTo>
                    <a:pt x="1795" y="610"/>
                    <a:pt x="3644" y="254"/>
                    <a:pt x="5029" y="254"/>
                  </a:cubicBezTo>
                  <a:cubicBezTo>
                    <a:pt x="6230" y="254"/>
                    <a:pt x="7082" y="522"/>
                    <a:pt x="7098" y="532"/>
                  </a:cubicBezTo>
                  <a:cubicBezTo>
                    <a:pt x="7107" y="534"/>
                    <a:pt x="7116" y="534"/>
                    <a:pt x="7124" y="534"/>
                  </a:cubicBezTo>
                  <a:cubicBezTo>
                    <a:pt x="7184" y="534"/>
                    <a:pt x="7240" y="501"/>
                    <a:pt x="7260" y="440"/>
                  </a:cubicBezTo>
                  <a:cubicBezTo>
                    <a:pt x="7284" y="381"/>
                    <a:pt x="7248" y="301"/>
                    <a:pt x="7179" y="289"/>
                  </a:cubicBezTo>
                  <a:cubicBezTo>
                    <a:pt x="7163" y="278"/>
                    <a:pt x="6278" y="0"/>
                    <a:pt x="5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1619975" y="4013500"/>
              <a:ext cx="43450" cy="132600"/>
            </a:xfrm>
            <a:custGeom>
              <a:avLst/>
              <a:gdLst/>
              <a:ahLst/>
              <a:cxnLst/>
              <a:rect l="l" t="t" r="r" b="b"/>
              <a:pathLst>
                <a:path w="1738" h="5304" extrusionOk="0">
                  <a:moveTo>
                    <a:pt x="811" y="1"/>
                  </a:moveTo>
                  <a:cubicBezTo>
                    <a:pt x="742" y="1"/>
                    <a:pt x="683" y="59"/>
                    <a:pt x="683" y="128"/>
                  </a:cubicBezTo>
                  <a:cubicBezTo>
                    <a:pt x="683" y="175"/>
                    <a:pt x="660" y="302"/>
                    <a:pt x="626" y="441"/>
                  </a:cubicBezTo>
                  <a:cubicBezTo>
                    <a:pt x="441" y="1263"/>
                    <a:pt x="1" y="3208"/>
                    <a:pt x="1483" y="5246"/>
                  </a:cubicBezTo>
                  <a:cubicBezTo>
                    <a:pt x="1506" y="5280"/>
                    <a:pt x="1552" y="5303"/>
                    <a:pt x="1586" y="5303"/>
                  </a:cubicBezTo>
                  <a:cubicBezTo>
                    <a:pt x="1609" y="5303"/>
                    <a:pt x="1645" y="5292"/>
                    <a:pt x="1668" y="5269"/>
                  </a:cubicBezTo>
                  <a:cubicBezTo>
                    <a:pt x="1714" y="5234"/>
                    <a:pt x="1737" y="5153"/>
                    <a:pt x="1691" y="5095"/>
                  </a:cubicBezTo>
                  <a:cubicBezTo>
                    <a:pt x="278" y="3150"/>
                    <a:pt x="695" y="1286"/>
                    <a:pt x="868" y="499"/>
                  </a:cubicBezTo>
                  <a:cubicBezTo>
                    <a:pt x="915" y="325"/>
                    <a:pt x="938" y="209"/>
                    <a:pt x="938" y="128"/>
                  </a:cubicBezTo>
                  <a:cubicBezTo>
                    <a:pt x="938" y="59"/>
                    <a:pt x="880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1426325" y="4081575"/>
              <a:ext cx="156900" cy="55825"/>
            </a:xfrm>
            <a:custGeom>
              <a:avLst/>
              <a:gdLst/>
              <a:ahLst/>
              <a:cxnLst/>
              <a:rect l="l" t="t" r="r" b="b"/>
              <a:pathLst>
                <a:path w="6276" h="2233" extrusionOk="0">
                  <a:moveTo>
                    <a:pt x="4464" y="0"/>
                  </a:moveTo>
                  <a:cubicBezTo>
                    <a:pt x="3267" y="0"/>
                    <a:pt x="1608" y="377"/>
                    <a:pt x="47" y="2013"/>
                  </a:cubicBezTo>
                  <a:cubicBezTo>
                    <a:pt x="1" y="2060"/>
                    <a:pt x="1" y="2140"/>
                    <a:pt x="47" y="2186"/>
                  </a:cubicBezTo>
                  <a:cubicBezTo>
                    <a:pt x="70" y="2222"/>
                    <a:pt x="106" y="2233"/>
                    <a:pt x="140" y="2233"/>
                  </a:cubicBezTo>
                  <a:cubicBezTo>
                    <a:pt x="175" y="2233"/>
                    <a:pt x="209" y="2210"/>
                    <a:pt x="232" y="2186"/>
                  </a:cubicBezTo>
                  <a:cubicBezTo>
                    <a:pt x="1732" y="611"/>
                    <a:pt x="3322" y="250"/>
                    <a:pt x="4464" y="250"/>
                  </a:cubicBezTo>
                  <a:cubicBezTo>
                    <a:pt x="5420" y="250"/>
                    <a:pt x="6063" y="503"/>
                    <a:pt x="6079" y="508"/>
                  </a:cubicBezTo>
                  <a:cubicBezTo>
                    <a:pt x="6098" y="517"/>
                    <a:pt x="6117" y="522"/>
                    <a:pt x="6134" y="522"/>
                  </a:cubicBezTo>
                  <a:cubicBezTo>
                    <a:pt x="6183" y="522"/>
                    <a:pt x="6225" y="490"/>
                    <a:pt x="6242" y="439"/>
                  </a:cubicBezTo>
                  <a:cubicBezTo>
                    <a:pt x="6276" y="380"/>
                    <a:pt x="6242" y="300"/>
                    <a:pt x="6172" y="277"/>
                  </a:cubicBezTo>
                  <a:cubicBezTo>
                    <a:pt x="6161" y="271"/>
                    <a:pt x="5478" y="0"/>
                    <a:pt x="4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1"/>
            <p:cNvSpPr/>
            <p:nvPr/>
          </p:nvSpPr>
          <p:spPr>
            <a:xfrm>
              <a:off x="1460200" y="3967600"/>
              <a:ext cx="63400" cy="99475"/>
            </a:xfrm>
            <a:custGeom>
              <a:avLst/>
              <a:gdLst/>
              <a:ahLst/>
              <a:cxnLst/>
              <a:rect l="l" t="t" r="r" b="b"/>
              <a:pathLst>
                <a:path w="2536" h="3979" extrusionOk="0">
                  <a:moveTo>
                    <a:pt x="692" y="0"/>
                  </a:moveTo>
                  <a:cubicBezTo>
                    <a:pt x="641" y="0"/>
                    <a:pt x="586" y="34"/>
                    <a:pt x="568" y="89"/>
                  </a:cubicBezTo>
                  <a:cubicBezTo>
                    <a:pt x="545" y="158"/>
                    <a:pt x="1" y="1941"/>
                    <a:pt x="2304" y="3956"/>
                  </a:cubicBezTo>
                  <a:cubicBezTo>
                    <a:pt x="2327" y="3967"/>
                    <a:pt x="2363" y="3979"/>
                    <a:pt x="2397" y="3979"/>
                  </a:cubicBezTo>
                  <a:cubicBezTo>
                    <a:pt x="2432" y="3979"/>
                    <a:pt x="2466" y="3967"/>
                    <a:pt x="2490" y="3944"/>
                  </a:cubicBezTo>
                  <a:cubicBezTo>
                    <a:pt x="2536" y="3886"/>
                    <a:pt x="2525" y="3805"/>
                    <a:pt x="2478" y="3758"/>
                  </a:cubicBezTo>
                  <a:cubicBezTo>
                    <a:pt x="302" y="1872"/>
                    <a:pt x="811" y="181"/>
                    <a:pt x="811" y="158"/>
                  </a:cubicBezTo>
                  <a:cubicBezTo>
                    <a:pt x="834" y="100"/>
                    <a:pt x="799" y="19"/>
                    <a:pt x="730" y="7"/>
                  </a:cubicBezTo>
                  <a:cubicBezTo>
                    <a:pt x="718" y="3"/>
                    <a:pt x="705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1"/>
            <p:cNvSpPr/>
            <p:nvPr/>
          </p:nvSpPr>
          <p:spPr>
            <a:xfrm>
              <a:off x="1871775" y="388210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0"/>
                  </a:moveTo>
                  <a:cubicBezTo>
                    <a:pt x="371" y="0"/>
                    <a:pt x="1" y="360"/>
                    <a:pt x="1" y="811"/>
                  </a:cubicBezTo>
                  <a:cubicBezTo>
                    <a:pt x="1" y="1263"/>
                    <a:pt x="371" y="1633"/>
                    <a:pt x="822" y="1633"/>
                  </a:cubicBezTo>
                  <a:cubicBezTo>
                    <a:pt x="1274" y="1633"/>
                    <a:pt x="1645" y="1263"/>
                    <a:pt x="1645" y="811"/>
                  </a:cubicBezTo>
                  <a:cubicBezTo>
                    <a:pt x="1645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1"/>
            <p:cNvSpPr/>
            <p:nvPr/>
          </p:nvSpPr>
          <p:spPr>
            <a:xfrm>
              <a:off x="1787275" y="38615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1"/>
                  </a:moveTo>
                  <a:cubicBezTo>
                    <a:pt x="359" y="1"/>
                    <a:pt x="0" y="359"/>
                    <a:pt x="0" y="822"/>
                  </a:cubicBezTo>
                  <a:cubicBezTo>
                    <a:pt x="0" y="1274"/>
                    <a:pt x="359" y="1633"/>
                    <a:pt x="811" y="1633"/>
                  </a:cubicBezTo>
                  <a:cubicBezTo>
                    <a:pt x="1262" y="1633"/>
                    <a:pt x="1632" y="1274"/>
                    <a:pt x="1632" y="822"/>
                  </a:cubicBezTo>
                  <a:cubicBezTo>
                    <a:pt x="1632" y="359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1"/>
            <p:cNvSpPr/>
            <p:nvPr/>
          </p:nvSpPr>
          <p:spPr>
            <a:xfrm>
              <a:off x="1908825" y="3977625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59" y="0"/>
                    <a:pt x="1" y="359"/>
                    <a:pt x="1" y="810"/>
                  </a:cubicBezTo>
                  <a:cubicBezTo>
                    <a:pt x="1" y="1274"/>
                    <a:pt x="359" y="1633"/>
                    <a:pt x="822" y="1633"/>
                  </a:cubicBezTo>
                  <a:cubicBezTo>
                    <a:pt x="1274" y="1633"/>
                    <a:pt x="1633" y="1274"/>
                    <a:pt x="1633" y="810"/>
                  </a:cubicBezTo>
                  <a:cubicBezTo>
                    <a:pt x="1633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1"/>
            <p:cNvSpPr/>
            <p:nvPr/>
          </p:nvSpPr>
          <p:spPr>
            <a:xfrm>
              <a:off x="1708550" y="39851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0"/>
                    <a:pt x="0" y="822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2"/>
                  </a:cubicBezTo>
                  <a:cubicBezTo>
                    <a:pt x="1632" y="37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1"/>
            <p:cNvSpPr/>
            <p:nvPr/>
          </p:nvSpPr>
          <p:spPr>
            <a:xfrm>
              <a:off x="1777425" y="39570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1" y="371"/>
                    <a:pt x="1" y="822"/>
                  </a:cubicBezTo>
                  <a:cubicBezTo>
                    <a:pt x="1" y="1274"/>
                    <a:pt x="371" y="1632"/>
                    <a:pt x="822" y="1632"/>
                  </a:cubicBezTo>
                  <a:cubicBezTo>
                    <a:pt x="1274" y="1632"/>
                    <a:pt x="1645" y="1274"/>
                    <a:pt x="1645" y="822"/>
                  </a:cubicBezTo>
                  <a:cubicBezTo>
                    <a:pt x="1645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1"/>
            <p:cNvSpPr/>
            <p:nvPr/>
          </p:nvSpPr>
          <p:spPr>
            <a:xfrm>
              <a:off x="1822275" y="405227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1" y="1"/>
                  </a:moveTo>
                  <a:cubicBezTo>
                    <a:pt x="360" y="1"/>
                    <a:pt x="1" y="360"/>
                    <a:pt x="1" y="811"/>
                  </a:cubicBezTo>
                  <a:cubicBezTo>
                    <a:pt x="1" y="1274"/>
                    <a:pt x="360" y="1634"/>
                    <a:pt x="811" y="1634"/>
                  </a:cubicBezTo>
                  <a:cubicBezTo>
                    <a:pt x="1263" y="1634"/>
                    <a:pt x="1634" y="1274"/>
                    <a:pt x="1634" y="811"/>
                  </a:cubicBezTo>
                  <a:cubicBezTo>
                    <a:pt x="1634" y="360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1"/>
            <p:cNvSpPr/>
            <p:nvPr/>
          </p:nvSpPr>
          <p:spPr>
            <a:xfrm>
              <a:off x="1659625" y="4088750"/>
              <a:ext cx="40850" cy="41125"/>
            </a:xfrm>
            <a:custGeom>
              <a:avLst/>
              <a:gdLst/>
              <a:ahLst/>
              <a:cxnLst/>
              <a:rect l="l" t="t" r="r" b="b"/>
              <a:pathLst>
                <a:path w="1634" h="1645" extrusionOk="0">
                  <a:moveTo>
                    <a:pt x="823" y="1"/>
                  </a:moveTo>
                  <a:cubicBezTo>
                    <a:pt x="371" y="1"/>
                    <a:pt x="0" y="371"/>
                    <a:pt x="0" y="823"/>
                  </a:cubicBezTo>
                  <a:cubicBezTo>
                    <a:pt x="0" y="1274"/>
                    <a:pt x="371" y="1645"/>
                    <a:pt x="823" y="1645"/>
                  </a:cubicBezTo>
                  <a:cubicBezTo>
                    <a:pt x="1274" y="1645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1"/>
            <p:cNvSpPr/>
            <p:nvPr/>
          </p:nvSpPr>
          <p:spPr>
            <a:xfrm>
              <a:off x="1677575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3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1"/>
            <p:cNvSpPr/>
            <p:nvPr/>
          </p:nvSpPr>
          <p:spPr>
            <a:xfrm>
              <a:off x="1791900" y="41854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1"/>
                  </a:moveTo>
                  <a:cubicBezTo>
                    <a:pt x="371" y="1"/>
                    <a:pt x="1" y="371"/>
                    <a:pt x="1" y="823"/>
                  </a:cubicBezTo>
                  <a:cubicBezTo>
                    <a:pt x="1" y="1274"/>
                    <a:pt x="371" y="1633"/>
                    <a:pt x="822" y="1633"/>
                  </a:cubicBezTo>
                  <a:cubicBezTo>
                    <a:pt x="1274" y="1633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1"/>
            <p:cNvSpPr/>
            <p:nvPr/>
          </p:nvSpPr>
          <p:spPr>
            <a:xfrm>
              <a:off x="1555150" y="40259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0" y="371"/>
                    <a:pt x="0" y="822"/>
                  </a:cubicBezTo>
                  <a:cubicBezTo>
                    <a:pt x="0" y="1274"/>
                    <a:pt x="359" y="1645"/>
                    <a:pt x="811" y="1645"/>
                  </a:cubicBezTo>
                  <a:cubicBezTo>
                    <a:pt x="1262" y="1645"/>
                    <a:pt x="1632" y="1274"/>
                    <a:pt x="1632" y="822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1"/>
            <p:cNvSpPr/>
            <p:nvPr/>
          </p:nvSpPr>
          <p:spPr>
            <a:xfrm>
              <a:off x="1421425" y="405227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1" y="360"/>
                    <a:pt x="1" y="811"/>
                  </a:cubicBezTo>
                  <a:cubicBezTo>
                    <a:pt x="1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11"/>
                  </a:cubicBezTo>
                  <a:cubicBezTo>
                    <a:pt x="1632" y="360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1"/>
            <p:cNvSpPr/>
            <p:nvPr/>
          </p:nvSpPr>
          <p:spPr>
            <a:xfrm>
              <a:off x="1564100" y="4113375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23" y="0"/>
                  </a:moveTo>
                  <a:cubicBezTo>
                    <a:pt x="371" y="0"/>
                    <a:pt x="1" y="359"/>
                    <a:pt x="1" y="811"/>
                  </a:cubicBezTo>
                  <a:cubicBezTo>
                    <a:pt x="1" y="1262"/>
                    <a:pt x="371" y="1632"/>
                    <a:pt x="823" y="1632"/>
                  </a:cubicBezTo>
                  <a:cubicBezTo>
                    <a:pt x="1274" y="1632"/>
                    <a:pt x="1634" y="1262"/>
                    <a:pt x="1634" y="811"/>
                  </a:cubicBezTo>
                  <a:cubicBezTo>
                    <a:pt x="163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1"/>
            <p:cNvSpPr/>
            <p:nvPr/>
          </p:nvSpPr>
          <p:spPr>
            <a:xfrm>
              <a:off x="1876425" y="40974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1"/>
                    <a:pt x="0" y="823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3"/>
                  </a:cubicBezTo>
                  <a:cubicBezTo>
                    <a:pt x="1632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1"/>
            <p:cNvSpPr/>
            <p:nvPr/>
          </p:nvSpPr>
          <p:spPr>
            <a:xfrm>
              <a:off x="2140075" y="4280675"/>
              <a:ext cx="40850" cy="40800"/>
            </a:xfrm>
            <a:custGeom>
              <a:avLst/>
              <a:gdLst/>
              <a:ahLst/>
              <a:cxnLst/>
              <a:rect l="l" t="t" r="r" b="b"/>
              <a:pathLst>
                <a:path w="1634" h="1632" extrusionOk="0">
                  <a:moveTo>
                    <a:pt x="823" y="0"/>
                  </a:moveTo>
                  <a:cubicBezTo>
                    <a:pt x="371" y="0"/>
                    <a:pt x="1" y="358"/>
                    <a:pt x="1" y="810"/>
                  </a:cubicBezTo>
                  <a:cubicBezTo>
                    <a:pt x="1" y="1261"/>
                    <a:pt x="371" y="1632"/>
                    <a:pt x="823" y="1632"/>
                  </a:cubicBezTo>
                  <a:cubicBezTo>
                    <a:pt x="1274" y="1632"/>
                    <a:pt x="1634" y="1261"/>
                    <a:pt x="1634" y="810"/>
                  </a:cubicBezTo>
                  <a:cubicBezTo>
                    <a:pt x="1634" y="358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1"/>
            <p:cNvSpPr/>
            <p:nvPr/>
          </p:nvSpPr>
          <p:spPr>
            <a:xfrm>
              <a:off x="2078150" y="42968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1"/>
                  </a:cubicBezTo>
                  <a:cubicBezTo>
                    <a:pt x="0" y="1262"/>
                    <a:pt x="371" y="1632"/>
                    <a:pt x="823" y="1632"/>
                  </a:cubicBezTo>
                  <a:cubicBezTo>
                    <a:pt x="1274" y="1632"/>
                    <a:pt x="1644" y="1262"/>
                    <a:pt x="1644" y="811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1"/>
            <p:cNvSpPr/>
            <p:nvPr/>
          </p:nvSpPr>
          <p:spPr>
            <a:xfrm>
              <a:off x="2013600" y="43628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3"/>
                  </a:cubicBezTo>
                  <a:cubicBezTo>
                    <a:pt x="1" y="1275"/>
                    <a:pt x="359" y="1645"/>
                    <a:pt x="811" y="1645"/>
                  </a:cubicBezTo>
                  <a:cubicBezTo>
                    <a:pt x="1262" y="1645"/>
                    <a:pt x="1633" y="1275"/>
                    <a:pt x="1633" y="823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1"/>
            <p:cNvSpPr/>
            <p:nvPr/>
          </p:nvSpPr>
          <p:spPr>
            <a:xfrm>
              <a:off x="2208375" y="43324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3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3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1"/>
            <p:cNvSpPr/>
            <p:nvPr/>
          </p:nvSpPr>
          <p:spPr>
            <a:xfrm>
              <a:off x="2180900" y="44476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2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1"/>
            <p:cNvSpPr/>
            <p:nvPr/>
          </p:nvSpPr>
          <p:spPr>
            <a:xfrm>
              <a:off x="2115775" y="443580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0"/>
                  </a:moveTo>
                  <a:cubicBezTo>
                    <a:pt x="360" y="0"/>
                    <a:pt x="0" y="359"/>
                    <a:pt x="0" y="811"/>
                  </a:cubicBezTo>
                  <a:cubicBezTo>
                    <a:pt x="0" y="1262"/>
                    <a:pt x="360" y="1632"/>
                    <a:pt x="811" y="1632"/>
                  </a:cubicBezTo>
                  <a:cubicBezTo>
                    <a:pt x="1263" y="1632"/>
                    <a:pt x="1633" y="1262"/>
                    <a:pt x="1633" y="811"/>
                  </a:cubicBezTo>
                  <a:cubicBezTo>
                    <a:pt x="1633" y="359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1"/>
            <p:cNvSpPr/>
            <p:nvPr/>
          </p:nvSpPr>
          <p:spPr>
            <a:xfrm>
              <a:off x="2033875" y="44300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1"/>
                  </a:moveTo>
                  <a:cubicBezTo>
                    <a:pt x="371" y="1"/>
                    <a:pt x="0" y="359"/>
                    <a:pt x="0" y="811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32" y="1262"/>
                    <a:pt x="1632" y="811"/>
                  </a:cubicBezTo>
                  <a:cubicBezTo>
                    <a:pt x="1632" y="359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1"/>
            <p:cNvSpPr/>
            <p:nvPr/>
          </p:nvSpPr>
          <p:spPr>
            <a:xfrm>
              <a:off x="2049200" y="452205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1"/>
                  </a:moveTo>
                  <a:cubicBezTo>
                    <a:pt x="360" y="1"/>
                    <a:pt x="0" y="371"/>
                    <a:pt x="0" y="822"/>
                  </a:cubicBezTo>
                  <a:cubicBezTo>
                    <a:pt x="0" y="1274"/>
                    <a:pt x="360" y="1633"/>
                    <a:pt x="811" y="1633"/>
                  </a:cubicBezTo>
                  <a:cubicBezTo>
                    <a:pt x="1263" y="1633"/>
                    <a:pt x="1633" y="1274"/>
                    <a:pt x="1633" y="822"/>
                  </a:cubicBezTo>
                  <a:cubicBezTo>
                    <a:pt x="1633" y="371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1"/>
            <p:cNvSpPr/>
            <p:nvPr/>
          </p:nvSpPr>
          <p:spPr>
            <a:xfrm>
              <a:off x="1618825" y="39880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0" y="371"/>
                    <a:pt x="0" y="823"/>
                  </a:cubicBezTo>
                  <a:cubicBezTo>
                    <a:pt x="0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23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1"/>
            <p:cNvSpPr/>
            <p:nvPr/>
          </p:nvSpPr>
          <p:spPr>
            <a:xfrm>
              <a:off x="1455575" y="3950125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2"/>
                  </a:cubicBezTo>
                  <a:cubicBezTo>
                    <a:pt x="1" y="1274"/>
                    <a:pt x="359" y="1645"/>
                    <a:pt x="811" y="1645"/>
                  </a:cubicBezTo>
                  <a:cubicBezTo>
                    <a:pt x="1262" y="1645"/>
                    <a:pt x="1633" y="1274"/>
                    <a:pt x="1633" y="822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1"/>
            <p:cNvSpPr/>
            <p:nvPr/>
          </p:nvSpPr>
          <p:spPr>
            <a:xfrm>
              <a:off x="1362375" y="40057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0"/>
                  </a:moveTo>
                  <a:cubicBezTo>
                    <a:pt x="359" y="0"/>
                    <a:pt x="1" y="359"/>
                    <a:pt x="1" y="811"/>
                  </a:cubicBezTo>
                  <a:cubicBezTo>
                    <a:pt x="1" y="1262"/>
                    <a:pt x="359" y="1632"/>
                    <a:pt x="811" y="1632"/>
                  </a:cubicBezTo>
                  <a:cubicBezTo>
                    <a:pt x="1262" y="1632"/>
                    <a:pt x="1633" y="1262"/>
                    <a:pt x="1633" y="811"/>
                  </a:cubicBezTo>
                  <a:cubicBezTo>
                    <a:pt x="1633" y="359"/>
                    <a:pt x="1262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1"/>
            <p:cNvSpPr/>
            <p:nvPr/>
          </p:nvSpPr>
          <p:spPr>
            <a:xfrm>
              <a:off x="1409275" y="411365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0"/>
                  </a:moveTo>
                  <a:cubicBezTo>
                    <a:pt x="371" y="0"/>
                    <a:pt x="0" y="360"/>
                    <a:pt x="0" y="811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11"/>
                  </a:cubicBezTo>
                  <a:cubicBezTo>
                    <a:pt x="1632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1"/>
            <p:cNvSpPr/>
            <p:nvPr/>
          </p:nvSpPr>
          <p:spPr>
            <a:xfrm>
              <a:off x="1514050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1"/>
            <p:cNvSpPr/>
            <p:nvPr/>
          </p:nvSpPr>
          <p:spPr>
            <a:xfrm>
              <a:off x="1853850" y="4130525"/>
              <a:ext cx="297250" cy="420500"/>
            </a:xfrm>
            <a:custGeom>
              <a:avLst/>
              <a:gdLst/>
              <a:ahLst/>
              <a:cxnLst/>
              <a:rect l="l" t="t" r="r" b="b"/>
              <a:pathLst>
                <a:path w="11890" h="16820" extrusionOk="0">
                  <a:moveTo>
                    <a:pt x="10361" y="264"/>
                  </a:moveTo>
                  <a:cubicBezTo>
                    <a:pt x="10790" y="264"/>
                    <a:pt x="11091" y="379"/>
                    <a:pt x="11218" y="611"/>
                  </a:cubicBezTo>
                  <a:cubicBezTo>
                    <a:pt x="11542" y="1201"/>
                    <a:pt x="10813" y="2672"/>
                    <a:pt x="9030" y="4084"/>
                  </a:cubicBezTo>
                  <a:cubicBezTo>
                    <a:pt x="6309" y="6238"/>
                    <a:pt x="3080" y="10266"/>
                    <a:pt x="2419" y="14839"/>
                  </a:cubicBezTo>
                  <a:cubicBezTo>
                    <a:pt x="2084" y="11980"/>
                    <a:pt x="1771" y="3737"/>
                    <a:pt x="8694" y="611"/>
                  </a:cubicBezTo>
                  <a:cubicBezTo>
                    <a:pt x="9366" y="379"/>
                    <a:pt x="9934" y="264"/>
                    <a:pt x="10361" y="264"/>
                  </a:cubicBezTo>
                  <a:close/>
                  <a:moveTo>
                    <a:pt x="10368" y="1"/>
                  </a:moveTo>
                  <a:cubicBezTo>
                    <a:pt x="9944" y="1"/>
                    <a:pt x="9373" y="105"/>
                    <a:pt x="8602" y="379"/>
                  </a:cubicBezTo>
                  <a:cubicBezTo>
                    <a:pt x="0" y="4257"/>
                    <a:pt x="2292" y="15765"/>
                    <a:pt x="2316" y="15881"/>
                  </a:cubicBezTo>
                  <a:lnTo>
                    <a:pt x="2512" y="16819"/>
                  </a:lnTo>
                  <a:lnTo>
                    <a:pt x="2570" y="15858"/>
                  </a:lnTo>
                  <a:cubicBezTo>
                    <a:pt x="2859" y="10961"/>
                    <a:pt x="6309" y="6562"/>
                    <a:pt x="9181" y="4293"/>
                  </a:cubicBezTo>
                  <a:cubicBezTo>
                    <a:pt x="10940" y="2903"/>
                    <a:pt x="11890" y="1294"/>
                    <a:pt x="11439" y="483"/>
                  </a:cubicBezTo>
                  <a:cubicBezTo>
                    <a:pt x="11300" y="234"/>
                    <a:pt x="10999" y="1"/>
                    <a:pt x="10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1"/>
            <p:cNvSpPr/>
            <p:nvPr/>
          </p:nvSpPr>
          <p:spPr>
            <a:xfrm>
              <a:off x="1911725" y="4141350"/>
              <a:ext cx="226075" cy="377525"/>
            </a:xfrm>
            <a:custGeom>
              <a:avLst/>
              <a:gdLst/>
              <a:ahLst/>
              <a:cxnLst/>
              <a:rect l="l" t="t" r="r" b="b"/>
              <a:pathLst>
                <a:path w="9043" h="15101" extrusionOk="0">
                  <a:moveTo>
                    <a:pt x="8975" y="1"/>
                  </a:moveTo>
                  <a:cubicBezTo>
                    <a:pt x="8970" y="1"/>
                    <a:pt x="8966" y="2"/>
                    <a:pt x="8961" y="4"/>
                  </a:cubicBezTo>
                  <a:cubicBezTo>
                    <a:pt x="8938" y="4"/>
                    <a:pt x="6750" y="664"/>
                    <a:pt x="4562" y="2841"/>
                  </a:cubicBezTo>
                  <a:cubicBezTo>
                    <a:pt x="2548" y="4855"/>
                    <a:pt x="116" y="8594"/>
                    <a:pt x="1" y="15043"/>
                  </a:cubicBezTo>
                  <a:cubicBezTo>
                    <a:pt x="1" y="15078"/>
                    <a:pt x="24" y="15101"/>
                    <a:pt x="58" y="15101"/>
                  </a:cubicBezTo>
                  <a:cubicBezTo>
                    <a:pt x="93" y="15101"/>
                    <a:pt x="116" y="15078"/>
                    <a:pt x="116" y="15043"/>
                  </a:cubicBezTo>
                  <a:cubicBezTo>
                    <a:pt x="232" y="8641"/>
                    <a:pt x="2640" y="4925"/>
                    <a:pt x="4643" y="2933"/>
                  </a:cubicBezTo>
                  <a:cubicBezTo>
                    <a:pt x="6808" y="768"/>
                    <a:pt x="8973" y="120"/>
                    <a:pt x="8996" y="108"/>
                  </a:cubicBezTo>
                  <a:cubicBezTo>
                    <a:pt x="9019" y="108"/>
                    <a:pt x="9042" y="73"/>
                    <a:pt x="9031" y="39"/>
                  </a:cubicBezTo>
                  <a:cubicBezTo>
                    <a:pt x="9021" y="20"/>
                    <a:pt x="8996" y="1"/>
                    <a:pt x="8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1"/>
            <p:cNvSpPr/>
            <p:nvPr/>
          </p:nvSpPr>
          <p:spPr>
            <a:xfrm>
              <a:off x="1914325" y="4246775"/>
              <a:ext cx="121300" cy="251575"/>
            </a:xfrm>
            <a:custGeom>
              <a:avLst/>
              <a:gdLst/>
              <a:ahLst/>
              <a:cxnLst/>
              <a:rect l="l" t="t" r="r" b="b"/>
              <a:pathLst>
                <a:path w="4852" h="10063" extrusionOk="0">
                  <a:moveTo>
                    <a:pt x="4778" y="0"/>
                  </a:moveTo>
                  <a:cubicBezTo>
                    <a:pt x="4767" y="0"/>
                    <a:pt x="4756" y="4"/>
                    <a:pt x="4747" y="13"/>
                  </a:cubicBezTo>
                  <a:cubicBezTo>
                    <a:pt x="4713" y="47"/>
                    <a:pt x="741" y="3266"/>
                    <a:pt x="12" y="10004"/>
                  </a:cubicBezTo>
                  <a:cubicBezTo>
                    <a:pt x="0" y="10039"/>
                    <a:pt x="23" y="10062"/>
                    <a:pt x="59" y="10062"/>
                  </a:cubicBezTo>
                  <a:lnTo>
                    <a:pt x="70" y="10062"/>
                  </a:lnTo>
                  <a:cubicBezTo>
                    <a:pt x="93" y="10062"/>
                    <a:pt x="116" y="10039"/>
                    <a:pt x="128" y="10016"/>
                  </a:cubicBezTo>
                  <a:cubicBezTo>
                    <a:pt x="857" y="3324"/>
                    <a:pt x="4782" y="129"/>
                    <a:pt x="4817" y="106"/>
                  </a:cubicBezTo>
                  <a:cubicBezTo>
                    <a:pt x="4840" y="82"/>
                    <a:pt x="4852" y="47"/>
                    <a:pt x="4829" y="24"/>
                  </a:cubicBezTo>
                  <a:cubicBezTo>
                    <a:pt x="4814" y="10"/>
                    <a:pt x="4796" y="0"/>
                    <a:pt x="4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1907375" y="4224900"/>
              <a:ext cx="79325" cy="268800"/>
            </a:xfrm>
            <a:custGeom>
              <a:avLst/>
              <a:gdLst/>
              <a:ahLst/>
              <a:cxnLst/>
              <a:rect l="l" t="t" r="r" b="b"/>
              <a:pathLst>
                <a:path w="3173" h="10752" extrusionOk="0">
                  <a:moveTo>
                    <a:pt x="3113" y="0"/>
                  </a:moveTo>
                  <a:cubicBezTo>
                    <a:pt x="3094" y="0"/>
                    <a:pt x="3075" y="6"/>
                    <a:pt x="3069" y="19"/>
                  </a:cubicBezTo>
                  <a:cubicBezTo>
                    <a:pt x="3034" y="66"/>
                    <a:pt x="0" y="4107"/>
                    <a:pt x="209" y="10694"/>
                  </a:cubicBezTo>
                  <a:cubicBezTo>
                    <a:pt x="209" y="10729"/>
                    <a:pt x="244" y="10752"/>
                    <a:pt x="267" y="10752"/>
                  </a:cubicBezTo>
                  <a:cubicBezTo>
                    <a:pt x="301" y="10752"/>
                    <a:pt x="325" y="10729"/>
                    <a:pt x="325" y="10694"/>
                  </a:cubicBezTo>
                  <a:cubicBezTo>
                    <a:pt x="116" y="4141"/>
                    <a:pt x="3126" y="135"/>
                    <a:pt x="3162" y="89"/>
                  </a:cubicBezTo>
                  <a:cubicBezTo>
                    <a:pt x="3173" y="66"/>
                    <a:pt x="3173" y="31"/>
                    <a:pt x="3150" y="8"/>
                  </a:cubicBezTo>
                  <a:cubicBezTo>
                    <a:pt x="3140" y="3"/>
                    <a:pt x="3126" y="0"/>
                    <a:pt x="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1417075" y="4240075"/>
              <a:ext cx="417975" cy="255075"/>
            </a:xfrm>
            <a:custGeom>
              <a:avLst/>
              <a:gdLst/>
              <a:ahLst/>
              <a:cxnLst/>
              <a:rect l="l" t="t" r="r" b="b"/>
              <a:pathLst>
                <a:path w="16719" h="10203" extrusionOk="0">
                  <a:moveTo>
                    <a:pt x="4307" y="258"/>
                  </a:moveTo>
                  <a:cubicBezTo>
                    <a:pt x="10617" y="258"/>
                    <a:pt x="14415" y="6209"/>
                    <a:pt x="15653" y="8512"/>
                  </a:cubicBezTo>
                  <a:cubicBezTo>
                    <a:pt x="12493" y="5155"/>
                    <a:pt x="7538" y="3696"/>
                    <a:pt x="4088" y="3488"/>
                  </a:cubicBezTo>
                  <a:cubicBezTo>
                    <a:pt x="1806" y="3337"/>
                    <a:pt x="371" y="2561"/>
                    <a:pt x="301" y="1879"/>
                  </a:cubicBezTo>
                  <a:cubicBezTo>
                    <a:pt x="244" y="1346"/>
                    <a:pt x="996" y="825"/>
                    <a:pt x="2362" y="443"/>
                  </a:cubicBezTo>
                  <a:cubicBezTo>
                    <a:pt x="3034" y="315"/>
                    <a:pt x="3682" y="258"/>
                    <a:pt x="4307" y="258"/>
                  </a:cubicBezTo>
                  <a:close/>
                  <a:moveTo>
                    <a:pt x="4299" y="1"/>
                  </a:moveTo>
                  <a:cubicBezTo>
                    <a:pt x="3659" y="1"/>
                    <a:pt x="2995" y="60"/>
                    <a:pt x="2305" y="188"/>
                  </a:cubicBezTo>
                  <a:cubicBezTo>
                    <a:pt x="348" y="744"/>
                    <a:pt x="0" y="1427"/>
                    <a:pt x="47" y="1902"/>
                  </a:cubicBezTo>
                  <a:cubicBezTo>
                    <a:pt x="151" y="2828"/>
                    <a:pt x="1842" y="3603"/>
                    <a:pt x="4076" y="3742"/>
                  </a:cubicBezTo>
                  <a:cubicBezTo>
                    <a:pt x="7723" y="3963"/>
                    <a:pt x="13083" y="5595"/>
                    <a:pt x="16116" y="9450"/>
                  </a:cubicBezTo>
                  <a:lnTo>
                    <a:pt x="16718" y="10202"/>
                  </a:lnTo>
                  <a:lnTo>
                    <a:pt x="16718" y="10202"/>
                  </a:lnTo>
                  <a:lnTo>
                    <a:pt x="16337" y="9323"/>
                  </a:lnTo>
                  <a:cubicBezTo>
                    <a:pt x="16294" y="9215"/>
                    <a:pt x="12263" y="1"/>
                    <a:pt x="4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1419700" y="4274825"/>
              <a:ext cx="400600" cy="192250"/>
            </a:xfrm>
            <a:custGeom>
              <a:avLst/>
              <a:gdLst/>
              <a:ahLst/>
              <a:cxnLst/>
              <a:rect l="l" t="t" r="r" b="b"/>
              <a:pathLst>
                <a:path w="16024" h="7690" extrusionOk="0">
                  <a:moveTo>
                    <a:pt x="3012" y="0"/>
                  </a:moveTo>
                  <a:cubicBezTo>
                    <a:pt x="1218" y="0"/>
                    <a:pt x="63" y="376"/>
                    <a:pt x="46" y="384"/>
                  </a:cubicBezTo>
                  <a:cubicBezTo>
                    <a:pt x="23" y="396"/>
                    <a:pt x="0" y="419"/>
                    <a:pt x="11" y="454"/>
                  </a:cubicBezTo>
                  <a:cubicBezTo>
                    <a:pt x="20" y="480"/>
                    <a:pt x="42" y="493"/>
                    <a:pt x="62" y="493"/>
                  </a:cubicBezTo>
                  <a:cubicBezTo>
                    <a:pt x="69" y="493"/>
                    <a:pt x="75" y="491"/>
                    <a:pt x="81" y="489"/>
                  </a:cubicBezTo>
                  <a:cubicBezTo>
                    <a:pt x="97" y="489"/>
                    <a:pt x="1232" y="116"/>
                    <a:pt x="3005" y="116"/>
                  </a:cubicBezTo>
                  <a:cubicBezTo>
                    <a:pt x="3674" y="116"/>
                    <a:pt x="4432" y="169"/>
                    <a:pt x="5256" y="315"/>
                  </a:cubicBezTo>
                  <a:cubicBezTo>
                    <a:pt x="8046" y="801"/>
                    <a:pt x="12144" y="2468"/>
                    <a:pt x="15907" y="7667"/>
                  </a:cubicBezTo>
                  <a:cubicBezTo>
                    <a:pt x="15918" y="7678"/>
                    <a:pt x="15931" y="7690"/>
                    <a:pt x="15954" y="7690"/>
                  </a:cubicBezTo>
                  <a:cubicBezTo>
                    <a:pt x="15965" y="7690"/>
                    <a:pt x="15977" y="7678"/>
                    <a:pt x="15988" y="7678"/>
                  </a:cubicBezTo>
                  <a:cubicBezTo>
                    <a:pt x="16011" y="7655"/>
                    <a:pt x="16023" y="7620"/>
                    <a:pt x="16000" y="7597"/>
                  </a:cubicBezTo>
                  <a:cubicBezTo>
                    <a:pt x="12214" y="2375"/>
                    <a:pt x="8081" y="697"/>
                    <a:pt x="5279" y="199"/>
                  </a:cubicBezTo>
                  <a:cubicBezTo>
                    <a:pt x="4451" y="53"/>
                    <a:pt x="3687" y="0"/>
                    <a:pt x="3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1564100" y="4312425"/>
              <a:ext cx="242000" cy="139300"/>
            </a:xfrm>
            <a:custGeom>
              <a:avLst/>
              <a:gdLst/>
              <a:ahLst/>
              <a:cxnLst/>
              <a:rect l="l" t="t" r="r" b="b"/>
              <a:pathLst>
                <a:path w="9680" h="5572" extrusionOk="0">
                  <a:moveTo>
                    <a:pt x="41" y="0"/>
                  </a:moveTo>
                  <a:cubicBezTo>
                    <a:pt x="16" y="0"/>
                    <a:pt x="1" y="21"/>
                    <a:pt x="1" y="50"/>
                  </a:cubicBezTo>
                  <a:cubicBezTo>
                    <a:pt x="1" y="84"/>
                    <a:pt x="24" y="107"/>
                    <a:pt x="47" y="107"/>
                  </a:cubicBezTo>
                  <a:cubicBezTo>
                    <a:pt x="105" y="119"/>
                    <a:pt x="5153" y="490"/>
                    <a:pt x="9576" y="5561"/>
                  </a:cubicBezTo>
                  <a:cubicBezTo>
                    <a:pt x="9587" y="5572"/>
                    <a:pt x="9599" y="5572"/>
                    <a:pt x="9622" y="5572"/>
                  </a:cubicBezTo>
                  <a:cubicBezTo>
                    <a:pt x="9633" y="5572"/>
                    <a:pt x="9645" y="5572"/>
                    <a:pt x="9656" y="5561"/>
                  </a:cubicBezTo>
                  <a:cubicBezTo>
                    <a:pt x="9679" y="5538"/>
                    <a:pt x="9679" y="5502"/>
                    <a:pt x="9656" y="5479"/>
                  </a:cubicBezTo>
                  <a:cubicBezTo>
                    <a:pt x="5199" y="374"/>
                    <a:pt x="105" y="4"/>
                    <a:pt x="59" y="4"/>
                  </a:cubicBezTo>
                  <a:cubicBezTo>
                    <a:pt x="53" y="1"/>
                    <a:pt x="47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1"/>
            <p:cNvSpPr/>
            <p:nvPr/>
          </p:nvSpPr>
          <p:spPr>
            <a:xfrm>
              <a:off x="1591300" y="4266475"/>
              <a:ext cx="213650" cy="180350"/>
            </a:xfrm>
            <a:custGeom>
              <a:avLst/>
              <a:gdLst/>
              <a:ahLst/>
              <a:cxnLst/>
              <a:rect l="l" t="t" r="r" b="b"/>
              <a:pathLst>
                <a:path w="8546" h="7214" extrusionOk="0">
                  <a:moveTo>
                    <a:pt x="82" y="0"/>
                  </a:moveTo>
                  <a:cubicBezTo>
                    <a:pt x="59" y="0"/>
                    <a:pt x="24" y="12"/>
                    <a:pt x="13" y="47"/>
                  </a:cubicBezTo>
                  <a:cubicBezTo>
                    <a:pt x="1" y="70"/>
                    <a:pt x="24" y="105"/>
                    <a:pt x="47" y="116"/>
                  </a:cubicBezTo>
                  <a:cubicBezTo>
                    <a:pt x="94" y="128"/>
                    <a:pt x="4863" y="1691"/>
                    <a:pt x="8429" y="7190"/>
                  </a:cubicBezTo>
                  <a:cubicBezTo>
                    <a:pt x="8441" y="7201"/>
                    <a:pt x="8465" y="7213"/>
                    <a:pt x="8476" y="7213"/>
                  </a:cubicBezTo>
                  <a:cubicBezTo>
                    <a:pt x="8488" y="7213"/>
                    <a:pt x="8499" y="7213"/>
                    <a:pt x="8511" y="7201"/>
                  </a:cubicBezTo>
                  <a:cubicBezTo>
                    <a:pt x="8534" y="7190"/>
                    <a:pt x="8545" y="7155"/>
                    <a:pt x="8534" y="7132"/>
                  </a:cubicBezTo>
                  <a:cubicBezTo>
                    <a:pt x="4933" y="1598"/>
                    <a:pt x="129" y="2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1"/>
            <p:cNvSpPr/>
            <p:nvPr/>
          </p:nvSpPr>
          <p:spPr>
            <a:xfrm>
              <a:off x="1548200" y="4480875"/>
              <a:ext cx="398550" cy="280275"/>
            </a:xfrm>
            <a:custGeom>
              <a:avLst/>
              <a:gdLst/>
              <a:ahLst/>
              <a:cxnLst/>
              <a:rect l="l" t="t" r="r" b="b"/>
              <a:pathLst>
                <a:path w="15942" h="11211" extrusionOk="0">
                  <a:moveTo>
                    <a:pt x="3543" y="246"/>
                  </a:moveTo>
                  <a:cubicBezTo>
                    <a:pt x="10385" y="246"/>
                    <a:pt x="13928" y="6938"/>
                    <a:pt x="15028" y="9451"/>
                  </a:cubicBezTo>
                  <a:cubicBezTo>
                    <a:pt x="12145" y="5827"/>
                    <a:pt x="7328" y="3974"/>
                    <a:pt x="3902" y="3477"/>
                  </a:cubicBezTo>
                  <a:cubicBezTo>
                    <a:pt x="1644" y="3153"/>
                    <a:pt x="278" y="2250"/>
                    <a:pt x="266" y="1566"/>
                  </a:cubicBezTo>
                  <a:cubicBezTo>
                    <a:pt x="255" y="1046"/>
                    <a:pt x="1042" y="582"/>
                    <a:pt x="2432" y="305"/>
                  </a:cubicBezTo>
                  <a:cubicBezTo>
                    <a:pt x="2813" y="269"/>
                    <a:pt x="3184" y="246"/>
                    <a:pt x="3543" y="246"/>
                  </a:cubicBezTo>
                  <a:close/>
                  <a:moveTo>
                    <a:pt x="3549" y="1"/>
                  </a:moveTo>
                  <a:cubicBezTo>
                    <a:pt x="3174" y="1"/>
                    <a:pt x="2790" y="20"/>
                    <a:pt x="2396" y="61"/>
                  </a:cubicBezTo>
                  <a:cubicBezTo>
                    <a:pt x="405" y="444"/>
                    <a:pt x="0" y="1103"/>
                    <a:pt x="12" y="1578"/>
                  </a:cubicBezTo>
                  <a:cubicBezTo>
                    <a:pt x="35" y="2504"/>
                    <a:pt x="1656" y="3418"/>
                    <a:pt x="3867" y="3731"/>
                  </a:cubicBezTo>
                  <a:cubicBezTo>
                    <a:pt x="7491" y="4264"/>
                    <a:pt x="12689" y="6325"/>
                    <a:pt x="15409" y="10411"/>
                  </a:cubicBezTo>
                  <a:lnTo>
                    <a:pt x="15942" y="11210"/>
                  </a:lnTo>
                  <a:lnTo>
                    <a:pt x="15641" y="10295"/>
                  </a:lnTo>
                  <a:cubicBezTo>
                    <a:pt x="15597" y="10196"/>
                    <a:pt x="12099" y="1"/>
                    <a:pt x="3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1"/>
            <p:cNvSpPr/>
            <p:nvPr/>
          </p:nvSpPr>
          <p:spPr>
            <a:xfrm>
              <a:off x="1549925" y="4512725"/>
              <a:ext cx="384400" cy="219175"/>
            </a:xfrm>
            <a:custGeom>
              <a:avLst/>
              <a:gdLst/>
              <a:ahLst/>
              <a:cxnLst/>
              <a:rect l="l" t="t" r="r" b="b"/>
              <a:pathLst>
                <a:path w="15376" h="8767" extrusionOk="0">
                  <a:moveTo>
                    <a:pt x="2005" y="0"/>
                  </a:moveTo>
                  <a:cubicBezTo>
                    <a:pt x="812" y="0"/>
                    <a:pt x="72" y="176"/>
                    <a:pt x="58" y="176"/>
                  </a:cubicBezTo>
                  <a:cubicBezTo>
                    <a:pt x="24" y="188"/>
                    <a:pt x="1" y="223"/>
                    <a:pt x="12" y="246"/>
                  </a:cubicBezTo>
                  <a:cubicBezTo>
                    <a:pt x="22" y="275"/>
                    <a:pt x="39" y="295"/>
                    <a:pt x="64" y="295"/>
                  </a:cubicBezTo>
                  <a:cubicBezTo>
                    <a:pt x="69" y="295"/>
                    <a:pt x="75" y="294"/>
                    <a:pt x="81" y="292"/>
                  </a:cubicBezTo>
                  <a:cubicBezTo>
                    <a:pt x="95" y="292"/>
                    <a:pt x="837" y="114"/>
                    <a:pt x="2031" y="114"/>
                  </a:cubicBezTo>
                  <a:cubicBezTo>
                    <a:pt x="2902" y="114"/>
                    <a:pt x="4012" y="208"/>
                    <a:pt x="5257" y="536"/>
                  </a:cubicBezTo>
                  <a:cubicBezTo>
                    <a:pt x="7989" y="1253"/>
                    <a:pt x="11937" y="3256"/>
                    <a:pt x="15260" y="8732"/>
                  </a:cubicBezTo>
                  <a:cubicBezTo>
                    <a:pt x="15271" y="8756"/>
                    <a:pt x="15294" y="8767"/>
                    <a:pt x="15317" y="8767"/>
                  </a:cubicBezTo>
                  <a:cubicBezTo>
                    <a:pt x="15329" y="8767"/>
                    <a:pt x="15329" y="8756"/>
                    <a:pt x="15340" y="8756"/>
                  </a:cubicBezTo>
                  <a:cubicBezTo>
                    <a:pt x="15376" y="8744"/>
                    <a:pt x="15376" y="8709"/>
                    <a:pt x="15364" y="8674"/>
                  </a:cubicBezTo>
                  <a:cubicBezTo>
                    <a:pt x="12018" y="3163"/>
                    <a:pt x="8036" y="1149"/>
                    <a:pt x="5280" y="431"/>
                  </a:cubicBezTo>
                  <a:cubicBezTo>
                    <a:pt x="4015" y="96"/>
                    <a:pt x="2887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1"/>
            <p:cNvSpPr/>
            <p:nvPr/>
          </p:nvSpPr>
          <p:spPr>
            <a:xfrm>
              <a:off x="1691450" y="4557000"/>
              <a:ext cx="230150" cy="158700"/>
            </a:xfrm>
            <a:custGeom>
              <a:avLst/>
              <a:gdLst/>
              <a:ahLst/>
              <a:cxnLst/>
              <a:rect l="l" t="t" r="r" b="b"/>
              <a:pathLst>
                <a:path w="9206" h="6348" extrusionOk="0">
                  <a:moveTo>
                    <a:pt x="54" y="0"/>
                  </a:moveTo>
                  <a:cubicBezTo>
                    <a:pt x="28" y="0"/>
                    <a:pt x="11" y="21"/>
                    <a:pt x="1" y="49"/>
                  </a:cubicBezTo>
                  <a:cubicBezTo>
                    <a:pt x="1" y="84"/>
                    <a:pt x="24" y="108"/>
                    <a:pt x="59" y="108"/>
                  </a:cubicBezTo>
                  <a:cubicBezTo>
                    <a:pt x="105" y="119"/>
                    <a:pt x="5107" y="906"/>
                    <a:pt x="9101" y="6324"/>
                  </a:cubicBezTo>
                  <a:cubicBezTo>
                    <a:pt x="9113" y="6336"/>
                    <a:pt x="9124" y="6347"/>
                    <a:pt x="9147" y="6347"/>
                  </a:cubicBezTo>
                  <a:cubicBezTo>
                    <a:pt x="9159" y="6347"/>
                    <a:pt x="9170" y="6336"/>
                    <a:pt x="9182" y="6336"/>
                  </a:cubicBezTo>
                  <a:cubicBezTo>
                    <a:pt x="9205" y="6313"/>
                    <a:pt x="9205" y="6278"/>
                    <a:pt x="9193" y="6255"/>
                  </a:cubicBezTo>
                  <a:cubicBezTo>
                    <a:pt x="5164" y="802"/>
                    <a:pt x="117" y="3"/>
                    <a:pt x="70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1"/>
            <p:cNvSpPr/>
            <p:nvPr/>
          </p:nvSpPr>
          <p:spPr>
            <a:xfrm>
              <a:off x="1722450" y="4513550"/>
              <a:ext cx="198575" cy="196925"/>
            </a:xfrm>
            <a:custGeom>
              <a:avLst/>
              <a:gdLst/>
              <a:ahLst/>
              <a:cxnLst/>
              <a:rect l="l" t="t" r="r" b="b"/>
              <a:pathLst>
                <a:path w="7943" h="7877" extrusionOk="0">
                  <a:moveTo>
                    <a:pt x="67" y="0"/>
                  </a:moveTo>
                  <a:cubicBezTo>
                    <a:pt x="42" y="0"/>
                    <a:pt x="20" y="13"/>
                    <a:pt x="11" y="40"/>
                  </a:cubicBezTo>
                  <a:cubicBezTo>
                    <a:pt x="0" y="63"/>
                    <a:pt x="11" y="97"/>
                    <a:pt x="46" y="109"/>
                  </a:cubicBezTo>
                  <a:cubicBezTo>
                    <a:pt x="93" y="132"/>
                    <a:pt x="4712" y="2077"/>
                    <a:pt x="7826" y="7854"/>
                  </a:cubicBezTo>
                  <a:cubicBezTo>
                    <a:pt x="7837" y="7866"/>
                    <a:pt x="7849" y="7877"/>
                    <a:pt x="7873" y="7877"/>
                  </a:cubicBezTo>
                  <a:lnTo>
                    <a:pt x="7896" y="7877"/>
                  </a:lnTo>
                  <a:cubicBezTo>
                    <a:pt x="7930" y="7854"/>
                    <a:pt x="7942" y="7820"/>
                    <a:pt x="7919" y="7796"/>
                  </a:cubicBezTo>
                  <a:cubicBezTo>
                    <a:pt x="4793" y="1985"/>
                    <a:pt x="139" y="28"/>
                    <a:pt x="93" y="4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1"/>
            <p:cNvSpPr/>
            <p:nvPr/>
          </p:nvSpPr>
          <p:spPr>
            <a:xfrm>
              <a:off x="1882200" y="4310725"/>
              <a:ext cx="281950" cy="422925"/>
            </a:xfrm>
            <a:custGeom>
              <a:avLst/>
              <a:gdLst/>
              <a:ahLst/>
              <a:cxnLst/>
              <a:rect l="l" t="t" r="r" b="b"/>
              <a:pathLst>
                <a:path w="11278" h="16917" extrusionOk="0">
                  <a:moveTo>
                    <a:pt x="11127" y="0"/>
                  </a:moveTo>
                  <a:cubicBezTo>
                    <a:pt x="11068" y="0"/>
                    <a:pt x="11021" y="44"/>
                    <a:pt x="11010" y="106"/>
                  </a:cubicBezTo>
                  <a:cubicBezTo>
                    <a:pt x="10999" y="152"/>
                    <a:pt x="10084" y="5570"/>
                    <a:pt x="4041" y="10144"/>
                  </a:cubicBezTo>
                  <a:cubicBezTo>
                    <a:pt x="1" y="13200"/>
                    <a:pt x="2304" y="16824"/>
                    <a:pt x="2327" y="16859"/>
                  </a:cubicBezTo>
                  <a:cubicBezTo>
                    <a:pt x="2350" y="16893"/>
                    <a:pt x="2397" y="16916"/>
                    <a:pt x="2432" y="16916"/>
                  </a:cubicBezTo>
                  <a:cubicBezTo>
                    <a:pt x="2455" y="16916"/>
                    <a:pt x="2478" y="16905"/>
                    <a:pt x="2501" y="16893"/>
                  </a:cubicBezTo>
                  <a:cubicBezTo>
                    <a:pt x="2559" y="16859"/>
                    <a:pt x="2582" y="16777"/>
                    <a:pt x="2536" y="16720"/>
                  </a:cubicBezTo>
                  <a:cubicBezTo>
                    <a:pt x="2513" y="16685"/>
                    <a:pt x="348" y="13258"/>
                    <a:pt x="4192" y="10352"/>
                  </a:cubicBezTo>
                  <a:cubicBezTo>
                    <a:pt x="10328" y="5709"/>
                    <a:pt x="11254" y="198"/>
                    <a:pt x="11265" y="141"/>
                  </a:cubicBezTo>
                  <a:cubicBezTo>
                    <a:pt x="11277" y="72"/>
                    <a:pt x="11219" y="13"/>
                    <a:pt x="11149" y="2"/>
                  </a:cubicBezTo>
                  <a:cubicBezTo>
                    <a:pt x="11142" y="1"/>
                    <a:pt x="11135" y="0"/>
                    <a:pt x="11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1"/>
            <p:cNvSpPr/>
            <p:nvPr/>
          </p:nvSpPr>
          <p:spPr>
            <a:xfrm>
              <a:off x="2075250" y="4318375"/>
              <a:ext cx="30125" cy="130175"/>
            </a:xfrm>
            <a:custGeom>
              <a:avLst/>
              <a:gdLst/>
              <a:ahLst/>
              <a:cxnLst/>
              <a:rect l="l" t="t" r="r" b="b"/>
              <a:pathLst>
                <a:path w="1205" h="5207" extrusionOk="0">
                  <a:moveTo>
                    <a:pt x="860" y="1"/>
                  </a:moveTo>
                  <a:cubicBezTo>
                    <a:pt x="807" y="1"/>
                    <a:pt x="760" y="32"/>
                    <a:pt x="741" y="78"/>
                  </a:cubicBezTo>
                  <a:cubicBezTo>
                    <a:pt x="718" y="170"/>
                    <a:pt x="0" y="2231"/>
                    <a:pt x="950" y="5125"/>
                  </a:cubicBezTo>
                  <a:cubicBezTo>
                    <a:pt x="962" y="5172"/>
                    <a:pt x="1008" y="5207"/>
                    <a:pt x="1065" y="5207"/>
                  </a:cubicBezTo>
                  <a:lnTo>
                    <a:pt x="1112" y="5207"/>
                  </a:lnTo>
                  <a:cubicBezTo>
                    <a:pt x="1170" y="5184"/>
                    <a:pt x="1204" y="5114"/>
                    <a:pt x="1193" y="5045"/>
                  </a:cubicBezTo>
                  <a:cubicBezTo>
                    <a:pt x="278" y="2243"/>
                    <a:pt x="973" y="182"/>
                    <a:pt x="985" y="170"/>
                  </a:cubicBezTo>
                  <a:cubicBezTo>
                    <a:pt x="1008" y="101"/>
                    <a:pt x="973" y="31"/>
                    <a:pt x="903" y="8"/>
                  </a:cubicBezTo>
                  <a:cubicBezTo>
                    <a:pt x="889" y="3"/>
                    <a:pt x="874" y="1"/>
                    <a:pt x="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1"/>
            <p:cNvSpPr/>
            <p:nvPr/>
          </p:nvSpPr>
          <p:spPr>
            <a:xfrm>
              <a:off x="1998550" y="4378925"/>
              <a:ext cx="38825" cy="154425"/>
            </a:xfrm>
            <a:custGeom>
              <a:avLst/>
              <a:gdLst/>
              <a:ahLst/>
              <a:cxnLst/>
              <a:rect l="l" t="t" r="r" b="b"/>
              <a:pathLst>
                <a:path w="1553" h="6177" extrusionOk="0">
                  <a:moveTo>
                    <a:pt x="1415" y="0"/>
                  </a:moveTo>
                  <a:cubicBezTo>
                    <a:pt x="1403" y="0"/>
                    <a:pt x="1390" y="2"/>
                    <a:pt x="1378" y="6"/>
                  </a:cubicBezTo>
                  <a:cubicBezTo>
                    <a:pt x="1332" y="17"/>
                    <a:pt x="1262" y="53"/>
                    <a:pt x="1147" y="318"/>
                  </a:cubicBezTo>
                  <a:cubicBezTo>
                    <a:pt x="753" y="1129"/>
                    <a:pt x="1" y="3769"/>
                    <a:pt x="1100" y="6107"/>
                  </a:cubicBezTo>
                  <a:cubicBezTo>
                    <a:pt x="1123" y="6153"/>
                    <a:pt x="1170" y="6177"/>
                    <a:pt x="1216" y="6177"/>
                  </a:cubicBezTo>
                  <a:cubicBezTo>
                    <a:pt x="1228" y="6177"/>
                    <a:pt x="1251" y="6177"/>
                    <a:pt x="1262" y="6165"/>
                  </a:cubicBezTo>
                  <a:cubicBezTo>
                    <a:pt x="1332" y="6142"/>
                    <a:pt x="1355" y="6061"/>
                    <a:pt x="1332" y="6003"/>
                  </a:cubicBezTo>
                  <a:cubicBezTo>
                    <a:pt x="128" y="3444"/>
                    <a:pt x="1251" y="493"/>
                    <a:pt x="1483" y="238"/>
                  </a:cubicBezTo>
                  <a:cubicBezTo>
                    <a:pt x="1529" y="215"/>
                    <a:pt x="1552" y="156"/>
                    <a:pt x="1540" y="99"/>
                  </a:cubicBezTo>
                  <a:cubicBezTo>
                    <a:pt x="1521" y="42"/>
                    <a:pt x="147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1"/>
            <p:cNvSpPr/>
            <p:nvPr/>
          </p:nvSpPr>
          <p:spPr>
            <a:xfrm>
              <a:off x="2122725" y="4349700"/>
              <a:ext cx="107100" cy="58350"/>
            </a:xfrm>
            <a:custGeom>
              <a:avLst/>
              <a:gdLst/>
              <a:ahLst/>
              <a:cxnLst/>
              <a:rect l="l" t="t" r="r" b="b"/>
              <a:pathLst>
                <a:path w="4284" h="2334" extrusionOk="0">
                  <a:moveTo>
                    <a:pt x="4142" y="1"/>
                  </a:moveTo>
                  <a:cubicBezTo>
                    <a:pt x="4098" y="1"/>
                    <a:pt x="4053" y="24"/>
                    <a:pt x="4029" y="64"/>
                  </a:cubicBezTo>
                  <a:cubicBezTo>
                    <a:pt x="3161" y="1523"/>
                    <a:pt x="1042" y="1904"/>
                    <a:pt x="336" y="2032"/>
                  </a:cubicBezTo>
                  <a:cubicBezTo>
                    <a:pt x="105" y="2066"/>
                    <a:pt x="70" y="2078"/>
                    <a:pt x="35" y="2148"/>
                  </a:cubicBezTo>
                  <a:cubicBezTo>
                    <a:pt x="0" y="2205"/>
                    <a:pt x="23" y="2287"/>
                    <a:pt x="93" y="2310"/>
                  </a:cubicBezTo>
                  <a:cubicBezTo>
                    <a:pt x="105" y="2321"/>
                    <a:pt x="128" y="2333"/>
                    <a:pt x="151" y="2333"/>
                  </a:cubicBezTo>
                  <a:cubicBezTo>
                    <a:pt x="174" y="2333"/>
                    <a:pt x="197" y="2321"/>
                    <a:pt x="208" y="2310"/>
                  </a:cubicBezTo>
                  <a:cubicBezTo>
                    <a:pt x="244" y="2310"/>
                    <a:pt x="301" y="2298"/>
                    <a:pt x="383" y="2275"/>
                  </a:cubicBezTo>
                  <a:cubicBezTo>
                    <a:pt x="1111" y="2148"/>
                    <a:pt x="3323" y="1742"/>
                    <a:pt x="4249" y="191"/>
                  </a:cubicBezTo>
                  <a:cubicBezTo>
                    <a:pt x="4284" y="133"/>
                    <a:pt x="4261" y="52"/>
                    <a:pt x="4203" y="18"/>
                  </a:cubicBezTo>
                  <a:cubicBezTo>
                    <a:pt x="4184" y="6"/>
                    <a:pt x="4163" y="1"/>
                    <a:pt x="4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1"/>
            <p:cNvSpPr/>
            <p:nvPr/>
          </p:nvSpPr>
          <p:spPr>
            <a:xfrm>
              <a:off x="2057875" y="4471000"/>
              <a:ext cx="145325" cy="34875"/>
            </a:xfrm>
            <a:custGeom>
              <a:avLst/>
              <a:gdLst/>
              <a:ahLst/>
              <a:cxnLst/>
              <a:rect l="l" t="t" r="r" b="b"/>
              <a:pathLst>
                <a:path w="5813" h="1395" extrusionOk="0">
                  <a:moveTo>
                    <a:pt x="5670" y="0"/>
                  </a:moveTo>
                  <a:cubicBezTo>
                    <a:pt x="5648" y="0"/>
                    <a:pt x="5626" y="6"/>
                    <a:pt x="5604" y="16"/>
                  </a:cubicBezTo>
                  <a:cubicBezTo>
                    <a:pt x="3862" y="911"/>
                    <a:pt x="2500" y="1132"/>
                    <a:pt x="1579" y="1132"/>
                  </a:cubicBezTo>
                  <a:cubicBezTo>
                    <a:pt x="688" y="1132"/>
                    <a:pt x="209" y="925"/>
                    <a:pt x="198" y="919"/>
                  </a:cubicBezTo>
                  <a:cubicBezTo>
                    <a:pt x="183" y="913"/>
                    <a:pt x="167" y="910"/>
                    <a:pt x="151" y="910"/>
                  </a:cubicBezTo>
                  <a:cubicBezTo>
                    <a:pt x="103" y="910"/>
                    <a:pt x="53" y="936"/>
                    <a:pt x="36" y="989"/>
                  </a:cubicBezTo>
                  <a:cubicBezTo>
                    <a:pt x="1" y="1047"/>
                    <a:pt x="36" y="1127"/>
                    <a:pt x="93" y="1151"/>
                  </a:cubicBezTo>
                  <a:cubicBezTo>
                    <a:pt x="140" y="1174"/>
                    <a:pt x="649" y="1394"/>
                    <a:pt x="1575" y="1394"/>
                  </a:cubicBezTo>
                  <a:cubicBezTo>
                    <a:pt x="2537" y="1394"/>
                    <a:pt x="3926" y="1163"/>
                    <a:pt x="5732" y="248"/>
                  </a:cubicBezTo>
                  <a:cubicBezTo>
                    <a:pt x="5789" y="213"/>
                    <a:pt x="5813" y="132"/>
                    <a:pt x="5778" y="74"/>
                  </a:cubicBezTo>
                  <a:cubicBezTo>
                    <a:pt x="5762" y="26"/>
                    <a:pt x="5718" y="0"/>
                    <a:pt x="5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BED1631-4994-4350-A910-CD210680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334" y="3393130"/>
            <a:ext cx="5968228" cy="531900"/>
          </a:xfrm>
        </p:spPr>
        <p:txBody>
          <a:bodyPr/>
          <a:lstStyle/>
          <a:p>
            <a:r>
              <a:rPr lang="en-GB" b="1" dirty="0">
                <a:latin typeface="Anaheim" panose="020B0604020202020204" charset="0"/>
              </a:rPr>
              <a:t>MATA KULIAH : PERENCANAAN STRATEGIS</a:t>
            </a:r>
            <a:endParaRPr lang="en-ID" b="1" dirty="0">
              <a:latin typeface="Anaheim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50"/>
          <p:cNvSpPr/>
          <p:nvPr/>
        </p:nvSpPr>
        <p:spPr>
          <a:xfrm>
            <a:off x="2840363" y="1699175"/>
            <a:ext cx="3463278" cy="2462419"/>
          </a:xfrm>
          <a:custGeom>
            <a:avLst/>
            <a:gdLst/>
            <a:ahLst/>
            <a:cxnLst/>
            <a:rect l="l" t="t" r="r" b="b"/>
            <a:pathLst>
              <a:path w="36918" h="26249" extrusionOk="0">
                <a:moveTo>
                  <a:pt x="17142" y="2575"/>
                </a:moveTo>
                <a:cubicBezTo>
                  <a:pt x="20822" y="2575"/>
                  <a:pt x="24689" y="3198"/>
                  <a:pt x="27856" y="4878"/>
                </a:cubicBezTo>
                <a:cubicBezTo>
                  <a:pt x="30791" y="6427"/>
                  <a:pt x="33230" y="9178"/>
                  <a:pt x="33727" y="12448"/>
                </a:cubicBezTo>
                <a:cubicBezTo>
                  <a:pt x="34305" y="16228"/>
                  <a:pt x="32132" y="20088"/>
                  <a:pt x="28942" y="22215"/>
                </a:cubicBezTo>
                <a:cubicBezTo>
                  <a:pt x="26252" y="24004"/>
                  <a:pt x="22975" y="24710"/>
                  <a:pt x="19720" y="24710"/>
                </a:cubicBezTo>
                <a:cubicBezTo>
                  <a:pt x="19128" y="24710"/>
                  <a:pt x="18537" y="24687"/>
                  <a:pt x="17950" y="24642"/>
                </a:cubicBezTo>
                <a:cubicBezTo>
                  <a:pt x="14922" y="24422"/>
                  <a:pt x="11893" y="23659"/>
                  <a:pt x="9304" y="22100"/>
                </a:cubicBezTo>
                <a:cubicBezTo>
                  <a:pt x="6715" y="20528"/>
                  <a:pt x="4578" y="18100"/>
                  <a:pt x="3699" y="15199"/>
                </a:cubicBezTo>
                <a:cubicBezTo>
                  <a:pt x="3653" y="15072"/>
                  <a:pt x="3618" y="14945"/>
                  <a:pt x="3584" y="14818"/>
                </a:cubicBezTo>
                <a:cubicBezTo>
                  <a:pt x="3317" y="13789"/>
                  <a:pt x="3225" y="12714"/>
                  <a:pt x="3294" y="11651"/>
                </a:cubicBezTo>
                <a:cubicBezTo>
                  <a:pt x="3491" y="8831"/>
                  <a:pt x="5202" y="6334"/>
                  <a:pt x="7537" y="4809"/>
                </a:cubicBezTo>
                <a:cubicBezTo>
                  <a:pt x="9548" y="3502"/>
                  <a:pt x="11940" y="2890"/>
                  <a:pt x="14333" y="2693"/>
                </a:cubicBezTo>
                <a:cubicBezTo>
                  <a:pt x="15246" y="2617"/>
                  <a:pt x="16188" y="2575"/>
                  <a:pt x="17142" y="2575"/>
                </a:cubicBezTo>
                <a:close/>
                <a:moveTo>
                  <a:pt x="1" y="0"/>
                </a:moveTo>
                <a:lnTo>
                  <a:pt x="1" y="26248"/>
                </a:lnTo>
                <a:lnTo>
                  <a:pt x="36917" y="26248"/>
                </a:lnTo>
                <a:lnTo>
                  <a:pt x="3691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6" name="Google Shape;1956;p50"/>
          <p:cNvGrpSpPr/>
          <p:nvPr/>
        </p:nvGrpSpPr>
        <p:grpSpPr>
          <a:xfrm rot="-5400000">
            <a:off x="5238062" y="3799676"/>
            <a:ext cx="578995" cy="762248"/>
            <a:chOff x="2109400" y="2670450"/>
            <a:chExt cx="113200" cy="149025"/>
          </a:xfrm>
        </p:grpSpPr>
        <p:sp>
          <p:nvSpPr>
            <p:cNvPr id="1957" name="Google Shape;1957;p50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0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0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0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0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0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0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0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0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0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0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0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0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0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0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0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0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0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0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Title 4">
            <a:extLst>
              <a:ext uri="{FF2B5EF4-FFF2-40B4-BE49-F238E27FC236}">
                <a16:creationId xmlns:a16="http://schemas.microsoft.com/office/drawing/2014/main" id="{4DBC86E3-FCD3-4073-ACF9-4B1D7564A8D0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UMUM</a:t>
            </a:r>
            <a:endParaRPr lang="en-ID" sz="6000" b="1" dirty="0"/>
          </a:p>
        </p:txBody>
      </p:sp>
      <p:sp>
        <p:nvSpPr>
          <p:cNvPr id="61" name="Google Shape;1826;p47">
            <a:extLst>
              <a:ext uri="{FF2B5EF4-FFF2-40B4-BE49-F238E27FC236}">
                <a16:creationId xmlns:a16="http://schemas.microsoft.com/office/drawing/2014/main" id="{139CC8B0-D308-40BF-AF22-18D2B0DC1D4F}"/>
              </a:ext>
            </a:extLst>
          </p:cNvPr>
          <p:cNvSpPr txBox="1">
            <a:spLocks/>
          </p:cNvSpPr>
          <p:nvPr/>
        </p:nvSpPr>
        <p:spPr>
          <a:xfrm>
            <a:off x="264705" y="1901353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03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62" name="Google Shape;1857;p47">
            <a:extLst>
              <a:ext uri="{FF2B5EF4-FFF2-40B4-BE49-F238E27FC236}">
                <a16:creationId xmlns:a16="http://schemas.microsoft.com/office/drawing/2014/main" id="{7DE1C07D-2DAE-41CF-8A8A-0EFEEE01FC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74073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 dirty="0">
                <a:solidFill>
                  <a:schemeClr val="accent1">
                    <a:lumMod val="90000"/>
                  </a:schemeClr>
                </a:solidFill>
              </a:rPr>
              <a:t>FOCUS</a:t>
            </a:r>
            <a:endParaRPr sz="4000" b="1" i="1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63" name="Google Shape;1824;p47">
            <a:extLst>
              <a:ext uri="{FF2B5EF4-FFF2-40B4-BE49-F238E27FC236}">
                <a16:creationId xmlns:a16="http://schemas.microsoft.com/office/drawing/2014/main" id="{4DDA7FCC-4F08-4792-896B-D244C6632581}"/>
              </a:ext>
            </a:extLst>
          </p:cNvPr>
          <p:cNvSpPr/>
          <p:nvPr/>
        </p:nvSpPr>
        <p:spPr>
          <a:xfrm>
            <a:off x="1148139" y="1627885"/>
            <a:ext cx="1332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803;p46">
            <a:extLst>
              <a:ext uri="{FF2B5EF4-FFF2-40B4-BE49-F238E27FC236}">
                <a16:creationId xmlns:a16="http://schemas.microsoft.com/office/drawing/2014/main" id="{0D325E35-E9C0-4F65-B6AD-F10968D886CF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Resiko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muncul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menerapkan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munculnya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imitasi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muncul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permintaan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segmen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Adanya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kemungkinan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target pasar yang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luas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 cost leadership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beradaptasi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produksnya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bersaing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target pasar yang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kecil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Selai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lain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 yang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mencari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sub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segme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berfokus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sub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segmen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layanan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pelanggan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Google Shape;162;p2">
            <a:extLst>
              <a:ext uri="{FF2B5EF4-FFF2-40B4-BE49-F238E27FC236}">
                <a16:creationId xmlns:a16="http://schemas.microsoft.com/office/drawing/2014/main" id="{72BE9ED1-4856-4036-8E1C-8467243CB670}"/>
              </a:ext>
            </a:extLst>
          </p:cNvPr>
          <p:cNvSpPr txBox="1"/>
          <p:nvPr/>
        </p:nvSpPr>
        <p:spPr>
          <a:xfrm>
            <a:off x="177977" y="4744238"/>
            <a:ext cx="889657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Julita, E.N.Sari. 2015.Strategi Generik Porter bagi UMKM dalam Menghadapi Masyarakat Ekonomi Asean (MEA) </a:t>
            </a:r>
          </a:p>
          <a:p>
            <a:pPr marR="0" lvl="0" indent="625475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 Studi Kasus : UMKM di Kabupaten Deli Serdang. Prosiding SNEMA Fakultas Ekonomi Universitas Negeri Padang  </a:t>
            </a:r>
            <a:endParaRPr lang="nb-NO" sz="11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649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50"/>
          <p:cNvSpPr/>
          <p:nvPr/>
        </p:nvSpPr>
        <p:spPr>
          <a:xfrm>
            <a:off x="2840363" y="1699175"/>
            <a:ext cx="3463278" cy="2462419"/>
          </a:xfrm>
          <a:custGeom>
            <a:avLst/>
            <a:gdLst/>
            <a:ahLst/>
            <a:cxnLst/>
            <a:rect l="l" t="t" r="r" b="b"/>
            <a:pathLst>
              <a:path w="36918" h="26249" extrusionOk="0">
                <a:moveTo>
                  <a:pt x="17142" y="2575"/>
                </a:moveTo>
                <a:cubicBezTo>
                  <a:pt x="20822" y="2575"/>
                  <a:pt x="24689" y="3198"/>
                  <a:pt x="27856" y="4878"/>
                </a:cubicBezTo>
                <a:cubicBezTo>
                  <a:pt x="30791" y="6427"/>
                  <a:pt x="33230" y="9178"/>
                  <a:pt x="33727" y="12448"/>
                </a:cubicBezTo>
                <a:cubicBezTo>
                  <a:pt x="34305" y="16228"/>
                  <a:pt x="32132" y="20088"/>
                  <a:pt x="28942" y="22215"/>
                </a:cubicBezTo>
                <a:cubicBezTo>
                  <a:pt x="26252" y="24004"/>
                  <a:pt x="22975" y="24710"/>
                  <a:pt x="19720" y="24710"/>
                </a:cubicBezTo>
                <a:cubicBezTo>
                  <a:pt x="19128" y="24710"/>
                  <a:pt x="18537" y="24687"/>
                  <a:pt x="17950" y="24642"/>
                </a:cubicBezTo>
                <a:cubicBezTo>
                  <a:pt x="14922" y="24422"/>
                  <a:pt x="11893" y="23659"/>
                  <a:pt x="9304" y="22100"/>
                </a:cubicBezTo>
                <a:cubicBezTo>
                  <a:pt x="6715" y="20528"/>
                  <a:pt x="4578" y="18100"/>
                  <a:pt x="3699" y="15199"/>
                </a:cubicBezTo>
                <a:cubicBezTo>
                  <a:pt x="3653" y="15072"/>
                  <a:pt x="3618" y="14945"/>
                  <a:pt x="3584" y="14818"/>
                </a:cubicBezTo>
                <a:cubicBezTo>
                  <a:pt x="3317" y="13789"/>
                  <a:pt x="3225" y="12714"/>
                  <a:pt x="3294" y="11651"/>
                </a:cubicBezTo>
                <a:cubicBezTo>
                  <a:pt x="3491" y="8831"/>
                  <a:pt x="5202" y="6334"/>
                  <a:pt x="7537" y="4809"/>
                </a:cubicBezTo>
                <a:cubicBezTo>
                  <a:pt x="9548" y="3502"/>
                  <a:pt x="11940" y="2890"/>
                  <a:pt x="14333" y="2693"/>
                </a:cubicBezTo>
                <a:cubicBezTo>
                  <a:pt x="15246" y="2617"/>
                  <a:pt x="16188" y="2575"/>
                  <a:pt x="17142" y="2575"/>
                </a:cubicBezTo>
                <a:close/>
                <a:moveTo>
                  <a:pt x="1" y="0"/>
                </a:moveTo>
                <a:lnTo>
                  <a:pt x="1" y="26248"/>
                </a:lnTo>
                <a:lnTo>
                  <a:pt x="36917" y="26248"/>
                </a:lnTo>
                <a:lnTo>
                  <a:pt x="3691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6" name="Google Shape;1956;p50"/>
          <p:cNvGrpSpPr/>
          <p:nvPr/>
        </p:nvGrpSpPr>
        <p:grpSpPr>
          <a:xfrm rot="-5400000">
            <a:off x="5238062" y="3799676"/>
            <a:ext cx="578995" cy="762248"/>
            <a:chOff x="2109400" y="2670450"/>
            <a:chExt cx="113200" cy="149025"/>
          </a:xfrm>
        </p:grpSpPr>
        <p:sp>
          <p:nvSpPr>
            <p:cNvPr id="1957" name="Google Shape;1957;p50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0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0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0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0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0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0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0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0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0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0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0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0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0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0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0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0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0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0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Title 4">
            <a:extLst>
              <a:ext uri="{FF2B5EF4-FFF2-40B4-BE49-F238E27FC236}">
                <a16:creationId xmlns:a16="http://schemas.microsoft.com/office/drawing/2014/main" id="{4DBC86E3-FCD3-4073-ACF9-4B1D7564A8D0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INOVASI</a:t>
            </a:r>
            <a:endParaRPr lang="en-ID" sz="6000" b="1" dirty="0"/>
          </a:p>
        </p:txBody>
      </p:sp>
      <p:sp>
        <p:nvSpPr>
          <p:cNvPr id="32" name="Google Shape;1803;p46">
            <a:extLst>
              <a:ext uri="{FF2B5EF4-FFF2-40B4-BE49-F238E27FC236}">
                <a16:creationId xmlns:a16="http://schemas.microsoft.com/office/drawing/2014/main" id="{0D325E35-E9C0-4F65-B6AD-F10968D886CF}"/>
              </a:ext>
            </a:extLst>
          </p:cNvPr>
          <p:cNvSpPr txBox="1">
            <a:spLocks/>
          </p:cNvSpPr>
          <p:nvPr/>
        </p:nvSpPr>
        <p:spPr>
          <a:xfrm>
            <a:off x="264704" y="1202896"/>
            <a:ext cx="8614590" cy="37749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Kenneth Andrews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dalam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Minzberg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dan Quinn (1991),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menyatakan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bahwa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strategi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adalah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pola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pencapaian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tujuan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sasaran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kebijakan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serta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rencana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mencapai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tujuan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mendefinisikan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bisnis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ada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jenis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perusahaannya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.</a:t>
            </a: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500" b="1" dirty="0">
              <a:solidFill>
                <a:schemeClr val="bg1"/>
              </a:solidFill>
              <a:latin typeface="Anaheim" panose="020B0604020202020204" charset="0"/>
            </a:endParaRP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Salah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strategi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generik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telah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dikembangkan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oleh Porter (1985)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banyak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diterapkan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adalah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diferensiasi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yaitu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perusahaan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berusaha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menciptakan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baru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dalam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industrinya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melalui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berbagai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dimensi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akan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dinilai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oleh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pembeli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. </a:t>
            </a: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Salah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cara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digunakan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menciptakan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baru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keunggulan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bersaing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adalah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inovasi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.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Inovasi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merupakan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topik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cakupan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luas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diterapkan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di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berbagai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aspek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seperti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pemasaran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keperilakuan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organisasional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manajemen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mutu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manajemen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operasi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manajemen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teknologi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pengembangan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,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manajemen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strategi. 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162;p2">
            <a:extLst>
              <a:ext uri="{FF2B5EF4-FFF2-40B4-BE49-F238E27FC236}">
                <a16:creationId xmlns:a16="http://schemas.microsoft.com/office/drawing/2014/main" id="{45799B1E-A4C3-4B14-8A36-42E8EC9C7611}"/>
              </a:ext>
            </a:extLst>
          </p:cNvPr>
          <p:cNvSpPr txBox="1"/>
          <p:nvPr/>
        </p:nvSpPr>
        <p:spPr>
          <a:xfrm>
            <a:off x="-52833" y="4877184"/>
            <a:ext cx="970200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Saptomo, C.A. Dimensi-Dimensi dalam Strategi Inovasi Perusahaan. http://ejurnal.ukrimuniversity.ac.id/file/227.pdf</a:t>
            </a:r>
            <a:endParaRPr lang="nb-NO" sz="11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280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50"/>
          <p:cNvSpPr/>
          <p:nvPr/>
        </p:nvSpPr>
        <p:spPr>
          <a:xfrm>
            <a:off x="2840363" y="1699175"/>
            <a:ext cx="3463278" cy="2462419"/>
          </a:xfrm>
          <a:custGeom>
            <a:avLst/>
            <a:gdLst/>
            <a:ahLst/>
            <a:cxnLst/>
            <a:rect l="l" t="t" r="r" b="b"/>
            <a:pathLst>
              <a:path w="36918" h="26249" extrusionOk="0">
                <a:moveTo>
                  <a:pt x="17142" y="2575"/>
                </a:moveTo>
                <a:cubicBezTo>
                  <a:pt x="20822" y="2575"/>
                  <a:pt x="24689" y="3198"/>
                  <a:pt x="27856" y="4878"/>
                </a:cubicBezTo>
                <a:cubicBezTo>
                  <a:pt x="30791" y="6427"/>
                  <a:pt x="33230" y="9178"/>
                  <a:pt x="33727" y="12448"/>
                </a:cubicBezTo>
                <a:cubicBezTo>
                  <a:pt x="34305" y="16228"/>
                  <a:pt x="32132" y="20088"/>
                  <a:pt x="28942" y="22215"/>
                </a:cubicBezTo>
                <a:cubicBezTo>
                  <a:pt x="26252" y="24004"/>
                  <a:pt x="22975" y="24710"/>
                  <a:pt x="19720" y="24710"/>
                </a:cubicBezTo>
                <a:cubicBezTo>
                  <a:pt x="19128" y="24710"/>
                  <a:pt x="18537" y="24687"/>
                  <a:pt x="17950" y="24642"/>
                </a:cubicBezTo>
                <a:cubicBezTo>
                  <a:pt x="14922" y="24422"/>
                  <a:pt x="11893" y="23659"/>
                  <a:pt x="9304" y="22100"/>
                </a:cubicBezTo>
                <a:cubicBezTo>
                  <a:pt x="6715" y="20528"/>
                  <a:pt x="4578" y="18100"/>
                  <a:pt x="3699" y="15199"/>
                </a:cubicBezTo>
                <a:cubicBezTo>
                  <a:pt x="3653" y="15072"/>
                  <a:pt x="3618" y="14945"/>
                  <a:pt x="3584" y="14818"/>
                </a:cubicBezTo>
                <a:cubicBezTo>
                  <a:pt x="3317" y="13789"/>
                  <a:pt x="3225" y="12714"/>
                  <a:pt x="3294" y="11651"/>
                </a:cubicBezTo>
                <a:cubicBezTo>
                  <a:pt x="3491" y="8831"/>
                  <a:pt x="5202" y="6334"/>
                  <a:pt x="7537" y="4809"/>
                </a:cubicBezTo>
                <a:cubicBezTo>
                  <a:pt x="9548" y="3502"/>
                  <a:pt x="11940" y="2890"/>
                  <a:pt x="14333" y="2693"/>
                </a:cubicBezTo>
                <a:cubicBezTo>
                  <a:pt x="15246" y="2617"/>
                  <a:pt x="16188" y="2575"/>
                  <a:pt x="17142" y="2575"/>
                </a:cubicBezTo>
                <a:close/>
                <a:moveTo>
                  <a:pt x="1" y="0"/>
                </a:moveTo>
                <a:lnTo>
                  <a:pt x="1" y="26248"/>
                </a:lnTo>
                <a:lnTo>
                  <a:pt x="36917" y="26248"/>
                </a:lnTo>
                <a:lnTo>
                  <a:pt x="3691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6" name="Google Shape;1956;p50"/>
          <p:cNvGrpSpPr/>
          <p:nvPr/>
        </p:nvGrpSpPr>
        <p:grpSpPr>
          <a:xfrm rot="-5400000">
            <a:off x="5238062" y="3799676"/>
            <a:ext cx="578995" cy="762248"/>
            <a:chOff x="2109400" y="2670450"/>
            <a:chExt cx="113200" cy="149025"/>
          </a:xfrm>
        </p:grpSpPr>
        <p:sp>
          <p:nvSpPr>
            <p:cNvPr id="1957" name="Google Shape;1957;p50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0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0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0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0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0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0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0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0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0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0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0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0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0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0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0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0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0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0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Title 4">
            <a:extLst>
              <a:ext uri="{FF2B5EF4-FFF2-40B4-BE49-F238E27FC236}">
                <a16:creationId xmlns:a16="http://schemas.microsoft.com/office/drawing/2014/main" id="{4DBC86E3-FCD3-4073-ACF9-4B1D7564A8D0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INOVASI</a:t>
            </a:r>
            <a:endParaRPr lang="en-ID" sz="6000" b="1" dirty="0"/>
          </a:p>
        </p:txBody>
      </p:sp>
      <p:sp>
        <p:nvSpPr>
          <p:cNvPr id="32" name="Google Shape;1803;p46">
            <a:extLst>
              <a:ext uri="{FF2B5EF4-FFF2-40B4-BE49-F238E27FC236}">
                <a16:creationId xmlns:a16="http://schemas.microsoft.com/office/drawing/2014/main" id="{0D325E35-E9C0-4F65-B6AD-F10968D886CF}"/>
              </a:ext>
            </a:extLst>
          </p:cNvPr>
          <p:cNvSpPr txBox="1">
            <a:spLocks/>
          </p:cNvSpPr>
          <p:nvPr/>
        </p:nvSpPr>
        <p:spPr>
          <a:xfrm>
            <a:off x="264704" y="1202896"/>
            <a:ext cx="8614590" cy="37749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Hauser et al (2005),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inovasi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merupakan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isu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paling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penting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dalam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bisnis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karena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mampu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mengubah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situasi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pasar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mengurangi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kemampuan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pelaku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pasar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besar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mendorong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pelaku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luar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menempati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posisi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tinggi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.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Tanpa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inovasi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pemain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pasar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dapat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kehilangan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posisinya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akan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sulit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membangun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kembali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kinerjanya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dalam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industry</a:t>
            </a: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Aktivitas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inovasi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pengembangan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pada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perusahaan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dikaitkan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kinerja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merupakan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hal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penting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harus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diperhatikan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dalam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meningkatkan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produktivitas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persaingan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global. Strategi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inovasi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dimaksudkan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adalah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sebagai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cara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melakukan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perubahan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pembaharuan-pembaharuan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baru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dalam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rangka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mencapai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tujuan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perusahaan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.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Inovasi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mencakup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penciptaan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pemilihan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,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pengembangan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, proses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teknologi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(Zahra dan Das, 1993). 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Inovasi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dilakukan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melalui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sebuah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proses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meliputi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pengidentifikasian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masalah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pengevaluasian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alternatif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pembuatan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keputusan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,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pengimplementasian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inovasi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dalam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perbuatan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nyata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(Cooper, 1998). </a:t>
            </a: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162;p2">
            <a:extLst>
              <a:ext uri="{FF2B5EF4-FFF2-40B4-BE49-F238E27FC236}">
                <a16:creationId xmlns:a16="http://schemas.microsoft.com/office/drawing/2014/main" id="{589FA1B1-E165-4745-B966-24533B4B1A9B}"/>
              </a:ext>
            </a:extLst>
          </p:cNvPr>
          <p:cNvSpPr txBox="1"/>
          <p:nvPr/>
        </p:nvSpPr>
        <p:spPr>
          <a:xfrm>
            <a:off x="-52833" y="4877184"/>
            <a:ext cx="970200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Saptomo, C.A. Dimensi-Dimensi dalam Strategi Inovasi Perusahaan. http://ejurnal.ukrimuniversity.ac.id/file/227.pdf</a:t>
            </a:r>
            <a:endParaRPr lang="nb-NO" sz="11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4149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50"/>
          <p:cNvSpPr/>
          <p:nvPr/>
        </p:nvSpPr>
        <p:spPr>
          <a:xfrm>
            <a:off x="2840363" y="1699175"/>
            <a:ext cx="3463278" cy="2462419"/>
          </a:xfrm>
          <a:custGeom>
            <a:avLst/>
            <a:gdLst/>
            <a:ahLst/>
            <a:cxnLst/>
            <a:rect l="l" t="t" r="r" b="b"/>
            <a:pathLst>
              <a:path w="36918" h="26249" extrusionOk="0">
                <a:moveTo>
                  <a:pt x="17142" y="2575"/>
                </a:moveTo>
                <a:cubicBezTo>
                  <a:pt x="20822" y="2575"/>
                  <a:pt x="24689" y="3198"/>
                  <a:pt x="27856" y="4878"/>
                </a:cubicBezTo>
                <a:cubicBezTo>
                  <a:pt x="30791" y="6427"/>
                  <a:pt x="33230" y="9178"/>
                  <a:pt x="33727" y="12448"/>
                </a:cubicBezTo>
                <a:cubicBezTo>
                  <a:pt x="34305" y="16228"/>
                  <a:pt x="32132" y="20088"/>
                  <a:pt x="28942" y="22215"/>
                </a:cubicBezTo>
                <a:cubicBezTo>
                  <a:pt x="26252" y="24004"/>
                  <a:pt x="22975" y="24710"/>
                  <a:pt x="19720" y="24710"/>
                </a:cubicBezTo>
                <a:cubicBezTo>
                  <a:pt x="19128" y="24710"/>
                  <a:pt x="18537" y="24687"/>
                  <a:pt x="17950" y="24642"/>
                </a:cubicBezTo>
                <a:cubicBezTo>
                  <a:pt x="14922" y="24422"/>
                  <a:pt x="11893" y="23659"/>
                  <a:pt x="9304" y="22100"/>
                </a:cubicBezTo>
                <a:cubicBezTo>
                  <a:pt x="6715" y="20528"/>
                  <a:pt x="4578" y="18100"/>
                  <a:pt x="3699" y="15199"/>
                </a:cubicBezTo>
                <a:cubicBezTo>
                  <a:pt x="3653" y="15072"/>
                  <a:pt x="3618" y="14945"/>
                  <a:pt x="3584" y="14818"/>
                </a:cubicBezTo>
                <a:cubicBezTo>
                  <a:pt x="3317" y="13789"/>
                  <a:pt x="3225" y="12714"/>
                  <a:pt x="3294" y="11651"/>
                </a:cubicBezTo>
                <a:cubicBezTo>
                  <a:pt x="3491" y="8831"/>
                  <a:pt x="5202" y="6334"/>
                  <a:pt x="7537" y="4809"/>
                </a:cubicBezTo>
                <a:cubicBezTo>
                  <a:pt x="9548" y="3502"/>
                  <a:pt x="11940" y="2890"/>
                  <a:pt x="14333" y="2693"/>
                </a:cubicBezTo>
                <a:cubicBezTo>
                  <a:pt x="15246" y="2617"/>
                  <a:pt x="16188" y="2575"/>
                  <a:pt x="17142" y="2575"/>
                </a:cubicBezTo>
                <a:close/>
                <a:moveTo>
                  <a:pt x="1" y="0"/>
                </a:moveTo>
                <a:lnTo>
                  <a:pt x="1" y="26248"/>
                </a:lnTo>
                <a:lnTo>
                  <a:pt x="36917" y="26248"/>
                </a:lnTo>
                <a:lnTo>
                  <a:pt x="3691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6" name="Google Shape;1956;p50"/>
          <p:cNvGrpSpPr/>
          <p:nvPr/>
        </p:nvGrpSpPr>
        <p:grpSpPr>
          <a:xfrm rot="-5400000">
            <a:off x="5238062" y="3799676"/>
            <a:ext cx="578995" cy="762248"/>
            <a:chOff x="2109400" y="2670450"/>
            <a:chExt cx="113200" cy="149025"/>
          </a:xfrm>
        </p:grpSpPr>
        <p:sp>
          <p:nvSpPr>
            <p:cNvPr id="1957" name="Google Shape;1957;p50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0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0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0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0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0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0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0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0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0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0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0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0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0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0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0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0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0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0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Title 4">
            <a:extLst>
              <a:ext uri="{FF2B5EF4-FFF2-40B4-BE49-F238E27FC236}">
                <a16:creationId xmlns:a16="http://schemas.microsoft.com/office/drawing/2014/main" id="{4DBC86E3-FCD3-4073-ACF9-4B1D7564A8D0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INOVASI</a:t>
            </a:r>
            <a:endParaRPr lang="en-ID" sz="6000" b="1" dirty="0"/>
          </a:p>
        </p:txBody>
      </p:sp>
      <p:sp>
        <p:nvSpPr>
          <p:cNvPr id="32" name="Google Shape;1803;p46">
            <a:extLst>
              <a:ext uri="{FF2B5EF4-FFF2-40B4-BE49-F238E27FC236}">
                <a16:creationId xmlns:a16="http://schemas.microsoft.com/office/drawing/2014/main" id="{0D325E35-E9C0-4F65-B6AD-F10968D886CF}"/>
              </a:ext>
            </a:extLst>
          </p:cNvPr>
          <p:cNvSpPr txBox="1">
            <a:spLocks/>
          </p:cNvSpPr>
          <p:nvPr/>
        </p:nvSpPr>
        <p:spPr>
          <a:xfrm>
            <a:off x="264704" y="1202896"/>
            <a:ext cx="8614590" cy="37749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Ketika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inovasi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disebarkan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maka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inovasi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tersebut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akan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diadopsi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ditolak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pihak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diharapkan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akan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dituju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. Oleh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karena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, proses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adopsi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berlangsung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melalui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serangkaian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keputuasan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diambil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oleh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individu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terhadap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sesuatu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baru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. </a:t>
            </a: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500" b="1" dirty="0">
              <a:solidFill>
                <a:schemeClr val="bg1"/>
              </a:solidFill>
              <a:latin typeface="Anaheim" panose="020B0604020202020204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Dalam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proses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tersebut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baik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individu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maupun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sebagai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pengambil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keputusan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akan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memulai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proses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keputusan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ini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(</a:t>
            </a:r>
            <a:r>
              <a:rPr lang="en-ID" sz="1500" b="1" i="1" dirty="0">
                <a:solidFill>
                  <a:schemeClr val="bg1"/>
                </a:solidFill>
                <a:latin typeface="Anaheim" panose="020B0604020202020204" charset="0"/>
              </a:rPr>
              <a:t>the innovation-decision process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)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dari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: (Rogers, 1995). </a:t>
            </a: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lvl="0" indent="-266700" algn="just">
              <a:lnSpc>
                <a:spcPct val="100000"/>
              </a:lnSpc>
              <a:buClr>
                <a:schemeClr val="accent1"/>
              </a:buClr>
              <a:buFont typeface="+mj-lt"/>
              <a:buAutoNum type="arabicParenR"/>
            </a:pP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Keputusan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mempelajari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inovasi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memahami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fungsinya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(</a:t>
            </a:r>
            <a:r>
              <a:rPr lang="en-ID" sz="1500" b="1" i="1" dirty="0">
                <a:solidFill>
                  <a:schemeClr val="bg1"/>
                </a:solidFill>
                <a:latin typeface="Anaheim" panose="020B0604020202020204" charset="0"/>
              </a:rPr>
              <a:t>knowledge of innovation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)</a:t>
            </a:r>
          </a:p>
          <a:p>
            <a:pPr marL="534988" lvl="0" indent="-266700" algn="just">
              <a:lnSpc>
                <a:spcPct val="100000"/>
              </a:lnSpc>
              <a:buClr>
                <a:schemeClr val="accent1"/>
              </a:buClr>
              <a:buFont typeface="+mj-lt"/>
              <a:buAutoNum type="arabicParenR"/>
            </a:pP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Keputusan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membentuk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sikap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terhadap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inovasi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seperti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senang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tidak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senang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(</a:t>
            </a:r>
            <a:r>
              <a:rPr lang="en-ID" sz="1500" b="1" i="1" dirty="0">
                <a:solidFill>
                  <a:schemeClr val="bg1"/>
                </a:solidFill>
                <a:latin typeface="Anaheim" panose="020B0604020202020204" charset="0"/>
              </a:rPr>
              <a:t>persuasion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),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kemudian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</a:endParaRPr>
          </a:p>
          <a:p>
            <a:pPr marL="534988" lvl="0" indent="-266700" algn="just">
              <a:lnSpc>
                <a:spcPct val="100000"/>
              </a:lnSpc>
              <a:buClr>
                <a:schemeClr val="accent1"/>
              </a:buClr>
              <a:buFont typeface="+mj-lt"/>
              <a:buAutoNum type="arabicParenR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Memutuskan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mengadopsi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menolak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inovasi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(</a:t>
            </a:r>
            <a:r>
              <a:rPr lang="en-ID" sz="1500" b="1" i="1" dirty="0">
                <a:solidFill>
                  <a:schemeClr val="bg1"/>
                </a:solidFill>
                <a:latin typeface="Anaheim" panose="020B0604020202020204" charset="0"/>
              </a:rPr>
              <a:t>decision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)</a:t>
            </a:r>
          </a:p>
          <a:p>
            <a:pPr marL="534988" lvl="0" indent="-266700" algn="just">
              <a:lnSpc>
                <a:spcPct val="100000"/>
              </a:lnSpc>
              <a:buClr>
                <a:schemeClr val="accent1"/>
              </a:buClr>
              <a:buFont typeface="+mj-lt"/>
              <a:buAutoNum type="arabicParenR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Apabila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seorang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memutuskan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mengadopsi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maka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akan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melangkah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lebih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lanjut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mengimplementasikan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inovasi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tersebut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(</a:t>
            </a:r>
            <a:r>
              <a:rPr lang="en-ID" sz="1500" b="1" i="1" dirty="0">
                <a:solidFill>
                  <a:schemeClr val="bg1"/>
                </a:solidFill>
                <a:latin typeface="Anaheim" panose="020B0604020202020204" charset="0"/>
              </a:rPr>
              <a:t>implementation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)</a:t>
            </a:r>
          </a:p>
          <a:p>
            <a:pPr marL="534988" lvl="0" indent="-266700" algn="just">
              <a:lnSpc>
                <a:spcPct val="100000"/>
              </a:lnSpc>
              <a:buClr>
                <a:schemeClr val="accent1"/>
              </a:buClr>
              <a:buFont typeface="+mj-lt"/>
              <a:buAutoNum type="arabicParenR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Mengkonfirmasikan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keputusan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tersebut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mencari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informasi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dapat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menguatkan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proses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keputusan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ini</a:t>
            </a:r>
            <a:endParaRPr lang="en-ID" sz="14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162;p2">
            <a:extLst>
              <a:ext uri="{FF2B5EF4-FFF2-40B4-BE49-F238E27FC236}">
                <a16:creationId xmlns:a16="http://schemas.microsoft.com/office/drawing/2014/main" id="{8D15C9B6-6150-4970-A517-75FD228B9030}"/>
              </a:ext>
            </a:extLst>
          </p:cNvPr>
          <p:cNvSpPr txBox="1"/>
          <p:nvPr/>
        </p:nvSpPr>
        <p:spPr>
          <a:xfrm>
            <a:off x="-52833" y="4877184"/>
            <a:ext cx="970200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Saptomo, C.A. Dimensi-Dimensi dalam Strategi Inovasi Perusahaan. http://ejurnal.ukrimuniversity.ac.id/file/227.pdf</a:t>
            </a:r>
            <a:endParaRPr lang="nb-NO" sz="11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6611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2044;p52">
            <a:extLst>
              <a:ext uri="{FF2B5EF4-FFF2-40B4-BE49-F238E27FC236}">
                <a16:creationId xmlns:a16="http://schemas.microsoft.com/office/drawing/2014/main" id="{232A8BA4-8434-4E4A-B019-82A49B33013A}"/>
              </a:ext>
            </a:extLst>
          </p:cNvPr>
          <p:cNvSpPr/>
          <p:nvPr/>
        </p:nvSpPr>
        <p:spPr>
          <a:xfrm>
            <a:off x="424140" y="2637340"/>
            <a:ext cx="2277637" cy="486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56" name="Google Shape;1956;p50"/>
          <p:cNvGrpSpPr/>
          <p:nvPr/>
        </p:nvGrpSpPr>
        <p:grpSpPr>
          <a:xfrm rot="-5400000">
            <a:off x="5238062" y="3799676"/>
            <a:ext cx="578995" cy="762248"/>
            <a:chOff x="2109400" y="2670450"/>
            <a:chExt cx="113200" cy="149025"/>
          </a:xfrm>
        </p:grpSpPr>
        <p:sp>
          <p:nvSpPr>
            <p:cNvPr id="1957" name="Google Shape;1957;p50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50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50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50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50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50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50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50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50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50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50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50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50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50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50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50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50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50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50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" name="Title 4">
            <a:extLst>
              <a:ext uri="{FF2B5EF4-FFF2-40B4-BE49-F238E27FC236}">
                <a16:creationId xmlns:a16="http://schemas.microsoft.com/office/drawing/2014/main" id="{4DBC86E3-FCD3-4073-ACF9-4B1D7564A8D0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Caveat Brush"/>
              <a:buNone/>
              <a:tabLst/>
              <a:defRPr/>
            </a:pPr>
            <a:r>
              <a:rPr kumimoji="0" lang="en-GB" sz="6000" b="1" i="0" u="none" strike="noStrike" kern="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Caveat Brush"/>
                <a:sym typeface="Caveat Brush"/>
              </a:rPr>
              <a:t>STRATEGI INOVASI</a:t>
            </a:r>
            <a:endParaRPr kumimoji="0" lang="en-ID" sz="6000" b="1" i="0" u="none" strike="noStrike" kern="0" cap="none" spc="0" normalizeH="0" baseline="0" noProof="0" dirty="0">
              <a:ln>
                <a:noFill/>
              </a:ln>
              <a:solidFill>
                <a:srgbClr val="1C4587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62" name="Google Shape;1857;p47">
            <a:extLst>
              <a:ext uri="{FF2B5EF4-FFF2-40B4-BE49-F238E27FC236}">
                <a16:creationId xmlns:a16="http://schemas.microsoft.com/office/drawing/2014/main" id="{7DE1C07D-2DAE-41CF-8A8A-0EFEEE01FC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705" y="664753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 dirty="0">
                <a:solidFill>
                  <a:schemeClr val="accent1">
                    <a:lumMod val="90000"/>
                  </a:schemeClr>
                </a:solidFill>
              </a:rPr>
              <a:t>DIMENSI STRATEGI INOVASI</a:t>
            </a:r>
            <a:endParaRPr sz="4000" b="1" i="1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63" name="Google Shape;1824;p47">
            <a:extLst>
              <a:ext uri="{FF2B5EF4-FFF2-40B4-BE49-F238E27FC236}">
                <a16:creationId xmlns:a16="http://schemas.microsoft.com/office/drawing/2014/main" id="{4DDA7FCC-4F08-4792-896B-D244C6632581}"/>
              </a:ext>
            </a:extLst>
          </p:cNvPr>
          <p:cNvSpPr/>
          <p:nvPr/>
        </p:nvSpPr>
        <p:spPr>
          <a:xfrm>
            <a:off x="329522" y="1555800"/>
            <a:ext cx="5544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1803;p46">
            <a:extLst>
              <a:ext uri="{FF2B5EF4-FFF2-40B4-BE49-F238E27FC236}">
                <a16:creationId xmlns:a16="http://schemas.microsoft.com/office/drawing/2014/main" id="{0D325E35-E9C0-4F65-B6AD-F10968D886CF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B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ID" sz="1400" b="1" i="0" u="none" strike="noStrike" kern="0" cap="none" spc="0" normalizeH="0" baseline="0" noProof="0" dirty="0">
              <a:ln>
                <a:noFill/>
              </a:ln>
              <a:solidFill>
                <a:srgbClr val="1C4587"/>
              </a:solidFill>
              <a:effectLst/>
              <a:uLnTx/>
              <a:uFillTx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Google Shape;2056;p52">
            <a:extLst>
              <a:ext uri="{FF2B5EF4-FFF2-40B4-BE49-F238E27FC236}">
                <a16:creationId xmlns:a16="http://schemas.microsoft.com/office/drawing/2014/main" id="{AE0C6681-4F7C-41AE-8C50-48E877741C82}"/>
              </a:ext>
            </a:extLst>
          </p:cNvPr>
          <p:cNvSpPr/>
          <p:nvPr/>
        </p:nvSpPr>
        <p:spPr>
          <a:xfrm>
            <a:off x="1184214" y="1999060"/>
            <a:ext cx="801457" cy="572690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2048;p52">
            <a:extLst>
              <a:ext uri="{FF2B5EF4-FFF2-40B4-BE49-F238E27FC236}">
                <a16:creationId xmlns:a16="http://schemas.microsoft.com/office/drawing/2014/main" id="{8CCB67EE-4CDE-4B71-B3FE-27F63AA7D3A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526477" y="2766911"/>
            <a:ext cx="2175300" cy="1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ORIENTASI KEPEMIMPINAN</a:t>
            </a:r>
            <a:endParaRPr sz="2000" dirty="0"/>
          </a:p>
        </p:txBody>
      </p:sp>
      <p:sp>
        <p:nvSpPr>
          <p:cNvPr id="36" name="Google Shape;1812;p46">
            <a:extLst>
              <a:ext uri="{FF2B5EF4-FFF2-40B4-BE49-F238E27FC236}">
                <a16:creationId xmlns:a16="http://schemas.microsoft.com/office/drawing/2014/main" id="{D08C4C7D-FD53-46CD-81A8-2DC3BDB0C35E}"/>
              </a:ext>
            </a:extLst>
          </p:cNvPr>
          <p:cNvSpPr txBox="1">
            <a:spLocks/>
          </p:cNvSpPr>
          <p:nvPr/>
        </p:nvSpPr>
        <p:spPr>
          <a:xfrm>
            <a:off x="1017388" y="1967180"/>
            <a:ext cx="1106868" cy="5726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dirty="0">
                <a:solidFill>
                  <a:schemeClr val="bg1"/>
                </a:solidFill>
                <a:latin typeface="Caveat Brush" panose="020B0604020202020204" charset="0"/>
              </a:rPr>
              <a:t>01</a:t>
            </a:r>
          </a:p>
        </p:txBody>
      </p:sp>
      <p:sp>
        <p:nvSpPr>
          <p:cNvPr id="37" name="Google Shape;2049;p52">
            <a:extLst>
              <a:ext uri="{FF2B5EF4-FFF2-40B4-BE49-F238E27FC236}">
                <a16:creationId xmlns:a16="http://schemas.microsoft.com/office/drawing/2014/main" id="{FA959F44-7C2E-40E9-9AD7-70A39792AE5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01778" y="1842066"/>
            <a:ext cx="6177518" cy="13795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300" b="1" dirty="0" err="1"/>
              <a:t>Dimensi</a:t>
            </a:r>
            <a:r>
              <a:rPr lang="en-ID" sz="1300" b="1" dirty="0"/>
              <a:t> </a:t>
            </a:r>
            <a:r>
              <a:rPr lang="en-ID" sz="1300" b="1" dirty="0" err="1"/>
              <a:t>ini</a:t>
            </a:r>
            <a:r>
              <a:rPr lang="en-ID" sz="1300" b="1" dirty="0"/>
              <a:t> </a:t>
            </a:r>
            <a:r>
              <a:rPr lang="en-ID" sz="1300" b="1" dirty="0" err="1"/>
              <a:t>menunjukkan</a:t>
            </a:r>
            <a:r>
              <a:rPr lang="en-ID" sz="1300" b="1" dirty="0"/>
              <a:t> </a:t>
            </a:r>
            <a:r>
              <a:rPr lang="en-ID" sz="1300" b="1" dirty="0" err="1"/>
              <a:t>apakah</a:t>
            </a:r>
            <a:r>
              <a:rPr lang="en-ID" sz="1300" b="1" dirty="0"/>
              <a:t> </a:t>
            </a:r>
            <a:r>
              <a:rPr lang="en-ID" sz="1300" b="1" dirty="0" err="1"/>
              <a:t>suatu</a:t>
            </a:r>
            <a:r>
              <a:rPr lang="en-ID" sz="1300" b="1" dirty="0"/>
              <a:t> </a:t>
            </a:r>
            <a:r>
              <a:rPr lang="en-ID" sz="1300" b="1" dirty="0" err="1"/>
              <a:t>peusahaan</a:t>
            </a:r>
            <a:r>
              <a:rPr lang="en-ID" sz="1300" b="1" dirty="0"/>
              <a:t> </a:t>
            </a:r>
            <a:r>
              <a:rPr lang="en-ID" sz="1300" b="1" dirty="0" err="1"/>
              <a:t>megikuti</a:t>
            </a:r>
            <a:r>
              <a:rPr lang="en-ID" sz="1300" b="1" dirty="0"/>
              <a:t> </a:t>
            </a:r>
            <a:r>
              <a:rPr lang="en-ID" sz="1300" b="1" i="1" dirty="0"/>
              <a:t>a first-to market </a:t>
            </a:r>
            <a:r>
              <a:rPr lang="en-ID" sz="1300" b="1" dirty="0"/>
              <a:t>(</a:t>
            </a:r>
            <a:r>
              <a:rPr lang="en-ID" sz="1300" b="1" dirty="0" err="1"/>
              <a:t>pertama</a:t>
            </a:r>
            <a:r>
              <a:rPr lang="en-ID" sz="1300" b="1" dirty="0"/>
              <a:t> </a:t>
            </a:r>
            <a:r>
              <a:rPr lang="en-ID" sz="1300" b="1" dirty="0" err="1"/>
              <a:t>masuk</a:t>
            </a:r>
            <a:r>
              <a:rPr lang="en-ID" sz="1300" b="1" dirty="0"/>
              <a:t> pasar), </a:t>
            </a:r>
            <a:r>
              <a:rPr lang="en-ID" sz="1300" b="1" i="1" dirty="0"/>
              <a:t>second-to-market</a:t>
            </a:r>
            <a:r>
              <a:rPr lang="en-ID" sz="1300" b="1" dirty="0"/>
              <a:t> (</a:t>
            </a:r>
            <a:r>
              <a:rPr lang="en-ID" sz="1300" b="1" dirty="0" err="1"/>
              <a:t>kedua</a:t>
            </a:r>
            <a:r>
              <a:rPr lang="en-ID" sz="1300" b="1" dirty="0"/>
              <a:t> </a:t>
            </a:r>
            <a:r>
              <a:rPr lang="en-ID" sz="1300" b="1" dirty="0" err="1"/>
              <a:t>masuk</a:t>
            </a:r>
            <a:r>
              <a:rPr lang="en-ID" sz="1300" b="1" dirty="0"/>
              <a:t> pasar), </a:t>
            </a:r>
            <a:r>
              <a:rPr lang="en-ID" sz="1300" b="1" dirty="0" err="1"/>
              <a:t>atau</a:t>
            </a:r>
            <a:r>
              <a:rPr lang="en-ID" sz="1300" b="1" dirty="0"/>
              <a:t> </a:t>
            </a:r>
            <a:r>
              <a:rPr lang="en-ID" sz="1300" b="1" i="1" dirty="0"/>
              <a:t>late-entrant</a:t>
            </a:r>
            <a:r>
              <a:rPr lang="en-ID" sz="1300" b="1" dirty="0"/>
              <a:t> (</a:t>
            </a:r>
            <a:r>
              <a:rPr lang="en-ID" sz="1300" b="1" dirty="0" err="1"/>
              <a:t>sebagai</a:t>
            </a:r>
            <a:r>
              <a:rPr lang="en-ID" sz="1300" b="1" dirty="0"/>
              <a:t> </a:t>
            </a:r>
            <a:r>
              <a:rPr lang="en-ID" sz="1300" b="1" dirty="0" err="1"/>
              <a:t>pengikut</a:t>
            </a:r>
            <a:r>
              <a:rPr lang="en-ID" sz="1300" b="1" dirty="0"/>
              <a:t>), imitator posture (</a:t>
            </a:r>
            <a:r>
              <a:rPr lang="en-ID" sz="1300" b="1" dirty="0" err="1"/>
              <a:t>bersikap</a:t>
            </a:r>
            <a:r>
              <a:rPr lang="en-ID" sz="1300" b="1" dirty="0"/>
              <a:t> </a:t>
            </a:r>
            <a:r>
              <a:rPr lang="en-ID" sz="1300" b="1" dirty="0" err="1"/>
              <a:t>peniru</a:t>
            </a:r>
            <a:r>
              <a:rPr lang="en-ID" sz="1300" b="1" dirty="0"/>
              <a:t>) </a:t>
            </a:r>
            <a:r>
              <a:rPr lang="en-ID" sz="1300" b="1" dirty="0" err="1"/>
              <a:t>dalam</a:t>
            </a:r>
            <a:r>
              <a:rPr lang="en-ID" sz="1300" b="1" dirty="0"/>
              <a:t> </a:t>
            </a:r>
            <a:r>
              <a:rPr lang="en-ID" sz="1300" b="1" dirty="0" err="1"/>
              <a:t>kegiatan</a:t>
            </a:r>
            <a:r>
              <a:rPr lang="en-ID" sz="1300" b="1" dirty="0"/>
              <a:t> </a:t>
            </a:r>
            <a:r>
              <a:rPr lang="en-ID" sz="1300" b="1" dirty="0" err="1"/>
              <a:t>inovasi</a:t>
            </a:r>
            <a:r>
              <a:rPr lang="en-ID" sz="1300" b="1" dirty="0"/>
              <a:t> (Porter, 1990). </a:t>
            </a:r>
            <a:r>
              <a:rPr lang="en-ID" sz="1300" b="1" dirty="0" err="1"/>
              <a:t>Dalam</a:t>
            </a:r>
            <a:r>
              <a:rPr lang="en-ID" sz="1300" b="1" dirty="0"/>
              <a:t> </a:t>
            </a:r>
            <a:r>
              <a:rPr lang="en-ID" sz="1300" b="1" dirty="0" err="1"/>
              <a:t>suatu</a:t>
            </a:r>
            <a:r>
              <a:rPr lang="en-ID" sz="1300" b="1" dirty="0"/>
              <a:t> </a:t>
            </a:r>
            <a:r>
              <a:rPr lang="en-ID" sz="1300" b="1" dirty="0" err="1"/>
              <a:t>konteks</a:t>
            </a:r>
            <a:r>
              <a:rPr lang="en-ID" sz="1300" b="1" dirty="0"/>
              <a:t> </a:t>
            </a:r>
            <a:r>
              <a:rPr lang="en-ID" sz="1300" b="1" dirty="0" err="1"/>
              <a:t>manufaktur</a:t>
            </a:r>
            <a:r>
              <a:rPr lang="en-ID" sz="1300" b="1" dirty="0"/>
              <a:t>, </a:t>
            </a:r>
            <a:r>
              <a:rPr lang="en-ID" sz="1300" b="1" dirty="0" err="1"/>
              <a:t>sebuah</a:t>
            </a:r>
            <a:r>
              <a:rPr lang="en-ID" sz="1300" b="1" dirty="0"/>
              <a:t> </a:t>
            </a:r>
            <a:r>
              <a:rPr lang="en-ID" sz="1300" b="1" dirty="0" err="1"/>
              <a:t>perusahaan</a:t>
            </a:r>
            <a:r>
              <a:rPr lang="en-ID" sz="1300" b="1" dirty="0"/>
              <a:t> yang </a:t>
            </a:r>
            <a:r>
              <a:rPr lang="en-ID" sz="1300" b="1" dirty="0" err="1"/>
              <a:t>mengambil</a:t>
            </a:r>
            <a:r>
              <a:rPr lang="en-ID" sz="1300" b="1" dirty="0"/>
              <a:t> </a:t>
            </a:r>
            <a:r>
              <a:rPr lang="en-ID" sz="1300" b="1" dirty="0" err="1"/>
              <a:t>sikap</a:t>
            </a:r>
            <a:r>
              <a:rPr lang="en-ID" sz="1300" b="1" dirty="0"/>
              <a:t> </a:t>
            </a:r>
            <a:r>
              <a:rPr lang="en-ID" sz="1300" b="1" dirty="0" err="1"/>
              <a:t>pertama</a:t>
            </a:r>
            <a:r>
              <a:rPr lang="en-ID" sz="1300" b="1" dirty="0"/>
              <a:t> </a:t>
            </a:r>
            <a:r>
              <a:rPr lang="en-ID" sz="1300" b="1" dirty="0" err="1"/>
              <a:t>masuk</a:t>
            </a:r>
            <a:r>
              <a:rPr lang="en-ID" sz="1300" b="1" dirty="0"/>
              <a:t> pasar, </a:t>
            </a:r>
            <a:r>
              <a:rPr lang="en-ID" sz="1300" b="1" dirty="0" err="1"/>
              <a:t>biasanya</a:t>
            </a:r>
            <a:r>
              <a:rPr lang="en-ID" sz="1300" b="1" dirty="0"/>
              <a:t> </a:t>
            </a:r>
            <a:r>
              <a:rPr lang="en-ID" sz="1300" b="1" dirty="0" err="1"/>
              <a:t>ciri</a:t>
            </a:r>
            <a:r>
              <a:rPr lang="en-ID" sz="1300" b="1" dirty="0"/>
              <a:t> </a:t>
            </a:r>
            <a:r>
              <a:rPr lang="en-ID" sz="1300" b="1" dirty="0" err="1"/>
              <a:t>khas</a:t>
            </a:r>
            <a:r>
              <a:rPr lang="en-ID" sz="1300" b="1" dirty="0"/>
              <a:t> </a:t>
            </a:r>
            <a:r>
              <a:rPr lang="en-ID" sz="1300" b="1" dirty="0" err="1"/>
              <a:t>dari</a:t>
            </a:r>
            <a:r>
              <a:rPr lang="en-ID" sz="1300" b="1" dirty="0"/>
              <a:t> </a:t>
            </a:r>
            <a:r>
              <a:rPr lang="en-ID" sz="1300" b="1" dirty="0" err="1"/>
              <a:t>inovasi-inovasi</a:t>
            </a:r>
            <a:r>
              <a:rPr lang="en-ID" sz="1300" b="1" dirty="0"/>
              <a:t> </a:t>
            </a:r>
            <a:r>
              <a:rPr lang="en-ID" sz="1300" b="1" dirty="0" err="1"/>
              <a:t>produk</a:t>
            </a:r>
            <a:r>
              <a:rPr lang="en-ID" sz="1300" b="1" dirty="0"/>
              <a:t> dan proses, </a:t>
            </a:r>
            <a:r>
              <a:rPr lang="en-ID" sz="1300" b="1" dirty="0" err="1"/>
              <a:t>menggunakan</a:t>
            </a:r>
            <a:r>
              <a:rPr lang="en-ID" sz="1300" b="1" dirty="0"/>
              <a:t> yang </a:t>
            </a:r>
            <a:r>
              <a:rPr lang="en-ID" sz="1300" b="1" dirty="0" err="1"/>
              <a:t>baru</a:t>
            </a:r>
            <a:r>
              <a:rPr lang="en-ID" sz="1300" b="1" dirty="0"/>
              <a:t> dan </a:t>
            </a:r>
            <a:r>
              <a:rPr lang="en-ID" sz="1300" b="1" dirty="0" err="1"/>
              <a:t>unik</a:t>
            </a:r>
            <a:r>
              <a:rPr lang="en-ID" sz="1300" b="1" dirty="0"/>
              <a:t> </a:t>
            </a:r>
            <a:r>
              <a:rPr lang="en-ID" sz="1300" b="1" dirty="0" err="1"/>
              <a:t>dari</a:t>
            </a:r>
            <a:r>
              <a:rPr lang="en-ID" sz="1300" b="1" dirty="0"/>
              <a:t> </a:t>
            </a:r>
            <a:r>
              <a:rPr lang="en-ID" sz="1300" b="1" dirty="0" err="1"/>
              <a:t>produknya</a:t>
            </a:r>
            <a:r>
              <a:rPr lang="en-ID" sz="1300" b="1" dirty="0"/>
              <a:t> </a:t>
            </a:r>
            <a:r>
              <a:rPr lang="en-ID" sz="1300" b="1" dirty="0" err="1"/>
              <a:t>untuk</a:t>
            </a:r>
            <a:r>
              <a:rPr lang="en-ID" sz="1300" b="1" dirty="0"/>
              <a:t> </a:t>
            </a:r>
            <a:r>
              <a:rPr lang="en-ID" sz="1300" b="1" dirty="0" err="1"/>
              <a:t>memperoleh</a:t>
            </a:r>
            <a:r>
              <a:rPr lang="en-ID" sz="1300" b="1" dirty="0"/>
              <a:t> </a:t>
            </a:r>
            <a:r>
              <a:rPr lang="en-ID" sz="1300" b="1" dirty="0" err="1"/>
              <a:t>suatu</a:t>
            </a:r>
            <a:r>
              <a:rPr lang="en-ID" sz="1300" b="1" dirty="0"/>
              <a:t> </a:t>
            </a:r>
            <a:r>
              <a:rPr lang="en-ID" sz="1300" b="1" i="1" dirty="0"/>
              <a:t>competitive advantage</a:t>
            </a:r>
            <a:r>
              <a:rPr lang="en-ID" sz="1300" b="1" dirty="0"/>
              <a:t>.</a:t>
            </a:r>
            <a:endParaRPr sz="1300" b="1" dirty="0"/>
          </a:p>
        </p:txBody>
      </p:sp>
      <p:sp>
        <p:nvSpPr>
          <p:cNvPr id="38" name="Google Shape;2056;p52">
            <a:extLst>
              <a:ext uri="{FF2B5EF4-FFF2-40B4-BE49-F238E27FC236}">
                <a16:creationId xmlns:a16="http://schemas.microsoft.com/office/drawing/2014/main" id="{749123E0-1C4D-4103-A393-9076AF9BE934}"/>
              </a:ext>
            </a:extLst>
          </p:cNvPr>
          <p:cNvSpPr/>
          <p:nvPr/>
        </p:nvSpPr>
        <p:spPr>
          <a:xfrm>
            <a:off x="7520477" y="3420909"/>
            <a:ext cx="801457" cy="572690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1812;p46">
            <a:extLst>
              <a:ext uri="{FF2B5EF4-FFF2-40B4-BE49-F238E27FC236}">
                <a16:creationId xmlns:a16="http://schemas.microsoft.com/office/drawing/2014/main" id="{6C135D56-BB5F-4EAD-A5F4-1B3C3CB21A2F}"/>
              </a:ext>
            </a:extLst>
          </p:cNvPr>
          <p:cNvSpPr txBox="1">
            <a:spLocks/>
          </p:cNvSpPr>
          <p:nvPr/>
        </p:nvSpPr>
        <p:spPr>
          <a:xfrm>
            <a:off x="7367772" y="3442111"/>
            <a:ext cx="1106868" cy="5726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dirty="0">
                <a:solidFill>
                  <a:schemeClr val="bg1"/>
                </a:solidFill>
                <a:latin typeface="Caveat Brush" panose="020B0604020202020204" charset="0"/>
              </a:rPr>
              <a:t>02</a:t>
            </a:r>
          </a:p>
        </p:txBody>
      </p:sp>
      <p:sp>
        <p:nvSpPr>
          <p:cNvPr id="40" name="Google Shape;2044;p52">
            <a:extLst>
              <a:ext uri="{FF2B5EF4-FFF2-40B4-BE49-F238E27FC236}">
                <a16:creationId xmlns:a16="http://schemas.microsoft.com/office/drawing/2014/main" id="{23685BD7-429E-426F-A9DD-4AFCE77F3962}"/>
              </a:ext>
            </a:extLst>
          </p:cNvPr>
          <p:cNvSpPr/>
          <p:nvPr/>
        </p:nvSpPr>
        <p:spPr>
          <a:xfrm>
            <a:off x="6733368" y="4060121"/>
            <a:ext cx="2277637" cy="486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2048;p52">
            <a:extLst>
              <a:ext uri="{FF2B5EF4-FFF2-40B4-BE49-F238E27FC236}">
                <a16:creationId xmlns:a16="http://schemas.microsoft.com/office/drawing/2014/main" id="{848F7F53-71DD-4CAD-AC42-B53039A345CC}"/>
              </a:ext>
            </a:extLst>
          </p:cNvPr>
          <p:cNvSpPr txBox="1">
            <a:spLocks/>
          </p:cNvSpPr>
          <p:nvPr/>
        </p:nvSpPr>
        <p:spPr>
          <a:xfrm>
            <a:off x="6714056" y="4224467"/>
            <a:ext cx="21753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ID" sz="2000" dirty="0"/>
              <a:t>INOVASI PROSES</a:t>
            </a:r>
          </a:p>
        </p:txBody>
      </p:sp>
      <p:sp>
        <p:nvSpPr>
          <p:cNvPr id="42" name="Google Shape;2049;p52">
            <a:extLst>
              <a:ext uri="{FF2B5EF4-FFF2-40B4-BE49-F238E27FC236}">
                <a16:creationId xmlns:a16="http://schemas.microsoft.com/office/drawing/2014/main" id="{F0E4BD8B-95DC-408F-AE0B-603A163EE74B}"/>
              </a:ext>
            </a:extLst>
          </p:cNvPr>
          <p:cNvSpPr txBox="1">
            <a:spLocks/>
          </p:cNvSpPr>
          <p:nvPr/>
        </p:nvSpPr>
        <p:spPr>
          <a:xfrm>
            <a:off x="359691" y="3445494"/>
            <a:ext cx="6177518" cy="137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 algn="just"/>
            <a:r>
              <a:rPr lang="en-ID" sz="1300" b="1" dirty="0" err="1"/>
              <a:t>Inovasi</a:t>
            </a:r>
            <a:r>
              <a:rPr lang="en-ID" sz="1300" b="1" dirty="0"/>
              <a:t> proses </a:t>
            </a:r>
            <a:r>
              <a:rPr lang="en-ID" sz="1300" b="1" dirty="0" err="1"/>
              <a:t>didefinisikan</a:t>
            </a:r>
            <a:r>
              <a:rPr lang="en-ID" sz="1300" b="1" dirty="0"/>
              <a:t> </a:t>
            </a:r>
            <a:r>
              <a:rPr lang="en-ID" sz="1300" b="1" dirty="0" err="1"/>
              <a:t>sebagai</a:t>
            </a:r>
            <a:r>
              <a:rPr lang="en-ID" sz="1300" b="1" dirty="0"/>
              <a:t> </a:t>
            </a:r>
            <a:r>
              <a:rPr lang="en-ID" sz="1300" b="1" dirty="0" err="1"/>
              <a:t>suatu</a:t>
            </a:r>
            <a:r>
              <a:rPr lang="en-ID" sz="1300" b="1" dirty="0"/>
              <a:t> </a:t>
            </a:r>
            <a:r>
              <a:rPr lang="en-ID" sz="1300" b="1" dirty="0" err="1"/>
              <a:t>elemen</a:t>
            </a:r>
            <a:r>
              <a:rPr lang="en-ID" sz="1300" b="1" dirty="0"/>
              <a:t> </a:t>
            </a:r>
            <a:r>
              <a:rPr lang="en-ID" sz="1300" b="1" dirty="0" err="1"/>
              <a:t>baru</a:t>
            </a:r>
            <a:r>
              <a:rPr lang="en-ID" sz="1300" b="1" dirty="0"/>
              <a:t> yang </a:t>
            </a:r>
            <a:r>
              <a:rPr lang="en-ID" sz="1300" b="1" dirty="0" err="1"/>
              <a:t>diperkenalkan</a:t>
            </a:r>
            <a:r>
              <a:rPr lang="en-ID" sz="1300" b="1" dirty="0"/>
              <a:t> </a:t>
            </a:r>
            <a:r>
              <a:rPr lang="en-ID" sz="1300" b="1" dirty="0" err="1"/>
              <a:t>dalam</a:t>
            </a:r>
            <a:r>
              <a:rPr lang="en-ID" sz="1300" b="1" dirty="0"/>
              <a:t> </a:t>
            </a:r>
            <a:r>
              <a:rPr lang="en-ID" sz="1300" b="1" dirty="0" err="1"/>
              <a:t>operasi</a:t>
            </a:r>
            <a:r>
              <a:rPr lang="en-ID" sz="1300" b="1" dirty="0"/>
              <a:t> </a:t>
            </a:r>
            <a:r>
              <a:rPr lang="en-ID" sz="1300" b="1" dirty="0" err="1"/>
              <a:t>produk</a:t>
            </a:r>
            <a:r>
              <a:rPr lang="en-ID" sz="1300" b="1" dirty="0"/>
              <a:t> dan </a:t>
            </a:r>
            <a:r>
              <a:rPr lang="en-ID" sz="1300" b="1" dirty="0" err="1"/>
              <a:t>jasa</a:t>
            </a:r>
            <a:r>
              <a:rPr lang="en-ID" sz="1300" b="1" dirty="0"/>
              <a:t> </a:t>
            </a:r>
            <a:r>
              <a:rPr lang="en-ID" sz="1300" b="1" dirty="0" err="1"/>
              <a:t>dalam</a:t>
            </a:r>
            <a:r>
              <a:rPr lang="en-ID" sz="1300" b="1" dirty="0"/>
              <a:t> </a:t>
            </a:r>
            <a:r>
              <a:rPr lang="en-ID" sz="1300" b="1" dirty="0" err="1"/>
              <a:t>perusahaan</a:t>
            </a:r>
            <a:r>
              <a:rPr lang="en-ID" sz="1300" b="1" dirty="0"/>
              <a:t>, </a:t>
            </a:r>
            <a:r>
              <a:rPr lang="en-ID" sz="1300" b="1" dirty="0" err="1"/>
              <a:t>seperti</a:t>
            </a:r>
            <a:r>
              <a:rPr lang="en-ID" sz="1300" b="1" dirty="0"/>
              <a:t>: </a:t>
            </a:r>
            <a:r>
              <a:rPr lang="en-ID" sz="1300" b="1" dirty="0" err="1"/>
              <a:t>materi</a:t>
            </a:r>
            <a:r>
              <a:rPr lang="en-ID" sz="1300" b="1" dirty="0"/>
              <a:t> </a:t>
            </a:r>
            <a:r>
              <a:rPr lang="en-ID" sz="1300" b="1" dirty="0" err="1"/>
              <a:t>bahan</a:t>
            </a:r>
            <a:r>
              <a:rPr lang="en-ID" sz="1300" b="1" dirty="0"/>
              <a:t> </a:t>
            </a:r>
            <a:r>
              <a:rPr lang="en-ID" sz="1300" b="1" dirty="0" err="1"/>
              <a:t>baku</a:t>
            </a:r>
            <a:r>
              <a:rPr lang="en-ID" sz="1300" b="1" dirty="0"/>
              <a:t>, </a:t>
            </a:r>
            <a:r>
              <a:rPr lang="en-ID" sz="1300" b="1" dirty="0" err="1"/>
              <a:t>spesifikasi</a:t>
            </a:r>
            <a:r>
              <a:rPr lang="en-ID" sz="1300" b="1" dirty="0"/>
              <a:t> </a:t>
            </a:r>
            <a:r>
              <a:rPr lang="en-ID" sz="1300" b="1" dirty="0" err="1"/>
              <a:t>tugas</a:t>
            </a:r>
            <a:r>
              <a:rPr lang="en-ID" sz="1300" b="1" dirty="0"/>
              <a:t>, </a:t>
            </a:r>
            <a:r>
              <a:rPr lang="en-ID" sz="1300" b="1" dirty="0" err="1"/>
              <a:t>mekanisme</a:t>
            </a:r>
            <a:r>
              <a:rPr lang="en-ID" sz="1300" b="1" dirty="0"/>
              <a:t>, </a:t>
            </a:r>
            <a:r>
              <a:rPr lang="en-ID" sz="1300" b="1" dirty="0" err="1"/>
              <a:t>maupun</a:t>
            </a:r>
            <a:r>
              <a:rPr lang="en-ID" sz="1300" b="1" dirty="0"/>
              <a:t> </a:t>
            </a:r>
            <a:r>
              <a:rPr lang="en-ID" sz="1300" b="1" dirty="0" err="1"/>
              <a:t>peralatan</a:t>
            </a:r>
            <a:r>
              <a:rPr lang="en-ID" sz="1300" b="1" dirty="0"/>
              <a:t> yang </a:t>
            </a:r>
            <a:r>
              <a:rPr lang="en-ID" sz="1300" b="1" dirty="0" err="1"/>
              <a:t>digunakan</a:t>
            </a:r>
            <a:r>
              <a:rPr lang="en-ID" sz="1300" b="1" dirty="0"/>
              <a:t> </a:t>
            </a:r>
            <a:r>
              <a:rPr lang="en-ID" sz="1300" b="1" dirty="0" err="1"/>
              <a:t>untuk</a:t>
            </a:r>
            <a:r>
              <a:rPr lang="en-ID" sz="1300" b="1" dirty="0"/>
              <a:t> </a:t>
            </a:r>
            <a:r>
              <a:rPr lang="en-ID" sz="1300" b="1" dirty="0" err="1"/>
              <a:t>memproduksi</a:t>
            </a:r>
            <a:r>
              <a:rPr lang="en-ID" sz="1300" b="1" dirty="0"/>
              <a:t> </a:t>
            </a:r>
            <a:r>
              <a:rPr lang="en-ID" sz="1300" b="1" dirty="0" err="1"/>
              <a:t>produk</a:t>
            </a:r>
            <a:r>
              <a:rPr lang="en-ID" sz="1300" b="1" dirty="0"/>
              <a:t> </a:t>
            </a:r>
            <a:r>
              <a:rPr lang="en-ID" sz="1300" b="1" dirty="0" err="1"/>
              <a:t>atau</a:t>
            </a:r>
            <a:r>
              <a:rPr lang="en-ID" sz="1300" b="1" dirty="0"/>
              <a:t> </a:t>
            </a:r>
            <a:r>
              <a:rPr lang="en-ID" sz="1300" b="1" dirty="0" err="1"/>
              <a:t>jasa</a:t>
            </a:r>
            <a:r>
              <a:rPr lang="en-ID" sz="1300" b="1" dirty="0"/>
              <a:t> (</a:t>
            </a:r>
            <a:r>
              <a:rPr lang="en-ID" sz="1300" b="1" dirty="0" err="1"/>
              <a:t>Damanpour</a:t>
            </a:r>
            <a:r>
              <a:rPr lang="en-ID" sz="1300" b="1" dirty="0"/>
              <a:t>, 1991). </a:t>
            </a:r>
            <a:r>
              <a:rPr lang="en-ID" sz="1300" b="1" dirty="0" err="1"/>
              <a:t>Inovasi-inovasi</a:t>
            </a:r>
            <a:r>
              <a:rPr lang="en-ID" sz="1300" b="1" dirty="0"/>
              <a:t> proses </a:t>
            </a:r>
            <a:r>
              <a:rPr lang="en-ID" sz="1300" b="1" dirty="0" err="1"/>
              <a:t>menekankan</a:t>
            </a:r>
            <a:r>
              <a:rPr lang="en-ID" sz="1300" b="1" dirty="0"/>
              <a:t> pada </a:t>
            </a:r>
            <a:r>
              <a:rPr lang="en-ID" sz="1300" b="1" dirty="0" err="1"/>
              <a:t>metode-metode</a:t>
            </a:r>
            <a:r>
              <a:rPr lang="en-ID" sz="1300" b="1" dirty="0"/>
              <a:t> </a:t>
            </a:r>
            <a:r>
              <a:rPr lang="en-ID" sz="1300" b="1" dirty="0" err="1"/>
              <a:t>baru</a:t>
            </a:r>
            <a:r>
              <a:rPr lang="en-ID" sz="1300" b="1" dirty="0"/>
              <a:t> </a:t>
            </a:r>
            <a:r>
              <a:rPr lang="en-ID" sz="1300" b="1" dirty="0" err="1"/>
              <a:t>dalam</a:t>
            </a:r>
            <a:r>
              <a:rPr lang="en-ID" sz="1300" b="1" dirty="0"/>
              <a:t> </a:t>
            </a:r>
            <a:r>
              <a:rPr lang="en-ID" sz="1300" b="1" dirty="0" err="1"/>
              <a:t>pengoperasian</a:t>
            </a:r>
            <a:r>
              <a:rPr lang="en-ID" sz="1300" b="1" dirty="0"/>
              <a:t> </a:t>
            </a:r>
            <a:r>
              <a:rPr lang="en-ID" sz="1300" b="1" dirty="0" err="1"/>
              <a:t>dengan</a:t>
            </a:r>
            <a:r>
              <a:rPr lang="en-ID" sz="1300" b="1" dirty="0"/>
              <a:t> </a:t>
            </a:r>
            <a:r>
              <a:rPr lang="en-ID" sz="1300" b="1" dirty="0" err="1"/>
              <a:t>cara</a:t>
            </a:r>
            <a:r>
              <a:rPr lang="en-ID" sz="1300" b="1" dirty="0"/>
              <a:t> </a:t>
            </a:r>
            <a:r>
              <a:rPr lang="en-ID" sz="1300" b="1" dirty="0" err="1"/>
              <a:t>membuat</a:t>
            </a:r>
            <a:r>
              <a:rPr lang="en-ID" sz="1300" b="1" dirty="0"/>
              <a:t> </a:t>
            </a:r>
            <a:r>
              <a:rPr lang="en-ID" sz="1300" b="1" dirty="0" err="1"/>
              <a:t>teknologi</a:t>
            </a:r>
            <a:r>
              <a:rPr lang="en-ID" sz="1300" b="1" dirty="0"/>
              <a:t> </a:t>
            </a:r>
            <a:r>
              <a:rPr lang="en-ID" sz="1300" b="1" dirty="0" err="1"/>
              <a:t>baru</a:t>
            </a:r>
            <a:r>
              <a:rPr lang="en-ID" sz="1300" b="1" dirty="0"/>
              <a:t> </a:t>
            </a:r>
            <a:r>
              <a:rPr lang="en-ID" sz="1300" b="1" dirty="0" err="1"/>
              <a:t>atau</a:t>
            </a:r>
            <a:r>
              <a:rPr lang="en-ID" sz="1300" b="1" dirty="0"/>
              <a:t> </a:t>
            </a:r>
            <a:r>
              <a:rPr lang="en-ID" sz="1300" b="1" dirty="0" err="1"/>
              <a:t>mengembangkan</a:t>
            </a:r>
            <a:r>
              <a:rPr lang="en-ID" sz="1300" b="1" dirty="0"/>
              <a:t> </a:t>
            </a:r>
            <a:r>
              <a:rPr lang="en-ID" sz="1300" b="1" dirty="0" err="1"/>
              <a:t>teknologi</a:t>
            </a:r>
            <a:r>
              <a:rPr lang="en-ID" sz="1300" b="1" dirty="0"/>
              <a:t> yang </a:t>
            </a:r>
            <a:r>
              <a:rPr lang="en-ID" sz="1300" b="1" dirty="0" err="1"/>
              <a:t>sudah</a:t>
            </a:r>
            <a:r>
              <a:rPr lang="en-ID" sz="1300" b="1" dirty="0"/>
              <a:t> </a:t>
            </a:r>
            <a:r>
              <a:rPr lang="en-ID" sz="1300" b="1" dirty="0" err="1"/>
              <a:t>ada</a:t>
            </a:r>
            <a:r>
              <a:rPr lang="en-ID" sz="1300" b="1" dirty="0"/>
              <a:t> (Leonard Barton, 1991). </a:t>
            </a:r>
            <a:r>
              <a:rPr lang="en-ID" sz="1300" b="1" dirty="0" err="1"/>
              <a:t>Inovasi</a:t>
            </a:r>
            <a:r>
              <a:rPr lang="en-ID" sz="1300" b="1" dirty="0"/>
              <a:t> </a:t>
            </a:r>
            <a:r>
              <a:rPr lang="en-ID" sz="1300" b="1" dirty="0" err="1"/>
              <a:t>tersebut</a:t>
            </a:r>
            <a:r>
              <a:rPr lang="en-ID" sz="1300" b="1" dirty="0"/>
              <a:t> juga </a:t>
            </a:r>
            <a:r>
              <a:rPr lang="en-ID" sz="1300" b="1" dirty="0" err="1"/>
              <a:t>membantu</a:t>
            </a:r>
            <a:r>
              <a:rPr lang="en-ID" sz="1300" b="1" dirty="0"/>
              <a:t> </a:t>
            </a:r>
            <a:r>
              <a:rPr lang="en-ID" sz="1300" b="1" dirty="0" err="1"/>
              <a:t>perusahaan</a:t>
            </a:r>
            <a:r>
              <a:rPr lang="en-ID" sz="1300" b="1" dirty="0"/>
              <a:t> </a:t>
            </a:r>
            <a:r>
              <a:rPr lang="en-ID" sz="1300" b="1" dirty="0" err="1"/>
              <a:t>untuk</a:t>
            </a:r>
            <a:r>
              <a:rPr lang="en-ID" sz="1300" b="1" dirty="0"/>
              <a:t> </a:t>
            </a:r>
            <a:r>
              <a:rPr lang="en-ID" sz="1300" b="1" dirty="0" err="1"/>
              <a:t>mencapai</a:t>
            </a:r>
            <a:r>
              <a:rPr lang="en-ID" sz="1300" b="1" dirty="0"/>
              <a:t> </a:t>
            </a:r>
            <a:r>
              <a:rPr lang="en-ID" sz="1300" b="1" dirty="0" err="1"/>
              <a:t>skala</a:t>
            </a:r>
            <a:r>
              <a:rPr lang="en-ID" sz="1300" b="1" dirty="0"/>
              <a:t> </a:t>
            </a:r>
            <a:r>
              <a:rPr lang="en-ID" sz="1300" b="1" dirty="0" err="1"/>
              <a:t>atau</a:t>
            </a:r>
            <a:r>
              <a:rPr lang="en-ID" sz="1300" b="1" dirty="0"/>
              <a:t> </a:t>
            </a:r>
            <a:r>
              <a:rPr lang="en-ID" sz="1300" b="1" dirty="0" err="1"/>
              <a:t>skop</a:t>
            </a:r>
            <a:r>
              <a:rPr lang="en-ID" sz="1300" b="1" dirty="0"/>
              <a:t> </a:t>
            </a:r>
            <a:r>
              <a:rPr lang="en-ID" sz="1300" b="1" dirty="0" err="1"/>
              <a:t>penghematan</a:t>
            </a:r>
            <a:r>
              <a:rPr lang="en-ID" sz="1300" b="1" dirty="0"/>
              <a:t> yang </a:t>
            </a:r>
            <a:r>
              <a:rPr lang="en-ID" sz="1300" b="1" dirty="0" err="1"/>
              <a:t>dapat</a:t>
            </a:r>
            <a:r>
              <a:rPr lang="en-ID" sz="1300" b="1" dirty="0"/>
              <a:t> </a:t>
            </a:r>
            <a:r>
              <a:rPr lang="en-ID" sz="1300" b="1" dirty="0" err="1"/>
              <a:t>digunakan</a:t>
            </a:r>
            <a:r>
              <a:rPr lang="en-ID" sz="1300" b="1" dirty="0"/>
              <a:t> </a:t>
            </a:r>
            <a:r>
              <a:rPr lang="en-ID" sz="1300" b="1" dirty="0" err="1"/>
              <a:t>untuk</a:t>
            </a:r>
            <a:r>
              <a:rPr lang="en-ID" sz="1300" b="1" dirty="0"/>
              <a:t> </a:t>
            </a:r>
            <a:r>
              <a:rPr lang="en-ID" sz="1300" b="1" dirty="0" err="1"/>
              <a:t>harga</a:t>
            </a:r>
            <a:r>
              <a:rPr lang="en-ID" sz="1300" b="1" dirty="0"/>
              <a:t> dan </a:t>
            </a:r>
            <a:r>
              <a:rPr lang="en-ID" sz="1300" b="1" dirty="0" err="1"/>
              <a:t>biaya</a:t>
            </a:r>
            <a:r>
              <a:rPr lang="en-ID" sz="1300" b="1" dirty="0"/>
              <a:t> yang </a:t>
            </a:r>
            <a:r>
              <a:rPr lang="en-ID" sz="1300" b="1" dirty="0" err="1"/>
              <a:t>lebih</a:t>
            </a:r>
            <a:r>
              <a:rPr lang="en-ID" sz="1300" b="1" dirty="0"/>
              <a:t> </a:t>
            </a:r>
            <a:r>
              <a:rPr lang="en-ID" sz="1300" b="1" dirty="0" err="1"/>
              <a:t>rendah</a:t>
            </a:r>
            <a:r>
              <a:rPr lang="en-ID" sz="1300" b="1" dirty="0"/>
              <a:t>.</a:t>
            </a:r>
          </a:p>
        </p:txBody>
      </p:sp>
      <p:sp>
        <p:nvSpPr>
          <p:cNvPr id="43" name="Google Shape;162;p2">
            <a:extLst>
              <a:ext uri="{FF2B5EF4-FFF2-40B4-BE49-F238E27FC236}">
                <a16:creationId xmlns:a16="http://schemas.microsoft.com/office/drawing/2014/main" id="{774F4765-B380-4CE3-9DAE-EA332E5C952A}"/>
              </a:ext>
            </a:extLst>
          </p:cNvPr>
          <p:cNvSpPr txBox="1"/>
          <p:nvPr/>
        </p:nvSpPr>
        <p:spPr>
          <a:xfrm>
            <a:off x="-52833" y="4932939"/>
            <a:ext cx="970200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nb-NO" sz="105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Saptomo, C.A. Dimensi-Dimensi dalam Strategi Inovasi Perusahaan. http://ejurnal.ukrimuniversity.ac.id/file/227.pdf</a:t>
            </a:r>
            <a:endParaRPr lang="nb-NO" sz="105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9090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2044;p52">
            <a:extLst>
              <a:ext uri="{FF2B5EF4-FFF2-40B4-BE49-F238E27FC236}">
                <a16:creationId xmlns:a16="http://schemas.microsoft.com/office/drawing/2014/main" id="{232A8BA4-8434-4E4A-B019-82A49B33013A}"/>
              </a:ext>
            </a:extLst>
          </p:cNvPr>
          <p:cNvSpPr/>
          <p:nvPr/>
        </p:nvSpPr>
        <p:spPr>
          <a:xfrm>
            <a:off x="424140" y="2637340"/>
            <a:ext cx="2277637" cy="486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56" name="Google Shape;1956;p50"/>
          <p:cNvGrpSpPr/>
          <p:nvPr/>
        </p:nvGrpSpPr>
        <p:grpSpPr>
          <a:xfrm rot="-5400000">
            <a:off x="5238062" y="3799676"/>
            <a:ext cx="578995" cy="762248"/>
            <a:chOff x="2109400" y="2670450"/>
            <a:chExt cx="113200" cy="149025"/>
          </a:xfrm>
        </p:grpSpPr>
        <p:sp>
          <p:nvSpPr>
            <p:cNvPr id="1957" name="Google Shape;1957;p50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50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50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50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50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50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50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50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50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50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50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50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50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50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50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50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50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50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50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" name="Title 4">
            <a:extLst>
              <a:ext uri="{FF2B5EF4-FFF2-40B4-BE49-F238E27FC236}">
                <a16:creationId xmlns:a16="http://schemas.microsoft.com/office/drawing/2014/main" id="{4DBC86E3-FCD3-4073-ACF9-4B1D7564A8D0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Caveat Brush"/>
              <a:buNone/>
              <a:tabLst/>
              <a:defRPr/>
            </a:pPr>
            <a:r>
              <a:rPr kumimoji="0" lang="en-GB" sz="6000" b="1" i="0" u="none" strike="noStrike" kern="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Caveat Brush"/>
                <a:sym typeface="Caveat Brush"/>
              </a:rPr>
              <a:t>STRATEGI INOVASI</a:t>
            </a:r>
            <a:endParaRPr kumimoji="0" lang="en-ID" sz="6000" b="1" i="0" u="none" strike="noStrike" kern="0" cap="none" spc="0" normalizeH="0" baseline="0" noProof="0" dirty="0">
              <a:ln>
                <a:noFill/>
              </a:ln>
              <a:solidFill>
                <a:srgbClr val="1C4587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62" name="Google Shape;1857;p47">
            <a:extLst>
              <a:ext uri="{FF2B5EF4-FFF2-40B4-BE49-F238E27FC236}">
                <a16:creationId xmlns:a16="http://schemas.microsoft.com/office/drawing/2014/main" id="{7DE1C07D-2DAE-41CF-8A8A-0EFEEE01FC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705" y="664753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 dirty="0">
                <a:solidFill>
                  <a:schemeClr val="accent1">
                    <a:lumMod val="90000"/>
                  </a:schemeClr>
                </a:solidFill>
              </a:rPr>
              <a:t>DIMENSI STRATEGI INOVASI</a:t>
            </a:r>
            <a:endParaRPr sz="4000" b="1" i="1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63" name="Google Shape;1824;p47">
            <a:extLst>
              <a:ext uri="{FF2B5EF4-FFF2-40B4-BE49-F238E27FC236}">
                <a16:creationId xmlns:a16="http://schemas.microsoft.com/office/drawing/2014/main" id="{4DDA7FCC-4F08-4792-896B-D244C6632581}"/>
              </a:ext>
            </a:extLst>
          </p:cNvPr>
          <p:cNvSpPr/>
          <p:nvPr/>
        </p:nvSpPr>
        <p:spPr>
          <a:xfrm>
            <a:off x="329522" y="1555800"/>
            <a:ext cx="5544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1803;p46">
            <a:extLst>
              <a:ext uri="{FF2B5EF4-FFF2-40B4-BE49-F238E27FC236}">
                <a16:creationId xmlns:a16="http://schemas.microsoft.com/office/drawing/2014/main" id="{0D325E35-E9C0-4F65-B6AD-F10968D886CF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B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ID" sz="1400" b="1" i="0" u="none" strike="noStrike" kern="0" cap="none" spc="0" normalizeH="0" baseline="0" noProof="0" dirty="0">
              <a:ln>
                <a:noFill/>
              </a:ln>
              <a:solidFill>
                <a:srgbClr val="1C4587"/>
              </a:solidFill>
              <a:effectLst/>
              <a:uLnTx/>
              <a:uFillTx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Google Shape;2056;p52">
            <a:extLst>
              <a:ext uri="{FF2B5EF4-FFF2-40B4-BE49-F238E27FC236}">
                <a16:creationId xmlns:a16="http://schemas.microsoft.com/office/drawing/2014/main" id="{AE0C6681-4F7C-41AE-8C50-48E877741C82}"/>
              </a:ext>
            </a:extLst>
          </p:cNvPr>
          <p:cNvSpPr/>
          <p:nvPr/>
        </p:nvSpPr>
        <p:spPr>
          <a:xfrm>
            <a:off x="1184214" y="1999060"/>
            <a:ext cx="801457" cy="572690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2048;p52">
            <a:extLst>
              <a:ext uri="{FF2B5EF4-FFF2-40B4-BE49-F238E27FC236}">
                <a16:creationId xmlns:a16="http://schemas.microsoft.com/office/drawing/2014/main" id="{8CCB67EE-4CDE-4B71-B3FE-27F63AA7D3A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526477" y="2766911"/>
            <a:ext cx="2175300" cy="1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INOVASI PRODUK</a:t>
            </a:r>
            <a:endParaRPr sz="2000" dirty="0"/>
          </a:p>
        </p:txBody>
      </p:sp>
      <p:sp>
        <p:nvSpPr>
          <p:cNvPr id="36" name="Google Shape;1812;p46">
            <a:extLst>
              <a:ext uri="{FF2B5EF4-FFF2-40B4-BE49-F238E27FC236}">
                <a16:creationId xmlns:a16="http://schemas.microsoft.com/office/drawing/2014/main" id="{D08C4C7D-FD53-46CD-81A8-2DC3BDB0C35E}"/>
              </a:ext>
            </a:extLst>
          </p:cNvPr>
          <p:cNvSpPr txBox="1">
            <a:spLocks/>
          </p:cNvSpPr>
          <p:nvPr/>
        </p:nvSpPr>
        <p:spPr>
          <a:xfrm>
            <a:off x="1017388" y="1967180"/>
            <a:ext cx="1106868" cy="5726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dirty="0">
                <a:solidFill>
                  <a:schemeClr val="bg1"/>
                </a:solidFill>
                <a:latin typeface="Caveat Brush" panose="020B0604020202020204" charset="0"/>
              </a:rPr>
              <a:t>03</a:t>
            </a:r>
          </a:p>
        </p:txBody>
      </p:sp>
      <p:sp>
        <p:nvSpPr>
          <p:cNvPr id="37" name="Google Shape;2049;p52">
            <a:extLst>
              <a:ext uri="{FF2B5EF4-FFF2-40B4-BE49-F238E27FC236}">
                <a16:creationId xmlns:a16="http://schemas.microsoft.com/office/drawing/2014/main" id="{FA959F44-7C2E-40E9-9AD7-70A39792AE5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01778" y="1953576"/>
            <a:ext cx="6177518" cy="13795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300" b="1" dirty="0" err="1"/>
              <a:t>Inovasi</a:t>
            </a:r>
            <a:r>
              <a:rPr lang="en-ID" sz="1300" b="1" dirty="0"/>
              <a:t> </a:t>
            </a:r>
            <a:r>
              <a:rPr lang="en-ID" sz="1300" b="1" dirty="0" err="1"/>
              <a:t>produk</a:t>
            </a:r>
            <a:r>
              <a:rPr lang="en-ID" sz="1300" b="1" dirty="0"/>
              <a:t> </a:t>
            </a:r>
            <a:r>
              <a:rPr lang="en-ID" sz="1300" b="1" dirty="0" err="1"/>
              <a:t>merupakan</a:t>
            </a:r>
            <a:r>
              <a:rPr lang="en-ID" sz="1300" b="1" dirty="0"/>
              <a:t> </a:t>
            </a:r>
            <a:r>
              <a:rPr lang="en-ID" sz="1300" b="1" dirty="0" err="1"/>
              <a:t>produk</a:t>
            </a:r>
            <a:r>
              <a:rPr lang="en-ID" sz="1300" b="1" dirty="0"/>
              <a:t> yang </a:t>
            </a:r>
            <a:r>
              <a:rPr lang="en-ID" sz="1300" b="1" dirty="0" err="1"/>
              <a:t>relatif</a:t>
            </a:r>
            <a:r>
              <a:rPr lang="en-ID" sz="1300" b="1" dirty="0"/>
              <a:t> </a:t>
            </a:r>
            <a:r>
              <a:rPr lang="en-ID" sz="1300" b="1" dirty="0" err="1"/>
              <a:t>baru</a:t>
            </a:r>
            <a:r>
              <a:rPr lang="en-ID" sz="1300" b="1" dirty="0"/>
              <a:t> </a:t>
            </a:r>
            <a:r>
              <a:rPr lang="en-ID" sz="1300" b="1" dirty="0" err="1"/>
              <a:t>bagi</a:t>
            </a:r>
            <a:r>
              <a:rPr lang="en-ID" sz="1300" b="1" dirty="0"/>
              <a:t> </a:t>
            </a:r>
            <a:r>
              <a:rPr lang="en-ID" sz="1300" b="1" dirty="0" err="1"/>
              <a:t>industri</a:t>
            </a:r>
            <a:r>
              <a:rPr lang="en-ID" sz="1300" b="1" dirty="0"/>
              <a:t> yang </a:t>
            </a:r>
            <a:r>
              <a:rPr lang="en-ID" sz="1300" b="1" dirty="0" err="1"/>
              <a:t>dihasilkan</a:t>
            </a:r>
            <a:r>
              <a:rPr lang="en-ID" sz="1300" b="1" dirty="0"/>
              <a:t> </a:t>
            </a:r>
            <a:r>
              <a:rPr lang="en-ID" sz="1300" b="1" dirty="0" err="1"/>
              <a:t>melalui</a:t>
            </a:r>
            <a:r>
              <a:rPr lang="en-ID" sz="1300" b="1" dirty="0"/>
              <a:t> </a:t>
            </a:r>
            <a:r>
              <a:rPr lang="en-ID" sz="1300" b="1" dirty="0" err="1"/>
              <a:t>teknologi</a:t>
            </a:r>
            <a:r>
              <a:rPr lang="en-ID" sz="1300" b="1" dirty="0"/>
              <a:t>/</a:t>
            </a:r>
            <a:r>
              <a:rPr lang="en-ID" sz="1300" b="1" dirty="0" err="1"/>
              <a:t>informasi</a:t>
            </a:r>
            <a:r>
              <a:rPr lang="en-ID" sz="1300" b="1" dirty="0"/>
              <a:t> yang </a:t>
            </a:r>
            <a:r>
              <a:rPr lang="en-ID" sz="1300" b="1" dirty="0" err="1"/>
              <a:t>dimiliki</a:t>
            </a:r>
            <a:r>
              <a:rPr lang="en-ID" sz="1300" b="1" dirty="0"/>
              <a:t> </a:t>
            </a:r>
            <a:r>
              <a:rPr lang="en-ID" sz="1300" b="1" dirty="0" err="1"/>
              <a:t>perusahaan</a:t>
            </a:r>
            <a:r>
              <a:rPr lang="en-ID" sz="1300" b="1" dirty="0"/>
              <a:t> pada </a:t>
            </a:r>
            <a:r>
              <a:rPr lang="en-ID" sz="1300" b="1" dirty="0" err="1"/>
              <a:t>saat</a:t>
            </a:r>
            <a:r>
              <a:rPr lang="en-ID" sz="1300" b="1" dirty="0"/>
              <a:t> </a:t>
            </a:r>
            <a:r>
              <a:rPr lang="en-ID" sz="1300" b="1" dirty="0" err="1"/>
              <a:t>ini</a:t>
            </a:r>
            <a:r>
              <a:rPr lang="en-ID" sz="1300" b="1" dirty="0"/>
              <a:t> (</a:t>
            </a:r>
            <a:r>
              <a:rPr lang="en-ID" sz="1300" b="1" dirty="0" err="1"/>
              <a:t>melalui</a:t>
            </a:r>
            <a:r>
              <a:rPr lang="en-ID" sz="1300" b="1" dirty="0"/>
              <a:t> </a:t>
            </a:r>
            <a:r>
              <a:rPr lang="en-ID" sz="1300" b="1" dirty="0" err="1"/>
              <a:t>perluasan</a:t>
            </a:r>
            <a:r>
              <a:rPr lang="en-ID" sz="1300" b="1" dirty="0"/>
              <a:t> </a:t>
            </a:r>
            <a:r>
              <a:rPr lang="en-ID" sz="1300" b="1" dirty="0" err="1"/>
              <a:t>atau</a:t>
            </a:r>
            <a:r>
              <a:rPr lang="en-ID" sz="1300" b="1" dirty="0"/>
              <a:t> </a:t>
            </a:r>
            <a:r>
              <a:rPr lang="en-ID" sz="1300" b="1" dirty="0" err="1"/>
              <a:t>sintesis</a:t>
            </a:r>
            <a:r>
              <a:rPr lang="en-ID" sz="1300" b="1" dirty="0"/>
              <a:t>) </a:t>
            </a:r>
            <a:r>
              <a:rPr lang="en-ID" sz="1300" b="1" dirty="0" err="1"/>
              <a:t>atau</a:t>
            </a:r>
            <a:r>
              <a:rPr lang="en-ID" sz="1300" b="1" dirty="0"/>
              <a:t> </a:t>
            </a:r>
            <a:r>
              <a:rPr lang="en-ID" sz="1300" b="1" dirty="0" err="1"/>
              <a:t>dengan</a:t>
            </a:r>
            <a:r>
              <a:rPr lang="en-ID" sz="1300" b="1" dirty="0"/>
              <a:t> </a:t>
            </a:r>
            <a:r>
              <a:rPr lang="en-ID" sz="1300" b="1" dirty="0" err="1"/>
              <a:t>menggunakan</a:t>
            </a:r>
            <a:r>
              <a:rPr lang="en-ID" sz="1300" b="1" dirty="0"/>
              <a:t> </a:t>
            </a:r>
            <a:r>
              <a:rPr lang="en-ID" sz="1300" b="1" dirty="0" err="1"/>
              <a:t>teknologi</a:t>
            </a:r>
            <a:r>
              <a:rPr lang="en-ID" sz="1300" b="1" dirty="0"/>
              <a:t>/</a:t>
            </a:r>
            <a:r>
              <a:rPr lang="en-ID" sz="1300" b="1" dirty="0" err="1"/>
              <a:t>informasi</a:t>
            </a:r>
            <a:r>
              <a:rPr lang="en-ID" sz="1300" b="1" dirty="0"/>
              <a:t> yang </a:t>
            </a:r>
            <a:r>
              <a:rPr lang="en-ID" sz="1300" b="1" dirty="0" err="1"/>
              <a:t>baru</a:t>
            </a:r>
            <a:r>
              <a:rPr lang="en-ID" sz="1300" b="1" dirty="0"/>
              <a:t> (</a:t>
            </a:r>
            <a:r>
              <a:rPr lang="en-ID" sz="1300" b="1" dirty="0" err="1"/>
              <a:t>Parthasarthy</a:t>
            </a:r>
            <a:r>
              <a:rPr lang="en-ID" sz="1300" b="1" dirty="0"/>
              <a:t> dan </a:t>
            </a:r>
            <a:r>
              <a:rPr lang="en-ID" sz="1300" b="1" dirty="0" err="1"/>
              <a:t>Hammon</a:t>
            </a:r>
            <a:r>
              <a:rPr lang="en-ID" sz="1300" b="1" dirty="0"/>
              <a:t>, 2002). </a:t>
            </a:r>
            <a:r>
              <a:rPr lang="en-ID" sz="1300" b="1" dirty="0" err="1"/>
              <a:t>Inovasi</a:t>
            </a:r>
            <a:r>
              <a:rPr lang="en-ID" sz="1300" b="1" dirty="0"/>
              <a:t> </a:t>
            </a:r>
            <a:r>
              <a:rPr lang="en-ID" sz="1300" b="1" dirty="0" err="1"/>
              <a:t>produk</a:t>
            </a:r>
            <a:r>
              <a:rPr lang="en-ID" sz="1300" b="1" dirty="0"/>
              <a:t> </a:t>
            </a:r>
            <a:r>
              <a:rPr lang="en-ID" sz="1300" b="1" dirty="0" err="1"/>
              <a:t>dapat</a:t>
            </a:r>
            <a:r>
              <a:rPr lang="en-ID" sz="1300" b="1" dirty="0"/>
              <a:t> </a:t>
            </a:r>
            <a:r>
              <a:rPr lang="en-ID" sz="1300" b="1" dirty="0" err="1"/>
              <a:t>dibedakan</a:t>
            </a:r>
            <a:r>
              <a:rPr lang="en-ID" sz="1300" b="1" dirty="0"/>
              <a:t> </a:t>
            </a:r>
            <a:r>
              <a:rPr lang="en-ID" sz="1300" b="1" dirty="0" err="1"/>
              <a:t>dalam</a:t>
            </a:r>
            <a:r>
              <a:rPr lang="en-ID" sz="1300" b="1" dirty="0"/>
              <a:t> </a:t>
            </a:r>
            <a:r>
              <a:rPr lang="en-ID" sz="1300" b="1" dirty="0" err="1"/>
              <a:t>tiga</a:t>
            </a:r>
            <a:r>
              <a:rPr lang="en-ID" sz="1300" b="1" dirty="0"/>
              <a:t> </a:t>
            </a:r>
            <a:r>
              <a:rPr lang="en-ID" sz="1300" b="1" dirty="0" err="1"/>
              <a:t>kategori</a:t>
            </a:r>
            <a:r>
              <a:rPr lang="en-ID" sz="1300" b="1" dirty="0"/>
              <a:t> </a:t>
            </a:r>
            <a:r>
              <a:rPr lang="en-ID" sz="1300" b="1" dirty="0" err="1"/>
              <a:t>dasar</a:t>
            </a:r>
            <a:r>
              <a:rPr lang="en-ID" sz="1300" b="1" dirty="0"/>
              <a:t> </a:t>
            </a:r>
            <a:r>
              <a:rPr lang="en-ID" sz="1300" b="1" dirty="0" err="1"/>
              <a:t>yaitu</a:t>
            </a:r>
            <a:r>
              <a:rPr lang="en-ID" sz="1300" b="1" dirty="0"/>
              <a:t>: </a:t>
            </a:r>
            <a:r>
              <a:rPr lang="en-ID" sz="1300" b="1" dirty="0" err="1"/>
              <a:t>perluasan</a:t>
            </a:r>
            <a:r>
              <a:rPr lang="en-ID" sz="1300" b="1" dirty="0"/>
              <a:t> </a:t>
            </a:r>
            <a:r>
              <a:rPr lang="en-ID" sz="1300" b="1" dirty="0" err="1"/>
              <a:t>lini</a:t>
            </a:r>
            <a:r>
              <a:rPr lang="en-ID" sz="1300" b="1" dirty="0"/>
              <a:t> </a:t>
            </a:r>
            <a:r>
              <a:rPr lang="en-ID" sz="1300" b="1" dirty="0" err="1"/>
              <a:t>produk</a:t>
            </a:r>
            <a:r>
              <a:rPr lang="en-ID" sz="1300" b="1" dirty="0"/>
              <a:t> (</a:t>
            </a:r>
            <a:r>
              <a:rPr lang="en-ID" sz="1300" b="1" i="1" dirty="0"/>
              <a:t>product </a:t>
            </a:r>
            <a:r>
              <a:rPr lang="en-ID" sz="1300" b="1" i="1" dirty="0" err="1"/>
              <a:t>lini</a:t>
            </a:r>
            <a:r>
              <a:rPr lang="en-ID" sz="1300" b="1" i="1" dirty="0"/>
              <a:t> extensions</a:t>
            </a:r>
            <a:r>
              <a:rPr lang="en-ID" sz="1300" b="1" dirty="0"/>
              <a:t>), </a:t>
            </a:r>
            <a:r>
              <a:rPr lang="en-ID" sz="1300" b="1" i="1" dirty="0"/>
              <a:t>me-too products</a:t>
            </a:r>
            <a:r>
              <a:rPr lang="en-ID" sz="1300" b="1" dirty="0"/>
              <a:t>, dan </a:t>
            </a:r>
            <a:r>
              <a:rPr lang="en-ID" sz="1300" b="1" i="1" dirty="0"/>
              <a:t>new-to the world products</a:t>
            </a:r>
            <a:r>
              <a:rPr lang="en-ID" sz="1300" b="1" dirty="0"/>
              <a:t>. </a:t>
            </a:r>
            <a:r>
              <a:rPr lang="en-ID" sz="1300" b="1" dirty="0" err="1"/>
              <a:t>Perluasan</a:t>
            </a:r>
            <a:r>
              <a:rPr lang="en-ID" sz="1300" b="1" dirty="0"/>
              <a:t> </a:t>
            </a:r>
            <a:r>
              <a:rPr lang="en-ID" sz="1300" b="1" dirty="0" err="1"/>
              <a:t>lini</a:t>
            </a:r>
            <a:r>
              <a:rPr lang="en-ID" sz="1300" b="1" dirty="0"/>
              <a:t> </a:t>
            </a:r>
            <a:r>
              <a:rPr lang="en-ID" sz="1300" b="1" dirty="0" err="1"/>
              <a:t>produk</a:t>
            </a:r>
            <a:r>
              <a:rPr lang="en-ID" sz="1300" b="1" dirty="0"/>
              <a:t> </a:t>
            </a:r>
            <a:r>
              <a:rPr lang="en-ID" sz="1300" b="1" dirty="0" err="1"/>
              <a:t>adalah</a:t>
            </a:r>
            <a:r>
              <a:rPr lang="en-ID" sz="1300" b="1" dirty="0"/>
              <a:t> </a:t>
            </a:r>
            <a:r>
              <a:rPr lang="en-ID" sz="1300" b="1" dirty="0" err="1"/>
              <a:t>produk-produk</a:t>
            </a:r>
            <a:r>
              <a:rPr lang="en-ID" sz="1300" b="1" dirty="0"/>
              <a:t> yang </a:t>
            </a:r>
            <a:r>
              <a:rPr lang="en-ID" sz="1300" b="1" dirty="0" err="1"/>
              <a:t>relatif</a:t>
            </a:r>
            <a:r>
              <a:rPr lang="en-ID" sz="1300" b="1" dirty="0"/>
              <a:t> </a:t>
            </a:r>
            <a:r>
              <a:rPr lang="en-ID" sz="1300" b="1" dirty="0" err="1"/>
              <a:t>baru</a:t>
            </a:r>
            <a:r>
              <a:rPr lang="en-ID" sz="1300" b="1" dirty="0"/>
              <a:t> di pasar </a:t>
            </a:r>
            <a:r>
              <a:rPr lang="en-ID" sz="1300" b="1" dirty="0" err="1"/>
              <a:t>namun</a:t>
            </a:r>
            <a:r>
              <a:rPr lang="en-ID" sz="1300" b="1" dirty="0"/>
              <a:t> </a:t>
            </a:r>
            <a:r>
              <a:rPr lang="en-ID" sz="1300" b="1" dirty="0" err="1"/>
              <a:t>tidak</a:t>
            </a:r>
            <a:r>
              <a:rPr lang="en-ID" sz="1300" b="1" dirty="0"/>
              <a:t> </a:t>
            </a:r>
            <a:r>
              <a:rPr lang="en-ID" sz="1300" b="1" dirty="0" err="1"/>
              <a:t>baru</a:t>
            </a:r>
            <a:r>
              <a:rPr lang="en-ID" sz="1300" b="1" dirty="0"/>
              <a:t> </a:t>
            </a:r>
            <a:r>
              <a:rPr lang="en-ID" sz="1300" b="1" dirty="0" err="1"/>
              <a:t>bagi</a:t>
            </a:r>
            <a:r>
              <a:rPr lang="en-ID" sz="1300" b="1" dirty="0"/>
              <a:t> </a:t>
            </a:r>
            <a:r>
              <a:rPr lang="en-ID" sz="1300" b="1" dirty="0" err="1"/>
              <a:t>perusahaan</a:t>
            </a:r>
            <a:r>
              <a:rPr lang="en-ID" sz="1300" b="1" dirty="0"/>
              <a:t>. </a:t>
            </a:r>
            <a:r>
              <a:rPr lang="en-ID" sz="1300" b="1" dirty="0" err="1"/>
              <a:t>Metoo</a:t>
            </a:r>
            <a:r>
              <a:rPr lang="en-ID" sz="1300" b="1" dirty="0"/>
              <a:t> product </a:t>
            </a:r>
            <a:r>
              <a:rPr lang="en-ID" sz="1300" b="1" dirty="0" err="1"/>
              <a:t>adalah</a:t>
            </a:r>
            <a:r>
              <a:rPr lang="en-ID" sz="1300" b="1" dirty="0"/>
              <a:t> </a:t>
            </a:r>
            <a:r>
              <a:rPr lang="en-ID" sz="1300" b="1" dirty="0" err="1"/>
              <a:t>produk</a:t>
            </a:r>
            <a:r>
              <a:rPr lang="en-ID" sz="1300" b="1" dirty="0"/>
              <a:t> </a:t>
            </a:r>
            <a:r>
              <a:rPr lang="en-ID" sz="1300" b="1" dirty="0" err="1"/>
              <a:t>relatif</a:t>
            </a:r>
            <a:r>
              <a:rPr lang="en-ID" sz="1300" b="1" dirty="0"/>
              <a:t> </a:t>
            </a:r>
            <a:r>
              <a:rPr lang="en-ID" sz="1300" b="1" dirty="0" err="1"/>
              <a:t>baru</a:t>
            </a:r>
            <a:r>
              <a:rPr lang="en-ID" sz="1300" b="1" dirty="0"/>
              <a:t> </a:t>
            </a:r>
            <a:r>
              <a:rPr lang="en-ID" sz="1300" b="1" dirty="0" err="1"/>
              <a:t>bagi</a:t>
            </a:r>
            <a:r>
              <a:rPr lang="en-ID" sz="1300" b="1" dirty="0"/>
              <a:t> </a:t>
            </a:r>
            <a:r>
              <a:rPr lang="en-ID" sz="1300" b="1" dirty="0" err="1"/>
              <a:t>perusahaan</a:t>
            </a:r>
            <a:r>
              <a:rPr lang="en-ID" sz="1300" b="1" dirty="0"/>
              <a:t>, </a:t>
            </a:r>
            <a:r>
              <a:rPr lang="en-ID" sz="1300" b="1" dirty="0" err="1"/>
              <a:t>namun</a:t>
            </a:r>
            <a:r>
              <a:rPr lang="en-ID" sz="1300" b="1" dirty="0"/>
              <a:t> </a:t>
            </a:r>
            <a:r>
              <a:rPr lang="en-ID" sz="1300" b="1" dirty="0" err="1"/>
              <a:t>sudah</a:t>
            </a:r>
            <a:r>
              <a:rPr lang="en-ID" sz="1300" b="1" dirty="0"/>
              <a:t> </a:t>
            </a:r>
            <a:r>
              <a:rPr lang="en-ID" sz="1300" b="1" dirty="0" err="1"/>
              <a:t>dikenal</a:t>
            </a:r>
            <a:r>
              <a:rPr lang="en-ID" sz="1300" b="1" dirty="0"/>
              <a:t> di pasar. </a:t>
            </a:r>
            <a:r>
              <a:rPr lang="en-ID" sz="1300" b="1" dirty="0" err="1"/>
              <a:t>Sedangkan</a:t>
            </a:r>
            <a:r>
              <a:rPr lang="en-ID" sz="1300" b="1" dirty="0"/>
              <a:t> new-to-the world products </a:t>
            </a:r>
            <a:r>
              <a:rPr lang="en-ID" sz="1300" b="1" dirty="0" err="1"/>
              <a:t>adalah</a:t>
            </a:r>
            <a:r>
              <a:rPr lang="en-ID" sz="1300" b="1" dirty="0"/>
              <a:t> </a:t>
            </a:r>
            <a:r>
              <a:rPr lang="en-ID" sz="1300" b="1" dirty="0" err="1"/>
              <a:t>produk</a:t>
            </a:r>
            <a:r>
              <a:rPr lang="en-ID" sz="1300" b="1" dirty="0"/>
              <a:t> </a:t>
            </a:r>
            <a:r>
              <a:rPr lang="en-ID" sz="1300" b="1" dirty="0" err="1"/>
              <a:t>baru</a:t>
            </a:r>
            <a:r>
              <a:rPr lang="en-ID" sz="1300" b="1" dirty="0"/>
              <a:t> </a:t>
            </a:r>
            <a:r>
              <a:rPr lang="en-ID" sz="1300" b="1" dirty="0" err="1"/>
              <a:t>baik</a:t>
            </a:r>
            <a:r>
              <a:rPr lang="en-ID" sz="1300" b="1" dirty="0"/>
              <a:t> </a:t>
            </a:r>
            <a:r>
              <a:rPr lang="en-ID" sz="1300" b="1" dirty="0" err="1"/>
              <a:t>bagi</a:t>
            </a:r>
            <a:r>
              <a:rPr lang="en-ID" sz="1300" b="1" dirty="0"/>
              <a:t> </a:t>
            </a:r>
            <a:r>
              <a:rPr lang="en-ID" sz="1300" b="1" dirty="0" err="1"/>
              <a:t>perusahaan</a:t>
            </a:r>
            <a:r>
              <a:rPr lang="en-ID" sz="1300" b="1" dirty="0"/>
              <a:t> </a:t>
            </a:r>
            <a:r>
              <a:rPr lang="en-ID" sz="1300" b="1" dirty="0" err="1"/>
              <a:t>maupun</a:t>
            </a:r>
            <a:r>
              <a:rPr lang="en-ID" sz="1300" b="1" dirty="0"/>
              <a:t> </a:t>
            </a:r>
            <a:r>
              <a:rPr lang="en-ID" sz="1300" b="1" dirty="0" err="1"/>
              <a:t>bagi</a:t>
            </a:r>
            <a:r>
              <a:rPr lang="en-ID" sz="1300" b="1" dirty="0"/>
              <a:t> pasar (Lukas dan </a:t>
            </a:r>
            <a:r>
              <a:rPr lang="en-ID" sz="1300" b="1" dirty="0" err="1"/>
              <a:t>Farrel</a:t>
            </a:r>
            <a:r>
              <a:rPr lang="en-ID" sz="1300" b="1" dirty="0"/>
              <a:t>, 2003). </a:t>
            </a:r>
            <a:endParaRPr sz="1300" b="1" dirty="0"/>
          </a:p>
        </p:txBody>
      </p:sp>
      <p:sp>
        <p:nvSpPr>
          <p:cNvPr id="38" name="Google Shape;2056;p52">
            <a:extLst>
              <a:ext uri="{FF2B5EF4-FFF2-40B4-BE49-F238E27FC236}">
                <a16:creationId xmlns:a16="http://schemas.microsoft.com/office/drawing/2014/main" id="{749123E0-1C4D-4103-A393-9076AF9BE934}"/>
              </a:ext>
            </a:extLst>
          </p:cNvPr>
          <p:cNvSpPr/>
          <p:nvPr/>
        </p:nvSpPr>
        <p:spPr>
          <a:xfrm>
            <a:off x="7492052" y="3774725"/>
            <a:ext cx="801457" cy="572690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1812;p46">
            <a:extLst>
              <a:ext uri="{FF2B5EF4-FFF2-40B4-BE49-F238E27FC236}">
                <a16:creationId xmlns:a16="http://schemas.microsoft.com/office/drawing/2014/main" id="{6C135D56-BB5F-4EAD-A5F4-1B3C3CB21A2F}"/>
              </a:ext>
            </a:extLst>
          </p:cNvPr>
          <p:cNvSpPr txBox="1">
            <a:spLocks/>
          </p:cNvSpPr>
          <p:nvPr/>
        </p:nvSpPr>
        <p:spPr>
          <a:xfrm>
            <a:off x="7367772" y="3765495"/>
            <a:ext cx="1106868" cy="5726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dirty="0">
                <a:solidFill>
                  <a:schemeClr val="bg1"/>
                </a:solidFill>
                <a:latin typeface="Caveat Brush" panose="020B0604020202020204" charset="0"/>
              </a:rPr>
              <a:t>04</a:t>
            </a:r>
          </a:p>
        </p:txBody>
      </p:sp>
      <p:sp>
        <p:nvSpPr>
          <p:cNvPr id="40" name="Google Shape;2044;p52">
            <a:extLst>
              <a:ext uri="{FF2B5EF4-FFF2-40B4-BE49-F238E27FC236}">
                <a16:creationId xmlns:a16="http://schemas.microsoft.com/office/drawing/2014/main" id="{23685BD7-429E-426F-A9DD-4AFCE77F3962}"/>
              </a:ext>
            </a:extLst>
          </p:cNvPr>
          <p:cNvSpPr/>
          <p:nvPr/>
        </p:nvSpPr>
        <p:spPr>
          <a:xfrm>
            <a:off x="6700488" y="4383451"/>
            <a:ext cx="2277637" cy="486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2048;p52">
            <a:extLst>
              <a:ext uri="{FF2B5EF4-FFF2-40B4-BE49-F238E27FC236}">
                <a16:creationId xmlns:a16="http://schemas.microsoft.com/office/drawing/2014/main" id="{848F7F53-71DD-4CAD-AC42-B53039A345CC}"/>
              </a:ext>
            </a:extLst>
          </p:cNvPr>
          <p:cNvSpPr txBox="1">
            <a:spLocks/>
          </p:cNvSpPr>
          <p:nvPr/>
        </p:nvSpPr>
        <p:spPr>
          <a:xfrm>
            <a:off x="6733368" y="4514474"/>
            <a:ext cx="21753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ID" sz="2000" dirty="0"/>
              <a:t>IMPLEMENTASI INOVASI</a:t>
            </a:r>
          </a:p>
        </p:txBody>
      </p:sp>
      <p:sp>
        <p:nvSpPr>
          <p:cNvPr id="42" name="Google Shape;2049;p52">
            <a:extLst>
              <a:ext uri="{FF2B5EF4-FFF2-40B4-BE49-F238E27FC236}">
                <a16:creationId xmlns:a16="http://schemas.microsoft.com/office/drawing/2014/main" id="{F0E4BD8B-95DC-408F-AE0B-603A163EE74B}"/>
              </a:ext>
            </a:extLst>
          </p:cNvPr>
          <p:cNvSpPr txBox="1">
            <a:spLocks/>
          </p:cNvSpPr>
          <p:nvPr/>
        </p:nvSpPr>
        <p:spPr>
          <a:xfrm>
            <a:off x="359691" y="3635061"/>
            <a:ext cx="6177518" cy="137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 algn="just"/>
            <a:r>
              <a:rPr lang="en-ID" sz="1300" b="1" dirty="0" err="1"/>
              <a:t>Menurut</a:t>
            </a:r>
            <a:r>
              <a:rPr lang="en-ID" sz="1300" b="1" dirty="0"/>
              <a:t> Read (2000), </a:t>
            </a:r>
            <a:r>
              <a:rPr lang="en-ID" sz="1300" b="1" dirty="0" err="1"/>
              <a:t>implementasi</a:t>
            </a:r>
            <a:r>
              <a:rPr lang="en-ID" sz="1300" b="1" dirty="0"/>
              <a:t> </a:t>
            </a:r>
            <a:r>
              <a:rPr lang="en-ID" sz="1300" b="1" dirty="0" err="1"/>
              <a:t>inovasi</a:t>
            </a:r>
            <a:r>
              <a:rPr lang="en-ID" sz="1300" b="1" dirty="0"/>
              <a:t> </a:t>
            </a:r>
            <a:r>
              <a:rPr lang="en-ID" sz="1300" b="1" dirty="0" err="1"/>
              <a:t>adalah</a:t>
            </a:r>
            <a:r>
              <a:rPr lang="en-ID" sz="1300" b="1" dirty="0"/>
              <a:t> </a:t>
            </a:r>
            <a:r>
              <a:rPr lang="en-ID" sz="1300" b="1" dirty="0" err="1"/>
              <a:t>suatu</a:t>
            </a:r>
            <a:r>
              <a:rPr lang="en-ID" sz="1300" b="1" dirty="0"/>
              <a:t> proses </a:t>
            </a:r>
            <a:r>
              <a:rPr lang="en-ID" sz="1300" b="1" dirty="0" err="1"/>
              <a:t>manajemen</a:t>
            </a:r>
            <a:r>
              <a:rPr lang="en-ID" sz="1300" b="1" dirty="0"/>
              <a:t> yang </a:t>
            </a:r>
            <a:r>
              <a:rPr lang="en-ID" sz="1300" b="1" dirty="0" err="1"/>
              <a:t>mendukung</a:t>
            </a:r>
            <a:r>
              <a:rPr lang="en-ID" sz="1300" b="1" dirty="0"/>
              <a:t> dan </a:t>
            </a:r>
            <a:r>
              <a:rPr lang="en-ID" sz="1300" b="1" dirty="0" err="1"/>
              <a:t>berusaha</a:t>
            </a:r>
            <a:r>
              <a:rPr lang="en-ID" sz="1300" b="1" dirty="0"/>
              <a:t> </a:t>
            </a:r>
            <a:r>
              <a:rPr lang="en-ID" sz="1300" b="1" dirty="0" err="1"/>
              <a:t>menuju</a:t>
            </a:r>
            <a:r>
              <a:rPr lang="en-ID" sz="1300" b="1" dirty="0"/>
              <a:t> </a:t>
            </a:r>
            <a:r>
              <a:rPr lang="en-ID" sz="1300" b="1" dirty="0" err="1"/>
              <a:t>perubahan</a:t>
            </a:r>
            <a:r>
              <a:rPr lang="en-ID" sz="1300" b="1" dirty="0"/>
              <a:t> </a:t>
            </a:r>
            <a:r>
              <a:rPr lang="en-ID" sz="1300" b="1" dirty="0" err="1"/>
              <a:t>budaya</a:t>
            </a:r>
            <a:r>
              <a:rPr lang="en-ID" sz="1300" b="1" dirty="0"/>
              <a:t> yang </a:t>
            </a:r>
            <a:r>
              <a:rPr lang="en-ID" sz="1300" b="1" dirty="0" err="1"/>
              <a:t>harus</a:t>
            </a:r>
            <a:r>
              <a:rPr lang="en-ID" sz="1300" b="1" dirty="0"/>
              <a:t> </a:t>
            </a:r>
            <a:r>
              <a:rPr lang="en-ID" sz="1300" b="1" dirty="0" err="1"/>
              <a:t>berasal</a:t>
            </a:r>
            <a:r>
              <a:rPr lang="en-ID" sz="1300" b="1" dirty="0"/>
              <a:t> </a:t>
            </a:r>
            <a:r>
              <a:rPr lang="en-ID" sz="1300" b="1" dirty="0" err="1"/>
              <a:t>dari</a:t>
            </a:r>
            <a:r>
              <a:rPr lang="en-ID" sz="1300" b="1" dirty="0"/>
              <a:t> </a:t>
            </a:r>
            <a:r>
              <a:rPr lang="en-ID" sz="1300" b="1" dirty="0" err="1"/>
              <a:t>puncak</a:t>
            </a:r>
            <a:r>
              <a:rPr lang="en-ID" sz="1300" b="1" dirty="0"/>
              <a:t> </a:t>
            </a:r>
            <a:r>
              <a:rPr lang="en-ID" sz="1300" b="1" dirty="0" err="1"/>
              <a:t>organisasi</a:t>
            </a:r>
            <a:r>
              <a:rPr lang="en-ID" sz="1300" b="1" dirty="0"/>
              <a:t>. </a:t>
            </a:r>
            <a:r>
              <a:rPr lang="en-ID" sz="1300" b="1" dirty="0" err="1"/>
              <a:t>Skenario</a:t>
            </a:r>
            <a:r>
              <a:rPr lang="en-ID" sz="1300" b="1" dirty="0"/>
              <a:t> ideal </a:t>
            </a:r>
            <a:r>
              <a:rPr lang="en-ID" sz="1300" b="1" dirty="0" err="1"/>
              <a:t>untuk</a:t>
            </a:r>
            <a:r>
              <a:rPr lang="en-ID" sz="1300" b="1" dirty="0"/>
              <a:t> </a:t>
            </a:r>
            <a:r>
              <a:rPr lang="en-ID" sz="1300" b="1" dirty="0" err="1"/>
              <a:t>keberhasilan</a:t>
            </a:r>
            <a:r>
              <a:rPr lang="en-ID" sz="1300" b="1" dirty="0"/>
              <a:t> </a:t>
            </a:r>
            <a:r>
              <a:rPr lang="en-ID" sz="1300" b="1" dirty="0" err="1"/>
              <a:t>implementasi</a:t>
            </a:r>
            <a:r>
              <a:rPr lang="en-ID" sz="1300" b="1" dirty="0"/>
              <a:t> </a:t>
            </a:r>
            <a:r>
              <a:rPr lang="en-ID" sz="1300" b="1" dirty="0" err="1"/>
              <a:t>inovasi</a:t>
            </a:r>
            <a:r>
              <a:rPr lang="en-ID" sz="1300" b="1" dirty="0"/>
              <a:t> </a:t>
            </a:r>
            <a:r>
              <a:rPr lang="en-ID" sz="1300" b="1" dirty="0" err="1"/>
              <a:t>adalah</a:t>
            </a:r>
            <a:r>
              <a:rPr lang="en-ID" sz="1300" b="1" dirty="0"/>
              <a:t> </a:t>
            </a:r>
            <a:r>
              <a:rPr lang="en-ID" sz="1300" b="1" dirty="0" err="1"/>
              <a:t>karyawan</a:t>
            </a:r>
            <a:r>
              <a:rPr lang="en-ID" sz="1300" b="1" dirty="0"/>
              <a:t> </a:t>
            </a:r>
            <a:r>
              <a:rPr lang="en-ID" sz="1300" b="1" dirty="0" err="1"/>
              <a:t>menjadi</a:t>
            </a:r>
            <a:r>
              <a:rPr lang="en-ID" sz="1300" b="1" dirty="0"/>
              <a:t> </a:t>
            </a:r>
            <a:r>
              <a:rPr lang="en-ID" sz="1300" b="1" dirty="0" err="1"/>
              <a:t>terampil</a:t>
            </a:r>
            <a:r>
              <a:rPr lang="en-ID" sz="1300" b="1" dirty="0"/>
              <a:t>, </a:t>
            </a:r>
            <a:r>
              <a:rPr lang="en-ID" sz="1300" b="1" dirty="0" err="1"/>
              <a:t>konsisten</a:t>
            </a:r>
            <a:r>
              <a:rPr lang="en-ID" sz="1300" b="1" dirty="0"/>
              <a:t> dan </a:t>
            </a:r>
            <a:r>
              <a:rPr lang="en-ID" sz="1300" b="1" dirty="0" err="1"/>
              <a:t>bertanggung</a:t>
            </a:r>
            <a:r>
              <a:rPr lang="en-ID" sz="1300" b="1" dirty="0"/>
              <a:t> </a:t>
            </a:r>
            <a:r>
              <a:rPr lang="en-ID" sz="1300" b="1" dirty="0" err="1"/>
              <a:t>jawab</a:t>
            </a:r>
            <a:r>
              <a:rPr lang="en-ID" sz="1300" b="1" dirty="0"/>
              <a:t> </a:t>
            </a:r>
            <a:r>
              <a:rPr lang="en-ID" sz="1300" b="1" dirty="0" err="1"/>
              <a:t>dalam</a:t>
            </a:r>
            <a:r>
              <a:rPr lang="en-ID" sz="1300" b="1" dirty="0"/>
              <a:t> </a:t>
            </a:r>
            <a:r>
              <a:rPr lang="en-ID" sz="1300" b="1" dirty="0" err="1"/>
              <a:t>penggunaan</a:t>
            </a:r>
            <a:r>
              <a:rPr lang="en-ID" sz="1300" b="1" dirty="0"/>
              <a:t> </a:t>
            </a:r>
            <a:r>
              <a:rPr lang="en-ID" sz="1300" b="1" dirty="0" err="1"/>
              <a:t>inovasi</a:t>
            </a:r>
            <a:r>
              <a:rPr lang="en-ID" sz="1300" b="1" dirty="0"/>
              <a:t>. </a:t>
            </a:r>
            <a:r>
              <a:rPr lang="sv-SE" sz="1300" b="1" dirty="0"/>
              <a:t>Selanjutnya Klein dan Sorra (1996) mengatakan bahwa implementasi inovasi jika efektif akan dapat meningkatkan kinerja organisasi.</a:t>
            </a:r>
            <a:endParaRPr lang="en-ID" sz="1300" b="1" dirty="0"/>
          </a:p>
        </p:txBody>
      </p:sp>
      <p:sp>
        <p:nvSpPr>
          <p:cNvPr id="43" name="Google Shape;162;p2">
            <a:extLst>
              <a:ext uri="{FF2B5EF4-FFF2-40B4-BE49-F238E27FC236}">
                <a16:creationId xmlns:a16="http://schemas.microsoft.com/office/drawing/2014/main" id="{92CF4FC1-7A5B-4A51-8DB1-9D0EF6F9304D}"/>
              </a:ext>
            </a:extLst>
          </p:cNvPr>
          <p:cNvSpPr txBox="1"/>
          <p:nvPr/>
        </p:nvSpPr>
        <p:spPr>
          <a:xfrm>
            <a:off x="-52833" y="4910637"/>
            <a:ext cx="970200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Saptomo, C.A. Dimensi-Dimensi dalam Strategi Inovasi Perusahaan. http://ejurnal.ukrimuniversity.ac.id/file/227.pdf</a:t>
            </a:r>
            <a:endParaRPr lang="nb-NO" sz="11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6913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2044;p52">
            <a:extLst>
              <a:ext uri="{FF2B5EF4-FFF2-40B4-BE49-F238E27FC236}">
                <a16:creationId xmlns:a16="http://schemas.microsoft.com/office/drawing/2014/main" id="{232A8BA4-8434-4E4A-B019-82A49B33013A}"/>
              </a:ext>
            </a:extLst>
          </p:cNvPr>
          <p:cNvSpPr/>
          <p:nvPr/>
        </p:nvSpPr>
        <p:spPr>
          <a:xfrm>
            <a:off x="424140" y="2637340"/>
            <a:ext cx="2277637" cy="486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56" name="Google Shape;1956;p50"/>
          <p:cNvGrpSpPr/>
          <p:nvPr/>
        </p:nvGrpSpPr>
        <p:grpSpPr>
          <a:xfrm rot="-5400000">
            <a:off x="5238062" y="3799676"/>
            <a:ext cx="578995" cy="762248"/>
            <a:chOff x="2109400" y="2670450"/>
            <a:chExt cx="113200" cy="149025"/>
          </a:xfrm>
        </p:grpSpPr>
        <p:sp>
          <p:nvSpPr>
            <p:cNvPr id="1957" name="Google Shape;1957;p50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50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50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50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50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50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50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50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50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50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50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50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50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50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50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50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50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50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50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" name="Title 4">
            <a:extLst>
              <a:ext uri="{FF2B5EF4-FFF2-40B4-BE49-F238E27FC236}">
                <a16:creationId xmlns:a16="http://schemas.microsoft.com/office/drawing/2014/main" id="{4DBC86E3-FCD3-4073-ACF9-4B1D7564A8D0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Caveat Brush"/>
              <a:buNone/>
              <a:tabLst/>
              <a:defRPr/>
            </a:pPr>
            <a:r>
              <a:rPr kumimoji="0" lang="en-GB" sz="6000" b="1" i="0" u="none" strike="noStrike" kern="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Caveat Brush"/>
                <a:sym typeface="Caveat Brush"/>
              </a:rPr>
              <a:t>STRATEGI INOVASI</a:t>
            </a:r>
            <a:endParaRPr kumimoji="0" lang="en-ID" sz="6000" b="1" i="0" u="none" strike="noStrike" kern="0" cap="none" spc="0" normalizeH="0" baseline="0" noProof="0" dirty="0">
              <a:ln>
                <a:noFill/>
              </a:ln>
              <a:solidFill>
                <a:srgbClr val="1C4587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62" name="Google Shape;1857;p47">
            <a:extLst>
              <a:ext uri="{FF2B5EF4-FFF2-40B4-BE49-F238E27FC236}">
                <a16:creationId xmlns:a16="http://schemas.microsoft.com/office/drawing/2014/main" id="{7DE1C07D-2DAE-41CF-8A8A-0EFEEE01FC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705" y="664753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 dirty="0">
                <a:solidFill>
                  <a:schemeClr val="accent1">
                    <a:lumMod val="90000"/>
                  </a:schemeClr>
                </a:solidFill>
              </a:rPr>
              <a:t>DIMENSI STRATEGI INOVASI</a:t>
            </a:r>
            <a:endParaRPr sz="4000" b="1" i="1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63" name="Google Shape;1824;p47">
            <a:extLst>
              <a:ext uri="{FF2B5EF4-FFF2-40B4-BE49-F238E27FC236}">
                <a16:creationId xmlns:a16="http://schemas.microsoft.com/office/drawing/2014/main" id="{4DDA7FCC-4F08-4792-896B-D244C6632581}"/>
              </a:ext>
            </a:extLst>
          </p:cNvPr>
          <p:cNvSpPr/>
          <p:nvPr/>
        </p:nvSpPr>
        <p:spPr>
          <a:xfrm>
            <a:off x="329522" y="1555800"/>
            <a:ext cx="5544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1803;p46">
            <a:extLst>
              <a:ext uri="{FF2B5EF4-FFF2-40B4-BE49-F238E27FC236}">
                <a16:creationId xmlns:a16="http://schemas.microsoft.com/office/drawing/2014/main" id="{0D325E35-E9C0-4F65-B6AD-F10968D886CF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B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ID" sz="1400" b="1" i="0" u="none" strike="noStrike" kern="0" cap="none" spc="0" normalizeH="0" baseline="0" noProof="0" dirty="0">
              <a:ln>
                <a:noFill/>
              </a:ln>
              <a:solidFill>
                <a:srgbClr val="1C4587"/>
              </a:solidFill>
              <a:effectLst/>
              <a:uLnTx/>
              <a:uFillTx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Google Shape;2056;p52">
            <a:extLst>
              <a:ext uri="{FF2B5EF4-FFF2-40B4-BE49-F238E27FC236}">
                <a16:creationId xmlns:a16="http://schemas.microsoft.com/office/drawing/2014/main" id="{AE0C6681-4F7C-41AE-8C50-48E877741C82}"/>
              </a:ext>
            </a:extLst>
          </p:cNvPr>
          <p:cNvSpPr/>
          <p:nvPr/>
        </p:nvSpPr>
        <p:spPr>
          <a:xfrm>
            <a:off x="1184214" y="1999060"/>
            <a:ext cx="801457" cy="572690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2048;p52">
            <a:extLst>
              <a:ext uri="{FF2B5EF4-FFF2-40B4-BE49-F238E27FC236}">
                <a16:creationId xmlns:a16="http://schemas.microsoft.com/office/drawing/2014/main" id="{8CCB67EE-4CDE-4B71-B3FE-27F63AA7D3A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526477" y="2766911"/>
            <a:ext cx="2175300" cy="1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KINERJA OPERASIONAL</a:t>
            </a:r>
            <a:endParaRPr sz="2000" dirty="0"/>
          </a:p>
        </p:txBody>
      </p:sp>
      <p:sp>
        <p:nvSpPr>
          <p:cNvPr id="36" name="Google Shape;1812;p46">
            <a:extLst>
              <a:ext uri="{FF2B5EF4-FFF2-40B4-BE49-F238E27FC236}">
                <a16:creationId xmlns:a16="http://schemas.microsoft.com/office/drawing/2014/main" id="{D08C4C7D-FD53-46CD-81A8-2DC3BDB0C35E}"/>
              </a:ext>
            </a:extLst>
          </p:cNvPr>
          <p:cNvSpPr txBox="1">
            <a:spLocks/>
          </p:cNvSpPr>
          <p:nvPr/>
        </p:nvSpPr>
        <p:spPr>
          <a:xfrm>
            <a:off x="1017388" y="1967180"/>
            <a:ext cx="1106868" cy="5726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dirty="0">
                <a:solidFill>
                  <a:schemeClr val="bg1"/>
                </a:solidFill>
                <a:latin typeface="Caveat Brush" panose="020B0604020202020204" charset="0"/>
              </a:rPr>
              <a:t>05</a:t>
            </a:r>
          </a:p>
        </p:txBody>
      </p:sp>
      <p:sp>
        <p:nvSpPr>
          <p:cNvPr id="37" name="Google Shape;2049;p52">
            <a:extLst>
              <a:ext uri="{FF2B5EF4-FFF2-40B4-BE49-F238E27FC236}">
                <a16:creationId xmlns:a16="http://schemas.microsoft.com/office/drawing/2014/main" id="{FA959F44-7C2E-40E9-9AD7-70A39792AE5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26322" y="2656193"/>
            <a:ext cx="6177518" cy="13795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500" b="1" dirty="0" err="1"/>
              <a:t>Ketepatan</a:t>
            </a:r>
            <a:r>
              <a:rPr lang="en-ID" sz="1500" b="1" dirty="0"/>
              <a:t> </a:t>
            </a:r>
            <a:r>
              <a:rPr lang="en-ID" sz="1500" b="1" dirty="0" err="1"/>
              <a:t>ukuran</a:t>
            </a:r>
            <a:r>
              <a:rPr lang="en-ID" sz="1500" b="1" dirty="0"/>
              <a:t> </a:t>
            </a:r>
            <a:r>
              <a:rPr lang="en-ID" sz="1500" b="1" dirty="0" err="1"/>
              <a:t>kinerja</a:t>
            </a:r>
            <a:r>
              <a:rPr lang="en-ID" sz="1500" b="1" dirty="0"/>
              <a:t> yang </a:t>
            </a:r>
            <a:r>
              <a:rPr lang="en-ID" sz="1500" b="1" dirty="0" err="1"/>
              <a:t>digunakan</a:t>
            </a:r>
            <a:r>
              <a:rPr lang="en-ID" sz="1500" b="1" dirty="0"/>
              <a:t> </a:t>
            </a:r>
            <a:r>
              <a:rPr lang="en-ID" sz="1500" b="1" dirty="0" err="1"/>
              <a:t>dalam</a:t>
            </a:r>
            <a:r>
              <a:rPr lang="en-ID" sz="1500" b="1" dirty="0"/>
              <a:t> </a:t>
            </a:r>
            <a:r>
              <a:rPr lang="en-ID" sz="1500" b="1" dirty="0" err="1"/>
              <a:t>suatu</a:t>
            </a:r>
            <a:r>
              <a:rPr lang="en-ID" sz="1500" b="1" dirty="0"/>
              <a:t> </a:t>
            </a:r>
            <a:r>
              <a:rPr lang="en-ID" sz="1500" b="1" dirty="0" err="1"/>
              <a:t>penelitian</a:t>
            </a:r>
            <a:r>
              <a:rPr lang="en-ID" sz="1500" b="1" dirty="0"/>
              <a:t> </a:t>
            </a:r>
            <a:r>
              <a:rPr lang="en-ID" sz="1500" b="1" dirty="0" err="1"/>
              <a:t>tergantung</a:t>
            </a:r>
            <a:r>
              <a:rPr lang="en-ID" sz="1500" b="1" dirty="0"/>
              <a:t> pada </a:t>
            </a:r>
            <a:r>
              <a:rPr lang="en-ID" sz="1500" b="1" dirty="0" err="1"/>
              <a:t>situasi</a:t>
            </a:r>
            <a:r>
              <a:rPr lang="en-ID" sz="1500" b="1" dirty="0"/>
              <a:t> dan </a:t>
            </a:r>
            <a:r>
              <a:rPr lang="en-ID" sz="1500" b="1" dirty="0" err="1"/>
              <a:t>kondisi</a:t>
            </a:r>
            <a:r>
              <a:rPr lang="en-ID" sz="1500" b="1" dirty="0"/>
              <a:t> </a:t>
            </a:r>
            <a:r>
              <a:rPr lang="en-ID" sz="1500" b="1" dirty="0" err="1"/>
              <a:t>dalam</a:t>
            </a:r>
            <a:r>
              <a:rPr lang="en-ID" sz="1500" b="1" dirty="0"/>
              <a:t> </a:t>
            </a:r>
            <a:r>
              <a:rPr lang="en-ID" sz="1500" b="1" dirty="0" err="1"/>
              <a:t>suatu</a:t>
            </a:r>
            <a:r>
              <a:rPr lang="en-ID" sz="1500" b="1" dirty="0"/>
              <a:t> </a:t>
            </a:r>
            <a:r>
              <a:rPr lang="en-ID" sz="1500" b="1" dirty="0" err="1"/>
              <a:t>studi</a:t>
            </a:r>
            <a:r>
              <a:rPr lang="en-ID" sz="1500" b="1" dirty="0"/>
              <a:t>. </a:t>
            </a:r>
            <a:r>
              <a:rPr lang="en-ID" sz="1500" b="1" dirty="0" err="1"/>
              <a:t>Pengukuran</a:t>
            </a:r>
            <a:r>
              <a:rPr lang="en-ID" sz="1500" b="1" dirty="0"/>
              <a:t> </a:t>
            </a:r>
            <a:r>
              <a:rPr lang="en-ID" sz="1500" b="1" dirty="0" err="1"/>
              <a:t>kinerja</a:t>
            </a:r>
            <a:r>
              <a:rPr lang="en-ID" sz="1500" b="1" dirty="0"/>
              <a:t> </a:t>
            </a:r>
            <a:r>
              <a:rPr lang="en-ID" sz="1500" b="1" dirty="0" err="1"/>
              <a:t>organisasi</a:t>
            </a:r>
            <a:r>
              <a:rPr lang="en-ID" sz="1500" b="1" dirty="0"/>
              <a:t> </a:t>
            </a:r>
            <a:r>
              <a:rPr lang="en-ID" sz="1500" b="1" dirty="0" err="1"/>
              <a:t>dapat</a:t>
            </a:r>
            <a:r>
              <a:rPr lang="en-ID" sz="1500" b="1" dirty="0"/>
              <a:t> </a:t>
            </a:r>
            <a:r>
              <a:rPr lang="en-ID" sz="1500" b="1" dirty="0" err="1"/>
              <a:t>dilakukan</a:t>
            </a:r>
            <a:r>
              <a:rPr lang="en-ID" sz="1500" b="1" dirty="0"/>
              <a:t> </a:t>
            </a:r>
            <a:r>
              <a:rPr lang="en-ID" sz="1500" b="1" dirty="0" err="1"/>
              <a:t>dengan</a:t>
            </a:r>
            <a:r>
              <a:rPr lang="en-ID" sz="1500" b="1" dirty="0"/>
              <a:t> </a:t>
            </a:r>
            <a:r>
              <a:rPr lang="en-ID" sz="1500" b="1" dirty="0" err="1"/>
              <a:t>menggunakan</a:t>
            </a:r>
            <a:r>
              <a:rPr lang="en-ID" sz="1500" b="1" dirty="0"/>
              <a:t> </a:t>
            </a:r>
            <a:r>
              <a:rPr lang="en-ID" sz="1500" b="1" dirty="0" err="1"/>
              <a:t>dua</a:t>
            </a:r>
            <a:r>
              <a:rPr lang="en-ID" sz="1500" b="1" dirty="0"/>
              <a:t> </a:t>
            </a:r>
            <a:r>
              <a:rPr lang="en-ID" sz="1500" b="1" dirty="0" err="1"/>
              <a:t>pendekatan</a:t>
            </a:r>
            <a:r>
              <a:rPr lang="en-ID" sz="1500" b="1" dirty="0"/>
              <a:t>, </a:t>
            </a:r>
            <a:r>
              <a:rPr lang="en-ID" sz="1500" b="1" dirty="0" err="1"/>
              <a:t>yaitu</a:t>
            </a:r>
            <a:r>
              <a:rPr lang="en-ID" sz="1500" b="1" dirty="0"/>
              <a:t> </a:t>
            </a:r>
            <a:r>
              <a:rPr lang="en-ID" sz="1500" b="1" dirty="0" err="1"/>
              <a:t>kinerja</a:t>
            </a:r>
            <a:r>
              <a:rPr lang="en-ID" sz="1500" b="1" dirty="0"/>
              <a:t> </a:t>
            </a:r>
            <a:r>
              <a:rPr lang="en-ID" sz="1500" b="1" dirty="0" err="1"/>
              <a:t>keuangan</a:t>
            </a:r>
            <a:r>
              <a:rPr lang="en-ID" sz="1500" b="1" dirty="0"/>
              <a:t> dan non </a:t>
            </a:r>
            <a:r>
              <a:rPr lang="en-ID" sz="1500" b="1" dirty="0" err="1"/>
              <a:t>keuangan</a:t>
            </a:r>
            <a:r>
              <a:rPr lang="en-ID" sz="1500" b="1" dirty="0"/>
              <a:t>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ID" sz="1500"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500" b="1" dirty="0"/>
              <a:t>Kinerja </a:t>
            </a:r>
            <a:r>
              <a:rPr lang="en-ID" sz="1500" b="1" dirty="0" err="1"/>
              <a:t>keuangan</a:t>
            </a:r>
            <a:r>
              <a:rPr lang="en-ID" sz="1500" b="1" dirty="0"/>
              <a:t> </a:t>
            </a:r>
            <a:r>
              <a:rPr lang="en-ID" sz="1500" b="1" dirty="0" err="1"/>
              <a:t>biasanya</a:t>
            </a:r>
            <a:r>
              <a:rPr lang="en-ID" sz="1500" b="1" dirty="0"/>
              <a:t> </a:t>
            </a:r>
            <a:r>
              <a:rPr lang="en-ID" sz="1500" b="1" dirty="0" err="1"/>
              <a:t>diukur</a:t>
            </a:r>
            <a:r>
              <a:rPr lang="en-ID" sz="1500" b="1" dirty="0"/>
              <a:t> </a:t>
            </a:r>
            <a:r>
              <a:rPr lang="en-ID" sz="1500" b="1" dirty="0" err="1"/>
              <a:t>dengan</a:t>
            </a:r>
            <a:r>
              <a:rPr lang="en-ID" sz="1500" b="1" dirty="0"/>
              <a:t> </a:t>
            </a:r>
            <a:r>
              <a:rPr lang="en-ID" sz="1500" b="1" dirty="0" err="1"/>
              <a:t>menggunakan</a:t>
            </a:r>
            <a:r>
              <a:rPr lang="en-ID" sz="1500" b="1" dirty="0"/>
              <a:t> </a:t>
            </a:r>
            <a:r>
              <a:rPr lang="en-ID" sz="1500" b="1" i="1" dirty="0"/>
              <a:t>profit margin, growth in sales </a:t>
            </a:r>
            <a:r>
              <a:rPr lang="en-ID" sz="1500" b="1" dirty="0"/>
              <a:t>dan</a:t>
            </a:r>
            <a:r>
              <a:rPr lang="en-ID" sz="1500" b="1" i="1" dirty="0"/>
              <a:t> return on asset</a:t>
            </a:r>
            <a:r>
              <a:rPr lang="en-ID" sz="1500" b="1" dirty="0"/>
              <a:t>. Kinerja non </a:t>
            </a:r>
            <a:r>
              <a:rPr lang="en-ID" sz="1500" b="1" dirty="0" err="1"/>
              <a:t>keuangan</a:t>
            </a:r>
            <a:r>
              <a:rPr lang="en-ID" sz="1500" b="1" dirty="0"/>
              <a:t> </a:t>
            </a:r>
            <a:r>
              <a:rPr lang="en-ID" sz="1500" b="1" dirty="0" err="1"/>
              <a:t>terdiri</a:t>
            </a:r>
            <a:r>
              <a:rPr lang="en-ID" sz="1500" b="1" dirty="0"/>
              <a:t> </a:t>
            </a:r>
            <a:r>
              <a:rPr lang="en-ID" sz="1500" b="1" dirty="0" err="1"/>
              <a:t>dari</a:t>
            </a:r>
            <a:r>
              <a:rPr lang="en-ID" sz="1500" b="1" dirty="0"/>
              <a:t> </a:t>
            </a:r>
            <a:r>
              <a:rPr lang="en-ID" sz="1500" b="1" dirty="0" err="1"/>
              <a:t>kinerja</a:t>
            </a:r>
            <a:r>
              <a:rPr lang="en-ID" sz="1500" b="1" dirty="0"/>
              <a:t> </a:t>
            </a:r>
            <a:r>
              <a:rPr lang="en-ID" sz="1500" b="1" dirty="0" err="1"/>
              <a:t>pemasaran</a:t>
            </a:r>
            <a:r>
              <a:rPr lang="en-ID" sz="1500" b="1" dirty="0"/>
              <a:t>, </a:t>
            </a:r>
            <a:r>
              <a:rPr lang="en-ID" sz="1500" b="1" dirty="0" err="1"/>
              <a:t>kinerja</a:t>
            </a:r>
            <a:r>
              <a:rPr lang="en-ID" sz="1500" b="1" dirty="0"/>
              <a:t> </a:t>
            </a:r>
            <a:r>
              <a:rPr lang="en-ID" sz="1500" b="1" dirty="0" err="1"/>
              <a:t>operasional</a:t>
            </a:r>
            <a:r>
              <a:rPr lang="en-ID" sz="1500" b="1" dirty="0"/>
              <a:t> dan </a:t>
            </a:r>
            <a:r>
              <a:rPr lang="en-ID" sz="1500" b="1" dirty="0" err="1"/>
              <a:t>kinerja</a:t>
            </a:r>
            <a:r>
              <a:rPr lang="en-ID" sz="1500" b="1" dirty="0"/>
              <a:t> </a:t>
            </a:r>
            <a:r>
              <a:rPr lang="en-ID" sz="1500" b="1" dirty="0" err="1"/>
              <a:t>sumber</a:t>
            </a:r>
            <a:r>
              <a:rPr lang="en-ID" sz="1500" b="1" dirty="0"/>
              <a:t> </a:t>
            </a:r>
            <a:r>
              <a:rPr lang="en-ID" sz="1500" b="1" dirty="0" err="1"/>
              <a:t>daya</a:t>
            </a:r>
            <a:r>
              <a:rPr lang="en-ID" sz="1500" b="1" dirty="0"/>
              <a:t> </a:t>
            </a:r>
            <a:r>
              <a:rPr lang="en-ID" sz="1500" b="1" dirty="0" err="1"/>
              <a:t>manusia</a:t>
            </a:r>
            <a:r>
              <a:rPr lang="en-ID" sz="1500" b="1" dirty="0"/>
              <a:t>. Noori dan Radford (1995) </a:t>
            </a:r>
            <a:r>
              <a:rPr lang="en-ID" sz="1500" b="1" dirty="0" err="1"/>
              <a:t>menyatakan</a:t>
            </a:r>
            <a:r>
              <a:rPr lang="en-ID" sz="1500" b="1" dirty="0"/>
              <a:t> </a:t>
            </a:r>
            <a:r>
              <a:rPr lang="en-ID" sz="1500" b="1" dirty="0" err="1"/>
              <a:t>bahwa</a:t>
            </a:r>
            <a:r>
              <a:rPr lang="en-ID" sz="1500" b="1" dirty="0"/>
              <a:t> </a:t>
            </a:r>
            <a:r>
              <a:rPr lang="en-ID" sz="1500" b="1" dirty="0" err="1"/>
              <a:t>kinerja</a:t>
            </a:r>
            <a:r>
              <a:rPr lang="en-ID" sz="1500" b="1" dirty="0"/>
              <a:t> </a:t>
            </a:r>
            <a:r>
              <a:rPr lang="en-ID" sz="1500" b="1" dirty="0" err="1"/>
              <a:t>perusahaan</a:t>
            </a:r>
            <a:r>
              <a:rPr lang="en-ID" sz="1500" b="1" dirty="0"/>
              <a:t> </a:t>
            </a:r>
            <a:r>
              <a:rPr lang="en-ID" sz="1500" b="1" dirty="0" err="1"/>
              <a:t>tidak</a:t>
            </a:r>
            <a:r>
              <a:rPr lang="en-ID" sz="1500" b="1" dirty="0"/>
              <a:t> </a:t>
            </a:r>
            <a:r>
              <a:rPr lang="en-ID" sz="1500" b="1" dirty="0" err="1"/>
              <a:t>hanya</a:t>
            </a:r>
            <a:r>
              <a:rPr lang="en-ID" sz="1500" b="1" dirty="0"/>
              <a:t> </a:t>
            </a:r>
            <a:r>
              <a:rPr lang="en-ID" sz="1500" b="1" dirty="0" err="1"/>
              <a:t>dapat</a:t>
            </a:r>
            <a:r>
              <a:rPr lang="en-ID" sz="1500" b="1" dirty="0"/>
              <a:t> </a:t>
            </a:r>
            <a:r>
              <a:rPr lang="en-ID" sz="1500" b="1" dirty="0" err="1"/>
              <a:t>diukur</a:t>
            </a:r>
            <a:r>
              <a:rPr lang="en-ID" sz="1500" b="1" dirty="0"/>
              <a:t> </a:t>
            </a:r>
            <a:r>
              <a:rPr lang="en-ID" sz="1500" b="1" dirty="0" err="1"/>
              <a:t>dengan</a:t>
            </a:r>
            <a:r>
              <a:rPr lang="en-ID" sz="1500" b="1" dirty="0"/>
              <a:t> </a:t>
            </a:r>
            <a:r>
              <a:rPr lang="en-ID" sz="1500" b="1" dirty="0" err="1"/>
              <a:t>kinerja</a:t>
            </a:r>
            <a:r>
              <a:rPr lang="en-ID" sz="1500" b="1" dirty="0"/>
              <a:t> </a:t>
            </a:r>
            <a:r>
              <a:rPr lang="en-ID" sz="1500" b="1" dirty="0" err="1"/>
              <a:t>keuangan</a:t>
            </a:r>
            <a:r>
              <a:rPr lang="en-ID" sz="1500" b="1" dirty="0"/>
              <a:t> </a:t>
            </a:r>
            <a:r>
              <a:rPr lang="en-ID" sz="1500" b="1" dirty="0" err="1"/>
              <a:t>tetapi</a:t>
            </a:r>
            <a:r>
              <a:rPr lang="en-ID" sz="1500" b="1" dirty="0"/>
              <a:t> juga </a:t>
            </a:r>
            <a:r>
              <a:rPr lang="en-ID" sz="1500" b="1" dirty="0" err="1"/>
              <a:t>harus</a:t>
            </a:r>
            <a:r>
              <a:rPr lang="en-ID" sz="1500" b="1" dirty="0"/>
              <a:t> </a:t>
            </a:r>
            <a:r>
              <a:rPr lang="en-ID" sz="1500" b="1" dirty="0" err="1"/>
              <a:t>dilihat</a:t>
            </a:r>
            <a:r>
              <a:rPr lang="en-ID" sz="1500" b="1" dirty="0"/>
              <a:t> pada </a:t>
            </a:r>
            <a:r>
              <a:rPr lang="en-ID" sz="1500" b="1" dirty="0" err="1"/>
              <a:t>kinerja</a:t>
            </a:r>
            <a:r>
              <a:rPr lang="en-ID" sz="1500" b="1" dirty="0"/>
              <a:t> non </a:t>
            </a:r>
            <a:r>
              <a:rPr lang="en-ID" sz="1500" b="1" dirty="0" err="1"/>
              <a:t>keuangan</a:t>
            </a:r>
            <a:r>
              <a:rPr lang="en-ID" sz="1500" b="1" dirty="0"/>
              <a:t>, </a:t>
            </a:r>
            <a:r>
              <a:rPr lang="en-ID" sz="1500" b="1" dirty="0" err="1"/>
              <a:t>seperti</a:t>
            </a:r>
            <a:r>
              <a:rPr lang="en-ID" sz="1500" b="1" dirty="0"/>
              <a:t> </a:t>
            </a:r>
            <a:r>
              <a:rPr lang="en-ID" sz="1500" b="1" dirty="0" err="1"/>
              <a:t>kualitas</a:t>
            </a:r>
            <a:r>
              <a:rPr lang="en-ID" sz="1500" b="1" dirty="0"/>
              <a:t>, </a:t>
            </a:r>
            <a:r>
              <a:rPr lang="en-ID" sz="1500" b="1" dirty="0" err="1"/>
              <a:t>biaya</a:t>
            </a:r>
            <a:r>
              <a:rPr lang="en-ID" sz="1500" b="1" dirty="0"/>
              <a:t>, </a:t>
            </a:r>
            <a:r>
              <a:rPr lang="en-ID" sz="1500" b="1" dirty="0" err="1"/>
              <a:t>pelayanan</a:t>
            </a:r>
            <a:r>
              <a:rPr lang="en-ID" sz="1500" b="1" dirty="0"/>
              <a:t> </a:t>
            </a:r>
            <a:r>
              <a:rPr lang="en-ID" sz="1500" b="1" dirty="0" err="1"/>
              <a:t>ketepatan</a:t>
            </a:r>
            <a:r>
              <a:rPr lang="en-ID" sz="1500" b="1" dirty="0"/>
              <a:t> </a:t>
            </a:r>
            <a:r>
              <a:rPr lang="en-ID" sz="1500" b="1" dirty="0" err="1"/>
              <a:t>waktu</a:t>
            </a:r>
            <a:r>
              <a:rPr lang="en-ID" sz="1500" b="1" dirty="0"/>
              <a:t>, dan </a:t>
            </a:r>
            <a:r>
              <a:rPr lang="en-ID" sz="1500" b="1" dirty="0" err="1"/>
              <a:t>fleksibilitas</a:t>
            </a:r>
            <a:r>
              <a:rPr lang="en-ID" sz="1500" b="1" dirty="0"/>
              <a:t>. </a:t>
            </a:r>
            <a:endParaRPr sz="1500" b="1" dirty="0"/>
          </a:p>
        </p:txBody>
      </p:sp>
      <p:sp>
        <p:nvSpPr>
          <p:cNvPr id="38" name="Google Shape;162;p2">
            <a:extLst>
              <a:ext uri="{FF2B5EF4-FFF2-40B4-BE49-F238E27FC236}">
                <a16:creationId xmlns:a16="http://schemas.microsoft.com/office/drawing/2014/main" id="{828571CE-47FD-4352-83B5-6409282A7423}"/>
              </a:ext>
            </a:extLst>
          </p:cNvPr>
          <p:cNvSpPr txBox="1"/>
          <p:nvPr/>
        </p:nvSpPr>
        <p:spPr>
          <a:xfrm>
            <a:off x="-52833" y="4877184"/>
            <a:ext cx="970200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Saptomo, C.A. Dimensi-Dimensi dalam Strategi Inovasi Perusahaan. http://ejurnal.ukrimuniversity.ac.id/file/227.pdf</a:t>
            </a:r>
            <a:endParaRPr lang="nb-NO" sz="11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392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B15445-BD3F-45ED-856E-837FC61750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97" t="37270" r="24634" b="11309"/>
          <a:stretch/>
        </p:blipFill>
        <p:spPr>
          <a:xfrm>
            <a:off x="180815" y="2072253"/>
            <a:ext cx="4433165" cy="2601307"/>
          </a:xfrm>
          <a:prstGeom prst="rect">
            <a:avLst/>
          </a:prstGeom>
        </p:spPr>
      </p:pic>
      <p:grpSp>
        <p:nvGrpSpPr>
          <p:cNvPr id="1956" name="Google Shape;1956;p50"/>
          <p:cNvGrpSpPr/>
          <p:nvPr/>
        </p:nvGrpSpPr>
        <p:grpSpPr>
          <a:xfrm rot="-5400000">
            <a:off x="5238062" y="3799676"/>
            <a:ext cx="578995" cy="762248"/>
            <a:chOff x="2109400" y="2670450"/>
            <a:chExt cx="113200" cy="149025"/>
          </a:xfrm>
        </p:grpSpPr>
        <p:sp>
          <p:nvSpPr>
            <p:cNvPr id="1957" name="Google Shape;1957;p50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50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50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50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50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50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50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50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50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50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50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50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50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50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50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50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50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50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50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" name="Title 4">
            <a:extLst>
              <a:ext uri="{FF2B5EF4-FFF2-40B4-BE49-F238E27FC236}">
                <a16:creationId xmlns:a16="http://schemas.microsoft.com/office/drawing/2014/main" id="{4DBC86E3-FCD3-4073-ACF9-4B1D7564A8D0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Caveat Brush"/>
              <a:buNone/>
              <a:tabLst/>
              <a:defRPr/>
            </a:pPr>
            <a:r>
              <a:rPr kumimoji="0" lang="en-GB" sz="6000" b="1" i="0" u="none" strike="noStrike" kern="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Caveat Brush"/>
                <a:sym typeface="Caveat Brush"/>
              </a:rPr>
              <a:t>STRATEGI INOVASI</a:t>
            </a:r>
            <a:endParaRPr kumimoji="0" lang="en-ID" sz="6000" b="1" i="0" u="none" strike="noStrike" kern="0" cap="none" spc="0" normalizeH="0" baseline="0" noProof="0" dirty="0">
              <a:ln>
                <a:noFill/>
              </a:ln>
              <a:solidFill>
                <a:srgbClr val="1C4587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62" name="Google Shape;1857;p47">
            <a:extLst>
              <a:ext uri="{FF2B5EF4-FFF2-40B4-BE49-F238E27FC236}">
                <a16:creationId xmlns:a16="http://schemas.microsoft.com/office/drawing/2014/main" id="{7DE1C07D-2DAE-41CF-8A8A-0EFEEE01FC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705" y="664753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 dirty="0">
                <a:solidFill>
                  <a:schemeClr val="accent1">
                    <a:lumMod val="90000"/>
                  </a:schemeClr>
                </a:solidFill>
              </a:rPr>
              <a:t>MODEL SEKUENSI STRATEGI INOVASI</a:t>
            </a:r>
            <a:endParaRPr sz="4000" b="1" i="1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63" name="Google Shape;1824;p47">
            <a:extLst>
              <a:ext uri="{FF2B5EF4-FFF2-40B4-BE49-F238E27FC236}">
                <a16:creationId xmlns:a16="http://schemas.microsoft.com/office/drawing/2014/main" id="{4DDA7FCC-4F08-4792-896B-D244C6632581}"/>
              </a:ext>
            </a:extLst>
          </p:cNvPr>
          <p:cNvSpPr/>
          <p:nvPr/>
        </p:nvSpPr>
        <p:spPr>
          <a:xfrm>
            <a:off x="1017388" y="1534666"/>
            <a:ext cx="7380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1803;p46">
            <a:extLst>
              <a:ext uri="{FF2B5EF4-FFF2-40B4-BE49-F238E27FC236}">
                <a16:creationId xmlns:a16="http://schemas.microsoft.com/office/drawing/2014/main" id="{0D325E35-E9C0-4F65-B6AD-F10968D886CF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B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ID" sz="1400" b="1" i="0" u="none" strike="noStrike" kern="0" cap="none" spc="0" normalizeH="0" baseline="0" noProof="0" dirty="0">
              <a:ln>
                <a:noFill/>
              </a:ln>
              <a:solidFill>
                <a:srgbClr val="1C4587"/>
              </a:solidFill>
              <a:effectLst/>
              <a:uLnTx/>
              <a:uFillTx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1" name="Google Shape;2049;p52">
            <a:extLst>
              <a:ext uri="{FF2B5EF4-FFF2-40B4-BE49-F238E27FC236}">
                <a16:creationId xmlns:a16="http://schemas.microsoft.com/office/drawing/2014/main" id="{8C0C8A4D-117C-4B38-9EA5-F0E7780717C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446130" y="1842066"/>
            <a:ext cx="4651917" cy="29864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/>
              <a:t>Model </a:t>
            </a:r>
            <a:r>
              <a:rPr lang="en-ID" b="1" dirty="0" err="1"/>
              <a:t>sekuensial</a:t>
            </a:r>
            <a:r>
              <a:rPr lang="en-ID" b="1" dirty="0"/>
              <a:t> (sequential model) </a:t>
            </a:r>
            <a:r>
              <a:rPr lang="en-ID" b="1" dirty="0" err="1"/>
              <a:t>merupakan</a:t>
            </a:r>
            <a:r>
              <a:rPr lang="en-ID" b="1" dirty="0"/>
              <a:t> model yang </a:t>
            </a:r>
            <a:r>
              <a:rPr lang="en-ID" b="1" dirty="0" err="1"/>
              <a:t>menggambarkan</a:t>
            </a:r>
            <a:r>
              <a:rPr lang="en-ID" b="1" dirty="0"/>
              <a:t> </a:t>
            </a:r>
            <a:r>
              <a:rPr lang="en-ID" b="1" dirty="0" err="1"/>
              <a:t>bahwa</a:t>
            </a:r>
            <a:r>
              <a:rPr lang="en-ID" b="1" dirty="0"/>
              <a:t> </a:t>
            </a:r>
            <a:r>
              <a:rPr lang="en-ID" b="1" dirty="0" err="1"/>
              <a:t>terdapat</a:t>
            </a:r>
            <a:r>
              <a:rPr lang="en-ID" b="1" dirty="0"/>
              <a:t> </a:t>
            </a:r>
            <a:r>
              <a:rPr lang="en-ID" b="1" dirty="0" err="1"/>
              <a:t>suatu</a:t>
            </a:r>
            <a:r>
              <a:rPr lang="en-ID" b="1" dirty="0"/>
              <a:t> </a:t>
            </a:r>
            <a:r>
              <a:rPr lang="en-ID" b="1" dirty="0" err="1"/>
              <a:t>hubungan</a:t>
            </a:r>
            <a:r>
              <a:rPr lang="en-ID" b="1" dirty="0"/>
              <a:t> yang </a:t>
            </a:r>
            <a:r>
              <a:rPr lang="en-ID" b="1" dirty="0" err="1"/>
              <a:t>logis</a:t>
            </a:r>
            <a:r>
              <a:rPr lang="en-ID" b="1" dirty="0"/>
              <a:t> di </a:t>
            </a:r>
            <a:r>
              <a:rPr lang="en-ID" b="1" dirty="0" err="1"/>
              <a:t>antara</a:t>
            </a:r>
            <a:r>
              <a:rPr lang="en-ID" b="1" dirty="0"/>
              <a:t> </a:t>
            </a:r>
            <a:r>
              <a:rPr lang="en-ID" b="1" dirty="0" err="1"/>
              <a:t>dimensi</a:t>
            </a:r>
            <a:r>
              <a:rPr lang="en-ID" b="1" dirty="0"/>
              <a:t> strategi </a:t>
            </a:r>
            <a:r>
              <a:rPr lang="en-ID" b="1" dirty="0" err="1"/>
              <a:t>inovasi</a:t>
            </a:r>
            <a:r>
              <a:rPr lang="en-ID" b="1" dirty="0"/>
              <a:t>, oleh </a:t>
            </a:r>
            <a:r>
              <a:rPr lang="en-ID" b="1" dirty="0" err="1"/>
              <a:t>karena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 </a:t>
            </a:r>
            <a:r>
              <a:rPr lang="en-ID" b="1" dirty="0" err="1"/>
              <a:t>hubungan</a:t>
            </a:r>
            <a:r>
              <a:rPr lang="en-ID" b="1" dirty="0"/>
              <a:t> </a:t>
            </a:r>
            <a:r>
              <a:rPr lang="en-ID" b="1" dirty="0" err="1"/>
              <a:t>antara</a:t>
            </a:r>
            <a:r>
              <a:rPr lang="en-ID" b="1" dirty="0"/>
              <a:t> </a:t>
            </a:r>
            <a:r>
              <a:rPr lang="en-ID" b="1" dirty="0" err="1"/>
              <a:t>beberapa</a:t>
            </a:r>
            <a:r>
              <a:rPr lang="en-ID" b="1" dirty="0"/>
              <a:t> </a:t>
            </a:r>
            <a:r>
              <a:rPr lang="en-ID" b="1" dirty="0" err="1"/>
              <a:t>dimensi</a:t>
            </a:r>
            <a:r>
              <a:rPr lang="en-ID" b="1" dirty="0"/>
              <a:t> strategi </a:t>
            </a:r>
            <a:r>
              <a:rPr lang="en-ID" b="1" dirty="0" err="1"/>
              <a:t>inovasi</a:t>
            </a:r>
            <a:r>
              <a:rPr lang="en-ID" b="1" dirty="0"/>
              <a:t> dan </a:t>
            </a:r>
            <a:r>
              <a:rPr lang="en-ID" b="1" dirty="0" err="1"/>
              <a:t>kinerja</a:t>
            </a:r>
            <a:r>
              <a:rPr lang="en-ID" b="1" dirty="0"/>
              <a:t> </a:t>
            </a:r>
            <a:r>
              <a:rPr lang="en-ID" b="1" dirty="0" err="1"/>
              <a:t>perusahaan</a:t>
            </a:r>
            <a:r>
              <a:rPr lang="en-ID" b="1" dirty="0"/>
              <a:t> </a:t>
            </a:r>
            <a:r>
              <a:rPr lang="en-ID" b="1" dirty="0" err="1"/>
              <a:t>mungkin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langsung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dipengaruhi</a:t>
            </a:r>
            <a:r>
              <a:rPr lang="en-ID" b="1" dirty="0"/>
              <a:t> oleh </a:t>
            </a:r>
            <a:r>
              <a:rPr lang="en-ID" b="1" dirty="0" err="1"/>
              <a:t>dimensi</a:t>
            </a:r>
            <a:r>
              <a:rPr lang="en-ID" b="1" dirty="0"/>
              <a:t> lain.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/>
              <a:t>Model 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menunjukkan</a:t>
            </a:r>
            <a:r>
              <a:rPr lang="en-ID" b="1" dirty="0"/>
              <a:t> </a:t>
            </a:r>
            <a:r>
              <a:rPr lang="en-ID" b="1" dirty="0" err="1"/>
              <a:t>bahwa</a:t>
            </a:r>
            <a:r>
              <a:rPr lang="en-ID" b="1" dirty="0"/>
              <a:t> </a:t>
            </a:r>
            <a:r>
              <a:rPr lang="en-ID" b="1" dirty="0" err="1"/>
              <a:t>suatu</a:t>
            </a:r>
            <a:r>
              <a:rPr lang="en-ID" b="1" dirty="0"/>
              <a:t> </a:t>
            </a:r>
            <a:r>
              <a:rPr lang="en-ID" b="1" dirty="0" err="1"/>
              <a:t>urutan</a:t>
            </a:r>
            <a:r>
              <a:rPr lang="en-ID" b="1" dirty="0"/>
              <a:t> yang </a:t>
            </a:r>
            <a:r>
              <a:rPr lang="en-ID" b="1" dirty="0" err="1"/>
              <a:t>logis</a:t>
            </a:r>
            <a:r>
              <a:rPr lang="en-ID" b="1" dirty="0"/>
              <a:t> </a:t>
            </a:r>
            <a:r>
              <a:rPr lang="en-ID" b="1" dirty="0" err="1"/>
              <a:t>mungkin</a:t>
            </a:r>
            <a:r>
              <a:rPr lang="en-ID" b="1" dirty="0"/>
              <a:t> </a:t>
            </a:r>
            <a:r>
              <a:rPr lang="en-ID" b="1" dirty="0" err="1"/>
              <a:t>ada</a:t>
            </a:r>
            <a:r>
              <a:rPr lang="en-ID" b="1" dirty="0"/>
              <a:t> </a:t>
            </a:r>
            <a:r>
              <a:rPr lang="en-ID" b="1" dirty="0" err="1"/>
              <a:t>diantara</a:t>
            </a:r>
            <a:r>
              <a:rPr lang="en-ID" b="1" dirty="0"/>
              <a:t> 4 </a:t>
            </a:r>
            <a:r>
              <a:rPr lang="en-ID" b="1" dirty="0" err="1"/>
              <a:t>dimensi</a:t>
            </a:r>
            <a:r>
              <a:rPr lang="en-ID" b="1" dirty="0"/>
              <a:t> strategi </a:t>
            </a:r>
            <a:r>
              <a:rPr lang="en-ID" b="1" dirty="0" err="1"/>
              <a:t>inovasi</a:t>
            </a:r>
            <a:r>
              <a:rPr lang="en-ID" b="1" dirty="0"/>
              <a:t> (Porter, 1990), yang </a:t>
            </a:r>
            <a:r>
              <a:rPr lang="en-ID" b="1" dirty="0" err="1"/>
              <a:t>menggambarkan</a:t>
            </a:r>
            <a:r>
              <a:rPr lang="en-ID" b="1" dirty="0"/>
              <a:t> </a:t>
            </a:r>
            <a:r>
              <a:rPr lang="en-ID" b="1" dirty="0" err="1"/>
              <a:t>serangkaian</a:t>
            </a:r>
            <a:r>
              <a:rPr lang="en-ID" b="1" dirty="0"/>
              <a:t> </a:t>
            </a:r>
            <a:r>
              <a:rPr lang="en-ID" b="1" dirty="0" err="1"/>
              <a:t>urutan</a:t>
            </a:r>
            <a:r>
              <a:rPr lang="en-ID" b="1" dirty="0"/>
              <a:t> (ordered set) </a:t>
            </a:r>
            <a:r>
              <a:rPr lang="en-ID" b="1" dirty="0" err="1"/>
              <a:t>hubunganhubungan</a:t>
            </a:r>
            <a:r>
              <a:rPr lang="en-ID" b="1" dirty="0"/>
              <a:t> </a:t>
            </a:r>
            <a:r>
              <a:rPr lang="en-ID" b="1" dirty="0" err="1"/>
              <a:t>diantara</a:t>
            </a:r>
            <a:r>
              <a:rPr lang="en-ID" b="1" dirty="0"/>
              <a:t> </a:t>
            </a:r>
            <a:r>
              <a:rPr lang="en-ID" b="1" dirty="0" err="1"/>
              <a:t>dimensi-dimensi</a:t>
            </a:r>
            <a:r>
              <a:rPr lang="en-ID" b="1" dirty="0"/>
              <a:t> </a:t>
            </a:r>
            <a:r>
              <a:rPr lang="en-ID" b="1" dirty="0" err="1"/>
              <a:t>tersebut</a:t>
            </a:r>
            <a:r>
              <a:rPr lang="en-ID" b="1" dirty="0"/>
              <a:t>. Model </a:t>
            </a:r>
            <a:r>
              <a:rPr lang="en-ID" b="1" dirty="0" err="1"/>
              <a:t>ini</a:t>
            </a:r>
            <a:r>
              <a:rPr lang="en-ID" b="1" dirty="0"/>
              <a:t> juga </a:t>
            </a:r>
            <a:r>
              <a:rPr lang="en-ID" b="1" dirty="0" err="1"/>
              <a:t>mengakui</a:t>
            </a:r>
            <a:r>
              <a:rPr lang="en-ID" b="1" dirty="0"/>
              <a:t> </a:t>
            </a:r>
            <a:r>
              <a:rPr lang="en-ID" b="1" dirty="0" err="1"/>
              <a:t>adanya</a:t>
            </a:r>
            <a:r>
              <a:rPr lang="en-ID" b="1" dirty="0"/>
              <a:t> </a:t>
            </a:r>
            <a:r>
              <a:rPr lang="en-ID" b="1" dirty="0" err="1"/>
              <a:t>kekuatan</a:t>
            </a:r>
            <a:r>
              <a:rPr lang="en-ID" b="1" dirty="0"/>
              <a:t> </a:t>
            </a:r>
            <a:r>
              <a:rPr lang="en-ID" b="1" dirty="0" err="1"/>
              <a:t>pengaruh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langsung</a:t>
            </a:r>
            <a:r>
              <a:rPr lang="en-ID" b="1" dirty="0"/>
              <a:t> </a:t>
            </a:r>
            <a:r>
              <a:rPr lang="en-ID" b="1" dirty="0" err="1"/>
              <a:t>beberapa</a:t>
            </a:r>
            <a:r>
              <a:rPr lang="en-ID" b="1" dirty="0"/>
              <a:t> 108 </a:t>
            </a:r>
            <a:r>
              <a:rPr lang="en-ID" b="1" dirty="0" err="1"/>
              <a:t>dimensi</a:t>
            </a:r>
            <a:r>
              <a:rPr lang="en-ID" b="1" dirty="0"/>
              <a:t> strategi </a:t>
            </a:r>
            <a:r>
              <a:rPr lang="en-ID" b="1" dirty="0" err="1"/>
              <a:t>inovasi</a:t>
            </a:r>
            <a:r>
              <a:rPr lang="en-ID" b="1" dirty="0"/>
              <a:t> </a:t>
            </a:r>
            <a:r>
              <a:rPr lang="en-ID" b="1" dirty="0" err="1"/>
              <a:t>terhadap</a:t>
            </a:r>
            <a:r>
              <a:rPr lang="en-ID" b="1" dirty="0"/>
              <a:t> </a:t>
            </a:r>
            <a:r>
              <a:rPr lang="en-ID" b="1" dirty="0" err="1"/>
              <a:t>kinerja</a:t>
            </a:r>
            <a:r>
              <a:rPr lang="en-ID" b="1" dirty="0"/>
              <a:t> </a:t>
            </a:r>
            <a:r>
              <a:rPr lang="en-ID" b="1" dirty="0" err="1"/>
              <a:t>perusahaan</a:t>
            </a:r>
            <a:r>
              <a:rPr lang="en-ID" b="1" dirty="0"/>
              <a:t> (Asher </a:t>
            </a:r>
            <a:r>
              <a:rPr lang="en-ID" b="1" dirty="0" err="1"/>
              <a:t>dalam</a:t>
            </a:r>
            <a:r>
              <a:rPr lang="en-ID" b="1" dirty="0"/>
              <a:t> Zahra dan Das, 1993). </a:t>
            </a:r>
            <a:endParaRPr b="1" dirty="0"/>
          </a:p>
        </p:txBody>
      </p:sp>
      <p:sp>
        <p:nvSpPr>
          <p:cNvPr id="33" name="Google Shape;162;p2">
            <a:extLst>
              <a:ext uri="{FF2B5EF4-FFF2-40B4-BE49-F238E27FC236}">
                <a16:creationId xmlns:a16="http://schemas.microsoft.com/office/drawing/2014/main" id="{2459F9DB-C041-4F72-ACFA-59DF43FB89A9}"/>
              </a:ext>
            </a:extLst>
          </p:cNvPr>
          <p:cNvSpPr txBox="1"/>
          <p:nvPr/>
        </p:nvSpPr>
        <p:spPr>
          <a:xfrm>
            <a:off x="-52833" y="4877184"/>
            <a:ext cx="970200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Saptomo, C.A. Dimensi-Dimensi dalam Strategi Inovasi Perusahaan. http://ejurnal.ukrimuniversity.ac.id/file/227.pdf</a:t>
            </a:r>
            <a:endParaRPr lang="nb-NO" sz="11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7355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6" name="Google Shape;1956;p50"/>
          <p:cNvGrpSpPr/>
          <p:nvPr/>
        </p:nvGrpSpPr>
        <p:grpSpPr>
          <a:xfrm rot="-5400000">
            <a:off x="5238062" y="3799676"/>
            <a:ext cx="578995" cy="762248"/>
            <a:chOff x="2109400" y="2670450"/>
            <a:chExt cx="113200" cy="149025"/>
          </a:xfrm>
        </p:grpSpPr>
        <p:sp>
          <p:nvSpPr>
            <p:cNvPr id="1957" name="Google Shape;1957;p50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0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0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0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0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0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0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0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0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0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0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0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0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0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0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0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0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0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0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Title 4">
            <a:extLst>
              <a:ext uri="{FF2B5EF4-FFF2-40B4-BE49-F238E27FC236}">
                <a16:creationId xmlns:a16="http://schemas.microsoft.com/office/drawing/2014/main" id="{4DBC86E3-FCD3-4073-ACF9-4B1D7564A8D0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BRANDING</a:t>
            </a:r>
            <a:endParaRPr lang="en-ID" sz="6000" b="1" dirty="0"/>
          </a:p>
        </p:txBody>
      </p:sp>
      <p:sp>
        <p:nvSpPr>
          <p:cNvPr id="32" name="Google Shape;1803;p46">
            <a:extLst>
              <a:ext uri="{FF2B5EF4-FFF2-40B4-BE49-F238E27FC236}">
                <a16:creationId xmlns:a16="http://schemas.microsoft.com/office/drawing/2014/main" id="{0D325E35-E9C0-4F65-B6AD-F10968D886CF}"/>
              </a:ext>
            </a:extLst>
          </p:cNvPr>
          <p:cNvSpPr txBox="1">
            <a:spLocks/>
          </p:cNvSpPr>
          <p:nvPr/>
        </p:nvSpPr>
        <p:spPr>
          <a:xfrm>
            <a:off x="264704" y="1202896"/>
            <a:ext cx="8614590" cy="37749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4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2049;p52">
            <a:extLst>
              <a:ext uri="{FF2B5EF4-FFF2-40B4-BE49-F238E27FC236}">
                <a16:creationId xmlns:a16="http://schemas.microsoft.com/office/drawing/2014/main" id="{60C2BD1F-43BC-459A-A507-08E389D7844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6295" y="1212800"/>
            <a:ext cx="8614590" cy="35055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b="1" dirty="0"/>
              <a:t>Branding </a:t>
            </a:r>
            <a:r>
              <a:rPr lang="en-ID" sz="1600" b="1" dirty="0" err="1"/>
              <a:t>merupakan</a:t>
            </a:r>
            <a:r>
              <a:rPr lang="en-ID" sz="1600" b="1" dirty="0"/>
              <a:t> salah </a:t>
            </a:r>
            <a:r>
              <a:rPr lang="en-ID" sz="1600" b="1" dirty="0" err="1"/>
              <a:t>satu</a:t>
            </a:r>
            <a:r>
              <a:rPr lang="en-ID" sz="1600" b="1" dirty="0"/>
              <a:t> </a:t>
            </a:r>
            <a:r>
              <a:rPr lang="en-ID" sz="1600" b="1" dirty="0" err="1"/>
              <a:t>elemen</a:t>
            </a:r>
            <a:r>
              <a:rPr lang="en-ID" sz="1600" b="1" dirty="0"/>
              <a:t> </a:t>
            </a:r>
            <a:r>
              <a:rPr lang="en-ID" sz="1600" b="1" dirty="0" err="1"/>
              <a:t>penting</a:t>
            </a:r>
            <a:r>
              <a:rPr lang="en-ID" sz="1600" b="1" dirty="0"/>
              <a:t> yang </a:t>
            </a:r>
            <a:r>
              <a:rPr lang="en-ID" sz="1600" b="1" dirty="0" err="1"/>
              <a:t>harus</a:t>
            </a:r>
            <a:r>
              <a:rPr lang="en-ID" sz="1600" b="1" dirty="0"/>
              <a:t> </a:t>
            </a:r>
            <a:r>
              <a:rPr lang="en-ID" sz="1600" b="1" dirty="0" err="1"/>
              <a:t>dipertimbangkan</a:t>
            </a:r>
            <a:r>
              <a:rPr lang="en-ID" sz="1600" b="1" dirty="0"/>
              <a:t> </a:t>
            </a:r>
            <a:r>
              <a:rPr lang="en-ID" sz="1600" b="1" dirty="0" err="1"/>
              <a:t>ketika</a:t>
            </a:r>
            <a:r>
              <a:rPr lang="en-ID" sz="1600" b="1" dirty="0"/>
              <a:t> </a:t>
            </a:r>
            <a:r>
              <a:rPr lang="en-ID" sz="1600" b="1" dirty="0" err="1"/>
              <a:t>merencanakan</a:t>
            </a:r>
            <a:r>
              <a:rPr lang="en-ID" sz="1600" b="1" dirty="0"/>
              <a:t> strategi </a:t>
            </a:r>
            <a:r>
              <a:rPr lang="en-ID" sz="1600" b="1" dirty="0" err="1"/>
              <a:t>pemasaran</a:t>
            </a:r>
            <a:r>
              <a:rPr lang="en-ID" sz="1600" b="1" dirty="0"/>
              <a:t> </a:t>
            </a:r>
            <a:r>
              <a:rPr lang="en-ID" sz="1600" b="1" dirty="0" err="1"/>
              <a:t>suatu</a:t>
            </a:r>
            <a:r>
              <a:rPr lang="en-ID" sz="1600" b="1" dirty="0"/>
              <a:t> </a:t>
            </a:r>
            <a:r>
              <a:rPr lang="en-ID" sz="1600" b="1" dirty="0" err="1"/>
              <a:t>produk</a:t>
            </a:r>
            <a:r>
              <a:rPr lang="en-ID" sz="1600" b="1" dirty="0"/>
              <a:t> (</a:t>
            </a:r>
            <a:r>
              <a:rPr lang="en-ID" sz="1600" b="1" dirty="0" err="1"/>
              <a:t>Haimid</a:t>
            </a:r>
            <a:r>
              <a:rPr lang="en-ID" sz="1600" b="1" dirty="0"/>
              <a:t> et al, 2012). Branding </a:t>
            </a:r>
            <a:r>
              <a:rPr lang="en-ID" sz="1600" b="1" dirty="0" err="1"/>
              <a:t>dapat</a:t>
            </a:r>
            <a:r>
              <a:rPr lang="en-ID" sz="1600" b="1" dirty="0"/>
              <a:t> </a:t>
            </a:r>
            <a:r>
              <a:rPr lang="en-ID" sz="1600" b="1" dirty="0" err="1"/>
              <a:t>dimanfaatkan</a:t>
            </a:r>
            <a:r>
              <a:rPr lang="en-ID" sz="1600" b="1" dirty="0"/>
              <a:t> </a:t>
            </a:r>
            <a:r>
              <a:rPr lang="en-ID" sz="1600" b="1" dirty="0" err="1"/>
              <a:t>untuk</a:t>
            </a:r>
            <a:r>
              <a:rPr lang="en-ID" sz="1600" b="1" dirty="0"/>
              <a:t> </a:t>
            </a:r>
            <a:r>
              <a:rPr lang="en-ID" sz="1600" b="1" dirty="0" err="1"/>
              <a:t>menciptakan</a:t>
            </a:r>
            <a:r>
              <a:rPr lang="en-ID" sz="1600" b="1" dirty="0"/>
              <a:t> image </a:t>
            </a:r>
            <a:r>
              <a:rPr lang="en-ID" sz="1600" b="1" dirty="0" err="1"/>
              <a:t>sebuah</a:t>
            </a:r>
            <a:r>
              <a:rPr lang="en-ID" sz="1600" b="1" dirty="0"/>
              <a:t> brand </a:t>
            </a:r>
            <a:r>
              <a:rPr lang="en-ID" sz="1600" b="1" dirty="0" err="1"/>
              <a:t>dari</a:t>
            </a:r>
            <a:r>
              <a:rPr lang="en-ID" sz="1600" b="1" dirty="0"/>
              <a:t> </a:t>
            </a:r>
            <a:r>
              <a:rPr lang="en-ID" sz="1600" b="1" dirty="0" err="1"/>
              <a:t>sebuah</a:t>
            </a:r>
            <a:r>
              <a:rPr lang="en-ID" sz="1600" b="1" dirty="0"/>
              <a:t> </a:t>
            </a:r>
            <a:r>
              <a:rPr lang="en-ID" sz="1600" b="1" dirty="0" err="1"/>
              <a:t>produk</a:t>
            </a:r>
            <a:r>
              <a:rPr lang="en-ID" sz="1600" b="1" dirty="0"/>
              <a:t> </a:t>
            </a:r>
            <a:r>
              <a:rPr lang="en-ID" sz="1600" b="1" dirty="0" err="1"/>
              <a:t>dalam</a:t>
            </a:r>
            <a:r>
              <a:rPr lang="en-ID" sz="1600" b="1" dirty="0"/>
              <a:t> </a:t>
            </a:r>
            <a:r>
              <a:rPr lang="en-ID" sz="1600" b="1" dirty="0" err="1"/>
              <a:t>benak</a:t>
            </a:r>
            <a:r>
              <a:rPr lang="en-ID" sz="1600" b="1" dirty="0"/>
              <a:t> </a:t>
            </a:r>
            <a:r>
              <a:rPr lang="en-ID" sz="1600" b="1" dirty="0" err="1"/>
              <a:t>konsumen</a:t>
            </a:r>
            <a:r>
              <a:rPr lang="en-ID" sz="1600" b="1" dirty="0"/>
              <a:t> (</a:t>
            </a:r>
            <a:r>
              <a:rPr lang="en-ID" sz="1600" b="1" dirty="0" err="1"/>
              <a:t>Lavikka</a:t>
            </a:r>
            <a:r>
              <a:rPr lang="en-ID" sz="1600" b="1" dirty="0"/>
              <a:t>, 2007) </a:t>
            </a:r>
            <a:r>
              <a:rPr lang="en-ID" sz="1600" b="1" dirty="0" err="1"/>
              <a:t>sehingga</a:t>
            </a:r>
            <a:r>
              <a:rPr lang="en-ID" sz="1600" b="1" dirty="0"/>
              <a:t> </a:t>
            </a:r>
            <a:r>
              <a:rPr lang="en-ID" sz="1600" b="1" dirty="0" err="1"/>
              <a:t>diharapkan</a:t>
            </a:r>
            <a:r>
              <a:rPr lang="en-ID" sz="1600" b="1" dirty="0"/>
              <a:t> </a:t>
            </a:r>
            <a:r>
              <a:rPr lang="en-ID" sz="1600" b="1" dirty="0" err="1"/>
              <a:t>konsumen</a:t>
            </a:r>
            <a:r>
              <a:rPr lang="en-ID" sz="1600" b="1" dirty="0"/>
              <a:t> </a:t>
            </a:r>
            <a:r>
              <a:rPr lang="en-ID" sz="1600" b="1" dirty="0" err="1"/>
              <a:t>mengkonsumsi</a:t>
            </a:r>
            <a:r>
              <a:rPr lang="en-ID" sz="1600" b="1" dirty="0"/>
              <a:t> </a:t>
            </a:r>
            <a:r>
              <a:rPr lang="en-ID" sz="1600" b="1" dirty="0" err="1"/>
              <a:t>atau</a:t>
            </a:r>
            <a:r>
              <a:rPr lang="en-ID" sz="1600" b="1" dirty="0"/>
              <a:t> </a:t>
            </a:r>
            <a:r>
              <a:rPr lang="en-ID" sz="1600" b="1" dirty="0" err="1"/>
              <a:t>membeli</a:t>
            </a:r>
            <a:r>
              <a:rPr lang="en-ID" sz="1600" b="1" dirty="0"/>
              <a:t> </a:t>
            </a:r>
            <a:r>
              <a:rPr lang="en-ID" sz="1600" b="1" dirty="0" err="1"/>
              <a:t>produk</a:t>
            </a:r>
            <a:r>
              <a:rPr lang="en-ID" sz="1600" b="1" dirty="0"/>
              <a:t> </a:t>
            </a:r>
            <a:r>
              <a:rPr lang="en-ID" sz="1600" b="1" dirty="0" err="1"/>
              <a:t>tersebut</a:t>
            </a:r>
            <a:r>
              <a:rPr lang="en-ID" sz="1600" b="1" dirty="0"/>
              <a:t>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ID" sz="1600" b="1" dirty="0"/>
          </a:p>
          <a:p>
            <a:pPr marL="0" indent="0" algn="just"/>
            <a:r>
              <a:rPr lang="en-GB" sz="1600" b="1" dirty="0"/>
              <a:t>Schultz dan Barnes (1999; 43) </a:t>
            </a:r>
            <a:r>
              <a:rPr lang="en-GB" sz="1600" b="1" dirty="0" err="1"/>
              <a:t>mendefinisikan</a:t>
            </a:r>
            <a:r>
              <a:rPr lang="en-GB" sz="1600" b="1" dirty="0"/>
              <a:t> strategi branding </a:t>
            </a:r>
            <a:r>
              <a:rPr lang="en-GB" sz="1600" b="1" dirty="0" err="1"/>
              <a:t>sebagai</a:t>
            </a:r>
            <a:r>
              <a:rPr lang="en-GB" sz="1600" b="1" dirty="0"/>
              <a:t> </a:t>
            </a:r>
            <a:r>
              <a:rPr lang="en-GB" sz="1600" b="1" dirty="0" err="1"/>
              <a:t>sebuah</a:t>
            </a:r>
            <a:r>
              <a:rPr lang="en-GB" sz="1600" b="1" dirty="0"/>
              <a:t> </a:t>
            </a:r>
            <a:r>
              <a:rPr lang="en-GB" sz="1600" b="1" dirty="0" err="1"/>
              <a:t>manajemen</a:t>
            </a:r>
            <a:r>
              <a:rPr lang="en-GB" sz="1600" b="1" dirty="0"/>
              <a:t> </a:t>
            </a:r>
            <a:r>
              <a:rPr lang="en-GB" sz="1600" b="1" dirty="0" err="1"/>
              <a:t>suatu</a:t>
            </a:r>
            <a:r>
              <a:rPr lang="en-GB" sz="1600" b="1" dirty="0"/>
              <a:t> </a:t>
            </a:r>
            <a:r>
              <a:rPr lang="en-GB" sz="1600" b="1" dirty="0" err="1"/>
              <a:t>merek</a:t>
            </a:r>
            <a:r>
              <a:rPr lang="en-GB" sz="1600" b="1" dirty="0"/>
              <a:t> </a:t>
            </a:r>
            <a:r>
              <a:rPr lang="en-GB" sz="1600" b="1" dirty="0" err="1"/>
              <a:t>dimana</a:t>
            </a:r>
            <a:r>
              <a:rPr lang="en-GB" sz="1600" b="1" dirty="0"/>
              <a:t> </a:t>
            </a:r>
            <a:r>
              <a:rPr lang="en-GB" sz="1600" b="1" dirty="0" err="1"/>
              <a:t>terdapat</a:t>
            </a:r>
            <a:r>
              <a:rPr lang="en-GB" sz="1600" b="1" dirty="0"/>
              <a:t> </a:t>
            </a:r>
            <a:r>
              <a:rPr lang="en-GB" sz="1600" b="1" dirty="0" err="1"/>
              <a:t>kegiatan</a:t>
            </a:r>
            <a:r>
              <a:rPr lang="en-GB" sz="1600" b="1" dirty="0"/>
              <a:t> yang </a:t>
            </a:r>
            <a:r>
              <a:rPr lang="en-GB" sz="1600" b="1" dirty="0" err="1"/>
              <a:t>mengatur</a:t>
            </a:r>
            <a:r>
              <a:rPr lang="en-GB" sz="1600" b="1" dirty="0"/>
              <a:t> </a:t>
            </a:r>
            <a:r>
              <a:rPr lang="en-GB" sz="1600" b="1" dirty="0" err="1"/>
              <a:t>semua</a:t>
            </a:r>
            <a:r>
              <a:rPr lang="en-GB" sz="1600" b="1" dirty="0"/>
              <a:t> </a:t>
            </a:r>
            <a:r>
              <a:rPr lang="en-GB" sz="1600" b="1" dirty="0" err="1"/>
              <a:t>elemen-elemen</a:t>
            </a:r>
            <a:r>
              <a:rPr lang="en-GB" sz="1600" b="1" dirty="0"/>
              <a:t> yang </a:t>
            </a:r>
            <a:r>
              <a:rPr lang="en-GB" sz="1600" b="1" dirty="0" err="1"/>
              <a:t>bertujuan</a:t>
            </a:r>
            <a:r>
              <a:rPr lang="en-GB" sz="1600" b="1" dirty="0"/>
              <a:t> </a:t>
            </a:r>
            <a:r>
              <a:rPr lang="en-GB" sz="1600" b="1" dirty="0" err="1"/>
              <a:t>untuk</a:t>
            </a:r>
            <a:r>
              <a:rPr lang="en-GB" sz="1600" b="1" dirty="0"/>
              <a:t> </a:t>
            </a:r>
            <a:r>
              <a:rPr lang="en-GB" sz="1600" b="1" dirty="0" err="1"/>
              <a:t>membentuk</a:t>
            </a:r>
            <a:r>
              <a:rPr lang="en-GB" sz="1600" b="1" dirty="0"/>
              <a:t> </a:t>
            </a:r>
            <a:r>
              <a:rPr lang="en-GB" sz="1600" b="1" dirty="0" err="1"/>
              <a:t>suatu</a:t>
            </a:r>
            <a:r>
              <a:rPr lang="en-GB" sz="1600" b="1" dirty="0"/>
              <a:t> brand. Gelder (2005; 29-41) </a:t>
            </a:r>
            <a:r>
              <a:rPr lang="en-GB" sz="1600" b="1" dirty="0" err="1"/>
              <a:t>mendefinisikan</a:t>
            </a:r>
            <a:r>
              <a:rPr lang="en-GB" sz="1600" b="1" dirty="0"/>
              <a:t> </a:t>
            </a:r>
            <a:r>
              <a:rPr lang="en-GB" sz="1600" b="1" dirty="0" err="1"/>
              <a:t>sebagai</a:t>
            </a:r>
            <a:r>
              <a:rPr lang="en-GB" sz="1600" b="1" dirty="0"/>
              <a:t> </a:t>
            </a:r>
            <a:r>
              <a:rPr lang="en-GB" sz="1600" b="1" dirty="0" err="1"/>
              <a:t>apa</a:t>
            </a:r>
            <a:r>
              <a:rPr lang="en-GB" sz="1600" b="1" dirty="0"/>
              <a:t> yang </a:t>
            </a:r>
            <a:r>
              <a:rPr lang="en-GB" sz="1600" b="1" dirty="0" err="1"/>
              <a:t>seharusnya</a:t>
            </a:r>
            <a:r>
              <a:rPr lang="en-GB" sz="1600" b="1" dirty="0"/>
              <a:t> </a:t>
            </a:r>
            <a:r>
              <a:rPr lang="en-GB" sz="1600" b="1" dirty="0" err="1"/>
              <a:t>dicapai</a:t>
            </a:r>
            <a:r>
              <a:rPr lang="en-GB" sz="1600" b="1" dirty="0"/>
              <a:t> </a:t>
            </a:r>
            <a:r>
              <a:rPr lang="en-GB" sz="1600" b="1" dirty="0" err="1"/>
              <a:t>suatu</a:t>
            </a:r>
            <a:r>
              <a:rPr lang="en-GB" sz="1600" b="1" dirty="0"/>
              <a:t> brand </a:t>
            </a:r>
            <a:r>
              <a:rPr lang="en-GB" sz="1600" b="1" dirty="0" err="1"/>
              <a:t>dalam</a:t>
            </a:r>
            <a:r>
              <a:rPr lang="en-GB" sz="1600" b="1" dirty="0"/>
              <a:t> </a:t>
            </a:r>
            <a:r>
              <a:rPr lang="en-GB" sz="1600" b="1" dirty="0" err="1"/>
              <a:t>kaitannya</a:t>
            </a:r>
            <a:r>
              <a:rPr lang="en-GB" sz="1600" b="1" dirty="0"/>
              <a:t> </a:t>
            </a:r>
            <a:r>
              <a:rPr lang="en-GB" sz="1600" b="1" dirty="0" err="1"/>
              <a:t>dengan</a:t>
            </a:r>
            <a:r>
              <a:rPr lang="en-GB" sz="1600" b="1" dirty="0"/>
              <a:t> </a:t>
            </a:r>
            <a:r>
              <a:rPr lang="en-GB" sz="1600" b="1" dirty="0" err="1"/>
              <a:t>sikap</a:t>
            </a:r>
            <a:r>
              <a:rPr lang="en-GB" sz="1600" b="1" dirty="0"/>
              <a:t> dan </a:t>
            </a:r>
            <a:r>
              <a:rPr lang="en-GB" sz="1600" b="1" dirty="0" err="1"/>
              <a:t>perilaku</a:t>
            </a:r>
            <a:r>
              <a:rPr lang="en-GB" sz="1600" b="1" dirty="0"/>
              <a:t> </a:t>
            </a:r>
            <a:r>
              <a:rPr lang="en-GB" sz="1600" b="1" dirty="0" err="1"/>
              <a:t>konsumen</a:t>
            </a:r>
            <a:r>
              <a:rPr lang="en-GB" sz="1600" b="1" dirty="0"/>
              <a:t>. </a:t>
            </a:r>
            <a:r>
              <a:rPr lang="en-GB" sz="1600" b="1" dirty="0" err="1"/>
              <a:t>Dalam</a:t>
            </a:r>
            <a:r>
              <a:rPr lang="en-GB" sz="1600" b="1" dirty="0"/>
              <a:t> </a:t>
            </a:r>
            <a:r>
              <a:rPr lang="en-GB" sz="1600" b="1" dirty="0" err="1"/>
              <a:t>melakukan</a:t>
            </a:r>
            <a:r>
              <a:rPr lang="en-GB" sz="1600" b="1" dirty="0"/>
              <a:t> </a:t>
            </a:r>
            <a:r>
              <a:rPr lang="en-GB" sz="1600" b="1" dirty="0" err="1"/>
              <a:t>strateginya</a:t>
            </a:r>
            <a:r>
              <a:rPr lang="en-GB" sz="1600" b="1" dirty="0"/>
              <a:t>, Gelder </a:t>
            </a:r>
            <a:r>
              <a:rPr lang="en-GB" sz="1600" b="1" dirty="0" err="1"/>
              <a:t>membagi</a:t>
            </a:r>
            <a:r>
              <a:rPr lang="en-GB" sz="1600" b="1" dirty="0"/>
              <a:t> </a:t>
            </a:r>
            <a:r>
              <a:rPr lang="en-GB" sz="1600" b="1" dirty="0" err="1"/>
              <a:t>dalam</a:t>
            </a:r>
            <a:r>
              <a:rPr lang="en-GB" sz="1600" b="1" dirty="0"/>
              <a:t> </a:t>
            </a:r>
            <a:r>
              <a:rPr lang="en-GB" sz="1600" b="1" i="1" dirty="0"/>
              <a:t>brand positioning, brand identity </a:t>
            </a:r>
            <a:r>
              <a:rPr lang="en-GB" sz="1600" b="1" dirty="0"/>
              <a:t>dan</a:t>
            </a:r>
            <a:r>
              <a:rPr lang="en-GB" sz="1600" b="1" i="1" dirty="0"/>
              <a:t> brand personality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ID" sz="1600" b="1" dirty="0"/>
          </a:p>
        </p:txBody>
      </p:sp>
      <p:sp>
        <p:nvSpPr>
          <p:cNvPr id="30" name="Google Shape;162;p2">
            <a:extLst>
              <a:ext uri="{FF2B5EF4-FFF2-40B4-BE49-F238E27FC236}">
                <a16:creationId xmlns:a16="http://schemas.microsoft.com/office/drawing/2014/main" id="{DF004545-9F2B-4CE7-A6A7-19E3E6439DC9}"/>
              </a:ext>
            </a:extLst>
          </p:cNvPr>
          <p:cNvSpPr txBox="1"/>
          <p:nvPr/>
        </p:nvSpPr>
        <p:spPr>
          <a:xfrm>
            <a:off x="-52833" y="4732221"/>
            <a:ext cx="970200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Pujamurti, K.A. Proses Strategi Branding yang Dilakukan Pemerintah Kota Magelang Melalui Pesan Kota Sejuta Bunga. </a:t>
            </a:r>
          </a:p>
          <a:p>
            <a:pPr marR="0" lvl="0" indent="623888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 https://media.neliti.com/media/publications/198897-proses-strategi-branding-yang-dilakukan.pdf</a:t>
            </a:r>
            <a:endParaRPr lang="nb-NO" sz="11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520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52"/>
          <p:cNvSpPr/>
          <p:nvPr/>
        </p:nvSpPr>
        <p:spPr>
          <a:xfrm>
            <a:off x="355375" y="2119795"/>
            <a:ext cx="2344200" cy="19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5" name="Google Shape;2045;p52"/>
          <p:cNvSpPr/>
          <p:nvPr/>
        </p:nvSpPr>
        <p:spPr>
          <a:xfrm>
            <a:off x="3150318" y="2119795"/>
            <a:ext cx="2344200" cy="19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6" name="Google Shape;2046;p52"/>
          <p:cNvSpPr/>
          <p:nvPr/>
        </p:nvSpPr>
        <p:spPr>
          <a:xfrm>
            <a:off x="5895077" y="2119795"/>
            <a:ext cx="2952000" cy="19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8" name="Google Shape;2048;p52"/>
          <p:cNvSpPr txBox="1">
            <a:spLocks noGrp="1"/>
          </p:cNvSpPr>
          <p:nvPr>
            <p:ph type="title" idx="2"/>
          </p:nvPr>
        </p:nvSpPr>
        <p:spPr>
          <a:xfrm>
            <a:off x="439823" y="2025405"/>
            <a:ext cx="2175300" cy="1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BRAND POSITIONING</a:t>
            </a:r>
            <a:endParaRPr sz="2000" dirty="0"/>
          </a:p>
        </p:txBody>
      </p:sp>
      <p:sp>
        <p:nvSpPr>
          <p:cNvPr id="2049" name="Google Shape;2049;p52"/>
          <p:cNvSpPr txBox="1">
            <a:spLocks noGrp="1"/>
          </p:cNvSpPr>
          <p:nvPr>
            <p:ph type="subTitle" idx="1"/>
          </p:nvPr>
        </p:nvSpPr>
        <p:spPr>
          <a:xfrm>
            <a:off x="353706" y="2348766"/>
            <a:ext cx="2344200" cy="2452924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Suatu cara untuk mendemonstrasikan keunggulan dari suatu merek dan perbedaan dari kompetitor lain. </a:t>
            </a:r>
            <a:r>
              <a:rPr lang="en-ID" sz="1200" b="1" dirty="0"/>
              <a:t>B</a:t>
            </a:r>
            <a:r>
              <a:rPr lang="en" sz="1200" b="1" dirty="0"/>
              <a:t>eberapa hal yang perlu diperhatikan yaitu pemahaman mengenai target pasar dan memastikan untuk menempatkan positioning paling positif dalam persepsinya dibandingkan para kompetitor lain </a:t>
            </a:r>
            <a:endParaRPr sz="1200" b="1" dirty="0"/>
          </a:p>
        </p:txBody>
      </p:sp>
      <p:sp>
        <p:nvSpPr>
          <p:cNvPr id="2050" name="Google Shape;2050;p52"/>
          <p:cNvSpPr txBox="1">
            <a:spLocks noGrp="1"/>
          </p:cNvSpPr>
          <p:nvPr>
            <p:ph type="title" idx="3"/>
          </p:nvPr>
        </p:nvSpPr>
        <p:spPr>
          <a:xfrm>
            <a:off x="3275048" y="2020505"/>
            <a:ext cx="2175300" cy="1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BRAND IDENTITY</a:t>
            </a:r>
            <a:endParaRPr sz="2000" dirty="0"/>
          </a:p>
        </p:txBody>
      </p:sp>
      <p:sp>
        <p:nvSpPr>
          <p:cNvPr id="2052" name="Google Shape;2052;p52"/>
          <p:cNvSpPr txBox="1">
            <a:spLocks noGrp="1"/>
          </p:cNvSpPr>
          <p:nvPr>
            <p:ph type="title" idx="5"/>
          </p:nvPr>
        </p:nvSpPr>
        <p:spPr>
          <a:xfrm>
            <a:off x="6289965" y="2015988"/>
            <a:ext cx="2175300" cy="1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BRAND PERSONALITY</a:t>
            </a:r>
            <a:endParaRPr sz="2000" dirty="0"/>
          </a:p>
        </p:txBody>
      </p:sp>
      <p:sp>
        <p:nvSpPr>
          <p:cNvPr id="2054" name="Google Shape;2054;p52"/>
          <p:cNvSpPr/>
          <p:nvPr/>
        </p:nvSpPr>
        <p:spPr>
          <a:xfrm>
            <a:off x="6991557" y="1199013"/>
            <a:ext cx="801457" cy="572690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55" name="Google Shape;2055;p52"/>
          <p:cNvSpPr/>
          <p:nvPr/>
        </p:nvSpPr>
        <p:spPr>
          <a:xfrm>
            <a:off x="3933263" y="1201290"/>
            <a:ext cx="801457" cy="572690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56" name="Google Shape;2056;p52"/>
          <p:cNvSpPr/>
          <p:nvPr/>
        </p:nvSpPr>
        <p:spPr>
          <a:xfrm>
            <a:off x="1083550" y="1201290"/>
            <a:ext cx="801457" cy="572690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892A9A69-144B-493B-88B0-1B8A3E594025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Caveat Brush"/>
              <a:buNone/>
              <a:tabLst/>
              <a:defRPr/>
            </a:pPr>
            <a:r>
              <a:rPr kumimoji="0" lang="en-GB" sz="6000" b="1" i="0" u="none" strike="noStrike" kern="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Caveat Brush"/>
                <a:sym typeface="Caveat Brush"/>
              </a:rPr>
              <a:t>STRATEGI BRANDING</a:t>
            </a:r>
            <a:endParaRPr kumimoji="0" lang="en-ID" sz="6000" b="1" i="0" u="none" strike="noStrike" kern="0" cap="none" spc="0" normalizeH="0" baseline="0" noProof="0" dirty="0">
              <a:ln>
                <a:noFill/>
              </a:ln>
              <a:solidFill>
                <a:srgbClr val="1C4587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25" name="Google Shape;1812;p46">
            <a:extLst>
              <a:ext uri="{FF2B5EF4-FFF2-40B4-BE49-F238E27FC236}">
                <a16:creationId xmlns:a16="http://schemas.microsoft.com/office/drawing/2014/main" id="{7875390E-30FF-4158-BD90-C5DD6C2947F7}"/>
              </a:ext>
            </a:extLst>
          </p:cNvPr>
          <p:cNvSpPr txBox="1">
            <a:spLocks/>
          </p:cNvSpPr>
          <p:nvPr/>
        </p:nvSpPr>
        <p:spPr>
          <a:xfrm>
            <a:off x="930842" y="1186609"/>
            <a:ext cx="1106868" cy="5726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Caveat Brush" panose="020B0604020202020204" charset="0"/>
                <a:cs typeface="Arial"/>
                <a:sym typeface="Arial"/>
              </a:rPr>
              <a:t>01</a:t>
            </a:r>
          </a:p>
        </p:txBody>
      </p:sp>
      <p:sp>
        <p:nvSpPr>
          <p:cNvPr id="26" name="Google Shape;1812;p46">
            <a:extLst>
              <a:ext uri="{FF2B5EF4-FFF2-40B4-BE49-F238E27FC236}">
                <a16:creationId xmlns:a16="http://schemas.microsoft.com/office/drawing/2014/main" id="{E14F3B2D-0897-454A-8EA2-EE82D213FDF0}"/>
              </a:ext>
            </a:extLst>
          </p:cNvPr>
          <p:cNvSpPr txBox="1">
            <a:spLocks/>
          </p:cNvSpPr>
          <p:nvPr/>
        </p:nvSpPr>
        <p:spPr>
          <a:xfrm>
            <a:off x="3774539" y="1198215"/>
            <a:ext cx="1106868" cy="5726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Caveat Brush" panose="020B0604020202020204" charset="0"/>
                <a:cs typeface="Arial"/>
                <a:sym typeface="Arial"/>
              </a:rPr>
              <a:t>02</a:t>
            </a:r>
          </a:p>
        </p:txBody>
      </p:sp>
      <p:sp>
        <p:nvSpPr>
          <p:cNvPr id="27" name="Google Shape;1812;p46">
            <a:extLst>
              <a:ext uri="{FF2B5EF4-FFF2-40B4-BE49-F238E27FC236}">
                <a16:creationId xmlns:a16="http://schemas.microsoft.com/office/drawing/2014/main" id="{2C6BDD9D-7B63-4021-93A9-EDA6E95C59DF}"/>
              </a:ext>
            </a:extLst>
          </p:cNvPr>
          <p:cNvSpPr txBox="1">
            <a:spLocks/>
          </p:cNvSpPr>
          <p:nvPr/>
        </p:nvSpPr>
        <p:spPr>
          <a:xfrm>
            <a:off x="6827276" y="1198215"/>
            <a:ext cx="1106868" cy="5726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Caveat Brush" panose="020B0604020202020204" charset="0"/>
                <a:cs typeface="Arial"/>
                <a:sym typeface="Arial"/>
              </a:rPr>
              <a:t>03</a:t>
            </a:r>
          </a:p>
        </p:txBody>
      </p:sp>
      <p:sp>
        <p:nvSpPr>
          <p:cNvPr id="28" name="Google Shape;2049;p52">
            <a:extLst>
              <a:ext uri="{FF2B5EF4-FFF2-40B4-BE49-F238E27FC236}">
                <a16:creationId xmlns:a16="http://schemas.microsoft.com/office/drawing/2014/main" id="{405B7C19-BD28-43AA-A4A5-1147481679CC}"/>
              </a:ext>
            </a:extLst>
          </p:cNvPr>
          <p:cNvSpPr txBox="1">
            <a:spLocks/>
          </p:cNvSpPr>
          <p:nvPr/>
        </p:nvSpPr>
        <p:spPr>
          <a:xfrm>
            <a:off x="3150318" y="2348766"/>
            <a:ext cx="2344200" cy="2452924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/>
            <a:r>
              <a:rPr lang="en-ID" sz="1200" b="1" dirty="0" err="1"/>
              <a:t>Suatu</a:t>
            </a:r>
            <a:r>
              <a:rPr lang="en-ID" sz="1200" b="1" dirty="0"/>
              <a:t> </a:t>
            </a:r>
            <a:r>
              <a:rPr lang="en-ID" sz="1200" b="1" dirty="0" err="1"/>
              <a:t>kumpulan</a:t>
            </a:r>
            <a:r>
              <a:rPr lang="en-ID" sz="1200" b="1" dirty="0"/>
              <a:t> </a:t>
            </a:r>
            <a:r>
              <a:rPr lang="en-ID" sz="1200" b="1" dirty="0" err="1"/>
              <a:t>dari</a:t>
            </a:r>
            <a:r>
              <a:rPr lang="en-ID" sz="1200" b="1" dirty="0"/>
              <a:t> </a:t>
            </a:r>
            <a:r>
              <a:rPr lang="en-ID" sz="1200" b="1" dirty="0" err="1"/>
              <a:t>aspek-aspek</a:t>
            </a:r>
            <a:r>
              <a:rPr lang="en-ID" sz="1200" b="1" dirty="0"/>
              <a:t> </a:t>
            </a:r>
            <a:r>
              <a:rPr lang="en-ID" sz="1200" b="1" dirty="0" err="1"/>
              <a:t>untuk</a:t>
            </a:r>
            <a:r>
              <a:rPr lang="en-ID" sz="1200" b="1" dirty="0"/>
              <a:t> </a:t>
            </a:r>
            <a:r>
              <a:rPr lang="en-ID" sz="1200" b="1" dirty="0" err="1"/>
              <a:t>menyampaikan</a:t>
            </a:r>
            <a:r>
              <a:rPr lang="en-ID" sz="1200" b="1" dirty="0"/>
              <a:t> </a:t>
            </a:r>
            <a:r>
              <a:rPr lang="en-ID" sz="1200" b="1" dirty="0" err="1"/>
              <a:t>merek</a:t>
            </a:r>
            <a:r>
              <a:rPr lang="en-ID" sz="1200" b="1" dirty="0"/>
              <a:t> </a:t>
            </a:r>
            <a:r>
              <a:rPr lang="en-ID" sz="1200" b="1" dirty="0" err="1"/>
              <a:t>dimulai</a:t>
            </a:r>
            <a:r>
              <a:rPr lang="en-ID" sz="1200" b="1" dirty="0"/>
              <a:t> </a:t>
            </a:r>
            <a:r>
              <a:rPr lang="en-ID" sz="1200" b="1" dirty="0" err="1"/>
              <a:t>dari</a:t>
            </a:r>
            <a:r>
              <a:rPr lang="en-ID" sz="1200" b="1" dirty="0"/>
              <a:t> </a:t>
            </a:r>
            <a:r>
              <a:rPr lang="en-ID" sz="1200" b="1" dirty="0" err="1"/>
              <a:t>latar</a:t>
            </a:r>
            <a:r>
              <a:rPr lang="en-ID" sz="1200" b="1" dirty="0"/>
              <a:t> </a:t>
            </a:r>
            <a:r>
              <a:rPr lang="en-ID" sz="1200" b="1" dirty="0" err="1"/>
              <a:t>belakang</a:t>
            </a:r>
            <a:r>
              <a:rPr lang="en-ID" sz="1200" b="1" dirty="0"/>
              <a:t>, </a:t>
            </a:r>
            <a:r>
              <a:rPr lang="en-ID" sz="1200" b="1" dirty="0" err="1"/>
              <a:t>prinsip</a:t>
            </a:r>
            <a:r>
              <a:rPr lang="en-ID" sz="1200" b="1" dirty="0"/>
              <a:t> </a:t>
            </a:r>
            <a:r>
              <a:rPr lang="en-ID" sz="1200" b="1" dirty="0" err="1"/>
              <a:t>merek</a:t>
            </a:r>
            <a:r>
              <a:rPr lang="en-ID" sz="1200" b="1" dirty="0"/>
              <a:t>, </a:t>
            </a:r>
            <a:r>
              <a:rPr lang="en-ID" sz="1200" b="1" dirty="0" err="1"/>
              <a:t>tujuan</a:t>
            </a:r>
            <a:r>
              <a:rPr lang="en-ID" sz="1200" b="1" dirty="0"/>
              <a:t> dan </a:t>
            </a:r>
            <a:r>
              <a:rPr lang="en-ID" sz="1200" b="1" dirty="0" err="1"/>
              <a:t>ambisi</a:t>
            </a:r>
            <a:r>
              <a:rPr lang="en-ID" sz="1200" b="1" dirty="0"/>
              <a:t> </a:t>
            </a:r>
            <a:r>
              <a:rPr lang="en-ID" sz="1200" b="1" dirty="0" err="1"/>
              <a:t>dari</a:t>
            </a:r>
            <a:r>
              <a:rPr lang="en-ID" sz="1200" b="1" dirty="0"/>
              <a:t> </a:t>
            </a:r>
            <a:r>
              <a:rPr lang="en-ID" sz="1200" b="1" dirty="0" err="1"/>
              <a:t>merek</a:t>
            </a:r>
            <a:r>
              <a:rPr lang="en-ID" sz="1200" b="1" dirty="0"/>
              <a:t>. </a:t>
            </a:r>
            <a:r>
              <a:rPr lang="en-ID" sz="1200" b="1" dirty="0" err="1"/>
              <a:t>Melalui</a:t>
            </a:r>
            <a:r>
              <a:rPr lang="en-ID" sz="1200" b="1" dirty="0"/>
              <a:t> </a:t>
            </a:r>
            <a:r>
              <a:rPr lang="en-ID" sz="1200" b="1" dirty="0" err="1"/>
              <a:t>braand</a:t>
            </a:r>
            <a:r>
              <a:rPr lang="en-ID" sz="1200" b="1" dirty="0"/>
              <a:t> identity </a:t>
            </a:r>
            <a:r>
              <a:rPr lang="en-ID" sz="1200" b="1" dirty="0" err="1"/>
              <a:t>maka</a:t>
            </a:r>
            <a:r>
              <a:rPr lang="en-ID" sz="1200" b="1" dirty="0"/>
              <a:t> </a:t>
            </a:r>
            <a:r>
              <a:rPr lang="en-ID" sz="1200" b="1" dirty="0" err="1"/>
              <a:t>konsumen</a:t>
            </a:r>
            <a:r>
              <a:rPr lang="en-ID" sz="1200" b="1" dirty="0"/>
              <a:t> </a:t>
            </a:r>
            <a:r>
              <a:rPr lang="en-ID" sz="1200" b="1" dirty="0" err="1"/>
              <a:t>dapat</a:t>
            </a:r>
            <a:r>
              <a:rPr lang="en-ID" sz="1200" b="1" dirty="0"/>
              <a:t> </a:t>
            </a:r>
            <a:r>
              <a:rPr lang="en-ID" sz="1200" b="1" dirty="0" err="1"/>
              <a:t>mempersepsikan</a:t>
            </a:r>
            <a:r>
              <a:rPr lang="en-ID" sz="1200" b="1" dirty="0"/>
              <a:t> </a:t>
            </a:r>
            <a:r>
              <a:rPr lang="en-ID" sz="1200" b="1" dirty="0" err="1"/>
              <a:t>produk</a:t>
            </a:r>
            <a:r>
              <a:rPr lang="en-ID" sz="1200" b="1" dirty="0"/>
              <a:t> </a:t>
            </a:r>
            <a:r>
              <a:rPr lang="en-ID" sz="1200" b="1" dirty="0" err="1"/>
              <a:t>itu</a:t>
            </a:r>
            <a:r>
              <a:rPr lang="en-ID" sz="1200" b="1" dirty="0"/>
              <a:t> </a:t>
            </a:r>
            <a:r>
              <a:rPr lang="en-ID" sz="1200" b="1" dirty="0" err="1"/>
              <a:t>sendiri</a:t>
            </a:r>
            <a:r>
              <a:rPr lang="en-ID" sz="1200" b="1" dirty="0"/>
              <a:t>. </a:t>
            </a:r>
            <a:r>
              <a:rPr lang="en-ID" sz="1200" b="1" dirty="0" err="1"/>
              <a:t>Komponen</a:t>
            </a:r>
            <a:r>
              <a:rPr lang="en-ID" sz="1200" b="1" dirty="0"/>
              <a:t> brand identity </a:t>
            </a:r>
            <a:r>
              <a:rPr lang="en-ID" sz="1200" b="1" dirty="0" err="1"/>
              <a:t>meliputi</a:t>
            </a:r>
            <a:r>
              <a:rPr lang="en-ID" sz="1200" b="1" dirty="0"/>
              <a:t> </a:t>
            </a:r>
            <a:r>
              <a:rPr lang="en-ID" sz="1200" b="1" dirty="0" err="1"/>
              <a:t>nama</a:t>
            </a:r>
            <a:r>
              <a:rPr lang="en-ID" sz="1200" b="1" dirty="0"/>
              <a:t>, logo, </a:t>
            </a:r>
            <a:r>
              <a:rPr lang="en-ID" sz="1200" b="1" dirty="0" err="1"/>
              <a:t>warna</a:t>
            </a:r>
            <a:r>
              <a:rPr lang="en-ID" sz="1200" b="1" dirty="0"/>
              <a:t>, jingle, </a:t>
            </a:r>
            <a:r>
              <a:rPr lang="en-ID" sz="1200" b="1" dirty="0" err="1"/>
              <a:t>desain</a:t>
            </a:r>
            <a:r>
              <a:rPr lang="en-ID" sz="1200" b="1" dirty="0"/>
              <a:t> </a:t>
            </a:r>
            <a:r>
              <a:rPr lang="en-ID" sz="1200" b="1" dirty="0" err="1"/>
              <a:t>kemasan</a:t>
            </a:r>
            <a:r>
              <a:rPr lang="en-ID" sz="1200" b="1" dirty="0"/>
              <a:t>, slogan, endorser </a:t>
            </a:r>
            <a:r>
              <a:rPr lang="en-ID" sz="1200" b="1" dirty="0" err="1"/>
              <a:t>merek</a:t>
            </a:r>
            <a:r>
              <a:rPr lang="en-ID" sz="1200" b="1" dirty="0"/>
              <a:t>, dan </a:t>
            </a:r>
            <a:r>
              <a:rPr lang="en-ID" sz="1200" b="1" dirty="0" err="1"/>
              <a:t>karakter</a:t>
            </a:r>
            <a:r>
              <a:rPr lang="en-ID" sz="1200" b="1" dirty="0"/>
              <a:t>.</a:t>
            </a:r>
          </a:p>
        </p:txBody>
      </p:sp>
      <p:sp>
        <p:nvSpPr>
          <p:cNvPr id="29" name="Google Shape;2049;p52">
            <a:extLst>
              <a:ext uri="{FF2B5EF4-FFF2-40B4-BE49-F238E27FC236}">
                <a16:creationId xmlns:a16="http://schemas.microsoft.com/office/drawing/2014/main" id="{15417597-F6A9-48E9-BE53-2BEC9315828A}"/>
              </a:ext>
            </a:extLst>
          </p:cNvPr>
          <p:cNvSpPr txBox="1">
            <a:spLocks/>
          </p:cNvSpPr>
          <p:nvPr/>
        </p:nvSpPr>
        <p:spPr>
          <a:xfrm>
            <a:off x="5872291" y="2350696"/>
            <a:ext cx="2970765" cy="2450994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/>
            <a:r>
              <a:rPr lang="en-ID" sz="1150" b="1" dirty="0" err="1"/>
              <a:t>Suatu</a:t>
            </a:r>
            <a:r>
              <a:rPr lang="en-ID" sz="1150" b="1" dirty="0"/>
              <a:t> </a:t>
            </a:r>
            <a:r>
              <a:rPr lang="en-ID" sz="1150" b="1" dirty="0" err="1"/>
              <a:t>cara</a:t>
            </a:r>
            <a:r>
              <a:rPr lang="en-ID" sz="1150" b="1" dirty="0"/>
              <a:t> yang </a:t>
            </a:r>
            <a:r>
              <a:rPr lang="en-ID" sz="1150" b="1" dirty="0" err="1"/>
              <a:t>bertujuan</a:t>
            </a:r>
            <a:r>
              <a:rPr lang="en-ID" sz="1150" b="1" dirty="0"/>
              <a:t> </a:t>
            </a:r>
            <a:r>
              <a:rPr lang="en-ID" sz="1150" b="1" dirty="0" err="1"/>
              <a:t>untuk</a:t>
            </a:r>
            <a:r>
              <a:rPr lang="en-ID" sz="1150" b="1" dirty="0"/>
              <a:t> </a:t>
            </a:r>
            <a:r>
              <a:rPr lang="en-ID" sz="1150" b="1" dirty="0" err="1"/>
              <a:t>menambah</a:t>
            </a:r>
            <a:r>
              <a:rPr lang="en-ID" sz="1150" b="1" dirty="0"/>
              <a:t> </a:t>
            </a:r>
            <a:r>
              <a:rPr lang="en-ID" sz="1150" b="1" dirty="0" err="1"/>
              <a:t>daya</a:t>
            </a:r>
            <a:r>
              <a:rPr lang="en-ID" sz="1150" b="1" dirty="0"/>
              <a:t> </a:t>
            </a:r>
            <a:r>
              <a:rPr lang="en-ID" sz="1150" b="1" dirty="0" err="1"/>
              <a:t>tarik</a:t>
            </a:r>
            <a:r>
              <a:rPr lang="en-ID" sz="1150" b="1" dirty="0"/>
              <a:t> </a:t>
            </a:r>
            <a:r>
              <a:rPr lang="en-ID" sz="1150" b="1" dirty="0" err="1"/>
              <a:t>merek</a:t>
            </a:r>
            <a:r>
              <a:rPr lang="en-ID" sz="1150" b="1" dirty="0"/>
              <a:t> </a:t>
            </a:r>
            <a:r>
              <a:rPr lang="en-ID" sz="1150" b="1" dirty="0" err="1"/>
              <a:t>dari</a:t>
            </a:r>
            <a:r>
              <a:rPr lang="en-ID" sz="1150" b="1" dirty="0"/>
              <a:t> </a:t>
            </a:r>
            <a:r>
              <a:rPr lang="en-ID" sz="1150" b="1" dirty="0" err="1"/>
              <a:t>luar</a:t>
            </a:r>
            <a:r>
              <a:rPr lang="en-ID" sz="1150" b="1" dirty="0"/>
              <a:t> di </a:t>
            </a:r>
            <a:r>
              <a:rPr lang="en-ID" sz="1150" b="1" dirty="0" err="1"/>
              <a:t>mata</a:t>
            </a:r>
            <a:r>
              <a:rPr lang="en-ID" sz="1150" b="1" dirty="0"/>
              <a:t> </a:t>
            </a:r>
            <a:r>
              <a:rPr lang="en-ID" sz="1150" b="1" dirty="0" err="1"/>
              <a:t>konsumen</a:t>
            </a:r>
            <a:r>
              <a:rPr lang="en-ID" sz="1150" b="1" dirty="0"/>
              <a:t>. Brand </a:t>
            </a:r>
            <a:r>
              <a:rPr lang="en-ID" sz="1150" b="1" dirty="0" err="1"/>
              <a:t>diberikan</a:t>
            </a:r>
            <a:r>
              <a:rPr lang="en-ID" sz="1150" b="1" dirty="0"/>
              <a:t> </a:t>
            </a:r>
            <a:r>
              <a:rPr lang="en-ID" sz="1150" b="1" dirty="0" err="1"/>
              <a:t>karakteristik</a:t>
            </a:r>
            <a:r>
              <a:rPr lang="en-ID" sz="1150" b="1" dirty="0"/>
              <a:t> yang </a:t>
            </a:r>
            <a:r>
              <a:rPr lang="en-ID" sz="1150" b="1" dirty="0" err="1"/>
              <a:t>bisa</a:t>
            </a:r>
            <a:r>
              <a:rPr lang="en-ID" sz="1150" b="1" dirty="0"/>
              <a:t> </a:t>
            </a:r>
            <a:r>
              <a:rPr lang="en-ID" sz="1150" b="1" dirty="0" err="1"/>
              <a:t>didapat</a:t>
            </a:r>
            <a:r>
              <a:rPr lang="en-ID" sz="1150" b="1" dirty="0"/>
              <a:t> </a:t>
            </a:r>
            <a:r>
              <a:rPr lang="en-ID" sz="1150" b="1" dirty="0" err="1"/>
              <a:t>melalui</a:t>
            </a:r>
            <a:r>
              <a:rPr lang="en-ID" sz="1150" b="1" dirty="0"/>
              <a:t> proses </a:t>
            </a:r>
            <a:r>
              <a:rPr lang="en-ID" sz="1150" b="1" dirty="0" err="1"/>
              <a:t>komunikasi</a:t>
            </a:r>
            <a:r>
              <a:rPr lang="en-ID" sz="1150" b="1" dirty="0"/>
              <a:t>, </a:t>
            </a:r>
            <a:r>
              <a:rPr lang="en-ID" sz="1150" b="1" dirty="0" err="1"/>
              <a:t>pengalaman</a:t>
            </a:r>
            <a:r>
              <a:rPr lang="en-ID" sz="1150" b="1" dirty="0"/>
              <a:t> </a:t>
            </a:r>
            <a:r>
              <a:rPr lang="en-ID" sz="1150" b="1" dirty="0" err="1"/>
              <a:t>serta</a:t>
            </a:r>
            <a:r>
              <a:rPr lang="en-ID" sz="1150" b="1" dirty="0"/>
              <a:t> </a:t>
            </a:r>
            <a:r>
              <a:rPr lang="en-ID" sz="1150" b="1" dirty="0" err="1"/>
              <a:t>dari</a:t>
            </a:r>
            <a:r>
              <a:rPr lang="en-ID" sz="1150" b="1" dirty="0"/>
              <a:t> orang yang </a:t>
            </a:r>
            <a:r>
              <a:rPr lang="en-ID" sz="1150" b="1" dirty="0" err="1"/>
              <a:t>memperkenalkan</a:t>
            </a:r>
            <a:r>
              <a:rPr lang="en-ID" sz="1150" b="1" dirty="0"/>
              <a:t> brand </a:t>
            </a:r>
            <a:r>
              <a:rPr lang="en-ID" sz="1150" b="1" dirty="0" err="1"/>
              <a:t>itu</a:t>
            </a:r>
            <a:r>
              <a:rPr lang="en-ID" sz="1150" b="1" dirty="0"/>
              <a:t> </a:t>
            </a:r>
            <a:r>
              <a:rPr lang="en-ID" sz="1150" b="1" dirty="0" err="1"/>
              <a:t>sendiri</a:t>
            </a:r>
            <a:r>
              <a:rPr lang="en-ID" sz="1150" b="1" dirty="0"/>
              <a:t>. </a:t>
            </a:r>
            <a:r>
              <a:rPr lang="en-ID" sz="1150" b="1" dirty="0" err="1"/>
              <a:t>Menurut</a:t>
            </a:r>
            <a:r>
              <a:rPr lang="en-ID" sz="1150" b="1" dirty="0"/>
              <a:t> Kotler, Heider, Rein (1993;223) </a:t>
            </a:r>
            <a:r>
              <a:rPr lang="en-ID" sz="1150" b="1" dirty="0" err="1"/>
              <a:t>gambaran</a:t>
            </a:r>
            <a:r>
              <a:rPr lang="en-ID" sz="1150" b="1" dirty="0"/>
              <a:t> </a:t>
            </a:r>
            <a:r>
              <a:rPr lang="en-ID" sz="1150" b="1" dirty="0" err="1"/>
              <a:t>ini</a:t>
            </a:r>
            <a:r>
              <a:rPr lang="en-ID" sz="1150" b="1" dirty="0"/>
              <a:t> </a:t>
            </a:r>
            <a:r>
              <a:rPr lang="en-ID" sz="1150" b="1" dirty="0" err="1"/>
              <a:t>merepresentasikan</a:t>
            </a:r>
            <a:r>
              <a:rPr lang="en-ID" sz="1150" b="1" dirty="0"/>
              <a:t> </a:t>
            </a:r>
            <a:r>
              <a:rPr lang="en-ID" sz="1150" b="1" dirty="0" err="1"/>
              <a:t>sebuah</a:t>
            </a:r>
            <a:r>
              <a:rPr lang="en-ID" sz="1150" b="1" dirty="0"/>
              <a:t> </a:t>
            </a:r>
            <a:r>
              <a:rPr lang="en-ID" sz="1150" b="1" dirty="0" err="1"/>
              <a:t>simplifikasi</a:t>
            </a:r>
            <a:r>
              <a:rPr lang="en-ID" sz="1150" b="1" dirty="0"/>
              <a:t> </a:t>
            </a:r>
            <a:r>
              <a:rPr lang="en-ID" sz="1150" b="1" dirty="0" err="1"/>
              <a:t>dari</a:t>
            </a:r>
            <a:r>
              <a:rPr lang="en-ID" sz="1150" b="1" dirty="0"/>
              <a:t> </a:t>
            </a:r>
            <a:r>
              <a:rPr lang="en-ID" sz="1150" b="1" dirty="0" err="1"/>
              <a:t>banyaknya</a:t>
            </a:r>
            <a:r>
              <a:rPr lang="en-ID" sz="1150" b="1" dirty="0"/>
              <a:t> </a:t>
            </a:r>
            <a:r>
              <a:rPr lang="en-ID" sz="1150" b="1" dirty="0" err="1"/>
              <a:t>asosiasi</a:t>
            </a:r>
            <a:r>
              <a:rPr lang="en-ID" sz="1150" b="1" dirty="0"/>
              <a:t> dan </a:t>
            </a:r>
            <a:r>
              <a:rPr lang="en-ID" sz="1150" b="1" dirty="0" err="1"/>
              <a:t>bagian</a:t>
            </a:r>
            <a:r>
              <a:rPr lang="en-ID" sz="1150" b="1" dirty="0"/>
              <a:t> </a:t>
            </a:r>
            <a:r>
              <a:rPr lang="en-ID" sz="1150" b="1" dirty="0" err="1"/>
              <a:t>informasi</a:t>
            </a:r>
            <a:r>
              <a:rPr lang="en-ID" sz="1150" b="1" dirty="0"/>
              <a:t> yang </a:t>
            </a:r>
            <a:r>
              <a:rPr lang="en-ID" sz="1150" b="1" dirty="0" err="1"/>
              <a:t>terhubung</a:t>
            </a:r>
            <a:r>
              <a:rPr lang="en-ID" sz="1150" b="1" dirty="0"/>
              <a:t> </a:t>
            </a:r>
            <a:r>
              <a:rPr lang="en-ID" sz="1150" b="1" dirty="0" err="1"/>
              <a:t>dengan</a:t>
            </a:r>
            <a:r>
              <a:rPr lang="en-ID" sz="1150" b="1" dirty="0"/>
              <a:t> </a:t>
            </a:r>
            <a:r>
              <a:rPr lang="en-ID" sz="1150" b="1" dirty="0" err="1"/>
              <a:t>sebuah</a:t>
            </a:r>
            <a:r>
              <a:rPr lang="en-ID" sz="1150" b="1" dirty="0"/>
              <a:t> </a:t>
            </a:r>
            <a:r>
              <a:rPr lang="en-ID" sz="1150" b="1" dirty="0" err="1"/>
              <a:t>tempat</a:t>
            </a:r>
            <a:r>
              <a:rPr lang="en-ID" sz="1150" b="1" dirty="0"/>
              <a:t> yang </a:t>
            </a:r>
            <a:r>
              <a:rPr lang="en-ID" sz="1150" b="1" dirty="0" err="1"/>
              <a:t>merupakan</a:t>
            </a:r>
            <a:r>
              <a:rPr lang="en-ID" sz="1150" b="1" dirty="0"/>
              <a:t> </a:t>
            </a:r>
            <a:r>
              <a:rPr lang="en-ID" sz="1150" b="1" dirty="0" err="1"/>
              <a:t>pemikiran</a:t>
            </a:r>
            <a:r>
              <a:rPr lang="en-ID" sz="1150" b="1" dirty="0"/>
              <a:t> </a:t>
            </a:r>
            <a:r>
              <a:rPr lang="en-ID" sz="1150" b="1" dirty="0" err="1"/>
              <a:t>untuk</a:t>
            </a:r>
            <a:r>
              <a:rPr lang="en-ID" sz="1150" b="1" dirty="0"/>
              <a:t> </a:t>
            </a:r>
            <a:r>
              <a:rPr lang="en-ID" sz="1150" b="1" dirty="0" err="1"/>
              <a:t>diproses</a:t>
            </a:r>
            <a:r>
              <a:rPr lang="en-ID" sz="1150" b="1" dirty="0"/>
              <a:t> dan </a:t>
            </a:r>
            <a:r>
              <a:rPr lang="en-ID" sz="1150" b="1" dirty="0" err="1"/>
              <a:t>diambil</a:t>
            </a:r>
            <a:r>
              <a:rPr lang="en-ID" sz="1150" b="1" dirty="0"/>
              <a:t> </a:t>
            </a:r>
            <a:r>
              <a:rPr lang="en-ID" sz="1150" b="1" dirty="0" err="1"/>
              <a:t>informasi</a:t>
            </a:r>
            <a:r>
              <a:rPr lang="en-ID" sz="1150" b="1" dirty="0"/>
              <a:t> </a:t>
            </a:r>
            <a:r>
              <a:rPr lang="en-ID" sz="1150" b="1" dirty="0" err="1"/>
              <a:t>pentingnya</a:t>
            </a:r>
            <a:r>
              <a:rPr lang="en-ID" sz="1150" b="1" dirty="0"/>
              <a:t> </a:t>
            </a:r>
            <a:r>
              <a:rPr lang="en-ID" sz="1150" b="1" dirty="0" err="1"/>
              <a:t>dari</a:t>
            </a:r>
            <a:r>
              <a:rPr lang="en-ID" sz="1150" b="1" dirty="0"/>
              <a:t> </a:t>
            </a:r>
            <a:r>
              <a:rPr lang="en-ID" sz="1150" b="1" dirty="0" err="1"/>
              <a:t>sejumlah</a:t>
            </a:r>
            <a:r>
              <a:rPr lang="en-ID" sz="1150" b="1" dirty="0"/>
              <a:t> </a:t>
            </a:r>
            <a:r>
              <a:rPr lang="en-ID" sz="1150" b="1" dirty="0" err="1"/>
              <a:t>besar</a:t>
            </a:r>
            <a:r>
              <a:rPr lang="en-ID" sz="1150" b="1" dirty="0"/>
              <a:t> data </a:t>
            </a:r>
            <a:r>
              <a:rPr lang="en-ID" sz="1150" b="1" dirty="0" err="1"/>
              <a:t>tentang</a:t>
            </a:r>
            <a:r>
              <a:rPr lang="en-ID" sz="1150" b="1" dirty="0"/>
              <a:t> </a:t>
            </a:r>
            <a:r>
              <a:rPr lang="en-ID" sz="1150" b="1" dirty="0" err="1"/>
              <a:t>sebuah</a:t>
            </a:r>
            <a:r>
              <a:rPr lang="en-ID" sz="1150" b="1" dirty="0"/>
              <a:t> </a:t>
            </a:r>
            <a:r>
              <a:rPr lang="en-ID" sz="1150" b="1" dirty="0" err="1"/>
              <a:t>tempat</a:t>
            </a:r>
            <a:endParaRPr lang="en-ID" sz="1150" b="1" dirty="0"/>
          </a:p>
        </p:txBody>
      </p:sp>
      <p:sp>
        <p:nvSpPr>
          <p:cNvPr id="18" name="Google Shape;162;p2">
            <a:extLst>
              <a:ext uri="{FF2B5EF4-FFF2-40B4-BE49-F238E27FC236}">
                <a16:creationId xmlns:a16="http://schemas.microsoft.com/office/drawing/2014/main" id="{787847BD-C39E-4ABD-8A54-7F6A79F3E79F}"/>
              </a:ext>
            </a:extLst>
          </p:cNvPr>
          <p:cNvSpPr txBox="1"/>
          <p:nvPr/>
        </p:nvSpPr>
        <p:spPr>
          <a:xfrm>
            <a:off x="1044075" y="4835961"/>
            <a:ext cx="970200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nb-NO" sz="8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Pujamurti, K.A. Proses Strategi Branding yang Dilakukan Pemerintah Kota Magelang Melalui Pesan Kota Sejuta Bunga. </a:t>
            </a:r>
          </a:p>
          <a:p>
            <a:pPr marR="0" lvl="0" indent="450850" rtl="0">
              <a:spcBef>
                <a:spcPts val="0"/>
              </a:spcBef>
              <a:buNone/>
            </a:pPr>
            <a:r>
              <a:rPr lang="nb-NO" sz="8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  https://media.neliti.com/media/publications/198897-proses-strategi-branding-yang-dilakukan.pdf</a:t>
            </a:r>
            <a:endParaRPr lang="nb-NO" sz="8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p46"/>
          <p:cNvSpPr/>
          <p:nvPr/>
        </p:nvSpPr>
        <p:spPr>
          <a:xfrm>
            <a:off x="1573721" y="1886248"/>
            <a:ext cx="598058" cy="427349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46"/>
          <p:cNvSpPr/>
          <p:nvPr/>
        </p:nvSpPr>
        <p:spPr>
          <a:xfrm>
            <a:off x="4172630" y="1911567"/>
            <a:ext cx="598058" cy="427349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46"/>
          <p:cNvSpPr/>
          <p:nvPr/>
        </p:nvSpPr>
        <p:spPr>
          <a:xfrm>
            <a:off x="6964960" y="1886247"/>
            <a:ext cx="598058" cy="427349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46"/>
          <p:cNvSpPr txBox="1">
            <a:spLocks noGrp="1"/>
          </p:cNvSpPr>
          <p:nvPr>
            <p:ph type="title"/>
          </p:nvPr>
        </p:nvSpPr>
        <p:spPr>
          <a:xfrm>
            <a:off x="720000" y="9337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TIPE-TIPE PERENCANAAN STRATEGIS</a:t>
            </a:r>
            <a:endParaRPr b="1" dirty="0"/>
          </a:p>
        </p:txBody>
      </p:sp>
      <p:sp>
        <p:nvSpPr>
          <p:cNvPr id="1800" name="Google Shape;1800;p46"/>
          <p:cNvSpPr txBox="1">
            <a:spLocks noGrp="1"/>
          </p:cNvSpPr>
          <p:nvPr>
            <p:ph type="title" idx="2"/>
          </p:nvPr>
        </p:nvSpPr>
        <p:spPr>
          <a:xfrm>
            <a:off x="798059" y="2335851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STRATEGI UMUM</a:t>
            </a:r>
            <a:endParaRPr dirty="0"/>
          </a:p>
        </p:txBody>
      </p:sp>
      <p:sp>
        <p:nvSpPr>
          <p:cNvPr id="1801" name="Google Shape;1801;p46"/>
          <p:cNvSpPr txBox="1">
            <a:spLocks noGrp="1"/>
          </p:cNvSpPr>
          <p:nvPr>
            <p:ph type="subTitle" idx="1"/>
          </p:nvPr>
        </p:nvSpPr>
        <p:spPr>
          <a:xfrm>
            <a:off x="795350" y="271480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GB" i="1" dirty="0"/>
              <a:t>Cost Leadership</a:t>
            </a:r>
          </a:p>
          <a:p>
            <a:pPr marL="0" indent="0"/>
            <a:r>
              <a:rPr lang="en-GB" i="1" dirty="0"/>
              <a:t>Differentiation</a:t>
            </a:r>
          </a:p>
          <a:p>
            <a:pPr marL="0" indent="0"/>
            <a:r>
              <a:rPr lang="en-GB" i="1" dirty="0"/>
              <a:t>Focus</a:t>
            </a:r>
          </a:p>
        </p:txBody>
      </p:sp>
      <p:sp>
        <p:nvSpPr>
          <p:cNvPr id="1802" name="Google Shape;1802;p46"/>
          <p:cNvSpPr txBox="1">
            <a:spLocks noGrp="1"/>
          </p:cNvSpPr>
          <p:nvPr>
            <p:ph type="title" idx="3"/>
          </p:nvPr>
        </p:nvSpPr>
        <p:spPr>
          <a:xfrm>
            <a:off x="3318909" y="2332417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STRATEGI INOVASI</a:t>
            </a:r>
            <a:endParaRPr dirty="0"/>
          </a:p>
        </p:txBody>
      </p:sp>
      <p:sp>
        <p:nvSpPr>
          <p:cNvPr id="1808" name="Google Shape;1808;p46"/>
          <p:cNvSpPr txBox="1">
            <a:spLocks noGrp="1"/>
          </p:cNvSpPr>
          <p:nvPr>
            <p:ph type="title" idx="9"/>
          </p:nvPr>
        </p:nvSpPr>
        <p:spPr>
          <a:xfrm>
            <a:off x="5926224" y="2341339"/>
            <a:ext cx="2697831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STRATEGI BRANDING</a:t>
            </a:r>
            <a:endParaRPr dirty="0"/>
          </a:p>
        </p:txBody>
      </p:sp>
      <p:sp>
        <p:nvSpPr>
          <p:cNvPr id="1812" name="Google Shape;1812;p46"/>
          <p:cNvSpPr txBox="1">
            <a:spLocks noGrp="1"/>
          </p:cNvSpPr>
          <p:nvPr>
            <p:ph type="title" idx="16"/>
          </p:nvPr>
        </p:nvSpPr>
        <p:spPr>
          <a:xfrm>
            <a:off x="1369149" y="2049968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813" name="Google Shape;1813;p46"/>
          <p:cNvSpPr txBox="1">
            <a:spLocks noGrp="1"/>
          </p:cNvSpPr>
          <p:nvPr>
            <p:ph type="title" idx="17"/>
          </p:nvPr>
        </p:nvSpPr>
        <p:spPr>
          <a:xfrm>
            <a:off x="3979209" y="2049968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814" name="Google Shape;1814;p46"/>
          <p:cNvSpPr txBox="1">
            <a:spLocks noGrp="1"/>
          </p:cNvSpPr>
          <p:nvPr>
            <p:ph type="title" idx="18"/>
          </p:nvPr>
        </p:nvSpPr>
        <p:spPr>
          <a:xfrm>
            <a:off x="6782690" y="2036915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6" name="Google Shape;1956;p50"/>
          <p:cNvGrpSpPr/>
          <p:nvPr/>
        </p:nvGrpSpPr>
        <p:grpSpPr>
          <a:xfrm rot="-5400000">
            <a:off x="5238062" y="3799676"/>
            <a:ext cx="578995" cy="762248"/>
            <a:chOff x="2109400" y="2670450"/>
            <a:chExt cx="113200" cy="149025"/>
          </a:xfrm>
        </p:grpSpPr>
        <p:sp>
          <p:nvSpPr>
            <p:cNvPr id="1957" name="Google Shape;1957;p50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0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0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0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0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0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0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0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0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0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0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0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0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0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0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0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0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0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0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Title 4">
            <a:extLst>
              <a:ext uri="{FF2B5EF4-FFF2-40B4-BE49-F238E27FC236}">
                <a16:creationId xmlns:a16="http://schemas.microsoft.com/office/drawing/2014/main" id="{4DBC86E3-FCD3-4073-ACF9-4B1D7564A8D0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BRANDING</a:t>
            </a:r>
            <a:endParaRPr lang="en-ID" sz="6000" b="1" dirty="0"/>
          </a:p>
        </p:txBody>
      </p:sp>
      <p:sp>
        <p:nvSpPr>
          <p:cNvPr id="32" name="Google Shape;1803;p46">
            <a:extLst>
              <a:ext uri="{FF2B5EF4-FFF2-40B4-BE49-F238E27FC236}">
                <a16:creationId xmlns:a16="http://schemas.microsoft.com/office/drawing/2014/main" id="{0D325E35-E9C0-4F65-B6AD-F10968D886CF}"/>
              </a:ext>
            </a:extLst>
          </p:cNvPr>
          <p:cNvSpPr txBox="1">
            <a:spLocks/>
          </p:cNvSpPr>
          <p:nvPr/>
        </p:nvSpPr>
        <p:spPr>
          <a:xfrm>
            <a:off x="264704" y="1202896"/>
            <a:ext cx="8614590" cy="37749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4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E8E508-DA78-43FD-AA18-0FE1A14A61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76" t="40537" r="28902" b="24559"/>
          <a:stretch/>
        </p:blipFill>
        <p:spPr>
          <a:xfrm>
            <a:off x="3100596" y="1299466"/>
            <a:ext cx="5833641" cy="314116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46D7B08-C3FE-4AAD-952D-AE754B59C80D}"/>
              </a:ext>
            </a:extLst>
          </p:cNvPr>
          <p:cNvSpPr txBox="1"/>
          <p:nvPr/>
        </p:nvSpPr>
        <p:spPr>
          <a:xfrm>
            <a:off x="336004" y="1165692"/>
            <a:ext cx="2779246" cy="3678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Strategi Branding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dalam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Pemasaran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Pertanian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White et al (1996) dan Docherty (2012)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memberikan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model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kapan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sebaiknya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pertanian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di-branding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berdasarkan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karakteristik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kemampuan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produsen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(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petani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)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dalam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mengontrol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variasi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biologis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sehingga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mampu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mengendalikan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atribut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dikehendaki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.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Berdasarkan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model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tersebut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terdapat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variasi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cara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membranding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pertanian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</a:rPr>
              <a:t>yaitu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</a:rPr>
              <a:t>:</a:t>
            </a:r>
          </a:p>
        </p:txBody>
      </p:sp>
      <p:sp>
        <p:nvSpPr>
          <p:cNvPr id="30" name="Google Shape;162;p2">
            <a:extLst>
              <a:ext uri="{FF2B5EF4-FFF2-40B4-BE49-F238E27FC236}">
                <a16:creationId xmlns:a16="http://schemas.microsoft.com/office/drawing/2014/main" id="{5D17D081-D526-442D-BF55-D6AE41E14A87}"/>
              </a:ext>
            </a:extLst>
          </p:cNvPr>
          <p:cNvSpPr txBox="1"/>
          <p:nvPr/>
        </p:nvSpPr>
        <p:spPr>
          <a:xfrm>
            <a:off x="0" y="4751420"/>
            <a:ext cx="919683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Diarta,I.K.S., P.W.Lestari,I.A.P.C.Dewi.2016.Strategi Branding dalam promosi Penjualan Produk Pertanian Olahan </a:t>
            </a:r>
          </a:p>
          <a:p>
            <a:pPr marR="0" lvl="0" indent="623888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 PT.Hatten Bali untuk Pasar Pariwisata Indonesia. Jurnal Manajemen Agribisnis 4(2):170-187</a:t>
            </a:r>
            <a:endParaRPr lang="nb-NO" sz="11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5790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044;p52">
            <a:extLst>
              <a:ext uri="{FF2B5EF4-FFF2-40B4-BE49-F238E27FC236}">
                <a16:creationId xmlns:a16="http://schemas.microsoft.com/office/drawing/2014/main" id="{BB105E7F-AA94-493D-8526-B71441F5A127}"/>
              </a:ext>
            </a:extLst>
          </p:cNvPr>
          <p:cNvSpPr/>
          <p:nvPr/>
        </p:nvSpPr>
        <p:spPr>
          <a:xfrm>
            <a:off x="719999" y="1484632"/>
            <a:ext cx="3600000" cy="24339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F95B3DF-7D11-4B99-A883-572B48F28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39552"/>
            <a:ext cx="7704000" cy="572700"/>
          </a:xfrm>
        </p:spPr>
        <p:txBody>
          <a:bodyPr/>
          <a:lstStyle/>
          <a:p>
            <a:r>
              <a:rPr lang="en-GB" sz="6000" b="1" dirty="0"/>
              <a:t>STRATEGI BRANDING</a:t>
            </a:r>
            <a:br>
              <a:rPr lang="en-ID" sz="3600" b="1" dirty="0"/>
            </a:br>
            <a:endParaRPr lang="en-ID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A3332731-7BC6-4729-8514-713DEC07E69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19999" y="1342893"/>
            <a:ext cx="3579684" cy="385132"/>
          </a:xfrm>
        </p:spPr>
        <p:txBody>
          <a:bodyPr/>
          <a:lstStyle/>
          <a:p>
            <a:r>
              <a:rPr lang="en-GB" sz="3000" dirty="0">
                <a:solidFill>
                  <a:schemeClr val="accent2">
                    <a:lumMod val="50000"/>
                  </a:schemeClr>
                </a:solidFill>
              </a:rPr>
              <a:t>PRODUCER BRANDING</a:t>
            </a:r>
            <a:endParaRPr lang="en-ID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AC74AFCC-0A3C-44C6-8011-E2017EBD7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1" y="1829678"/>
            <a:ext cx="3599998" cy="2904367"/>
          </a:xfr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t"/>
          <a:lstStyle/>
          <a:p>
            <a:pPr marL="0" indent="0" algn="just"/>
            <a:r>
              <a:rPr lang="en-ID" sz="1100" b="1" dirty="0"/>
              <a:t>Jika </a:t>
            </a:r>
            <a:r>
              <a:rPr lang="en-ID" sz="1100" b="1" dirty="0" err="1"/>
              <a:t>produsen</a:t>
            </a:r>
            <a:r>
              <a:rPr lang="en-ID" sz="1100" b="1" dirty="0"/>
              <a:t> </a:t>
            </a:r>
            <a:r>
              <a:rPr lang="en-ID" sz="1100" b="1" dirty="0" err="1"/>
              <a:t>mampu</a:t>
            </a:r>
            <a:r>
              <a:rPr lang="en-ID" sz="1100" b="1" dirty="0"/>
              <a:t> </a:t>
            </a:r>
            <a:r>
              <a:rPr lang="en-ID" sz="1100" b="1" dirty="0" err="1"/>
              <a:t>mengontrol</a:t>
            </a:r>
            <a:r>
              <a:rPr lang="en-ID" sz="1100" b="1" dirty="0"/>
              <a:t> </a:t>
            </a:r>
            <a:r>
              <a:rPr lang="en-ID" sz="1100" b="1" dirty="0" err="1"/>
              <a:t>variasi</a:t>
            </a:r>
            <a:r>
              <a:rPr lang="en-ID" sz="1100" b="1" dirty="0"/>
              <a:t> </a:t>
            </a:r>
            <a:r>
              <a:rPr lang="en-ID" sz="1100" b="1" dirty="0" err="1"/>
              <a:t>biologis</a:t>
            </a:r>
            <a:r>
              <a:rPr lang="en-ID" sz="1100" b="1" dirty="0"/>
              <a:t> </a:t>
            </a:r>
            <a:r>
              <a:rPr lang="en-ID" sz="1100" b="1" dirty="0" err="1"/>
              <a:t>dari</a:t>
            </a:r>
            <a:r>
              <a:rPr lang="en-ID" sz="1100" b="1" dirty="0"/>
              <a:t> </a:t>
            </a:r>
            <a:r>
              <a:rPr lang="en-ID" sz="1100" b="1" dirty="0" err="1"/>
              <a:t>atribut</a:t>
            </a:r>
            <a:r>
              <a:rPr lang="en-ID" sz="1100" b="1" dirty="0"/>
              <a:t> </a:t>
            </a:r>
            <a:r>
              <a:rPr lang="en-ID" sz="1100" b="1" dirty="0" err="1"/>
              <a:t>produk</a:t>
            </a:r>
            <a:r>
              <a:rPr lang="en-ID" sz="1100" b="1" dirty="0"/>
              <a:t> </a:t>
            </a:r>
            <a:r>
              <a:rPr lang="en-ID" sz="1100" b="1" dirty="0" err="1"/>
              <a:t>pertanian</a:t>
            </a:r>
            <a:r>
              <a:rPr lang="en-ID" sz="1100" b="1" dirty="0"/>
              <a:t> yang </a:t>
            </a:r>
            <a:r>
              <a:rPr lang="en-ID" sz="1100" b="1" dirty="0" err="1"/>
              <a:t>diinginkan</a:t>
            </a:r>
            <a:r>
              <a:rPr lang="en-ID" sz="1100" b="1" dirty="0"/>
              <a:t> </a:t>
            </a:r>
            <a:r>
              <a:rPr lang="en-ID" sz="1100" b="1" dirty="0" err="1"/>
              <a:t>atau</a:t>
            </a:r>
            <a:r>
              <a:rPr lang="en-ID" sz="1100" b="1" dirty="0"/>
              <a:t> </a:t>
            </a:r>
            <a:r>
              <a:rPr lang="en-ID" sz="1100" b="1" dirty="0" err="1"/>
              <a:t>mampu</a:t>
            </a:r>
            <a:r>
              <a:rPr lang="en-ID" sz="1100" b="1" dirty="0"/>
              <a:t> </a:t>
            </a:r>
            <a:r>
              <a:rPr lang="en-ID" sz="1100" b="1" dirty="0" err="1"/>
              <a:t>mengelola</a:t>
            </a:r>
            <a:r>
              <a:rPr lang="en-ID" sz="1100" b="1" dirty="0"/>
              <a:t> </a:t>
            </a:r>
            <a:r>
              <a:rPr lang="en-ID" sz="1100" b="1" dirty="0" err="1"/>
              <a:t>secara</a:t>
            </a:r>
            <a:r>
              <a:rPr lang="en-ID" sz="1100" b="1" dirty="0"/>
              <a:t> </a:t>
            </a:r>
            <a:r>
              <a:rPr lang="en-ID" sz="1100" b="1" dirty="0" err="1"/>
              <a:t>konsisten</a:t>
            </a:r>
            <a:r>
              <a:rPr lang="en-ID" sz="1100" b="1" dirty="0"/>
              <a:t> grading </a:t>
            </a:r>
            <a:r>
              <a:rPr lang="en-ID" sz="1100" b="1" dirty="0" err="1"/>
              <a:t>untuk</a:t>
            </a:r>
            <a:r>
              <a:rPr lang="en-ID" sz="1100" b="1" dirty="0"/>
              <a:t> </a:t>
            </a:r>
            <a:r>
              <a:rPr lang="en-ID" sz="1100" b="1" dirty="0" err="1"/>
              <a:t>menjamin</a:t>
            </a:r>
            <a:r>
              <a:rPr lang="en-ID" sz="1100" b="1" dirty="0"/>
              <a:t> </a:t>
            </a:r>
            <a:r>
              <a:rPr lang="en-ID" sz="1100" b="1" dirty="0" err="1"/>
              <a:t>konsistensi</a:t>
            </a:r>
            <a:r>
              <a:rPr lang="en-ID" sz="1100" b="1" dirty="0"/>
              <a:t> </a:t>
            </a:r>
            <a:r>
              <a:rPr lang="en-ID" sz="1100" b="1" dirty="0" err="1"/>
              <a:t>perbedaan</a:t>
            </a:r>
            <a:r>
              <a:rPr lang="en-ID" sz="1100" b="1" dirty="0"/>
              <a:t> </a:t>
            </a:r>
            <a:r>
              <a:rPr lang="en-ID" sz="1100" b="1" dirty="0" err="1"/>
              <a:t>kualitas</a:t>
            </a:r>
            <a:r>
              <a:rPr lang="en-ID" sz="1100" b="1" dirty="0"/>
              <a:t> </a:t>
            </a:r>
            <a:r>
              <a:rPr lang="en-ID" sz="1100" b="1" dirty="0" err="1"/>
              <a:t>atribut</a:t>
            </a:r>
            <a:r>
              <a:rPr lang="en-ID" sz="1100" b="1" dirty="0"/>
              <a:t> </a:t>
            </a:r>
            <a:r>
              <a:rPr lang="en-ID" sz="1100" b="1" dirty="0" err="1"/>
              <a:t>tertentu</a:t>
            </a:r>
            <a:r>
              <a:rPr lang="en-ID" sz="1100" b="1" dirty="0"/>
              <a:t> yang </a:t>
            </a:r>
            <a:r>
              <a:rPr lang="en-ID" sz="1100" b="1" dirty="0" err="1"/>
              <a:t>diinginkan</a:t>
            </a:r>
            <a:r>
              <a:rPr lang="en-ID" sz="1100" b="1" dirty="0"/>
              <a:t> </a:t>
            </a:r>
            <a:r>
              <a:rPr lang="en-ID" sz="1100" b="1" dirty="0" err="1"/>
              <a:t>maka</a:t>
            </a:r>
            <a:r>
              <a:rPr lang="en-ID" sz="1100" b="1" dirty="0"/>
              <a:t> branding </a:t>
            </a:r>
            <a:r>
              <a:rPr lang="en-ID" sz="1100" b="1" dirty="0" err="1"/>
              <a:t>berbasis</a:t>
            </a:r>
            <a:r>
              <a:rPr lang="en-ID" sz="1100" b="1" dirty="0"/>
              <a:t> </a:t>
            </a:r>
            <a:r>
              <a:rPr lang="en-ID" sz="1100" b="1" dirty="0" err="1"/>
              <a:t>nama</a:t>
            </a:r>
            <a:r>
              <a:rPr lang="en-ID" sz="1100" b="1" dirty="0"/>
              <a:t> </a:t>
            </a:r>
            <a:r>
              <a:rPr lang="en-ID" sz="1100" b="1" dirty="0" err="1"/>
              <a:t>produsen</a:t>
            </a:r>
            <a:r>
              <a:rPr lang="en-ID" sz="1100" b="1" dirty="0"/>
              <a:t> </a:t>
            </a:r>
            <a:r>
              <a:rPr lang="en-ID" sz="1100" b="1" dirty="0" err="1"/>
              <a:t>dapat</a:t>
            </a:r>
            <a:r>
              <a:rPr lang="en-ID" sz="1100" b="1" dirty="0"/>
              <a:t> </a:t>
            </a:r>
            <a:r>
              <a:rPr lang="en-ID" sz="1100" b="1" dirty="0" err="1"/>
              <a:t>dipakai</a:t>
            </a:r>
            <a:r>
              <a:rPr lang="en-ID" sz="1100" b="1" dirty="0"/>
              <a:t> </a:t>
            </a:r>
            <a:r>
              <a:rPr lang="en-ID" sz="1100" b="1" dirty="0" err="1"/>
              <a:t>sebagai</a:t>
            </a:r>
            <a:r>
              <a:rPr lang="en-ID" sz="1100" b="1" dirty="0"/>
              <a:t> </a:t>
            </a:r>
            <a:r>
              <a:rPr lang="en-ID" sz="1100" b="1" dirty="0" err="1"/>
              <a:t>ciri</a:t>
            </a:r>
            <a:r>
              <a:rPr lang="en-ID" sz="1100" b="1" dirty="0"/>
              <a:t> </a:t>
            </a:r>
            <a:r>
              <a:rPr lang="en-ID" sz="1100" b="1" dirty="0" err="1"/>
              <a:t>khasnya</a:t>
            </a:r>
            <a:r>
              <a:rPr lang="en-ID" sz="1100" b="1" dirty="0"/>
              <a:t> (</a:t>
            </a:r>
            <a:r>
              <a:rPr lang="en-ID" sz="1100" b="1" dirty="0" err="1"/>
              <a:t>Jendela</a:t>
            </a:r>
            <a:r>
              <a:rPr lang="en-ID" sz="1100" b="1" dirty="0"/>
              <a:t> 1).</a:t>
            </a:r>
          </a:p>
          <a:p>
            <a:pPr marL="0" indent="0" algn="just"/>
            <a:endParaRPr lang="en-ID" sz="1100" b="1" dirty="0"/>
          </a:p>
          <a:p>
            <a:pPr marL="0" indent="0" algn="just"/>
            <a:r>
              <a:rPr lang="en-ID" sz="1100" b="1" dirty="0"/>
              <a:t>Hal </a:t>
            </a:r>
            <a:r>
              <a:rPr lang="en-ID" sz="1100" b="1" dirty="0" err="1"/>
              <a:t>ini</a:t>
            </a:r>
            <a:r>
              <a:rPr lang="en-ID" sz="1100" b="1" dirty="0"/>
              <a:t> </a:t>
            </a:r>
            <a:r>
              <a:rPr lang="en-ID" sz="1100" b="1" dirty="0" err="1"/>
              <a:t>akan</a:t>
            </a:r>
            <a:r>
              <a:rPr lang="en-ID" sz="1100" b="1" dirty="0"/>
              <a:t> </a:t>
            </a:r>
            <a:r>
              <a:rPr lang="en-ID" sz="1100" b="1" dirty="0" err="1"/>
              <a:t>menggiring</a:t>
            </a:r>
            <a:r>
              <a:rPr lang="en-ID" sz="1100" b="1" dirty="0"/>
              <a:t> </a:t>
            </a:r>
            <a:r>
              <a:rPr lang="en-ID" sz="1100" b="1" dirty="0" err="1"/>
              <a:t>konsumen</a:t>
            </a:r>
            <a:r>
              <a:rPr lang="en-ID" sz="1100" b="1" dirty="0"/>
              <a:t> </a:t>
            </a:r>
            <a:r>
              <a:rPr lang="en-ID" sz="1100" b="1" dirty="0" err="1"/>
              <a:t>kepada</a:t>
            </a:r>
            <a:r>
              <a:rPr lang="en-ID" sz="1100" b="1" dirty="0"/>
              <a:t> </a:t>
            </a:r>
            <a:r>
              <a:rPr lang="en-ID" sz="1100" b="1" dirty="0" err="1"/>
              <a:t>citra</a:t>
            </a:r>
            <a:r>
              <a:rPr lang="en-ID" sz="1100" b="1" dirty="0"/>
              <a:t> </a:t>
            </a:r>
            <a:r>
              <a:rPr lang="en-ID" sz="1100" b="1" dirty="0" err="1"/>
              <a:t>bahwa</a:t>
            </a:r>
            <a:r>
              <a:rPr lang="en-ID" sz="1100" b="1" dirty="0"/>
              <a:t> </a:t>
            </a:r>
            <a:r>
              <a:rPr lang="en-ID" sz="1100" b="1" dirty="0" err="1"/>
              <a:t>produk</a:t>
            </a:r>
            <a:r>
              <a:rPr lang="en-ID" sz="1100" b="1" dirty="0"/>
              <a:t> yang </a:t>
            </a:r>
            <a:r>
              <a:rPr lang="en-ID" sz="1100" b="1" dirty="0" err="1"/>
              <a:t>dihasilkan</a:t>
            </a:r>
            <a:r>
              <a:rPr lang="en-ID" sz="1100" b="1" dirty="0"/>
              <a:t> oleh </a:t>
            </a:r>
            <a:r>
              <a:rPr lang="en-ID" sz="1100" b="1" dirty="0" err="1"/>
              <a:t>produsen</a:t>
            </a:r>
            <a:r>
              <a:rPr lang="en-ID" sz="1100" b="1" dirty="0"/>
              <a:t> </a:t>
            </a:r>
            <a:r>
              <a:rPr lang="en-ID" sz="1100" b="1" dirty="0" err="1"/>
              <a:t>tertentu</a:t>
            </a:r>
            <a:r>
              <a:rPr lang="en-ID" sz="1100" b="1" dirty="0"/>
              <a:t> sangat </a:t>
            </a:r>
            <a:r>
              <a:rPr lang="en-ID" sz="1100" b="1" dirty="0" err="1"/>
              <a:t>unggul</a:t>
            </a:r>
            <a:r>
              <a:rPr lang="en-ID" sz="1100" b="1" dirty="0"/>
              <a:t> </a:t>
            </a:r>
            <a:r>
              <a:rPr lang="en-ID" sz="1100" b="1" dirty="0" err="1"/>
              <a:t>dibanding</a:t>
            </a:r>
            <a:r>
              <a:rPr lang="en-ID" sz="1100" b="1" dirty="0"/>
              <a:t> </a:t>
            </a:r>
            <a:r>
              <a:rPr lang="en-ID" sz="1100" b="1" dirty="0" err="1"/>
              <a:t>produsen</a:t>
            </a:r>
            <a:r>
              <a:rPr lang="en-ID" sz="1100" b="1" dirty="0"/>
              <a:t> </a:t>
            </a:r>
            <a:r>
              <a:rPr lang="en-ID" sz="1100" b="1" dirty="0" err="1"/>
              <a:t>lainnya</a:t>
            </a:r>
            <a:r>
              <a:rPr lang="en-ID" sz="1100" b="1" dirty="0"/>
              <a:t>. Producer branding </a:t>
            </a:r>
            <a:r>
              <a:rPr lang="en-ID" sz="1100" b="1" dirty="0" err="1"/>
              <a:t>ini</a:t>
            </a:r>
            <a:r>
              <a:rPr lang="en-ID" sz="1100" b="1" dirty="0"/>
              <a:t> </a:t>
            </a:r>
            <a:r>
              <a:rPr lang="en-ID" sz="1100" b="1" dirty="0" err="1"/>
              <a:t>membedakan</a:t>
            </a:r>
            <a:r>
              <a:rPr lang="en-ID" sz="1100" b="1" dirty="0"/>
              <a:t> </a:t>
            </a:r>
            <a:r>
              <a:rPr lang="en-ID" sz="1100" b="1" dirty="0" err="1"/>
              <a:t>produk</a:t>
            </a:r>
            <a:r>
              <a:rPr lang="en-ID" sz="1100" b="1" dirty="0"/>
              <a:t> </a:t>
            </a:r>
            <a:r>
              <a:rPr lang="en-ID" sz="1100" b="1" dirty="0" err="1"/>
              <a:t>pertanian</a:t>
            </a:r>
            <a:r>
              <a:rPr lang="en-ID" sz="1100" b="1" dirty="0"/>
              <a:t> yang </a:t>
            </a:r>
            <a:r>
              <a:rPr lang="en-ID" sz="1100" b="1" dirty="0" err="1"/>
              <a:t>sama</a:t>
            </a:r>
            <a:r>
              <a:rPr lang="en-ID" sz="1100" b="1" dirty="0"/>
              <a:t> yang </a:t>
            </a:r>
            <a:r>
              <a:rPr lang="en-ID" sz="1100" b="1" dirty="0" err="1"/>
              <a:t>dihasilkan</a:t>
            </a:r>
            <a:r>
              <a:rPr lang="en-ID" sz="1100" b="1" dirty="0"/>
              <a:t> </a:t>
            </a:r>
            <a:r>
              <a:rPr lang="en-ID" sz="1100" b="1" dirty="0" err="1"/>
              <a:t>dari</a:t>
            </a:r>
            <a:r>
              <a:rPr lang="en-ID" sz="1100" b="1" dirty="0"/>
              <a:t> </a:t>
            </a:r>
            <a:r>
              <a:rPr lang="en-ID" sz="1100" b="1" dirty="0" err="1"/>
              <a:t>produsen</a:t>
            </a:r>
            <a:r>
              <a:rPr lang="en-ID" sz="1100" b="1" dirty="0"/>
              <a:t> lain dan </a:t>
            </a:r>
            <a:r>
              <a:rPr lang="en-ID" sz="1100" b="1" dirty="0" err="1"/>
              <a:t>menambahkan</a:t>
            </a:r>
            <a:r>
              <a:rPr lang="en-ID" sz="1100" b="1" dirty="0"/>
              <a:t> </a:t>
            </a:r>
            <a:r>
              <a:rPr lang="en-ID" sz="1100" b="1" dirty="0" err="1"/>
              <a:t>nilai</a:t>
            </a:r>
            <a:r>
              <a:rPr lang="en-ID" sz="1100" b="1" dirty="0"/>
              <a:t> </a:t>
            </a:r>
            <a:r>
              <a:rPr lang="en-ID" sz="1100" b="1" dirty="0" err="1"/>
              <a:t>lebih</a:t>
            </a:r>
            <a:r>
              <a:rPr lang="en-ID" sz="1100" b="1" dirty="0"/>
              <a:t>, </a:t>
            </a:r>
            <a:r>
              <a:rPr lang="en-ID" sz="1100" b="1" dirty="0" err="1"/>
              <a:t>baik</a:t>
            </a:r>
            <a:r>
              <a:rPr lang="en-ID" sz="1100" b="1" dirty="0"/>
              <a:t> di </a:t>
            </a:r>
            <a:r>
              <a:rPr lang="en-ID" sz="1100" b="1" dirty="0" err="1"/>
              <a:t>tingkat</a:t>
            </a:r>
            <a:r>
              <a:rPr lang="en-ID" sz="1100" b="1" dirty="0"/>
              <a:t> </a:t>
            </a:r>
            <a:r>
              <a:rPr lang="en-ID" sz="1100" b="1" dirty="0" err="1"/>
              <a:t>eceran</a:t>
            </a:r>
            <a:r>
              <a:rPr lang="en-ID" sz="1100" b="1" dirty="0"/>
              <a:t> </a:t>
            </a:r>
            <a:r>
              <a:rPr lang="en-ID" sz="1100" b="1" dirty="0" err="1"/>
              <a:t>maupun</a:t>
            </a:r>
            <a:r>
              <a:rPr lang="en-ID" sz="1100" b="1" dirty="0"/>
              <a:t> </a:t>
            </a:r>
            <a:r>
              <a:rPr lang="en-ID" sz="1100" b="1" dirty="0" err="1"/>
              <a:t>penyalur</a:t>
            </a:r>
            <a:r>
              <a:rPr lang="en-ID" sz="1100" b="1" dirty="0"/>
              <a:t>. Jika branding </a:t>
            </a:r>
            <a:r>
              <a:rPr lang="en-ID" sz="1100" b="1" dirty="0" err="1"/>
              <a:t>sudah</a:t>
            </a:r>
            <a:r>
              <a:rPr lang="en-ID" sz="1100" b="1" dirty="0"/>
              <a:t> </a:t>
            </a:r>
            <a:r>
              <a:rPr lang="en-ID" sz="1100" b="1" dirty="0" err="1"/>
              <a:t>kuat</a:t>
            </a:r>
            <a:r>
              <a:rPr lang="en-ID" sz="1100" b="1" dirty="0"/>
              <a:t> </a:t>
            </a:r>
            <a:r>
              <a:rPr lang="en-ID" sz="1100" b="1" dirty="0" err="1"/>
              <a:t>sebenarnya</a:t>
            </a:r>
            <a:r>
              <a:rPr lang="en-ID" sz="1100" b="1" dirty="0"/>
              <a:t> </a:t>
            </a:r>
            <a:r>
              <a:rPr lang="en-ID" sz="1100" b="1" dirty="0" err="1"/>
              <a:t>hal</a:t>
            </a:r>
            <a:r>
              <a:rPr lang="en-ID" sz="1100" b="1" dirty="0"/>
              <a:t> yang </a:t>
            </a:r>
            <a:r>
              <a:rPr lang="en-ID" sz="1100" b="1" dirty="0" err="1"/>
              <a:t>dilakukan</a:t>
            </a:r>
            <a:r>
              <a:rPr lang="en-ID" sz="1100" b="1" dirty="0"/>
              <a:t> </a:t>
            </a:r>
            <a:r>
              <a:rPr lang="en-ID" sz="1100" b="1" dirty="0" err="1"/>
              <a:t>produsen</a:t>
            </a:r>
            <a:r>
              <a:rPr lang="en-ID" sz="1100" b="1" dirty="0"/>
              <a:t> </a:t>
            </a:r>
            <a:r>
              <a:rPr lang="en-ID" sz="1100" b="1" dirty="0" err="1"/>
              <a:t>adalah</a:t>
            </a:r>
            <a:r>
              <a:rPr lang="en-ID" sz="1100" b="1" dirty="0"/>
              <a:t> </a:t>
            </a:r>
            <a:r>
              <a:rPr lang="en-ID" sz="1100" b="1" dirty="0" err="1"/>
              <a:t>kegiatan</a:t>
            </a:r>
            <a:r>
              <a:rPr lang="en-ID" sz="1100" b="1" dirty="0"/>
              <a:t> yang minimal </a:t>
            </a:r>
            <a:r>
              <a:rPr lang="en-ID" sz="1100" b="1" dirty="0" err="1"/>
              <a:t>seperti</a:t>
            </a:r>
            <a:r>
              <a:rPr lang="en-ID" sz="1100" b="1" dirty="0"/>
              <a:t> </a:t>
            </a:r>
            <a:r>
              <a:rPr lang="en-ID" sz="1100" b="1" dirty="0" err="1"/>
              <a:t>menambahkan</a:t>
            </a:r>
            <a:r>
              <a:rPr lang="en-ID" sz="1100" b="1" dirty="0"/>
              <a:t> label </a:t>
            </a:r>
            <a:r>
              <a:rPr lang="en-ID" sz="1100" b="1" dirty="0" err="1"/>
              <a:t>sudah</a:t>
            </a:r>
            <a:r>
              <a:rPr lang="en-ID" sz="1100" b="1" dirty="0"/>
              <a:t> </a:t>
            </a:r>
            <a:r>
              <a:rPr lang="en-ID" sz="1100" b="1" dirty="0" err="1"/>
              <a:t>mampu</a:t>
            </a:r>
            <a:r>
              <a:rPr lang="en-ID" sz="1100" b="1" dirty="0"/>
              <a:t> </a:t>
            </a:r>
            <a:r>
              <a:rPr lang="en-ID" sz="1100" b="1" dirty="0" err="1"/>
              <a:t>menjual</a:t>
            </a:r>
            <a:r>
              <a:rPr lang="en-ID" sz="1100" b="1" dirty="0"/>
              <a:t> </a:t>
            </a:r>
            <a:r>
              <a:rPr lang="en-ID" sz="1100" b="1" dirty="0" err="1"/>
              <a:t>dengan</a:t>
            </a:r>
            <a:r>
              <a:rPr lang="en-ID" sz="1100" b="1" dirty="0"/>
              <a:t> </a:t>
            </a:r>
            <a:r>
              <a:rPr lang="en-ID" sz="1100" b="1" dirty="0" err="1"/>
              <a:t>harga</a:t>
            </a:r>
            <a:r>
              <a:rPr lang="en-ID" sz="1100" b="1" dirty="0"/>
              <a:t> premium. </a:t>
            </a:r>
          </a:p>
        </p:txBody>
      </p:sp>
      <p:sp>
        <p:nvSpPr>
          <p:cNvPr id="29" name="Subtitle 20">
            <a:extLst>
              <a:ext uri="{FF2B5EF4-FFF2-40B4-BE49-F238E27FC236}">
                <a16:creationId xmlns:a16="http://schemas.microsoft.com/office/drawing/2014/main" id="{661796D7-9945-4145-A0A9-4F304C30B3C3}"/>
              </a:ext>
            </a:extLst>
          </p:cNvPr>
          <p:cNvSpPr txBox="1">
            <a:spLocks/>
          </p:cNvSpPr>
          <p:nvPr/>
        </p:nvSpPr>
        <p:spPr>
          <a:xfrm>
            <a:off x="4844315" y="1833704"/>
            <a:ext cx="3599999" cy="2900342"/>
          </a:xfrm>
          <a:prstGeom prst="rect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 algn="just"/>
            <a:r>
              <a:rPr lang="en-ID" sz="1100" b="1" dirty="0"/>
              <a:t>Jika </a:t>
            </a:r>
            <a:r>
              <a:rPr lang="en-ID" sz="1100" b="1" dirty="0" err="1"/>
              <a:t>ciri</a:t>
            </a:r>
            <a:r>
              <a:rPr lang="en-ID" sz="1100" b="1" dirty="0"/>
              <a:t> </a:t>
            </a:r>
            <a:r>
              <a:rPr lang="en-ID" sz="1100" b="1" dirty="0" err="1"/>
              <a:t>intrinsik</a:t>
            </a:r>
            <a:r>
              <a:rPr lang="en-ID" sz="1100" b="1" dirty="0"/>
              <a:t> </a:t>
            </a:r>
            <a:r>
              <a:rPr lang="en-ID" sz="1100" b="1" dirty="0" err="1"/>
              <a:t>dapat</a:t>
            </a:r>
            <a:r>
              <a:rPr lang="en-ID" sz="1100" b="1" dirty="0"/>
              <a:t> </a:t>
            </a:r>
            <a:r>
              <a:rPr lang="en-ID" sz="1100" b="1" dirty="0" err="1"/>
              <a:t>diketahui</a:t>
            </a:r>
            <a:r>
              <a:rPr lang="en-ID" sz="1100" b="1" dirty="0"/>
              <a:t> dan </a:t>
            </a:r>
            <a:r>
              <a:rPr lang="en-ID" sz="1100" b="1" dirty="0" err="1"/>
              <a:t>produsen</a:t>
            </a:r>
            <a:r>
              <a:rPr lang="en-ID" sz="1100" b="1" dirty="0"/>
              <a:t> </a:t>
            </a:r>
            <a:r>
              <a:rPr lang="en-ID" sz="1100" b="1" dirty="0" err="1"/>
              <a:t>memiliki</a:t>
            </a:r>
            <a:r>
              <a:rPr lang="en-ID" sz="1100" b="1" dirty="0"/>
              <a:t> </a:t>
            </a:r>
            <a:r>
              <a:rPr lang="en-ID" sz="1100" b="1" dirty="0" err="1"/>
              <a:t>kemampuan</a:t>
            </a:r>
            <a:r>
              <a:rPr lang="en-ID" sz="1100" b="1" dirty="0"/>
              <a:t> </a:t>
            </a:r>
            <a:r>
              <a:rPr lang="en-ID" sz="1100" b="1" dirty="0" err="1"/>
              <a:t>terbatas</a:t>
            </a:r>
            <a:r>
              <a:rPr lang="en-ID" sz="1100" b="1" dirty="0"/>
              <a:t> </a:t>
            </a:r>
            <a:r>
              <a:rPr lang="en-ID" sz="1100" b="1" dirty="0" err="1"/>
              <a:t>bahkan</a:t>
            </a:r>
            <a:r>
              <a:rPr lang="en-ID" sz="1100" b="1" dirty="0"/>
              <a:t> </a:t>
            </a:r>
            <a:r>
              <a:rPr lang="en-ID" sz="1100" b="1" dirty="0" err="1"/>
              <a:t>sama</a:t>
            </a:r>
            <a:r>
              <a:rPr lang="en-ID" sz="1100" b="1" dirty="0"/>
              <a:t> </a:t>
            </a:r>
            <a:r>
              <a:rPr lang="en-ID" sz="1100" b="1" dirty="0" err="1"/>
              <a:t>sekali</a:t>
            </a:r>
            <a:r>
              <a:rPr lang="en-ID" sz="1100" b="1" dirty="0"/>
              <a:t> </a:t>
            </a:r>
            <a:r>
              <a:rPr lang="en-ID" sz="1100" b="1" dirty="0" err="1"/>
              <a:t>tidak</a:t>
            </a:r>
            <a:r>
              <a:rPr lang="en-ID" sz="1100" b="1" dirty="0"/>
              <a:t> </a:t>
            </a:r>
            <a:r>
              <a:rPr lang="en-ID" sz="1100" b="1" dirty="0" err="1"/>
              <a:t>ada</a:t>
            </a:r>
            <a:r>
              <a:rPr lang="en-ID" sz="1100" b="1" dirty="0"/>
              <a:t> </a:t>
            </a:r>
            <a:r>
              <a:rPr lang="en-ID" sz="1100" b="1" dirty="0" err="1"/>
              <a:t>kemampuan</a:t>
            </a:r>
            <a:r>
              <a:rPr lang="en-ID" sz="1100" b="1" dirty="0"/>
              <a:t> </a:t>
            </a:r>
            <a:r>
              <a:rPr lang="en-ID" sz="1100" b="1" dirty="0" err="1"/>
              <a:t>mengontrol</a:t>
            </a:r>
            <a:r>
              <a:rPr lang="en-ID" sz="1100" b="1" dirty="0"/>
              <a:t> </a:t>
            </a:r>
            <a:r>
              <a:rPr lang="en-ID" sz="1100" b="1" dirty="0" err="1"/>
              <a:t>variasi</a:t>
            </a:r>
            <a:r>
              <a:rPr lang="en-ID" sz="1100" b="1" dirty="0"/>
              <a:t> </a:t>
            </a:r>
            <a:r>
              <a:rPr lang="en-ID" sz="1100" b="1" dirty="0" err="1"/>
              <a:t>biologis</a:t>
            </a:r>
            <a:r>
              <a:rPr lang="en-ID" sz="1100" b="1" dirty="0"/>
              <a:t> </a:t>
            </a:r>
            <a:r>
              <a:rPr lang="en-ID" sz="1100" b="1" dirty="0" err="1"/>
              <a:t>dari</a:t>
            </a:r>
            <a:r>
              <a:rPr lang="en-ID" sz="1100" b="1" dirty="0"/>
              <a:t> </a:t>
            </a:r>
            <a:r>
              <a:rPr lang="en-ID" sz="1100" b="1" dirty="0" err="1"/>
              <a:t>atribut</a:t>
            </a:r>
            <a:r>
              <a:rPr lang="en-ID" sz="1100" b="1" dirty="0"/>
              <a:t> </a:t>
            </a:r>
            <a:r>
              <a:rPr lang="en-ID" sz="1100" b="1" dirty="0" err="1"/>
              <a:t>produk</a:t>
            </a:r>
            <a:r>
              <a:rPr lang="en-ID" sz="1100" b="1" dirty="0"/>
              <a:t> </a:t>
            </a:r>
            <a:r>
              <a:rPr lang="en-ID" sz="1100" b="1" dirty="0" err="1"/>
              <a:t>pertaniannya</a:t>
            </a:r>
            <a:r>
              <a:rPr lang="en-ID" sz="1100" b="1" dirty="0"/>
              <a:t> </a:t>
            </a:r>
            <a:r>
              <a:rPr lang="en-ID" sz="1100" b="1" dirty="0" err="1"/>
              <a:t>maka</a:t>
            </a:r>
            <a:r>
              <a:rPr lang="en-ID" sz="1100" b="1" dirty="0"/>
              <a:t> </a:t>
            </a:r>
            <a:r>
              <a:rPr lang="en-ID" sz="1100" b="1" dirty="0" err="1"/>
              <a:t>sebaiknya</a:t>
            </a:r>
            <a:r>
              <a:rPr lang="en-ID" sz="1100" b="1" dirty="0"/>
              <a:t> </a:t>
            </a:r>
            <a:r>
              <a:rPr lang="en-ID" sz="1100" b="1" dirty="0" err="1"/>
              <a:t>produk</a:t>
            </a:r>
            <a:r>
              <a:rPr lang="en-ID" sz="1100" b="1" dirty="0"/>
              <a:t> </a:t>
            </a:r>
            <a:r>
              <a:rPr lang="en-ID" sz="1100" b="1" dirty="0" err="1"/>
              <a:t>tersebut</a:t>
            </a:r>
            <a:r>
              <a:rPr lang="en-ID" sz="1100" b="1" dirty="0"/>
              <a:t> </a:t>
            </a:r>
            <a:r>
              <a:rPr lang="en-ID" sz="1100" b="1" dirty="0" err="1"/>
              <a:t>tidak</a:t>
            </a:r>
            <a:r>
              <a:rPr lang="en-ID" sz="1100" b="1" dirty="0"/>
              <a:t> </a:t>
            </a:r>
            <a:r>
              <a:rPr lang="en-ID" sz="1100" b="1" dirty="0" err="1"/>
              <a:t>usah</a:t>
            </a:r>
            <a:r>
              <a:rPr lang="en-ID" sz="1100" b="1" dirty="0"/>
              <a:t> </a:t>
            </a:r>
            <a:r>
              <a:rPr lang="en-ID" sz="1100" b="1" dirty="0" err="1"/>
              <a:t>dibranding</a:t>
            </a:r>
            <a:r>
              <a:rPr lang="en-ID" sz="1100" b="1" dirty="0"/>
              <a:t> </a:t>
            </a:r>
            <a:r>
              <a:rPr lang="en-ID" sz="1100" b="1" dirty="0" err="1"/>
              <a:t>dalam</a:t>
            </a:r>
            <a:r>
              <a:rPr lang="en-ID" sz="1100" b="1" dirty="0"/>
              <a:t> </a:t>
            </a:r>
            <a:r>
              <a:rPr lang="en-ID" sz="1100" b="1" dirty="0" err="1"/>
              <a:t>pemasarannya</a:t>
            </a:r>
            <a:r>
              <a:rPr lang="en-ID" sz="1100" b="1" dirty="0"/>
              <a:t> (</a:t>
            </a:r>
            <a:r>
              <a:rPr lang="en-ID" sz="1100" b="1" dirty="0" err="1"/>
              <a:t>Jendela</a:t>
            </a:r>
            <a:r>
              <a:rPr lang="en-ID" sz="1100" b="1" dirty="0"/>
              <a:t> II). </a:t>
            </a:r>
            <a:r>
              <a:rPr lang="en-ID" sz="1100" b="1" dirty="0" err="1"/>
              <a:t>Dalam</a:t>
            </a:r>
            <a:r>
              <a:rPr lang="en-ID" sz="1100" b="1" dirty="0"/>
              <a:t> </a:t>
            </a:r>
            <a:r>
              <a:rPr lang="en-ID" sz="1100" b="1" dirty="0" err="1"/>
              <a:t>kasus</a:t>
            </a:r>
            <a:r>
              <a:rPr lang="en-ID" sz="1100" b="1" dirty="0"/>
              <a:t> </a:t>
            </a:r>
            <a:r>
              <a:rPr lang="en-ID" sz="1100" b="1" dirty="0" err="1"/>
              <a:t>ini</a:t>
            </a:r>
            <a:r>
              <a:rPr lang="en-ID" sz="1100" b="1" dirty="0"/>
              <a:t> </a:t>
            </a:r>
            <a:r>
              <a:rPr lang="en-ID" sz="1100" b="1" dirty="0" err="1"/>
              <a:t>semua</a:t>
            </a:r>
            <a:r>
              <a:rPr lang="en-ID" sz="1100" b="1" dirty="0"/>
              <a:t> </a:t>
            </a:r>
            <a:r>
              <a:rPr lang="en-ID" sz="1100" b="1" dirty="0" err="1"/>
              <a:t>produk</a:t>
            </a:r>
            <a:r>
              <a:rPr lang="en-ID" sz="1100" b="1" dirty="0"/>
              <a:t> </a:t>
            </a:r>
            <a:r>
              <a:rPr lang="en-ID" sz="1100" b="1" dirty="0" err="1"/>
              <a:t>dianggap</a:t>
            </a:r>
            <a:r>
              <a:rPr lang="en-ID" sz="1100" b="1" dirty="0"/>
              <a:t> </a:t>
            </a:r>
            <a:r>
              <a:rPr lang="en-ID" sz="1100" b="1" dirty="0" err="1"/>
              <a:t>tidak</a:t>
            </a:r>
            <a:r>
              <a:rPr lang="en-ID" sz="1100" b="1" dirty="0"/>
              <a:t> </a:t>
            </a:r>
            <a:r>
              <a:rPr lang="en-ID" sz="1100" b="1" dirty="0" err="1"/>
              <a:t>ada</a:t>
            </a:r>
            <a:r>
              <a:rPr lang="en-ID" sz="1100" b="1" dirty="0"/>
              <a:t> </a:t>
            </a:r>
            <a:r>
              <a:rPr lang="en-ID" sz="1100" b="1" dirty="0" err="1"/>
              <a:t>bedanya</a:t>
            </a:r>
            <a:r>
              <a:rPr lang="en-ID" sz="1100" b="1" dirty="0"/>
              <a:t> </a:t>
            </a:r>
            <a:r>
              <a:rPr lang="en-ID" sz="1100" b="1" dirty="0" err="1"/>
              <a:t>karena</a:t>
            </a:r>
            <a:r>
              <a:rPr lang="en-ID" sz="1100" b="1" dirty="0"/>
              <a:t> </a:t>
            </a:r>
            <a:r>
              <a:rPr lang="en-ID" sz="1100" b="1" dirty="0" err="1"/>
              <a:t>konsumen</a:t>
            </a:r>
            <a:r>
              <a:rPr lang="en-ID" sz="1100" b="1" dirty="0"/>
              <a:t> </a:t>
            </a:r>
            <a:r>
              <a:rPr lang="en-ID" sz="1100" b="1" dirty="0" err="1"/>
              <a:t>bisa</a:t>
            </a:r>
            <a:r>
              <a:rPr lang="en-ID" sz="1100" b="1" dirty="0"/>
              <a:t> </a:t>
            </a:r>
            <a:r>
              <a:rPr lang="en-ID" sz="1100" b="1" dirty="0" err="1"/>
              <a:t>dengan</a:t>
            </a:r>
            <a:r>
              <a:rPr lang="en-ID" sz="1100" b="1" dirty="0"/>
              <a:t> </a:t>
            </a:r>
            <a:r>
              <a:rPr lang="en-ID" sz="1100" b="1" dirty="0" err="1"/>
              <a:t>jelas</a:t>
            </a:r>
            <a:r>
              <a:rPr lang="en-ID" sz="1100" b="1" dirty="0"/>
              <a:t> </a:t>
            </a:r>
            <a:r>
              <a:rPr lang="en-ID" sz="1100" b="1" dirty="0" err="1"/>
              <a:t>melihat</a:t>
            </a:r>
            <a:r>
              <a:rPr lang="en-ID" sz="1100" b="1" dirty="0"/>
              <a:t>, </a:t>
            </a:r>
            <a:r>
              <a:rPr lang="en-ID" sz="1100" b="1" dirty="0" err="1"/>
              <a:t>merasa</a:t>
            </a:r>
            <a:r>
              <a:rPr lang="en-ID" sz="1100" b="1" dirty="0"/>
              <a:t>, </a:t>
            </a:r>
            <a:r>
              <a:rPr lang="en-ID" sz="1100" b="1" dirty="0" err="1"/>
              <a:t>meraba</a:t>
            </a:r>
            <a:r>
              <a:rPr lang="en-ID" sz="1100" b="1" dirty="0"/>
              <a:t> </a:t>
            </a:r>
            <a:r>
              <a:rPr lang="en-ID" sz="1100" b="1" dirty="0" err="1"/>
              <a:t>sendiri</a:t>
            </a:r>
            <a:r>
              <a:rPr lang="en-ID" sz="1100" b="1" dirty="0"/>
              <a:t> </a:t>
            </a:r>
            <a:r>
              <a:rPr lang="en-ID" sz="1100" b="1" dirty="0" err="1"/>
              <a:t>untuk</a:t>
            </a:r>
            <a:r>
              <a:rPr lang="en-ID" sz="1100" b="1" dirty="0"/>
              <a:t> </a:t>
            </a:r>
            <a:r>
              <a:rPr lang="en-ID" sz="1100" b="1" dirty="0" err="1"/>
              <a:t>memilih</a:t>
            </a:r>
            <a:r>
              <a:rPr lang="en-ID" sz="1100" b="1" dirty="0"/>
              <a:t> </a:t>
            </a:r>
            <a:r>
              <a:rPr lang="en-ID" sz="1100" b="1" dirty="0" err="1"/>
              <a:t>produk</a:t>
            </a:r>
            <a:r>
              <a:rPr lang="en-ID" sz="1100" b="1" dirty="0"/>
              <a:t> yang </a:t>
            </a:r>
            <a:r>
              <a:rPr lang="en-ID" sz="1100" b="1" dirty="0" err="1"/>
              <a:t>terbaik</a:t>
            </a:r>
            <a:r>
              <a:rPr lang="en-ID" sz="1100" b="1" dirty="0"/>
              <a:t> </a:t>
            </a:r>
            <a:r>
              <a:rPr lang="en-ID" sz="1100" b="1" dirty="0" err="1"/>
              <a:t>baginya</a:t>
            </a:r>
            <a:r>
              <a:rPr lang="en-ID" sz="1100" b="1" dirty="0"/>
              <a:t>. Usaha </a:t>
            </a:r>
            <a:r>
              <a:rPr lang="en-ID" sz="1100" b="1" dirty="0" err="1"/>
              <a:t>untuk</a:t>
            </a:r>
            <a:r>
              <a:rPr lang="en-ID" sz="1100" b="1" dirty="0"/>
              <a:t> </a:t>
            </a:r>
            <a:r>
              <a:rPr lang="en-ID" sz="1100" b="1" dirty="0" err="1"/>
              <a:t>membranding</a:t>
            </a:r>
            <a:r>
              <a:rPr lang="en-ID" sz="1100" b="1" dirty="0"/>
              <a:t> </a:t>
            </a:r>
            <a:r>
              <a:rPr lang="en-ID" sz="1100" b="1" dirty="0" err="1"/>
              <a:t>justru</a:t>
            </a:r>
            <a:r>
              <a:rPr lang="en-ID" sz="1100" b="1" dirty="0"/>
              <a:t> </a:t>
            </a:r>
            <a:r>
              <a:rPr lang="en-ID" sz="1100" b="1" dirty="0" err="1"/>
              <a:t>akan</a:t>
            </a:r>
            <a:r>
              <a:rPr lang="en-ID" sz="1100" b="1" dirty="0"/>
              <a:t> </a:t>
            </a:r>
            <a:r>
              <a:rPr lang="en-ID" sz="1100" b="1" dirty="0" err="1"/>
              <a:t>menambah</a:t>
            </a:r>
            <a:r>
              <a:rPr lang="en-ID" sz="1100" b="1" dirty="0"/>
              <a:t> </a:t>
            </a:r>
            <a:r>
              <a:rPr lang="en-ID" sz="1100" b="1" dirty="0" err="1"/>
              <a:t>biaya</a:t>
            </a:r>
            <a:r>
              <a:rPr lang="en-ID" sz="1100" b="1" dirty="0"/>
              <a:t> </a:t>
            </a:r>
            <a:r>
              <a:rPr lang="en-ID" sz="1100" b="1" dirty="0" err="1"/>
              <a:t>pemasaran</a:t>
            </a:r>
            <a:r>
              <a:rPr lang="en-ID" sz="1100" b="1" dirty="0"/>
              <a:t> yang </a:t>
            </a:r>
            <a:r>
              <a:rPr lang="en-ID" sz="1100" b="1" dirty="0" err="1"/>
              <a:t>tidak</a:t>
            </a:r>
            <a:r>
              <a:rPr lang="en-ID" sz="1100" b="1" dirty="0"/>
              <a:t> </a:t>
            </a:r>
            <a:r>
              <a:rPr lang="en-ID" sz="1100" b="1" dirty="0" err="1"/>
              <a:t>akan</a:t>
            </a:r>
            <a:r>
              <a:rPr lang="en-ID" sz="1100" b="1" dirty="0"/>
              <a:t> </a:t>
            </a:r>
            <a:r>
              <a:rPr lang="en-ID" sz="1100" b="1" dirty="0" err="1"/>
              <a:t>berpengaruh</a:t>
            </a:r>
            <a:r>
              <a:rPr lang="en-ID" sz="1100" b="1" dirty="0"/>
              <a:t> </a:t>
            </a:r>
            <a:r>
              <a:rPr lang="en-ID" sz="1100" b="1" dirty="0" err="1"/>
              <a:t>signifikan</a:t>
            </a:r>
            <a:r>
              <a:rPr lang="en-ID" sz="1100" b="1" dirty="0"/>
              <a:t> </a:t>
            </a:r>
            <a:r>
              <a:rPr lang="en-ID" sz="1100" b="1" dirty="0" err="1"/>
              <a:t>terhadap</a:t>
            </a:r>
            <a:r>
              <a:rPr lang="en-ID" sz="1100" b="1" dirty="0"/>
              <a:t> </a:t>
            </a:r>
            <a:r>
              <a:rPr lang="en-ID" sz="1100" b="1" dirty="0" err="1"/>
              <a:t>besarnya</a:t>
            </a:r>
            <a:r>
              <a:rPr lang="en-ID" sz="1100" b="1" dirty="0"/>
              <a:t> volume </a:t>
            </a:r>
            <a:r>
              <a:rPr lang="en-ID" sz="1100" b="1" dirty="0" err="1"/>
              <a:t>penjualan</a:t>
            </a:r>
            <a:r>
              <a:rPr lang="en-ID" sz="1100" b="1" dirty="0"/>
              <a:t>. </a:t>
            </a:r>
            <a:r>
              <a:rPr lang="en-ID" sz="1100" b="1" dirty="0" err="1"/>
              <a:t>Untuk</a:t>
            </a:r>
            <a:r>
              <a:rPr lang="en-ID" sz="1100" b="1" dirty="0"/>
              <a:t> </a:t>
            </a:r>
            <a:r>
              <a:rPr lang="en-ID" sz="1100" b="1" dirty="0" err="1"/>
              <a:t>membayangkannya</a:t>
            </a:r>
            <a:r>
              <a:rPr lang="en-ID" sz="1100" b="1" dirty="0"/>
              <a:t> </a:t>
            </a:r>
            <a:r>
              <a:rPr lang="en-ID" sz="1100" b="1" dirty="0" err="1"/>
              <a:t>maka</a:t>
            </a:r>
            <a:r>
              <a:rPr lang="en-ID" sz="1100" b="1" dirty="0"/>
              <a:t> </a:t>
            </a:r>
            <a:r>
              <a:rPr lang="en-ID" sz="1100" b="1" dirty="0" err="1"/>
              <a:t>kita</a:t>
            </a:r>
            <a:r>
              <a:rPr lang="en-ID" sz="1100" b="1" dirty="0"/>
              <a:t> </a:t>
            </a:r>
            <a:r>
              <a:rPr lang="en-ID" sz="1100" b="1" dirty="0" err="1"/>
              <a:t>bisa</a:t>
            </a:r>
            <a:r>
              <a:rPr lang="en-ID" sz="1100" b="1" dirty="0"/>
              <a:t> </a:t>
            </a:r>
            <a:r>
              <a:rPr lang="en-ID" sz="1100" b="1" dirty="0" err="1"/>
              <a:t>melihat</a:t>
            </a:r>
            <a:r>
              <a:rPr lang="en-ID" sz="1100" b="1" dirty="0"/>
              <a:t> </a:t>
            </a:r>
            <a:r>
              <a:rPr lang="en-ID" sz="1100" b="1" dirty="0" err="1"/>
              <a:t>produk</a:t>
            </a:r>
            <a:r>
              <a:rPr lang="en-ID" sz="1100" b="1" dirty="0"/>
              <a:t> </a:t>
            </a:r>
            <a:r>
              <a:rPr lang="en-ID" sz="1100" b="1" dirty="0" err="1"/>
              <a:t>pertanian</a:t>
            </a:r>
            <a:r>
              <a:rPr lang="en-ID" sz="1100" b="1" dirty="0"/>
              <a:t> yang </a:t>
            </a:r>
            <a:r>
              <a:rPr lang="en-ID" sz="1100" b="1" dirty="0" err="1"/>
              <a:t>dijual</a:t>
            </a:r>
            <a:r>
              <a:rPr lang="en-ID" sz="1100" b="1" dirty="0"/>
              <a:t> di pasar </a:t>
            </a:r>
            <a:r>
              <a:rPr lang="en-ID" sz="1100" b="1" dirty="0" err="1"/>
              <a:t>tradisional</a:t>
            </a:r>
            <a:r>
              <a:rPr lang="en-ID" sz="1100" b="1" dirty="0"/>
              <a:t> </a:t>
            </a:r>
            <a:r>
              <a:rPr lang="en-ID" sz="1100" b="1" dirty="0" err="1"/>
              <a:t>sehari-hari</a:t>
            </a:r>
            <a:r>
              <a:rPr lang="en-ID" sz="1100" b="1" dirty="0"/>
              <a:t>. </a:t>
            </a:r>
          </a:p>
        </p:txBody>
      </p:sp>
      <p:sp>
        <p:nvSpPr>
          <p:cNvPr id="30" name="Google Shape;2044;p52">
            <a:extLst>
              <a:ext uri="{FF2B5EF4-FFF2-40B4-BE49-F238E27FC236}">
                <a16:creationId xmlns:a16="http://schemas.microsoft.com/office/drawing/2014/main" id="{9186A405-D0E3-4FFC-BA07-DF9321F5C0B6}"/>
              </a:ext>
            </a:extLst>
          </p:cNvPr>
          <p:cNvSpPr/>
          <p:nvPr/>
        </p:nvSpPr>
        <p:spPr>
          <a:xfrm>
            <a:off x="4824000" y="1484632"/>
            <a:ext cx="3600000" cy="24339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Title 21">
            <a:extLst>
              <a:ext uri="{FF2B5EF4-FFF2-40B4-BE49-F238E27FC236}">
                <a16:creationId xmlns:a16="http://schemas.microsoft.com/office/drawing/2014/main" id="{692A6057-1A6C-4076-B239-2722B4E75C09}"/>
              </a:ext>
            </a:extLst>
          </p:cNvPr>
          <p:cNvSpPr txBox="1">
            <a:spLocks/>
          </p:cNvSpPr>
          <p:nvPr/>
        </p:nvSpPr>
        <p:spPr>
          <a:xfrm>
            <a:off x="4844316" y="1395732"/>
            <a:ext cx="3579684" cy="385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3000" dirty="0">
                <a:solidFill>
                  <a:schemeClr val="accent2">
                    <a:lumMod val="50000"/>
                  </a:schemeClr>
                </a:solidFill>
              </a:rPr>
              <a:t>NO BRANDING</a:t>
            </a:r>
            <a:endParaRPr lang="en-ID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Google Shape;162;p2">
            <a:extLst>
              <a:ext uri="{FF2B5EF4-FFF2-40B4-BE49-F238E27FC236}">
                <a16:creationId xmlns:a16="http://schemas.microsoft.com/office/drawing/2014/main" id="{3A2B1F47-6816-4BE0-A2AE-45D1EB77F6EE}"/>
              </a:ext>
            </a:extLst>
          </p:cNvPr>
          <p:cNvSpPr txBox="1"/>
          <p:nvPr/>
        </p:nvSpPr>
        <p:spPr>
          <a:xfrm>
            <a:off x="127323" y="4751420"/>
            <a:ext cx="919683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Diarta,I.K.S., P.W.Lestari,I.A.P.C.Dewi.2016.Strategi Branding dalam promosi Penjualan Produk Pertanian Olahan </a:t>
            </a:r>
          </a:p>
          <a:p>
            <a:pPr marR="0" lvl="0" indent="623888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 PT.Hatten Bali untuk Pasar Pariwisata Indonesia. Jurnal Manajemen Agribisnis 4(2):170-187</a:t>
            </a:r>
            <a:endParaRPr lang="nb-NO" sz="11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594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044;p52">
            <a:extLst>
              <a:ext uri="{FF2B5EF4-FFF2-40B4-BE49-F238E27FC236}">
                <a16:creationId xmlns:a16="http://schemas.microsoft.com/office/drawing/2014/main" id="{BB105E7F-AA94-493D-8526-B71441F5A127}"/>
              </a:ext>
            </a:extLst>
          </p:cNvPr>
          <p:cNvSpPr/>
          <p:nvPr/>
        </p:nvSpPr>
        <p:spPr>
          <a:xfrm>
            <a:off x="719999" y="1484632"/>
            <a:ext cx="3600000" cy="24339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F95B3DF-7D11-4B99-A883-572B48F28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39552"/>
            <a:ext cx="7704000" cy="572700"/>
          </a:xfrm>
        </p:spPr>
        <p:txBody>
          <a:bodyPr/>
          <a:lstStyle/>
          <a:p>
            <a:r>
              <a:rPr lang="en-GB" sz="6000" b="1" dirty="0"/>
              <a:t>STRATEGI BRANDING</a:t>
            </a:r>
            <a:br>
              <a:rPr lang="en-ID" sz="3600" b="1" dirty="0"/>
            </a:br>
            <a:endParaRPr lang="en-ID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A3332731-7BC6-4729-8514-713DEC07E69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30631" y="1342893"/>
            <a:ext cx="4176000" cy="385132"/>
          </a:xfrm>
        </p:spPr>
        <p:txBody>
          <a:bodyPr/>
          <a:lstStyle/>
          <a:p>
            <a:r>
              <a:rPr lang="en-GB" sz="3000" dirty="0">
                <a:solidFill>
                  <a:schemeClr val="accent2">
                    <a:lumMod val="50000"/>
                  </a:schemeClr>
                </a:solidFill>
              </a:rPr>
              <a:t>GEOGRAPHICAL BRANDING</a:t>
            </a:r>
            <a:endParaRPr lang="en-ID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AC74AFCC-0A3C-44C6-8011-E2017EBD7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1" y="1829678"/>
            <a:ext cx="3579684" cy="2917716"/>
          </a:xfr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t"/>
          <a:lstStyle/>
          <a:p>
            <a:pPr marL="0" indent="0" algn="just"/>
            <a:r>
              <a:rPr lang="en-ID" sz="1200" b="1" dirty="0"/>
              <a:t>Jika </a:t>
            </a:r>
            <a:r>
              <a:rPr lang="en-ID" sz="1200" b="1" dirty="0" err="1"/>
              <a:t>ciri</a:t>
            </a:r>
            <a:r>
              <a:rPr lang="en-ID" sz="1200" b="1" dirty="0"/>
              <a:t> </a:t>
            </a:r>
            <a:r>
              <a:rPr lang="en-ID" sz="1200" b="1" dirty="0" err="1"/>
              <a:t>intrinsik</a:t>
            </a:r>
            <a:r>
              <a:rPr lang="en-ID" sz="1200" b="1" dirty="0"/>
              <a:t> </a:t>
            </a:r>
            <a:r>
              <a:rPr lang="en-ID" sz="1200" b="1" dirty="0" err="1"/>
              <a:t>tidak</a:t>
            </a:r>
            <a:r>
              <a:rPr lang="en-ID" sz="1200" b="1" dirty="0"/>
              <a:t> </a:t>
            </a:r>
            <a:r>
              <a:rPr lang="en-ID" sz="1200" b="1" dirty="0" err="1"/>
              <a:t>dapat</a:t>
            </a:r>
            <a:r>
              <a:rPr lang="en-ID" sz="1200" b="1" dirty="0"/>
              <a:t> </a:t>
            </a:r>
            <a:r>
              <a:rPr lang="en-ID" sz="1200" b="1" dirty="0" err="1"/>
              <a:t>diketahui</a:t>
            </a:r>
            <a:r>
              <a:rPr lang="en-ID" sz="1200" b="1" dirty="0"/>
              <a:t> dan </a:t>
            </a:r>
            <a:r>
              <a:rPr lang="en-ID" sz="1200" b="1" dirty="0" err="1"/>
              <a:t>produsen</a:t>
            </a:r>
            <a:r>
              <a:rPr lang="en-ID" sz="1200" b="1" dirty="0"/>
              <a:t> </a:t>
            </a:r>
            <a:r>
              <a:rPr lang="en-ID" sz="1200" b="1" dirty="0" err="1"/>
              <a:t>memiliki</a:t>
            </a:r>
            <a:r>
              <a:rPr lang="en-ID" sz="1200" b="1" dirty="0"/>
              <a:t> </a:t>
            </a:r>
            <a:r>
              <a:rPr lang="en-ID" sz="1200" b="1" dirty="0" err="1"/>
              <a:t>kemampuan</a:t>
            </a:r>
            <a:r>
              <a:rPr lang="en-ID" sz="1200" b="1" dirty="0"/>
              <a:t> </a:t>
            </a:r>
            <a:r>
              <a:rPr lang="en-ID" sz="1200" b="1" dirty="0" err="1"/>
              <a:t>terbatas</a:t>
            </a:r>
            <a:r>
              <a:rPr lang="en-ID" sz="1200" b="1" dirty="0"/>
              <a:t> </a:t>
            </a:r>
            <a:r>
              <a:rPr lang="en-ID" sz="1200" b="1" dirty="0" err="1"/>
              <a:t>bahkan</a:t>
            </a:r>
            <a:r>
              <a:rPr lang="en-ID" sz="1200" b="1" dirty="0"/>
              <a:t> </a:t>
            </a:r>
            <a:r>
              <a:rPr lang="en-ID" sz="1200" b="1" dirty="0" err="1"/>
              <a:t>sama</a:t>
            </a:r>
            <a:r>
              <a:rPr lang="en-ID" sz="1200" b="1" dirty="0"/>
              <a:t> </a:t>
            </a:r>
            <a:r>
              <a:rPr lang="en-ID" sz="1200" b="1" dirty="0" err="1"/>
              <a:t>sekali</a:t>
            </a:r>
            <a:r>
              <a:rPr lang="en-ID" sz="1200" b="1" dirty="0"/>
              <a:t> </a:t>
            </a:r>
            <a:r>
              <a:rPr lang="en-ID" sz="1200" b="1" dirty="0" err="1"/>
              <a:t>tidak</a:t>
            </a:r>
            <a:r>
              <a:rPr lang="en-ID" sz="1200" b="1" dirty="0"/>
              <a:t> </a:t>
            </a:r>
            <a:r>
              <a:rPr lang="en-ID" sz="1200" b="1" dirty="0" err="1"/>
              <a:t>ada</a:t>
            </a:r>
            <a:r>
              <a:rPr lang="en-ID" sz="1200" b="1" dirty="0"/>
              <a:t> </a:t>
            </a:r>
            <a:r>
              <a:rPr lang="en-ID" sz="1200" b="1" dirty="0" err="1"/>
              <a:t>kemampuan</a:t>
            </a:r>
            <a:r>
              <a:rPr lang="en-ID" sz="1200" b="1" dirty="0"/>
              <a:t> </a:t>
            </a:r>
            <a:r>
              <a:rPr lang="en-ID" sz="1200" b="1" dirty="0" err="1"/>
              <a:t>mengontrol</a:t>
            </a:r>
            <a:r>
              <a:rPr lang="en-ID" sz="1200" b="1" dirty="0"/>
              <a:t> </a:t>
            </a:r>
            <a:r>
              <a:rPr lang="en-ID" sz="1200" b="1" dirty="0" err="1"/>
              <a:t>variasi</a:t>
            </a:r>
            <a:r>
              <a:rPr lang="en-ID" sz="1200" b="1" dirty="0"/>
              <a:t> </a:t>
            </a:r>
            <a:r>
              <a:rPr lang="en-ID" sz="1200" b="1" dirty="0" err="1"/>
              <a:t>biologis</a:t>
            </a:r>
            <a:r>
              <a:rPr lang="en-ID" sz="1200" b="1" dirty="0"/>
              <a:t> </a:t>
            </a:r>
            <a:r>
              <a:rPr lang="en-ID" sz="1200" b="1" dirty="0" err="1"/>
              <a:t>dari</a:t>
            </a:r>
            <a:r>
              <a:rPr lang="en-ID" sz="1200" b="1" dirty="0"/>
              <a:t> </a:t>
            </a:r>
            <a:r>
              <a:rPr lang="en-ID" sz="1200" b="1" dirty="0" err="1"/>
              <a:t>atribut</a:t>
            </a:r>
            <a:r>
              <a:rPr lang="en-ID" sz="1200" b="1" dirty="0"/>
              <a:t> </a:t>
            </a:r>
            <a:r>
              <a:rPr lang="en-ID" sz="1200" b="1" dirty="0" err="1"/>
              <a:t>produk</a:t>
            </a:r>
            <a:r>
              <a:rPr lang="en-ID" sz="1200" b="1" dirty="0"/>
              <a:t> </a:t>
            </a:r>
            <a:r>
              <a:rPr lang="en-ID" sz="1200" b="1" dirty="0" err="1"/>
              <a:t>pertaniannya</a:t>
            </a:r>
            <a:r>
              <a:rPr lang="en-ID" sz="1200" b="1" dirty="0"/>
              <a:t> </a:t>
            </a:r>
            <a:r>
              <a:rPr lang="en-ID" sz="1200" b="1" dirty="0" err="1"/>
              <a:t>maka</a:t>
            </a:r>
            <a:r>
              <a:rPr lang="en-ID" sz="1200" b="1" dirty="0"/>
              <a:t> branding </a:t>
            </a:r>
            <a:r>
              <a:rPr lang="en-ID" sz="1200" b="1" dirty="0" err="1"/>
              <a:t>berdasarkan</a:t>
            </a:r>
            <a:r>
              <a:rPr lang="en-ID" sz="1200" b="1" dirty="0"/>
              <a:t> </a:t>
            </a:r>
            <a:r>
              <a:rPr lang="en-ID" sz="1200" b="1" dirty="0" err="1"/>
              <a:t>tempat</a:t>
            </a:r>
            <a:r>
              <a:rPr lang="en-ID" sz="1200" b="1" dirty="0"/>
              <a:t> </a:t>
            </a:r>
            <a:r>
              <a:rPr lang="en-ID" sz="1200" b="1" dirty="0" err="1"/>
              <a:t>asal</a:t>
            </a:r>
            <a:r>
              <a:rPr lang="en-ID" sz="1200" b="1" dirty="0"/>
              <a:t> </a:t>
            </a:r>
            <a:r>
              <a:rPr lang="en-ID" sz="1200" b="1" dirty="0" err="1"/>
              <a:t>produk</a:t>
            </a:r>
            <a:r>
              <a:rPr lang="en-ID" sz="1200" b="1" dirty="0"/>
              <a:t>, wilayah regional, </a:t>
            </a:r>
            <a:r>
              <a:rPr lang="en-ID" sz="1200" b="1" dirty="0" err="1"/>
              <a:t>bahkan</a:t>
            </a:r>
            <a:r>
              <a:rPr lang="en-ID" sz="1200" b="1" dirty="0"/>
              <a:t> </a:t>
            </a:r>
            <a:r>
              <a:rPr lang="en-ID" sz="1200" b="1" dirty="0" err="1"/>
              <a:t>asal</a:t>
            </a:r>
            <a:r>
              <a:rPr lang="en-ID" sz="1200" b="1" dirty="0"/>
              <a:t> negara (</a:t>
            </a:r>
            <a:r>
              <a:rPr lang="en-ID" sz="1200" b="1" dirty="0" err="1"/>
              <a:t>faktor</a:t>
            </a:r>
            <a:r>
              <a:rPr lang="en-ID" sz="1200" b="1" dirty="0"/>
              <a:t> </a:t>
            </a:r>
            <a:r>
              <a:rPr lang="en-ID" sz="1200" b="1" dirty="0" err="1"/>
              <a:t>geografis</a:t>
            </a:r>
            <a:r>
              <a:rPr lang="en-ID" sz="1200" b="1" dirty="0"/>
              <a:t>) </a:t>
            </a:r>
            <a:r>
              <a:rPr lang="en-ID" sz="1200" b="1" dirty="0" err="1"/>
              <a:t>bisa</a:t>
            </a:r>
            <a:r>
              <a:rPr lang="en-ID" sz="1200" b="1" dirty="0"/>
              <a:t> </a:t>
            </a:r>
            <a:r>
              <a:rPr lang="en-ID" sz="1200" b="1" dirty="0" err="1"/>
              <a:t>dijadikan</a:t>
            </a:r>
            <a:r>
              <a:rPr lang="en-ID" sz="1200" b="1" dirty="0"/>
              <a:t> </a:t>
            </a:r>
            <a:r>
              <a:rPr lang="en-ID" sz="1200" b="1" dirty="0" err="1"/>
              <a:t>pijakan</a:t>
            </a:r>
            <a:r>
              <a:rPr lang="en-ID" sz="1200" b="1" dirty="0"/>
              <a:t> branding </a:t>
            </a:r>
            <a:r>
              <a:rPr lang="en-ID" sz="1200" b="1" dirty="0" err="1"/>
              <a:t>bagi</a:t>
            </a:r>
            <a:r>
              <a:rPr lang="en-ID" sz="1200" b="1" dirty="0"/>
              <a:t> </a:t>
            </a:r>
            <a:r>
              <a:rPr lang="en-ID" sz="1200" b="1" dirty="0" err="1"/>
              <a:t>produk</a:t>
            </a:r>
            <a:r>
              <a:rPr lang="en-ID" sz="1200" b="1" dirty="0"/>
              <a:t> </a:t>
            </a:r>
            <a:r>
              <a:rPr lang="en-ID" sz="1200" b="1" dirty="0" err="1"/>
              <a:t>pertanian</a:t>
            </a:r>
            <a:r>
              <a:rPr lang="en-ID" sz="1200" b="1" dirty="0"/>
              <a:t> </a:t>
            </a:r>
            <a:r>
              <a:rPr lang="en-ID" sz="1200" b="1" dirty="0" err="1"/>
              <a:t>bersangkutan</a:t>
            </a:r>
            <a:r>
              <a:rPr lang="en-ID" sz="1200" b="1" dirty="0"/>
              <a:t> </a:t>
            </a:r>
            <a:r>
              <a:rPr lang="en-ID" sz="1200" b="1" dirty="0" err="1"/>
              <a:t>jika</a:t>
            </a:r>
            <a:r>
              <a:rPr lang="en-ID" sz="1200" b="1" dirty="0"/>
              <a:t> </a:t>
            </a:r>
            <a:r>
              <a:rPr lang="en-ID" sz="1200" b="1" dirty="0" err="1"/>
              <a:t>memang</a:t>
            </a:r>
            <a:r>
              <a:rPr lang="en-ID" sz="1200" b="1" dirty="0"/>
              <a:t> </a:t>
            </a:r>
            <a:r>
              <a:rPr lang="en-ID" sz="1200" b="1" dirty="0" err="1"/>
              <a:t>kondisi</a:t>
            </a:r>
            <a:r>
              <a:rPr lang="en-ID" sz="1200" b="1" dirty="0"/>
              <a:t> </a:t>
            </a:r>
            <a:r>
              <a:rPr lang="en-ID" sz="1200" b="1" dirty="0" err="1"/>
              <a:t>tempat</a:t>
            </a:r>
            <a:r>
              <a:rPr lang="en-ID" sz="1200" b="1" dirty="0"/>
              <a:t> </a:t>
            </a:r>
            <a:r>
              <a:rPr lang="en-ID" sz="1200" b="1" dirty="0" err="1"/>
              <a:t>geografis</a:t>
            </a:r>
            <a:r>
              <a:rPr lang="en-ID" sz="1200" b="1" dirty="0"/>
              <a:t> </a:t>
            </a:r>
            <a:r>
              <a:rPr lang="en-ID" sz="1200" b="1" dirty="0" err="1"/>
              <a:t>tersebut</a:t>
            </a:r>
            <a:r>
              <a:rPr lang="en-ID" sz="1200" b="1" dirty="0"/>
              <a:t> </a:t>
            </a:r>
            <a:r>
              <a:rPr lang="en-ID" sz="1200" b="1" dirty="0" err="1"/>
              <a:t>secara</a:t>
            </a:r>
            <a:r>
              <a:rPr lang="en-ID" sz="1200" b="1" dirty="0"/>
              <a:t> </a:t>
            </a:r>
            <a:r>
              <a:rPr lang="en-ID" sz="1200" b="1" dirty="0" err="1"/>
              <a:t>konsisten</a:t>
            </a:r>
            <a:r>
              <a:rPr lang="en-ID" sz="1200" b="1" dirty="0"/>
              <a:t> </a:t>
            </a:r>
            <a:r>
              <a:rPr lang="en-ID" sz="1200" b="1" dirty="0" err="1"/>
              <a:t>mempengaruhi</a:t>
            </a:r>
            <a:r>
              <a:rPr lang="en-ID" sz="1200" b="1" dirty="0"/>
              <a:t> </a:t>
            </a:r>
            <a:r>
              <a:rPr lang="en-ID" sz="1200" b="1" dirty="0" err="1"/>
              <a:t>atribut</a:t>
            </a:r>
            <a:r>
              <a:rPr lang="en-ID" sz="1200" b="1" dirty="0"/>
              <a:t> </a:t>
            </a:r>
            <a:r>
              <a:rPr lang="en-ID" sz="1200" b="1" dirty="0" err="1"/>
              <a:t>khas</a:t>
            </a:r>
            <a:r>
              <a:rPr lang="en-ID" sz="1200" b="1" dirty="0"/>
              <a:t> </a:t>
            </a:r>
            <a:r>
              <a:rPr lang="en-ID" sz="1200" b="1" dirty="0" err="1"/>
              <a:t>produk</a:t>
            </a:r>
            <a:r>
              <a:rPr lang="en-ID" sz="1200" b="1" dirty="0"/>
              <a:t> </a:t>
            </a:r>
            <a:r>
              <a:rPr lang="en-ID" sz="1200" b="1" dirty="0" err="1"/>
              <a:t>pertanian</a:t>
            </a:r>
            <a:r>
              <a:rPr lang="en-ID" sz="1200" b="1" dirty="0"/>
              <a:t> </a:t>
            </a:r>
            <a:r>
              <a:rPr lang="en-ID" sz="1200" b="1" dirty="0" err="1"/>
              <a:t>tersebut</a:t>
            </a:r>
            <a:r>
              <a:rPr lang="en-ID" sz="1200" b="1" dirty="0"/>
              <a:t> (</a:t>
            </a:r>
            <a:r>
              <a:rPr lang="en-ID" sz="1200" b="1" dirty="0" err="1"/>
              <a:t>Jendela</a:t>
            </a:r>
            <a:r>
              <a:rPr lang="en-ID" sz="1200" b="1" dirty="0"/>
              <a:t> III) (Iversen &amp; Hem, 2006).</a:t>
            </a:r>
          </a:p>
        </p:txBody>
      </p:sp>
      <p:sp>
        <p:nvSpPr>
          <p:cNvPr id="29" name="Subtitle 20">
            <a:extLst>
              <a:ext uri="{FF2B5EF4-FFF2-40B4-BE49-F238E27FC236}">
                <a16:creationId xmlns:a16="http://schemas.microsoft.com/office/drawing/2014/main" id="{661796D7-9945-4145-A0A9-4F304C30B3C3}"/>
              </a:ext>
            </a:extLst>
          </p:cNvPr>
          <p:cNvSpPr txBox="1">
            <a:spLocks/>
          </p:cNvSpPr>
          <p:nvPr/>
        </p:nvSpPr>
        <p:spPr>
          <a:xfrm>
            <a:off x="4844316" y="1833704"/>
            <a:ext cx="3599998" cy="2917716"/>
          </a:xfrm>
          <a:prstGeom prst="rect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 algn="just"/>
            <a:r>
              <a:rPr lang="en-ID" sz="1150" b="1" dirty="0"/>
              <a:t>Jika </a:t>
            </a:r>
            <a:r>
              <a:rPr lang="en-ID" sz="1150" b="1" dirty="0" err="1"/>
              <a:t>atribut</a:t>
            </a:r>
            <a:r>
              <a:rPr lang="en-ID" sz="1150" b="1" dirty="0"/>
              <a:t> </a:t>
            </a:r>
            <a:r>
              <a:rPr lang="en-ID" sz="1150" b="1" dirty="0" err="1"/>
              <a:t>intrinsik</a:t>
            </a:r>
            <a:r>
              <a:rPr lang="en-ID" sz="1150" b="1" dirty="0"/>
              <a:t> </a:t>
            </a:r>
            <a:r>
              <a:rPr lang="en-ID" sz="1150" b="1" dirty="0" err="1"/>
              <a:t>produk</a:t>
            </a:r>
            <a:r>
              <a:rPr lang="en-ID" sz="1150" b="1" dirty="0"/>
              <a:t> </a:t>
            </a:r>
            <a:r>
              <a:rPr lang="en-ID" sz="1150" b="1" dirty="0" err="1"/>
              <a:t>pertanian</a:t>
            </a:r>
            <a:r>
              <a:rPr lang="en-ID" sz="1150" b="1" dirty="0"/>
              <a:t> </a:t>
            </a:r>
            <a:r>
              <a:rPr lang="en-ID" sz="1150" b="1" dirty="0" err="1"/>
              <a:t>tidak</a:t>
            </a:r>
            <a:r>
              <a:rPr lang="en-ID" sz="1150" b="1" dirty="0"/>
              <a:t> </a:t>
            </a:r>
            <a:r>
              <a:rPr lang="en-ID" sz="1150" b="1" dirty="0" err="1"/>
              <a:t>diketahui</a:t>
            </a:r>
            <a:r>
              <a:rPr lang="en-ID" sz="1150" b="1" dirty="0"/>
              <a:t> </a:t>
            </a:r>
            <a:r>
              <a:rPr lang="en-ID" sz="1150" b="1" dirty="0" err="1"/>
              <a:t>atau</a:t>
            </a:r>
            <a:r>
              <a:rPr lang="en-ID" sz="1150" b="1" dirty="0"/>
              <a:t> </a:t>
            </a:r>
            <a:r>
              <a:rPr lang="en-ID" sz="1150" b="1" dirty="0" err="1"/>
              <a:t>tersembunyi</a:t>
            </a:r>
            <a:r>
              <a:rPr lang="en-ID" sz="1150" b="1" dirty="0"/>
              <a:t> </a:t>
            </a:r>
            <a:r>
              <a:rPr lang="en-ID" sz="1150" b="1" dirty="0" err="1"/>
              <a:t>tetapi</a:t>
            </a:r>
            <a:r>
              <a:rPr lang="en-ID" sz="1150" b="1" dirty="0"/>
              <a:t> </a:t>
            </a:r>
            <a:r>
              <a:rPr lang="en-ID" sz="1150" b="1" dirty="0" err="1"/>
              <a:t>produsen</a:t>
            </a:r>
            <a:r>
              <a:rPr lang="en-ID" sz="1150" b="1" dirty="0"/>
              <a:t> </a:t>
            </a:r>
            <a:r>
              <a:rPr lang="en-ID" sz="1150" b="1" dirty="0" err="1"/>
              <a:t>memiliki</a:t>
            </a:r>
            <a:r>
              <a:rPr lang="en-ID" sz="1150" b="1" dirty="0"/>
              <a:t> </a:t>
            </a:r>
            <a:r>
              <a:rPr lang="en-ID" sz="1150" b="1" dirty="0" err="1"/>
              <a:t>kemampuan</a:t>
            </a:r>
            <a:r>
              <a:rPr lang="en-ID" sz="1150" b="1" dirty="0"/>
              <a:t> </a:t>
            </a:r>
            <a:r>
              <a:rPr lang="en-ID" sz="1150" b="1" dirty="0" err="1"/>
              <a:t>untuk</a:t>
            </a:r>
            <a:r>
              <a:rPr lang="en-ID" sz="1150" b="1" dirty="0"/>
              <a:t> </a:t>
            </a:r>
            <a:r>
              <a:rPr lang="en-ID" sz="1150" b="1" dirty="0" err="1"/>
              <a:t>mengontrol</a:t>
            </a:r>
            <a:r>
              <a:rPr lang="en-ID" sz="1150" b="1" dirty="0"/>
              <a:t> </a:t>
            </a:r>
            <a:r>
              <a:rPr lang="en-ID" sz="1150" b="1" dirty="0" err="1"/>
              <a:t>variasi</a:t>
            </a:r>
            <a:r>
              <a:rPr lang="en-ID" sz="1150" b="1" dirty="0"/>
              <a:t> </a:t>
            </a:r>
            <a:r>
              <a:rPr lang="en-ID" sz="1150" b="1" dirty="0" err="1"/>
              <a:t>biologis</a:t>
            </a:r>
            <a:r>
              <a:rPr lang="en-ID" sz="1150" b="1" dirty="0"/>
              <a:t> </a:t>
            </a:r>
            <a:r>
              <a:rPr lang="en-ID" sz="1150" b="1" dirty="0" err="1"/>
              <a:t>atribut</a:t>
            </a:r>
            <a:r>
              <a:rPr lang="en-ID" sz="1150" b="1" dirty="0"/>
              <a:t> </a:t>
            </a:r>
            <a:r>
              <a:rPr lang="en-ID" sz="1150" b="1" dirty="0" err="1"/>
              <a:t>produk</a:t>
            </a:r>
            <a:r>
              <a:rPr lang="en-ID" sz="1150" b="1" dirty="0"/>
              <a:t> </a:t>
            </a:r>
            <a:r>
              <a:rPr lang="en-ID" sz="1150" b="1" dirty="0" err="1"/>
              <a:t>pertaniannya</a:t>
            </a:r>
            <a:r>
              <a:rPr lang="en-ID" sz="1150" b="1" dirty="0"/>
              <a:t> </a:t>
            </a:r>
            <a:r>
              <a:rPr lang="en-ID" sz="1150" b="1" dirty="0" err="1"/>
              <a:t>atau</a:t>
            </a:r>
            <a:r>
              <a:rPr lang="en-ID" sz="1150" b="1" dirty="0"/>
              <a:t> </a:t>
            </a:r>
            <a:r>
              <a:rPr lang="en-ID" sz="1150" b="1" dirty="0" err="1"/>
              <a:t>produsen</a:t>
            </a:r>
            <a:r>
              <a:rPr lang="en-ID" sz="1150" b="1" dirty="0"/>
              <a:t> </a:t>
            </a:r>
            <a:r>
              <a:rPr lang="en-ID" sz="1150" b="1" dirty="0" err="1"/>
              <a:t>mampu</a:t>
            </a:r>
            <a:r>
              <a:rPr lang="en-ID" sz="1150" b="1" dirty="0"/>
              <a:t> </a:t>
            </a:r>
            <a:r>
              <a:rPr lang="en-ID" sz="1150" b="1" dirty="0" err="1"/>
              <a:t>mengelola</a:t>
            </a:r>
            <a:r>
              <a:rPr lang="en-ID" sz="1150" b="1" dirty="0"/>
              <a:t> </a:t>
            </a:r>
            <a:r>
              <a:rPr lang="en-ID" sz="1150" b="1" dirty="0" err="1"/>
              <a:t>secara</a:t>
            </a:r>
            <a:r>
              <a:rPr lang="en-ID" sz="1150" b="1" dirty="0"/>
              <a:t> </a:t>
            </a:r>
            <a:r>
              <a:rPr lang="en-ID" sz="1150" b="1" dirty="0" err="1"/>
              <a:t>konsisten</a:t>
            </a:r>
            <a:r>
              <a:rPr lang="en-ID" sz="1150" b="1" dirty="0"/>
              <a:t> grading </a:t>
            </a:r>
            <a:r>
              <a:rPr lang="en-ID" sz="1150" b="1" dirty="0" err="1"/>
              <a:t>untuk</a:t>
            </a:r>
            <a:r>
              <a:rPr lang="en-ID" sz="1150" b="1" dirty="0"/>
              <a:t> </a:t>
            </a:r>
            <a:r>
              <a:rPr lang="en-ID" sz="1150" b="1" dirty="0" err="1"/>
              <a:t>menjamin</a:t>
            </a:r>
            <a:r>
              <a:rPr lang="en-ID" sz="1150" b="1" dirty="0"/>
              <a:t> </a:t>
            </a:r>
            <a:r>
              <a:rPr lang="en-ID" sz="1150" b="1" dirty="0" err="1"/>
              <a:t>konsistensi</a:t>
            </a:r>
            <a:r>
              <a:rPr lang="en-ID" sz="1150" b="1" dirty="0"/>
              <a:t> </a:t>
            </a:r>
            <a:r>
              <a:rPr lang="en-ID" sz="1150" b="1" dirty="0" err="1"/>
              <a:t>perbedaan</a:t>
            </a:r>
            <a:r>
              <a:rPr lang="en-ID" sz="1150" b="1" dirty="0"/>
              <a:t> </a:t>
            </a:r>
            <a:r>
              <a:rPr lang="en-ID" sz="1150" b="1" dirty="0" err="1"/>
              <a:t>kualitas</a:t>
            </a:r>
            <a:r>
              <a:rPr lang="en-ID" sz="1150" b="1" dirty="0"/>
              <a:t> </a:t>
            </a:r>
            <a:r>
              <a:rPr lang="en-ID" sz="1150" b="1" dirty="0" err="1"/>
              <a:t>atribut</a:t>
            </a:r>
            <a:r>
              <a:rPr lang="en-ID" sz="1150" b="1" dirty="0"/>
              <a:t> </a:t>
            </a:r>
            <a:r>
              <a:rPr lang="en-ID" sz="1150" b="1" dirty="0" err="1"/>
              <a:t>tertentu</a:t>
            </a:r>
            <a:r>
              <a:rPr lang="en-ID" sz="1150" b="1" dirty="0"/>
              <a:t> yang </a:t>
            </a:r>
            <a:r>
              <a:rPr lang="en-ID" sz="1150" b="1" dirty="0" err="1"/>
              <a:t>diinginkan</a:t>
            </a:r>
            <a:r>
              <a:rPr lang="en-ID" sz="1150" b="1" dirty="0"/>
              <a:t> </a:t>
            </a:r>
            <a:r>
              <a:rPr lang="en-ID" sz="1150" b="1" dirty="0" err="1"/>
              <a:t>maka</a:t>
            </a:r>
            <a:r>
              <a:rPr lang="en-ID" sz="1150" b="1" dirty="0"/>
              <a:t> retail branding </a:t>
            </a:r>
            <a:r>
              <a:rPr lang="en-ID" sz="1150" b="1" dirty="0" err="1"/>
              <a:t>bisa</a:t>
            </a:r>
            <a:r>
              <a:rPr lang="en-ID" sz="1150" b="1" dirty="0"/>
              <a:t> </a:t>
            </a:r>
            <a:r>
              <a:rPr lang="en-ID" sz="1150" b="1" dirty="0" err="1"/>
              <a:t>menjadi</a:t>
            </a:r>
            <a:r>
              <a:rPr lang="en-ID" sz="1150" b="1" dirty="0"/>
              <a:t> </a:t>
            </a:r>
            <a:r>
              <a:rPr lang="en-ID" sz="1150" b="1" dirty="0" err="1"/>
              <a:t>pilihan</a:t>
            </a:r>
            <a:r>
              <a:rPr lang="en-ID" sz="1150" b="1" dirty="0"/>
              <a:t>. Branding </a:t>
            </a:r>
            <a:r>
              <a:rPr lang="en-ID" sz="1150" b="1" dirty="0" err="1"/>
              <a:t>tipe</a:t>
            </a:r>
            <a:r>
              <a:rPr lang="en-ID" sz="1150" b="1" dirty="0"/>
              <a:t> </a:t>
            </a:r>
            <a:r>
              <a:rPr lang="en-ID" sz="1150" b="1" dirty="0" err="1"/>
              <a:t>ini</a:t>
            </a:r>
            <a:r>
              <a:rPr lang="en-ID" sz="1150" b="1" dirty="0"/>
              <a:t> </a:t>
            </a:r>
            <a:r>
              <a:rPr lang="en-ID" sz="1150" b="1" dirty="0" err="1"/>
              <a:t>hampir</a:t>
            </a:r>
            <a:r>
              <a:rPr lang="en-ID" sz="1150" b="1" dirty="0"/>
              <a:t> </a:t>
            </a:r>
            <a:r>
              <a:rPr lang="en-ID" sz="1150" b="1" dirty="0" err="1"/>
              <a:t>mirip</a:t>
            </a:r>
            <a:r>
              <a:rPr lang="en-ID" sz="1150" b="1" dirty="0"/>
              <a:t> </a:t>
            </a:r>
            <a:r>
              <a:rPr lang="en-ID" sz="1150" b="1" dirty="0" err="1"/>
              <a:t>dengan</a:t>
            </a:r>
            <a:r>
              <a:rPr lang="en-ID" sz="1150" b="1" dirty="0"/>
              <a:t> producer branding </a:t>
            </a:r>
            <a:r>
              <a:rPr lang="en-ID" sz="1150" b="1" dirty="0" err="1"/>
              <a:t>tapi</a:t>
            </a:r>
            <a:r>
              <a:rPr lang="en-ID" sz="1150" b="1" dirty="0"/>
              <a:t> di pasar, branding </a:t>
            </a:r>
            <a:r>
              <a:rPr lang="en-ID" sz="1150" b="1" dirty="0" err="1"/>
              <a:t>bisa</a:t>
            </a:r>
            <a:r>
              <a:rPr lang="en-ID" sz="1150" b="1" dirty="0"/>
              <a:t> </a:t>
            </a:r>
            <a:r>
              <a:rPr lang="en-ID" sz="1150" b="1" dirty="0" err="1"/>
              <a:t>dibuat</a:t>
            </a:r>
            <a:r>
              <a:rPr lang="en-ID" sz="1150" b="1" dirty="0"/>
              <a:t> </a:t>
            </a:r>
            <a:r>
              <a:rPr lang="en-ID" sz="1150" b="1" dirty="0" err="1"/>
              <a:t>bervariasi</a:t>
            </a:r>
            <a:r>
              <a:rPr lang="en-ID" sz="1150" b="1" dirty="0"/>
              <a:t> dan branding yang </a:t>
            </a:r>
            <a:r>
              <a:rPr lang="en-ID" sz="1150" b="1" dirty="0" err="1"/>
              <a:t>dibuat</a:t>
            </a:r>
            <a:r>
              <a:rPr lang="en-ID" sz="1150" b="1" dirty="0"/>
              <a:t> </a:t>
            </a:r>
            <a:r>
              <a:rPr lang="en-ID" sz="1150" b="1" dirty="0" err="1"/>
              <a:t>tersebut</a:t>
            </a:r>
            <a:r>
              <a:rPr lang="en-ID" sz="1150" b="1" dirty="0"/>
              <a:t> </a:t>
            </a:r>
            <a:r>
              <a:rPr lang="en-ID" sz="1150" b="1" dirty="0" err="1"/>
              <a:t>bukan</a:t>
            </a:r>
            <a:r>
              <a:rPr lang="en-ID" sz="1150" b="1" dirty="0"/>
              <a:t> </a:t>
            </a:r>
            <a:r>
              <a:rPr lang="en-ID" sz="1150" b="1" dirty="0" err="1"/>
              <a:t>menjadi</a:t>
            </a:r>
            <a:r>
              <a:rPr lang="en-ID" sz="1150" b="1" dirty="0"/>
              <a:t> </a:t>
            </a:r>
            <a:r>
              <a:rPr lang="en-ID" sz="1150" b="1" dirty="0" err="1"/>
              <a:t>milik</a:t>
            </a:r>
            <a:r>
              <a:rPr lang="en-ID" sz="1150" b="1" dirty="0"/>
              <a:t> </a:t>
            </a:r>
            <a:r>
              <a:rPr lang="en-ID" sz="1150" b="1" dirty="0" err="1"/>
              <a:t>produsennya</a:t>
            </a:r>
            <a:r>
              <a:rPr lang="en-ID" sz="1150" b="1" dirty="0"/>
              <a:t>. </a:t>
            </a:r>
            <a:r>
              <a:rPr lang="en-ID" sz="1150" b="1" dirty="0" err="1"/>
              <a:t>Biasanya</a:t>
            </a:r>
            <a:r>
              <a:rPr lang="en-ID" sz="1150" b="1" dirty="0"/>
              <a:t> </a:t>
            </a:r>
            <a:r>
              <a:rPr lang="en-ID" sz="1150" b="1" dirty="0" err="1"/>
              <a:t>variasi</a:t>
            </a:r>
            <a:r>
              <a:rPr lang="en-ID" sz="1150" b="1" dirty="0"/>
              <a:t> branding </a:t>
            </a:r>
            <a:r>
              <a:rPr lang="en-ID" sz="1150" b="1" dirty="0" err="1"/>
              <a:t>dibuat</a:t>
            </a:r>
            <a:r>
              <a:rPr lang="en-ID" sz="1150" b="1" dirty="0"/>
              <a:t> di </a:t>
            </a:r>
            <a:r>
              <a:rPr lang="en-ID" sz="1150" b="1" dirty="0" err="1"/>
              <a:t>tingkat</a:t>
            </a:r>
            <a:r>
              <a:rPr lang="en-ID" sz="1150" b="1" dirty="0"/>
              <a:t> </a:t>
            </a:r>
            <a:r>
              <a:rPr lang="en-ID" sz="1150" b="1" dirty="0" err="1"/>
              <a:t>ritel</a:t>
            </a:r>
            <a:r>
              <a:rPr lang="en-ID" sz="1150" b="1" dirty="0"/>
              <a:t> </a:t>
            </a:r>
            <a:r>
              <a:rPr lang="en-ID" sz="1150" b="1" dirty="0" err="1"/>
              <a:t>sehingga</a:t>
            </a:r>
            <a:r>
              <a:rPr lang="en-ID" sz="1150" b="1" dirty="0"/>
              <a:t> </a:t>
            </a:r>
            <a:r>
              <a:rPr lang="en-ID" sz="1150" b="1" dirty="0" err="1"/>
              <a:t>bisa</a:t>
            </a:r>
            <a:r>
              <a:rPr lang="en-ID" sz="1150" b="1" dirty="0"/>
              <a:t> </a:t>
            </a:r>
            <a:r>
              <a:rPr lang="en-ID" sz="1150" b="1" dirty="0" err="1"/>
              <a:t>saja</a:t>
            </a:r>
            <a:r>
              <a:rPr lang="en-ID" sz="1150" b="1" dirty="0"/>
              <a:t> </a:t>
            </a:r>
            <a:r>
              <a:rPr lang="en-ID" sz="1150" b="1" dirty="0" err="1"/>
              <a:t>produk</a:t>
            </a:r>
            <a:r>
              <a:rPr lang="en-ID" sz="1150" b="1" dirty="0"/>
              <a:t> </a:t>
            </a:r>
            <a:r>
              <a:rPr lang="en-ID" sz="1150" b="1" dirty="0" err="1"/>
              <a:t>pertanian</a:t>
            </a:r>
            <a:r>
              <a:rPr lang="en-ID" sz="1150" b="1" dirty="0"/>
              <a:t> </a:t>
            </a:r>
            <a:r>
              <a:rPr lang="en-ID" sz="1150" b="1" dirty="0" err="1"/>
              <a:t>dari</a:t>
            </a:r>
            <a:r>
              <a:rPr lang="en-ID" sz="1150" b="1" dirty="0"/>
              <a:t> </a:t>
            </a:r>
            <a:r>
              <a:rPr lang="en-ID" sz="1150" b="1" dirty="0" err="1"/>
              <a:t>lahan</a:t>
            </a:r>
            <a:r>
              <a:rPr lang="en-ID" sz="1150" b="1" dirty="0"/>
              <a:t> yang </a:t>
            </a:r>
            <a:r>
              <a:rPr lang="en-ID" sz="1150" b="1" dirty="0" err="1"/>
              <a:t>sama</a:t>
            </a:r>
            <a:r>
              <a:rPr lang="en-ID" sz="1150" b="1" dirty="0"/>
              <a:t> </a:t>
            </a:r>
            <a:r>
              <a:rPr lang="en-ID" sz="1150" b="1" dirty="0" err="1"/>
              <a:t>diberi</a:t>
            </a:r>
            <a:r>
              <a:rPr lang="en-ID" sz="1150" b="1" dirty="0"/>
              <a:t> branding </a:t>
            </a:r>
            <a:r>
              <a:rPr lang="en-ID" sz="1150" b="1" dirty="0" err="1"/>
              <a:t>berbeda</a:t>
            </a:r>
            <a:r>
              <a:rPr lang="en-ID" sz="1150" b="1" dirty="0"/>
              <a:t> </a:t>
            </a:r>
            <a:r>
              <a:rPr lang="en-ID" sz="1150" b="1" dirty="0" err="1"/>
              <a:t>atau</a:t>
            </a:r>
            <a:r>
              <a:rPr lang="en-ID" sz="1150" b="1" dirty="0"/>
              <a:t> </a:t>
            </a:r>
            <a:r>
              <a:rPr lang="en-ID" sz="1150" b="1" dirty="0" err="1"/>
              <a:t>jenis</a:t>
            </a:r>
            <a:r>
              <a:rPr lang="en-ID" sz="1150" b="1" dirty="0"/>
              <a:t> </a:t>
            </a:r>
            <a:r>
              <a:rPr lang="en-ID" sz="1150" b="1" dirty="0" err="1"/>
              <a:t>produk</a:t>
            </a:r>
            <a:r>
              <a:rPr lang="en-ID" sz="1150" b="1" dirty="0"/>
              <a:t> </a:t>
            </a:r>
            <a:r>
              <a:rPr lang="en-ID" sz="1150" b="1" dirty="0" err="1"/>
              <a:t>pertanian</a:t>
            </a:r>
            <a:r>
              <a:rPr lang="en-ID" sz="1150" b="1" dirty="0"/>
              <a:t> </a:t>
            </a:r>
            <a:r>
              <a:rPr lang="en-ID" sz="1150" b="1" dirty="0" err="1"/>
              <a:t>dari</a:t>
            </a:r>
            <a:r>
              <a:rPr lang="en-ID" sz="1150" b="1" dirty="0"/>
              <a:t> </a:t>
            </a:r>
            <a:r>
              <a:rPr lang="en-ID" sz="1150" b="1" dirty="0" err="1"/>
              <a:t>spesies</a:t>
            </a:r>
            <a:r>
              <a:rPr lang="en-ID" sz="1150" b="1" dirty="0"/>
              <a:t> yang </a:t>
            </a:r>
            <a:r>
              <a:rPr lang="en-ID" sz="1150" b="1" dirty="0" err="1"/>
              <a:t>identik</a:t>
            </a:r>
            <a:r>
              <a:rPr lang="en-ID" sz="1150" b="1" dirty="0"/>
              <a:t> </a:t>
            </a:r>
            <a:r>
              <a:rPr lang="en-ID" sz="1150" b="1" dirty="0" err="1"/>
              <a:t>diberi</a:t>
            </a:r>
            <a:r>
              <a:rPr lang="en-ID" sz="1150" b="1" dirty="0"/>
              <a:t> branding </a:t>
            </a:r>
            <a:r>
              <a:rPr lang="en-ID" sz="1150" b="1" dirty="0" err="1"/>
              <a:t>berbeda</a:t>
            </a:r>
            <a:r>
              <a:rPr lang="en-ID" sz="1150" b="1" dirty="0"/>
              <a:t> </a:t>
            </a:r>
            <a:r>
              <a:rPr lang="en-ID" sz="1150" b="1" dirty="0" err="1"/>
              <a:t>tergantung</a:t>
            </a:r>
            <a:r>
              <a:rPr lang="en-ID" sz="1150" b="1" dirty="0"/>
              <a:t> </a:t>
            </a:r>
            <a:r>
              <a:rPr lang="en-ID" sz="1150" b="1" dirty="0" err="1"/>
              <a:t>jaringan</a:t>
            </a:r>
            <a:r>
              <a:rPr lang="en-ID" sz="1150" b="1" dirty="0"/>
              <a:t> </a:t>
            </a:r>
            <a:r>
              <a:rPr lang="en-ID" sz="1150" b="1" dirty="0" err="1"/>
              <a:t>pemasaran</a:t>
            </a:r>
            <a:r>
              <a:rPr lang="en-ID" sz="1150" b="1" dirty="0"/>
              <a:t> dan </a:t>
            </a:r>
            <a:r>
              <a:rPr lang="en-ID" sz="1150" b="1" dirty="0" err="1"/>
              <a:t>segmen</a:t>
            </a:r>
            <a:r>
              <a:rPr lang="en-ID" sz="1150" b="1" dirty="0"/>
              <a:t> pasar yang </a:t>
            </a:r>
            <a:r>
              <a:rPr lang="en-ID" sz="1150" b="1" dirty="0" err="1"/>
              <a:t>ingin</a:t>
            </a:r>
            <a:r>
              <a:rPr lang="en-ID" sz="1150" b="1" dirty="0"/>
              <a:t> </a:t>
            </a:r>
            <a:r>
              <a:rPr lang="en-ID" sz="1150" b="1" dirty="0" err="1"/>
              <a:t>dituju</a:t>
            </a:r>
            <a:r>
              <a:rPr lang="en-ID" sz="1150" b="1" dirty="0"/>
              <a:t>.</a:t>
            </a:r>
          </a:p>
        </p:txBody>
      </p:sp>
      <p:sp>
        <p:nvSpPr>
          <p:cNvPr id="30" name="Google Shape;2044;p52">
            <a:extLst>
              <a:ext uri="{FF2B5EF4-FFF2-40B4-BE49-F238E27FC236}">
                <a16:creationId xmlns:a16="http://schemas.microsoft.com/office/drawing/2014/main" id="{9186A405-D0E3-4FFC-BA07-DF9321F5C0B6}"/>
              </a:ext>
            </a:extLst>
          </p:cNvPr>
          <p:cNvSpPr/>
          <p:nvPr/>
        </p:nvSpPr>
        <p:spPr>
          <a:xfrm>
            <a:off x="4824000" y="1484632"/>
            <a:ext cx="3600000" cy="24339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Title 21">
            <a:extLst>
              <a:ext uri="{FF2B5EF4-FFF2-40B4-BE49-F238E27FC236}">
                <a16:creationId xmlns:a16="http://schemas.microsoft.com/office/drawing/2014/main" id="{692A6057-1A6C-4076-B239-2722B4E75C09}"/>
              </a:ext>
            </a:extLst>
          </p:cNvPr>
          <p:cNvSpPr txBox="1">
            <a:spLocks/>
          </p:cNvSpPr>
          <p:nvPr/>
        </p:nvSpPr>
        <p:spPr>
          <a:xfrm>
            <a:off x="4844316" y="1395732"/>
            <a:ext cx="3579684" cy="385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3000" dirty="0">
                <a:solidFill>
                  <a:schemeClr val="accent2">
                    <a:lumMod val="50000"/>
                  </a:schemeClr>
                </a:solidFill>
              </a:rPr>
              <a:t>RETAIL BRANDING</a:t>
            </a:r>
            <a:endParaRPr lang="en-ID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Google Shape;162;p2">
            <a:extLst>
              <a:ext uri="{FF2B5EF4-FFF2-40B4-BE49-F238E27FC236}">
                <a16:creationId xmlns:a16="http://schemas.microsoft.com/office/drawing/2014/main" id="{3C180E73-9D11-4226-9107-D3597C40DF7F}"/>
              </a:ext>
            </a:extLst>
          </p:cNvPr>
          <p:cNvSpPr txBox="1"/>
          <p:nvPr/>
        </p:nvSpPr>
        <p:spPr>
          <a:xfrm>
            <a:off x="127323" y="4751420"/>
            <a:ext cx="919683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Diarta,I.K.S., P.W.Lestari,I.A.P.C.Dewi.2016.Strategi Branding dalam promosi Penjualan Produk Pertanian Olahan </a:t>
            </a:r>
          </a:p>
          <a:p>
            <a:pPr marR="0" lvl="0" indent="623888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 PT.Hatten Bali untuk Pasar Pariwisata Indonesia. Jurnal Manajemen Agribisnis 4(2):170-187</a:t>
            </a:r>
            <a:endParaRPr lang="nb-NO" sz="11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1764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8" name="Google Shape;3198;p72"/>
          <p:cNvGrpSpPr/>
          <p:nvPr/>
        </p:nvGrpSpPr>
        <p:grpSpPr>
          <a:xfrm>
            <a:off x="2190750" y="1849700"/>
            <a:ext cx="4734300" cy="1444100"/>
            <a:chOff x="2190750" y="2177075"/>
            <a:chExt cx="4734300" cy="1444100"/>
          </a:xfrm>
        </p:grpSpPr>
        <p:sp>
          <p:nvSpPr>
            <p:cNvPr id="3199" name="Google Shape;3199;p72"/>
            <p:cNvSpPr/>
            <p:nvPr/>
          </p:nvSpPr>
          <p:spPr>
            <a:xfrm>
              <a:off x="2190750" y="2177075"/>
              <a:ext cx="4734300" cy="253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72"/>
            <p:cNvSpPr/>
            <p:nvPr/>
          </p:nvSpPr>
          <p:spPr>
            <a:xfrm>
              <a:off x="2780800" y="3367975"/>
              <a:ext cx="3663300" cy="253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1" name="Google Shape;3201;p72"/>
          <p:cNvSpPr txBox="1">
            <a:spLocks noGrp="1"/>
          </p:cNvSpPr>
          <p:nvPr>
            <p:ph type="title"/>
          </p:nvPr>
        </p:nvSpPr>
        <p:spPr>
          <a:xfrm>
            <a:off x="707679" y="1788529"/>
            <a:ext cx="7700442" cy="1676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TERIMA KASIH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>
            <a:extLst>
              <a:ext uri="{FF2B5EF4-FFF2-40B4-BE49-F238E27FC236}">
                <a16:creationId xmlns:a16="http://schemas.microsoft.com/office/drawing/2014/main" id="{892A9A69-144B-493B-88B0-1B8A3E594025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UMUM</a:t>
            </a:r>
            <a:endParaRPr lang="en-ID" sz="6000" b="1" dirty="0"/>
          </a:p>
        </p:txBody>
      </p:sp>
      <p:sp>
        <p:nvSpPr>
          <p:cNvPr id="18" name="Google Shape;2049;p52">
            <a:extLst>
              <a:ext uri="{FF2B5EF4-FFF2-40B4-BE49-F238E27FC236}">
                <a16:creationId xmlns:a16="http://schemas.microsoft.com/office/drawing/2014/main" id="{5F19B4DE-E1D8-43A7-93C1-DEEC03E1C531}"/>
              </a:ext>
            </a:extLst>
          </p:cNvPr>
          <p:cNvSpPr txBox="1">
            <a:spLocks/>
          </p:cNvSpPr>
          <p:nvPr/>
        </p:nvSpPr>
        <p:spPr>
          <a:xfrm>
            <a:off x="69450" y="1346845"/>
            <a:ext cx="4109636" cy="3232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 algn="just"/>
            <a:r>
              <a:rPr lang="en-ID" b="1" dirty="0"/>
              <a:t>Strategi </a:t>
            </a:r>
            <a:r>
              <a:rPr lang="en-ID" b="1" dirty="0" err="1"/>
              <a:t>Umum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Porter yang </a:t>
            </a:r>
            <a:r>
              <a:rPr lang="en-ID" b="1" dirty="0" err="1"/>
              <a:t>terdiri</a:t>
            </a:r>
            <a:r>
              <a:rPr lang="en-ID" b="1" dirty="0"/>
              <a:t> </a:t>
            </a:r>
            <a:r>
              <a:rPr lang="en-ID" b="1" dirty="0" err="1"/>
              <a:t>atas</a:t>
            </a:r>
            <a:r>
              <a:rPr lang="en-ID" b="1" dirty="0"/>
              <a:t> </a:t>
            </a:r>
            <a:r>
              <a:rPr lang="en-ID" b="1" dirty="0" err="1"/>
              <a:t>tiga</a:t>
            </a:r>
            <a:r>
              <a:rPr lang="en-ID" b="1" dirty="0"/>
              <a:t> strategi </a:t>
            </a:r>
            <a:r>
              <a:rPr lang="en-ID" b="1" dirty="0" err="1"/>
              <a:t>tersebut</a:t>
            </a:r>
            <a:r>
              <a:rPr lang="en-ID" b="1" dirty="0"/>
              <a:t> </a:t>
            </a:r>
            <a:r>
              <a:rPr lang="en-ID" b="1" dirty="0" err="1"/>
              <a:t>menekankan</a:t>
            </a:r>
            <a:r>
              <a:rPr lang="en-ID" b="1" dirty="0"/>
              <a:t> pada </a:t>
            </a:r>
            <a:r>
              <a:rPr lang="en-ID" b="1" dirty="0" err="1"/>
              <a:t>keperluan</a:t>
            </a:r>
            <a:r>
              <a:rPr lang="en-ID" b="1" dirty="0"/>
              <a:t> </a:t>
            </a:r>
            <a:r>
              <a:rPr lang="en-ID" b="1" dirty="0" err="1"/>
              <a:t>perusahaan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“</a:t>
            </a:r>
            <a:r>
              <a:rPr lang="en-ID" b="1" dirty="0" err="1"/>
              <a:t>mengalihkan</a:t>
            </a:r>
            <a:r>
              <a:rPr lang="en-ID" b="1" dirty="0"/>
              <a:t>” </a:t>
            </a:r>
            <a:r>
              <a:rPr lang="en-ID" b="1" dirty="0" err="1"/>
              <a:t>keterampilan</a:t>
            </a:r>
            <a:r>
              <a:rPr lang="en-ID" b="1" dirty="0"/>
              <a:t> dan </a:t>
            </a:r>
            <a:r>
              <a:rPr lang="en-ID" b="1" dirty="0" err="1"/>
              <a:t>keahlian</a:t>
            </a:r>
            <a:r>
              <a:rPr lang="en-ID" b="1" dirty="0"/>
              <a:t> di </a:t>
            </a:r>
            <a:r>
              <a:rPr lang="en-ID" b="1" dirty="0" err="1"/>
              <a:t>anatar</a:t>
            </a:r>
            <a:r>
              <a:rPr lang="en-ID" b="1" dirty="0"/>
              <a:t> unit </a:t>
            </a:r>
            <a:r>
              <a:rPr lang="en-ID" b="1" dirty="0" err="1"/>
              <a:t>bisnis</a:t>
            </a:r>
            <a:r>
              <a:rPr lang="en-ID" b="1" dirty="0"/>
              <a:t> </a:t>
            </a:r>
            <a:r>
              <a:rPr lang="en-ID" b="1" dirty="0" err="1"/>
              <a:t>otonomi</a:t>
            </a:r>
            <a:r>
              <a:rPr lang="en-ID" b="1" dirty="0"/>
              <a:t> </a:t>
            </a:r>
            <a:r>
              <a:rPr lang="en-ID" b="1" dirty="0" err="1"/>
              <a:t>secaar</a:t>
            </a:r>
            <a:r>
              <a:rPr lang="en-ID" b="1" dirty="0"/>
              <a:t> </a:t>
            </a:r>
            <a:r>
              <a:rPr lang="en-ID" b="1" dirty="0" err="1"/>
              <a:t>efektif</a:t>
            </a:r>
            <a:r>
              <a:rPr lang="en-ID" b="1" dirty="0"/>
              <a:t> agar </a:t>
            </a:r>
            <a:r>
              <a:rPr lang="en-ID" b="1" dirty="0" err="1"/>
              <a:t>memperoleh</a:t>
            </a:r>
            <a:r>
              <a:rPr lang="en-ID" b="1" dirty="0"/>
              <a:t> </a:t>
            </a:r>
            <a:r>
              <a:rPr lang="en-ID" b="1" dirty="0" err="1"/>
              <a:t>keunggulan</a:t>
            </a:r>
            <a:r>
              <a:rPr lang="en-ID" b="1" dirty="0"/>
              <a:t> </a:t>
            </a:r>
            <a:r>
              <a:rPr lang="en-ID" b="1" dirty="0" err="1"/>
              <a:t>bersaing</a:t>
            </a:r>
            <a:r>
              <a:rPr lang="en-ID" b="1" dirty="0"/>
              <a:t>. </a:t>
            </a:r>
            <a:r>
              <a:rPr lang="en-ID" b="1" dirty="0" err="1"/>
              <a:t>Straegi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bergantung</a:t>
            </a:r>
            <a:r>
              <a:rPr lang="en-ID" b="1" dirty="0"/>
              <a:t> pada </a:t>
            </a:r>
            <a:r>
              <a:rPr lang="en-ID" b="1" dirty="0" err="1"/>
              <a:t>berbagai</a:t>
            </a:r>
            <a:r>
              <a:rPr lang="en-ID" b="1" dirty="0"/>
              <a:t> </a:t>
            </a:r>
            <a:r>
              <a:rPr lang="en-ID" b="1" dirty="0" err="1"/>
              <a:t>faktor</a:t>
            </a:r>
            <a:r>
              <a:rPr lang="en-ID" b="1" dirty="0"/>
              <a:t> </a:t>
            </a:r>
            <a:r>
              <a:rPr lang="en-ID" b="1" dirty="0" err="1"/>
              <a:t>misalnya</a:t>
            </a:r>
            <a:r>
              <a:rPr lang="en-ID" b="1" dirty="0"/>
              <a:t> </a:t>
            </a:r>
            <a:r>
              <a:rPr lang="en-ID" b="1" dirty="0" err="1"/>
              <a:t>tipe</a:t>
            </a:r>
            <a:r>
              <a:rPr lang="en-ID" b="1" dirty="0"/>
              <a:t> industry </a:t>
            </a:r>
            <a:r>
              <a:rPr lang="en-ID" b="1" dirty="0" err="1"/>
              <a:t>ukuran</a:t>
            </a:r>
            <a:r>
              <a:rPr lang="en-ID" b="1" dirty="0"/>
              <a:t> </a:t>
            </a:r>
            <a:r>
              <a:rPr lang="en-ID" b="1" dirty="0" err="1"/>
              <a:t>perusahaan</a:t>
            </a:r>
            <a:r>
              <a:rPr lang="en-ID" b="1" dirty="0"/>
              <a:t>, </a:t>
            </a:r>
            <a:r>
              <a:rPr lang="en-ID" b="1" dirty="0" err="1"/>
              <a:t>sifat</a:t>
            </a:r>
            <a:r>
              <a:rPr lang="en-ID" b="1" dirty="0"/>
              <a:t> </a:t>
            </a:r>
            <a:r>
              <a:rPr lang="en-ID" b="1" dirty="0" err="1"/>
              <a:t>persaingan</a:t>
            </a:r>
            <a:r>
              <a:rPr lang="en-ID" b="1" dirty="0"/>
              <a:t> dan </a:t>
            </a:r>
            <a:r>
              <a:rPr lang="en-ID" b="1" dirty="0" err="1"/>
              <a:t>sebagainya</a:t>
            </a:r>
            <a:r>
              <a:rPr lang="en-ID" b="1" dirty="0"/>
              <a:t>.</a:t>
            </a:r>
          </a:p>
          <a:p>
            <a:pPr marL="0" indent="0" algn="just"/>
            <a:r>
              <a:rPr lang="en-ID" b="1" dirty="0"/>
              <a:t>Strategi 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menyiratkan</a:t>
            </a:r>
            <a:r>
              <a:rPr lang="en-ID" b="1" dirty="0"/>
              <a:t> </a:t>
            </a:r>
            <a:r>
              <a:rPr lang="en-ID" b="1" dirty="0" err="1"/>
              <a:t>susunan</a:t>
            </a:r>
            <a:r>
              <a:rPr lang="en-ID" b="1" dirty="0"/>
              <a:t> </a:t>
            </a:r>
            <a:r>
              <a:rPr lang="en-ID" b="1" dirty="0" err="1"/>
              <a:t>organisasi</a:t>
            </a:r>
            <a:r>
              <a:rPr lang="en-ID" b="1" dirty="0"/>
              <a:t>, </a:t>
            </a:r>
            <a:r>
              <a:rPr lang="en-ID" b="1" dirty="0" err="1"/>
              <a:t>prosedur</a:t>
            </a:r>
            <a:r>
              <a:rPr lang="en-ID" b="1" dirty="0"/>
              <a:t> </a:t>
            </a:r>
            <a:r>
              <a:rPr lang="en-ID" b="1" dirty="0" err="1"/>
              <a:t>pengendalian</a:t>
            </a:r>
            <a:r>
              <a:rPr lang="en-ID" b="1" dirty="0"/>
              <a:t>, dan </a:t>
            </a:r>
            <a:r>
              <a:rPr lang="en-ID" b="1" dirty="0" err="1"/>
              <a:t>sistem</a:t>
            </a:r>
            <a:r>
              <a:rPr lang="en-ID" b="1" dirty="0"/>
              <a:t> </a:t>
            </a:r>
            <a:r>
              <a:rPr lang="en-ID" b="1" dirty="0" err="1"/>
              <a:t>insentif</a:t>
            </a:r>
            <a:r>
              <a:rPr lang="en-ID" b="1" dirty="0"/>
              <a:t> yang </a:t>
            </a:r>
            <a:r>
              <a:rPr lang="en-ID" b="1" dirty="0" err="1"/>
              <a:t>berbeda</a:t>
            </a:r>
            <a:r>
              <a:rPr lang="en-ID" b="1" dirty="0"/>
              <a:t>. </a:t>
            </a:r>
            <a:r>
              <a:rPr lang="en-ID" b="1" dirty="0" err="1"/>
              <a:t>Semakin</a:t>
            </a:r>
            <a:r>
              <a:rPr lang="en-ID" b="1" dirty="0"/>
              <a:t> </a:t>
            </a:r>
            <a:r>
              <a:rPr lang="en-ID" b="1" dirty="0" err="1"/>
              <a:t>besar</a:t>
            </a:r>
            <a:r>
              <a:rPr lang="en-ID" b="1" dirty="0"/>
              <a:t> </a:t>
            </a:r>
            <a:r>
              <a:rPr lang="en-ID" b="1" dirty="0" err="1"/>
              <a:t>perusahaan</a:t>
            </a:r>
            <a:r>
              <a:rPr lang="en-ID" b="1" dirty="0"/>
              <a:t> </a:t>
            </a:r>
            <a:r>
              <a:rPr lang="en-ID" b="1" dirty="0" err="1"/>
              <a:t>maka</a:t>
            </a:r>
            <a:r>
              <a:rPr lang="en-ID" b="1" dirty="0"/>
              <a:t> </a:t>
            </a:r>
            <a:r>
              <a:rPr lang="en-ID" b="1" dirty="0" err="1"/>
              <a:t>semakin</a:t>
            </a:r>
            <a:r>
              <a:rPr lang="en-ID" b="1" dirty="0"/>
              <a:t> </a:t>
            </a:r>
            <a:r>
              <a:rPr lang="en-ID" b="1" dirty="0" err="1"/>
              <a:t>besar</a:t>
            </a:r>
            <a:r>
              <a:rPr lang="en-ID" b="1" dirty="0"/>
              <a:t> pula </a:t>
            </a:r>
            <a:r>
              <a:rPr lang="en-ID" b="1" dirty="0" err="1"/>
              <a:t>akses</a:t>
            </a:r>
            <a:r>
              <a:rPr lang="en-ID" b="1" dirty="0"/>
              <a:t> </a:t>
            </a:r>
            <a:r>
              <a:rPr lang="en-ID" b="1" dirty="0" err="1"/>
              <a:t>terhadap</a:t>
            </a:r>
            <a:r>
              <a:rPr lang="en-ID" b="1" dirty="0"/>
              <a:t> </a:t>
            </a:r>
            <a:r>
              <a:rPr lang="en-ID" b="1" dirty="0" err="1"/>
              <a:t>sumber</a:t>
            </a:r>
            <a:r>
              <a:rPr lang="en-ID" b="1" dirty="0"/>
              <a:t> </a:t>
            </a:r>
            <a:r>
              <a:rPr lang="en-ID" b="1" dirty="0" err="1"/>
              <a:t>daya</a:t>
            </a:r>
            <a:r>
              <a:rPr lang="en-ID" b="1" dirty="0"/>
              <a:t>, pada </a:t>
            </a:r>
            <a:r>
              <a:rPr lang="en-ID" b="1" dirty="0" err="1"/>
              <a:t>umumnya</a:t>
            </a:r>
            <a:r>
              <a:rPr lang="en-ID" b="1" dirty="0"/>
              <a:t> </a:t>
            </a:r>
            <a:r>
              <a:rPr lang="en-ID" b="1" dirty="0" err="1"/>
              <a:t>bersaing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dasar</a:t>
            </a:r>
            <a:r>
              <a:rPr lang="en-ID" b="1" dirty="0"/>
              <a:t> </a:t>
            </a:r>
            <a:r>
              <a:rPr lang="en-ID" b="1" dirty="0" err="1"/>
              <a:t>keunggulan</a:t>
            </a:r>
            <a:r>
              <a:rPr lang="en-ID" b="1" dirty="0"/>
              <a:t> </a:t>
            </a:r>
            <a:r>
              <a:rPr lang="en-ID" b="1" dirty="0" err="1"/>
              <a:t>biaya</a:t>
            </a:r>
            <a:r>
              <a:rPr lang="en-ID" b="1" dirty="0"/>
              <a:t> dan/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diferensiasi</a:t>
            </a:r>
            <a:r>
              <a:rPr lang="en-ID" b="1" dirty="0"/>
              <a:t>, </a:t>
            </a:r>
            <a:r>
              <a:rPr lang="en-ID" b="1" dirty="0" err="1"/>
              <a:t>sedangkan</a:t>
            </a:r>
            <a:r>
              <a:rPr lang="en-ID" b="1" dirty="0"/>
              <a:t> </a:t>
            </a:r>
            <a:r>
              <a:rPr lang="en-ID" b="1" dirty="0" err="1"/>
              <a:t>perusahaan</a:t>
            </a:r>
            <a:r>
              <a:rPr lang="en-ID" b="1" dirty="0"/>
              <a:t> yang </a:t>
            </a:r>
            <a:r>
              <a:rPr lang="en-ID" b="1" dirty="0" err="1"/>
              <a:t>leih</a:t>
            </a:r>
            <a:r>
              <a:rPr lang="en-ID" b="1" dirty="0"/>
              <a:t> </a:t>
            </a:r>
            <a:r>
              <a:rPr lang="en-ID" b="1" dirty="0" err="1"/>
              <a:t>kecil</a:t>
            </a:r>
            <a:r>
              <a:rPr lang="en-ID" b="1" dirty="0"/>
              <a:t> </a:t>
            </a:r>
            <a:r>
              <a:rPr lang="en-ID" b="1" dirty="0" err="1"/>
              <a:t>sering</a:t>
            </a:r>
            <a:r>
              <a:rPr lang="en-ID" b="1" dirty="0"/>
              <a:t> </a:t>
            </a:r>
            <a:r>
              <a:rPr lang="en-ID" b="1" dirty="0" err="1"/>
              <a:t>bersaing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dasar</a:t>
            </a:r>
            <a:r>
              <a:rPr lang="en-ID" b="1" dirty="0"/>
              <a:t> </a:t>
            </a:r>
            <a:r>
              <a:rPr lang="en-ID" b="1" dirty="0" err="1"/>
              <a:t>fokus</a:t>
            </a:r>
            <a:endParaRPr lang="en-ID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86693D-3022-4CE4-97AB-CF72D1831C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60" t="25866" r="18413" b="20549"/>
          <a:stretch/>
        </p:blipFill>
        <p:spPr>
          <a:xfrm>
            <a:off x="4096691" y="1261638"/>
            <a:ext cx="4977859" cy="3232954"/>
          </a:xfrm>
          <a:prstGeom prst="rect">
            <a:avLst/>
          </a:prstGeom>
        </p:spPr>
      </p:pic>
      <p:sp>
        <p:nvSpPr>
          <p:cNvPr id="5" name="Google Shape;162;p2">
            <a:extLst>
              <a:ext uri="{FF2B5EF4-FFF2-40B4-BE49-F238E27FC236}">
                <a16:creationId xmlns:a16="http://schemas.microsoft.com/office/drawing/2014/main" id="{545B497D-DA8C-47B9-937E-95B06619994D}"/>
              </a:ext>
            </a:extLst>
          </p:cNvPr>
          <p:cNvSpPr txBox="1"/>
          <p:nvPr/>
        </p:nvSpPr>
        <p:spPr>
          <a:xfrm>
            <a:off x="177977" y="4744238"/>
            <a:ext cx="889657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Julita, E.N.Sari. 2015.Strategi Generik Porter bagi UMKM dalam Menghadapi Masyarakat Ekonomi Asean (MEA) </a:t>
            </a:r>
          </a:p>
          <a:p>
            <a:pPr marR="0" lvl="0" indent="625475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 Studi Kasus : UMKM di Kabupaten Deli Serdang. Prosiding SNEMA Fakultas Ekonomi Universitas Negeri Padang  </a:t>
            </a:r>
            <a:endParaRPr lang="nb-NO" sz="11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52"/>
          <p:cNvSpPr/>
          <p:nvPr/>
        </p:nvSpPr>
        <p:spPr>
          <a:xfrm>
            <a:off x="714189" y="2119795"/>
            <a:ext cx="2344200" cy="19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5" name="Google Shape;2045;p52"/>
          <p:cNvSpPr/>
          <p:nvPr/>
        </p:nvSpPr>
        <p:spPr>
          <a:xfrm>
            <a:off x="3428110" y="2119795"/>
            <a:ext cx="2344200" cy="19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6" name="Google Shape;2046;p52"/>
          <p:cNvSpPr/>
          <p:nvPr/>
        </p:nvSpPr>
        <p:spPr>
          <a:xfrm>
            <a:off x="5999252" y="2119795"/>
            <a:ext cx="2344200" cy="19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8" name="Google Shape;2048;p52"/>
          <p:cNvSpPr txBox="1">
            <a:spLocks noGrp="1"/>
          </p:cNvSpPr>
          <p:nvPr>
            <p:ph type="title" idx="2"/>
          </p:nvPr>
        </p:nvSpPr>
        <p:spPr>
          <a:xfrm>
            <a:off x="798639" y="2105114"/>
            <a:ext cx="2175300" cy="1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COST LEADERSHIP</a:t>
            </a:r>
            <a:endParaRPr sz="2000" dirty="0"/>
          </a:p>
        </p:txBody>
      </p:sp>
      <p:sp>
        <p:nvSpPr>
          <p:cNvPr id="2049" name="Google Shape;2049;p52"/>
          <p:cNvSpPr txBox="1">
            <a:spLocks noGrp="1"/>
          </p:cNvSpPr>
          <p:nvPr>
            <p:ph type="subTitle" idx="1"/>
          </p:nvPr>
        </p:nvSpPr>
        <p:spPr>
          <a:xfrm>
            <a:off x="798639" y="2725285"/>
            <a:ext cx="2175300" cy="7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>
                    <a:lumMod val="50000"/>
                  </a:schemeClr>
                </a:solidFill>
              </a:rPr>
              <a:t>Menekankan pada membuat biaya standar dengan biaya per unit sangat rendah untuk konsumen yang peka terhadap perubahan harga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50" name="Google Shape;2050;p52"/>
          <p:cNvSpPr txBox="1">
            <a:spLocks noGrp="1"/>
          </p:cNvSpPr>
          <p:nvPr>
            <p:ph type="title" idx="3"/>
          </p:nvPr>
        </p:nvSpPr>
        <p:spPr>
          <a:xfrm>
            <a:off x="3483395" y="2102584"/>
            <a:ext cx="2175300" cy="1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DIFFERENTIATION</a:t>
            </a:r>
            <a:endParaRPr sz="2000" dirty="0"/>
          </a:p>
        </p:txBody>
      </p:sp>
      <p:sp>
        <p:nvSpPr>
          <p:cNvPr id="2051" name="Google Shape;2051;p52"/>
          <p:cNvSpPr txBox="1">
            <a:spLocks noGrp="1"/>
          </p:cNvSpPr>
          <p:nvPr>
            <p:ph type="subTitle" idx="4"/>
          </p:nvPr>
        </p:nvSpPr>
        <p:spPr>
          <a:xfrm>
            <a:off x="3428110" y="2957275"/>
            <a:ext cx="2175300" cy="7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</a:rPr>
              <a:t>ujuannya untuk membuat produk dan menyediakan jasa yang dianggap unik di seluruh industri dan ditujukan kepada konsumen yang relatif tidak peka terhadap perubahan harga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52" name="Google Shape;2052;p52"/>
          <p:cNvSpPr txBox="1">
            <a:spLocks noGrp="1"/>
          </p:cNvSpPr>
          <p:nvPr>
            <p:ph type="title" idx="5"/>
          </p:nvPr>
        </p:nvSpPr>
        <p:spPr>
          <a:xfrm>
            <a:off x="6151070" y="2108588"/>
            <a:ext cx="2175300" cy="1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FOCUS</a:t>
            </a:r>
            <a:endParaRPr sz="2000" dirty="0"/>
          </a:p>
        </p:txBody>
      </p:sp>
      <p:sp>
        <p:nvSpPr>
          <p:cNvPr id="2053" name="Google Shape;2053;p52"/>
          <p:cNvSpPr txBox="1">
            <a:spLocks noGrp="1"/>
          </p:cNvSpPr>
          <p:nvPr>
            <p:ph type="subTitle" idx="6"/>
          </p:nvPr>
        </p:nvSpPr>
        <p:spPr>
          <a:xfrm>
            <a:off x="6104770" y="2527621"/>
            <a:ext cx="2175300" cy="7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</a:rPr>
              <a:t>embuat produk dan menyediakan jasa yang memenuhi keperluan kelompok kecil konsumen 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54" name="Google Shape;2054;p52"/>
          <p:cNvSpPr/>
          <p:nvPr/>
        </p:nvSpPr>
        <p:spPr>
          <a:xfrm>
            <a:off x="6933682" y="1199013"/>
            <a:ext cx="801457" cy="572690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55" name="Google Shape;2055;p52"/>
          <p:cNvSpPr/>
          <p:nvPr/>
        </p:nvSpPr>
        <p:spPr>
          <a:xfrm>
            <a:off x="4199481" y="1201290"/>
            <a:ext cx="801457" cy="572690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56" name="Google Shape;2056;p52"/>
          <p:cNvSpPr/>
          <p:nvPr/>
        </p:nvSpPr>
        <p:spPr>
          <a:xfrm>
            <a:off x="1372918" y="1201290"/>
            <a:ext cx="801457" cy="572690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892A9A69-144B-493B-88B0-1B8A3E594025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UMUM</a:t>
            </a:r>
            <a:endParaRPr lang="en-ID" sz="6000" b="1" dirty="0"/>
          </a:p>
        </p:txBody>
      </p:sp>
      <p:sp>
        <p:nvSpPr>
          <p:cNvPr id="25" name="Google Shape;1812;p46">
            <a:extLst>
              <a:ext uri="{FF2B5EF4-FFF2-40B4-BE49-F238E27FC236}">
                <a16:creationId xmlns:a16="http://schemas.microsoft.com/office/drawing/2014/main" id="{7875390E-30FF-4158-BD90-C5DD6C2947F7}"/>
              </a:ext>
            </a:extLst>
          </p:cNvPr>
          <p:cNvSpPr txBox="1">
            <a:spLocks/>
          </p:cNvSpPr>
          <p:nvPr/>
        </p:nvSpPr>
        <p:spPr>
          <a:xfrm>
            <a:off x="1220212" y="1186609"/>
            <a:ext cx="1106868" cy="5726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dirty="0">
                <a:solidFill>
                  <a:schemeClr val="bg1"/>
                </a:solidFill>
                <a:latin typeface="Caveat Brush" panose="020B0604020202020204" charset="0"/>
              </a:rPr>
              <a:t>01</a:t>
            </a:r>
          </a:p>
        </p:txBody>
      </p:sp>
      <p:sp>
        <p:nvSpPr>
          <p:cNvPr id="26" name="Google Shape;1812;p46">
            <a:extLst>
              <a:ext uri="{FF2B5EF4-FFF2-40B4-BE49-F238E27FC236}">
                <a16:creationId xmlns:a16="http://schemas.microsoft.com/office/drawing/2014/main" id="{E14F3B2D-0897-454A-8EA2-EE82D213FDF0}"/>
              </a:ext>
            </a:extLst>
          </p:cNvPr>
          <p:cNvSpPr txBox="1">
            <a:spLocks/>
          </p:cNvSpPr>
          <p:nvPr/>
        </p:nvSpPr>
        <p:spPr>
          <a:xfrm>
            <a:off x="4017611" y="1198215"/>
            <a:ext cx="1106868" cy="5726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dirty="0">
                <a:solidFill>
                  <a:schemeClr val="bg1"/>
                </a:solidFill>
                <a:latin typeface="Caveat Brush" panose="020B0604020202020204" charset="0"/>
              </a:rPr>
              <a:t>02</a:t>
            </a:r>
          </a:p>
        </p:txBody>
      </p:sp>
      <p:sp>
        <p:nvSpPr>
          <p:cNvPr id="27" name="Google Shape;1812;p46">
            <a:extLst>
              <a:ext uri="{FF2B5EF4-FFF2-40B4-BE49-F238E27FC236}">
                <a16:creationId xmlns:a16="http://schemas.microsoft.com/office/drawing/2014/main" id="{2C6BDD9D-7B63-4021-93A9-EDA6E95C59DF}"/>
              </a:ext>
            </a:extLst>
          </p:cNvPr>
          <p:cNvSpPr txBox="1">
            <a:spLocks/>
          </p:cNvSpPr>
          <p:nvPr/>
        </p:nvSpPr>
        <p:spPr>
          <a:xfrm>
            <a:off x="6780976" y="1198215"/>
            <a:ext cx="1106868" cy="5726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dirty="0">
                <a:solidFill>
                  <a:schemeClr val="bg1"/>
                </a:solidFill>
                <a:latin typeface="Caveat Brush" panose="020B060402020202020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16799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50"/>
          <p:cNvSpPr/>
          <p:nvPr/>
        </p:nvSpPr>
        <p:spPr>
          <a:xfrm>
            <a:off x="2840363" y="1699175"/>
            <a:ext cx="3463278" cy="2462419"/>
          </a:xfrm>
          <a:custGeom>
            <a:avLst/>
            <a:gdLst/>
            <a:ahLst/>
            <a:cxnLst/>
            <a:rect l="l" t="t" r="r" b="b"/>
            <a:pathLst>
              <a:path w="36918" h="26249" extrusionOk="0">
                <a:moveTo>
                  <a:pt x="17142" y="2575"/>
                </a:moveTo>
                <a:cubicBezTo>
                  <a:pt x="20822" y="2575"/>
                  <a:pt x="24689" y="3198"/>
                  <a:pt x="27856" y="4878"/>
                </a:cubicBezTo>
                <a:cubicBezTo>
                  <a:pt x="30791" y="6427"/>
                  <a:pt x="33230" y="9178"/>
                  <a:pt x="33727" y="12448"/>
                </a:cubicBezTo>
                <a:cubicBezTo>
                  <a:pt x="34305" y="16228"/>
                  <a:pt x="32132" y="20088"/>
                  <a:pt x="28942" y="22215"/>
                </a:cubicBezTo>
                <a:cubicBezTo>
                  <a:pt x="26252" y="24004"/>
                  <a:pt x="22975" y="24710"/>
                  <a:pt x="19720" y="24710"/>
                </a:cubicBezTo>
                <a:cubicBezTo>
                  <a:pt x="19128" y="24710"/>
                  <a:pt x="18537" y="24687"/>
                  <a:pt x="17950" y="24642"/>
                </a:cubicBezTo>
                <a:cubicBezTo>
                  <a:pt x="14922" y="24422"/>
                  <a:pt x="11893" y="23659"/>
                  <a:pt x="9304" y="22100"/>
                </a:cubicBezTo>
                <a:cubicBezTo>
                  <a:pt x="6715" y="20528"/>
                  <a:pt x="4578" y="18100"/>
                  <a:pt x="3699" y="15199"/>
                </a:cubicBezTo>
                <a:cubicBezTo>
                  <a:pt x="3653" y="15072"/>
                  <a:pt x="3618" y="14945"/>
                  <a:pt x="3584" y="14818"/>
                </a:cubicBezTo>
                <a:cubicBezTo>
                  <a:pt x="3317" y="13789"/>
                  <a:pt x="3225" y="12714"/>
                  <a:pt x="3294" y="11651"/>
                </a:cubicBezTo>
                <a:cubicBezTo>
                  <a:pt x="3491" y="8831"/>
                  <a:pt x="5202" y="6334"/>
                  <a:pt x="7537" y="4809"/>
                </a:cubicBezTo>
                <a:cubicBezTo>
                  <a:pt x="9548" y="3502"/>
                  <a:pt x="11940" y="2890"/>
                  <a:pt x="14333" y="2693"/>
                </a:cubicBezTo>
                <a:cubicBezTo>
                  <a:pt x="15246" y="2617"/>
                  <a:pt x="16188" y="2575"/>
                  <a:pt x="17142" y="2575"/>
                </a:cubicBezTo>
                <a:close/>
                <a:moveTo>
                  <a:pt x="1" y="0"/>
                </a:moveTo>
                <a:lnTo>
                  <a:pt x="1" y="26248"/>
                </a:lnTo>
                <a:lnTo>
                  <a:pt x="36917" y="26248"/>
                </a:lnTo>
                <a:lnTo>
                  <a:pt x="3691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6" name="Google Shape;1956;p50"/>
          <p:cNvGrpSpPr/>
          <p:nvPr/>
        </p:nvGrpSpPr>
        <p:grpSpPr>
          <a:xfrm rot="-5400000">
            <a:off x="5238062" y="3799676"/>
            <a:ext cx="578995" cy="762248"/>
            <a:chOff x="2109400" y="2670450"/>
            <a:chExt cx="113200" cy="149025"/>
          </a:xfrm>
        </p:grpSpPr>
        <p:sp>
          <p:nvSpPr>
            <p:cNvPr id="1957" name="Google Shape;1957;p50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0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0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0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0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0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0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0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0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0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0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0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0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0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0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0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0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0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0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Title 4">
            <a:extLst>
              <a:ext uri="{FF2B5EF4-FFF2-40B4-BE49-F238E27FC236}">
                <a16:creationId xmlns:a16="http://schemas.microsoft.com/office/drawing/2014/main" id="{4DBC86E3-FCD3-4073-ACF9-4B1D7564A8D0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UMUM</a:t>
            </a:r>
            <a:endParaRPr lang="en-ID" sz="6000" b="1" dirty="0"/>
          </a:p>
        </p:txBody>
      </p:sp>
      <p:sp>
        <p:nvSpPr>
          <p:cNvPr id="61" name="Google Shape;1826;p47">
            <a:extLst>
              <a:ext uri="{FF2B5EF4-FFF2-40B4-BE49-F238E27FC236}">
                <a16:creationId xmlns:a16="http://schemas.microsoft.com/office/drawing/2014/main" id="{139CC8B0-D308-40BF-AF22-18D2B0DC1D4F}"/>
              </a:ext>
            </a:extLst>
          </p:cNvPr>
          <p:cNvSpPr txBox="1">
            <a:spLocks/>
          </p:cNvSpPr>
          <p:nvPr/>
        </p:nvSpPr>
        <p:spPr>
          <a:xfrm>
            <a:off x="264705" y="1901353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01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62" name="Google Shape;1857;p47">
            <a:extLst>
              <a:ext uri="{FF2B5EF4-FFF2-40B4-BE49-F238E27FC236}">
                <a16:creationId xmlns:a16="http://schemas.microsoft.com/office/drawing/2014/main" id="{7DE1C07D-2DAE-41CF-8A8A-0EFEEE01FC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74073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 dirty="0">
                <a:solidFill>
                  <a:schemeClr val="accent1">
                    <a:lumMod val="90000"/>
                  </a:schemeClr>
                </a:solidFill>
              </a:rPr>
              <a:t>COST LEADERSHIP</a:t>
            </a:r>
            <a:endParaRPr sz="4000" b="1" i="1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63" name="Google Shape;1824;p47">
            <a:extLst>
              <a:ext uri="{FF2B5EF4-FFF2-40B4-BE49-F238E27FC236}">
                <a16:creationId xmlns:a16="http://schemas.microsoft.com/office/drawing/2014/main" id="{4DDA7FCC-4F08-4792-896B-D244C6632581}"/>
              </a:ext>
            </a:extLst>
          </p:cNvPr>
          <p:cNvSpPr/>
          <p:nvPr/>
        </p:nvSpPr>
        <p:spPr>
          <a:xfrm>
            <a:off x="1148139" y="1627885"/>
            <a:ext cx="3456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803;p46">
            <a:extLst>
              <a:ext uri="{FF2B5EF4-FFF2-40B4-BE49-F238E27FC236}">
                <a16:creationId xmlns:a16="http://schemas.microsoft.com/office/drawing/2014/main" id="{7D7388D6-9CD8-4A51-9321-E40BB3039373}"/>
              </a:ext>
            </a:extLst>
          </p:cNvPr>
          <p:cNvSpPr txBox="1">
            <a:spLocks/>
          </p:cNvSpPr>
          <p:nvPr/>
        </p:nvSpPr>
        <p:spPr>
          <a:xfrm>
            <a:off x="255090" y="1918818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produsen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rendah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industry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kualitas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Perusahaan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menjual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barangnya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normal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keuntungan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kompetitornya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bahkan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menjual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barangnya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bawah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ditawarkan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kompetitornya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industry yang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sejenis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dengannya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Market Share (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dibagi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total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pasar). Target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umumnya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ruang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lingkup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pasar yang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GB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langkah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kelebihan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mengembangkan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efisiensi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akses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khusu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baku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rendah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membangun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i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outsourcing 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GB" sz="1400" b="1" i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vertical integration 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optimal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ataupun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mengurangi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keseluruhan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perusahannya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2" name="Google Shape;162;p2">
            <a:extLst>
              <a:ext uri="{FF2B5EF4-FFF2-40B4-BE49-F238E27FC236}">
                <a16:creationId xmlns:a16="http://schemas.microsoft.com/office/drawing/2014/main" id="{945CDF45-7667-40DE-9CE4-B33314E48CBB}"/>
              </a:ext>
            </a:extLst>
          </p:cNvPr>
          <p:cNvSpPr txBox="1"/>
          <p:nvPr/>
        </p:nvSpPr>
        <p:spPr>
          <a:xfrm>
            <a:off x="177977" y="4744238"/>
            <a:ext cx="889657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Julita, E.N.Sari. 2015.Strategi Generik Porter bagi UMKM dalam Menghadapi Masyarakat Ekonomi Asean (MEA) </a:t>
            </a:r>
          </a:p>
          <a:p>
            <a:pPr marR="0" lvl="0" indent="625475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 Studi Kasus : UMKM di Kabupaten Deli Serdang. Prosiding SNEMA Fakultas Ekonomi Universitas Negeri Padang  </a:t>
            </a:r>
            <a:endParaRPr lang="nb-NO" sz="11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545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50"/>
          <p:cNvSpPr/>
          <p:nvPr/>
        </p:nvSpPr>
        <p:spPr>
          <a:xfrm>
            <a:off x="2840363" y="1699175"/>
            <a:ext cx="3463278" cy="2462419"/>
          </a:xfrm>
          <a:custGeom>
            <a:avLst/>
            <a:gdLst/>
            <a:ahLst/>
            <a:cxnLst/>
            <a:rect l="l" t="t" r="r" b="b"/>
            <a:pathLst>
              <a:path w="36918" h="26249" extrusionOk="0">
                <a:moveTo>
                  <a:pt x="17142" y="2575"/>
                </a:moveTo>
                <a:cubicBezTo>
                  <a:pt x="20822" y="2575"/>
                  <a:pt x="24689" y="3198"/>
                  <a:pt x="27856" y="4878"/>
                </a:cubicBezTo>
                <a:cubicBezTo>
                  <a:pt x="30791" y="6427"/>
                  <a:pt x="33230" y="9178"/>
                  <a:pt x="33727" y="12448"/>
                </a:cubicBezTo>
                <a:cubicBezTo>
                  <a:pt x="34305" y="16228"/>
                  <a:pt x="32132" y="20088"/>
                  <a:pt x="28942" y="22215"/>
                </a:cubicBezTo>
                <a:cubicBezTo>
                  <a:pt x="26252" y="24004"/>
                  <a:pt x="22975" y="24710"/>
                  <a:pt x="19720" y="24710"/>
                </a:cubicBezTo>
                <a:cubicBezTo>
                  <a:pt x="19128" y="24710"/>
                  <a:pt x="18537" y="24687"/>
                  <a:pt x="17950" y="24642"/>
                </a:cubicBezTo>
                <a:cubicBezTo>
                  <a:pt x="14922" y="24422"/>
                  <a:pt x="11893" y="23659"/>
                  <a:pt x="9304" y="22100"/>
                </a:cubicBezTo>
                <a:cubicBezTo>
                  <a:pt x="6715" y="20528"/>
                  <a:pt x="4578" y="18100"/>
                  <a:pt x="3699" y="15199"/>
                </a:cubicBezTo>
                <a:cubicBezTo>
                  <a:pt x="3653" y="15072"/>
                  <a:pt x="3618" y="14945"/>
                  <a:pt x="3584" y="14818"/>
                </a:cubicBezTo>
                <a:cubicBezTo>
                  <a:pt x="3317" y="13789"/>
                  <a:pt x="3225" y="12714"/>
                  <a:pt x="3294" y="11651"/>
                </a:cubicBezTo>
                <a:cubicBezTo>
                  <a:pt x="3491" y="8831"/>
                  <a:pt x="5202" y="6334"/>
                  <a:pt x="7537" y="4809"/>
                </a:cubicBezTo>
                <a:cubicBezTo>
                  <a:pt x="9548" y="3502"/>
                  <a:pt x="11940" y="2890"/>
                  <a:pt x="14333" y="2693"/>
                </a:cubicBezTo>
                <a:cubicBezTo>
                  <a:pt x="15246" y="2617"/>
                  <a:pt x="16188" y="2575"/>
                  <a:pt x="17142" y="2575"/>
                </a:cubicBezTo>
                <a:close/>
                <a:moveTo>
                  <a:pt x="1" y="0"/>
                </a:moveTo>
                <a:lnTo>
                  <a:pt x="1" y="26248"/>
                </a:lnTo>
                <a:lnTo>
                  <a:pt x="36917" y="26248"/>
                </a:lnTo>
                <a:lnTo>
                  <a:pt x="3691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6" name="Google Shape;1956;p50"/>
          <p:cNvGrpSpPr/>
          <p:nvPr/>
        </p:nvGrpSpPr>
        <p:grpSpPr>
          <a:xfrm rot="-5400000">
            <a:off x="5238062" y="3799676"/>
            <a:ext cx="578995" cy="762248"/>
            <a:chOff x="2109400" y="2670450"/>
            <a:chExt cx="113200" cy="149025"/>
          </a:xfrm>
        </p:grpSpPr>
        <p:sp>
          <p:nvSpPr>
            <p:cNvPr id="1957" name="Google Shape;1957;p50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0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0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0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0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0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0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0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0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0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0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0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0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0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0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0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0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0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0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Title 4">
            <a:extLst>
              <a:ext uri="{FF2B5EF4-FFF2-40B4-BE49-F238E27FC236}">
                <a16:creationId xmlns:a16="http://schemas.microsoft.com/office/drawing/2014/main" id="{4DBC86E3-FCD3-4073-ACF9-4B1D7564A8D0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UMUM</a:t>
            </a:r>
            <a:endParaRPr lang="en-ID" sz="6000" b="1" dirty="0"/>
          </a:p>
        </p:txBody>
      </p:sp>
      <p:sp>
        <p:nvSpPr>
          <p:cNvPr id="61" name="Google Shape;1826;p47">
            <a:extLst>
              <a:ext uri="{FF2B5EF4-FFF2-40B4-BE49-F238E27FC236}">
                <a16:creationId xmlns:a16="http://schemas.microsoft.com/office/drawing/2014/main" id="{139CC8B0-D308-40BF-AF22-18D2B0DC1D4F}"/>
              </a:ext>
            </a:extLst>
          </p:cNvPr>
          <p:cNvSpPr txBox="1">
            <a:spLocks/>
          </p:cNvSpPr>
          <p:nvPr/>
        </p:nvSpPr>
        <p:spPr>
          <a:xfrm>
            <a:off x="264705" y="1901353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01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62" name="Google Shape;1857;p47">
            <a:extLst>
              <a:ext uri="{FF2B5EF4-FFF2-40B4-BE49-F238E27FC236}">
                <a16:creationId xmlns:a16="http://schemas.microsoft.com/office/drawing/2014/main" id="{7DE1C07D-2DAE-41CF-8A8A-0EFEEE01FC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74073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 dirty="0">
                <a:solidFill>
                  <a:schemeClr val="accent1">
                    <a:lumMod val="90000"/>
                  </a:schemeClr>
                </a:solidFill>
              </a:rPr>
              <a:t>COST LEADERSHIP</a:t>
            </a:r>
            <a:endParaRPr sz="4000" b="1" i="1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63" name="Google Shape;1824;p47">
            <a:extLst>
              <a:ext uri="{FF2B5EF4-FFF2-40B4-BE49-F238E27FC236}">
                <a16:creationId xmlns:a16="http://schemas.microsoft.com/office/drawing/2014/main" id="{4DDA7FCC-4F08-4792-896B-D244C6632581}"/>
              </a:ext>
            </a:extLst>
          </p:cNvPr>
          <p:cNvSpPr/>
          <p:nvPr/>
        </p:nvSpPr>
        <p:spPr>
          <a:xfrm>
            <a:off x="1148139" y="1627885"/>
            <a:ext cx="3456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803;p46">
            <a:extLst>
              <a:ext uri="{FF2B5EF4-FFF2-40B4-BE49-F238E27FC236}">
                <a16:creationId xmlns:a16="http://schemas.microsoft.com/office/drawing/2014/main" id="{7D7388D6-9CD8-4A51-9321-E40BB3039373}"/>
              </a:ext>
            </a:extLst>
          </p:cNvPr>
          <p:cNvSpPr txBox="1">
            <a:spLocks/>
          </p:cNvSpPr>
          <p:nvPr/>
        </p:nvSpPr>
        <p:spPr>
          <a:xfrm>
            <a:off x="255090" y="1918818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Faktor-faktor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umumnya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dimiliki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berhasil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4988" lvl="0" indent="-26670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investasi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signifikan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investasi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mempresentasikan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halangan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masuk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pasar)</a:t>
            </a:r>
          </a:p>
          <a:p>
            <a:pPr marL="534988" lvl="0" indent="-26670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mendesain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uk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agar proses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manufaktur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efisien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contohnya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memperkecil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komponen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mengurangi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pembuatan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34988" lvl="0" indent="-26670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tingkatan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keahlian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pembangunan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manufaktur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34988" lvl="0" indent="-26670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jalur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distribusi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efisien</a:t>
            </a:r>
            <a:r>
              <a:rPr lang="en-GB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68288" lvl="0" algn="just">
              <a:lnSpc>
                <a:spcPct val="100000"/>
              </a:lnSpc>
              <a:buClr>
                <a:schemeClr val="accent2"/>
              </a:buClr>
            </a:pPr>
            <a:endParaRPr lang="en-GB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Resiko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penerapan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kemungkinan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mengurangi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berkembangnya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teknilogi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kelebihan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meungkin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kelebihan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signifikan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kompetisi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menghilangkan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kelebihan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kompetisi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dimiliki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GB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Google Shape;162;p2">
            <a:extLst>
              <a:ext uri="{FF2B5EF4-FFF2-40B4-BE49-F238E27FC236}">
                <a16:creationId xmlns:a16="http://schemas.microsoft.com/office/drawing/2014/main" id="{BE5D6407-F2E2-413F-97E4-8DBF7525D0B5}"/>
              </a:ext>
            </a:extLst>
          </p:cNvPr>
          <p:cNvSpPr txBox="1"/>
          <p:nvPr/>
        </p:nvSpPr>
        <p:spPr>
          <a:xfrm>
            <a:off x="177977" y="4744238"/>
            <a:ext cx="889657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Julita, E.N.Sari. 2015.Strategi Generik Porter bagi UMKM dalam Menghadapi Masyarakat Ekonomi Asean (MEA) </a:t>
            </a:r>
          </a:p>
          <a:p>
            <a:pPr marR="0" lvl="0" indent="625475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 Studi Kasus : UMKM di Kabupaten Deli Serdang. Prosiding SNEMA Fakultas Ekonomi Universitas Negeri Padang  </a:t>
            </a:r>
            <a:endParaRPr lang="nb-NO" sz="11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361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50"/>
          <p:cNvSpPr/>
          <p:nvPr/>
        </p:nvSpPr>
        <p:spPr>
          <a:xfrm>
            <a:off x="2840363" y="1699175"/>
            <a:ext cx="3463278" cy="2462419"/>
          </a:xfrm>
          <a:custGeom>
            <a:avLst/>
            <a:gdLst/>
            <a:ahLst/>
            <a:cxnLst/>
            <a:rect l="l" t="t" r="r" b="b"/>
            <a:pathLst>
              <a:path w="36918" h="26249" extrusionOk="0">
                <a:moveTo>
                  <a:pt x="17142" y="2575"/>
                </a:moveTo>
                <a:cubicBezTo>
                  <a:pt x="20822" y="2575"/>
                  <a:pt x="24689" y="3198"/>
                  <a:pt x="27856" y="4878"/>
                </a:cubicBezTo>
                <a:cubicBezTo>
                  <a:pt x="30791" y="6427"/>
                  <a:pt x="33230" y="9178"/>
                  <a:pt x="33727" y="12448"/>
                </a:cubicBezTo>
                <a:cubicBezTo>
                  <a:pt x="34305" y="16228"/>
                  <a:pt x="32132" y="20088"/>
                  <a:pt x="28942" y="22215"/>
                </a:cubicBezTo>
                <a:cubicBezTo>
                  <a:pt x="26252" y="24004"/>
                  <a:pt x="22975" y="24710"/>
                  <a:pt x="19720" y="24710"/>
                </a:cubicBezTo>
                <a:cubicBezTo>
                  <a:pt x="19128" y="24710"/>
                  <a:pt x="18537" y="24687"/>
                  <a:pt x="17950" y="24642"/>
                </a:cubicBezTo>
                <a:cubicBezTo>
                  <a:pt x="14922" y="24422"/>
                  <a:pt x="11893" y="23659"/>
                  <a:pt x="9304" y="22100"/>
                </a:cubicBezTo>
                <a:cubicBezTo>
                  <a:pt x="6715" y="20528"/>
                  <a:pt x="4578" y="18100"/>
                  <a:pt x="3699" y="15199"/>
                </a:cubicBezTo>
                <a:cubicBezTo>
                  <a:pt x="3653" y="15072"/>
                  <a:pt x="3618" y="14945"/>
                  <a:pt x="3584" y="14818"/>
                </a:cubicBezTo>
                <a:cubicBezTo>
                  <a:pt x="3317" y="13789"/>
                  <a:pt x="3225" y="12714"/>
                  <a:pt x="3294" y="11651"/>
                </a:cubicBezTo>
                <a:cubicBezTo>
                  <a:pt x="3491" y="8831"/>
                  <a:pt x="5202" y="6334"/>
                  <a:pt x="7537" y="4809"/>
                </a:cubicBezTo>
                <a:cubicBezTo>
                  <a:pt x="9548" y="3502"/>
                  <a:pt x="11940" y="2890"/>
                  <a:pt x="14333" y="2693"/>
                </a:cubicBezTo>
                <a:cubicBezTo>
                  <a:pt x="15246" y="2617"/>
                  <a:pt x="16188" y="2575"/>
                  <a:pt x="17142" y="2575"/>
                </a:cubicBezTo>
                <a:close/>
                <a:moveTo>
                  <a:pt x="1" y="0"/>
                </a:moveTo>
                <a:lnTo>
                  <a:pt x="1" y="26248"/>
                </a:lnTo>
                <a:lnTo>
                  <a:pt x="36917" y="26248"/>
                </a:lnTo>
                <a:lnTo>
                  <a:pt x="3691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6" name="Google Shape;1956;p50"/>
          <p:cNvGrpSpPr/>
          <p:nvPr/>
        </p:nvGrpSpPr>
        <p:grpSpPr>
          <a:xfrm rot="-5400000">
            <a:off x="5238062" y="3799676"/>
            <a:ext cx="578995" cy="762248"/>
            <a:chOff x="2109400" y="2670450"/>
            <a:chExt cx="113200" cy="149025"/>
          </a:xfrm>
        </p:grpSpPr>
        <p:sp>
          <p:nvSpPr>
            <p:cNvPr id="1957" name="Google Shape;1957;p50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0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0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0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0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0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0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0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0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0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0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0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0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0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0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0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0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0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0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Title 4">
            <a:extLst>
              <a:ext uri="{FF2B5EF4-FFF2-40B4-BE49-F238E27FC236}">
                <a16:creationId xmlns:a16="http://schemas.microsoft.com/office/drawing/2014/main" id="{4DBC86E3-FCD3-4073-ACF9-4B1D7564A8D0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UMUM</a:t>
            </a:r>
            <a:endParaRPr lang="en-ID" sz="6000" b="1" dirty="0"/>
          </a:p>
        </p:txBody>
      </p:sp>
      <p:sp>
        <p:nvSpPr>
          <p:cNvPr id="61" name="Google Shape;1826;p47">
            <a:extLst>
              <a:ext uri="{FF2B5EF4-FFF2-40B4-BE49-F238E27FC236}">
                <a16:creationId xmlns:a16="http://schemas.microsoft.com/office/drawing/2014/main" id="{139CC8B0-D308-40BF-AF22-18D2B0DC1D4F}"/>
              </a:ext>
            </a:extLst>
          </p:cNvPr>
          <p:cNvSpPr txBox="1">
            <a:spLocks/>
          </p:cNvSpPr>
          <p:nvPr/>
        </p:nvSpPr>
        <p:spPr>
          <a:xfrm>
            <a:off x="264705" y="1901353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02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62" name="Google Shape;1857;p47">
            <a:extLst>
              <a:ext uri="{FF2B5EF4-FFF2-40B4-BE49-F238E27FC236}">
                <a16:creationId xmlns:a16="http://schemas.microsoft.com/office/drawing/2014/main" id="{7DE1C07D-2DAE-41CF-8A8A-0EFEEE01FC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74073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 dirty="0">
                <a:solidFill>
                  <a:schemeClr val="accent1">
                    <a:lumMod val="90000"/>
                  </a:schemeClr>
                </a:solidFill>
              </a:rPr>
              <a:t>DIFFERENTIATION</a:t>
            </a:r>
            <a:endParaRPr sz="4000" b="1" i="1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63" name="Google Shape;1824;p47">
            <a:extLst>
              <a:ext uri="{FF2B5EF4-FFF2-40B4-BE49-F238E27FC236}">
                <a16:creationId xmlns:a16="http://schemas.microsoft.com/office/drawing/2014/main" id="{4DDA7FCC-4F08-4792-896B-D244C6632581}"/>
              </a:ext>
            </a:extLst>
          </p:cNvPr>
          <p:cNvSpPr/>
          <p:nvPr/>
        </p:nvSpPr>
        <p:spPr>
          <a:xfrm>
            <a:off x="1148139" y="1627885"/>
            <a:ext cx="3636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803;p46">
            <a:extLst>
              <a:ext uri="{FF2B5EF4-FFF2-40B4-BE49-F238E27FC236}">
                <a16:creationId xmlns:a16="http://schemas.microsoft.com/office/drawing/2014/main" id="{CE0A7D9F-FB76-4BE6-B65E-4F6626D75E56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ataupun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jasa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unik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menarik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pelanggan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selain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pelanggan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menganggap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jasa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dibandingkan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produk-produk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lain yang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competitor. Nilai yang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ditambahkan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unik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kesempatan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Perusahaan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berharap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tingginya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jual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menutupi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tambahan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muncul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masa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penawaran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unik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Karena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keunikan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apabila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supplier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menaikkan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jualnya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langsung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mneyalurkan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kenaikan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pelanggan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pelanggan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kesulitan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mencari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pengganti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sejenis</a:t>
            </a: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Google Shape;162;p2">
            <a:extLst>
              <a:ext uri="{FF2B5EF4-FFF2-40B4-BE49-F238E27FC236}">
                <a16:creationId xmlns:a16="http://schemas.microsoft.com/office/drawing/2014/main" id="{8EF19FAD-4405-404D-ADEC-E3941D4F845B}"/>
              </a:ext>
            </a:extLst>
          </p:cNvPr>
          <p:cNvSpPr txBox="1"/>
          <p:nvPr/>
        </p:nvSpPr>
        <p:spPr>
          <a:xfrm>
            <a:off x="177977" y="4744238"/>
            <a:ext cx="889657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Julita, E.N.Sari. 2015.Strategi Generik Porter bagi UMKM dalam Menghadapi Masyarakat Ekonomi Asean (MEA) </a:t>
            </a:r>
          </a:p>
          <a:p>
            <a:pPr marR="0" lvl="0" indent="625475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 Studi Kasus : UMKM di Kabupaten Deli Serdang. Prosiding SNEMA Fakultas Ekonomi Universitas Negeri Padang  </a:t>
            </a:r>
            <a:endParaRPr lang="nb-NO" sz="11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328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50"/>
          <p:cNvSpPr/>
          <p:nvPr/>
        </p:nvSpPr>
        <p:spPr>
          <a:xfrm>
            <a:off x="2840363" y="1699175"/>
            <a:ext cx="3463278" cy="2462419"/>
          </a:xfrm>
          <a:custGeom>
            <a:avLst/>
            <a:gdLst/>
            <a:ahLst/>
            <a:cxnLst/>
            <a:rect l="l" t="t" r="r" b="b"/>
            <a:pathLst>
              <a:path w="36918" h="26249" extrusionOk="0">
                <a:moveTo>
                  <a:pt x="17142" y="2575"/>
                </a:moveTo>
                <a:cubicBezTo>
                  <a:pt x="20822" y="2575"/>
                  <a:pt x="24689" y="3198"/>
                  <a:pt x="27856" y="4878"/>
                </a:cubicBezTo>
                <a:cubicBezTo>
                  <a:pt x="30791" y="6427"/>
                  <a:pt x="33230" y="9178"/>
                  <a:pt x="33727" y="12448"/>
                </a:cubicBezTo>
                <a:cubicBezTo>
                  <a:pt x="34305" y="16228"/>
                  <a:pt x="32132" y="20088"/>
                  <a:pt x="28942" y="22215"/>
                </a:cubicBezTo>
                <a:cubicBezTo>
                  <a:pt x="26252" y="24004"/>
                  <a:pt x="22975" y="24710"/>
                  <a:pt x="19720" y="24710"/>
                </a:cubicBezTo>
                <a:cubicBezTo>
                  <a:pt x="19128" y="24710"/>
                  <a:pt x="18537" y="24687"/>
                  <a:pt x="17950" y="24642"/>
                </a:cubicBezTo>
                <a:cubicBezTo>
                  <a:pt x="14922" y="24422"/>
                  <a:pt x="11893" y="23659"/>
                  <a:pt x="9304" y="22100"/>
                </a:cubicBezTo>
                <a:cubicBezTo>
                  <a:pt x="6715" y="20528"/>
                  <a:pt x="4578" y="18100"/>
                  <a:pt x="3699" y="15199"/>
                </a:cubicBezTo>
                <a:cubicBezTo>
                  <a:pt x="3653" y="15072"/>
                  <a:pt x="3618" y="14945"/>
                  <a:pt x="3584" y="14818"/>
                </a:cubicBezTo>
                <a:cubicBezTo>
                  <a:pt x="3317" y="13789"/>
                  <a:pt x="3225" y="12714"/>
                  <a:pt x="3294" y="11651"/>
                </a:cubicBezTo>
                <a:cubicBezTo>
                  <a:pt x="3491" y="8831"/>
                  <a:pt x="5202" y="6334"/>
                  <a:pt x="7537" y="4809"/>
                </a:cubicBezTo>
                <a:cubicBezTo>
                  <a:pt x="9548" y="3502"/>
                  <a:pt x="11940" y="2890"/>
                  <a:pt x="14333" y="2693"/>
                </a:cubicBezTo>
                <a:cubicBezTo>
                  <a:pt x="15246" y="2617"/>
                  <a:pt x="16188" y="2575"/>
                  <a:pt x="17142" y="2575"/>
                </a:cubicBezTo>
                <a:close/>
                <a:moveTo>
                  <a:pt x="1" y="0"/>
                </a:moveTo>
                <a:lnTo>
                  <a:pt x="1" y="26248"/>
                </a:lnTo>
                <a:lnTo>
                  <a:pt x="36917" y="26248"/>
                </a:lnTo>
                <a:lnTo>
                  <a:pt x="3691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6" name="Google Shape;1956;p50"/>
          <p:cNvGrpSpPr/>
          <p:nvPr/>
        </p:nvGrpSpPr>
        <p:grpSpPr>
          <a:xfrm rot="-5400000">
            <a:off x="5238062" y="3799676"/>
            <a:ext cx="578995" cy="762248"/>
            <a:chOff x="2109400" y="2670450"/>
            <a:chExt cx="113200" cy="149025"/>
          </a:xfrm>
        </p:grpSpPr>
        <p:sp>
          <p:nvSpPr>
            <p:cNvPr id="1957" name="Google Shape;1957;p50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0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0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0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0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0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0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0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0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0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0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0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0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0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0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0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0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0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0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Title 4">
            <a:extLst>
              <a:ext uri="{FF2B5EF4-FFF2-40B4-BE49-F238E27FC236}">
                <a16:creationId xmlns:a16="http://schemas.microsoft.com/office/drawing/2014/main" id="{4DBC86E3-FCD3-4073-ACF9-4B1D7564A8D0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UMUM</a:t>
            </a:r>
            <a:endParaRPr lang="en-ID" sz="6000" b="1" dirty="0"/>
          </a:p>
        </p:txBody>
      </p:sp>
      <p:sp>
        <p:nvSpPr>
          <p:cNvPr id="61" name="Google Shape;1826;p47">
            <a:extLst>
              <a:ext uri="{FF2B5EF4-FFF2-40B4-BE49-F238E27FC236}">
                <a16:creationId xmlns:a16="http://schemas.microsoft.com/office/drawing/2014/main" id="{139CC8B0-D308-40BF-AF22-18D2B0DC1D4F}"/>
              </a:ext>
            </a:extLst>
          </p:cNvPr>
          <p:cNvSpPr txBox="1">
            <a:spLocks/>
          </p:cNvSpPr>
          <p:nvPr/>
        </p:nvSpPr>
        <p:spPr>
          <a:xfrm>
            <a:off x="264705" y="1901353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02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62" name="Google Shape;1857;p47">
            <a:extLst>
              <a:ext uri="{FF2B5EF4-FFF2-40B4-BE49-F238E27FC236}">
                <a16:creationId xmlns:a16="http://schemas.microsoft.com/office/drawing/2014/main" id="{7DE1C07D-2DAE-41CF-8A8A-0EFEEE01FC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74073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 dirty="0">
                <a:solidFill>
                  <a:schemeClr val="accent1">
                    <a:lumMod val="90000"/>
                  </a:schemeClr>
                </a:solidFill>
              </a:rPr>
              <a:t>DIFFERENTIATION</a:t>
            </a:r>
            <a:endParaRPr sz="4000" b="1" i="1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63" name="Google Shape;1824;p47">
            <a:extLst>
              <a:ext uri="{FF2B5EF4-FFF2-40B4-BE49-F238E27FC236}">
                <a16:creationId xmlns:a16="http://schemas.microsoft.com/office/drawing/2014/main" id="{4DDA7FCC-4F08-4792-896B-D244C6632581}"/>
              </a:ext>
            </a:extLst>
          </p:cNvPr>
          <p:cNvSpPr/>
          <p:nvPr/>
        </p:nvSpPr>
        <p:spPr>
          <a:xfrm>
            <a:off x="1148139" y="1627885"/>
            <a:ext cx="3636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803;p46">
            <a:extLst>
              <a:ext uri="{FF2B5EF4-FFF2-40B4-BE49-F238E27FC236}">
                <a16:creationId xmlns:a16="http://schemas.microsoft.com/office/drawing/2014/main" id="{CE0A7D9F-FB76-4BE6-B65E-4F6626D75E56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Faktor-faktor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dimiliki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berhasil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penerapan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4988" lvl="0" indent="-26670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riset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unggul</a:t>
            </a:r>
            <a:endParaRPr lang="en-GB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lvl="0" indent="-26670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berkemampuann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kreatifitas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34988" lvl="0" indent="-26670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sales yang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memperlihatkan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kelebihan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34988" lvl="0" indent="-26670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reputasi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kualitas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inovasi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GB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Resiko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strategi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adanya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kemungkinan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diimitasi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lain yang 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competitor dan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keinginan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pelanggan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Selain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ancaman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fokus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pasar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ntuk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menciptakan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diferensiasi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khusu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segmennya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Google Shape;162;p2">
            <a:extLst>
              <a:ext uri="{FF2B5EF4-FFF2-40B4-BE49-F238E27FC236}">
                <a16:creationId xmlns:a16="http://schemas.microsoft.com/office/drawing/2014/main" id="{7770C52C-D5C8-4717-8B86-7850BCF621D1}"/>
              </a:ext>
            </a:extLst>
          </p:cNvPr>
          <p:cNvSpPr txBox="1"/>
          <p:nvPr/>
        </p:nvSpPr>
        <p:spPr>
          <a:xfrm>
            <a:off x="177977" y="4744238"/>
            <a:ext cx="889657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Julita, E.N.Sari. 2015.Strategi Generik Porter bagi UMKM dalam Menghadapi Masyarakat Ekonomi Asean (MEA) </a:t>
            </a:r>
          </a:p>
          <a:p>
            <a:pPr marR="0" lvl="0" indent="625475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 Studi Kasus : UMKM di Kabupaten Deli Serdang. Prosiding SNEMA Fakultas Ekonomi Universitas Negeri Padang  </a:t>
            </a:r>
            <a:endParaRPr lang="nb-NO" sz="11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98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50"/>
          <p:cNvSpPr/>
          <p:nvPr/>
        </p:nvSpPr>
        <p:spPr>
          <a:xfrm>
            <a:off x="2840363" y="1699175"/>
            <a:ext cx="3463278" cy="2462419"/>
          </a:xfrm>
          <a:custGeom>
            <a:avLst/>
            <a:gdLst/>
            <a:ahLst/>
            <a:cxnLst/>
            <a:rect l="l" t="t" r="r" b="b"/>
            <a:pathLst>
              <a:path w="36918" h="26249" extrusionOk="0">
                <a:moveTo>
                  <a:pt x="17142" y="2575"/>
                </a:moveTo>
                <a:cubicBezTo>
                  <a:pt x="20822" y="2575"/>
                  <a:pt x="24689" y="3198"/>
                  <a:pt x="27856" y="4878"/>
                </a:cubicBezTo>
                <a:cubicBezTo>
                  <a:pt x="30791" y="6427"/>
                  <a:pt x="33230" y="9178"/>
                  <a:pt x="33727" y="12448"/>
                </a:cubicBezTo>
                <a:cubicBezTo>
                  <a:pt x="34305" y="16228"/>
                  <a:pt x="32132" y="20088"/>
                  <a:pt x="28942" y="22215"/>
                </a:cubicBezTo>
                <a:cubicBezTo>
                  <a:pt x="26252" y="24004"/>
                  <a:pt x="22975" y="24710"/>
                  <a:pt x="19720" y="24710"/>
                </a:cubicBezTo>
                <a:cubicBezTo>
                  <a:pt x="19128" y="24710"/>
                  <a:pt x="18537" y="24687"/>
                  <a:pt x="17950" y="24642"/>
                </a:cubicBezTo>
                <a:cubicBezTo>
                  <a:pt x="14922" y="24422"/>
                  <a:pt x="11893" y="23659"/>
                  <a:pt x="9304" y="22100"/>
                </a:cubicBezTo>
                <a:cubicBezTo>
                  <a:pt x="6715" y="20528"/>
                  <a:pt x="4578" y="18100"/>
                  <a:pt x="3699" y="15199"/>
                </a:cubicBezTo>
                <a:cubicBezTo>
                  <a:pt x="3653" y="15072"/>
                  <a:pt x="3618" y="14945"/>
                  <a:pt x="3584" y="14818"/>
                </a:cubicBezTo>
                <a:cubicBezTo>
                  <a:pt x="3317" y="13789"/>
                  <a:pt x="3225" y="12714"/>
                  <a:pt x="3294" y="11651"/>
                </a:cubicBezTo>
                <a:cubicBezTo>
                  <a:pt x="3491" y="8831"/>
                  <a:pt x="5202" y="6334"/>
                  <a:pt x="7537" y="4809"/>
                </a:cubicBezTo>
                <a:cubicBezTo>
                  <a:pt x="9548" y="3502"/>
                  <a:pt x="11940" y="2890"/>
                  <a:pt x="14333" y="2693"/>
                </a:cubicBezTo>
                <a:cubicBezTo>
                  <a:pt x="15246" y="2617"/>
                  <a:pt x="16188" y="2575"/>
                  <a:pt x="17142" y="2575"/>
                </a:cubicBezTo>
                <a:close/>
                <a:moveTo>
                  <a:pt x="1" y="0"/>
                </a:moveTo>
                <a:lnTo>
                  <a:pt x="1" y="26248"/>
                </a:lnTo>
                <a:lnTo>
                  <a:pt x="36917" y="26248"/>
                </a:lnTo>
                <a:lnTo>
                  <a:pt x="3691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6" name="Google Shape;1956;p50"/>
          <p:cNvGrpSpPr/>
          <p:nvPr/>
        </p:nvGrpSpPr>
        <p:grpSpPr>
          <a:xfrm rot="-5400000">
            <a:off x="5238062" y="3799676"/>
            <a:ext cx="578995" cy="762248"/>
            <a:chOff x="2109400" y="2670450"/>
            <a:chExt cx="113200" cy="149025"/>
          </a:xfrm>
        </p:grpSpPr>
        <p:sp>
          <p:nvSpPr>
            <p:cNvPr id="1957" name="Google Shape;1957;p50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0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0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0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0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0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0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0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0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0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0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0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0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0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0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0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0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0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0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Title 4">
            <a:extLst>
              <a:ext uri="{FF2B5EF4-FFF2-40B4-BE49-F238E27FC236}">
                <a16:creationId xmlns:a16="http://schemas.microsoft.com/office/drawing/2014/main" id="{4DBC86E3-FCD3-4073-ACF9-4B1D7564A8D0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UMUM</a:t>
            </a:r>
            <a:endParaRPr lang="en-ID" sz="6000" b="1" dirty="0"/>
          </a:p>
        </p:txBody>
      </p:sp>
      <p:sp>
        <p:nvSpPr>
          <p:cNvPr id="61" name="Google Shape;1826;p47">
            <a:extLst>
              <a:ext uri="{FF2B5EF4-FFF2-40B4-BE49-F238E27FC236}">
                <a16:creationId xmlns:a16="http://schemas.microsoft.com/office/drawing/2014/main" id="{139CC8B0-D308-40BF-AF22-18D2B0DC1D4F}"/>
              </a:ext>
            </a:extLst>
          </p:cNvPr>
          <p:cNvSpPr txBox="1">
            <a:spLocks/>
          </p:cNvSpPr>
          <p:nvPr/>
        </p:nvSpPr>
        <p:spPr>
          <a:xfrm>
            <a:off x="264705" y="1901353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03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62" name="Google Shape;1857;p47">
            <a:extLst>
              <a:ext uri="{FF2B5EF4-FFF2-40B4-BE49-F238E27FC236}">
                <a16:creationId xmlns:a16="http://schemas.microsoft.com/office/drawing/2014/main" id="{7DE1C07D-2DAE-41CF-8A8A-0EFEEE01FC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74073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 dirty="0">
                <a:solidFill>
                  <a:schemeClr val="accent1">
                    <a:lumMod val="90000"/>
                  </a:schemeClr>
                </a:solidFill>
              </a:rPr>
              <a:t>FOCUS</a:t>
            </a:r>
            <a:endParaRPr sz="4000" b="1" i="1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63" name="Google Shape;1824;p47">
            <a:extLst>
              <a:ext uri="{FF2B5EF4-FFF2-40B4-BE49-F238E27FC236}">
                <a16:creationId xmlns:a16="http://schemas.microsoft.com/office/drawing/2014/main" id="{4DDA7FCC-4F08-4792-896B-D244C6632581}"/>
              </a:ext>
            </a:extLst>
          </p:cNvPr>
          <p:cNvSpPr/>
          <p:nvPr/>
        </p:nvSpPr>
        <p:spPr>
          <a:xfrm>
            <a:off x="1148139" y="1627885"/>
            <a:ext cx="1332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803;p46">
            <a:extLst>
              <a:ext uri="{FF2B5EF4-FFF2-40B4-BE49-F238E27FC236}">
                <a16:creationId xmlns:a16="http://schemas.microsoft.com/office/drawing/2014/main" id="{0D325E35-E9C0-4F65-B6AD-F10968D886CF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berpusat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segmen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 pasar dan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segmen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berusaha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emncapai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keunggulan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ataupun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diferensiasi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Strategi in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ide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tercapai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layanan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berfokus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GB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00000"/>
              </a:lnSpc>
              <a:buClr>
                <a:schemeClr val="accent1"/>
              </a:buClr>
            </a:pPr>
            <a:endParaRPr lang="en-GB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 yang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fokus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umumnya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merasaakn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kesertiaan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pelanggannya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lain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ragu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berkompetisi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langsung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Perusahaan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starategi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fkus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segmen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pelanggan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terlalu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kekuataa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menawar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barang-barang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supplier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rendah</a:t>
            </a:r>
            <a:r>
              <a:rPr lang="en-GB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Google Shape;162;p2">
            <a:extLst>
              <a:ext uri="{FF2B5EF4-FFF2-40B4-BE49-F238E27FC236}">
                <a16:creationId xmlns:a16="http://schemas.microsoft.com/office/drawing/2014/main" id="{9296F2DD-87B6-44E0-8D88-4C2344051A2E}"/>
              </a:ext>
            </a:extLst>
          </p:cNvPr>
          <p:cNvSpPr txBox="1"/>
          <p:nvPr/>
        </p:nvSpPr>
        <p:spPr>
          <a:xfrm>
            <a:off x="177977" y="4744238"/>
            <a:ext cx="889657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Julita, E.N.Sari. 2015.Strategi Generik Porter bagi UMKM dalam Menghadapi Masyarakat Ekonomi Asean (MEA) </a:t>
            </a:r>
          </a:p>
          <a:p>
            <a:pPr marR="0" lvl="0" indent="625475" rtl="0">
              <a:spcBef>
                <a:spcPts val="0"/>
              </a:spcBef>
              <a:buNone/>
            </a:pPr>
            <a:r>
              <a:rPr lang="nb-NO" sz="11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 Studi Kasus : UMKM di Kabupaten Deli Serdang. Prosiding SNEMA Fakultas Ekonomi Universitas Negeri Padang  </a:t>
            </a:r>
            <a:endParaRPr lang="nb-NO" sz="11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2523176"/>
      </p:ext>
    </p:extLst>
  </p:cSld>
  <p:clrMapOvr>
    <a:masterClrMapping/>
  </p:clrMapOvr>
</p:sld>
</file>

<file path=ppt/theme/theme1.xml><?xml version="1.0" encoding="utf-8"?>
<a:theme xmlns:a="http://schemas.openxmlformats.org/drawingml/2006/main" name="Eco-Friendly Paper Bag Day by Slidesgo">
  <a:themeElements>
    <a:clrScheme name="Simple Light">
      <a:dk1>
        <a:srgbClr val="FFFCF4"/>
      </a:dk1>
      <a:lt1>
        <a:srgbClr val="1C4587"/>
      </a:lt1>
      <a:dk2>
        <a:srgbClr val="FFFFFF"/>
      </a:dk2>
      <a:lt2>
        <a:srgbClr val="FFFFFF"/>
      </a:lt2>
      <a:accent1>
        <a:srgbClr val="FFD7BF"/>
      </a:accent1>
      <a:accent2>
        <a:srgbClr val="C9E6E0"/>
      </a:accent2>
      <a:accent3>
        <a:srgbClr val="BFD0A2"/>
      </a:accent3>
      <a:accent4>
        <a:srgbClr val="FFFFFF"/>
      </a:accent4>
      <a:accent5>
        <a:srgbClr val="FFFFFF"/>
      </a:accent5>
      <a:accent6>
        <a:srgbClr val="FFFFFF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3352</Words>
  <Application>Microsoft Office PowerPoint</Application>
  <PresentationFormat>On-screen Show (16:9)</PresentationFormat>
  <Paragraphs>175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Caveat Brush</vt:lpstr>
      <vt:lpstr>Wingdings</vt:lpstr>
      <vt:lpstr>Poppins</vt:lpstr>
      <vt:lpstr>Anaheim</vt:lpstr>
      <vt:lpstr>Calibri</vt:lpstr>
      <vt:lpstr>Calibri Light</vt:lpstr>
      <vt:lpstr>Open Sans</vt:lpstr>
      <vt:lpstr>Helvetica</vt:lpstr>
      <vt:lpstr>Arial</vt:lpstr>
      <vt:lpstr>Eco-Friendly Paper Bag Day by Slidesgo</vt:lpstr>
      <vt:lpstr>Template PresentationGo</vt:lpstr>
      <vt:lpstr>MATA KULIAH : PERENCANAAN STRATEGIS</vt:lpstr>
      <vt:lpstr>TIPE-TIPE PERENCANAAN STRATEGIS</vt:lpstr>
      <vt:lpstr>PowerPoint Presentation</vt:lpstr>
      <vt:lpstr>COST LEADERSHIP</vt:lpstr>
      <vt:lpstr>COST LEADERSHIP</vt:lpstr>
      <vt:lpstr>COST LEADERSHIP</vt:lpstr>
      <vt:lpstr>DIFFERENTIATION</vt:lpstr>
      <vt:lpstr>DIFFERENTIATION</vt:lpstr>
      <vt:lpstr>FOCUS</vt:lpstr>
      <vt:lpstr>FOCUS</vt:lpstr>
      <vt:lpstr>PowerPoint Presentation</vt:lpstr>
      <vt:lpstr>PowerPoint Presentation</vt:lpstr>
      <vt:lpstr>PowerPoint Presentation</vt:lpstr>
      <vt:lpstr>DIMENSI STRATEGI INOVASI</vt:lpstr>
      <vt:lpstr>DIMENSI STRATEGI INOVASI</vt:lpstr>
      <vt:lpstr>DIMENSI STRATEGI INOVASI</vt:lpstr>
      <vt:lpstr>MODEL SEKUENSI STRATEGI INOVASI</vt:lpstr>
      <vt:lpstr>PowerPoint Presentation</vt:lpstr>
      <vt:lpstr>BRAND POSITIONING</vt:lpstr>
      <vt:lpstr>PowerPoint Presentation</vt:lpstr>
      <vt:lpstr>STRATEGI BRANDING </vt:lpstr>
      <vt:lpstr>STRATEGI BRANDING 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ECO-FRIENDLY PAPER BAG DAY</dc:title>
  <dc:creator>Candra</dc:creator>
  <cp:lastModifiedBy>Noor Viana</cp:lastModifiedBy>
  <cp:revision>47</cp:revision>
  <dcterms:modified xsi:type="dcterms:W3CDTF">2021-11-14T01:12:28Z</dcterms:modified>
</cp:coreProperties>
</file>