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6" r:id="rId3"/>
    <p:sldId id="297" r:id="rId4"/>
    <p:sldId id="298" r:id="rId5"/>
    <p:sldId id="299" r:id="rId6"/>
    <p:sldId id="300" r:id="rId7"/>
    <p:sldId id="301" r:id="rId8"/>
    <p:sldId id="302" r:id="rId9"/>
    <p:sldId id="304" r:id="rId10"/>
    <p:sldId id="303" r:id="rId11"/>
    <p:sldId id="305" r:id="rId12"/>
    <p:sldId id="306" r:id="rId13"/>
    <p:sldId id="307" r:id="rId14"/>
    <p:sldId id="308" r:id="rId15"/>
    <p:sldId id="309" r:id="rId16"/>
    <p:sldId id="258" r:id="rId17"/>
    <p:sldId id="286" r:id="rId18"/>
    <p:sldId id="287" r:id="rId19"/>
    <p:sldId id="261" r:id="rId20"/>
    <p:sldId id="288" r:id="rId21"/>
    <p:sldId id="289" r:id="rId22"/>
    <p:sldId id="277" r:id="rId23"/>
    <p:sldId id="291" r:id="rId24"/>
    <p:sldId id="292" r:id="rId25"/>
    <p:sldId id="260" r:id="rId26"/>
    <p:sldId id="293" r:id="rId27"/>
    <p:sldId id="294" r:id="rId28"/>
    <p:sldId id="276"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F58E7D0-2897-4DA5-868C-1BF21BAF2AC6}" type="slidenum">
              <a:rPr lang="en-US"/>
              <a:pPr/>
              <a:t>‹#›</a:t>
            </a:fld>
            <a:endParaRPr lang="en-US"/>
          </a:p>
        </p:txBody>
      </p:sp>
    </p:spTree>
    <p:extLst>
      <p:ext uri="{BB962C8B-B14F-4D97-AF65-F5344CB8AC3E}">
        <p14:creationId xmlns:p14="http://schemas.microsoft.com/office/powerpoint/2010/main" val="33624096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8DEE3-5F72-45A6-81B8-D181ED2A1404}"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371600"/>
            <a:ext cx="7772400" cy="1470025"/>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295400" y="3048000"/>
            <a:ext cx="6400800" cy="6858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sz="1200"/>
            </a:lvl1pPr>
          </a:lstStyle>
          <a:p>
            <a:endParaRPr lang="en-US"/>
          </a:p>
        </p:txBody>
      </p:sp>
      <p:sp>
        <p:nvSpPr>
          <p:cNvPr id="3077" name="Rectangle 5"/>
          <p:cNvSpPr>
            <a:spLocks noGrp="1" noChangeArrowheads="1"/>
          </p:cNvSpPr>
          <p:nvPr>
            <p:ph type="ftr" sz="quarter" idx="3"/>
          </p:nvPr>
        </p:nvSpPr>
        <p:spPr/>
        <p:txBody>
          <a:bodyPr/>
          <a:lstStyle>
            <a:lvl1pPr>
              <a:defRPr sz="1200"/>
            </a:lvl1pPr>
          </a:lstStyle>
          <a:p>
            <a:endParaRPr lang="en-US"/>
          </a:p>
        </p:txBody>
      </p:sp>
      <p:sp>
        <p:nvSpPr>
          <p:cNvPr id="3078" name="Rectangle 6"/>
          <p:cNvSpPr>
            <a:spLocks noGrp="1" noChangeArrowheads="1"/>
          </p:cNvSpPr>
          <p:nvPr>
            <p:ph type="sldNum" sz="quarter" idx="4"/>
          </p:nvPr>
        </p:nvSpPr>
        <p:spPr/>
        <p:txBody>
          <a:bodyPr/>
          <a:lstStyle>
            <a:lvl1pPr>
              <a:defRPr sz="1200"/>
            </a:lvl1pPr>
          </a:lstStyle>
          <a:p>
            <a:fld id="{0A933377-0075-4DFD-9434-B157CFB103A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9A35A0-E829-4CDE-A4F8-1C77749B297C}" type="slidenum">
              <a:rPr lang="en-US"/>
              <a:pPr/>
              <a:t>‹#›</a:t>
            </a:fld>
            <a:endParaRPr lang="en-US"/>
          </a:p>
        </p:txBody>
      </p:sp>
    </p:spTree>
    <p:extLst>
      <p:ext uri="{BB962C8B-B14F-4D97-AF65-F5344CB8AC3E}">
        <p14:creationId xmlns:p14="http://schemas.microsoft.com/office/powerpoint/2010/main" val="261548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32E25A-4369-4457-923C-B7985F5F530E}" type="slidenum">
              <a:rPr lang="en-US"/>
              <a:pPr/>
              <a:t>‹#›</a:t>
            </a:fld>
            <a:endParaRPr lang="en-US"/>
          </a:p>
        </p:txBody>
      </p:sp>
    </p:spTree>
    <p:extLst>
      <p:ext uri="{BB962C8B-B14F-4D97-AF65-F5344CB8AC3E}">
        <p14:creationId xmlns:p14="http://schemas.microsoft.com/office/powerpoint/2010/main" val="279886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FD4C5F-01A4-4E5D-8FD3-3CA5296D23E4}" type="slidenum">
              <a:rPr lang="en-US"/>
              <a:pPr/>
              <a:t>‹#›</a:t>
            </a:fld>
            <a:endParaRPr lang="en-US"/>
          </a:p>
        </p:txBody>
      </p:sp>
    </p:spTree>
    <p:extLst>
      <p:ext uri="{BB962C8B-B14F-4D97-AF65-F5344CB8AC3E}">
        <p14:creationId xmlns:p14="http://schemas.microsoft.com/office/powerpoint/2010/main" val="179090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A57D3E-39EE-4C42-A2AC-C5AAC1A8CBD1}" type="slidenum">
              <a:rPr lang="en-US"/>
              <a:pPr/>
              <a:t>‹#›</a:t>
            </a:fld>
            <a:endParaRPr lang="en-US"/>
          </a:p>
        </p:txBody>
      </p:sp>
    </p:spTree>
    <p:extLst>
      <p:ext uri="{BB962C8B-B14F-4D97-AF65-F5344CB8AC3E}">
        <p14:creationId xmlns:p14="http://schemas.microsoft.com/office/powerpoint/2010/main" val="255911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48DB06-536E-40EC-B762-13B98B5E938B}" type="slidenum">
              <a:rPr lang="en-US"/>
              <a:pPr/>
              <a:t>‹#›</a:t>
            </a:fld>
            <a:endParaRPr lang="en-US"/>
          </a:p>
        </p:txBody>
      </p:sp>
    </p:spTree>
    <p:extLst>
      <p:ext uri="{BB962C8B-B14F-4D97-AF65-F5344CB8AC3E}">
        <p14:creationId xmlns:p14="http://schemas.microsoft.com/office/powerpoint/2010/main" val="390670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3D53939-3788-407A-BAC6-501D931747BC}" type="slidenum">
              <a:rPr lang="en-US"/>
              <a:pPr/>
              <a:t>‹#›</a:t>
            </a:fld>
            <a:endParaRPr lang="en-US"/>
          </a:p>
        </p:txBody>
      </p:sp>
    </p:spTree>
    <p:extLst>
      <p:ext uri="{BB962C8B-B14F-4D97-AF65-F5344CB8AC3E}">
        <p14:creationId xmlns:p14="http://schemas.microsoft.com/office/powerpoint/2010/main" val="132048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EF6E983-D384-4ACB-B6C2-08FE6855D66E}" type="slidenum">
              <a:rPr lang="en-US"/>
              <a:pPr/>
              <a:t>‹#›</a:t>
            </a:fld>
            <a:endParaRPr lang="en-US"/>
          </a:p>
        </p:txBody>
      </p:sp>
    </p:spTree>
    <p:extLst>
      <p:ext uri="{BB962C8B-B14F-4D97-AF65-F5344CB8AC3E}">
        <p14:creationId xmlns:p14="http://schemas.microsoft.com/office/powerpoint/2010/main" val="3191585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571C549-1450-4C2A-AF45-8421B50BF313}" type="slidenum">
              <a:rPr lang="en-US"/>
              <a:pPr/>
              <a:t>‹#›</a:t>
            </a:fld>
            <a:endParaRPr lang="en-US"/>
          </a:p>
        </p:txBody>
      </p:sp>
    </p:spTree>
    <p:extLst>
      <p:ext uri="{BB962C8B-B14F-4D97-AF65-F5344CB8AC3E}">
        <p14:creationId xmlns:p14="http://schemas.microsoft.com/office/powerpoint/2010/main" val="30105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8232BE-370D-4E76-BBDB-E69BE0AFC013}" type="slidenum">
              <a:rPr lang="en-US"/>
              <a:pPr/>
              <a:t>‹#›</a:t>
            </a:fld>
            <a:endParaRPr lang="en-US"/>
          </a:p>
        </p:txBody>
      </p:sp>
    </p:spTree>
    <p:extLst>
      <p:ext uri="{BB962C8B-B14F-4D97-AF65-F5344CB8AC3E}">
        <p14:creationId xmlns:p14="http://schemas.microsoft.com/office/powerpoint/2010/main" val="1162184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D79BD4-C5C5-439D-AD1A-BE66F2CDAFCC}" type="slidenum">
              <a:rPr lang="en-US"/>
              <a:pPr/>
              <a:t>‹#›</a:t>
            </a:fld>
            <a:endParaRPr lang="en-US"/>
          </a:p>
        </p:txBody>
      </p:sp>
    </p:spTree>
    <p:extLst>
      <p:ext uri="{BB962C8B-B14F-4D97-AF65-F5344CB8AC3E}">
        <p14:creationId xmlns:p14="http://schemas.microsoft.com/office/powerpoint/2010/main" val="179941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D98C9C66-649B-40C9-A3AF-241DD3FE36C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rebuchet MS" pitchFamily="34" charset="0"/>
        </a:defRPr>
      </a:lvl2pPr>
      <a:lvl3pPr algn="ctr" rtl="0" eaLnBrk="1" fontAlgn="base" hangingPunct="1">
        <a:spcBef>
          <a:spcPct val="0"/>
        </a:spcBef>
        <a:spcAft>
          <a:spcPct val="0"/>
        </a:spcAft>
        <a:defRPr sz="3600">
          <a:solidFill>
            <a:schemeClr val="tx2"/>
          </a:solidFill>
          <a:latin typeface="Trebuchet MS" pitchFamily="34" charset="0"/>
        </a:defRPr>
      </a:lvl3pPr>
      <a:lvl4pPr algn="ctr" rtl="0" eaLnBrk="1" fontAlgn="base" hangingPunct="1">
        <a:spcBef>
          <a:spcPct val="0"/>
        </a:spcBef>
        <a:spcAft>
          <a:spcPct val="0"/>
        </a:spcAft>
        <a:defRPr sz="3600">
          <a:solidFill>
            <a:schemeClr val="tx2"/>
          </a:solidFill>
          <a:latin typeface="Trebuchet MS" pitchFamily="34" charset="0"/>
        </a:defRPr>
      </a:lvl4pPr>
      <a:lvl5pPr algn="ctr" rtl="0" eaLnBrk="1" fontAlgn="base" hangingPunct="1">
        <a:spcBef>
          <a:spcPct val="0"/>
        </a:spcBef>
        <a:spcAft>
          <a:spcPct val="0"/>
        </a:spcAft>
        <a:defRPr sz="3600">
          <a:solidFill>
            <a:schemeClr val="tx2"/>
          </a:solidFill>
          <a:latin typeface="Trebuchet MS" pitchFamily="34" charset="0"/>
        </a:defRPr>
      </a:lvl5pPr>
      <a:lvl6pPr marL="457200" algn="ctr" rtl="0" eaLnBrk="1" fontAlgn="base" hangingPunct="1">
        <a:spcBef>
          <a:spcPct val="0"/>
        </a:spcBef>
        <a:spcAft>
          <a:spcPct val="0"/>
        </a:spcAft>
        <a:defRPr sz="3600">
          <a:solidFill>
            <a:schemeClr val="tx2"/>
          </a:solidFill>
          <a:latin typeface="Trebuchet MS" pitchFamily="34" charset="0"/>
        </a:defRPr>
      </a:lvl6pPr>
      <a:lvl7pPr marL="914400" algn="ctr" rtl="0" eaLnBrk="1" fontAlgn="base" hangingPunct="1">
        <a:spcBef>
          <a:spcPct val="0"/>
        </a:spcBef>
        <a:spcAft>
          <a:spcPct val="0"/>
        </a:spcAft>
        <a:defRPr sz="3600">
          <a:solidFill>
            <a:schemeClr val="tx2"/>
          </a:solidFill>
          <a:latin typeface="Trebuchet MS" pitchFamily="34" charset="0"/>
        </a:defRPr>
      </a:lvl7pPr>
      <a:lvl8pPr marL="1371600" algn="ctr" rtl="0" eaLnBrk="1" fontAlgn="base" hangingPunct="1">
        <a:spcBef>
          <a:spcPct val="0"/>
        </a:spcBef>
        <a:spcAft>
          <a:spcPct val="0"/>
        </a:spcAft>
        <a:defRPr sz="3600">
          <a:solidFill>
            <a:schemeClr val="tx2"/>
          </a:solidFill>
          <a:latin typeface="Trebuchet MS" pitchFamily="34" charset="0"/>
        </a:defRPr>
      </a:lvl8pPr>
      <a:lvl9pPr marL="1828800" algn="ctr" rtl="0" eaLnBrk="1" fontAlgn="base" hangingPunct="1">
        <a:spcBef>
          <a:spcPct val="0"/>
        </a:spcBef>
        <a:spcAft>
          <a:spcPct val="0"/>
        </a:spcAft>
        <a:defRPr sz="3600">
          <a:solidFill>
            <a:schemeClr val="tx2"/>
          </a:solidFill>
          <a:latin typeface="Trebuchet MS"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id-ID" dirty="0" smtClean="0">
                <a:solidFill>
                  <a:schemeClr val="accent1">
                    <a:lumMod val="50000"/>
                  </a:schemeClr>
                </a:solidFill>
                <a:latin typeface="Franklin Gothic Medium Cond" pitchFamily="34" charset="0"/>
              </a:rPr>
              <a:t>ADMINISTRASI KEPEGAWAIAN </a:t>
            </a:r>
            <a:endParaRPr lang="id-ID" dirty="0">
              <a:solidFill>
                <a:schemeClr val="accent1">
                  <a:lumMod val="50000"/>
                </a:schemeClr>
              </a:solidFill>
              <a:latin typeface="Franklin Gothic Medium Cond" pitchFamily="34" charset="0"/>
            </a:endParaRPr>
          </a:p>
        </p:txBody>
      </p:sp>
      <p:sp>
        <p:nvSpPr>
          <p:cNvPr id="2051" name="Rectangle 3"/>
          <p:cNvSpPr>
            <a:spLocks noGrp="1" noChangeArrowheads="1"/>
          </p:cNvSpPr>
          <p:nvPr>
            <p:ph type="subTitle" idx="1"/>
          </p:nvPr>
        </p:nvSpPr>
        <p:spPr>
          <a:xfrm>
            <a:off x="1259632" y="3717032"/>
            <a:ext cx="6400800" cy="685800"/>
          </a:xfrm>
        </p:spPr>
        <p:txBody>
          <a:bodyPr/>
          <a:lstStyle/>
          <a:p>
            <a:r>
              <a:rPr lang="id-ID" dirty="0" smtClean="0">
                <a:solidFill>
                  <a:schemeClr val="accent4">
                    <a:lumMod val="65000"/>
                    <a:lumOff val="35000"/>
                  </a:schemeClr>
                </a:solidFill>
              </a:rPr>
              <a:t>Amiruddin Setiawan.S.Sos</a:t>
            </a:r>
            <a:r>
              <a:rPr lang="id-ID" dirty="0" smtClean="0">
                <a:solidFill>
                  <a:schemeClr val="accent4">
                    <a:lumMod val="65000"/>
                    <a:lumOff val="35000"/>
                  </a:schemeClr>
                </a:solidFill>
              </a:rPr>
              <a:t>, M.Si.</a:t>
            </a:r>
            <a:endParaRPr lang="id-ID" dirty="0" smtClean="0">
              <a:solidFill>
                <a:schemeClr val="accent4">
                  <a:lumMod val="65000"/>
                  <a:lumOff val="35000"/>
                </a:schemeClr>
              </a:solidFill>
            </a:endParaRPr>
          </a:p>
          <a:p>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4"/>
            <a:ext cx="8568952" cy="1296143"/>
          </a:xfrm>
        </p:spPr>
        <p:txBody>
          <a:bodyPr/>
          <a:lstStyle/>
          <a:p>
            <a:r>
              <a:rPr lang="id-ID" dirty="0"/>
              <a:t>Aplikasi E-Formasi sebagai langkah awal untuk membangun Smart ASN</a:t>
            </a:r>
            <a:endParaRPr lang="id-ID" dirty="0"/>
          </a:p>
        </p:txBody>
      </p:sp>
      <p:sp>
        <p:nvSpPr>
          <p:cNvPr id="3" name="Subtitle 2"/>
          <p:cNvSpPr>
            <a:spLocks noGrp="1"/>
          </p:cNvSpPr>
          <p:nvPr>
            <p:ph type="subTitle" idx="1"/>
          </p:nvPr>
        </p:nvSpPr>
        <p:spPr>
          <a:xfrm>
            <a:off x="0" y="1988840"/>
            <a:ext cx="8783532" cy="4680520"/>
          </a:xfrm>
        </p:spPr>
        <p:txBody>
          <a:bodyPr/>
          <a:lstStyle/>
          <a:p>
            <a:pPr marL="342900" indent="-342900" algn="just">
              <a:lnSpc>
                <a:spcPct val="150000"/>
              </a:lnSpc>
              <a:buFont typeface="Wingdings" pitchFamily="2" charset="2"/>
              <a:buChar char="q"/>
            </a:pPr>
            <a:r>
              <a:rPr lang="id-ID" dirty="0"/>
              <a:t>Aplikasi e-formasi bisa menjadi langkah awal yang tepat dalam membangun smart ASN karena formasi pegawai akan diisi sesuai dengan kebutuhan instansi dan mendorong pengisian formasi pegawai yang berdasarkan pada data.</a:t>
            </a:r>
            <a:endParaRPr lang="id-ID" dirty="0" smtClean="0"/>
          </a:p>
        </p:txBody>
      </p:sp>
    </p:spTree>
    <p:extLst>
      <p:ext uri="{BB962C8B-B14F-4D97-AF65-F5344CB8AC3E}">
        <p14:creationId xmlns:p14="http://schemas.microsoft.com/office/powerpoint/2010/main" val="3872645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20688"/>
            <a:ext cx="8783532" cy="6048672"/>
          </a:xfrm>
        </p:spPr>
        <p:txBody>
          <a:bodyPr/>
          <a:lstStyle/>
          <a:p>
            <a:pPr marL="342900" indent="-342900" algn="just">
              <a:lnSpc>
                <a:spcPct val="150000"/>
              </a:lnSpc>
              <a:buFont typeface="Wingdings" pitchFamily="2" charset="2"/>
              <a:buChar char="q"/>
            </a:pPr>
            <a:r>
              <a:rPr lang="id-ID" dirty="0"/>
              <a:t>Menurut Jones (2010) salah satu permasalahan dalam organisasi publik adalah ukuran organisasi yang begitu besar sehingga pemerintah harus melakukan restrukturisasi dalam rangka memperkecil ukuran birokrasi agar organisasi dapat berjalan lebih efektif, efisien, dan adaptif mengikuti perkembangan tren di dunia dan masyarakat. </a:t>
            </a:r>
            <a:endParaRPr lang="id-ID" dirty="0" smtClean="0"/>
          </a:p>
        </p:txBody>
      </p:sp>
    </p:spTree>
    <p:extLst>
      <p:ext uri="{BB962C8B-B14F-4D97-AF65-F5344CB8AC3E}">
        <p14:creationId xmlns:p14="http://schemas.microsoft.com/office/powerpoint/2010/main" val="86155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720079"/>
          </a:xfrm>
        </p:spPr>
        <p:txBody>
          <a:bodyPr/>
          <a:lstStyle/>
          <a:p>
            <a:r>
              <a:rPr lang="id-ID" dirty="0" smtClean="0"/>
              <a:t>Sistem Merit</a:t>
            </a:r>
            <a:endParaRPr lang="id-ID" dirty="0"/>
          </a:p>
        </p:txBody>
      </p:sp>
      <p:sp>
        <p:nvSpPr>
          <p:cNvPr id="3" name="Subtitle 2"/>
          <p:cNvSpPr>
            <a:spLocks noGrp="1"/>
          </p:cNvSpPr>
          <p:nvPr>
            <p:ph type="subTitle" idx="1"/>
          </p:nvPr>
        </p:nvSpPr>
        <p:spPr>
          <a:xfrm>
            <a:off x="0" y="1268760"/>
            <a:ext cx="8783532" cy="5112568"/>
          </a:xfrm>
        </p:spPr>
        <p:txBody>
          <a:bodyPr/>
          <a:lstStyle/>
          <a:p>
            <a:pPr marL="342900" indent="-342900" algn="just">
              <a:lnSpc>
                <a:spcPct val="150000"/>
              </a:lnSpc>
              <a:buFont typeface="Wingdings" pitchFamily="2" charset="2"/>
              <a:buChar char="q"/>
            </a:pPr>
            <a:r>
              <a:rPr lang="id-ID" sz="2600" dirty="0"/>
              <a:t>Selain itu aplikasi e-formasi juga dapat membantu proses perekrutan yang berdasar pada sistem merit karena pengisian e-formasi mengacu pada analisis jabatan dan analisis beban kerja. Perekrutan berdasarkan sistem merit sangat penting dalam membentuk smart ASN, agar calon pegawai yang akan menduduki suatu jabatan memiliki kualifikasi dan kemampuan yang dibutuhkan oleh organisasi.</a:t>
            </a:r>
            <a:endParaRPr lang="id-ID" sz="2600" dirty="0" smtClean="0"/>
          </a:p>
        </p:txBody>
      </p:sp>
    </p:spTree>
    <p:extLst>
      <p:ext uri="{BB962C8B-B14F-4D97-AF65-F5344CB8AC3E}">
        <p14:creationId xmlns:p14="http://schemas.microsoft.com/office/powerpoint/2010/main" val="1759949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648071"/>
          </a:xfrm>
        </p:spPr>
        <p:txBody>
          <a:bodyPr/>
          <a:lstStyle/>
          <a:p>
            <a:r>
              <a:rPr lang="id-ID" dirty="0"/>
              <a:t>Computer Assisted Test </a:t>
            </a:r>
            <a:endParaRPr lang="id-ID" dirty="0"/>
          </a:p>
        </p:txBody>
      </p:sp>
      <p:sp>
        <p:nvSpPr>
          <p:cNvPr id="3" name="Subtitle 2"/>
          <p:cNvSpPr>
            <a:spLocks noGrp="1"/>
          </p:cNvSpPr>
          <p:nvPr>
            <p:ph type="subTitle" idx="1"/>
          </p:nvPr>
        </p:nvSpPr>
        <p:spPr>
          <a:xfrm>
            <a:off x="0" y="1124744"/>
            <a:ext cx="8820472" cy="5544616"/>
          </a:xfrm>
        </p:spPr>
        <p:txBody>
          <a:bodyPr/>
          <a:lstStyle/>
          <a:p>
            <a:pPr marL="342900" indent="-342900" algn="just">
              <a:lnSpc>
                <a:spcPct val="150000"/>
              </a:lnSpc>
              <a:buFont typeface="Wingdings" pitchFamily="2" charset="2"/>
              <a:buChar char="q"/>
            </a:pPr>
            <a:r>
              <a:rPr lang="id-ID" sz="2400" dirty="0"/>
              <a:t>Computer Assisted Test mendukung proses rekrutmen yang bebas KKN. Rekrutmen dan seleksi merupakan proses manajemen sumber daya manusia yang penting dan tidak bisa dipisahkan. Untuk mendapatkan sumber daya manusia yang berkualitas, pada tahap rekrutmen dan seleksi ini lah momentum awal untuk mendapatkannya</a:t>
            </a:r>
            <a:r>
              <a:rPr lang="id-ID" sz="2400" dirty="0" smtClean="0"/>
              <a:t>.</a:t>
            </a:r>
          </a:p>
          <a:p>
            <a:pPr marL="342900" indent="-342900" algn="just">
              <a:lnSpc>
                <a:spcPct val="150000"/>
              </a:lnSpc>
              <a:buFont typeface="Wingdings" pitchFamily="2" charset="2"/>
              <a:buChar char="q"/>
            </a:pPr>
            <a:r>
              <a:rPr lang="id-ID" sz="2400" dirty="0" smtClean="0"/>
              <a:t>Upaya </a:t>
            </a:r>
            <a:r>
              <a:rPr lang="id-ID" sz="2400" dirty="0"/>
              <a:t>berikutnya yang dilakukan oleh kementerian PAN-RB adalah melakukan perbaikan pada sistem rekrutmen secara online dan seleksi melalui pelaksanaan sistem Computer Assisted Test (CAT).</a:t>
            </a:r>
          </a:p>
          <a:p>
            <a:pPr marL="342900" indent="-342900" algn="just">
              <a:lnSpc>
                <a:spcPct val="150000"/>
              </a:lnSpc>
              <a:buFont typeface="Wingdings" pitchFamily="2" charset="2"/>
              <a:buChar char="q"/>
            </a:pPr>
            <a:endParaRPr lang="id-ID" sz="2600" dirty="0" smtClean="0"/>
          </a:p>
        </p:txBody>
      </p:sp>
    </p:spTree>
    <p:extLst>
      <p:ext uri="{BB962C8B-B14F-4D97-AF65-F5344CB8AC3E}">
        <p14:creationId xmlns:p14="http://schemas.microsoft.com/office/powerpoint/2010/main" val="4140364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648071"/>
          </a:xfrm>
        </p:spPr>
        <p:txBody>
          <a:bodyPr/>
          <a:lstStyle/>
          <a:p>
            <a:r>
              <a:rPr lang="id-ID" dirty="0"/>
              <a:t>Diperlukan </a:t>
            </a:r>
            <a:r>
              <a:rPr lang="id-ID" dirty="0" smtClean="0"/>
              <a:t>Perubahan Budaya</a:t>
            </a:r>
            <a:endParaRPr lang="id-ID" dirty="0"/>
          </a:p>
        </p:txBody>
      </p:sp>
      <p:sp>
        <p:nvSpPr>
          <p:cNvPr id="3" name="Subtitle 2"/>
          <p:cNvSpPr>
            <a:spLocks noGrp="1"/>
          </p:cNvSpPr>
          <p:nvPr>
            <p:ph type="subTitle" idx="1"/>
          </p:nvPr>
        </p:nvSpPr>
        <p:spPr>
          <a:xfrm>
            <a:off x="0" y="1124744"/>
            <a:ext cx="8820472" cy="5544616"/>
          </a:xfrm>
        </p:spPr>
        <p:txBody>
          <a:bodyPr/>
          <a:lstStyle/>
          <a:p>
            <a:pPr algn="just">
              <a:lnSpc>
                <a:spcPct val="150000"/>
              </a:lnSpc>
            </a:pPr>
            <a:r>
              <a:rPr lang="id-ID" sz="2400" dirty="0"/>
              <a:t>Melansir dari pusdiklat.bps.go.id untuk meningkatkan budaya kerja aparatur sipil negara dibutuhkan lima unsur yang harus dipenuhi untuk mewujudkannya, yaitu</a:t>
            </a:r>
            <a:r>
              <a:rPr lang="id-ID" sz="2400" dirty="0" smtClean="0"/>
              <a:t>:</a:t>
            </a:r>
          </a:p>
          <a:p>
            <a:pPr marL="457200" indent="-457200" algn="just">
              <a:lnSpc>
                <a:spcPct val="150000"/>
              </a:lnSpc>
              <a:buFont typeface="+mj-lt"/>
              <a:buAutoNum type="arabicPeriod"/>
            </a:pPr>
            <a:r>
              <a:rPr lang="id-ID" sz="2400" dirty="0" smtClean="0"/>
              <a:t>Nilai </a:t>
            </a:r>
            <a:r>
              <a:rPr lang="id-ID" sz="2400" dirty="0"/>
              <a:t>yang dibutuhkan untuk mencapai tujuan dapat berupa kegigihan dan komitmen</a:t>
            </a:r>
            <a:r>
              <a:rPr lang="id-ID" sz="2400" dirty="0" smtClean="0"/>
              <a:t>,</a:t>
            </a:r>
          </a:p>
          <a:p>
            <a:pPr marL="457200" indent="-457200" algn="just">
              <a:lnSpc>
                <a:spcPct val="150000"/>
              </a:lnSpc>
              <a:buFont typeface="+mj-lt"/>
              <a:buAutoNum type="arabicPeriod"/>
            </a:pPr>
            <a:r>
              <a:rPr lang="id-ID" sz="2400" dirty="0" smtClean="0"/>
              <a:t>Motivasi </a:t>
            </a:r>
            <a:r>
              <a:rPr lang="id-ID" sz="2400" dirty="0"/>
              <a:t>kerja yang yang dapat memacu kinerja menjadi lebih baik dapat dilakukan dengan menggunakan reward and punishment,</a:t>
            </a:r>
            <a:endParaRPr lang="id-ID" sz="2400" dirty="0" smtClean="0"/>
          </a:p>
          <a:p>
            <a:pPr algn="just">
              <a:lnSpc>
                <a:spcPct val="150000"/>
              </a:lnSpc>
            </a:pPr>
            <a:r>
              <a:rPr lang="id-ID" sz="2400" dirty="0" smtClean="0"/>
              <a:t> </a:t>
            </a:r>
            <a:endParaRPr lang="id-ID" sz="2400" dirty="0"/>
          </a:p>
          <a:p>
            <a:pPr marL="342900" indent="-342900" algn="just">
              <a:lnSpc>
                <a:spcPct val="150000"/>
              </a:lnSpc>
              <a:buFont typeface="Wingdings" pitchFamily="2" charset="2"/>
              <a:buChar char="q"/>
            </a:pPr>
            <a:endParaRPr lang="id-ID" sz="2600" dirty="0" smtClean="0"/>
          </a:p>
        </p:txBody>
      </p:sp>
    </p:spTree>
    <p:extLst>
      <p:ext uri="{BB962C8B-B14F-4D97-AF65-F5344CB8AC3E}">
        <p14:creationId xmlns:p14="http://schemas.microsoft.com/office/powerpoint/2010/main" val="2688525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648071"/>
          </a:xfrm>
        </p:spPr>
        <p:txBody>
          <a:bodyPr/>
          <a:lstStyle/>
          <a:p>
            <a:r>
              <a:rPr lang="id-ID" dirty="0"/>
              <a:t>Diperlukan </a:t>
            </a:r>
            <a:r>
              <a:rPr lang="id-ID" dirty="0" smtClean="0"/>
              <a:t>Perubahan Budaya</a:t>
            </a:r>
            <a:endParaRPr lang="id-ID" dirty="0"/>
          </a:p>
        </p:txBody>
      </p:sp>
      <p:sp>
        <p:nvSpPr>
          <p:cNvPr id="3" name="Subtitle 2"/>
          <p:cNvSpPr>
            <a:spLocks noGrp="1"/>
          </p:cNvSpPr>
          <p:nvPr>
            <p:ph type="subTitle" idx="1"/>
          </p:nvPr>
        </p:nvSpPr>
        <p:spPr>
          <a:xfrm>
            <a:off x="0" y="1124744"/>
            <a:ext cx="8820472" cy="5544616"/>
          </a:xfrm>
        </p:spPr>
        <p:txBody>
          <a:bodyPr/>
          <a:lstStyle/>
          <a:p>
            <a:pPr marL="457200" indent="-457200" algn="just">
              <a:lnSpc>
                <a:spcPct val="150000"/>
              </a:lnSpc>
              <a:buFont typeface="+mj-lt"/>
              <a:buAutoNum type="arabicPeriod" startAt="3"/>
            </a:pPr>
            <a:r>
              <a:rPr lang="id-ID" sz="2600" dirty="0" smtClean="0"/>
              <a:t>Ide </a:t>
            </a:r>
            <a:r>
              <a:rPr lang="id-ID" sz="2600" dirty="0"/>
              <a:t>dan strategi yang efektif dapat dilakukan dengan menumbuhkan jiwa entrepreneur yang dapat memaksimalkan sumber daya yang ada untuk menghasilkan suatu output secara efektif dan efisien, </a:t>
            </a:r>
            <a:endParaRPr lang="id-ID" sz="2600" dirty="0" smtClean="0"/>
          </a:p>
          <a:p>
            <a:pPr marL="457200" indent="-457200" algn="just">
              <a:lnSpc>
                <a:spcPct val="150000"/>
              </a:lnSpc>
              <a:buFont typeface="+mj-lt"/>
              <a:buAutoNum type="arabicPeriod" startAt="3"/>
            </a:pPr>
            <a:r>
              <a:rPr lang="id-ID" sz="2600" dirty="0" smtClean="0"/>
              <a:t>Adanya </a:t>
            </a:r>
            <a:r>
              <a:rPr lang="id-ID" sz="2600" dirty="0"/>
              <a:t>tujuan bersama</a:t>
            </a:r>
            <a:r>
              <a:rPr lang="id-ID" sz="2600" dirty="0" smtClean="0"/>
              <a:t>, </a:t>
            </a:r>
          </a:p>
          <a:p>
            <a:pPr marL="457200" indent="-457200" algn="just">
              <a:lnSpc>
                <a:spcPct val="150000"/>
              </a:lnSpc>
              <a:buFont typeface="+mj-lt"/>
              <a:buAutoNum type="arabicPeriod" startAt="3"/>
            </a:pPr>
            <a:r>
              <a:rPr lang="sv-SE" sz="2600" dirty="0" smtClean="0"/>
              <a:t>Etika </a:t>
            </a:r>
            <a:r>
              <a:rPr lang="sv-SE" sz="2600" dirty="0"/>
              <a:t>kerja yang dibentuk melalui sistem meritokrasi, jenjang karir yang jelas, dan remunerasi.</a:t>
            </a:r>
            <a:endParaRPr lang="id-ID" sz="2600" dirty="0" smtClean="0"/>
          </a:p>
          <a:p>
            <a:pPr algn="just">
              <a:lnSpc>
                <a:spcPct val="150000"/>
              </a:lnSpc>
            </a:pPr>
            <a:r>
              <a:rPr lang="id-ID" sz="2400" dirty="0" smtClean="0"/>
              <a:t> </a:t>
            </a:r>
            <a:endParaRPr lang="id-ID" sz="2400" dirty="0"/>
          </a:p>
          <a:p>
            <a:pPr marL="342900" indent="-342900" algn="just">
              <a:lnSpc>
                <a:spcPct val="150000"/>
              </a:lnSpc>
              <a:buFont typeface="Wingdings" pitchFamily="2" charset="2"/>
              <a:buChar char="q"/>
            </a:pPr>
            <a:endParaRPr lang="id-ID" sz="2600" dirty="0" smtClean="0"/>
          </a:p>
        </p:txBody>
      </p:sp>
    </p:spTree>
    <p:extLst>
      <p:ext uri="{BB962C8B-B14F-4D97-AF65-F5344CB8AC3E}">
        <p14:creationId xmlns:p14="http://schemas.microsoft.com/office/powerpoint/2010/main" val="3735159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a:t>Peraturan Pemerintah Republik Indonesia Nomor 11 Tahun 2017</a:t>
            </a:r>
            <a:endParaRPr lang="id-ID" dirty="0"/>
          </a:p>
        </p:txBody>
      </p:sp>
      <p:sp>
        <p:nvSpPr>
          <p:cNvPr id="3" name="Subtitle 2"/>
          <p:cNvSpPr>
            <a:spLocks noGrp="1"/>
          </p:cNvSpPr>
          <p:nvPr>
            <p:ph type="subTitle" idx="1"/>
          </p:nvPr>
        </p:nvSpPr>
        <p:spPr>
          <a:xfrm>
            <a:off x="179512" y="1772816"/>
            <a:ext cx="8784976" cy="4968552"/>
          </a:xfrm>
        </p:spPr>
        <p:txBody>
          <a:bodyPr/>
          <a:lstStyle/>
          <a:p>
            <a:pPr marL="342900" indent="-342900" algn="just">
              <a:lnSpc>
                <a:spcPct val="200000"/>
              </a:lnSpc>
              <a:buFont typeface="Wingdings" pitchFamily="2" charset="2"/>
              <a:buChar char="q"/>
            </a:pPr>
            <a:r>
              <a:rPr lang="id-ID" sz="2200" dirty="0" smtClean="0"/>
              <a:t>tentang </a:t>
            </a:r>
            <a:r>
              <a:rPr lang="id-ID" sz="2200" dirty="0"/>
              <a:t>Manajemen Pegawai Negeri Sipil adalah aturan pelaksanaan ketentuan Pasal 17, Pasal 18 ayat (4), Pasal 19 ayat (4), Pasal 20 ayat (4), Pasal 57, Pasal 67, Pasal 68 ayat (7), Pasal 74, Pasal 78, Pasal 81, Pasal 85, Pasal 86 ayat (4), Pasal 89, Pasal 91 ayat (6), Pasal 92 ayat (4), dan Pasal 125 Undang-Undang Nomor 5 Tahun 2014 tentang Aparatur Sipil Negara</a:t>
            </a:r>
            <a:endParaRPr lang="id-ID" sz="2200" dirty="0"/>
          </a:p>
        </p:txBody>
      </p:sp>
    </p:spTree>
    <p:extLst>
      <p:ext uri="{BB962C8B-B14F-4D97-AF65-F5344CB8AC3E}">
        <p14:creationId xmlns:p14="http://schemas.microsoft.com/office/powerpoint/2010/main" val="2212200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  </a:t>
            </a:r>
            <a:endParaRPr lang="id-ID" dirty="0"/>
          </a:p>
        </p:txBody>
      </p:sp>
      <p:sp>
        <p:nvSpPr>
          <p:cNvPr id="3" name="Subtitle 2"/>
          <p:cNvSpPr>
            <a:spLocks noGrp="1"/>
          </p:cNvSpPr>
          <p:nvPr>
            <p:ph type="subTitle" idx="1"/>
          </p:nvPr>
        </p:nvSpPr>
        <p:spPr>
          <a:xfrm>
            <a:off x="179512" y="1196752"/>
            <a:ext cx="8784976" cy="4680520"/>
          </a:xfrm>
        </p:spPr>
        <p:txBody>
          <a:bodyPr/>
          <a:lstStyle/>
          <a:p>
            <a:pPr marL="342900" indent="-342900" algn="just">
              <a:lnSpc>
                <a:spcPct val="200000"/>
              </a:lnSpc>
              <a:buFont typeface="Wingdings" pitchFamily="2" charset="2"/>
              <a:buChar char="q"/>
            </a:pPr>
            <a:r>
              <a:rPr lang="id-ID" sz="2600" dirty="0"/>
              <a:t>Manajemen Pegawai Negeri Sipil adalah pengelolaan pegawai negeri sipil untuk menghasilkan pegawai negeri sipil yang profesional, memiliki nilai dasar, etika profesi, bebas dari intervensi politik, bersih dari praktik korupsi, kolusi, dan nepotisme.</a:t>
            </a:r>
          </a:p>
        </p:txBody>
      </p:sp>
    </p:spTree>
    <p:extLst>
      <p:ext uri="{BB962C8B-B14F-4D97-AF65-F5344CB8AC3E}">
        <p14:creationId xmlns:p14="http://schemas.microsoft.com/office/powerpoint/2010/main" val="2660724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  </a:t>
            </a:r>
            <a:endParaRPr lang="id-ID" dirty="0"/>
          </a:p>
        </p:txBody>
      </p:sp>
      <p:sp>
        <p:nvSpPr>
          <p:cNvPr id="3" name="Subtitle 2"/>
          <p:cNvSpPr>
            <a:spLocks noGrp="1"/>
          </p:cNvSpPr>
          <p:nvPr>
            <p:ph type="subTitle" idx="1"/>
          </p:nvPr>
        </p:nvSpPr>
        <p:spPr>
          <a:xfrm>
            <a:off x="179512" y="260648"/>
            <a:ext cx="8784976" cy="5904656"/>
          </a:xfrm>
        </p:spPr>
        <p:txBody>
          <a:bodyPr/>
          <a:lstStyle/>
          <a:p>
            <a:pPr marL="342900" indent="-342900" algn="just">
              <a:lnSpc>
                <a:spcPct val="200000"/>
              </a:lnSpc>
              <a:buFont typeface="Wingdings" pitchFamily="2" charset="2"/>
              <a:buChar char="q"/>
            </a:pPr>
            <a:r>
              <a:rPr lang="id-ID" sz="2000" dirty="0"/>
              <a:t>M</a:t>
            </a:r>
            <a:r>
              <a:rPr lang="id-ID" sz="2400" dirty="0"/>
              <a:t>anajemen PNS dalam PP 11 Tahun 2017 tentang Manajemen Pegawai Negeri Sipil diantaranya berisi ketentuan mengenai penyusunan dan penetapan kebutuhan, pengadaan, pangkat dan jabatan, pengembangan karier, pola karier, promosi, mutasi, penilaian kinerja, penggajian dan tunjangan, penghargaan, disiplin, pemberhentian, jaminan pensiun dan jaminan hari tua, serta perlindungan.</a:t>
            </a:r>
          </a:p>
        </p:txBody>
      </p:sp>
    </p:spTree>
    <p:extLst>
      <p:ext uri="{BB962C8B-B14F-4D97-AF65-F5344CB8AC3E}">
        <p14:creationId xmlns:p14="http://schemas.microsoft.com/office/powerpoint/2010/main" val="28255013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ISI PP 11 TAHUN 2017:</a:t>
            </a:r>
            <a:endParaRPr lang="id-ID" dirty="0"/>
          </a:p>
        </p:txBody>
      </p:sp>
      <p:sp>
        <p:nvSpPr>
          <p:cNvPr id="3" name="Content Placeholder 2"/>
          <p:cNvSpPr>
            <a:spLocks noGrp="1"/>
          </p:cNvSpPr>
          <p:nvPr>
            <p:ph idx="1"/>
          </p:nvPr>
        </p:nvSpPr>
        <p:spPr/>
        <p:txBody>
          <a:bodyPr/>
          <a:lstStyle/>
          <a:p>
            <a:pPr>
              <a:buFont typeface="Wingdings" pitchFamily="2" charset="2"/>
              <a:buChar char="q"/>
            </a:pPr>
            <a:r>
              <a:rPr lang="id-ID" sz="2400" dirty="0"/>
              <a:t>Bab I merupakan ketentuan umum PP Manajemen PNS</a:t>
            </a:r>
            <a:r>
              <a:rPr lang="id-ID" sz="2400" dirty="0" smtClean="0"/>
              <a:t>;</a:t>
            </a:r>
          </a:p>
          <a:p>
            <a:pPr>
              <a:buFont typeface="Wingdings" pitchFamily="2" charset="2"/>
              <a:buChar char="q"/>
            </a:pPr>
            <a:r>
              <a:rPr lang="id-ID" sz="2400" dirty="0" smtClean="0"/>
              <a:t>Bab </a:t>
            </a:r>
            <a:r>
              <a:rPr lang="id-ID" sz="2400" dirty="0"/>
              <a:t>2 mengenai penyusunan dan penetapan kebutuhan jumlah dan jenis jabatan PNS</a:t>
            </a:r>
            <a:r>
              <a:rPr lang="id-ID" sz="2400" dirty="0" smtClean="0"/>
              <a:t>;</a:t>
            </a:r>
          </a:p>
          <a:p>
            <a:pPr>
              <a:buFont typeface="Wingdings" pitchFamily="2" charset="2"/>
              <a:buChar char="q"/>
            </a:pPr>
            <a:r>
              <a:rPr lang="id-ID" sz="2400" dirty="0" smtClean="0"/>
              <a:t>Bab </a:t>
            </a:r>
            <a:r>
              <a:rPr lang="id-ID" sz="2400" dirty="0"/>
              <a:t>3 mengatur pengadaan PNS</a:t>
            </a:r>
            <a:r>
              <a:rPr lang="id-ID" sz="2400" dirty="0" smtClean="0"/>
              <a:t>;</a:t>
            </a:r>
          </a:p>
          <a:p>
            <a:pPr>
              <a:buFont typeface="Wingdings" pitchFamily="2" charset="2"/>
              <a:buChar char="q"/>
            </a:pPr>
            <a:r>
              <a:rPr lang="id-ID" sz="2400" dirty="0" smtClean="0"/>
              <a:t>Bab </a:t>
            </a:r>
            <a:r>
              <a:rPr lang="id-ID" sz="2400" dirty="0"/>
              <a:t>4 mengatur tentang pangkat dan jabatan PNS</a:t>
            </a:r>
            <a:r>
              <a:rPr lang="id-ID" sz="2400" dirty="0" smtClean="0"/>
              <a:t>;</a:t>
            </a:r>
          </a:p>
          <a:p>
            <a:pPr>
              <a:buFont typeface="Wingdings" pitchFamily="2" charset="2"/>
              <a:buChar char="q"/>
            </a:pPr>
            <a:r>
              <a:rPr lang="id-ID" sz="2400" dirty="0" smtClean="0"/>
              <a:t>Bab </a:t>
            </a:r>
            <a:r>
              <a:rPr lang="id-ID" sz="2400" dirty="0"/>
              <a:t>5 mengatur tentang manajemen karier PNS, pengembangan karier, pengembangan kompetensi, pola karier, mutasi, dan promosi</a:t>
            </a:r>
            <a:r>
              <a:rPr lang="id-ID" sz="2400" dirty="0" smtClean="0"/>
              <a:t>;</a:t>
            </a:r>
          </a:p>
          <a:p>
            <a:pPr>
              <a:buFont typeface="Wingdings" pitchFamily="2" charset="2"/>
              <a:buChar char="q"/>
            </a:pPr>
            <a:r>
              <a:rPr lang="id-ID" sz="2400" dirty="0" smtClean="0"/>
              <a:t>Bab </a:t>
            </a:r>
            <a:r>
              <a:rPr lang="id-ID" sz="2400" dirty="0"/>
              <a:t>6 mengatur tentang penilaian kinerja dan disiplin PNS;</a:t>
            </a:r>
            <a:endParaRPr lang="id-ID" sz="2400" dirty="0"/>
          </a:p>
        </p:txBody>
      </p:sp>
    </p:spTree>
    <p:extLst>
      <p:ext uri="{BB962C8B-B14F-4D97-AF65-F5344CB8AC3E}">
        <p14:creationId xmlns:p14="http://schemas.microsoft.com/office/powerpoint/2010/main" val="2440990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ADMINISTRASI KEPEGAWAIAN</a:t>
            </a:r>
            <a:endParaRPr lang="id-ID" dirty="0"/>
          </a:p>
        </p:txBody>
      </p:sp>
      <p:sp>
        <p:nvSpPr>
          <p:cNvPr id="3" name="Subtitle 2"/>
          <p:cNvSpPr>
            <a:spLocks noGrp="1"/>
          </p:cNvSpPr>
          <p:nvPr>
            <p:ph type="subTitle" idx="1"/>
          </p:nvPr>
        </p:nvSpPr>
        <p:spPr>
          <a:xfrm>
            <a:off x="179512" y="1772816"/>
            <a:ext cx="8784976" cy="4968552"/>
          </a:xfrm>
        </p:spPr>
        <p:txBody>
          <a:bodyPr/>
          <a:lstStyle/>
          <a:p>
            <a:pPr algn="just">
              <a:lnSpc>
                <a:spcPct val="200000"/>
              </a:lnSpc>
            </a:pPr>
            <a:r>
              <a:rPr lang="id-ID" dirty="0"/>
              <a:t>Administrasi kepegawaian merupakan keseluruhan pekerjaan yang juga sehubungan dengan sebuah masalah pemakaian pegawai “tenaga kerja” supaya dapat menjangkau tujuan.</a:t>
            </a:r>
            <a:endParaRPr lang="id-ID" dirty="0"/>
          </a:p>
        </p:txBody>
      </p:sp>
    </p:spTree>
    <p:extLst>
      <p:ext uri="{BB962C8B-B14F-4D97-AF65-F5344CB8AC3E}">
        <p14:creationId xmlns:p14="http://schemas.microsoft.com/office/powerpoint/2010/main" val="1028465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ISI PP 11 TAHUN 2017:</a:t>
            </a:r>
            <a:endParaRPr lang="id-ID" dirty="0"/>
          </a:p>
        </p:txBody>
      </p:sp>
      <p:sp>
        <p:nvSpPr>
          <p:cNvPr id="3" name="Content Placeholder 2"/>
          <p:cNvSpPr>
            <a:spLocks noGrp="1"/>
          </p:cNvSpPr>
          <p:nvPr>
            <p:ph idx="1"/>
          </p:nvPr>
        </p:nvSpPr>
        <p:spPr>
          <a:xfrm>
            <a:off x="457200" y="1340768"/>
            <a:ext cx="8229600" cy="4785395"/>
          </a:xfrm>
        </p:spPr>
        <p:txBody>
          <a:bodyPr/>
          <a:lstStyle/>
          <a:p>
            <a:pPr>
              <a:buFont typeface="Wingdings" pitchFamily="2" charset="2"/>
              <a:buChar char="q"/>
            </a:pPr>
            <a:r>
              <a:rPr lang="id-ID" sz="2400" dirty="0"/>
              <a:t>Bab 7 mengatur tentang penghargaan PNS</a:t>
            </a:r>
            <a:r>
              <a:rPr lang="id-ID" sz="2400" dirty="0" smtClean="0"/>
              <a:t>;</a:t>
            </a:r>
          </a:p>
          <a:p>
            <a:pPr>
              <a:buFont typeface="Wingdings" pitchFamily="2" charset="2"/>
              <a:buChar char="q"/>
            </a:pPr>
            <a:r>
              <a:rPr lang="id-ID" sz="2400" dirty="0" smtClean="0"/>
              <a:t>Bab </a:t>
            </a:r>
            <a:r>
              <a:rPr lang="id-ID" sz="2400" dirty="0"/>
              <a:t>8 mengatur tentang pemberhentian PNS</a:t>
            </a:r>
            <a:r>
              <a:rPr lang="id-ID" sz="2400" dirty="0" smtClean="0"/>
              <a:t>;</a:t>
            </a:r>
          </a:p>
          <a:p>
            <a:pPr>
              <a:buFont typeface="Wingdings" pitchFamily="2" charset="2"/>
              <a:buChar char="q"/>
            </a:pPr>
            <a:r>
              <a:rPr lang="id-ID" sz="2400" dirty="0" smtClean="0"/>
              <a:t>Bab </a:t>
            </a:r>
            <a:r>
              <a:rPr lang="id-ID" sz="2400" dirty="0"/>
              <a:t>9 mengatur tentang penggajian tunjangan dan fasilitas PNS</a:t>
            </a:r>
            <a:r>
              <a:rPr lang="id-ID" sz="2400" dirty="0" smtClean="0"/>
              <a:t>;</a:t>
            </a:r>
          </a:p>
          <a:p>
            <a:pPr>
              <a:buFont typeface="Wingdings" pitchFamily="2" charset="2"/>
              <a:buChar char="q"/>
            </a:pPr>
            <a:r>
              <a:rPr lang="id-ID" sz="2400" dirty="0" smtClean="0"/>
              <a:t>Bab </a:t>
            </a:r>
            <a:r>
              <a:rPr lang="id-ID" sz="2400" dirty="0"/>
              <a:t>10 mengatur tentang jaminan pensiun dan jaminan hari tua PNS</a:t>
            </a:r>
            <a:r>
              <a:rPr lang="id-ID" sz="2400" dirty="0" smtClean="0"/>
              <a:t>;</a:t>
            </a:r>
          </a:p>
          <a:p>
            <a:pPr>
              <a:buFont typeface="Wingdings" pitchFamily="2" charset="2"/>
              <a:buChar char="q"/>
            </a:pPr>
            <a:r>
              <a:rPr lang="id-ID" sz="2400" dirty="0" smtClean="0"/>
              <a:t>Bab </a:t>
            </a:r>
            <a:r>
              <a:rPr lang="id-ID" sz="2400" dirty="0"/>
              <a:t>11 mengatur tentang perlindungan PNS</a:t>
            </a:r>
            <a:r>
              <a:rPr lang="id-ID" sz="2400" dirty="0" smtClean="0"/>
              <a:t>;</a:t>
            </a:r>
          </a:p>
          <a:p>
            <a:pPr>
              <a:buFont typeface="Wingdings" pitchFamily="2" charset="2"/>
              <a:buChar char="q"/>
            </a:pPr>
            <a:r>
              <a:rPr lang="id-ID" sz="2400" dirty="0" smtClean="0"/>
              <a:t>Bab </a:t>
            </a:r>
            <a:r>
              <a:rPr lang="id-ID" sz="2400" dirty="0"/>
              <a:t>12 mengatur tentang cuti PNS</a:t>
            </a:r>
            <a:r>
              <a:rPr lang="id-ID" sz="2400" dirty="0" smtClean="0"/>
              <a:t>;</a:t>
            </a:r>
          </a:p>
          <a:p>
            <a:pPr>
              <a:buFont typeface="Wingdings" pitchFamily="2" charset="2"/>
              <a:buChar char="q"/>
            </a:pPr>
            <a:r>
              <a:rPr lang="id-ID" sz="2400" dirty="0" smtClean="0"/>
              <a:t>Bab </a:t>
            </a:r>
            <a:r>
              <a:rPr lang="id-ID" sz="2400" dirty="0"/>
              <a:t>13 mengatur tentang ketentuan lain-lain</a:t>
            </a:r>
            <a:r>
              <a:rPr lang="id-ID" sz="2400" dirty="0" smtClean="0"/>
              <a:t>;</a:t>
            </a:r>
          </a:p>
          <a:p>
            <a:pPr>
              <a:buFont typeface="Wingdings" pitchFamily="2" charset="2"/>
              <a:buChar char="q"/>
            </a:pPr>
            <a:r>
              <a:rPr lang="id-ID" sz="2400" dirty="0" smtClean="0"/>
              <a:t>Bab </a:t>
            </a:r>
            <a:r>
              <a:rPr lang="id-ID" sz="2400" dirty="0"/>
              <a:t>14 ketentuan peralihan</a:t>
            </a:r>
            <a:r>
              <a:rPr lang="id-ID" sz="2400" dirty="0" smtClean="0"/>
              <a:t>;</a:t>
            </a:r>
          </a:p>
          <a:p>
            <a:pPr>
              <a:buFont typeface="Wingdings" pitchFamily="2" charset="2"/>
              <a:buChar char="q"/>
            </a:pPr>
            <a:r>
              <a:rPr lang="id-ID" sz="2400" dirty="0" smtClean="0"/>
              <a:t>Bab </a:t>
            </a:r>
            <a:r>
              <a:rPr lang="id-ID" sz="2400" dirty="0"/>
              <a:t>15 ketentuan penutup.</a:t>
            </a:r>
            <a:endParaRPr lang="id-ID" sz="2400" dirty="0"/>
          </a:p>
        </p:txBody>
      </p:sp>
    </p:spTree>
    <p:extLst>
      <p:ext uri="{BB962C8B-B14F-4D97-AF65-F5344CB8AC3E}">
        <p14:creationId xmlns:p14="http://schemas.microsoft.com/office/powerpoint/2010/main" val="1032556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PENGADAAN PNS</a:t>
            </a:r>
            <a:endParaRPr lang="id-ID" dirty="0"/>
          </a:p>
        </p:txBody>
      </p:sp>
      <p:sp>
        <p:nvSpPr>
          <p:cNvPr id="3" name="Content Placeholder 2"/>
          <p:cNvSpPr>
            <a:spLocks noGrp="1"/>
          </p:cNvSpPr>
          <p:nvPr>
            <p:ph idx="1"/>
          </p:nvPr>
        </p:nvSpPr>
        <p:spPr>
          <a:xfrm>
            <a:off x="467544" y="1196752"/>
            <a:ext cx="8219256" cy="5184576"/>
          </a:xfrm>
        </p:spPr>
        <p:txBody>
          <a:bodyPr/>
          <a:lstStyle/>
          <a:p>
            <a:pPr algn="just">
              <a:buFont typeface="Wingdings" pitchFamily="2" charset="2"/>
              <a:buChar char="q"/>
            </a:pPr>
            <a:r>
              <a:rPr lang="sv-SE" sz="2400" dirty="0" smtClean="0"/>
              <a:t>merupakan </a:t>
            </a:r>
            <a:r>
              <a:rPr lang="sv-SE" sz="2400" dirty="0"/>
              <a:t>kegiatan untuk mengisi kebutuhan Jabatan Administrasi dan/atau Jabatan Fungsional dalam suatu </a:t>
            </a:r>
            <a:r>
              <a:rPr lang="sv-SE" sz="2400" dirty="0" smtClean="0"/>
              <a:t>Instansi</a:t>
            </a:r>
            <a:endParaRPr lang="id-ID" sz="2400" dirty="0" smtClean="0"/>
          </a:p>
          <a:p>
            <a:pPr algn="just">
              <a:buFont typeface="Wingdings" pitchFamily="2" charset="2"/>
              <a:buChar char="q"/>
            </a:pPr>
            <a:r>
              <a:rPr lang="id-ID" sz="2400" dirty="0"/>
              <a:t>Pengadaan PNS di Instansi Pemerintah dilakukan berdasarkan penetapan kebutuhan yang ditetapkan oleh Menteri</a:t>
            </a:r>
            <a:r>
              <a:rPr lang="id-ID" sz="2400" dirty="0" smtClean="0"/>
              <a:t>.</a:t>
            </a:r>
          </a:p>
          <a:p>
            <a:pPr algn="just">
              <a:buFont typeface="Wingdings" pitchFamily="2" charset="2"/>
              <a:buChar char="q"/>
            </a:pPr>
            <a:r>
              <a:rPr lang="sv-SE" sz="2400" dirty="0"/>
              <a:t>Instansi pemerintah wajib memberikan pendidikan dan pelatihan kepada calon PNS selama masa percobaan. Calon PNS yang diangkat menjadi PNS harus memenuhi persyaratan lulus pendidikan dan pelatihan dan sehat jasmani dan rohani</a:t>
            </a:r>
            <a:r>
              <a:rPr lang="sv-SE" sz="2400" dirty="0" smtClean="0"/>
              <a:t>.</a:t>
            </a:r>
            <a:r>
              <a:rPr lang="id-ID" sz="2400" dirty="0" smtClean="0"/>
              <a:t> Pengadaan </a:t>
            </a:r>
            <a:r>
              <a:rPr lang="id-ID" sz="2400" dirty="0"/>
              <a:t>PNS di Instansi Pemerintah dilakukan berdasarkan penetapan kebutuhan yang ditetapkan oleh Menteri.</a:t>
            </a:r>
          </a:p>
          <a:p>
            <a:pPr algn="just">
              <a:buFont typeface="Wingdings" pitchFamily="2" charset="2"/>
              <a:buChar char="q"/>
            </a:pPr>
            <a:endParaRPr lang="id-ID" sz="3600" dirty="0" smtClean="0"/>
          </a:p>
        </p:txBody>
      </p:sp>
    </p:spTree>
    <p:extLst>
      <p:ext uri="{BB962C8B-B14F-4D97-AF65-F5344CB8AC3E}">
        <p14:creationId xmlns:p14="http://schemas.microsoft.com/office/powerpoint/2010/main" val="215056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pasal 47 bahwa Jabatan PNS terdiri atas: </a:t>
            </a:r>
            <a:endParaRPr lang="id-ID" dirty="0"/>
          </a:p>
        </p:txBody>
      </p:sp>
      <p:sp>
        <p:nvSpPr>
          <p:cNvPr id="3" name="Content Placeholder 2"/>
          <p:cNvSpPr>
            <a:spLocks noGrp="1"/>
          </p:cNvSpPr>
          <p:nvPr>
            <p:ph idx="1"/>
          </p:nvPr>
        </p:nvSpPr>
        <p:spPr/>
        <p:txBody>
          <a:bodyPr/>
          <a:lstStyle/>
          <a:p>
            <a:pPr marL="901700" indent="-546100">
              <a:buClr>
                <a:srgbClr val="7030A0"/>
              </a:buClr>
              <a:buFont typeface="Wingdings" pitchFamily="2" charset="2"/>
              <a:buChar char="q"/>
              <a:defRPr/>
            </a:pPr>
            <a:r>
              <a:rPr lang="en-AU" dirty="0" err="1"/>
              <a:t>Jabatan</a:t>
            </a:r>
            <a:r>
              <a:rPr lang="en-AU" dirty="0"/>
              <a:t> </a:t>
            </a:r>
            <a:r>
              <a:rPr lang="en-AU" dirty="0" err="1"/>
              <a:t>Administrasi</a:t>
            </a:r>
            <a:r>
              <a:rPr lang="en-AU" dirty="0"/>
              <a:t> (JA), </a:t>
            </a:r>
            <a:endParaRPr lang="id-ID" dirty="0" smtClean="0"/>
          </a:p>
          <a:p>
            <a:pPr marL="901700" indent="-546100">
              <a:buClr>
                <a:srgbClr val="7030A0"/>
              </a:buClr>
              <a:buFont typeface="Wingdings" pitchFamily="2" charset="2"/>
              <a:buChar char="q"/>
              <a:defRPr/>
            </a:pPr>
            <a:r>
              <a:rPr lang="en-AU" dirty="0" err="1" smtClean="0"/>
              <a:t>Jabatan</a:t>
            </a:r>
            <a:r>
              <a:rPr lang="en-AU" dirty="0" smtClean="0"/>
              <a:t> </a:t>
            </a:r>
            <a:r>
              <a:rPr lang="en-AU" dirty="0" err="1"/>
              <a:t>Fungsional</a:t>
            </a:r>
            <a:r>
              <a:rPr lang="en-AU" dirty="0"/>
              <a:t> (JF), </a:t>
            </a:r>
            <a:endParaRPr lang="id-ID" dirty="0" smtClean="0"/>
          </a:p>
          <a:p>
            <a:pPr marL="901700" indent="-546100">
              <a:buClr>
                <a:srgbClr val="7030A0"/>
              </a:buClr>
              <a:buFont typeface="Wingdings" pitchFamily="2" charset="2"/>
              <a:buChar char="q"/>
              <a:defRPr/>
            </a:pPr>
            <a:r>
              <a:rPr lang="en-AU" dirty="0" err="1" smtClean="0"/>
              <a:t>Jabatan</a:t>
            </a:r>
            <a:r>
              <a:rPr lang="en-AU" dirty="0" smtClean="0"/>
              <a:t> </a:t>
            </a:r>
            <a:r>
              <a:rPr lang="en-AU" dirty="0" err="1"/>
              <a:t>Pimpinan</a:t>
            </a:r>
            <a:r>
              <a:rPr lang="en-AU" dirty="0"/>
              <a:t> </a:t>
            </a:r>
            <a:r>
              <a:rPr lang="en-AU" dirty="0" err="1"/>
              <a:t>Tinggi</a:t>
            </a:r>
            <a:r>
              <a:rPr lang="en-AU" dirty="0"/>
              <a:t> (JPT</a:t>
            </a:r>
            <a:r>
              <a:rPr lang="en-AU" dirty="0" smtClean="0"/>
              <a:t>).</a:t>
            </a:r>
            <a:endParaRPr lang="id-ID" dirty="0" smtClean="0"/>
          </a:p>
          <a:p>
            <a:pPr marL="901700" indent="-546100">
              <a:buClr>
                <a:srgbClr val="7030A0"/>
              </a:buClr>
              <a:buFont typeface="Wingdings" pitchFamily="2" charset="2"/>
              <a:buChar char="q"/>
              <a:defRPr/>
            </a:pPr>
            <a:r>
              <a:rPr lang="en-AU" dirty="0" err="1" smtClean="0"/>
              <a:t>Nomenklatur</a:t>
            </a:r>
            <a:r>
              <a:rPr lang="en-AU" dirty="0" smtClean="0"/>
              <a:t> </a:t>
            </a:r>
            <a:r>
              <a:rPr lang="en-AU" dirty="0" err="1"/>
              <a:t>Jabatan</a:t>
            </a:r>
            <a:r>
              <a:rPr lang="en-AU" dirty="0"/>
              <a:t> </a:t>
            </a:r>
            <a:r>
              <a:rPr lang="en-AU" dirty="0" err="1"/>
              <a:t>dan</a:t>
            </a:r>
            <a:r>
              <a:rPr lang="en-AU" dirty="0"/>
              <a:t> </a:t>
            </a:r>
            <a:r>
              <a:rPr lang="en-AU" dirty="0" err="1"/>
              <a:t>Pangkat</a:t>
            </a:r>
            <a:r>
              <a:rPr lang="en-AU" dirty="0"/>
              <a:t> JPT </a:t>
            </a:r>
            <a:r>
              <a:rPr lang="en-AU" dirty="0" err="1"/>
              <a:t>Utama</a:t>
            </a:r>
            <a:r>
              <a:rPr lang="en-AU" dirty="0"/>
              <a:t> </a:t>
            </a:r>
            <a:r>
              <a:rPr lang="en-AU" dirty="0" err="1"/>
              <a:t>dan</a:t>
            </a:r>
            <a:r>
              <a:rPr lang="en-AU" dirty="0"/>
              <a:t> JPT </a:t>
            </a:r>
            <a:r>
              <a:rPr lang="en-AU" dirty="0" err="1"/>
              <a:t>Madya</a:t>
            </a:r>
            <a:r>
              <a:rPr lang="en-AU" dirty="0"/>
              <a:t>, </a:t>
            </a:r>
            <a:r>
              <a:rPr lang="en-AU" dirty="0" err="1"/>
              <a:t>menurut</a:t>
            </a:r>
            <a:r>
              <a:rPr lang="en-AU" dirty="0"/>
              <a:t> PP </a:t>
            </a:r>
            <a:r>
              <a:rPr lang="en-AU" dirty="0" err="1"/>
              <a:t>ini</a:t>
            </a:r>
            <a:r>
              <a:rPr lang="en-AU" dirty="0"/>
              <a:t>, </a:t>
            </a:r>
            <a:r>
              <a:rPr lang="en-AU" dirty="0" err="1"/>
              <a:t>ditetapkan</a:t>
            </a:r>
            <a:r>
              <a:rPr lang="en-AU" dirty="0"/>
              <a:t> </a:t>
            </a:r>
            <a:r>
              <a:rPr lang="en-AU" dirty="0" err="1"/>
              <a:t>oleh</a:t>
            </a:r>
            <a:r>
              <a:rPr lang="en-AU" dirty="0"/>
              <a:t> </a:t>
            </a:r>
            <a:r>
              <a:rPr lang="en-AU" dirty="0" err="1"/>
              <a:t>Presiden</a:t>
            </a:r>
            <a:r>
              <a:rPr lang="en-AU" dirty="0"/>
              <a:t> </a:t>
            </a:r>
            <a:r>
              <a:rPr lang="en-AU" dirty="0" err="1"/>
              <a:t>atas</a:t>
            </a:r>
            <a:r>
              <a:rPr lang="en-AU" dirty="0"/>
              <a:t> </a:t>
            </a:r>
            <a:r>
              <a:rPr lang="en-AU" dirty="0" err="1"/>
              <a:t>usul</a:t>
            </a:r>
            <a:r>
              <a:rPr lang="en-AU" dirty="0"/>
              <a:t> </a:t>
            </a:r>
            <a:r>
              <a:rPr lang="en-AU" dirty="0" err="1"/>
              <a:t>instansi</a:t>
            </a:r>
            <a:r>
              <a:rPr lang="en-AU" dirty="0"/>
              <a:t> </a:t>
            </a:r>
            <a:r>
              <a:rPr lang="en-AU" dirty="0" err="1"/>
              <a:t>Pemerintah</a:t>
            </a:r>
            <a:r>
              <a:rPr lang="en-AU" dirty="0"/>
              <a:t> </a:t>
            </a:r>
            <a:r>
              <a:rPr lang="en-AU" dirty="0" err="1"/>
              <a:t>terkait</a:t>
            </a:r>
            <a:r>
              <a:rPr lang="en-AU" dirty="0"/>
              <a:t> </a:t>
            </a:r>
            <a:r>
              <a:rPr lang="en-AU" dirty="0" err="1"/>
              <a:t>setelah</a:t>
            </a:r>
            <a:r>
              <a:rPr lang="en-AU" dirty="0"/>
              <a:t> </a:t>
            </a:r>
            <a:r>
              <a:rPr lang="en-AU" dirty="0" err="1"/>
              <a:t>mendapat</a:t>
            </a:r>
            <a:r>
              <a:rPr lang="en-AU" dirty="0"/>
              <a:t> </a:t>
            </a:r>
            <a:r>
              <a:rPr lang="en-AU" dirty="0" err="1"/>
              <a:t>pertimbangan</a:t>
            </a:r>
            <a:r>
              <a:rPr lang="en-AU" dirty="0"/>
              <a:t> </a:t>
            </a:r>
            <a:r>
              <a:rPr lang="en-AU" dirty="0" err="1"/>
              <a:t>Menteri</a:t>
            </a:r>
            <a:r>
              <a:rPr lang="en-AU" dirty="0"/>
              <a:t> PAN-RB</a:t>
            </a:r>
            <a:r>
              <a:rPr lang="en-AU" dirty="0" smtClean="0"/>
              <a:t>.</a:t>
            </a:r>
            <a:endParaRPr lang="id-ID" dirty="0"/>
          </a:p>
        </p:txBody>
      </p:sp>
    </p:spTree>
    <p:extLst>
      <p:ext uri="{BB962C8B-B14F-4D97-AF65-F5344CB8AC3E}">
        <p14:creationId xmlns:p14="http://schemas.microsoft.com/office/powerpoint/2010/main" val="2555403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80920" cy="6048672"/>
          </a:xfrm>
        </p:spPr>
        <p:txBody>
          <a:bodyPr/>
          <a:lstStyle/>
          <a:p>
            <a:pPr algn="just">
              <a:buFont typeface="Wingdings" pitchFamily="2" charset="2"/>
              <a:buChar char="q"/>
            </a:pPr>
            <a:r>
              <a:rPr lang="id-ID" sz="3200" dirty="0" smtClean="0"/>
              <a:t>N</a:t>
            </a:r>
            <a:r>
              <a:rPr lang="sv-SE" sz="3200" dirty="0" smtClean="0"/>
              <a:t>omenklatur </a:t>
            </a:r>
            <a:r>
              <a:rPr lang="sv-SE" sz="3200" dirty="0"/>
              <a:t>Jabatan dan Pangkat JPT Pratama, JA, dan JF untuk masing-masing satuan organisasi instansi pemerintah ditetapkan oleh pimpinan instansi setelah mendapat persetujuan Menteri </a:t>
            </a:r>
            <a:r>
              <a:rPr lang="sv-SE" sz="3200" dirty="0" smtClean="0"/>
              <a:t>PAN-RB</a:t>
            </a:r>
            <a:endParaRPr lang="id-ID" sz="3200" dirty="0" smtClean="0"/>
          </a:p>
          <a:p>
            <a:pPr algn="just">
              <a:buFont typeface="Wingdings" pitchFamily="2" charset="2"/>
              <a:buChar char="q"/>
            </a:pPr>
            <a:r>
              <a:rPr lang="id-ID" sz="3200" dirty="0"/>
              <a:t>Pengisian Jabatan Pelaksana, JF keahlian jenjang ahli pertama, JF keterampilan jenjang pemula, dan JF keterampilan jenjang terampil, menurut PP ini, dapat dilakukan melalui pengadaan PNS</a:t>
            </a:r>
            <a:r>
              <a:rPr lang="id-ID" sz="3200" dirty="0" smtClean="0"/>
              <a:t>.</a:t>
            </a:r>
          </a:p>
        </p:txBody>
      </p:sp>
    </p:spTree>
    <p:extLst>
      <p:ext uri="{BB962C8B-B14F-4D97-AF65-F5344CB8AC3E}">
        <p14:creationId xmlns:p14="http://schemas.microsoft.com/office/powerpoint/2010/main" val="24746493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80920" cy="6048672"/>
          </a:xfrm>
        </p:spPr>
        <p:txBody>
          <a:bodyPr/>
          <a:lstStyle/>
          <a:p>
            <a:pPr algn="just">
              <a:buFont typeface="Wingdings" pitchFamily="2" charset="2"/>
              <a:buChar char="q"/>
            </a:pPr>
            <a:r>
              <a:rPr lang="id-ID" sz="3200" dirty="0" smtClean="0"/>
              <a:t>P</a:t>
            </a:r>
            <a:r>
              <a:rPr lang="sv-SE" sz="3200" dirty="0" smtClean="0"/>
              <a:t>engisian </a:t>
            </a:r>
            <a:r>
              <a:rPr lang="sv-SE" sz="3200" dirty="0"/>
              <a:t>Jabatan administrator, Jabatan pengawas, JF keahlian jenjang ahli utama, JF keahlian jenjang ahli madya, JF keahlian jenjang ahli muda, JF keterampilan jenjang penyelia, JF keterampilan jenjang mahir, dan/atau JPT, dapat dilakukan dengan rekrutmen dan seleksi dari PNS yang tersedia, baik yang berasal dari internal instansi pemerintah maupun PNS yang berasal dari instansi pemerintah lain.</a:t>
            </a:r>
            <a:endParaRPr lang="id-ID" sz="3200" dirty="0" smtClean="0"/>
          </a:p>
        </p:txBody>
      </p:sp>
    </p:spTree>
    <p:extLst>
      <p:ext uri="{BB962C8B-B14F-4D97-AF65-F5344CB8AC3E}">
        <p14:creationId xmlns:p14="http://schemas.microsoft.com/office/powerpoint/2010/main" val="4148844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19256" cy="1080120"/>
          </a:xfrm>
        </p:spPr>
        <p:txBody>
          <a:bodyPr/>
          <a:lstStyle/>
          <a:p>
            <a:pPr algn="just"/>
            <a:r>
              <a:rPr lang="id-ID" sz="2800" dirty="0" smtClean="0"/>
              <a:t>Manajemen </a:t>
            </a:r>
            <a:r>
              <a:rPr lang="id-ID" sz="2800" dirty="0"/>
              <a:t>PNS terbaru ini dilakukan penyetaraan terhadap jabatan PNS yaitu:</a:t>
            </a:r>
            <a:endParaRPr lang="id-ID" sz="2800" dirty="0"/>
          </a:p>
        </p:txBody>
      </p:sp>
      <p:sp>
        <p:nvSpPr>
          <p:cNvPr id="3" name="Content Placeholder 2"/>
          <p:cNvSpPr>
            <a:spLocks noGrp="1"/>
          </p:cNvSpPr>
          <p:nvPr>
            <p:ph idx="1"/>
          </p:nvPr>
        </p:nvSpPr>
        <p:spPr>
          <a:xfrm>
            <a:off x="457200" y="1340768"/>
            <a:ext cx="8229600" cy="5184576"/>
          </a:xfrm>
        </p:spPr>
        <p:txBody>
          <a:bodyPr/>
          <a:lstStyle/>
          <a:p>
            <a:pPr marL="357188" lvl="1" indent="-357188">
              <a:buFont typeface="Wingdings" pitchFamily="2" charset="2"/>
              <a:buChar char="q"/>
              <a:tabLst>
                <a:tab pos="357188" algn="l"/>
              </a:tabLst>
            </a:pPr>
            <a:r>
              <a:rPr lang="id-ID" sz="2500" dirty="0" smtClean="0"/>
              <a:t>Jabatan </a:t>
            </a:r>
            <a:r>
              <a:rPr lang="id-ID" sz="2500" dirty="0"/>
              <a:t>eselon Ia kepala lembaga pemerintah non kementerian setara dengan Jabatan Pimpinan Tinggi Utama</a:t>
            </a:r>
            <a:r>
              <a:rPr lang="id-ID" sz="2500" dirty="0" smtClean="0"/>
              <a:t>;</a:t>
            </a:r>
          </a:p>
          <a:p>
            <a:pPr marL="357188" lvl="1" indent="-357188">
              <a:buFont typeface="Wingdings" pitchFamily="2" charset="2"/>
              <a:buChar char="q"/>
              <a:tabLst>
                <a:tab pos="357188" algn="l"/>
              </a:tabLst>
            </a:pPr>
            <a:r>
              <a:rPr lang="id-ID" sz="2500" dirty="0"/>
              <a:t>Jabatan eselon Ia dan eselon Ib setara dengan Jabatan Pimpinan Tinggi madya</a:t>
            </a:r>
            <a:r>
              <a:rPr lang="id-ID" sz="2500" dirty="0" smtClean="0"/>
              <a:t>;</a:t>
            </a:r>
          </a:p>
          <a:p>
            <a:pPr marL="357188" lvl="1" indent="-357188">
              <a:buFont typeface="Wingdings" pitchFamily="2" charset="2"/>
              <a:buChar char="q"/>
              <a:tabLst>
                <a:tab pos="357188" algn="l"/>
              </a:tabLst>
            </a:pPr>
            <a:r>
              <a:rPr lang="id-ID" sz="2500" dirty="0"/>
              <a:t>Jabatan eselon II setara dengan Jabatan Pimpinan Tinggi Pratama</a:t>
            </a:r>
            <a:r>
              <a:rPr lang="id-ID" sz="2500" dirty="0" smtClean="0"/>
              <a:t>;</a:t>
            </a:r>
          </a:p>
          <a:p>
            <a:pPr marL="357188" lvl="1" indent="-357188">
              <a:buFont typeface="Wingdings" pitchFamily="2" charset="2"/>
              <a:buChar char="q"/>
              <a:tabLst>
                <a:tab pos="357188" algn="l"/>
              </a:tabLst>
            </a:pPr>
            <a:r>
              <a:rPr lang="es-ES" sz="2500" dirty="0" err="1"/>
              <a:t>Jabatan</a:t>
            </a:r>
            <a:r>
              <a:rPr lang="es-ES" sz="2500" dirty="0"/>
              <a:t> </a:t>
            </a:r>
            <a:r>
              <a:rPr lang="es-ES" sz="2500" dirty="0" err="1"/>
              <a:t>eselon</a:t>
            </a:r>
            <a:r>
              <a:rPr lang="es-ES" sz="2500" dirty="0"/>
              <a:t> III </a:t>
            </a:r>
            <a:r>
              <a:rPr lang="es-ES" sz="2500" dirty="0" err="1"/>
              <a:t>setara</a:t>
            </a:r>
            <a:r>
              <a:rPr lang="es-ES" sz="2500" dirty="0"/>
              <a:t> </a:t>
            </a:r>
            <a:r>
              <a:rPr lang="es-ES" sz="2500" dirty="0" err="1"/>
              <a:t>dengan</a:t>
            </a:r>
            <a:r>
              <a:rPr lang="es-ES" sz="2500" dirty="0"/>
              <a:t> </a:t>
            </a:r>
            <a:r>
              <a:rPr lang="es-ES" sz="2500" dirty="0" err="1"/>
              <a:t>Jabatan</a:t>
            </a:r>
            <a:r>
              <a:rPr lang="es-ES" sz="2500" dirty="0"/>
              <a:t> </a:t>
            </a:r>
            <a:r>
              <a:rPr lang="es-ES" sz="2500" dirty="0" err="1"/>
              <a:t>Administrator</a:t>
            </a:r>
            <a:r>
              <a:rPr lang="es-ES" sz="2500" dirty="0" smtClean="0"/>
              <a:t>;</a:t>
            </a:r>
            <a:endParaRPr lang="id-ID" sz="2500" dirty="0" smtClean="0"/>
          </a:p>
          <a:p>
            <a:pPr marL="357188" lvl="1" indent="-357188">
              <a:buFont typeface="Wingdings" pitchFamily="2" charset="2"/>
              <a:buChar char="q"/>
              <a:tabLst>
                <a:tab pos="357188" algn="l"/>
              </a:tabLst>
            </a:pPr>
            <a:r>
              <a:rPr lang="es-ES" sz="2500" dirty="0" err="1"/>
              <a:t>Jabatan</a:t>
            </a:r>
            <a:r>
              <a:rPr lang="es-ES" sz="2500" dirty="0"/>
              <a:t> </a:t>
            </a:r>
            <a:r>
              <a:rPr lang="es-ES" sz="2500" dirty="0" err="1"/>
              <a:t>eselon</a:t>
            </a:r>
            <a:r>
              <a:rPr lang="es-ES" sz="2500" dirty="0"/>
              <a:t> IV </a:t>
            </a:r>
            <a:r>
              <a:rPr lang="es-ES" sz="2500" dirty="0" err="1"/>
              <a:t>setara</a:t>
            </a:r>
            <a:r>
              <a:rPr lang="es-ES" sz="2500" dirty="0"/>
              <a:t> </a:t>
            </a:r>
            <a:r>
              <a:rPr lang="es-ES" sz="2500" dirty="0" err="1"/>
              <a:t>dengan</a:t>
            </a:r>
            <a:r>
              <a:rPr lang="es-ES" sz="2500" dirty="0"/>
              <a:t> </a:t>
            </a:r>
            <a:r>
              <a:rPr lang="es-ES" sz="2500" dirty="0" err="1"/>
              <a:t>Jabatan</a:t>
            </a:r>
            <a:r>
              <a:rPr lang="es-ES" sz="2500" dirty="0"/>
              <a:t> </a:t>
            </a:r>
            <a:r>
              <a:rPr lang="es-ES" sz="2500" dirty="0" err="1"/>
              <a:t>Pengawas</a:t>
            </a:r>
            <a:r>
              <a:rPr lang="es-ES" sz="2500" dirty="0" smtClean="0"/>
              <a:t>;</a:t>
            </a:r>
            <a:endParaRPr lang="id-ID" sz="2500" dirty="0" smtClean="0"/>
          </a:p>
          <a:p>
            <a:pPr marL="357188" lvl="1" indent="-357188">
              <a:buFont typeface="Wingdings" pitchFamily="2" charset="2"/>
              <a:buChar char="q"/>
              <a:tabLst>
                <a:tab pos="357188" algn="l"/>
              </a:tabLst>
            </a:pPr>
            <a:r>
              <a:rPr lang="id-ID" sz="2500" dirty="0" smtClean="0"/>
              <a:t>Jabatan </a:t>
            </a:r>
            <a:r>
              <a:rPr lang="id-ID" sz="2500" dirty="0"/>
              <a:t>eselon V dan fungsional umum setara dengan jabatan pelaksana.</a:t>
            </a:r>
          </a:p>
          <a:p>
            <a:pPr lvl="1">
              <a:buFont typeface="Wingdings" pitchFamily="2" charset="2"/>
              <a:buChar char="q"/>
            </a:pPr>
            <a:endParaRPr lang="id-ID" dirty="0" smtClean="0"/>
          </a:p>
        </p:txBody>
      </p:sp>
    </p:spTree>
    <p:extLst>
      <p:ext uri="{BB962C8B-B14F-4D97-AF65-F5344CB8AC3E}">
        <p14:creationId xmlns:p14="http://schemas.microsoft.com/office/powerpoint/2010/main" val="35620652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19256" cy="1080120"/>
          </a:xfrm>
        </p:spPr>
        <p:txBody>
          <a:bodyPr/>
          <a:lstStyle/>
          <a:p>
            <a:r>
              <a:rPr lang="id-ID" sz="3200" dirty="0" smtClean="0"/>
              <a:t>PENGEMBANGAN KARIR</a:t>
            </a:r>
            <a:endParaRPr lang="id-ID" sz="3200" dirty="0"/>
          </a:p>
        </p:txBody>
      </p:sp>
      <p:sp>
        <p:nvSpPr>
          <p:cNvPr id="3" name="Content Placeholder 2"/>
          <p:cNvSpPr>
            <a:spLocks noGrp="1"/>
          </p:cNvSpPr>
          <p:nvPr>
            <p:ph idx="1"/>
          </p:nvPr>
        </p:nvSpPr>
        <p:spPr>
          <a:xfrm>
            <a:off x="457200" y="1340768"/>
            <a:ext cx="8229600" cy="5184576"/>
          </a:xfrm>
        </p:spPr>
        <p:txBody>
          <a:bodyPr/>
          <a:lstStyle/>
          <a:p>
            <a:pPr marL="0" lvl="1" indent="0">
              <a:buNone/>
              <a:tabLst>
                <a:tab pos="357188" algn="l"/>
              </a:tabLst>
            </a:pPr>
            <a:r>
              <a:rPr lang="id-ID" sz="3200" dirty="0"/>
              <a:t>Pengembangan karier dilakukan </a:t>
            </a:r>
            <a:r>
              <a:rPr lang="id-ID" sz="3200" dirty="0" smtClean="0"/>
              <a:t>berdasarkan:  </a:t>
            </a:r>
          </a:p>
          <a:p>
            <a:pPr marL="357188" lvl="1" indent="-357188">
              <a:buFont typeface="Wingdings" pitchFamily="2" charset="2"/>
              <a:buChar char="q"/>
              <a:tabLst>
                <a:tab pos="357188" algn="l"/>
              </a:tabLst>
            </a:pPr>
            <a:r>
              <a:rPr lang="id-ID" sz="3200" dirty="0"/>
              <a:t>kualifikasi</a:t>
            </a:r>
            <a:r>
              <a:rPr lang="id-ID" sz="3200" dirty="0" smtClean="0"/>
              <a:t>,</a:t>
            </a:r>
          </a:p>
          <a:p>
            <a:pPr marL="357188" lvl="1" indent="-357188">
              <a:buFont typeface="Wingdings" pitchFamily="2" charset="2"/>
              <a:buChar char="q"/>
              <a:tabLst>
                <a:tab pos="357188" algn="l"/>
              </a:tabLst>
            </a:pPr>
            <a:r>
              <a:rPr lang="id-ID" sz="3200" dirty="0" smtClean="0"/>
              <a:t> </a:t>
            </a:r>
            <a:r>
              <a:rPr lang="id-ID" sz="3200" dirty="0"/>
              <a:t>kompetensi, </a:t>
            </a:r>
            <a:endParaRPr lang="id-ID" sz="3200" dirty="0" smtClean="0"/>
          </a:p>
          <a:p>
            <a:pPr marL="357188" lvl="1" indent="-357188">
              <a:buFont typeface="Wingdings" pitchFamily="2" charset="2"/>
              <a:buChar char="q"/>
              <a:tabLst>
                <a:tab pos="357188" algn="l"/>
              </a:tabLst>
            </a:pPr>
            <a:r>
              <a:rPr lang="es-ES" sz="3200" dirty="0" smtClean="0"/>
              <a:t> </a:t>
            </a:r>
            <a:r>
              <a:rPr lang="es-ES" sz="3200" dirty="0" err="1"/>
              <a:t>penilaian</a:t>
            </a:r>
            <a:r>
              <a:rPr lang="es-ES" sz="3200" dirty="0"/>
              <a:t> </a:t>
            </a:r>
            <a:r>
              <a:rPr lang="es-ES" sz="3200" dirty="0" err="1"/>
              <a:t>kinerja</a:t>
            </a:r>
            <a:endParaRPr lang="id-ID" sz="3200" dirty="0" smtClean="0"/>
          </a:p>
          <a:p>
            <a:pPr marL="357188" lvl="1" indent="-357188">
              <a:buFont typeface="Wingdings" pitchFamily="2" charset="2"/>
              <a:buChar char="q"/>
              <a:tabLst>
                <a:tab pos="357188" algn="l"/>
              </a:tabLst>
            </a:pPr>
            <a:r>
              <a:rPr lang="id-ID" sz="3200" dirty="0" smtClean="0"/>
              <a:t> </a:t>
            </a:r>
            <a:r>
              <a:rPr lang="es-ES" sz="3200" dirty="0" err="1" smtClean="0"/>
              <a:t>kebutuhan</a:t>
            </a:r>
            <a:r>
              <a:rPr lang="es-ES" sz="3200" dirty="0" smtClean="0"/>
              <a:t> </a:t>
            </a:r>
            <a:r>
              <a:rPr lang="es-ES" sz="3200" dirty="0" err="1"/>
              <a:t>instansi</a:t>
            </a:r>
            <a:r>
              <a:rPr lang="es-ES" sz="3200" dirty="0"/>
              <a:t> </a:t>
            </a:r>
            <a:r>
              <a:rPr lang="es-ES" sz="3200" dirty="0" err="1" smtClean="0"/>
              <a:t>pemerintah</a:t>
            </a:r>
            <a:endParaRPr lang="id-ID" sz="3200" dirty="0"/>
          </a:p>
          <a:p>
            <a:pPr lvl="1">
              <a:buFont typeface="Wingdings" pitchFamily="2" charset="2"/>
              <a:buChar char="q"/>
            </a:pPr>
            <a:endParaRPr lang="id-ID" dirty="0" smtClean="0"/>
          </a:p>
        </p:txBody>
      </p:sp>
    </p:spTree>
    <p:extLst>
      <p:ext uri="{BB962C8B-B14F-4D97-AF65-F5344CB8AC3E}">
        <p14:creationId xmlns:p14="http://schemas.microsoft.com/office/powerpoint/2010/main" val="3988829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19256" cy="1080120"/>
          </a:xfrm>
        </p:spPr>
        <p:txBody>
          <a:bodyPr/>
          <a:lstStyle/>
          <a:p>
            <a:r>
              <a:rPr lang="id-ID" dirty="0" smtClean="0"/>
              <a:t>PENILAIAN KINERJA</a:t>
            </a:r>
            <a:endParaRPr lang="id-ID" dirty="0"/>
          </a:p>
        </p:txBody>
      </p:sp>
      <p:sp>
        <p:nvSpPr>
          <p:cNvPr id="3" name="Content Placeholder 2"/>
          <p:cNvSpPr>
            <a:spLocks noGrp="1"/>
          </p:cNvSpPr>
          <p:nvPr>
            <p:ph idx="1"/>
          </p:nvPr>
        </p:nvSpPr>
        <p:spPr>
          <a:xfrm>
            <a:off x="457200" y="1340768"/>
            <a:ext cx="8229600" cy="5184576"/>
          </a:xfrm>
        </p:spPr>
        <p:txBody>
          <a:bodyPr/>
          <a:lstStyle/>
          <a:p>
            <a:pPr marL="0" lvl="1" indent="0" algn="just">
              <a:buNone/>
              <a:tabLst>
                <a:tab pos="357188" algn="l"/>
              </a:tabLst>
            </a:pPr>
            <a:r>
              <a:rPr lang="id-ID" sz="3600" dirty="0"/>
              <a:t>Penilaian kinerja berdasarkan perencanaan kinerja pada tingkat individu dan tingkat unit atau organisasi, dengan memerhatikan target, capaian, hasil, manfaat yang dicapai, dan perilaku PNS. Penilaian dilakukan secara obyektif, terukur, akuntabel, </a:t>
            </a:r>
            <a:r>
              <a:rPr lang="id-ID" sz="3600" dirty="0" smtClean="0"/>
              <a:t>dan transparan.</a:t>
            </a:r>
          </a:p>
          <a:p>
            <a:pPr marL="0" lvl="1" indent="0">
              <a:buNone/>
              <a:tabLst>
                <a:tab pos="357188" algn="l"/>
              </a:tabLst>
            </a:pPr>
            <a:r>
              <a:rPr lang="id-ID" sz="3200" dirty="0" smtClean="0"/>
              <a:t> </a:t>
            </a:r>
            <a:endParaRPr lang="id-ID" dirty="0" smtClean="0"/>
          </a:p>
        </p:txBody>
      </p:sp>
    </p:spTree>
    <p:extLst>
      <p:ext uri="{BB962C8B-B14F-4D97-AF65-F5344CB8AC3E}">
        <p14:creationId xmlns:p14="http://schemas.microsoft.com/office/powerpoint/2010/main" val="171335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3999" cy="6858000"/>
          </a:xfrm>
          <a:prstGeom prst="rect">
            <a:avLst/>
          </a:prstGeom>
        </p:spPr>
      </p:pic>
    </p:spTree>
    <p:extLst>
      <p:ext uri="{BB962C8B-B14F-4D97-AF65-F5344CB8AC3E}">
        <p14:creationId xmlns:p14="http://schemas.microsoft.com/office/powerpoint/2010/main" val="413092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ADMINISTRATOR</a:t>
            </a:r>
            <a:endParaRPr lang="id-ID" dirty="0"/>
          </a:p>
        </p:txBody>
      </p:sp>
      <p:sp>
        <p:nvSpPr>
          <p:cNvPr id="3" name="Subtitle 2"/>
          <p:cNvSpPr>
            <a:spLocks noGrp="1"/>
          </p:cNvSpPr>
          <p:nvPr>
            <p:ph type="subTitle" idx="1"/>
          </p:nvPr>
        </p:nvSpPr>
        <p:spPr>
          <a:xfrm>
            <a:off x="179512" y="1772816"/>
            <a:ext cx="8784976" cy="4968552"/>
          </a:xfrm>
        </p:spPr>
        <p:txBody>
          <a:bodyPr/>
          <a:lstStyle/>
          <a:p>
            <a:pPr algn="just">
              <a:lnSpc>
                <a:spcPct val="200000"/>
              </a:lnSpc>
            </a:pPr>
            <a:r>
              <a:rPr lang="id-ID" sz="2400" dirty="0"/>
              <a:t>Administrator  mempunyai tujuan supaya dapat merangkai dan  mengendalikan dari keseluruhan pekerjaan supaya bisa memelihara, mengembangkan, menemukan ataupun memakai para pegawai dengan cocok dari beban kerjanya sampai-sampai dapat menjangkau tujuan dari sebuah organisasi ataupun perusahaan yang telah ditentukan sebelumnya.</a:t>
            </a:r>
            <a:endParaRPr lang="id-ID" sz="2400" dirty="0"/>
          </a:p>
        </p:txBody>
      </p:sp>
    </p:spTree>
    <p:extLst>
      <p:ext uri="{BB962C8B-B14F-4D97-AF65-F5344CB8AC3E}">
        <p14:creationId xmlns:p14="http://schemas.microsoft.com/office/powerpoint/2010/main" val="293165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PENGORGANISASIAN KEPEGAWAIAN </a:t>
            </a:r>
            <a:endParaRPr lang="id-ID" dirty="0"/>
          </a:p>
        </p:txBody>
      </p:sp>
      <p:sp>
        <p:nvSpPr>
          <p:cNvPr id="3" name="Subtitle 2"/>
          <p:cNvSpPr>
            <a:spLocks noGrp="1"/>
          </p:cNvSpPr>
          <p:nvPr>
            <p:ph type="subTitle" idx="1"/>
          </p:nvPr>
        </p:nvSpPr>
        <p:spPr>
          <a:xfrm>
            <a:off x="179512" y="1772816"/>
            <a:ext cx="8784976" cy="4968552"/>
          </a:xfrm>
        </p:spPr>
        <p:txBody>
          <a:bodyPr/>
          <a:lstStyle/>
          <a:p>
            <a:pPr algn="just">
              <a:lnSpc>
                <a:spcPct val="200000"/>
              </a:lnSpc>
            </a:pPr>
            <a:r>
              <a:rPr lang="id-ID" sz="2400" dirty="0"/>
              <a:t>Pengorganisasian kepegawaian yaitu pekerjaan untuk menggolongkan dan memutuskan serta mengatur sekian banyak macam dari pekerjaan yang juga dirasakan sangat urgen yakni seperti memutuskan tugas dari seseorang, untuk memutuskan wewenang dari seseorang dan pun yang lainnya.</a:t>
            </a:r>
            <a:endParaRPr lang="id-ID" sz="2400" dirty="0"/>
          </a:p>
        </p:txBody>
      </p:sp>
    </p:spTree>
    <p:extLst>
      <p:ext uri="{BB962C8B-B14F-4D97-AF65-F5344CB8AC3E}">
        <p14:creationId xmlns:p14="http://schemas.microsoft.com/office/powerpoint/2010/main" val="87547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PENGERTIAN ADMINISTRASI KEPEGAWAIAN</a:t>
            </a:r>
            <a:endParaRPr lang="id-ID" dirty="0"/>
          </a:p>
        </p:txBody>
      </p:sp>
      <p:sp>
        <p:nvSpPr>
          <p:cNvPr id="3" name="Subtitle 2"/>
          <p:cNvSpPr>
            <a:spLocks noGrp="1"/>
          </p:cNvSpPr>
          <p:nvPr>
            <p:ph type="subTitle" idx="1"/>
          </p:nvPr>
        </p:nvSpPr>
        <p:spPr>
          <a:xfrm>
            <a:off x="179512" y="1772816"/>
            <a:ext cx="8784976" cy="4968552"/>
          </a:xfrm>
        </p:spPr>
        <p:txBody>
          <a:bodyPr/>
          <a:lstStyle/>
          <a:p>
            <a:pPr algn="just">
              <a:lnSpc>
                <a:spcPct val="200000"/>
              </a:lnSpc>
            </a:pPr>
            <a:r>
              <a:rPr lang="id-ID" sz="2400" dirty="0"/>
              <a:t>Menurut Edwin B. </a:t>
            </a:r>
            <a:r>
              <a:rPr lang="id-ID" sz="2400" dirty="0" smtClean="0"/>
              <a:t>Flippo “</a:t>
            </a:r>
            <a:r>
              <a:rPr lang="id-ID" sz="2400" dirty="0"/>
              <a:t>Personal management is a planning, organizing directing and controlling of the procurement, development, competation, integration, maintenance, and separation of human resources to the and that individual, organizational, and socieatal objectives are accomlished</a:t>
            </a:r>
            <a:r>
              <a:rPr lang="id-ID" sz="2400" dirty="0" smtClean="0"/>
              <a:t>”.</a:t>
            </a:r>
            <a:endParaRPr lang="id-ID" sz="2400" dirty="0"/>
          </a:p>
        </p:txBody>
      </p:sp>
    </p:spTree>
    <p:extLst>
      <p:ext uri="{BB962C8B-B14F-4D97-AF65-F5344CB8AC3E}">
        <p14:creationId xmlns:p14="http://schemas.microsoft.com/office/powerpoint/2010/main" val="3374300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568952" cy="936103"/>
          </a:xfrm>
        </p:spPr>
        <p:txBody>
          <a:bodyPr/>
          <a:lstStyle/>
          <a:p>
            <a:r>
              <a:rPr lang="id-ID" dirty="0" smtClean="0"/>
              <a:t>PENGERTIAN ADMINISTRASI KEPEGAWAIAN</a:t>
            </a:r>
            <a:endParaRPr lang="id-ID" dirty="0"/>
          </a:p>
        </p:txBody>
      </p:sp>
      <p:sp>
        <p:nvSpPr>
          <p:cNvPr id="3" name="Subtitle 2"/>
          <p:cNvSpPr>
            <a:spLocks noGrp="1"/>
          </p:cNvSpPr>
          <p:nvPr>
            <p:ph type="subTitle" idx="1"/>
          </p:nvPr>
        </p:nvSpPr>
        <p:spPr>
          <a:xfrm>
            <a:off x="179512" y="1772816"/>
            <a:ext cx="8784976" cy="4968552"/>
          </a:xfrm>
        </p:spPr>
        <p:txBody>
          <a:bodyPr/>
          <a:lstStyle/>
          <a:p>
            <a:pPr algn="just">
              <a:lnSpc>
                <a:spcPct val="200000"/>
              </a:lnSpc>
            </a:pPr>
            <a:r>
              <a:rPr lang="id-ID" sz="2400" dirty="0"/>
              <a:t>Yang berarti Manajemen Personalia ialah sebuah perencanaan, pengorganisasian, pengarahan dan pengendaliasn dari pengadaan, pengembangan, kompensasi, pengitegrasian, pemeliharaan dan pemberhentian karyawan, dan dengan maksud terwujudnya tujuan sebuah perusahaan individu, karyawan dan masyarakat.</a:t>
            </a:r>
            <a:endParaRPr lang="id-ID" sz="2400" dirty="0"/>
          </a:p>
        </p:txBody>
      </p:sp>
    </p:spTree>
    <p:extLst>
      <p:ext uri="{BB962C8B-B14F-4D97-AF65-F5344CB8AC3E}">
        <p14:creationId xmlns:p14="http://schemas.microsoft.com/office/powerpoint/2010/main" val="133300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864096"/>
          </a:xfrm>
        </p:spPr>
        <p:txBody>
          <a:bodyPr/>
          <a:lstStyle/>
          <a:p>
            <a:r>
              <a:rPr lang="id-ID" dirty="0" smtClean="0"/>
              <a:t>PERUMUSAN ADMINISTRASI KEPEGAWAIAN</a:t>
            </a:r>
            <a:endParaRPr lang="id-ID" dirty="0"/>
          </a:p>
        </p:txBody>
      </p:sp>
      <p:sp>
        <p:nvSpPr>
          <p:cNvPr id="3" name="Subtitle 2"/>
          <p:cNvSpPr>
            <a:spLocks noGrp="1"/>
          </p:cNvSpPr>
          <p:nvPr>
            <p:ph type="subTitle" idx="1"/>
          </p:nvPr>
        </p:nvSpPr>
        <p:spPr>
          <a:xfrm>
            <a:off x="-1444" y="1412776"/>
            <a:ext cx="8784976" cy="5256584"/>
          </a:xfrm>
        </p:spPr>
        <p:txBody>
          <a:bodyPr/>
          <a:lstStyle/>
          <a:p>
            <a:pPr marL="342900" indent="-342900" algn="just">
              <a:lnSpc>
                <a:spcPct val="150000"/>
              </a:lnSpc>
              <a:buFont typeface="Wingdings" pitchFamily="2" charset="2"/>
              <a:buChar char="q"/>
            </a:pPr>
            <a:r>
              <a:rPr lang="id-ID" sz="2400" dirty="0"/>
              <a:t>Sebagai </a:t>
            </a:r>
            <a:r>
              <a:rPr lang="id-ID" sz="2400" dirty="0" smtClean="0"/>
              <a:t>Ilmu </a:t>
            </a:r>
          </a:p>
          <a:p>
            <a:pPr marL="357188" algn="just">
              <a:lnSpc>
                <a:spcPct val="150000"/>
              </a:lnSpc>
            </a:pPr>
            <a:r>
              <a:rPr lang="id-ID" sz="2400" dirty="0" smtClean="0"/>
              <a:t>Ilmu </a:t>
            </a:r>
            <a:r>
              <a:rPr lang="id-ID" sz="2400" dirty="0"/>
              <a:t>yang mempelajari segenap proses pemakaian tenaga insan sejak penerimaan sampai pemberhentiannya</a:t>
            </a:r>
            <a:r>
              <a:rPr lang="id-ID" sz="2400" dirty="0" smtClean="0"/>
              <a:t>.</a:t>
            </a:r>
          </a:p>
          <a:p>
            <a:pPr marL="342900" indent="-342900" algn="just">
              <a:lnSpc>
                <a:spcPct val="150000"/>
              </a:lnSpc>
              <a:buFont typeface="Wingdings" pitchFamily="2" charset="2"/>
              <a:buChar char="q"/>
            </a:pPr>
            <a:r>
              <a:rPr lang="id-ID" sz="2400" dirty="0" smtClean="0"/>
              <a:t>Sebagai Proses</a:t>
            </a:r>
          </a:p>
          <a:p>
            <a:pPr marL="357188" algn="just">
              <a:lnSpc>
                <a:spcPct val="150000"/>
              </a:lnSpc>
            </a:pPr>
            <a:r>
              <a:rPr lang="id-ID" sz="2400" dirty="0" smtClean="0"/>
              <a:t>Proses </a:t>
            </a:r>
            <a:r>
              <a:rPr lang="id-ID" sz="2400" dirty="0"/>
              <a:t>penyelenggaraan politik kepegawaian “kebijakan politik kepegawaian” atau program kerja atau destinasi yang bersangkutan dengan tenaga kerja insan yang dapat dipakai dalam usaha kerja sama untuk menjangkau tujuan tertentu</a:t>
            </a:r>
            <a:r>
              <a:rPr lang="id-ID" sz="2400" dirty="0" smtClean="0"/>
              <a:t>.</a:t>
            </a:r>
          </a:p>
        </p:txBody>
      </p:sp>
    </p:spTree>
    <p:extLst>
      <p:ext uri="{BB962C8B-B14F-4D97-AF65-F5344CB8AC3E}">
        <p14:creationId xmlns:p14="http://schemas.microsoft.com/office/powerpoint/2010/main" val="2898578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864096"/>
          </a:xfrm>
        </p:spPr>
        <p:txBody>
          <a:bodyPr/>
          <a:lstStyle/>
          <a:p>
            <a:r>
              <a:rPr lang="id-ID" dirty="0" smtClean="0"/>
              <a:t>PERUMUSAN ADMINISTRASI KEPEGAWAIAN</a:t>
            </a:r>
            <a:endParaRPr lang="id-ID" dirty="0"/>
          </a:p>
        </p:txBody>
      </p:sp>
      <p:sp>
        <p:nvSpPr>
          <p:cNvPr id="3" name="Subtitle 2"/>
          <p:cNvSpPr>
            <a:spLocks noGrp="1"/>
          </p:cNvSpPr>
          <p:nvPr>
            <p:ph type="subTitle" idx="1"/>
          </p:nvPr>
        </p:nvSpPr>
        <p:spPr>
          <a:xfrm>
            <a:off x="-1444" y="1412776"/>
            <a:ext cx="8784976" cy="5256584"/>
          </a:xfrm>
        </p:spPr>
        <p:txBody>
          <a:bodyPr/>
          <a:lstStyle/>
          <a:p>
            <a:pPr marL="342900" indent="-342900" algn="just">
              <a:buFont typeface="Wingdings" pitchFamily="2" charset="2"/>
              <a:buChar char="q"/>
            </a:pPr>
            <a:r>
              <a:rPr lang="id-ID" sz="2600" dirty="0"/>
              <a:t>Sebagai </a:t>
            </a:r>
            <a:r>
              <a:rPr lang="id-ID" sz="2600" dirty="0" smtClean="0"/>
              <a:t>Fungsi</a:t>
            </a:r>
          </a:p>
          <a:p>
            <a:pPr marL="357188" algn="just"/>
            <a:r>
              <a:rPr lang="id-ID" sz="2600" dirty="0" smtClean="0"/>
              <a:t>Untuk </a:t>
            </a:r>
            <a:r>
              <a:rPr lang="id-ID" sz="2600" dirty="0"/>
              <a:t>menata dan mengurus pemakaian tenaga kerja insan dalam sebuah usaha kerja sama sekelompok insan untuk dapat menjangkau tujuan </a:t>
            </a:r>
            <a:r>
              <a:rPr lang="id-ID" sz="2600" dirty="0" smtClean="0"/>
              <a:t>tertentu.</a:t>
            </a:r>
          </a:p>
          <a:p>
            <a:pPr marL="357188" indent="-357188" algn="just">
              <a:buFont typeface="Wingdings" pitchFamily="2" charset="2"/>
              <a:buChar char="q"/>
            </a:pPr>
            <a:r>
              <a:rPr lang="id-ID" sz="2600" dirty="0"/>
              <a:t>Sebagai </a:t>
            </a:r>
            <a:r>
              <a:rPr lang="id-ID" sz="2600" dirty="0" smtClean="0"/>
              <a:t>Seni</a:t>
            </a:r>
          </a:p>
          <a:p>
            <a:pPr marL="357188" algn="just"/>
            <a:r>
              <a:rPr lang="id-ID" sz="2600" dirty="0" smtClean="0"/>
              <a:t>Seni </a:t>
            </a:r>
            <a:r>
              <a:rPr lang="id-ID" sz="2600" dirty="0"/>
              <a:t>memilih pegawai baru serta dapat memakai pegawai-pegawai lama dengan teknik sedemikian rupa sampai-sampai dari segenap tenaga kerja manusia tersebut dapat didapatkan hasil dan jasa yang maksimal baik tentang jumlah maupun mutunya.</a:t>
            </a:r>
            <a:endParaRPr lang="id-ID" sz="2600" dirty="0" smtClean="0"/>
          </a:p>
        </p:txBody>
      </p:sp>
    </p:spTree>
    <p:extLst>
      <p:ext uri="{BB962C8B-B14F-4D97-AF65-F5344CB8AC3E}">
        <p14:creationId xmlns:p14="http://schemas.microsoft.com/office/powerpoint/2010/main" val="116555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5"/>
            <a:ext cx="8568952" cy="864096"/>
          </a:xfrm>
        </p:spPr>
        <p:txBody>
          <a:bodyPr/>
          <a:lstStyle/>
          <a:p>
            <a:r>
              <a:rPr lang="id-ID" dirty="0" smtClean="0"/>
              <a:t>TUJUAN ADMINISTRASI KEPEGAWAIAN</a:t>
            </a:r>
            <a:endParaRPr lang="id-ID" dirty="0"/>
          </a:p>
        </p:txBody>
      </p:sp>
      <p:sp>
        <p:nvSpPr>
          <p:cNvPr id="3" name="Subtitle 2"/>
          <p:cNvSpPr>
            <a:spLocks noGrp="1"/>
          </p:cNvSpPr>
          <p:nvPr>
            <p:ph type="subTitle" idx="1"/>
          </p:nvPr>
        </p:nvSpPr>
        <p:spPr>
          <a:xfrm>
            <a:off x="-1444" y="1412776"/>
            <a:ext cx="8784976" cy="5256584"/>
          </a:xfrm>
        </p:spPr>
        <p:txBody>
          <a:bodyPr/>
          <a:lstStyle/>
          <a:p>
            <a:pPr marL="342900" indent="-342900" algn="just">
              <a:lnSpc>
                <a:spcPct val="150000"/>
              </a:lnSpc>
              <a:buFont typeface="Wingdings" pitchFamily="2" charset="2"/>
              <a:buChar char="q"/>
            </a:pPr>
            <a:r>
              <a:rPr lang="id-ID" dirty="0"/>
              <a:t>Memperkuat sebuah sistem perencanaan dan pengembangan pegawai serta pemenuhan atau rekrutmen cocok dengan tingkat keperluan dan yang tersedia</a:t>
            </a:r>
            <a:r>
              <a:rPr lang="id-ID" dirty="0" smtClean="0"/>
              <a:t>.</a:t>
            </a:r>
          </a:p>
          <a:p>
            <a:pPr marL="342900" indent="-342900" algn="just">
              <a:lnSpc>
                <a:spcPct val="150000"/>
              </a:lnSpc>
              <a:buFont typeface="Wingdings" pitchFamily="2" charset="2"/>
              <a:buChar char="q"/>
            </a:pPr>
            <a:r>
              <a:rPr lang="id-ID" dirty="0"/>
              <a:t>Mengembangkan sebuah sistem manajemen informasi kepegawaian</a:t>
            </a:r>
            <a:r>
              <a:rPr lang="id-ID" dirty="0" smtClean="0"/>
              <a:t>.</a:t>
            </a:r>
          </a:p>
          <a:p>
            <a:pPr marL="342900" indent="-342900" algn="just">
              <a:lnSpc>
                <a:spcPct val="150000"/>
              </a:lnSpc>
              <a:buFont typeface="Wingdings" pitchFamily="2" charset="2"/>
              <a:buChar char="q"/>
            </a:pPr>
            <a:r>
              <a:rPr lang="sv-SE" dirty="0"/>
              <a:t>Meningkatkan sebuah kualitas sumber daya aparat</a:t>
            </a:r>
            <a:endParaRPr lang="id-ID" dirty="0" smtClean="0"/>
          </a:p>
        </p:txBody>
      </p:sp>
    </p:spTree>
    <p:extLst>
      <p:ext uri="{BB962C8B-B14F-4D97-AF65-F5344CB8AC3E}">
        <p14:creationId xmlns:p14="http://schemas.microsoft.com/office/powerpoint/2010/main" val="3559445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oo many files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Too many files design template</Template>
  <TotalTime>542</TotalTime>
  <Words>1413</Words>
  <Application>Microsoft Office PowerPoint</Application>
  <PresentationFormat>On-screen Show (4:3)</PresentationFormat>
  <Paragraphs>96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Too many files design template</vt:lpstr>
      <vt:lpstr>ADMINISTRASI KEPEGAWAIAN </vt:lpstr>
      <vt:lpstr>ADMINISTRASI KEPEGAWAIAN</vt:lpstr>
      <vt:lpstr>ADMINISTRATOR</vt:lpstr>
      <vt:lpstr>PENGORGANISASIAN KEPEGAWAIAN </vt:lpstr>
      <vt:lpstr>PENGERTIAN ADMINISTRASI KEPEGAWAIAN</vt:lpstr>
      <vt:lpstr>PENGERTIAN ADMINISTRASI KEPEGAWAIAN</vt:lpstr>
      <vt:lpstr>PERUMUSAN ADMINISTRASI KEPEGAWAIAN</vt:lpstr>
      <vt:lpstr>PERUMUSAN ADMINISTRASI KEPEGAWAIAN</vt:lpstr>
      <vt:lpstr>TUJUAN ADMINISTRASI KEPEGAWAIAN</vt:lpstr>
      <vt:lpstr>Aplikasi E-Formasi sebagai langkah awal untuk membangun Smart ASN</vt:lpstr>
      <vt:lpstr>PowerPoint Presentation</vt:lpstr>
      <vt:lpstr>Sistem Merit</vt:lpstr>
      <vt:lpstr>Computer Assisted Test </vt:lpstr>
      <vt:lpstr>Diperlukan Perubahan Budaya</vt:lpstr>
      <vt:lpstr>Diperlukan Perubahan Budaya</vt:lpstr>
      <vt:lpstr>Peraturan Pemerintah Republik Indonesia Nomor 11 Tahun 2017</vt:lpstr>
      <vt:lpstr>  </vt:lpstr>
      <vt:lpstr>  </vt:lpstr>
      <vt:lpstr>ISI PP 11 TAHUN 2017:</vt:lpstr>
      <vt:lpstr>ISI PP 11 TAHUN 2017:</vt:lpstr>
      <vt:lpstr>PENGADAAN PNS</vt:lpstr>
      <vt:lpstr>pasal 47 bahwa Jabatan PNS terdiri atas: </vt:lpstr>
      <vt:lpstr>PowerPoint Presentation</vt:lpstr>
      <vt:lpstr>PowerPoint Presentation</vt:lpstr>
      <vt:lpstr>Manajemen PNS terbaru ini dilakukan penyetaraan terhadap jabatan PNS yaitu:</vt:lpstr>
      <vt:lpstr>PENGEMBANGAN KARIR</vt:lpstr>
      <vt:lpstr>PENILAIAN KINERJA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Pengenalan Perpustakaan Perguruan Tinggi dan Penelusuran Literasi Informasi</dc:title>
  <dc:creator>user</dc:creator>
  <cp:lastModifiedBy>user</cp:lastModifiedBy>
  <cp:revision>32</cp:revision>
  <dcterms:created xsi:type="dcterms:W3CDTF">2016-10-23T02:04:21Z</dcterms:created>
  <dcterms:modified xsi:type="dcterms:W3CDTF">2021-07-15T01:22:27Z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TC011594411033</vt:lpwstr>
  </property>
</Properties>
</file>