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3DC9-1F8F-4B4E-B3E5-56F57CE1BC15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0C35-3A9A-4D07-9D93-87328174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70C35-3A9A-4D07-9D93-87328174DB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4A49C6-1605-4549-A11F-8460D3953CDE}" type="datetimeFigureOut">
              <a:rPr lang="en-US" smtClean="0"/>
              <a:pPr/>
              <a:t>10/5/2019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080A52-0FD8-4701-905D-3B8B51AA1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PATOLOGI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gejala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Demam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Mual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Lelah</a:t>
            </a:r>
            <a:endParaRPr lang="en-US" dirty="0" smtClean="0"/>
          </a:p>
          <a:p>
            <a:pPr marL="177800" indent="-177800">
              <a:buBlip>
                <a:blip r:embed="rId3"/>
              </a:buBlip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Luka</a:t>
            </a:r>
          </a:p>
          <a:p>
            <a:pPr>
              <a:buBlip>
                <a:blip r:embed="rId3"/>
              </a:buBlip>
            </a:pP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 marL="231775" indent="-231775">
              <a:buBlip>
                <a:blip r:embed="rId3"/>
              </a:buBlip>
            </a:pPr>
            <a:r>
              <a:rPr lang="en-US" dirty="0" err="1" smtClean="0"/>
              <a:t>Jumlah</a:t>
            </a:r>
            <a:r>
              <a:rPr lang="en-US" dirty="0" smtClean="0"/>
              <a:t> Hemoglobin </a:t>
            </a:r>
            <a:r>
              <a:rPr lang="en-US" dirty="0" err="1" smtClean="0"/>
              <a:t>Menurun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6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KLASIFIKASI PENYAKIT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228972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herediter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Kongenital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Toksik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Infeksi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Traumatik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 </a:t>
            </a:r>
            <a:r>
              <a:rPr lang="en-GB" dirty="0" err="1" smtClean="0"/>
              <a:t>degeneratif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imunologik</a:t>
            </a:r>
            <a:endParaRPr lang="en-GB" dirty="0" smtClean="0"/>
          </a:p>
          <a:p>
            <a:pPr lvl="0">
              <a:buFont typeface="Wingdings" pitchFamily="2" charset="2"/>
              <a:buChar char="Ø"/>
              <a:defRPr/>
            </a:pP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neoplastik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86366" y="1600200"/>
            <a:ext cx="3228972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gizi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Metabolik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Molekuler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Psikogenik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GB" sz="2600" dirty="0" smtClean="0"/>
              <a:t> </a:t>
            </a:r>
            <a:r>
              <a:rPr lang="en-GB" sz="2600" dirty="0" err="1" smtClean="0"/>
              <a:t>Penyakit</a:t>
            </a:r>
            <a:r>
              <a:rPr lang="en-GB" sz="2600" dirty="0" smtClean="0"/>
              <a:t> </a:t>
            </a:r>
            <a:r>
              <a:rPr lang="en-GB" sz="2600" dirty="0" err="1" smtClean="0"/>
              <a:t>Iatrogenik</a:t>
            </a:r>
            <a:endParaRPr lang="en-GB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Idiopatik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Herediter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Kongenital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gen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protein abnormal 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 </a:t>
            </a:r>
            <a:r>
              <a:rPr lang="en-US" dirty="0" err="1" smtClean="0"/>
              <a:t>Hemofilia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.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penyakit</a:t>
            </a:r>
            <a:r>
              <a:rPr lang="en-US" dirty="0" smtClean="0">
                <a:solidFill>
                  <a:srgbClr val="FF0000"/>
                </a:solidFill>
              </a:rPr>
              <a:t> Huntington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Degeneratif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imunologik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Kelainan</a:t>
            </a:r>
            <a:r>
              <a:rPr lang="en-US" dirty="0" smtClean="0"/>
              <a:t> primer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</a:t>
            </a:r>
            <a:r>
              <a:rPr lang="en-US" dirty="0" err="1" smtClean="0"/>
              <a:t>osteoartritis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hiperaktif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 Lupus </a:t>
            </a:r>
            <a:r>
              <a:rPr lang="en-US" dirty="0" err="1" smtClean="0"/>
              <a:t>erimatosus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Neoplastik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abnormal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tumor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 Diabetes mellitus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molekular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psikogenik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abnormalitas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molekular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</a:t>
            </a:r>
            <a:r>
              <a:rPr lang="en-US" dirty="0" smtClean="0">
                <a:solidFill>
                  <a:srgbClr val="FF0000"/>
                </a:solidFill>
              </a:rPr>
              <a:t>: anemia </a:t>
            </a: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sabit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psikologik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 </a:t>
            </a:r>
            <a:r>
              <a:rPr lang="en-US" dirty="0" err="1" smtClean="0"/>
              <a:t>depresi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iatrogenik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idiopatik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lain.</a:t>
            </a:r>
          </a:p>
          <a:p>
            <a:r>
              <a:rPr lang="en-US" dirty="0" smtClean="0"/>
              <a:t>Ex :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gangg.sal.cerna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antiinflamasi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90%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,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essensial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idiopatik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928934"/>
            <a:ext cx="7772400" cy="1143000"/>
          </a:xfrm>
        </p:spPr>
        <p:txBody>
          <a:bodyPr/>
          <a:lstStyle/>
          <a:p>
            <a:r>
              <a:rPr lang="en-US" b="1" dirty="0" smtClean="0"/>
              <a:t>See you next week . .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Definition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7161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Pathology ??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Pathology is concerned with the mechanisms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disease process, what the disease does, and how it does so. It answers the question, ‘how did it cause the observed symptoms.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abnormal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biologik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mengenai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terganggu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chemeClr val="tx1"/>
                </a:solidFill>
              </a:rPr>
              <a:t>Konsep</a:t>
            </a:r>
            <a:r>
              <a:rPr lang="en-GB" sz="4400" b="1" dirty="0" smtClean="0">
                <a:solidFill>
                  <a:schemeClr val="tx1"/>
                </a:solidFill>
              </a:rPr>
              <a:t> </a:t>
            </a:r>
            <a:r>
              <a:rPr lang="en-GB" sz="4400" b="1" dirty="0" err="1" smtClean="0">
                <a:solidFill>
                  <a:schemeClr val="tx1"/>
                </a:solidFill>
              </a:rPr>
              <a:t>Kenormalan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 individu berbeda.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 yang mempengaruhi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352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3276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124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2"/>
            <a:endCxn id="6" idx="0"/>
          </p:cNvCxnSpPr>
          <p:nvPr/>
        </p:nvCxnSpPr>
        <p:spPr>
          <a:xfrm rot="5400000">
            <a:off x="2857501" y="1638300"/>
            <a:ext cx="457199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  <a:endCxn id="7" idx="0"/>
          </p:cNvCxnSpPr>
          <p:nvPr/>
        </p:nvCxnSpPr>
        <p:spPr>
          <a:xfrm rot="5400000">
            <a:off x="4229101" y="2933700"/>
            <a:ext cx="380999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8" idx="0"/>
          </p:cNvCxnSpPr>
          <p:nvPr/>
        </p:nvCxnSpPr>
        <p:spPr>
          <a:xfrm rot="16200000" flipH="1">
            <a:off x="5676901" y="1790700"/>
            <a:ext cx="228599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  <p:bldP spid="7" grpId="0" build="allAtOnce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Disease ??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menyebabkan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menyimpang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rusak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terancamnya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mempertahankan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homeostatis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menghadapi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tantangan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Homeostatis</a:t>
            </a:r>
            <a:r>
              <a:rPr lang="en-US" dirty="0" smtClean="0"/>
              <a:t> =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(</a:t>
            </a:r>
            <a:r>
              <a:rPr lang="en-US" dirty="0" err="1" smtClean="0"/>
              <a:t>temperatur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osmosis,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chemeClr val="tx1"/>
                </a:solidFill>
              </a:rPr>
              <a:t>Etiologi</a:t>
            </a:r>
            <a:r>
              <a:rPr lang="en-GB" sz="4400" b="1" dirty="0" smtClean="0">
                <a:solidFill>
                  <a:schemeClr val="tx1"/>
                </a:solidFill>
              </a:rPr>
              <a:t> ? </a:t>
            </a:r>
            <a:r>
              <a:rPr lang="en-GB" sz="4400" b="1" i="1" dirty="0" smtClean="0">
                <a:solidFill>
                  <a:schemeClr val="tx1"/>
                </a:solidFill>
              </a:rPr>
              <a:t>Why ?</a:t>
            </a:r>
            <a:endParaRPr lang="en-GB" sz="4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	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b="1" dirty="0" err="1" smtClean="0"/>
              <a:t>Etiology</a:t>
            </a:r>
            <a:r>
              <a:rPr lang="en-GB" b="1" dirty="0" smtClean="0"/>
              <a:t> </a:t>
            </a:r>
            <a:r>
              <a:rPr lang="en-GB" b="1" dirty="0"/>
              <a:t>is concerned with </a:t>
            </a:r>
            <a:r>
              <a:rPr lang="en-GB" b="1" dirty="0" smtClean="0"/>
              <a:t>general </a:t>
            </a:r>
            <a:r>
              <a:rPr lang="en-GB" dirty="0" smtClean="0"/>
              <a:t>causes </a:t>
            </a:r>
            <a:r>
              <a:rPr lang="en-GB" dirty="0"/>
              <a:t>of a disease and the circumstances (‘</a:t>
            </a:r>
            <a:r>
              <a:rPr lang="en-GB" dirty="0" smtClean="0"/>
              <a:t>risk factors</a:t>
            </a:r>
            <a:r>
              <a:rPr lang="en-GB" dirty="0"/>
              <a:t>’) that predispose an individual to </a:t>
            </a:r>
            <a:r>
              <a:rPr lang="en-GB" dirty="0" smtClean="0"/>
              <a:t>suffer from </a:t>
            </a:r>
            <a:r>
              <a:rPr lang="en-GB" dirty="0"/>
              <a:t>its effects: it may be thought of as </a:t>
            </a:r>
            <a:r>
              <a:rPr lang="en-GB" dirty="0" smtClean="0"/>
              <a:t>answering the </a:t>
            </a:r>
            <a:r>
              <a:rPr lang="en-GB" dirty="0"/>
              <a:t>question, ‘why</a:t>
            </a:r>
            <a:r>
              <a:rPr lang="en-GB" dirty="0" smtClean="0"/>
              <a:t>?’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4414" y="3643314"/>
            <a:ext cx="7658096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Mycobacterium TBC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Kotor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sehat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3200" baseline="0" dirty="0" err="1" smtClean="0"/>
              <a:t>Merokok</a:t>
            </a:r>
            <a:endParaRPr lang="en-US" sz="32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Menurunnya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Kekebalan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tubuh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dirty="0" smtClean="0"/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dirty="0" smtClean="0"/>
              <a:t>Yang </a:t>
            </a:r>
            <a:r>
              <a:rPr lang="en-US" sz="4000" dirty="0" err="1" smtClean="0"/>
              <a:t>mana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keempat</a:t>
            </a:r>
            <a:r>
              <a:rPr lang="en-US" sz="4000" dirty="0" smtClean="0"/>
              <a:t> </a:t>
            </a:r>
            <a:r>
              <a:rPr lang="en-US" sz="4000" dirty="0" err="1" smtClean="0"/>
              <a:t>pilihan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Etiologi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TBC?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Epidemiology ? </a:t>
            </a:r>
            <a:r>
              <a:rPr lang="en-GB" sz="4400" b="1" i="1" dirty="0" smtClean="0">
                <a:solidFill>
                  <a:schemeClr val="tx1"/>
                </a:solidFill>
              </a:rPr>
              <a:t>Who ?</a:t>
            </a:r>
            <a:endParaRPr lang="en-GB" sz="4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err="1" smtClean="0"/>
              <a:t>Insiden</a:t>
            </a:r>
            <a:r>
              <a:rPr lang="en-GB" dirty="0" smtClean="0"/>
              <a:t>	         is </a:t>
            </a:r>
            <a:r>
              <a:rPr lang="en-GB" dirty="0"/>
              <a:t>the number of new cases of the </a:t>
            </a:r>
            <a:r>
              <a:rPr lang="en-GB" dirty="0" smtClean="0"/>
              <a:t>disease; it </a:t>
            </a:r>
            <a:r>
              <a:rPr lang="en-GB" dirty="0"/>
              <a:t>is usually expressed as per million of a </a:t>
            </a:r>
            <a:r>
              <a:rPr lang="en-GB" dirty="0" smtClean="0"/>
              <a:t>population per </a:t>
            </a:r>
            <a:r>
              <a:rPr lang="en-GB" dirty="0"/>
              <a:t>year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Prevalensi</a:t>
            </a:r>
            <a:r>
              <a:rPr lang="en-GB" dirty="0" smtClean="0"/>
              <a:t> 	   	</a:t>
            </a:r>
            <a:r>
              <a:rPr lang="en-GB" b="1" dirty="0" smtClean="0"/>
              <a:t>refers </a:t>
            </a:r>
            <a:r>
              <a:rPr lang="en-GB" b="1" dirty="0"/>
              <a:t>to the number of active </a:t>
            </a:r>
            <a:r>
              <a:rPr lang="en-GB" b="1" dirty="0" smtClean="0"/>
              <a:t>cases </a:t>
            </a:r>
            <a:r>
              <a:rPr lang="en-GB" dirty="0" smtClean="0"/>
              <a:t>of </a:t>
            </a:r>
            <a:r>
              <a:rPr lang="en-GB" dirty="0"/>
              <a:t>a disease at any one time, </a:t>
            </a:r>
            <a:endParaRPr lang="en-GB" dirty="0" smtClean="0"/>
          </a:p>
          <a:p>
            <a:r>
              <a:rPr lang="en-GB" dirty="0" err="1" smtClean="0"/>
              <a:t>Cth</a:t>
            </a:r>
            <a:r>
              <a:rPr lang="en-GB" dirty="0" smtClean="0"/>
              <a:t> : </a:t>
            </a:r>
            <a:r>
              <a:rPr lang="en-GB" dirty="0" err="1" smtClean="0"/>
              <a:t>Prevalensi</a:t>
            </a:r>
            <a:r>
              <a:rPr lang="en-GB" dirty="0" smtClean="0"/>
              <a:t> </a:t>
            </a:r>
            <a:r>
              <a:rPr lang="en-GB" dirty="0" err="1" smtClean="0"/>
              <a:t>penyakit</a:t>
            </a:r>
            <a:r>
              <a:rPr lang="en-GB" dirty="0" smtClean="0"/>
              <a:t> Parkinson </a:t>
            </a:r>
            <a:r>
              <a:rPr lang="en-GB" dirty="0" err="1" smtClean="0"/>
              <a:t>sekitar</a:t>
            </a:r>
            <a:r>
              <a:rPr lang="en-GB" dirty="0" smtClean="0"/>
              <a:t> 1 banding 1000, yang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wanita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pria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1 banding 200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usia</a:t>
            </a:r>
            <a:r>
              <a:rPr lang="en-GB" dirty="0" smtClean="0"/>
              <a:t> 70 </a:t>
            </a:r>
            <a:r>
              <a:rPr lang="en-GB" dirty="0" err="1" smtClean="0"/>
              <a:t>tahun</a:t>
            </a:r>
            <a:r>
              <a:rPr lang="en-GB" dirty="0" smtClean="0"/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57422" y="2000240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2786050" y="3357562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Patogenesis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?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GB" sz="3200" dirty="0" smtClean="0"/>
              <a:t>describes </a:t>
            </a:r>
            <a:r>
              <a:rPr lang="en-GB" sz="3200" dirty="0"/>
              <a:t>the development or progression </a:t>
            </a:r>
            <a:r>
              <a:rPr lang="en-GB" sz="3200" dirty="0" smtClean="0"/>
              <a:t>of the </a:t>
            </a:r>
            <a:r>
              <a:rPr lang="en-GB" sz="3200" dirty="0"/>
              <a:t>disease </a:t>
            </a:r>
            <a:r>
              <a:rPr lang="en-GB" sz="3200" dirty="0" smtClean="0"/>
              <a:t>process.</a:t>
            </a:r>
            <a:endParaRPr lang="en-US" sz="3200" dirty="0"/>
          </a:p>
          <a:p>
            <a:pPr lvl="1"/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sembuh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kronis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chemeClr val="tx1"/>
                </a:solidFill>
              </a:rPr>
              <a:t>Manifestasi</a:t>
            </a:r>
            <a:r>
              <a:rPr lang="en-GB" sz="4400" b="1" dirty="0" smtClean="0">
                <a:solidFill>
                  <a:schemeClr val="tx1"/>
                </a:solidFill>
              </a:rPr>
              <a:t> </a:t>
            </a:r>
            <a:r>
              <a:rPr lang="en-GB" sz="4400" b="1" dirty="0" err="1" smtClean="0">
                <a:solidFill>
                  <a:schemeClr val="tx1"/>
                </a:solidFill>
              </a:rPr>
              <a:t>Klinik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Symptoms (</a:t>
            </a:r>
            <a:r>
              <a:rPr lang="en-GB" b="1" dirty="0" err="1" smtClean="0"/>
              <a:t>gejala</a:t>
            </a:r>
            <a:r>
              <a:rPr lang="en-GB" b="1" dirty="0" smtClean="0"/>
              <a:t>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subjektif</a:t>
            </a:r>
            <a:r>
              <a:rPr lang="en-GB" dirty="0" smtClean="0"/>
              <a:t>; </a:t>
            </a:r>
            <a:r>
              <a:rPr lang="en-GB" dirty="0"/>
              <a:t>they are noticed by the patient </a:t>
            </a:r>
            <a:r>
              <a:rPr lang="en-GB" dirty="0" smtClean="0"/>
              <a:t>and either </a:t>
            </a:r>
            <a:r>
              <a:rPr lang="en-GB" dirty="0"/>
              <a:t>reported – the things a patient </a:t>
            </a:r>
            <a:r>
              <a:rPr lang="en-GB" dirty="0" smtClean="0"/>
              <a:t>complains of </a:t>
            </a:r>
            <a:r>
              <a:rPr lang="en-GB" dirty="0"/>
              <a:t>– or elicited on questioning. </a:t>
            </a:r>
            <a:endParaRPr lang="en-GB" dirty="0" smtClean="0"/>
          </a:p>
          <a:p>
            <a:r>
              <a:rPr lang="en-GB" b="1" dirty="0" smtClean="0"/>
              <a:t>Signs (</a:t>
            </a:r>
            <a:r>
              <a:rPr lang="en-GB" b="1" dirty="0" err="1" smtClean="0"/>
              <a:t>tanda</a:t>
            </a:r>
            <a:r>
              <a:rPr lang="en-GB" b="1" dirty="0" smtClean="0"/>
              <a:t>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objektif</a:t>
            </a:r>
            <a:r>
              <a:rPr lang="en-GB" dirty="0" smtClean="0"/>
              <a:t>;</a:t>
            </a:r>
            <a:r>
              <a:rPr lang="en-GB" b="1" dirty="0" smtClean="0"/>
              <a:t> </a:t>
            </a:r>
            <a:r>
              <a:rPr lang="en-GB" dirty="0" smtClean="0"/>
              <a:t>found </a:t>
            </a:r>
            <a:r>
              <a:rPr lang="en-GB" dirty="0"/>
              <a:t>objectively on examination by the </a:t>
            </a:r>
            <a:r>
              <a:rPr lang="en-GB" dirty="0" smtClean="0"/>
              <a:t>clinician, although </a:t>
            </a:r>
            <a:r>
              <a:rPr lang="en-GB" dirty="0"/>
              <a:t>occasionally may be noticed </a:t>
            </a:r>
            <a:r>
              <a:rPr lang="en-GB" dirty="0" smtClean="0"/>
              <a:t>by the </a:t>
            </a:r>
            <a:r>
              <a:rPr lang="en-GB" dirty="0"/>
              <a:t>patient.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Manifestasi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gejala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71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diamati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obyektif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309688" marR="0" lvl="0" indent="-130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err="1" smtClean="0"/>
              <a:t>Gejala</a:t>
            </a:r>
            <a:r>
              <a:rPr lang="en-US" sz="3200" b="1" dirty="0" smtClean="0"/>
              <a:t> </a:t>
            </a:r>
            <a:r>
              <a:rPr lang="en-US" sz="3200" dirty="0" smtClean="0"/>
              <a:t>=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teramati</a:t>
            </a:r>
            <a:r>
              <a:rPr lang="en-US" sz="3200" dirty="0" smtClean="0"/>
              <a:t>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dilaporkan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pasien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267200"/>
            <a:ext cx="4800600" cy="203132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dirty="0" err="1" smtClean="0"/>
              <a:t>Demam</a:t>
            </a:r>
            <a:endParaRPr lang="en-US" dirty="0"/>
          </a:p>
          <a:p>
            <a:pPr>
              <a:buBlip>
                <a:blip r:embed="rId3"/>
              </a:buBlip>
            </a:pPr>
            <a:r>
              <a:rPr lang="en-US" dirty="0" err="1" smtClean="0"/>
              <a:t>Mual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Lelah</a:t>
            </a:r>
            <a:endParaRPr lang="en-US" dirty="0" smtClean="0"/>
          </a:p>
          <a:p>
            <a:pPr marL="177800" indent="-177800">
              <a:buBlip>
                <a:blip r:embed="rId3"/>
              </a:buBlip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Luka</a:t>
            </a:r>
          </a:p>
          <a:p>
            <a:pPr>
              <a:buBlip>
                <a:blip r:embed="rId3"/>
              </a:buBlip>
            </a:pP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 marL="231775" indent="-231775">
              <a:buBlip>
                <a:blip r:embed="rId3"/>
              </a:buBlip>
            </a:pPr>
            <a:r>
              <a:rPr lang="en-US" dirty="0" err="1" smtClean="0"/>
              <a:t>Jumlah</a:t>
            </a:r>
            <a:r>
              <a:rPr lang="en-US" dirty="0" smtClean="0"/>
              <a:t> Hemoglobin </a:t>
            </a:r>
            <a:r>
              <a:rPr lang="en-US" dirty="0" err="1" smtClean="0"/>
              <a:t>Menurun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267200"/>
            <a:ext cx="3581400" cy="20621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dirty="0" err="1" smtClean="0"/>
              <a:t>Mana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tanda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gejala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allAtOnce"/>
      <p:bldP spid="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298</TotalTime>
  <Words>605</Words>
  <Application>Microsoft Office PowerPoint</Application>
  <PresentationFormat>On-screen Show (4:3)</PresentationFormat>
  <Paragraphs>127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PATOLOGI</vt:lpstr>
      <vt:lpstr>Slide 2</vt:lpstr>
      <vt:lpstr>Konsep Kenormalan</vt:lpstr>
      <vt:lpstr>Disease ??</vt:lpstr>
      <vt:lpstr>Etiologi ? Why ?</vt:lpstr>
      <vt:lpstr>Epidemiology ? Who ?</vt:lpstr>
      <vt:lpstr>Slide 7</vt:lpstr>
      <vt:lpstr>Manifestasi Klinik</vt:lpstr>
      <vt:lpstr>Manifestasi</vt:lpstr>
      <vt:lpstr>   Mana yang merupakan tanda dan yang mana merupakan gejala? </vt:lpstr>
      <vt:lpstr>Slide 11</vt:lpstr>
      <vt:lpstr>KLASIFIKASI PENYAKIT</vt:lpstr>
      <vt:lpstr>Slide 13</vt:lpstr>
      <vt:lpstr>Slide 14</vt:lpstr>
      <vt:lpstr>Slide 15</vt:lpstr>
      <vt:lpstr>Slide 16</vt:lpstr>
      <vt:lpstr>Slide 17</vt:lpstr>
      <vt:lpstr>See you next week . .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</dc:title>
  <dc:creator>WINDOWS 8</dc:creator>
  <cp:lastModifiedBy>x200ma</cp:lastModifiedBy>
  <cp:revision>22</cp:revision>
  <dcterms:created xsi:type="dcterms:W3CDTF">2016-10-25T01:40:06Z</dcterms:created>
  <dcterms:modified xsi:type="dcterms:W3CDTF">2019-10-05T02:52:26Z</dcterms:modified>
</cp:coreProperties>
</file>